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theme/themeOverride4.xml" ContentType="application/vnd.openxmlformats-officedocument.themeOverride+xml"/>
  <Override PartName="/ppt/notesSlides/notesSlide8.xml" ContentType="application/vnd.openxmlformats-officedocument.presentationml.notesSlide+xml"/>
  <Override PartName="/ppt/theme/themeOverride5.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6.xml" ContentType="application/vnd.openxmlformats-officedocument.themeOverr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7.xml" ContentType="application/vnd.openxmlformats-officedocument.themeOverride+xml"/>
  <Override PartName="/ppt/notesSlides/notesSlide1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8.xml" ContentType="application/vnd.openxmlformats-officedocument.themeOverride+xml"/>
  <Override PartName="/ppt/notesSlides/notesSlide1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9.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0.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1.xml" ContentType="application/vnd.openxmlformats-officedocument.drawingml.chartshape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5.xml" ContentType="application/vnd.openxmlformats-officedocument.drawingml.chart+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7.xml" ContentType="application/vnd.openxmlformats-officedocument.drawingml.chart+xml"/>
  <Override PartName="/ppt/notesSlides/notesSlide24.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20.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21.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2.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3.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4.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5.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6.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27.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8.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11.xml" ContentType="application/vnd.openxmlformats-officedocument.themeOverride+xml"/>
  <Override PartName="/ppt/drawings/drawing2.xml" ContentType="application/vnd.openxmlformats-officedocument.drawingml.chartshapes+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52" r:id="rId2"/>
  </p:sldMasterIdLst>
  <p:notesMasterIdLst>
    <p:notesMasterId r:id="rId48"/>
  </p:notesMasterIdLst>
  <p:sldIdLst>
    <p:sldId id="315" r:id="rId3"/>
    <p:sldId id="9812" r:id="rId4"/>
    <p:sldId id="9793" r:id="rId5"/>
    <p:sldId id="9794" r:id="rId6"/>
    <p:sldId id="9810" r:id="rId7"/>
    <p:sldId id="322" r:id="rId8"/>
    <p:sldId id="267" r:id="rId9"/>
    <p:sldId id="325" r:id="rId10"/>
    <p:sldId id="270" r:id="rId11"/>
    <p:sldId id="9811" r:id="rId12"/>
    <p:sldId id="273" r:id="rId13"/>
    <p:sldId id="272" r:id="rId14"/>
    <p:sldId id="274" r:id="rId15"/>
    <p:sldId id="326" r:id="rId16"/>
    <p:sldId id="276" r:id="rId17"/>
    <p:sldId id="277" r:id="rId18"/>
    <p:sldId id="327" r:id="rId19"/>
    <p:sldId id="9813" r:id="rId20"/>
    <p:sldId id="329" r:id="rId21"/>
    <p:sldId id="330" r:id="rId22"/>
    <p:sldId id="328" r:id="rId23"/>
    <p:sldId id="287" r:id="rId24"/>
    <p:sldId id="288" r:id="rId25"/>
    <p:sldId id="263" r:id="rId26"/>
    <p:sldId id="278" r:id="rId27"/>
    <p:sldId id="291" r:id="rId28"/>
    <p:sldId id="9781" r:id="rId29"/>
    <p:sldId id="9801" r:id="rId30"/>
    <p:sldId id="9814" r:id="rId31"/>
    <p:sldId id="9803" r:id="rId32"/>
    <p:sldId id="9805" r:id="rId33"/>
    <p:sldId id="9802" r:id="rId34"/>
    <p:sldId id="279" r:id="rId35"/>
    <p:sldId id="9768" r:id="rId36"/>
    <p:sldId id="9769" r:id="rId37"/>
    <p:sldId id="9770" r:id="rId38"/>
    <p:sldId id="9775" r:id="rId39"/>
    <p:sldId id="9771" r:id="rId40"/>
    <p:sldId id="9777" r:id="rId41"/>
    <p:sldId id="9815" r:id="rId42"/>
    <p:sldId id="9766" r:id="rId43"/>
    <p:sldId id="9774" r:id="rId44"/>
    <p:sldId id="9809" r:id="rId45"/>
    <p:sldId id="9816" r:id="rId46"/>
    <p:sldId id="9808" r:id="rId47"/>
  </p:sldIdLst>
  <p:sldSz cx="12192000" cy="6858000"/>
  <p:notesSz cx="6858000" cy="12192000"/>
  <p:embeddedFontLst>
    <p:embeddedFont>
      <p:font typeface="Arial Unicode MS" panose="020B0604020202020204" charset="-128"/>
      <p:regular r:id="rId49"/>
    </p:embeddedFont>
    <p:embeddedFont>
      <p:font typeface="MiSans" panose="020B0604020202020204" charset="-122"/>
      <p:regular r:id="rId50"/>
    </p:embeddedFont>
    <p:embeddedFont>
      <p:font typeface="Calibri" panose="020F0502020204030204" pitchFamily="34" charset="0"/>
      <p:regular r:id="rId51"/>
      <p:bold r:id="rId52"/>
      <p:italic r:id="rId53"/>
      <p:boldItalic r:id="rId54"/>
    </p:embeddedFont>
    <p:embeddedFont>
      <p:font typeface="Calibri Light" panose="020F0302020204030204" pitchFamily="34" charset="0"/>
      <p:regular r:id="rId55"/>
      <p:italic r:id="rId56"/>
    </p:embeddedFont>
    <p:embeddedFont>
      <p:font typeface="Impact" panose="020B0806030902050204" pitchFamily="34" charset="0"/>
      <p:regular r:id="rId57"/>
    </p:embeddedFont>
    <p:embeddedFont>
      <p:font typeface="Quattrocento Sans" panose="020B0604020202020204" charset="0"/>
      <p:regular r:id="rId58"/>
      <p:bold r:id="rId59"/>
      <p:italic r:id="rId60"/>
      <p:boldItalic r:id="rId61"/>
    </p:embeddedFont>
    <p:embeddedFont>
      <p:font typeface="Verdana" panose="020B0604030504040204" pitchFamily="34" charset="0"/>
      <p:regular r:id="rId62"/>
      <p:bold r:id="rId63"/>
      <p:italic r:id="rId64"/>
      <p:boldItalic r:id="rId65"/>
    </p:embeddedFont>
  </p:embeddedFontLst>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4F8"/>
    <a:srgbClr val="4299E1"/>
    <a:srgbClr val="1A355D"/>
    <a:srgbClr val="2B6CB0"/>
    <a:srgbClr val="993366"/>
    <a:srgbClr val="F1F5F9"/>
    <a:srgbClr val="45ACFB"/>
    <a:srgbClr val="FAEFD3"/>
    <a:srgbClr val="F8F8DB"/>
    <a:srgbClr val="67C1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52" autoAdjust="0"/>
    <p:restoredTop sz="94610"/>
  </p:normalViewPr>
  <p:slideViewPr>
    <p:cSldViewPr snapToGrid="0" snapToObjects="1">
      <p:cViewPr>
        <p:scale>
          <a:sx n="80" d="100"/>
          <a:sy n="80" d="100"/>
        </p:scale>
        <p:origin x="1164" y="204"/>
      </p:cViewPr>
      <p:guideLst/>
    </p:cSldViewPr>
  </p:slideViewPr>
  <p:notesTextViewPr>
    <p:cViewPr>
      <p:scale>
        <a:sx n="1" d="1"/>
        <a:sy n="1" d="1"/>
      </p:scale>
      <p:origin x="0" y="0"/>
    </p:cViewPr>
  </p:notesTextViewPr>
  <p:sorterViewPr>
    <p:cViewPr>
      <p:scale>
        <a:sx n="100" d="100"/>
        <a:sy n="100" d="100"/>
      </p:scale>
      <p:origin x="0" y="-199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5.fntdata"/><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font" Target="fonts/font13.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1.fntdata"/><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6.fntdata"/><Relationship Id="rId62"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2.fntdata"/><Relationship Id="rId55" Type="http://schemas.openxmlformats.org/officeDocument/2006/relationships/font" Target="fonts/font7.fntdata"/></Relationships>
</file>

<file path=ppt/charts/_rels/chart1.xml.rels><?xml version="1.0" encoding="UTF-8" standalone="yes"?>
<Relationships xmlns="http://schemas.openxmlformats.org/package/2006/relationships"><Relationship Id="rId3" Type="http://schemas.openxmlformats.org/officeDocument/2006/relationships/oleObject" Target="file:///\\shared\01_&#1086;&#1073;&#1097;&#1072;&#1103;\02.%20&#1044;&#1057;&#1056;&#1080;&#1052;\_&#1054;&#1073;&#1097;&#1072;&#1103;_&#1044;&#1057;&#1056;&#1080;&#1052;\2026\&#1043;&#1086;&#1076;&#1086;&#1074;&#1086;&#1081;\&#1044;&#1072;&#1085;&#1085;&#1099;&#1077;\&#1044;&#1056;&#1055;\&#1044;&#1080;&#1072;&#1075;&#1088;&#1072;&#1084;&#1084;&#1099;%20&#1079;&#1072;%202023-2025.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shared\01_&#1086;&#1073;&#1097;&#1072;&#1103;\02.%20&#1044;&#1057;&#1056;&#1080;&#1052;\_&#1054;&#1073;&#1097;&#1072;&#1103;_&#1044;&#1057;&#1056;&#1080;&#1052;\2025\&#1054;&#1090;&#1095;&#1077;&#1090;&#1099;\&#1086;%20&#1076;&#1077;&#1103;&#1090;&#1077;&#1083;&#1100;&#1085;&#1086;&#1089;&#1090;&#1080;\4%20&#1082;&#1074;&#1072;&#1088;&#1090;&#1072;&#1083;\&#1044;&#1040;&#1059;&#1057;\&#1040;&#1085;&#1072;&#1083;&#1080;&#1079;,%20%202025%20&#1075;&#1086;&#1076;.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1.xml"/></Relationships>
</file>

<file path=ppt/charts/_rels/chart15.xml.rels><?xml version="1.0" encoding="UTF-8" standalone="yes"?>
<Relationships xmlns="http://schemas.openxmlformats.org/package/2006/relationships"><Relationship Id="rId1" Type="http://schemas.openxmlformats.org/officeDocument/2006/relationships/oleObject" Target="file:///\\shared\01_&#1086;&#1073;&#1097;&#1072;&#1103;\02.%20&#1044;&#1057;&#1056;&#1080;&#1052;\_&#1054;&#1073;&#1097;&#1072;&#1103;_&#1044;&#1057;&#1056;&#1080;&#1052;\2025\&#1054;&#1090;&#1095;&#1077;&#1090;&#1099;\&#1086;%20&#1076;&#1077;&#1103;&#1090;&#1077;&#1083;&#1100;&#1085;&#1086;&#1089;&#1090;&#1080;\4%20&#1082;&#1074;&#1072;&#1088;&#1090;&#1072;&#1083;\&#1048;&#1085;&#1074;&#1077;&#1089;&#1090;_&#1091;&#1087;&#1088;\&#1080;&#1085;&#1074;&#1077;&#1089;&#1090;%20&#1091;&#1087;&#1088;&#1072;&#1074;&#1083;&#1077;&#1085;&#1080;&#1077;%20&#1076;&#1083;&#1103;%20&#1044;&#1057;&#1056;%20&#1085;&#1072;%2001.01.2026.xls" TargetMode="External"/></Relationships>
</file>

<file path=ppt/charts/_rels/chart16.xml.rels><?xml version="1.0" encoding="UTF-8" standalone="yes"?>
<Relationships xmlns="http://schemas.openxmlformats.org/package/2006/relationships"><Relationship Id="rId3" Type="http://schemas.openxmlformats.org/officeDocument/2006/relationships/oleObject" Target="file:///\\shared\01_&#1086;&#1073;&#1097;&#1072;&#1103;\02.%20&#1044;&#1057;&#1056;&#1080;&#1052;\_&#1054;&#1073;&#1097;&#1072;&#1103;_&#1044;&#1057;&#1056;&#1080;&#1052;\2026\&#1043;&#1086;&#1076;&#1086;&#1074;&#1086;&#1081;\&#1044;&#1072;&#1085;&#1085;&#1099;&#1077;\&#1076;&#1080;&#1072;&#1075;&#1088;&#1072;&#1084;&#1084;&#1099;.xlsx" TargetMode="External"/><Relationship Id="rId2" Type="http://schemas.microsoft.com/office/2011/relationships/chartColorStyle" Target="colors15.xml"/><Relationship Id="rId1" Type="http://schemas.microsoft.com/office/2011/relationships/chartStyle" Target="style15.xml"/></Relationships>
</file>

<file path=ppt/charts/_rels/chart17.xml.rels><?xml version="1.0" encoding="UTF-8" standalone="yes"?>
<Relationships xmlns="http://schemas.openxmlformats.org/package/2006/relationships"><Relationship Id="rId1" Type="http://schemas.openxmlformats.org/officeDocument/2006/relationships/oleObject" Target="file:///\\shared\01_&#1086;&#1073;&#1097;&#1072;&#1103;\02.%20&#1044;&#1057;&#1056;&#1080;&#1052;\_&#1054;&#1073;&#1097;&#1072;&#1103;_&#1044;&#1057;&#1056;&#1080;&#1052;\2026\&#1043;&#1086;&#1076;&#1086;&#1074;&#1086;&#1081;\&#1044;&#1072;&#1085;&#1085;&#1099;&#1077;\&#1076;&#1080;&#1072;&#1075;&#1088;&#1072;&#1084;&#1084;&#1099;.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shared\01_&#1086;&#1073;&#1097;&#1072;&#1103;\02.%20&#1044;&#1057;&#1056;&#1080;&#1052;\_&#1054;&#1073;&#1097;&#1072;&#1103;_&#1044;&#1057;&#1056;&#1080;&#1052;\2025\&#1054;&#1090;&#1095;&#1077;&#1090;&#1099;\&#1086;%20&#1076;&#1077;&#1103;&#1090;&#1077;&#1083;&#1100;&#1085;&#1086;&#1089;&#1090;&#1080;\4%20&#1082;&#1074;&#1072;&#1088;&#1090;&#1072;&#1083;\&#1048;&#1085;&#1074;&#1077;&#1089;&#1090;_&#1091;&#1087;&#1088;\&#1080;&#1085;&#1074;&#1077;&#1089;&#1090;%20&#1091;&#1087;&#1088;&#1072;&#1074;&#1083;&#1077;&#1085;&#1080;&#1077;%20&#1076;&#1083;&#1103;%20&#1044;&#1057;&#1056;%20&#1085;&#1072;%2001.01.2026.xls"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shared\01_&#1086;&#1073;&#1097;&#1072;&#1103;\02.%20&#1044;&#1057;&#1056;&#1080;&#1052;\_&#1054;&#1073;&#1097;&#1072;&#1103;_&#1044;&#1057;&#1056;&#1080;&#1052;\2025\&#1054;&#1090;&#1095;&#1077;&#1090;&#1099;\&#1086;%20&#1076;&#1077;&#1103;&#1090;&#1077;&#1083;&#1100;&#1085;&#1086;&#1089;&#1090;&#1080;\4%20&#1082;&#1074;&#1072;&#1088;&#1090;&#1072;&#1083;\&#1048;&#1085;&#1074;&#1077;&#1089;&#1090;_&#1091;&#1087;&#1088;\&#1080;&#1085;&#1074;&#1077;&#1089;&#1090;%20&#1091;&#1087;&#1088;&#1072;&#1074;&#1083;&#1077;&#1085;&#1080;&#1077;%20&#1076;&#1083;&#1103;%20&#1044;&#1057;&#1056;%20&#1085;&#1072;%2001.01.2026.xls"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shared\01_&#1086;&#1073;&#1097;&#1072;&#1103;\02.%20&#1044;&#1057;&#1056;&#1080;&#1052;\_&#1054;&#1073;&#1097;&#1072;&#1103;_&#1044;&#1057;&#1056;&#1080;&#1052;\2026\&#1043;&#1086;&#1076;&#1086;&#1074;&#1086;&#1081;\&#1044;&#1072;&#1085;&#1085;&#1099;&#1077;\&#1044;&#1056;&#1055;\&#1044;&#1080;&#1072;&#1075;&#1088;&#1072;&#1084;&#1084;&#1099;%20&#1079;&#1072;%202023-2025.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shared\01_&#1086;&#1073;&#1097;&#1072;&#1103;\02.%20&#1044;&#1057;&#1056;&#1080;&#1052;\_&#1054;&#1073;&#1097;&#1072;&#1103;_&#1044;&#1057;&#1056;&#1080;&#1052;\2026\&#1043;&#1086;&#1076;&#1086;&#1074;&#1086;&#1081;\&#1044;&#1072;&#1085;&#1085;&#1099;&#1077;\&#1044;&#1059;&#1055;\&#1044;&#1080;&#1072;&#1075;&#1088;&#1072;&#1084;&#1084;&#1072;_&#1044;&#1059;&#1055;.xlsx" TargetMode="External"/><Relationship Id="rId2" Type="http://schemas.microsoft.com/office/2011/relationships/chartColorStyle" Target="colors16.xml"/><Relationship Id="rId1" Type="http://schemas.microsoft.com/office/2011/relationships/chartStyle" Target="style16.xml"/></Relationships>
</file>

<file path=ppt/charts/_rels/chart21.xml.rels><?xml version="1.0" encoding="UTF-8" standalone="yes"?>
<Relationships xmlns="http://schemas.openxmlformats.org/package/2006/relationships"><Relationship Id="rId3" Type="http://schemas.openxmlformats.org/officeDocument/2006/relationships/oleObject" Target="file:///\\shared\01_&#1086;&#1073;&#1097;&#1072;&#1103;\02.%20&#1044;&#1057;&#1056;&#1080;&#1052;\_&#1054;&#1073;&#1097;&#1072;&#1103;_&#1044;&#1057;&#1056;&#1080;&#1052;\2026\&#1043;&#1086;&#1076;&#1086;&#1074;&#1086;&#1081;\&#1044;&#1072;&#1085;&#1085;&#1099;&#1077;\&#1044;&#1059;&#1055;\&#1044;&#1080;&#1072;&#1075;&#1088;&#1072;&#1084;&#1084;&#1072;_&#1044;&#1059;&#1055;.xlsx" TargetMode="External"/><Relationship Id="rId2" Type="http://schemas.microsoft.com/office/2011/relationships/chartColorStyle" Target="colors17.xml"/><Relationship Id="rId1" Type="http://schemas.microsoft.com/office/2011/relationships/chartStyle" Target="style17.xml"/></Relationships>
</file>

<file path=ppt/charts/_rels/chart22.xml.rels><?xml version="1.0" encoding="UTF-8" standalone="yes"?>
<Relationships xmlns="http://schemas.openxmlformats.org/package/2006/relationships"><Relationship Id="rId3" Type="http://schemas.openxmlformats.org/officeDocument/2006/relationships/oleObject" Target="file:///\\shared\01_&#1086;&#1073;&#1097;&#1072;&#1103;\02.%20&#1044;&#1057;&#1056;&#1080;&#1052;\_&#1054;&#1073;&#1097;&#1072;&#1103;_&#1044;&#1057;&#1056;&#1080;&#1052;\2026\&#1043;&#1086;&#1076;&#1086;&#1074;&#1086;&#1081;\&#1044;&#1072;&#1085;&#1085;&#1099;&#1077;\&#1044;&#1059;&#1055;\&#1044;&#1080;&#1072;&#1075;&#1088;&#1072;&#1084;&#1084;&#1072;_&#1044;&#1059;&#1055;.xlsx" TargetMode="External"/><Relationship Id="rId2" Type="http://schemas.microsoft.com/office/2011/relationships/chartColorStyle" Target="colors18.xml"/><Relationship Id="rId1" Type="http://schemas.microsoft.com/office/2011/relationships/chartStyle" Target="style18.xml"/></Relationships>
</file>

<file path=ppt/charts/_rels/chart23.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9.xml"/><Relationship Id="rId1" Type="http://schemas.microsoft.com/office/2011/relationships/chartStyle" Target="style19.xml"/></Relationships>
</file>

<file path=ppt/charts/_rels/chart24.xml.rels><?xml version="1.0" encoding="UTF-8" standalone="yes"?>
<Relationships xmlns="http://schemas.openxmlformats.org/package/2006/relationships"><Relationship Id="rId3" Type="http://schemas.openxmlformats.org/officeDocument/2006/relationships/oleObject" Target="file:///\\shared\01_&#1086;&#1073;&#1097;&#1072;&#1103;\02.%20&#1044;&#1057;&#1056;&#1080;&#1052;\_&#1054;&#1073;&#1097;&#1072;&#1103;_&#1044;&#1057;&#1056;&#1080;&#1052;\2026\&#1043;&#1086;&#1076;&#1086;&#1074;&#1086;&#1081;\&#1044;&#1072;&#1085;&#1085;&#1099;&#1077;\&#1050;&#1057;\&#1044;&#1080;&#1072;&#1075;&#1088;&#1072;&#1084;&#1084;&#1072;_&#1057;&#1044;.xlsx" TargetMode="External"/><Relationship Id="rId2" Type="http://schemas.microsoft.com/office/2011/relationships/chartColorStyle" Target="colors20.xml"/><Relationship Id="rId1" Type="http://schemas.microsoft.com/office/2011/relationships/chartStyle" Target="style20.xml"/></Relationships>
</file>

<file path=ppt/charts/_rels/chart25.xml.rels><?xml version="1.0" encoding="UTF-8" standalone="yes"?>
<Relationships xmlns="http://schemas.openxmlformats.org/package/2006/relationships"><Relationship Id="rId3" Type="http://schemas.openxmlformats.org/officeDocument/2006/relationships/oleObject" Target="file:///\\shared\01_&#1086;&#1073;&#1097;&#1072;&#1103;\02.%20&#1044;&#1057;&#1056;&#1080;&#1052;\_&#1054;&#1073;&#1097;&#1072;&#1103;_&#1044;&#1057;&#1056;&#1080;&#1052;\2026\&#1043;&#1086;&#1076;&#1086;&#1074;&#1086;&#1081;\&#1044;&#1072;&#1085;&#1085;&#1099;&#1077;\&#1050;&#1057;\&#1044;&#1080;&#1072;&#1075;&#1088;&#1072;&#1084;&#1084;&#1072;_&#1057;&#1044;.xlsx" TargetMode="External"/><Relationship Id="rId2" Type="http://schemas.microsoft.com/office/2011/relationships/chartColorStyle" Target="colors21.xml"/><Relationship Id="rId1" Type="http://schemas.microsoft.com/office/2011/relationships/chartStyle" Target="style21.xml"/></Relationships>
</file>

<file path=ppt/charts/_rels/chart26.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22.xml"/><Relationship Id="rId1" Type="http://schemas.microsoft.com/office/2011/relationships/chartStyle" Target="style22.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23.xml"/><Relationship Id="rId1" Type="http://schemas.microsoft.com/office/2011/relationships/chartStyle" Target="style23.xml"/></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24.xml"/><Relationship Id="rId1" Type="http://schemas.microsoft.com/office/2011/relationships/chartStyle" Target="style24.xml"/><Relationship Id="rId5" Type="http://schemas.openxmlformats.org/officeDocument/2006/relationships/chartUserShapes" Target="../drawings/drawing2.xml"/><Relationship Id="rId4" Type="http://schemas.openxmlformats.org/officeDocument/2006/relationships/package" Target="../embeddings/Microsoft_Excel_Worksheet8.xlsx"/></Relationships>
</file>

<file path=ppt/charts/_rels/chart3.xml.rels><?xml version="1.0" encoding="UTF-8" standalone="yes"?>
<Relationships xmlns="http://schemas.openxmlformats.org/package/2006/relationships"><Relationship Id="rId3" Type="http://schemas.openxmlformats.org/officeDocument/2006/relationships/oleObject" Target="file:///\\shared\01_&#1086;&#1073;&#1097;&#1072;&#1103;\02.%20&#1044;&#1057;&#1056;&#1080;&#1052;\_&#1054;&#1073;&#1097;&#1072;&#1103;_&#1044;&#1057;&#1056;&#1080;&#1052;\2026\&#1043;&#1086;&#1076;&#1086;&#1074;&#1086;&#1081;\&#1044;&#1072;&#1085;&#1085;&#1099;&#1077;\&#1076;&#1080;&#1072;&#1075;&#1088;&#1072;&#1084;&#1084;&#1099;.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shared\01_&#1086;&#1073;&#1097;&#1072;&#1103;\02.%20&#1044;&#1057;&#1056;&#1080;&#1052;\_&#1054;&#1073;&#1097;&#1072;&#1103;_&#1044;&#1057;&#1056;&#1080;&#1052;\2026\&#1043;&#1086;&#1076;&#1086;&#1074;&#1086;&#1081;\&#1044;&#1072;&#1085;&#1085;&#1099;&#1077;\&#1076;&#1080;&#1072;&#1075;&#1088;&#1072;&#1084;&#1084;&#1099;.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shared\01_&#1086;&#1073;&#1097;&#1072;&#1103;\02.%20&#1044;&#1057;&#1056;&#1080;&#1052;\_&#1054;&#1073;&#1097;&#1072;&#1103;_&#1044;&#1057;&#1056;&#1080;&#1052;\2025\&#1054;&#1090;&#1095;&#1077;&#1090;&#1099;\&#1086;%20&#1076;&#1077;&#1103;&#1090;&#1077;&#1083;&#1100;&#1085;&#1086;&#1089;&#1090;&#1080;\4%20&#1082;&#1074;&#1072;&#1088;&#1090;&#1072;&#1083;\&#1044;&#1040;&#1059;&#1057;\&#1054;&#1089;&#1085;&#1086;&#1074;&#1085;&#1099;&#1077;%20&#1089;&#1086;&#1094;&#1080;&#1072;&#1083;&#1100;&#1085;&#1099;&#1077;%20&#1087;&#1086;&#1082;&#1072;&#1079;&#1072;&#1090;&#1077;&#1083;&#1080;,%202025%20&#1075;&#1086;&#1076;%20(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2.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047142232235728E-2"/>
          <c:y val="0.15331011103534653"/>
          <c:w val="0.78721181884774982"/>
          <c:h val="0.56920794985298107"/>
        </c:manualLayout>
      </c:layout>
      <c:barChart>
        <c:barDir val="col"/>
        <c:grouping val="clustered"/>
        <c:varyColors val="0"/>
        <c:ser>
          <c:idx val="0"/>
          <c:order val="0"/>
          <c:tx>
            <c:strRef>
              <c:f>задолженность!$D$4</c:f>
              <c:strCache>
                <c:ptCount val="1"/>
                <c:pt idx="0">
                  <c:v>Негізгі берешек (млн.теңге)</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5">
                        <a:lumMod val="50000"/>
                      </a:schemeClr>
                    </a:solidFill>
                    <a:latin typeface="Arial" panose="020B0604020202020204" pitchFamily="34" charset="0"/>
                    <a:ea typeface="+mn-ea"/>
                    <a:cs typeface="Arial" panose="020B0604020202020204" pitchFamily="34" charset="0"/>
                  </a:defRPr>
                </a:pPr>
                <a:endParaRPr lang="ru-K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задолженность!$C$5:$C$7</c:f>
              <c:numCache>
                <c:formatCode>General</c:formatCode>
                <c:ptCount val="3"/>
                <c:pt idx="0">
                  <c:v>2023</c:v>
                </c:pt>
                <c:pt idx="1">
                  <c:v>2024</c:v>
                </c:pt>
                <c:pt idx="2">
                  <c:v>2025</c:v>
                </c:pt>
              </c:numCache>
            </c:numRef>
          </c:cat>
          <c:val>
            <c:numRef>
              <c:f>задолженность!$D$5:$D$7</c:f>
              <c:numCache>
                <c:formatCode>General</c:formatCode>
                <c:ptCount val="3"/>
                <c:pt idx="0">
                  <c:v>750.1</c:v>
                </c:pt>
                <c:pt idx="1">
                  <c:v>1752.3</c:v>
                </c:pt>
                <c:pt idx="2">
                  <c:v>1872.7</c:v>
                </c:pt>
              </c:numCache>
            </c:numRef>
          </c:val>
          <c:extLst>
            <c:ext xmlns:c16="http://schemas.microsoft.com/office/drawing/2014/chart" uri="{C3380CC4-5D6E-409C-BE32-E72D297353CC}">
              <c16:uniqueId val="{00000000-596E-9346-A313-F78A6C9632AA}"/>
            </c:ext>
          </c:extLst>
        </c:ser>
        <c:ser>
          <c:idx val="1"/>
          <c:order val="1"/>
          <c:tx>
            <c:strRef>
              <c:f>задолженность!$E$4</c:f>
              <c:strCache>
                <c:ptCount val="1"/>
                <c:pt idx="0">
                  <c:v>Өсімпұл  (млн.теңге)</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5">
                        <a:lumMod val="50000"/>
                      </a:schemeClr>
                    </a:solidFill>
                    <a:latin typeface="Arial" panose="020B0604020202020204" pitchFamily="34" charset="0"/>
                    <a:ea typeface="+mn-ea"/>
                    <a:cs typeface="Arial" panose="020B0604020202020204" pitchFamily="34" charset="0"/>
                  </a:defRPr>
                </a:pPr>
                <a:endParaRPr lang="ru-K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задолженность!$C$5:$C$7</c:f>
              <c:numCache>
                <c:formatCode>General</c:formatCode>
                <c:ptCount val="3"/>
                <c:pt idx="0">
                  <c:v>2023</c:v>
                </c:pt>
                <c:pt idx="1">
                  <c:v>2024</c:v>
                </c:pt>
                <c:pt idx="2">
                  <c:v>2025</c:v>
                </c:pt>
              </c:numCache>
            </c:numRef>
          </c:cat>
          <c:val>
            <c:numRef>
              <c:f>задолженность!$E$5:$E$7</c:f>
              <c:numCache>
                <c:formatCode>0.0</c:formatCode>
                <c:ptCount val="3"/>
                <c:pt idx="0">
                  <c:v>433.6</c:v>
                </c:pt>
                <c:pt idx="1">
                  <c:v>729.7</c:v>
                </c:pt>
                <c:pt idx="2" formatCode="General">
                  <c:v>859.7</c:v>
                </c:pt>
              </c:numCache>
            </c:numRef>
          </c:val>
          <c:extLst>
            <c:ext xmlns:c16="http://schemas.microsoft.com/office/drawing/2014/chart" uri="{C3380CC4-5D6E-409C-BE32-E72D297353CC}">
              <c16:uniqueId val="{00000001-596E-9346-A313-F78A6C9632AA}"/>
            </c:ext>
          </c:extLst>
        </c:ser>
        <c:dLbls>
          <c:showLegendKey val="0"/>
          <c:showVal val="0"/>
          <c:showCatName val="0"/>
          <c:showSerName val="0"/>
          <c:showPercent val="0"/>
          <c:showBubbleSize val="0"/>
        </c:dLbls>
        <c:gapWidth val="150"/>
        <c:axId val="1528897727"/>
        <c:axId val="1431533631"/>
      </c:barChart>
      <c:lineChart>
        <c:grouping val="standard"/>
        <c:varyColors val="0"/>
        <c:ser>
          <c:idx val="2"/>
          <c:order val="2"/>
          <c:tx>
            <c:strRef>
              <c:f>задолженность!$F$4</c:f>
              <c:strCache>
                <c:ptCount val="1"/>
                <c:pt idx="0">
                  <c:v>Борышкерлердің саны</c:v>
                </c:pt>
              </c:strCache>
            </c:strRef>
          </c:tx>
          <c:spPr>
            <a:ln w="28575" cap="rnd">
              <a:solidFill>
                <a:srgbClr val="FF0000"/>
              </a:solidFill>
              <a:round/>
            </a:ln>
            <a:effectLst/>
          </c:spPr>
          <c:marker>
            <c:symbol val="none"/>
          </c:marker>
          <c:dLbls>
            <c:dLbl>
              <c:idx val="0"/>
              <c:layout>
                <c:manualLayout>
                  <c:x val="2.2012577935033813E-2"/>
                  <c:y val="1.4711038143675489E-2"/>
                </c:manualLayout>
              </c:layout>
              <c:tx>
                <c:rich>
                  <a:bodyPr/>
                  <a:lstStyle/>
                  <a:p>
                    <a:fld id="{3FFE8EE3-CD48-4347-9D9D-C18EDA82D433}" type="VALUE">
                      <a:rPr lang="en-US"/>
                      <a:pPr/>
                      <a:t>[ЗНАЧЕНИЕ]</a:t>
                    </a:fld>
                    <a:endParaRPr lang="ru-KZ"/>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96E-9346-A313-F78A6C9632AA}"/>
                </c:ext>
              </c:extLst>
            </c:dLbl>
            <c:dLbl>
              <c:idx val="1"/>
              <c:layout>
                <c:manualLayout>
                  <c:x val="0"/>
                  <c:y val="2.6958719460825641E-2"/>
                </c:manualLayout>
              </c:layout>
              <c:tx>
                <c:rich>
                  <a:bodyPr/>
                  <a:lstStyle/>
                  <a:p>
                    <a:fld id="{24AA4FAC-A0E9-441A-BFC9-B574D6FEA6F1}" type="VALUE">
                      <a:rPr lang="en-US"/>
                      <a:pPr/>
                      <a:t>[ЗНАЧЕНИЕ]</a:t>
                    </a:fld>
                    <a:endParaRPr lang="ru-KZ"/>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96E-9346-A313-F78A6C9632AA}"/>
                </c:ext>
              </c:extLst>
            </c:dLbl>
            <c:dLbl>
              <c:idx val="2"/>
              <c:tx>
                <c:rich>
                  <a:bodyPr/>
                  <a:lstStyle/>
                  <a:p>
                    <a:fld id="{DB5CFB4F-FFE7-4642-B39A-6A928275C999}" type="VALUE">
                      <a:rPr lang="en-US"/>
                      <a:pPr/>
                      <a:t>[ЗНАЧЕНИЕ]</a:t>
                    </a:fld>
                    <a:endParaRPr lang="ru-KZ"/>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96E-9346-A313-F78A6C9632A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FF0000"/>
                    </a:solidFill>
                    <a:latin typeface="Arial" panose="020B0604020202020204" pitchFamily="34" charset="0"/>
                    <a:ea typeface="+mn-ea"/>
                    <a:cs typeface="Arial" panose="020B0604020202020204" pitchFamily="34" charset="0"/>
                  </a:defRPr>
                </a:pPr>
                <a:endParaRPr lang="ru-K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задолженность!$C$5:$C$7</c:f>
              <c:numCache>
                <c:formatCode>General</c:formatCode>
                <c:ptCount val="3"/>
                <c:pt idx="0">
                  <c:v>2023</c:v>
                </c:pt>
                <c:pt idx="1">
                  <c:v>2024</c:v>
                </c:pt>
                <c:pt idx="2">
                  <c:v>2025</c:v>
                </c:pt>
              </c:numCache>
            </c:numRef>
          </c:cat>
          <c:val>
            <c:numRef>
              <c:f>задолженность!$F$5:$F$7</c:f>
              <c:numCache>
                <c:formatCode>#,##0</c:formatCode>
                <c:ptCount val="3"/>
                <c:pt idx="0">
                  <c:v>61023</c:v>
                </c:pt>
                <c:pt idx="1">
                  <c:v>96220</c:v>
                </c:pt>
                <c:pt idx="2">
                  <c:v>113411</c:v>
                </c:pt>
              </c:numCache>
            </c:numRef>
          </c:val>
          <c:smooth val="0"/>
          <c:extLst>
            <c:ext xmlns:c16="http://schemas.microsoft.com/office/drawing/2014/chart" uri="{C3380CC4-5D6E-409C-BE32-E72D297353CC}">
              <c16:uniqueId val="{00000005-596E-9346-A313-F78A6C9632AA}"/>
            </c:ext>
          </c:extLst>
        </c:ser>
        <c:dLbls>
          <c:showLegendKey val="0"/>
          <c:showVal val="0"/>
          <c:showCatName val="0"/>
          <c:showSerName val="0"/>
          <c:showPercent val="0"/>
          <c:showBubbleSize val="0"/>
        </c:dLbls>
        <c:marker val="1"/>
        <c:smooth val="0"/>
        <c:axId val="1529935471"/>
        <c:axId val="1525661423"/>
      </c:lineChart>
      <c:catAx>
        <c:axId val="1528897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KZ"/>
          </a:p>
        </c:txPr>
        <c:crossAx val="1431533631"/>
        <c:crosses val="autoZero"/>
        <c:auto val="1"/>
        <c:lblAlgn val="ctr"/>
        <c:lblOffset val="100"/>
        <c:noMultiLvlLbl val="0"/>
      </c:catAx>
      <c:valAx>
        <c:axId val="14315336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KZ"/>
          </a:p>
        </c:txPr>
        <c:crossAx val="1528897727"/>
        <c:crosses val="autoZero"/>
        <c:crossBetween val="between"/>
      </c:valAx>
      <c:valAx>
        <c:axId val="1525661423"/>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KZ"/>
          </a:p>
        </c:txPr>
        <c:crossAx val="1529935471"/>
        <c:crosses val="max"/>
        <c:crossBetween val="between"/>
      </c:valAx>
      <c:catAx>
        <c:axId val="1529935471"/>
        <c:scaling>
          <c:orientation val="minMax"/>
        </c:scaling>
        <c:delete val="1"/>
        <c:axPos val="b"/>
        <c:numFmt formatCode="General" sourceLinked="1"/>
        <c:majorTickMark val="out"/>
        <c:minorTickMark val="none"/>
        <c:tickLblPos val="nextTo"/>
        <c:crossAx val="1525661423"/>
        <c:crosses val="autoZero"/>
        <c:auto val="1"/>
        <c:lblAlgn val="ctr"/>
        <c:lblOffset val="100"/>
        <c:noMultiLvlLbl val="0"/>
      </c:catAx>
      <c:spPr>
        <a:noFill/>
        <a:ln>
          <a:noFill/>
        </a:ln>
        <a:effectLst/>
      </c:spPr>
    </c:plotArea>
    <c:legend>
      <c:legendPos val="b"/>
      <c:layout>
        <c:manualLayout>
          <c:xMode val="edge"/>
          <c:yMode val="edge"/>
          <c:x val="0.19773274780453784"/>
          <c:y val="0.81163856071690887"/>
          <c:w val="0.67057202153679429"/>
          <c:h val="0.1589390388352953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KZ"/>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3153299164004177E-2"/>
          <c:y val="1.812102458702692E-2"/>
          <c:w val="0.93184088310778979"/>
          <c:h val="0.69840634960955106"/>
        </c:manualLayout>
      </c:layout>
      <c:barChart>
        <c:barDir val="col"/>
        <c:grouping val="clustered"/>
        <c:varyColors val="0"/>
        <c:ser>
          <c:idx val="0"/>
          <c:order val="0"/>
          <c:tx>
            <c:strRef>
              <c:f>Лист1!$B$1</c:f>
              <c:strCache>
                <c:ptCount val="1"/>
                <c:pt idx="0">
                  <c:v>алушылар саны (мың адам)</c:v>
                </c:pt>
              </c:strCache>
            </c:strRef>
          </c:tx>
          <c:spPr>
            <a:solidFill>
              <a:srgbClr val="0D5369"/>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1" i="0" u="none" strike="noStrike" kern="1200" baseline="0">
                    <a:solidFill>
                      <a:schemeClr val="bg1"/>
                    </a:solidFill>
                    <a:latin typeface="Arial" panose="020B0604020202020204" pitchFamily="34" charset="0"/>
                    <a:ea typeface="Verdana" panose="020B0604030504040204" pitchFamily="34" charset="0"/>
                    <a:cs typeface="Arial" panose="020B0604020202020204" pitchFamily="34" charset="0"/>
                  </a:defRPr>
                </a:pPr>
                <a:endParaRPr lang="ru-K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Лист1!$A$2:$A$20</c:f>
              <c:numCache>
                <c:formatCode>General</c:formatCode>
                <c:ptCount val="3"/>
                <c:pt idx="0">
                  <c:v>2023</c:v>
                </c:pt>
                <c:pt idx="1">
                  <c:v>2024</c:v>
                </c:pt>
                <c:pt idx="2">
                  <c:v>2025</c:v>
                </c:pt>
              </c:numCache>
            </c:numRef>
          </c:cat>
          <c:val>
            <c:numRef>
              <c:f>Лист1!$B$2:$B$20</c:f>
              <c:numCache>
                <c:formatCode>0.0</c:formatCode>
                <c:ptCount val="3"/>
                <c:pt idx="0">
                  <c:v>1251.9000000000001</c:v>
                </c:pt>
                <c:pt idx="1">
                  <c:v>1382.1</c:v>
                </c:pt>
                <c:pt idx="2">
                  <c:v>1343.9</c:v>
                </c:pt>
              </c:numCache>
            </c:numRef>
          </c:val>
          <c:extLst>
            <c:ext xmlns:c16="http://schemas.microsoft.com/office/drawing/2014/chart" uri="{C3380CC4-5D6E-409C-BE32-E72D297353CC}">
              <c16:uniqueId val="{00000000-562F-45DE-8817-FDB872F3C4A4}"/>
            </c:ext>
          </c:extLst>
        </c:ser>
        <c:ser>
          <c:idx val="1"/>
          <c:order val="1"/>
          <c:tx>
            <c:strRef>
              <c:f>Лист1!$C$1</c:f>
              <c:strCache>
                <c:ptCount val="1"/>
                <c:pt idx="0">
                  <c:v>жаңа тағайындаулар саны (мың адам)</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Arial" panose="020B0604020202020204" pitchFamily="34" charset="0"/>
                    <a:ea typeface="Verdana" panose="020B0604030504040204" pitchFamily="34" charset="0"/>
                    <a:cs typeface="Arial" panose="020B0604020202020204" pitchFamily="34" charset="0"/>
                  </a:defRPr>
                </a:pPr>
                <a:endParaRPr lang="ru-K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Лист1!$A$2:$A$20</c:f>
              <c:numCache>
                <c:formatCode>General</c:formatCode>
                <c:ptCount val="3"/>
                <c:pt idx="0">
                  <c:v>2023</c:v>
                </c:pt>
                <c:pt idx="1">
                  <c:v>2024</c:v>
                </c:pt>
                <c:pt idx="2">
                  <c:v>2025</c:v>
                </c:pt>
              </c:numCache>
            </c:numRef>
          </c:cat>
          <c:val>
            <c:numRef>
              <c:f>Лист1!$C$2:$C$20</c:f>
              <c:numCache>
                <c:formatCode>0.0</c:formatCode>
                <c:ptCount val="3"/>
                <c:pt idx="0">
                  <c:v>811.5</c:v>
                </c:pt>
                <c:pt idx="1">
                  <c:v>787.5</c:v>
                </c:pt>
                <c:pt idx="2">
                  <c:v>760.3</c:v>
                </c:pt>
              </c:numCache>
            </c:numRef>
          </c:val>
          <c:extLst>
            <c:ext xmlns:c16="http://schemas.microsoft.com/office/drawing/2014/chart" uri="{C3380CC4-5D6E-409C-BE32-E72D297353CC}">
              <c16:uniqueId val="{00000001-562F-45DE-8817-FDB872F3C4A4}"/>
            </c:ext>
          </c:extLst>
        </c:ser>
        <c:dLbls>
          <c:dLblPos val="ctr"/>
          <c:showLegendKey val="0"/>
          <c:showVal val="1"/>
          <c:showCatName val="0"/>
          <c:showSerName val="0"/>
          <c:showPercent val="0"/>
          <c:showBubbleSize val="0"/>
        </c:dLbls>
        <c:gapWidth val="150"/>
        <c:axId val="828548368"/>
        <c:axId val="739332176"/>
      </c:barChart>
      <c:lineChart>
        <c:grouping val="standard"/>
        <c:varyColors val="0"/>
        <c:ser>
          <c:idx val="2"/>
          <c:order val="2"/>
          <c:tx>
            <c:strRef>
              <c:f>Лист1!$D$1</c:f>
              <c:strCache>
                <c:ptCount val="1"/>
                <c:pt idx="0">
                  <c:v>төлемдердің сомасы (млрд.теңге)</c:v>
                </c:pt>
              </c:strCache>
            </c:strRef>
          </c:tx>
          <c:spPr>
            <a:ln w="28575" cap="rnd">
              <a:solidFill>
                <a:srgbClr val="FFC000"/>
              </a:solidFill>
              <a:round/>
            </a:ln>
            <a:effectLst/>
          </c:spPr>
          <c:marker>
            <c:symbol val="diamond"/>
            <c:size val="5"/>
            <c:spPr>
              <a:solidFill>
                <a:srgbClr val="FFC000"/>
              </a:solidFill>
              <a:ln w="9525">
                <a:solidFill>
                  <a:srgbClr val="FFC000"/>
                </a:solidFill>
              </a:ln>
              <a:effectLst/>
            </c:spPr>
          </c:marker>
          <c:dLbls>
            <c:dLbl>
              <c:idx val="0"/>
              <c:layout>
                <c:manualLayout>
                  <c:x val="-3.9236604155445658E-2"/>
                  <c:y val="-6.67115315679904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62F-45DE-8817-FDB872F3C4A4}"/>
                </c:ext>
              </c:extLst>
            </c:dLbl>
            <c:dLbl>
              <c:idx val="1"/>
              <c:layout>
                <c:manualLayout>
                  <c:x val="-4.1174778436077066E-2"/>
                  <c:y val="-4.74620637703038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62F-45DE-8817-FDB872F3C4A4}"/>
                </c:ext>
              </c:extLst>
            </c:dLbl>
            <c:dLbl>
              <c:idx val="2"/>
              <c:layout>
                <c:manualLayout>
                  <c:x val="-3.9236604155445658E-2"/>
                  <c:y val="-4.746206377030391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62F-45DE-8817-FDB872F3C4A4}"/>
                </c:ext>
              </c:extLst>
            </c:dLbl>
            <c:numFmt formatCode="#,##0" sourceLinked="0"/>
            <c:spPr>
              <a:solidFill>
                <a:srgbClr val="FFC000"/>
              </a:solid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Verdana" panose="020B0604030504040204" pitchFamily="34" charset="0"/>
                    <a:cs typeface="Arial" panose="020B0604020202020204" pitchFamily="34" charset="0"/>
                  </a:defRPr>
                </a:pPr>
                <a:endParaRPr lang="ru-KZ"/>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Лист1!$A$2:$A$20</c:f>
              <c:numCache>
                <c:formatCode>General</c:formatCode>
                <c:ptCount val="3"/>
                <c:pt idx="0">
                  <c:v>2023</c:v>
                </c:pt>
                <c:pt idx="1">
                  <c:v>2024</c:v>
                </c:pt>
                <c:pt idx="2">
                  <c:v>2025</c:v>
                </c:pt>
              </c:numCache>
            </c:numRef>
          </c:cat>
          <c:val>
            <c:numRef>
              <c:f>Лист1!$D$2:$D$20</c:f>
              <c:numCache>
                <c:formatCode>0.0</c:formatCode>
                <c:ptCount val="3"/>
                <c:pt idx="0">
                  <c:v>750.7</c:v>
                </c:pt>
                <c:pt idx="1">
                  <c:v>958.3</c:v>
                </c:pt>
                <c:pt idx="2">
                  <c:v>922.4</c:v>
                </c:pt>
              </c:numCache>
            </c:numRef>
          </c:val>
          <c:smooth val="0"/>
          <c:extLst>
            <c:ext xmlns:c16="http://schemas.microsoft.com/office/drawing/2014/chart" uri="{C3380CC4-5D6E-409C-BE32-E72D297353CC}">
              <c16:uniqueId val="{00000005-562F-45DE-8817-FDB872F3C4A4}"/>
            </c:ext>
          </c:extLst>
        </c:ser>
        <c:dLbls>
          <c:showLegendKey val="0"/>
          <c:showVal val="0"/>
          <c:showCatName val="0"/>
          <c:showSerName val="0"/>
          <c:showPercent val="0"/>
          <c:showBubbleSize val="0"/>
        </c:dLbls>
        <c:marker val="1"/>
        <c:smooth val="0"/>
        <c:axId val="828548368"/>
        <c:axId val="739332176"/>
      </c:lineChart>
      <c:catAx>
        <c:axId val="828548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ru-KZ" sz="800" b="0" i="0" u="none" strike="noStrike" kern="1200" baseline="0">
                <a:solidFill>
                  <a:schemeClr val="tx1"/>
                </a:solidFill>
                <a:latin typeface="Arial" panose="020B0604020202020204" pitchFamily="34" charset="0"/>
                <a:ea typeface="Verdana" panose="020B0604030504040204" pitchFamily="34" charset="0"/>
                <a:cs typeface="Arial" panose="020B0604020202020204" pitchFamily="34" charset="0"/>
              </a:defRPr>
            </a:pPr>
            <a:endParaRPr lang="ru-KZ"/>
          </a:p>
        </c:txPr>
        <c:crossAx val="739332176"/>
        <c:crosses val="autoZero"/>
        <c:auto val="1"/>
        <c:lblAlgn val="ctr"/>
        <c:lblOffset val="100"/>
        <c:noMultiLvlLbl val="0"/>
      </c:catAx>
      <c:valAx>
        <c:axId val="739332176"/>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 b="1" i="0" u="none" strike="noStrike" kern="1200" baseline="0">
                <a:solidFill>
                  <a:schemeClr val="bg1"/>
                </a:solidFill>
                <a:latin typeface="Arial" panose="020B0604020202020204" pitchFamily="34" charset="0"/>
                <a:ea typeface="+mn-ea"/>
                <a:cs typeface="Arial" panose="020B0604020202020204" pitchFamily="34" charset="0"/>
              </a:defRPr>
            </a:pPr>
            <a:endParaRPr lang="ru-KZ"/>
          </a:p>
        </c:txPr>
        <c:crossAx val="828548368"/>
        <c:crosses val="autoZero"/>
        <c:crossBetween val="between"/>
      </c:valAx>
      <c:spPr>
        <a:noFill/>
        <a:ln>
          <a:noFill/>
        </a:ln>
        <a:effectLst/>
      </c:spPr>
    </c:plotArea>
    <c:legend>
      <c:legendPos val="b"/>
      <c:layout>
        <c:manualLayout>
          <c:xMode val="edge"/>
          <c:yMode val="edge"/>
          <c:x val="3.0566678492271727E-2"/>
          <c:y val="0.80712138496086328"/>
          <c:w val="0.95865661126639068"/>
          <c:h val="0.1608517538006787"/>
        </c:manualLayout>
      </c:layout>
      <c:overlay val="0"/>
      <c:spPr>
        <a:noFill/>
        <a:ln>
          <a:noFill/>
        </a:ln>
        <a:effectLst/>
      </c:spPr>
      <c:txPr>
        <a:bodyPr rot="0" spcFirstLastPara="1" vertOverflow="ellipsis" vert="horz" wrap="square" anchor="ctr" anchorCtr="1"/>
        <a:lstStyle/>
        <a:p>
          <a:pPr algn="ctr">
            <a:defRPr lang="ru-KZ" sz="800" b="0" i="0" u="none" strike="noStrike" kern="1200" baseline="0">
              <a:solidFill>
                <a:schemeClr val="tx1"/>
              </a:solidFill>
              <a:latin typeface="Arial" panose="020B0604020202020204" pitchFamily="34" charset="0"/>
              <a:ea typeface="Verdana" panose="020B0604030504040204" pitchFamily="34" charset="0"/>
              <a:cs typeface="Arial" panose="020B0604020202020204" pitchFamily="34" charset="0"/>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b="1">
          <a:solidFill>
            <a:schemeClr val="bg1"/>
          </a:solidFill>
          <a:latin typeface="Arial" panose="020B0604020202020204" pitchFamily="34" charset="0"/>
          <a:cs typeface="Arial" panose="020B0604020202020204" pitchFamily="34" charset="0"/>
        </a:defRPr>
      </a:pPr>
      <a:endParaRPr lang="ru-KZ"/>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0"/>
      <c:rAngAx val="0"/>
      <c:perspective val="0"/>
    </c:view3D>
    <c:floor>
      <c:thickness val="0"/>
      <c:spPr>
        <a:noFill/>
        <a:ln w="6350" cap="flat" cmpd="sng" algn="ctr">
          <a:solidFill>
            <a:schemeClr val="tx1">
              <a:tint val="75000"/>
            </a:schemeClr>
          </a:solidFill>
          <a:prstDash val="solid"/>
          <a:round/>
        </a:ln>
        <a:effectLst/>
        <a:sp3d contourW="635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6982737271924857E-2"/>
          <c:y val="0.32291767634770097"/>
          <c:w val="0.7203176205060805"/>
          <c:h val="0.47078023720514883"/>
        </c:manualLayout>
      </c:layout>
      <c:pie3DChart>
        <c:varyColors val="1"/>
        <c:ser>
          <c:idx val="0"/>
          <c:order val="0"/>
          <c:explosion val="25"/>
          <c:dPt>
            <c:idx val="0"/>
            <c:bubble3D val="0"/>
            <c:spPr>
              <a:solidFill>
                <a:schemeClr val="accent1"/>
              </a:solidFill>
              <a:ln>
                <a:noFill/>
              </a:ln>
              <a:effectLst/>
              <a:sp3d/>
            </c:spPr>
            <c:extLst>
              <c:ext xmlns:c16="http://schemas.microsoft.com/office/drawing/2014/chart" uri="{C3380CC4-5D6E-409C-BE32-E72D297353CC}">
                <c16:uniqueId val="{00000001-111C-422C-97B5-804CF99766A7}"/>
              </c:ext>
            </c:extLst>
          </c:dPt>
          <c:dPt>
            <c:idx val="1"/>
            <c:bubble3D val="0"/>
            <c:spPr>
              <a:solidFill>
                <a:schemeClr val="accent2"/>
              </a:solidFill>
              <a:ln>
                <a:noFill/>
              </a:ln>
              <a:effectLst/>
              <a:sp3d/>
            </c:spPr>
            <c:extLst>
              <c:ext xmlns:c16="http://schemas.microsoft.com/office/drawing/2014/chart" uri="{C3380CC4-5D6E-409C-BE32-E72D297353CC}">
                <c16:uniqueId val="{00000003-111C-422C-97B5-804CF99766A7}"/>
              </c:ext>
            </c:extLst>
          </c:dPt>
          <c:dPt>
            <c:idx val="2"/>
            <c:bubble3D val="0"/>
            <c:spPr>
              <a:solidFill>
                <a:schemeClr val="accent3"/>
              </a:solidFill>
              <a:ln>
                <a:noFill/>
              </a:ln>
              <a:effectLst/>
              <a:sp3d/>
            </c:spPr>
            <c:extLst>
              <c:ext xmlns:c16="http://schemas.microsoft.com/office/drawing/2014/chart" uri="{C3380CC4-5D6E-409C-BE32-E72D297353CC}">
                <c16:uniqueId val="{00000005-111C-422C-97B5-804CF99766A7}"/>
              </c:ext>
            </c:extLst>
          </c:dPt>
          <c:dPt>
            <c:idx val="3"/>
            <c:bubble3D val="0"/>
            <c:explosion val="13"/>
            <c:spPr>
              <a:solidFill>
                <a:schemeClr val="accent4"/>
              </a:solidFill>
              <a:ln>
                <a:noFill/>
              </a:ln>
              <a:effectLst/>
              <a:sp3d/>
            </c:spPr>
            <c:extLst>
              <c:ext xmlns:c16="http://schemas.microsoft.com/office/drawing/2014/chart" uri="{C3380CC4-5D6E-409C-BE32-E72D297353CC}">
                <c16:uniqueId val="{00000007-111C-422C-97B5-804CF99766A7}"/>
              </c:ext>
            </c:extLst>
          </c:dPt>
          <c:dPt>
            <c:idx val="4"/>
            <c:bubble3D val="0"/>
            <c:explosion val="5"/>
            <c:spPr>
              <a:solidFill>
                <a:schemeClr val="accent5"/>
              </a:solidFill>
              <a:ln>
                <a:noFill/>
              </a:ln>
              <a:effectLst/>
              <a:sp3d/>
            </c:spPr>
            <c:extLst>
              <c:ext xmlns:c16="http://schemas.microsoft.com/office/drawing/2014/chart" uri="{C3380CC4-5D6E-409C-BE32-E72D297353CC}">
                <c16:uniqueId val="{00000009-111C-422C-97B5-804CF99766A7}"/>
              </c:ext>
            </c:extLst>
          </c:dPt>
          <c:dLbls>
            <c:dLbl>
              <c:idx val="0"/>
              <c:layout>
                <c:manualLayout>
                  <c:x val="-0.27988027504831703"/>
                  <c:y val="3.7707883105523102E-2"/>
                </c:manualLayout>
              </c:layout>
              <c:tx>
                <c:rich>
                  <a:bodyPr rot="0" spcFirstLastPara="1" vertOverflow="ellipsis" vert="horz" wrap="square" anchor="ctr" anchorCtr="1"/>
                  <a:lstStyle/>
                  <a:p>
                    <a:pPr>
                      <a:defRPr sz="900" b="0" i="1" u="none" strike="noStrike" kern="1200" baseline="0">
                        <a:solidFill>
                          <a:srgbClr val="0070C0"/>
                        </a:solidFill>
                        <a:latin typeface="Arial" panose="020B0604020202020204" pitchFamily="34" charset="0"/>
                        <a:ea typeface="Times New Roman"/>
                        <a:cs typeface="Arial" panose="020B0604020202020204" pitchFamily="34" charset="0"/>
                      </a:defRPr>
                    </a:pPr>
                    <a:r>
                      <a:rPr lang="ru-RU" sz="900" b="0" i="1" u="none" strike="noStrike" baseline="0" dirty="0" err="1">
                        <a:solidFill>
                          <a:srgbClr val="0070C0"/>
                        </a:solidFill>
                        <a:latin typeface="Arial" panose="020B0604020202020204" pitchFamily="34" charset="0"/>
                        <a:cs typeface="Arial" panose="020B0604020202020204" pitchFamily="34" charset="0"/>
                      </a:rPr>
                      <a:t>еңбекке</a:t>
                    </a:r>
                    <a:r>
                      <a:rPr lang="ru-RU" sz="900" b="0" i="1" u="none" strike="noStrike" baseline="0" dirty="0">
                        <a:solidFill>
                          <a:srgbClr val="0070C0"/>
                        </a:solidFill>
                        <a:latin typeface="Arial" panose="020B0604020202020204" pitchFamily="34" charset="0"/>
                        <a:cs typeface="Arial" panose="020B0604020202020204" pitchFamily="34" charset="0"/>
                      </a:rPr>
                      <a:t> </a:t>
                    </a:r>
                    <a:r>
                      <a:rPr lang="ru-RU" sz="900" b="0" i="1" u="none" strike="noStrike" baseline="0" dirty="0" err="1">
                        <a:solidFill>
                          <a:srgbClr val="0070C0"/>
                        </a:solidFill>
                        <a:latin typeface="Arial" panose="020B0604020202020204" pitchFamily="34" charset="0"/>
                        <a:cs typeface="Arial" panose="020B0604020202020204" pitchFamily="34" charset="0"/>
                      </a:rPr>
                      <a:t>қабілеттіліктен</a:t>
                    </a:r>
                    <a:r>
                      <a:rPr lang="ru-RU" sz="900" b="0" i="1" u="none" strike="noStrike" baseline="0" dirty="0">
                        <a:solidFill>
                          <a:srgbClr val="0070C0"/>
                        </a:solidFill>
                        <a:latin typeface="Arial" panose="020B0604020202020204" pitchFamily="34" charset="0"/>
                        <a:cs typeface="Arial" panose="020B0604020202020204" pitchFamily="34" charset="0"/>
                      </a:rPr>
                      <a:t> </a:t>
                    </a:r>
                    <a:r>
                      <a:rPr lang="ru-RU" sz="900" b="0" i="1" u="none" strike="noStrike" baseline="0" dirty="0" err="1">
                        <a:solidFill>
                          <a:srgbClr val="0070C0"/>
                        </a:solidFill>
                        <a:latin typeface="Arial" panose="020B0604020202020204" pitchFamily="34" charset="0"/>
                        <a:cs typeface="Arial" panose="020B0604020202020204" pitchFamily="34" charset="0"/>
                      </a:rPr>
                      <a:t>айырылу</a:t>
                    </a:r>
                    <a:r>
                      <a:rPr lang="ru-RU" sz="900" b="0" i="1" u="none" strike="noStrike" baseline="0" dirty="0">
                        <a:solidFill>
                          <a:srgbClr val="0070C0"/>
                        </a:solidFill>
                        <a:latin typeface="Arial" panose="020B0604020202020204" pitchFamily="34" charset="0"/>
                        <a:cs typeface="Arial" panose="020B0604020202020204" pitchFamily="34" charset="0"/>
                      </a:rPr>
                      <a:t>;  </a:t>
                    </a:r>
                  </a:p>
                  <a:p>
                    <a:pPr>
                      <a:defRPr sz="900" i="1">
                        <a:solidFill>
                          <a:srgbClr val="0070C0"/>
                        </a:solidFill>
                        <a:latin typeface="Arial" panose="020B0604020202020204" pitchFamily="34" charset="0"/>
                        <a:cs typeface="Arial" panose="020B0604020202020204" pitchFamily="34" charset="0"/>
                      </a:defRPr>
                    </a:pPr>
                    <a:r>
                      <a:rPr lang="ru-RU" sz="900" b="0" i="1" u="none" strike="noStrike" baseline="0" dirty="0">
                        <a:solidFill>
                          <a:srgbClr val="0070C0"/>
                        </a:solidFill>
                        <a:latin typeface="Arial" panose="020B0604020202020204" pitchFamily="34" charset="0"/>
                        <a:cs typeface="Arial" panose="020B0604020202020204" pitchFamily="34" charset="0"/>
                      </a:rPr>
                      <a:t>52,1 </a:t>
                    </a:r>
                    <a:r>
                      <a:rPr lang="ru-RU" sz="900" b="0" i="1" u="none" strike="noStrike" baseline="0" dirty="0" err="1">
                        <a:solidFill>
                          <a:srgbClr val="0070C0"/>
                        </a:solidFill>
                        <a:latin typeface="Arial" panose="020B0604020202020204" pitchFamily="34" charset="0"/>
                        <a:cs typeface="Arial" panose="020B0604020202020204" pitchFamily="34" charset="0"/>
                      </a:rPr>
                      <a:t>млрд.теңге</a:t>
                    </a:r>
                    <a:r>
                      <a:rPr lang="ru-RU" sz="900" b="0" i="1" u="none" strike="noStrike" baseline="0" dirty="0">
                        <a:solidFill>
                          <a:srgbClr val="0070C0"/>
                        </a:solidFill>
                        <a:latin typeface="Arial" panose="020B0604020202020204" pitchFamily="34" charset="0"/>
                        <a:cs typeface="Arial" panose="020B0604020202020204" pitchFamily="34" charset="0"/>
                      </a:rPr>
                      <a:t>; </a:t>
                    </a:r>
                  </a:p>
                  <a:p>
                    <a:pPr>
                      <a:defRPr sz="900" i="1">
                        <a:solidFill>
                          <a:srgbClr val="0070C0"/>
                        </a:solidFill>
                        <a:latin typeface="Arial" panose="020B0604020202020204" pitchFamily="34" charset="0"/>
                        <a:cs typeface="Arial" panose="020B0604020202020204" pitchFamily="34" charset="0"/>
                      </a:defRPr>
                    </a:pPr>
                    <a:r>
                      <a:rPr lang="ru-RU" sz="900" b="0" i="1" u="none" strike="noStrike" baseline="0" dirty="0">
                        <a:solidFill>
                          <a:srgbClr val="0070C0"/>
                        </a:solidFill>
                        <a:highlight>
                          <a:srgbClr val="F0F4F8"/>
                        </a:highlight>
                        <a:latin typeface="Arial" panose="020B0604020202020204" pitchFamily="34" charset="0"/>
                        <a:cs typeface="Arial" panose="020B0604020202020204" pitchFamily="34" charset="0"/>
                      </a:rPr>
                      <a:t>(5,7%)</a:t>
                    </a:r>
                  </a:p>
                </c:rich>
              </c:tx>
              <c:spPr>
                <a:noFill/>
                <a:ln w="25400">
                  <a:noFill/>
                </a:ln>
                <a:effectLst/>
              </c:spPr>
              <c:txPr>
                <a:bodyPr rot="0" spcFirstLastPara="1" vertOverflow="ellipsis" vert="horz" wrap="square" anchor="ctr" anchorCtr="1"/>
                <a:lstStyle/>
                <a:p>
                  <a:pPr>
                    <a:defRPr sz="900" b="0" i="1" u="none" strike="noStrike" kern="1200" baseline="0">
                      <a:solidFill>
                        <a:srgbClr val="0070C0"/>
                      </a:solidFill>
                      <a:latin typeface="Arial" panose="020B0604020202020204" pitchFamily="34" charset="0"/>
                      <a:ea typeface="Times New Roman"/>
                      <a:cs typeface="Arial" panose="020B0604020202020204" pitchFamily="34" charset="0"/>
                    </a:defRPr>
                  </a:pPr>
                  <a:endParaRPr lang="ru-KZ"/>
                </a:p>
              </c:txPr>
              <c:dLblPos val="bestFit"/>
              <c:showLegendKey val="0"/>
              <c:showVal val="1"/>
              <c:showCatName val="1"/>
              <c:showSerName val="0"/>
              <c:showPercent val="1"/>
              <c:showBubbleSize val="0"/>
              <c:extLst>
                <c:ext xmlns:c15="http://schemas.microsoft.com/office/drawing/2012/chart" uri="{CE6537A1-D6FC-4f65-9D91-7224C49458BB}">
                  <c15:layout>
                    <c:manualLayout>
                      <c:w val="0.28994511650555793"/>
                      <c:h val="0.33042715246991361"/>
                    </c:manualLayout>
                  </c15:layout>
                </c:ext>
                <c:ext xmlns:c16="http://schemas.microsoft.com/office/drawing/2014/chart" uri="{C3380CC4-5D6E-409C-BE32-E72D297353CC}">
                  <c16:uniqueId val="{00000001-111C-422C-97B5-804CF99766A7}"/>
                </c:ext>
              </c:extLst>
            </c:dLbl>
            <c:dLbl>
              <c:idx val="1"/>
              <c:layout>
                <c:manualLayout>
                  <c:x val="9.9230491038789226E-2"/>
                  <c:y val="-5.0998196014750558E-2"/>
                </c:manualLayout>
              </c:layout>
              <c:tx>
                <c:rich>
                  <a:bodyPr rot="0" spcFirstLastPara="1" vertOverflow="ellipsis" vert="horz" wrap="square" anchor="ctr" anchorCtr="1"/>
                  <a:lstStyle/>
                  <a:p>
                    <a:pPr>
                      <a:defRPr sz="900" b="0" i="1" u="none" strike="noStrike" kern="1200" baseline="0">
                        <a:solidFill>
                          <a:srgbClr val="0070C0"/>
                        </a:solidFill>
                        <a:latin typeface="Arial" panose="020B0604020202020204" pitchFamily="34" charset="0"/>
                        <a:ea typeface="Times New Roman"/>
                        <a:cs typeface="Arial" panose="020B0604020202020204" pitchFamily="34" charset="0"/>
                      </a:defRPr>
                    </a:pPr>
                    <a:r>
                      <a:rPr lang="ru-RU" sz="900" b="0" i="1" u="none" strike="noStrike" baseline="0" dirty="0" err="1">
                        <a:solidFill>
                          <a:srgbClr val="0070C0"/>
                        </a:solidFill>
                        <a:latin typeface="Arial" panose="020B0604020202020204" pitchFamily="34" charset="0"/>
                        <a:cs typeface="Arial" panose="020B0604020202020204" pitchFamily="34" charset="0"/>
                      </a:rPr>
                      <a:t>асыраушысынан</a:t>
                    </a:r>
                    <a:r>
                      <a:rPr lang="ru-RU" sz="900" b="0" i="1" u="none" strike="noStrike" baseline="0" dirty="0">
                        <a:solidFill>
                          <a:srgbClr val="0070C0"/>
                        </a:solidFill>
                        <a:latin typeface="Arial" panose="020B0604020202020204" pitchFamily="34" charset="0"/>
                        <a:cs typeface="Arial" panose="020B0604020202020204" pitchFamily="34" charset="0"/>
                      </a:rPr>
                      <a:t> </a:t>
                    </a:r>
                    <a:r>
                      <a:rPr lang="ru-RU" sz="900" b="0" i="1" u="none" strike="noStrike" baseline="0" dirty="0" err="1">
                        <a:solidFill>
                          <a:srgbClr val="0070C0"/>
                        </a:solidFill>
                        <a:latin typeface="Arial" panose="020B0604020202020204" pitchFamily="34" charset="0"/>
                        <a:cs typeface="Arial" panose="020B0604020202020204" pitchFamily="34" charset="0"/>
                      </a:rPr>
                      <a:t>айырылу</a:t>
                    </a:r>
                    <a:r>
                      <a:rPr lang="ru-RU" sz="900" b="0" i="1" u="none" strike="noStrike" baseline="0" dirty="0">
                        <a:solidFill>
                          <a:srgbClr val="0070C0"/>
                        </a:solidFill>
                        <a:latin typeface="Arial" panose="020B0604020202020204" pitchFamily="34" charset="0"/>
                        <a:cs typeface="Arial" panose="020B0604020202020204" pitchFamily="34" charset="0"/>
                      </a:rPr>
                      <a:t>; </a:t>
                    </a:r>
                  </a:p>
                  <a:p>
                    <a:pPr>
                      <a:defRPr sz="900" i="1">
                        <a:solidFill>
                          <a:srgbClr val="0070C0"/>
                        </a:solidFill>
                        <a:latin typeface="Arial" panose="020B0604020202020204" pitchFamily="34" charset="0"/>
                        <a:cs typeface="Arial" panose="020B0604020202020204" pitchFamily="34" charset="0"/>
                      </a:defRPr>
                    </a:pPr>
                    <a:r>
                      <a:rPr lang="ru-RU" sz="900" b="0" i="1" u="none" strike="noStrike" baseline="0" dirty="0">
                        <a:solidFill>
                          <a:srgbClr val="0070C0"/>
                        </a:solidFill>
                        <a:latin typeface="Arial" panose="020B0604020202020204" pitchFamily="34" charset="0"/>
                        <a:cs typeface="Arial" panose="020B0604020202020204" pitchFamily="34" charset="0"/>
                      </a:rPr>
                      <a:t>38,2 </a:t>
                    </a:r>
                    <a:r>
                      <a:rPr lang="ru-RU" sz="900" b="0" i="1" u="none" strike="noStrike" baseline="0" dirty="0" err="1">
                        <a:solidFill>
                          <a:srgbClr val="0070C0"/>
                        </a:solidFill>
                        <a:latin typeface="Arial" panose="020B0604020202020204" pitchFamily="34" charset="0"/>
                        <a:cs typeface="Arial" panose="020B0604020202020204" pitchFamily="34" charset="0"/>
                      </a:rPr>
                      <a:t>млрд.теңге</a:t>
                    </a:r>
                    <a:r>
                      <a:rPr lang="ru-RU" sz="900" b="0" i="1" u="none" strike="noStrike" baseline="0" dirty="0">
                        <a:solidFill>
                          <a:srgbClr val="0070C0"/>
                        </a:solidFill>
                        <a:latin typeface="Arial" panose="020B0604020202020204" pitchFamily="34" charset="0"/>
                        <a:cs typeface="Arial" panose="020B0604020202020204" pitchFamily="34" charset="0"/>
                      </a:rPr>
                      <a:t>; </a:t>
                    </a:r>
                  </a:p>
                  <a:p>
                    <a:pPr>
                      <a:defRPr sz="900" i="1">
                        <a:solidFill>
                          <a:srgbClr val="0070C0"/>
                        </a:solidFill>
                        <a:latin typeface="Arial" panose="020B0604020202020204" pitchFamily="34" charset="0"/>
                        <a:cs typeface="Arial" panose="020B0604020202020204" pitchFamily="34" charset="0"/>
                      </a:defRPr>
                    </a:pPr>
                    <a:r>
                      <a:rPr lang="ru-RU" sz="900" b="0" i="1" u="none" strike="noStrike" baseline="0" dirty="0">
                        <a:solidFill>
                          <a:srgbClr val="0070C0"/>
                        </a:solidFill>
                        <a:latin typeface="Arial" panose="020B0604020202020204" pitchFamily="34" charset="0"/>
                        <a:cs typeface="Arial" panose="020B0604020202020204" pitchFamily="34" charset="0"/>
                      </a:rPr>
                      <a:t>(4,1%)</a:t>
                    </a:r>
                  </a:p>
                </c:rich>
              </c:tx>
              <c:spPr>
                <a:noFill/>
                <a:ln w="25400">
                  <a:noFill/>
                </a:ln>
                <a:effectLst/>
              </c:spPr>
              <c:txPr>
                <a:bodyPr rot="0" spcFirstLastPara="1" vertOverflow="ellipsis" vert="horz" wrap="square" anchor="ctr" anchorCtr="1"/>
                <a:lstStyle/>
                <a:p>
                  <a:pPr>
                    <a:defRPr sz="900" b="0" i="1" u="none" strike="noStrike" kern="1200" baseline="0">
                      <a:solidFill>
                        <a:srgbClr val="0070C0"/>
                      </a:solidFill>
                      <a:latin typeface="Arial" panose="020B0604020202020204" pitchFamily="34" charset="0"/>
                      <a:ea typeface="Times New Roman"/>
                      <a:cs typeface="Arial" panose="020B0604020202020204" pitchFamily="34" charset="0"/>
                    </a:defRPr>
                  </a:pPr>
                  <a:endParaRPr lang="ru-KZ"/>
                </a:p>
              </c:txPr>
              <c:dLblPos val="bestFit"/>
              <c:showLegendKey val="0"/>
              <c:showVal val="1"/>
              <c:showCatName val="1"/>
              <c:showSerName val="0"/>
              <c:showPercent val="1"/>
              <c:showBubbleSize val="0"/>
              <c:extLst>
                <c:ext xmlns:c15="http://schemas.microsoft.com/office/drawing/2012/chart" uri="{CE6537A1-D6FC-4f65-9D91-7224C49458BB}">
                  <c15:layout>
                    <c:manualLayout>
                      <c:w val="0.26679276610483249"/>
                      <c:h val="0.27560515130597618"/>
                    </c:manualLayout>
                  </c15:layout>
                </c:ext>
                <c:ext xmlns:c16="http://schemas.microsoft.com/office/drawing/2014/chart" uri="{C3380CC4-5D6E-409C-BE32-E72D297353CC}">
                  <c16:uniqueId val="{00000003-111C-422C-97B5-804CF99766A7}"/>
                </c:ext>
              </c:extLst>
            </c:dLbl>
            <c:dLbl>
              <c:idx val="2"/>
              <c:layout>
                <c:manualLayout>
                  <c:x val="6.6503029358264035E-2"/>
                  <c:y val="0.12106754172574317"/>
                </c:manualLayout>
              </c:layout>
              <c:tx>
                <c:rich>
                  <a:bodyPr rot="0" spcFirstLastPara="1" vertOverflow="ellipsis" vert="horz" wrap="square" anchor="ctr" anchorCtr="1"/>
                  <a:lstStyle/>
                  <a:p>
                    <a:pPr>
                      <a:defRPr sz="900" b="0" i="1" u="none" strike="noStrike" kern="1200" baseline="0">
                        <a:solidFill>
                          <a:srgbClr val="0070C0"/>
                        </a:solidFill>
                        <a:latin typeface="Arial" panose="020B0604020202020204" pitchFamily="34" charset="0"/>
                        <a:ea typeface="Times New Roman"/>
                        <a:cs typeface="Arial" panose="020B0604020202020204" pitchFamily="34" charset="0"/>
                      </a:defRPr>
                    </a:pPr>
                    <a:r>
                      <a:rPr lang="ru-RU" sz="900" b="0" i="1" u="none" strike="noStrike" baseline="0" dirty="0" err="1">
                        <a:solidFill>
                          <a:srgbClr val="0070C0"/>
                        </a:solidFill>
                        <a:latin typeface="Arial" panose="020B0604020202020204" pitchFamily="34" charset="0"/>
                        <a:cs typeface="Arial" panose="020B0604020202020204" pitchFamily="34" charset="0"/>
                      </a:rPr>
                      <a:t>жұмысынан</a:t>
                    </a:r>
                    <a:r>
                      <a:rPr lang="ru-RU" sz="900" b="0" i="1" u="none" strike="noStrike" baseline="0" dirty="0">
                        <a:solidFill>
                          <a:srgbClr val="0070C0"/>
                        </a:solidFill>
                        <a:latin typeface="Arial" panose="020B0604020202020204" pitchFamily="34" charset="0"/>
                        <a:cs typeface="Arial" panose="020B0604020202020204" pitchFamily="34" charset="0"/>
                      </a:rPr>
                      <a:t> </a:t>
                    </a:r>
                    <a:r>
                      <a:rPr lang="ru-RU" sz="900" b="0" i="1" u="none" strike="noStrike" baseline="0" dirty="0" err="1">
                        <a:solidFill>
                          <a:srgbClr val="0070C0"/>
                        </a:solidFill>
                        <a:latin typeface="Arial" panose="020B0604020202020204" pitchFamily="34" charset="0"/>
                        <a:cs typeface="Arial" panose="020B0604020202020204" pitchFamily="34" charset="0"/>
                      </a:rPr>
                      <a:t>айырылу</a:t>
                    </a:r>
                    <a:r>
                      <a:rPr lang="ru-RU" sz="900" b="0" i="1" u="none" strike="noStrike" baseline="0" dirty="0">
                        <a:solidFill>
                          <a:srgbClr val="0070C0"/>
                        </a:solidFill>
                        <a:latin typeface="Arial" panose="020B0604020202020204" pitchFamily="34" charset="0"/>
                        <a:cs typeface="Arial" panose="020B0604020202020204" pitchFamily="34" charset="0"/>
                      </a:rPr>
                      <a:t>; </a:t>
                    </a:r>
                  </a:p>
                  <a:p>
                    <a:pPr>
                      <a:defRPr sz="900" i="1">
                        <a:solidFill>
                          <a:srgbClr val="0070C0"/>
                        </a:solidFill>
                        <a:latin typeface="Arial" panose="020B0604020202020204" pitchFamily="34" charset="0"/>
                        <a:cs typeface="Arial" panose="020B0604020202020204" pitchFamily="34" charset="0"/>
                      </a:defRPr>
                    </a:pPr>
                    <a:r>
                      <a:rPr lang="ru-RU" sz="900" b="0" i="1" u="none" strike="noStrike" baseline="0" dirty="0">
                        <a:solidFill>
                          <a:srgbClr val="0070C0"/>
                        </a:solidFill>
                        <a:latin typeface="Arial" panose="020B0604020202020204" pitchFamily="34" charset="0"/>
                        <a:cs typeface="Arial" panose="020B0604020202020204" pitchFamily="34" charset="0"/>
                      </a:rPr>
                      <a:t>130,4 </a:t>
                    </a:r>
                    <a:r>
                      <a:rPr lang="ru-RU" sz="900" b="0" i="1" u="none" strike="noStrike" baseline="0" dirty="0" err="1">
                        <a:solidFill>
                          <a:srgbClr val="0070C0"/>
                        </a:solidFill>
                        <a:latin typeface="Arial" panose="020B0604020202020204" pitchFamily="34" charset="0"/>
                        <a:cs typeface="Arial" panose="020B0604020202020204" pitchFamily="34" charset="0"/>
                      </a:rPr>
                      <a:t>млрд.теңге</a:t>
                    </a:r>
                    <a:r>
                      <a:rPr lang="ru-RU" sz="900" b="0" i="1" u="none" strike="noStrike" baseline="0" dirty="0">
                        <a:solidFill>
                          <a:srgbClr val="0070C0"/>
                        </a:solidFill>
                        <a:latin typeface="Arial" panose="020B0604020202020204" pitchFamily="34" charset="0"/>
                        <a:cs typeface="Arial" panose="020B0604020202020204" pitchFamily="34" charset="0"/>
                      </a:rPr>
                      <a:t>; </a:t>
                    </a:r>
                  </a:p>
                  <a:p>
                    <a:pPr>
                      <a:defRPr sz="900" i="1">
                        <a:solidFill>
                          <a:srgbClr val="0070C0"/>
                        </a:solidFill>
                        <a:latin typeface="Arial" panose="020B0604020202020204" pitchFamily="34" charset="0"/>
                        <a:cs typeface="Arial" panose="020B0604020202020204" pitchFamily="34" charset="0"/>
                      </a:defRPr>
                    </a:pPr>
                    <a:r>
                      <a:rPr lang="ru-RU" sz="900" b="0" i="1" u="none" strike="noStrike" baseline="0" dirty="0">
                        <a:solidFill>
                          <a:srgbClr val="0070C0"/>
                        </a:solidFill>
                        <a:latin typeface="Arial" panose="020B0604020202020204" pitchFamily="34" charset="0"/>
                        <a:cs typeface="Arial" panose="020B0604020202020204" pitchFamily="34" charset="0"/>
                      </a:rPr>
                      <a:t>(14,1%)</a:t>
                    </a:r>
                  </a:p>
                </c:rich>
              </c:tx>
              <c:spPr>
                <a:noFill/>
                <a:ln w="25400">
                  <a:noFill/>
                </a:ln>
                <a:effectLst/>
              </c:spPr>
              <c:txPr>
                <a:bodyPr rot="0" spcFirstLastPara="1" vertOverflow="ellipsis" vert="horz" wrap="square" anchor="ctr" anchorCtr="1"/>
                <a:lstStyle/>
                <a:p>
                  <a:pPr>
                    <a:defRPr sz="900" b="0" i="1" u="none" strike="noStrike" kern="1200" baseline="0">
                      <a:solidFill>
                        <a:srgbClr val="0070C0"/>
                      </a:solidFill>
                      <a:latin typeface="Arial" panose="020B0604020202020204" pitchFamily="34" charset="0"/>
                      <a:ea typeface="Times New Roman"/>
                      <a:cs typeface="Arial" panose="020B0604020202020204" pitchFamily="34" charset="0"/>
                    </a:defRPr>
                  </a:pPr>
                  <a:endParaRPr lang="ru-KZ"/>
                </a:p>
              </c:txPr>
              <c:dLblPos val="bestFit"/>
              <c:showLegendKey val="0"/>
              <c:showVal val="1"/>
              <c:showCatName val="1"/>
              <c:showSerName val="0"/>
              <c:showPercent val="1"/>
              <c:showBubbleSize val="0"/>
              <c:extLst>
                <c:ext xmlns:c15="http://schemas.microsoft.com/office/drawing/2012/chart" uri="{CE6537A1-D6FC-4f65-9D91-7224C49458BB}">
                  <c15:layout>
                    <c:manualLayout>
                      <c:w val="0.18603994411723354"/>
                      <c:h val="0.28262919567844091"/>
                    </c:manualLayout>
                  </c15:layout>
                </c:ext>
                <c:ext xmlns:c16="http://schemas.microsoft.com/office/drawing/2014/chart" uri="{C3380CC4-5D6E-409C-BE32-E72D297353CC}">
                  <c16:uniqueId val="{00000005-111C-422C-97B5-804CF99766A7}"/>
                </c:ext>
              </c:extLst>
            </c:dLbl>
            <c:dLbl>
              <c:idx val="3"/>
              <c:layout>
                <c:manualLayout>
                  <c:x val="4.8314280257391616E-2"/>
                  <c:y val="5.8853007577365932E-2"/>
                </c:manualLayout>
              </c:layout>
              <c:tx>
                <c:rich>
                  <a:bodyPr rot="0" spcFirstLastPara="1" vertOverflow="ellipsis" vert="horz" wrap="square" anchor="ctr" anchorCtr="1"/>
                  <a:lstStyle/>
                  <a:p>
                    <a:pPr>
                      <a:defRPr sz="900" b="0" i="1" u="none" strike="noStrike" kern="1200" baseline="0">
                        <a:solidFill>
                          <a:srgbClr val="0070C0"/>
                        </a:solidFill>
                        <a:latin typeface="Arial" panose="020B0604020202020204" pitchFamily="34" charset="0"/>
                        <a:ea typeface="Times New Roman"/>
                        <a:cs typeface="Arial" panose="020B0604020202020204" pitchFamily="34" charset="0"/>
                      </a:defRPr>
                    </a:pPr>
                    <a:r>
                      <a:rPr lang="ru-RU" sz="900" b="0" i="1" u="none" strike="noStrike" baseline="0" dirty="0" err="1">
                        <a:solidFill>
                          <a:srgbClr val="0070C0"/>
                        </a:solidFill>
                        <a:latin typeface="Arial" panose="020B0604020202020204" pitchFamily="34" charset="0"/>
                        <a:cs typeface="Arial" panose="020B0604020202020204" pitchFamily="34" charset="0"/>
                      </a:rPr>
                      <a:t>жүктілік</a:t>
                    </a:r>
                    <a:r>
                      <a:rPr lang="ru-RU" sz="900" b="0" i="1" u="none" strike="noStrike" baseline="0" dirty="0">
                        <a:solidFill>
                          <a:srgbClr val="0070C0"/>
                        </a:solidFill>
                        <a:latin typeface="Arial" panose="020B0604020202020204" pitchFamily="34" charset="0"/>
                        <a:cs typeface="Arial" panose="020B0604020202020204" pitchFamily="34" charset="0"/>
                      </a:rPr>
                      <a:t> </a:t>
                    </a:r>
                    <a:r>
                      <a:rPr lang="ru-RU" sz="900" b="0" i="1" u="none" strike="noStrike" baseline="0" dirty="0" err="1">
                        <a:solidFill>
                          <a:srgbClr val="0070C0"/>
                        </a:solidFill>
                        <a:latin typeface="Arial" panose="020B0604020202020204" pitchFamily="34" charset="0"/>
                        <a:cs typeface="Arial" panose="020B0604020202020204" pitchFamily="34" charset="0"/>
                      </a:rPr>
                      <a:t>және</a:t>
                    </a:r>
                    <a:r>
                      <a:rPr lang="ru-RU" sz="900" b="0" i="1" u="none" strike="noStrike" baseline="0" dirty="0">
                        <a:solidFill>
                          <a:srgbClr val="0070C0"/>
                        </a:solidFill>
                        <a:latin typeface="Arial" panose="020B0604020202020204" pitchFamily="34" charset="0"/>
                        <a:cs typeface="Arial" panose="020B0604020202020204" pitchFamily="34" charset="0"/>
                      </a:rPr>
                      <a:t> </a:t>
                    </a:r>
                    <a:r>
                      <a:rPr lang="ru-RU" sz="900" b="0" i="1" u="none" strike="noStrike" baseline="0" dirty="0" err="1">
                        <a:solidFill>
                          <a:srgbClr val="0070C0"/>
                        </a:solidFill>
                        <a:latin typeface="Arial" panose="020B0604020202020204" pitchFamily="34" charset="0"/>
                        <a:cs typeface="Arial" panose="020B0604020202020204" pitchFamily="34" charset="0"/>
                      </a:rPr>
                      <a:t>босану</a:t>
                    </a:r>
                    <a:r>
                      <a:rPr lang="ru-RU" sz="900" b="0" i="1" u="none" strike="noStrike" baseline="0" dirty="0">
                        <a:solidFill>
                          <a:srgbClr val="0070C0"/>
                        </a:solidFill>
                        <a:latin typeface="Arial" panose="020B0604020202020204" pitchFamily="34" charset="0"/>
                        <a:cs typeface="Arial" panose="020B0604020202020204" pitchFamily="34" charset="0"/>
                      </a:rPr>
                      <a:t>; </a:t>
                    </a:r>
                  </a:p>
                  <a:p>
                    <a:pPr>
                      <a:defRPr sz="900" i="1">
                        <a:solidFill>
                          <a:srgbClr val="0070C0"/>
                        </a:solidFill>
                        <a:latin typeface="Arial" panose="020B0604020202020204" pitchFamily="34" charset="0"/>
                        <a:cs typeface="Arial" panose="020B0604020202020204" pitchFamily="34" charset="0"/>
                      </a:defRPr>
                    </a:pPr>
                    <a:r>
                      <a:rPr lang="ru-RU" sz="900" b="0" i="1" u="none" strike="noStrike" baseline="0" dirty="0">
                        <a:solidFill>
                          <a:srgbClr val="0070C0"/>
                        </a:solidFill>
                        <a:latin typeface="Arial" panose="020B0604020202020204" pitchFamily="34" charset="0"/>
                        <a:cs typeface="Arial" panose="020B0604020202020204" pitchFamily="34" charset="0"/>
                      </a:rPr>
                      <a:t>276,2 </a:t>
                    </a:r>
                    <a:r>
                      <a:rPr lang="ru-RU" sz="900" b="0" i="1" u="none" strike="noStrike" baseline="0" dirty="0" err="1">
                        <a:solidFill>
                          <a:srgbClr val="0070C0"/>
                        </a:solidFill>
                        <a:latin typeface="Arial" panose="020B0604020202020204" pitchFamily="34" charset="0"/>
                        <a:cs typeface="Arial" panose="020B0604020202020204" pitchFamily="34" charset="0"/>
                      </a:rPr>
                      <a:t>млрд.теңге</a:t>
                    </a:r>
                    <a:r>
                      <a:rPr lang="ru-RU" sz="900" b="0" i="1" u="none" strike="noStrike" baseline="0" dirty="0">
                        <a:solidFill>
                          <a:srgbClr val="0070C0"/>
                        </a:solidFill>
                        <a:latin typeface="Arial" panose="020B0604020202020204" pitchFamily="34" charset="0"/>
                        <a:cs typeface="Arial" panose="020B0604020202020204" pitchFamily="34" charset="0"/>
                      </a:rPr>
                      <a:t>; </a:t>
                    </a:r>
                  </a:p>
                  <a:p>
                    <a:pPr>
                      <a:defRPr sz="900" i="1">
                        <a:solidFill>
                          <a:srgbClr val="0070C0"/>
                        </a:solidFill>
                        <a:latin typeface="Arial" panose="020B0604020202020204" pitchFamily="34" charset="0"/>
                        <a:cs typeface="Arial" panose="020B0604020202020204" pitchFamily="34" charset="0"/>
                      </a:defRPr>
                    </a:pPr>
                    <a:r>
                      <a:rPr lang="ru-RU" sz="900" b="0" i="1" u="none" strike="noStrike" baseline="0" dirty="0">
                        <a:solidFill>
                          <a:srgbClr val="0070C0"/>
                        </a:solidFill>
                        <a:latin typeface="Arial" panose="020B0604020202020204" pitchFamily="34" charset="0"/>
                        <a:cs typeface="Arial" panose="020B0604020202020204" pitchFamily="34" charset="0"/>
                      </a:rPr>
                      <a:t>(30,0%)</a:t>
                    </a:r>
                  </a:p>
                </c:rich>
              </c:tx>
              <c:spPr>
                <a:noFill/>
                <a:ln w="25400">
                  <a:noFill/>
                </a:ln>
                <a:effectLst/>
              </c:spPr>
              <c:txPr>
                <a:bodyPr rot="0" spcFirstLastPara="1" vertOverflow="ellipsis" vert="horz" wrap="square" anchor="ctr" anchorCtr="1"/>
                <a:lstStyle/>
                <a:p>
                  <a:pPr>
                    <a:defRPr sz="900" b="0" i="1" u="none" strike="noStrike" kern="1200" baseline="0">
                      <a:solidFill>
                        <a:srgbClr val="0070C0"/>
                      </a:solidFill>
                      <a:latin typeface="Arial" panose="020B0604020202020204" pitchFamily="34" charset="0"/>
                      <a:ea typeface="Times New Roman"/>
                      <a:cs typeface="Arial" panose="020B0604020202020204" pitchFamily="34" charset="0"/>
                    </a:defRPr>
                  </a:pPr>
                  <a:endParaRPr lang="ru-KZ"/>
                </a:p>
              </c:txPr>
              <c:dLblPos val="bestFit"/>
              <c:showLegendKey val="0"/>
              <c:showVal val="1"/>
              <c:showCatName val="1"/>
              <c:showSerName val="0"/>
              <c:showPercent val="1"/>
              <c:showBubbleSize val="0"/>
              <c:extLst>
                <c:ext xmlns:c15="http://schemas.microsoft.com/office/drawing/2012/chart" uri="{CE6537A1-D6FC-4f65-9D91-7224C49458BB}">
                  <c15:layout>
                    <c:manualLayout>
                      <c:w val="0.28904021053184031"/>
                      <c:h val="0.23573460500493085"/>
                    </c:manualLayout>
                  </c15:layout>
                </c:ext>
                <c:ext xmlns:c16="http://schemas.microsoft.com/office/drawing/2014/chart" uri="{C3380CC4-5D6E-409C-BE32-E72D297353CC}">
                  <c16:uniqueId val="{00000007-111C-422C-97B5-804CF99766A7}"/>
                </c:ext>
              </c:extLst>
            </c:dLbl>
            <c:dLbl>
              <c:idx val="4"/>
              <c:layout>
                <c:manualLayout>
                  <c:x val="0"/>
                  <c:y val="-0.11646181438951163"/>
                </c:manualLayout>
              </c:layout>
              <c:tx>
                <c:rich>
                  <a:bodyPr rot="0" spcFirstLastPara="1" vertOverflow="ellipsis" vert="horz" wrap="square" anchor="ctr" anchorCtr="1"/>
                  <a:lstStyle/>
                  <a:p>
                    <a:pPr>
                      <a:defRPr sz="900" b="0" i="1" u="none" strike="noStrike" kern="1200" baseline="0">
                        <a:solidFill>
                          <a:srgbClr val="0070C0"/>
                        </a:solidFill>
                        <a:latin typeface="Arial" panose="020B0604020202020204" pitchFamily="34" charset="0"/>
                        <a:ea typeface="Times New Roman"/>
                        <a:cs typeface="Arial" panose="020B0604020202020204" pitchFamily="34" charset="0"/>
                      </a:defRPr>
                    </a:pPr>
                    <a:r>
                      <a:rPr lang="ru-RU" sz="900" b="0" i="1" u="none" strike="noStrike" baseline="0" dirty="0">
                        <a:solidFill>
                          <a:srgbClr val="0070C0"/>
                        </a:solidFill>
                        <a:latin typeface="Arial" panose="020B0604020202020204" pitchFamily="34" charset="0"/>
                        <a:cs typeface="Arial" panose="020B0604020202020204" pitchFamily="34" charset="0"/>
                      </a:rPr>
                      <a:t>бала </a:t>
                    </a:r>
                    <a:r>
                      <a:rPr lang="ru-RU" sz="900" b="0" i="1" u="none" strike="noStrike" baseline="0" dirty="0" err="1">
                        <a:solidFill>
                          <a:srgbClr val="0070C0"/>
                        </a:solidFill>
                        <a:latin typeface="Arial" panose="020B0604020202020204" pitchFamily="34" charset="0"/>
                        <a:cs typeface="Arial" panose="020B0604020202020204" pitchFamily="34" charset="0"/>
                      </a:rPr>
                      <a:t>күтімі</a:t>
                    </a:r>
                    <a:r>
                      <a:rPr lang="ru-RU" sz="900" b="0" i="1" u="none" strike="noStrike" baseline="0" dirty="0">
                        <a:solidFill>
                          <a:srgbClr val="0070C0"/>
                        </a:solidFill>
                        <a:latin typeface="Arial" panose="020B0604020202020204" pitchFamily="34" charset="0"/>
                        <a:cs typeface="Arial" panose="020B0604020202020204" pitchFamily="34" charset="0"/>
                      </a:rPr>
                      <a:t>; </a:t>
                    </a:r>
                  </a:p>
                  <a:p>
                    <a:pPr>
                      <a:defRPr sz="900" i="1">
                        <a:solidFill>
                          <a:srgbClr val="0070C0"/>
                        </a:solidFill>
                        <a:latin typeface="Arial" panose="020B0604020202020204" pitchFamily="34" charset="0"/>
                        <a:cs typeface="Arial" panose="020B0604020202020204" pitchFamily="34" charset="0"/>
                      </a:defRPr>
                    </a:pPr>
                    <a:r>
                      <a:rPr lang="ru-RU" sz="900" b="0" i="1" u="none" strike="noStrike" baseline="0" dirty="0">
                        <a:solidFill>
                          <a:srgbClr val="0070C0"/>
                        </a:solidFill>
                        <a:latin typeface="Arial" panose="020B0604020202020204" pitchFamily="34" charset="0"/>
                        <a:cs typeface="Arial" panose="020B0604020202020204" pitchFamily="34" charset="0"/>
                      </a:rPr>
                      <a:t>425,5 </a:t>
                    </a:r>
                    <a:r>
                      <a:rPr lang="ru-RU" sz="900" b="0" i="1" u="none" strike="noStrike" baseline="0" dirty="0" err="1">
                        <a:solidFill>
                          <a:srgbClr val="0070C0"/>
                        </a:solidFill>
                        <a:latin typeface="Arial" panose="020B0604020202020204" pitchFamily="34" charset="0"/>
                        <a:cs typeface="Arial" panose="020B0604020202020204" pitchFamily="34" charset="0"/>
                      </a:rPr>
                      <a:t>млрд.теңге</a:t>
                    </a:r>
                    <a:r>
                      <a:rPr lang="ru-RU" sz="900" b="0" i="1" u="none" strike="noStrike" baseline="0" dirty="0">
                        <a:solidFill>
                          <a:srgbClr val="0070C0"/>
                        </a:solidFill>
                        <a:latin typeface="Arial" panose="020B0604020202020204" pitchFamily="34" charset="0"/>
                        <a:cs typeface="Arial" panose="020B0604020202020204" pitchFamily="34" charset="0"/>
                      </a:rPr>
                      <a:t>; (46,1%)</a:t>
                    </a:r>
                  </a:p>
                </c:rich>
              </c:tx>
              <c:spPr>
                <a:noFill/>
                <a:ln w="25400">
                  <a:noFill/>
                </a:ln>
                <a:effectLst/>
              </c:spPr>
              <c:txPr>
                <a:bodyPr rot="0" spcFirstLastPara="1" vertOverflow="ellipsis" vert="horz" wrap="square" anchor="ctr" anchorCtr="1"/>
                <a:lstStyle/>
                <a:p>
                  <a:pPr>
                    <a:defRPr sz="900" b="0" i="1" u="none" strike="noStrike" kern="1200" baseline="0">
                      <a:solidFill>
                        <a:srgbClr val="0070C0"/>
                      </a:solidFill>
                      <a:latin typeface="Arial" panose="020B0604020202020204" pitchFamily="34" charset="0"/>
                      <a:ea typeface="Times New Roman"/>
                      <a:cs typeface="Arial" panose="020B0604020202020204" pitchFamily="34" charset="0"/>
                    </a:defRPr>
                  </a:pPr>
                  <a:endParaRPr lang="ru-KZ"/>
                </a:p>
              </c:txPr>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111C-422C-97B5-804CF99766A7}"/>
                </c:ext>
              </c:extLst>
            </c:dLbl>
            <c:numFmt formatCode="\О\с\н\о\в\н\о\й" sourceLinked="0"/>
            <c:spPr>
              <a:noFill/>
              <a:ln w="25400">
                <a:noFill/>
              </a:ln>
              <a:effectLst/>
            </c:spPr>
            <c:txPr>
              <a:bodyPr rot="0" spcFirstLastPara="1" vertOverflow="ellipsis" vert="horz" wrap="square" anchor="ctr" anchorCtr="1"/>
              <a:lstStyle/>
              <a:p>
                <a:pPr>
                  <a:defRPr sz="900" b="0" i="1" u="none" strike="noStrike" kern="1200" baseline="0">
                    <a:solidFill>
                      <a:srgbClr val="0070C0"/>
                    </a:solidFill>
                    <a:latin typeface="Arial" panose="020B0604020202020204" pitchFamily="34" charset="0"/>
                    <a:ea typeface="Times New Roman"/>
                    <a:cs typeface="Arial" panose="020B0604020202020204" pitchFamily="34" charset="0"/>
                  </a:defRPr>
                </a:pPr>
                <a:endParaRPr lang="ru-KZ"/>
              </a:p>
            </c:txPr>
            <c:showLegendKey val="0"/>
            <c:showVal val="1"/>
            <c:showCatName val="1"/>
            <c:showSerName val="0"/>
            <c:showPercent val="1"/>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'струк.св и кол получ'!$A$14:$A$18</c:f>
              <c:strCache>
                <c:ptCount val="5"/>
                <c:pt idx="0">
                  <c:v>еңбекке қабілеттіліктен айырылу</c:v>
                </c:pt>
                <c:pt idx="1">
                  <c:v>асыраушысынан айырылу </c:v>
                </c:pt>
                <c:pt idx="2">
                  <c:v>жұмысынан айырылу</c:v>
                </c:pt>
                <c:pt idx="3">
                  <c:v>жүктілік және босану</c:v>
                </c:pt>
                <c:pt idx="4">
                  <c:v>бала күтімі</c:v>
                </c:pt>
              </c:strCache>
            </c:strRef>
          </c:cat>
          <c:val>
            <c:numRef>
              <c:f>'струк.св и кол получ'!$B$14:$B$18</c:f>
              <c:numCache>
                <c:formatCode>#\ ##0.0</c:formatCode>
                <c:ptCount val="5"/>
                <c:pt idx="0">
                  <c:v>52.068617482280004</c:v>
                </c:pt>
                <c:pt idx="1">
                  <c:v>38.231383755000003</c:v>
                </c:pt>
                <c:pt idx="2">
                  <c:v>130.417915725</c:v>
                </c:pt>
                <c:pt idx="3">
                  <c:v>276.23470608399998</c:v>
                </c:pt>
                <c:pt idx="4">
                  <c:v>425.47185247479996</c:v>
                </c:pt>
              </c:numCache>
            </c:numRef>
          </c:val>
          <c:extLst>
            <c:ext xmlns:c16="http://schemas.microsoft.com/office/drawing/2014/chart" uri="{C3380CC4-5D6E-409C-BE32-E72D297353CC}">
              <c16:uniqueId val="{0000000A-111C-422C-97B5-804CF99766A7}"/>
            </c:ext>
          </c:extLst>
        </c:ser>
        <c:ser>
          <c:idx val="1"/>
          <c:order val="1"/>
          <c:explosion val="27"/>
          <c:dPt>
            <c:idx val="0"/>
            <c:bubble3D val="0"/>
            <c:spPr>
              <a:solidFill>
                <a:schemeClr val="accent1"/>
              </a:solidFill>
              <a:ln>
                <a:noFill/>
              </a:ln>
              <a:effectLst/>
              <a:sp3d/>
            </c:spPr>
            <c:extLst>
              <c:ext xmlns:c16="http://schemas.microsoft.com/office/drawing/2014/chart" uri="{C3380CC4-5D6E-409C-BE32-E72D297353CC}">
                <c16:uniqueId val="{0000000C-111C-422C-97B5-804CF99766A7}"/>
              </c:ext>
            </c:extLst>
          </c:dPt>
          <c:dPt>
            <c:idx val="1"/>
            <c:bubble3D val="0"/>
            <c:spPr>
              <a:solidFill>
                <a:schemeClr val="accent2"/>
              </a:solidFill>
              <a:ln>
                <a:noFill/>
              </a:ln>
              <a:effectLst/>
              <a:sp3d/>
            </c:spPr>
            <c:extLst>
              <c:ext xmlns:c16="http://schemas.microsoft.com/office/drawing/2014/chart" uri="{C3380CC4-5D6E-409C-BE32-E72D297353CC}">
                <c16:uniqueId val="{0000000D-F50C-4850-B351-1C10D323FD90}"/>
              </c:ext>
            </c:extLst>
          </c:dPt>
          <c:dPt>
            <c:idx val="2"/>
            <c:bubble3D val="0"/>
            <c:spPr>
              <a:solidFill>
                <a:schemeClr val="accent3"/>
              </a:solidFill>
              <a:ln>
                <a:noFill/>
              </a:ln>
              <a:effectLst/>
              <a:sp3d/>
            </c:spPr>
            <c:extLst>
              <c:ext xmlns:c16="http://schemas.microsoft.com/office/drawing/2014/chart" uri="{C3380CC4-5D6E-409C-BE32-E72D297353CC}">
                <c16:uniqueId val="{0000000E-111C-422C-97B5-804CF99766A7}"/>
              </c:ext>
            </c:extLst>
          </c:dPt>
          <c:dPt>
            <c:idx val="3"/>
            <c:bubble3D val="0"/>
            <c:spPr>
              <a:solidFill>
                <a:schemeClr val="accent4"/>
              </a:solidFill>
              <a:ln>
                <a:noFill/>
              </a:ln>
              <a:effectLst/>
              <a:sp3d/>
            </c:spPr>
            <c:extLst>
              <c:ext xmlns:c16="http://schemas.microsoft.com/office/drawing/2014/chart" uri="{C3380CC4-5D6E-409C-BE32-E72D297353CC}">
                <c16:uniqueId val="{00000010-111C-422C-97B5-804CF99766A7}"/>
              </c:ext>
            </c:extLst>
          </c:dPt>
          <c:dPt>
            <c:idx val="4"/>
            <c:bubble3D val="0"/>
            <c:spPr>
              <a:solidFill>
                <a:schemeClr val="accent5"/>
              </a:solidFill>
              <a:ln>
                <a:noFill/>
              </a:ln>
              <a:effectLst/>
              <a:sp3d/>
            </c:spPr>
            <c:extLst>
              <c:ext xmlns:c16="http://schemas.microsoft.com/office/drawing/2014/chart" uri="{C3380CC4-5D6E-409C-BE32-E72D297353CC}">
                <c16:uniqueId val="{00000012-111C-422C-97B5-804CF99766A7}"/>
              </c:ext>
            </c:extLst>
          </c:dPt>
          <c:dLbls>
            <c:numFmt formatCode="0%" sourceLinked="0"/>
            <c:spPr>
              <a:noFill/>
              <a:ln w="25400">
                <a:noFill/>
              </a:ln>
              <a:effectLst/>
            </c:spPr>
            <c:txPr>
              <a:bodyPr rot="0" spcFirstLastPara="1" vertOverflow="ellipsis" vert="horz" wrap="square" anchor="ctr" anchorCtr="1"/>
              <a:lstStyle/>
              <a:p>
                <a:pPr>
                  <a:defRPr sz="1000" b="0" i="0" u="none" strike="noStrike" kern="1200" baseline="0">
                    <a:solidFill>
                      <a:srgbClr val="003366"/>
                    </a:solidFill>
                    <a:latin typeface="Times New Roman"/>
                    <a:ea typeface="Times New Roman"/>
                    <a:cs typeface="Times New Roman"/>
                  </a:defRPr>
                </a:pPr>
                <a:endParaRPr lang="ru-KZ"/>
              </a:p>
            </c:txPr>
            <c:showLegendKey val="0"/>
            <c:showVal val="1"/>
            <c:showCatName val="1"/>
            <c:showSerName val="0"/>
            <c:showPercent val="1"/>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'струк.св и кол получ'!$A$14:$A$18</c:f>
              <c:strCache>
                <c:ptCount val="5"/>
                <c:pt idx="0">
                  <c:v>еңбекке қабілеттіліктен айырылу</c:v>
                </c:pt>
                <c:pt idx="1">
                  <c:v>асыраушысынан айырылу </c:v>
                </c:pt>
                <c:pt idx="2">
                  <c:v>жұмысынан айырылу</c:v>
                </c:pt>
                <c:pt idx="3">
                  <c:v>жүктілік және босану</c:v>
                </c:pt>
                <c:pt idx="4">
                  <c:v>бала күтімі</c:v>
                </c:pt>
              </c:strCache>
            </c:strRef>
          </c:cat>
          <c:val>
            <c:numRef>
              <c:f>'струк.св и кол получ'!$C$14:$C$18</c:f>
              <c:numCache>
                <c:formatCode>#\ ##0.0;[Red]#\ ##0.0</c:formatCode>
                <c:ptCount val="5"/>
                <c:pt idx="0">
                  <c:v>5.6447567106094301</c:v>
                </c:pt>
                <c:pt idx="1">
                  <c:v>4.1446627631387374</c:v>
                </c:pt>
                <c:pt idx="2">
                  <c:v>14.138600957148995</c:v>
                </c:pt>
                <c:pt idx="3">
                  <c:v>29.946593289163786</c:v>
                </c:pt>
                <c:pt idx="4">
                  <c:v>46.125386279939043</c:v>
                </c:pt>
              </c:numCache>
            </c:numRef>
          </c:val>
          <c:extLst>
            <c:ext xmlns:c16="http://schemas.microsoft.com/office/drawing/2014/chart" uri="{C3380CC4-5D6E-409C-BE32-E72D297353CC}">
              <c16:uniqueId val="{00000013-111C-422C-97B5-804CF99766A7}"/>
            </c:ext>
          </c:extLst>
        </c:ser>
        <c:dLbls>
          <c:showLegendKey val="0"/>
          <c:showVal val="0"/>
          <c:showCatName val="0"/>
          <c:showSerName val="0"/>
          <c:showPercent val="0"/>
          <c:showBubbleSize val="0"/>
          <c:showLeaderLines val="1"/>
        </c:dLbls>
      </c:pie3DChart>
      <c:spPr>
        <a:noFill/>
        <a:ln w="25400">
          <a:noFill/>
        </a:ln>
        <a:effectLst/>
      </c:spPr>
    </c:plotArea>
    <c:plotVisOnly val="1"/>
    <c:dispBlanksAs val="zero"/>
    <c:showDLblsOverMax val="0"/>
  </c:chart>
  <c:spPr>
    <a:noFill/>
    <a:ln w="3175" cap="flat" cmpd="sng" algn="ctr">
      <a:noFill/>
      <a:prstDash val="solid"/>
      <a:miter lim="800000"/>
    </a:ln>
    <a:effectLst/>
  </c:spPr>
  <c:txPr>
    <a:bodyPr/>
    <a:lstStyle/>
    <a:p>
      <a:pPr>
        <a:defRPr sz="1000" b="0" i="0" u="none" strike="noStrike" baseline="0">
          <a:solidFill>
            <a:srgbClr val="003366"/>
          </a:solidFill>
          <a:latin typeface="Times New Roman"/>
          <a:ea typeface="Times New Roman"/>
          <a:cs typeface="Times New Roman"/>
        </a:defRPr>
      </a:pPr>
      <a:endParaRPr lang="ru-KZ"/>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086797181403723E-2"/>
          <c:y val="6.0481112748570015E-2"/>
          <c:w val="0.85087802435682958"/>
          <c:h val="0.68840502305873252"/>
        </c:manualLayout>
      </c:layout>
      <c:barChart>
        <c:barDir val="col"/>
        <c:grouping val="clustered"/>
        <c:varyColors val="0"/>
        <c:ser>
          <c:idx val="0"/>
          <c:order val="0"/>
          <c:tx>
            <c:strRef>
              <c:f>'СО_СВ соот'!$A$9</c:f>
              <c:strCache>
                <c:ptCount val="1"/>
                <c:pt idx="0">
                  <c:v>Әлеуметтік аударымдар мен өсімпұл, млрд. тг</c:v>
                </c:pt>
              </c:strCache>
            </c:strRef>
          </c:tx>
          <c:spPr>
            <a:solidFill>
              <a:schemeClr val="accent1"/>
            </a:solidFill>
            <a:ln>
              <a:noFill/>
            </a:ln>
            <a:effectLst/>
          </c:spPr>
          <c:invertIfNegative val="0"/>
          <c:dLbls>
            <c:dLbl>
              <c:idx val="0"/>
              <c:layout>
                <c:manualLayout>
                  <c:x val="-7.5671797684419293E-3"/>
                  <c:y val="0.12711815030248885"/>
                </c:manualLayout>
              </c:layout>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accent1">
                          <a:lumMod val="50000"/>
                        </a:schemeClr>
                      </a:solidFill>
                      <a:latin typeface="Arial" panose="020B0604020202020204" pitchFamily="34" charset="0"/>
                      <a:ea typeface="+mn-ea"/>
                      <a:cs typeface="Arial" panose="020B0604020202020204" pitchFamily="34" charset="0"/>
                    </a:defRPr>
                  </a:pPr>
                  <a:endParaRPr lang="ru-KZ"/>
                </a:p>
              </c:txPr>
              <c:dLblPos val="outEnd"/>
              <c:showLegendKey val="0"/>
              <c:showVal val="1"/>
              <c:showCatName val="0"/>
              <c:showSerName val="0"/>
              <c:showPercent val="0"/>
              <c:showBubbleSize val="0"/>
              <c:extLst>
                <c:ext xmlns:c15="http://schemas.microsoft.com/office/drawing/2012/chart" uri="{CE6537A1-D6FC-4f65-9D91-7224C49458BB}">
                  <c15:layout>
                    <c:manualLayout>
                      <c:w val="0.11220844269466314"/>
                      <c:h val="0.12904946376588225"/>
                    </c:manualLayout>
                  </c15:layout>
                </c:ext>
                <c:ext xmlns:c16="http://schemas.microsoft.com/office/drawing/2014/chart" uri="{C3380CC4-5D6E-409C-BE32-E72D297353CC}">
                  <c16:uniqueId val="{00000000-41C8-48FA-8D94-E24A309435F0}"/>
                </c:ext>
              </c:extLst>
            </c:dLbl>
            <c:dLbl>
              <c:idx val="1"/>
              <c:layout>
                <c:manualLayout>
                  <c:x val="2.1551983648692374E-3"/>
                  <c:y val="9.95074132885682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1C8-48FA-8D94-E24A309435F0}"/>
                </c:ext>
              </c:extLst>
            </c:dLbl>
            <c:dLbl>
              <c:idx val="2"/>
              <c:layout>
                <c:manualLayout>
                  <c:x val="3.8308811162517534E-3"/>
                  <c:y val="0.1050995200794420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1C8-48FA-8D94-E24A309435F0}"/>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1">
                        <a:lumMod val="50000"/>
                      </a:schemeClr>
                    </a:solidFill>
                    <a:latin typeface="Arial" panose="020B0604020202020204" pitchFamily="34" charset="0"/>
                    <a:ea typeface="+mn-ea"/>
                    <a:cs typeface="Arial" panose="020B0604020202020204" pitchFamily="34" charset="0"/>
                  </a:defRPr>
                </a:pPr>
                <a:endParaRPr lang="ru-K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'СО_СВ соот'!$B$8:$D$8</c:f>
              <c:numCache>
                <c:formatCode>General</c:formatCode>
                <c:ptCount val="3"/>
                <c:pt idx="0">
                  <c:v>2023</c:v>
                </c:pt>
                <c:pt idx="1">
                  <c:v>2024</c:v>
                </c:pt>
                <c:pt idx="2">
                  <c:v>2025</c:v>
                </c:pt>
              </c:numCache>
            </c:numRef>
          </c:cat>
          <c:val>
            <c:numRef>
              <c:f>'СО_СВ соот'!$B$9:$D$9</c:f>
              <c:numCache>
                <c:formatCode>#\ ##0.0</c:formatCode>
                <c:ptCount val="3"/>
                <c:pt idx="0">
                  <c:v>538</c:v>
                </c:pt>
                <c:pt idx="1">
                  <c:v>637.5</c:v>
                </c:pt>
                <c:pt idx="2">
                  <c:v>959.9</c:v>
                </c:pt>
              </c:numCache>
            </c:numRef>
          </c:val>
          <c:extLst>
            <c:ext xmlns:c16="http://schemas.microsoft.com/office/drawing/2014/chart" uri="{C3380CC4-5D6E-409C-BE32-E72D297353CC}">
              <c16:uniqueId val="{00000003-41C8-48FA-8D94-E24A309435F0}"/>
            </c:ext>
          </c:extLst>
        </c:ser>
        <c:ser>
          <c:idx val="1"/>
          <c:order val="1"/>
          <c:tx>
            <c:strRef>
              <c:f>'СО_СВ соот'!$A$10</c:f>
              <c:strCache>
                <c:ptCount val="1"/>
                <c:pt idx="0">
                  <c:v>Әлеуметтік төлемдер,млрд.тг</c:v>
                </c:pt>
              </c:strCache>
            </c:strRef>
          </c:tx>
          <c:spPr>
            <a:solidFill>
              <a:schemeClr val="accent2">
                <a:lumMod val="60000"/>
                <a:lumOff val="40000"/>
              </a:schemeClr>
            </a:solidFill>
            <a:ln>
              <a:noFill/>
            </a:ln>
            <a:effectLst/>
          </c:spPr>
          <c:invertIfNegative val="0"/>
          <c:dLbls>
            <c:dLbl>
              <c:idx val="0"/>
              <c:layout>
                <c:manualLayout>
                  <c:x val="-8.5842811324880863E-5"/>
                  <c:y val="0.3980680738200315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1C8-48FA-8D94-E24A309435F0}"/>
                </c:ext>
              </c:extLst>
            </c:dLbl>
            <c:dLbl>
              <c:idx val="1"/>
              <c:layout>
                <c:manualLayout>
                  <c:x val="-1.1771341163803232E-3"/>
                  <c:y val="0.48666359582810681"/>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1C8-48FA-8D94-E24A309435F0}"/>
                </c:ext>
              </c:extLst>
            </c:dLbl>
            <c:dLbl>
              <c:idx val="2"/>
              <c:layout>
                <c:manualLayout>
                  <c:x val="-6.3290622974099941E-3"/>
                  <c:y val="0.4774781012760305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1C8-48FA-8D94-E24A309435F0}"/>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1">
                        <a:lumMod val="50000"/>
                      </a:schemeClr>
                    </a:solidFill>
                    <a:latin typeface="Arial" panose="020B0604020202020204" pitchFamily="34" charset="0"/>
                    <a:ea typeface="+mn-ea"/>
                    <a:cs typeface="Arial" panose="020B0604020202020204" pitchFamily="34" charset="0"/>
                  </a:defRPr>
                </a:pPr>
                <a:endParaRPr lang="ru-KZ"/>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'СО_СВ соот'!$B$8:$D$8</c:f>
              <c:numCache>
                <c:formatCode>General</c:formatCode>
                <c:ptCount val="3"/>
                <c:pt idx="0">
                  <c:v>2023</c:v>
                </c:pt>
                <c:pt idx="1">
                  <c:v>2024</c:v>
                </c:pt>
                <c:pt idx="2">
                  <c:v>2025</c:v>
                </c:pt>
              </c:numCache>
            </c:numRef>
          </c:cat>
          <c:val>
            <c:numRef>
              <c:f>'СО_СВ соот'!$B$10:$D$10</c:f>
              <c:numCache>
                <c:formatCode>#\ ##0.0</c:formatCode>
                <c:ptCount val="3"/>
                <c:pt idx="0">
                  <c:v>750.7</c:v>
                </c:pt>
                <c:pt idx="1">
                  <c:v>958.3</c:v>
                </c:pt>
                <c:pt idx="2">
                  <c:v>922.4</c:v>
                </c:pt>
              </c:numCache>
            </c:numRef>
          </c:val>
          <c:extLst>
            <c:ext xmlns:c16="http://schemas.microsoft.com/office/drawing/2014/chart" uri="{C3380CC4-5D6E-409C-BE32-E72D297353CC}">
              <c16:uniqueId val="{00000007-41C8-48FA-8D94-E24A309435F0}"/>
            </c:ext>
          </c:extLst>
        </c:ser>
        <c:dLbls>
          <c:dLblPos val="ctr"/>
          <c:showLegendKey val="0"/>
          <c:showVal val="1"/>
          <c:showCatName val="0"/>
          <c:showSerName val="0"/>
          <c:showPercent val="0"/>
          <c:showBubbleSize val="0"/>
        </c:dLbls>
        <c:gapWidth val="219"/>
        <c:axId val="179843632"/>
        <c:axId val="181814720"/>
      </c:barChart>
      <c:lineChart>
        <c:grouping val="standard"/>
        <c:varyColors val="0"/>
        <c:ser>
          <c:idx val="2"/>
          <c:order val="2"/>
          <c:tx>
            <c:strRef>
              <c:f>'СО_СВ соот'!$A$11</c:f>
              <c:strCache>
                <c:ptCount val="1"/>
                <c:pt idx="0">
                  <c:v>Арақатынас, %</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layout>
                <c:manualLayout>
                  <c:x val="-5.1284667541557333E-2"/>
                  <c:y val="-7.8417204517077593E-2"/>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accent5"/>
                      </a:solidFill>
                      <a:latin typeface="Arial" panose="020B0604020202020204" pitchFamily="34" charset="0"/>
                      <a:ea typeface="+mn-ea"/>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15:layout>
                    <c:manualLayout>
                      <c:w val="0.10534711286089238"/>
                      <c:h val="7.4004811898512685E-2"/>
                    </c:manualLayout>
                  </c15:layout>
                </c:ext>
                <c:ext xmlns:c16="http://schemas.microsoft.com/office/drawing/2014/chart" uri="{C3380CC4-5D6E-409C-BE32-E72D297353CC}">
                  <c16:uniqueId val="{00000008-41C8-48FA-8D94-E24A309435F0}"/>
                </c:ext>
              </c:extLst>
            </c:dLbl>
            <c:dLbl>
              <c:idx val="1"/>
              <c:layout>
                <c:manualLayout>
                  <c:x val="-8.7548775153105912E-2"/>
                  <c:y val="-6.59793957257127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1C8-48FA-8D94-E24A309435F0}"/>
                </c:ext>
              </c:extLst>
            </c:dLbl>
            <c:dLbl>
              <c:idx val="2"/>
              <c:layout>
                <c:manualLayout>
                  <c:x val="-4.3739048729585558E-3"/>
                  <c:y val="-0.154830216544783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1C8-48FA-8D94-E24A309435F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5"/>
                    </a:solidFill>
                    <a:latin typeface="Arial" panose="020B0604020202020204" pitchFamily="34" charset="0"/>
                    <a:ea typeface="+mn-ea"/>
                    <a:cs typeface="Arial" panose="020B0604020202020204" pitchFamily="34" charset="0"/>
                  </a:defRPr>
                </a:pPr>
                <a:endParaRPr lang="ru-K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'СО_СВ соот'!$B$8:$D$8</c:f>
              <c:numCache>
                <c:formatCode>General</c:formatCode>
                <c:ptCount val="3"/>
                <c:pt idx="0">
                  <c:v>2023</c:v>
                </c:pt>
                <c:pt idx="1">
                  <c:v>2024</c:v>
                </c:pt>
                <c:pt idx="2">
                  <c:v>2025</c:v>
                </c:pt>
              </c:numCache>
            </c:numRef>
          </c:cat>
          <c:val>
            <c:numRef>
              <c:f>'СО_СВ соот'!$B$11:$D$11</c:f>
              <c:numCache>
                <c:formatCode>General</c:formatCode>
                <c:ptCount val="3"/>
                <c:pt idx="0">
                  <c:v>139.5</c:v>
                </c:pt>
                <c:pt idx="1">
                  <c:v>150.30000000000001</c:v>
                </c:pt>
                <c:pt idx="2">
                  <c:v>96.1</c:v>
                </c:pt>
              </c:numCache>
            </c:numRef>
          </c:val>
          <c:smooth val="0"/>
          <c:extLst>
            <c:ext xmlns:c16="http://schemas.microsoft.com/office/drawing/2014/chart" uri="{C3380CC4-5D6E-409C-BE32-E72D297353CC}">
              <c16:uniqueId val="{0000000B-41C8-48FA-8D94-E24A309435F0}"/>
            </c:ext>
          </c:extLst>
        </c:ser>
        <c:dLbls>
          <c:dLblPos val="ctr"/>
          <c:showLegendKey val="0"/>
          <c:showVal val="1"/>
          <c:showCatName val="0"/>
          <c:showSerName val="0"/>
          <c:showPercent val="0"/>
          <c:showBubbleSize val="0"/>
        </c:dLbls>
        <c:marker val="1"/>
        <c:smooth val="0"/>
        <c:axId val="241369216"/>
        <c:axId val="181813056"/>
      </c:lineChart>
      <c:catAx>
        <c:axId val="179843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accent1">
                    <a:lumMod val="50000"/>
                  </a:schemeClr>
                </a:solidFill>
                <a:latin typeface="Arial" panose="020B0604020202020204" pitchFamily="34" charset="0"/>
                <a:ea typeface="+mn-ea"/>
                <a:cs typeface="Arial" panose="020B0604020202020204" pitchFamily="34" charset="0"/>
              </a:defRPr>
            </a:pPr>
            <a:endParaRPr lang="ru-KZ"/>
          </a:p>
        </c:txPr>
        <c:crossAx val="181814720"/>
        <c:crosses val="autoZero"/>
        <c:auto val="1"/>
        <c:lblAlgn val="ctr"/>
        <c:lblOffset val="100"/>
        <c:noMultiLvlLbl val="0"/>
      </c:catAx>
      <c:valAx>
        <c:axId val="181814720"/>
        <c:scaling>
          <c:orientation val="minMax"/>
        </c:scaling>
        <c:delete val="0"/>
        <c:axPos val="l"/>
        <c:numFmt formatCode="#\ ##0.0" sourceLinked="1"/>
        <c:majorTickMark val="none"/>
        <c:minorTickMark val="none"/>
        <c:tickLblPos val="nextTo"/>
        <c:spPr>
          <a:solidFill>
            <a:schemeClr val="bg1"/>
          </a:solid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ru-KZ"/>
          </a:p>
        </c:txPr>
        <c:crossAx val="179843632"/>
        <c:crosses val="autoZero"/>
        <c:crossBetween val="between"/>
      </c:valAx>
      <c:valAx>
        <c:axId val="181813056"/>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ru-KZ"/>
          </a:p>
        </c:txPr>
        <c:crossAx val="241369216"/>
        <c:crosses val="max"/>
        <c:crossBetween val="between"/>
      </c:valAx>
      <c:catAx>
        <c:axId val="241369216"/>
        <c:scaling>
          <c:orientation val="minMax"/>
        </c:scaling>
        <c:delete val="1"/>
        <c:axPos val="b"/>
        <c:numFmt formatCode="General" sourceLinked="1"/>
        <c:majorTickMark val="out"/>
        <c:minorTickMark val="none"/>
        <c:tickLblPos val="nextTo"/>
        <c:crossAx val="181813056"/>
        <c:crosses val="autoZero"/>
        <c:auto val="1"/>
        <c:lblAlgn val="ctr"/>
        <c:lblOffset val="100"/>
        <c:noMultiLvlLbl val="0"/>
      </c:catAx>
      <c:spPr>
        <a:noFill/>
        <a:ln>
          <a:noFill/>
        </a:ln>
        <a:effectLst/>
      </c:spPr>
    </c:plotArea>
    <c:legend>
      <c:legendPos val="b"/>
      <c:layout>
        <c:manualLayout>
          <c:xMode val="edge"/>
          <c:yMode val="edge"/>
          <c:x val="6.1624650947980419E-2"/>
          <c:y val="0.81130471092248868"/>
          <c:w val="0.87675069810403916"/>
          <c:h val="0.15652325906886039"/>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KZ"/>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44575061920076"/>
          <c:y val="0.21821896021275486"/>
          <c:w val="0.52350781856493289"/>
          <c:h val="0.73845804870417686"/>
        </c:manualLayout>
      </c:layout>
      <c:doughnutChart>
        <c:varyColors val="1"/>
        <c:ser>
          <c:idx val="0"/>
          <c:order val="0"/>
          <c:tx>
            <c:strRef>
              <c:f>Лист1!$B$1</c:f>
              <c:strCache>
                <c:ptCount val="1"/>
                <c:pt idx="0">
                  <c:v>Продажи</c:v>
                </c:pt>
              </c:strCache>
            </c:strRef>
          </c:tx>
          <c:dPt>
            <c:idx val="0"/>
            <c:bubble3D val="0"/>
            <c:spPr>
              <a:solidFill>
                <a:srgbClr val="0088B8"/>
              </a:solidFill>
              <a:ln w="19050">
                <a:solidFill>
                  <a:schemeClr val="lt1"/>
                </a:solidFill>
              </a:ln>
              <a:effectLst/>
            </c:spPr>
            <c:extLst>
              <c:ext xmlns:c16="http://schemas.microsoft.com/office/drawing/2014/chart" uri="{C3380CC4-5D6E-409C-BE32-E72D297353CC}">
                <c16:uniqueId val="{00000001-C8EA-F045-A3BE-3472E807C3AC}"/>
              </c:ext>
            </c:extLst>
          </c:dPt>
          <c:dPt>
            <c:idx val="1"/>
            <c:bubble3D val="0"/>
            <c:spPr>
              <a:solidFill>
                <a:srgbClr val="0D5369"/>
              </a:solidFill>
              <a:ln w="19050">
                <a:solidFill>
                  <a:schemeClr val="lt1"/>
                </a:solidFill>
              </a:ln>
              <a:effectLst/>
            </c:spPr>
            <c:extLst>
              <c:ext xmlns:c16="http://schemas.microsoft.com/office/drawing/2014/chart" uri="{C3380CC4-5D6E-409C-BE32-E72D297353CC}">
                <c16:uniqueId val="{00000003-C8EA-F045-A3BE-3472E807C3AC}"/>
              </c:ext>
            </c:extLst>
          </c:dPt>
          <c:dPt>
            <c:idx val="2"/>
            <c:bubble3D val="0"/>
            <c:spPr>
              <a:solidFill>
                <a:srgbClr val="FFCA21"/>
              </a:solidFill>
              <a:ln w="19050">
                <a:solidFill>
                  <a:schemeClr val="lt1"/>
                </a:solidFill>
              </a:ln>
              <a:effectLst/>
            </c:spPr>
            <c:extLst>
              <c:ext xmlns:c16="http://schemas.microsoft.com/office/drawing/2014/chart" uri="{C3380CC4-5D6E-409C-BE32-E72D297353CC}">
                <c16:uniqueId val="{00000005-C8EA-F045-A3BE-3472E807C3A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8EA-F045-A3BE-3472E807C3AC}"/>
              </c:ext>
            </c:extLst>
          </c:dPt>
          <c:dPt>
            <c:idx val="4"/>
            <c:bubble3D val="0"/>
            <c:spPr>
              <a:solidFill>
                <a:srgbClr val="9DC3E6"/>
              </a:solidFill>
              <a:ln w="19050">
                <a:solidFill>
                  <a:schemeClr val="lt1"/>
                </a:solidFill>
              </a:ln>
              <a:effectLst/>
            </c:spPr>
            <c:extLst>
              <c:ext xmlns:c16="http://schemas.microsoft.com/office/drawing/2014/chart" uri="{C3380CC4-5D6E-409C-BE32-E72D297353CC}">
                <c16:uniqueId val="{00000009-C8EA-F045-A3BE-3472E807C3AC}"/>
              </c:ext>
            </c:extLst>
          </c:dPt>
          <c:dLbls>
            <c:dLbl>
              <c:idx val="0"/>
              <c:layout>
                <c:manualLayout>
                  <c:x val="0.18001285922638033"/>
                  <c:y val="3.576108439784461E-2"/>
                </c:manualLayout>
              </c:layout>
              <c:tx>
                <c:rich>
                  <a:bodyPr/>
                  <a:lstStyle/>
                  <a:p>
                    <a:fld id="{54312BC6-9E85-4718-9504-764B7CF97032}" type="CATEGORYNAME">
                      <a:rPr lang="ru-RU">
                        <a:solidFill>
                          <a:srgbClr val="0070C0"/>
                        </a:solidFill>
                      </a:rPr>
                      <a:pPr/>
                      <a:t>[ИМЯ КАТЕГОРИИ]</a:t>
                    </a:fld>
                    <a:r>
                      <a:rPr lang="ru-RU" baseline="0" dirty="0">
                        <a:solidFill>
                          <a:srgbClr val="0070C0"/>
                        </a:solidFill>
                      </a:rPr>
                      <a:t>
</a:t>
                    </a:r>
                    <a:fld id="{DB0C3982-8481-4338-A658-FBA17E4578C0}" type="CELLREF">
                      <a:rPr lang="ru-RU" baseline="0" smtClean="0">
                        <a:solidFill>
                          <a:srgbClr val="0070C0"/>
                        </a:solidFill>
                      </a:rPr>
                      <a:pPr/>
                      <a:t>[ССЫЛКА НА ЯЧЕЙКУ]</a:t>
                    </a:fld>
                    <a:endParaRPr lang="ru-RU" baseline="0" dirty="0">
                      <a:solidFill>
                        <a:srgbClr val="0070C0"/>
                      </a:solidFill>
                    </a:endParaRPr>
                  </a:p>
                </c:rich>
              </c:tx>
              <c:showLegendKey val="0"/>
              <c:showVal val="0"/>
              <c:showCatName val="1"/>
              <c:showSerName val="0"/>
              <c:showPercent val="1"/>
              <c:showBubbleSize val="0"/>
              <c:extLst>
                <c:ext xmlns:c15="http://schemas.microsoft.com/office/drawing/2012/chart" uri="{CE6537A1-D6FC-4f65-9D91-7224C49458BB}">
                  <c15:dlblFieldTable>
                    <c15:dlblFTEntry>
                      <c15:txfldGUID>{DB0C3982-8481-4338-A658-FBA17E4578C0}</c15:txfldGUID>
                      <c15:f>Лист1!$C$2</c15:f>
                      <c15:dlblFieldTableCache>
                        <c:ptCount val="1"/>
                        <c:pt idx="0">
                          <c:v>86,4</c:v>
                        </c:pt>
                      </c15:dlblFieldTableCache>
                    </c15:dlblFTEntry>
                  </c15:dlblFieldTable>
                  <c15:showDataLabelsRange val="0"/>
                </c:ext>
                <c:ext xmlns:c16="http://schemas.microsoft.com/office/drawing/2014/chart" uri="{C3380CC4-5D6E-409C-BE32-E72D297353CC}">
                  <c16:uniqueId val="{00000001-C8EA-F045-A3BE-3472E807C3AC}"/>
                </c:ext>
              </c:extLst>
            </c:dLbl>
            <c:dLbl>
              <c:idx val="1"/>
              <c:layout>
                <c:manualLayout>
                  <c:x val="-0.11287233126849593"/>
                  <c:y val="7.8992116660689421E-2"/>
                </c:manualLayout>
              </c:layout>
              <c:tx>
                <c:rich>
                  <a:bodyPr rot="0" spcFirstLastPara="1" vertOverflow="ellipsis" vert="horz" wrap="square" lIns="38100" tIns="19050" rIns="38100" bIns="19050" anchor="ctr" anchorCtr="1">
                    <a:noAutofit/>
                  </a:bodyPr>
                  <a:lstStyle/>
                  <a:p>
                    <a:pPr>
                      <a:defRPr sz="900" b="1" i="0" u="none" strike="noStrike" kern="1200" baseline="0">
                        <a:solidFill>
                          <a:srgbClr val="0070C0"/>
                        </a:solidFill>
                        <a:latin typeface="Arial" panose="020B0604020202020204" pitchFamily="34" charset="0"/>
                        <a:ea typeface="+mn-ea"/>
                        <a:cs typeface="Arial" panose="020B0604020202020204" pitchFamily="34" charset="0"/>
                      </a:defRPr>
                    </a:pPr>
                    <a:r>
                      <a:rPr lang="ru-RU" sz="900" baseline="0" dirty="0">
                        <a:solidFill>
                          <a:srgbClr val="0070C0"/>
                        </a:solidFill>
                      </a:rPr>
                      <a:t>ЭҚАЖ
0,05%</a:t>
                    </a:r>
                  </a:p>
                </c:rich>
              </c:tx>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rgbClr val="0070C0"/>
                      </a:solidFill>
                      <a:latin typeface="Arial" panose="020B0604020202020204" pitchFamily="34" charset="0"/>
                      <a:ea typeface="+mn-ea"/>
                      <a:cs typeface="Arial" panose="020B0604020202020204" pitchFamily="34" charset="0"/>
                    </a:defRPr>
                  </a:pPr>
                  <a:endParaRPr lang="ru-KZ"/>
                </a:p>
              </c:txPr>
              <c:showLegendKey val="0"/>
              <c:showVal val="0"/>
              <c:showCatName val="1"/>
              <c:showSerName val="0"/>
              <c:showPercent val="1"/>
              <c:showBubbleSize val="0"/>
              <c:extLst>
                <c:ext xmlns:c15="http://schemas.microsoft.com/office/drawing/2012/chart" uri="{CE6537A1-D6FC-4f65-9D91-7224C49458BB}">
                  <c15:layout>
                    <c:manualLayout>
                      <c:w val="0.17686097126582509"/>
                      <c:h val="0.20203307533291665"/>
                    </c:manualLayout>
                  </c15:layout>
                </c:ext>
                <c:ext xmlns:c16="http://schemas.microsoft.com/office/drawing/2014/chart" uri="{C3380CC4-5D6E-409C-BE32-E72D297353CC}">
                  <c16:uniqueId val="{00000003-C8EA-F045-A3BE-3472E807C3AC}"/>
                </c:ext>
              </c:extLst>
            </c:dLbl>
            <c:dLbl>
              <c:idx val="2"/>
              <c:layout>
                <c:manualLayout>
                  <c:x val="-0.23785924701079253"/>
                  <c:y val="-5.3319528315353401E-2"/>
                </c:manualLayout>
              </c:layout>
              <c:tx>
                <c:rich>
                  <a:bodyPr/>
                  <a:lstStyle/>
                  <a:p>
                    <a:r>
                      <a:rPr lang="ru-RU" baseline="0" dirty="0" err="1"/>
                      <a:t>Қордың</a:t>
                    </a:r>
                    <a:r>
                      <a:rPr lang="ru-RU" baseline="0" dirty="0"/>
                      <a:t> сайты
</a:t>
                    </a:r>
                    <a:fld id="{845E0455-618B-45DC-8038-25E000BD57DE}" type="PERCENTAGE">
                      <a:rPr lang="en-US" baseline="0">
                        <a:solidFill>
                          <a:srgbClr val="0070C0"/>
                        </a:solidFill>
                      </a:rPr>
                      <a:pPr/>
                      <a:t>[ПРОЦЕНТ]</a:t>
                    </a:fld>
                    <a:endParaRPr lang="ru-RU" baseline="0" dirty="0"/>
                  </a:p>
                </c:rich>
              </c:tx>
              <c:showLegendKey val="0"/>
              <c:showVal val="0"/>
              <c:showCatName val="1"/>
              <c:showSerName val="0"/>
              <c:showPercent val="1"/>
              <c:showBubbleSize val="0"/>
              <c:extLst>
                <c:ext xmlns:c15="http://schemas.microsoft.com/office/drawing/2012/chart" uri="{CE6537A1-D6FC-4f65-9D91-7224C49458BB}">
                  <c15:layout>
                    <c:manualLayout>
                      <c:w val="0.28541473580356003"/>
                      <c:h val="0.16986743552135036"/>
                    </c:manualLayout>
                  </c15:layout>
                  <c15:dlblFieldTable/>
                  <c15:showDataLabelsRange val="0"/>
                </c:ext>
                <c:ext xmlns:c16="http://schemas.microsoft.com/office/drawing/2014/chart" uri="{C3380CC4-5D6E-409C-BE32-E72D297353CC}">
                  <c16:uniqueId val="{00000005-C8EA-F045-A3BE-3472E807C3AC}"/>
                </c:ext>
              </c:extLst>
            </c:dLbl>
            <c:dLbl>
              <c:idx val="3"/>
              <c:layout>
                <c:manualLayout>
                  <c:x val="-0.14536190824738818"/>
                  <c:y val="-0.10887538756236409"/>
                </c:manualLayout>
              </c:layout>
              <c:tx>
                <c:rich>
                  <a:bodyPr rot="0" spcFirstLastPara="1" vertOverflow="ellipsis" vert="horz" wrap="square" lIns="38100" tIns="19050" rIns="38100" bIns="19050" anchor="ctr" anchorCtr="1">
                    <a:spAutoFit/>
                  </a:bodyPr>
                  <a:lstStyle/>
                  <a:p>
                    <a:pPr>
                      <a:defRPr sz="900" b="1" i="0" u="none" strike="noStrike" kern="1200" baseline="0">
                        <a:solidFill>
                          <a:srgbClr val="0070C0"/>
                        </a:solidFill>
                        <a:latin typeface="Arial" panose="020B0604020202020204" pitchFamily="34" charset="0"/>
                        <a:ea typeface="+mn-ea"/>
                        <a:cs typeface="Arial" panose="020B0604020202020204" pitchFamily="34" charset="0"/>
                      </a:defRPr>
                    </a:pPr>
                    <a:fld id="{D817000B-3A79-4936-A283-E472F42A6356}" type="CATEGORYNAME">
                      <a:rPr lang="ru-RU" sz="900">
                        <a:solidFill>
                          <a:srgbClr val="0070C0"/>
                        </a:solidFill>
                      </a:rPr>
                      <a:pPr>
                        <a:defRPr sz="900" b="1">
                          <a:solidFill>
                            <a:srgbClr val="0070C0"/>
                          </a:solidFill>
                        </a:defRPr>
                      </a:pPr>
                      <a:t>[ИМЯ КАТЕГОРИИ]</a:t>
                    </a:fld>
                    <a:r>
                      <a:rPr lang="ru-RU" sz="900" baseline="0" dirty="0">
                        <a:solidFill>
                          <a:srgbClr val="0070C0"/>
                        </a:solidFill>
                      </a:rPr>
                      <a:t>
</a:t>
                    </a:r>
                    <a:fld id="{623AC200-C65F-4330-BC20-DC40A8C40A8B}" type="PERCENTAGE">
                      <a:rPr lang="ru-RU" sz="900" baseline="0">
                        <a:solidFill>
                          <a:srgbClr val="0070C0"/>
                        </a:solidFill>
                      </a:rPr>
                      <a:pPr>
                        <a:defRPr sz="900" b="1">
                          <a:solidFill>
                            <a:srgbClr val="0070C0"/>
                          </a:solidFill>
                        </a:defRPr>
                      </a:pPr>
                      <a:t>[ПРОЦЕНТ]</a:t>
                    </a:fld>
                    <a:endParaRPr lang="ru-RU" sz="900" baseline="0" dirty="0">
                      <a:solidFill>
                        <a:srgbClr val="0070C0"/>
                      </a:solidFill>
                    </a:endParaRPr>
                  </a:p>
                </c:rich>
              </c:tx>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0C0"/>
                      </a:solidFill>
                      <a:latin typeface="Arial" panose="020B0604020202020204" pitchFamily="34" charset="0"/>
                      <a:ea typeface="+mn-ea"/>
                      <a:cs typeface="Arial" panose="020B0604020202020204" pitchFamily="34" charset="0"/>
                    </a:defRPr>
                  </a:pPr>
                  <a:endParaRPr lang="ru-KZ"/>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C8EA-F045-A3BE-3472E807C3AC}"/>
                </c:ext>
              </c:extLst>
            </c:dLbl>
            <c:dLbl>
              <c:idx val="4"/>
              <c:layout>
                <c:manualLayout>
                  <c:x val="0.33737440390373741"/>
                  <c:y val="2.0928977420868747E-2"/>
                </c:manualLayout>
              </c:layout>
              <c:tx>
                <c:rich>
                  <a:bodyPr/>
                  <a:lstStyle/>
                  <a:p>
                    <a:fld id="{8FC8AD0A-0994-42D1-BF77-7BF232BB87A4}" type="CATEGORYNAME">
                      <a:rPr lang="ru-RU"/>
                      <a:pPr/>
                      <a:t>[ИМЯ КАТЕГОРИИ]</a:t>
                    </a:fld>
                    <a:r>
                      <a:rPr lang="ru-RU" baseline="0" dirty="0"/>
                      <a:t>
</a:t>
                    </a:r>
                    <a:fld id="{13C07FC7-FABE-4FEA-9F95-E143ED2CC4C1}" type="PERCENTAGE">
                      <a:rPr lang="ru-RU" baseline="0">
                        <a:solidFill>
                          <a:srgbClr val="C00000"/>
                        </a:solidFill>
                      </a:rPr>
                      <a:pPr/>
                      <a:t>[ПРОЦЕНТ]</a:t>
                    </a:fld>
                    <a:endParaRPr lang="ru-RU" baseline="0" dirty="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C8EA-F045-A3BE-3472E807C3A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0C0"/>
                    </a:solidFill>
                    <a:latin typeface="Arial" panose="020B0604020202020204" pitchFamily="34" charset="0"/>
                    <a:ea typeface="+mn-ea"/>
                    <a:cs typeface="Arial" panose="020B0604020202020204" pitchFamily="34" charset="0"/>
                  </a:defRPr>
                </a:pPr>
                <a:endParaRPr lang="ru-KZ"/>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Лист1!$A$2:$A$5</c:f>
              <c:strCache>
                <c:ptCount val="4"/>
                <c:pt idx="0">
                  <c:v>Е-Өтініш</c:v>
                </c:pt>
                <c:pt idx="1">
                  <c:v>СЭД</c:v>
                </c:pt>
                <c:pt idx="2">
                  <c:v>сайт Фонда</c:v>
                </c:pt>
                <c:pt idx="3">
                  <c:v>Инстаграм</c:v>
                </c:pt>
              </c:strCache>
            </c:strRef>
          </c:cat>
          <c:val>
            <c:numRef>
              <c:f>Лист1!$B$2:$B$5</c:f>
              <c:numCache>
                <c:formatCode>General</c:formatCode>
                <c:ptCount val="4"/>
                <c:pt idx="0">
                  <c:v>17842</c:v>
                </c:pt>
                <c:pt idx="1">
                  <c:v>10</c:v>
                </c:pt>
                <c:pt idx="2">
                  <c:v>2680</c:v>
                </c:pt>
                <c:pt idx="3">
                  <c:v>122</c:v>
                </c:pt>
              </c:numCache>
            </c:numRef>
          </c:val>
          <c:extLst>
            <c:ext xmlns:c16="http://schemas.microsoft.com/office/drawing/2014/chart" uri="{C3380CC4-5D6E-409C-BE32-E72D297353CC}">
              <c16:uniqueId val="{0000000A-C8EA-F045-A3BE-3472E807C3AC}"/>
            </c:ext>
          </c:extLst>
        </c:ser>
        <c:ser>
          <c:idx val="1"/>
          <c:order val="1"/>
          <c:tx>
            <c:strRef>
              <c:f>Лист1!$C$1</c:f>
              <c:strCache>
                <c:ptCount val="1"/>
                <c:pt idx="0">
                  <c:v>Столбец1</c:v>
                </c:pt>
              </c:strCache>
            </c:strRef>
          </c:tx>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ru-K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Лист1!$A$2:$A$5</c:f>
              <c:strCache>
                <c:ptCount val="4"/>
                <c:pt idx="0">
                  <c:v>Е-Өтініш</c:v>
                </c:pt>
                <c:pt idx="1">
                  <c:v>СЭД</c:v>
                </c:pt>
                <c:pt idx="2">
                  <c:v>сайт Фонда</c:v>
                </c:pt>
                <c:pt idx="3">
                  <c:v>Инстаграм</c:v>
                </c:pt>
              </c:strCache>
            </c:strRef>
          </c:cat>
          <c:val>
            <c:numRef>
              <c:f>Лист1!$C$2:$C$5</c:f>
            </c:numRef>
          </c:val>
          <c:extLst>
            <c:ext xmlns:c16="http://schemas.microsoft.com/office/drawing/2014/chart" uri="{C3380CC4-5D6E-409C-BE32-E72D297353CC}">
              <c16:uniqueId val="{0000000B-C8EA-F045-A3BE-3472E807C3AC}"/>
            </c:ext>
          </c:extLst>
        </c:ser>
        <c:dLbls>
          <c:showLegendKey val="0"/>
          <c:showVal val="1"/>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ru-KZ"/>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174503980365736"/>
          <c:y val="0.2686359068936478"/>
          <c:w val="0.42664106651209971"/>
          <c:h val="0.67410140147184849"/>
        </c:manualLayout>
      </c:layout>
      <c:doughnutChart>
        <c:varyColors val="1"/>
        <c:ser>
          <c:idx val="0"/>
          <c:order val="0"/>
          <c:tx>
            <c:strRef>
              <c:f>Лист1!$B$1</c:f>
              <c:strCache>
                <c:ptCount val="1"/>
                <c:pt idx="0">
                  <c:v>Столбец1</c:v>
                </c:pt>
              </c:strCache>
            </c:strRef>
          </c:tx>
          <c: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c:spPr>
          <c:dPt>
            <c:idx val="0"/>
            <c:bubble3D val="0"/>
            <c:spPr>
              <a:solidFill>
                <a:schemeClr val="accent2">
                  <a:lumMod val="60000"/>
                  <a:lumOff val="40000"/>
                </a:schemeClr>
              </a:solidFill>
              <a:ln>
                <a:noFill/>
              </a:ln>
              <a:effectLst/>
            </c:spPr>
            <c:extLst>
              <c:ext xmlns:c16="http://schemas.microsoft.com/office/drawing/2014/chart" uri="{C3380CC4-5D6E-409C-BE32-E72D297353CC}">
                <c16:uniqueId val="{00000001-FE5D-264C-AD28-A7E059C4BC00}"/>
              </c:ext>
            </c:extLst>
          </c:dPt>
          <c:dPt>
            <c:idx val="1"/>
            <c:bubble3D val="0"/>
            <c:spPr>
              <a:solidFill>
                <a:schemeClr val="accent3">
                  <a:lumMod val="75000"/>
                </a:schemeClr>
              </a:solidFill>
              <a:ln>
                <a:noFill/>
              </a:ln>
              <a:effectLst/>
            </c:spPr>
            <c:extLst>
              <c:ext xmlns:c16="http://schemas.microsoft.com/office/drawing/2014/chart" uri="{C3380CC4-5D6E-409C-BE32-E72D297353CC}">
                <c16:uniqueId val="{00000003-FE5D-264C-AD28-A7E059C4BC00}"/>
              </c:ext>
            </c:extLst>
          </c:dPt>
          <c:dPt>
            <c:idx val="2"/>
            <c:bubble3D val="0"/>
            <c:spPr>
              <a:solidFill>
                <a:schemeClr val="accent4"/>
              </a:solidFill>
              <a:ln>
                <a:noFill/>
              </a:ln>
              <a:effectLst/>
            </c:spPr>
            <c:extLst>
              <c:ext xmlns:c16="http://schemas.microsoft.com/office/drawing/2014/chart" uri="{C3380CC4-5D6E-409C-BE32-E72D297353CC}">
                <c16:uniqueId val="{00000005-FE5D-264C-AD28-A7E059C4BC00}"/>
              </c:ext>
            </c:extLst>
          </c:dPt>
          <c:dPt>
            <c:idx val="3"/>
            <c:bubble3D val="0"/>
            <c:spPr>
              <a:solidFill>
                <a:schemeClr val="accent5">
                  <a:lumMod val="60000"/>
                  <a:lumOff val="40000"/>
                </a:schemeClr>
              </a:solidFill>
              <a:ln>
                <a:noFill/>
              </a:ln>
              <a:effectLst/>
            </c:spPr>
            <c:extLst>
              <c:ext xmlns:c16="http://schemas.microsoft.com/office/drawing/2014/chart" uri="{C3380CC4-5D6E-409C-BE32-E72D297353CC}">
                <c16:uniqueId val="{00000007-FE5D-264C-AD28-A7E059C4BC00}"/>
              </c:ext>
            </c:extLst>
          </c:dPt>
          <c:dPt>
            <c:idx val="4"/>
            <c:bubble3D val="0"/>
            <c:spPr>
              <a:solidFill>
                <a:srgbClr val="0088B8"/>
              </a:solidFill>
              <a:ln>
                <a:noFill/>
              </a:ln>
              <a:effectLst/>
            </c:spPr>
            <c:extLst>
              <c:ext xmlns:c16="http://schemas.microsoft.com/office/drawing/2014/chart" uri="{C3380CC4-5D6E-409C-BE32-E72D297353CC}">
                <c16:uniqueId val="{00000009-FE5D-264C-AD28-A7E059C4BC00}"/>
              </c:ext>
            </c:extLst>
          </c:dPt>
          <c:dPt>
            <c:idx val="5"/>
            <c:bubble3D val="0"/>
            <c:spPr>
              <a:solidFill>
                <a:srgbClr val="0D5369"/>
              </a:solidFill>
              <a:ln>
                <a:noFill/>
              </a:ln>
              <a:effectLst/>
            </c:spPr>
            <c:extLst>
              <c:ext xmlns:c16="http://schemas.microsoft.com/office/drawing/2014/chart" uri="{C3380CC4-5D6E-409C-BE32-E72D297353CC}">
                <c16:uniqueId val="{0000000B-FE5D-264C-AD28-A7E059C4BC00}"/>
              </c:ext>
            </c:extLst>
          </c:dPt>
          <c:dPt>
            <c:idx val="6"/>
            <c:bubble3D val="0"/>
            <c:spPr>
              <a:solidFill>
                <a:schemeClr val="accent6">
                  <a:lumMod val="60000"/>
                  <a:lumOff val="40000"/>
                </a:schemeClr>
              </a:solidFill>
              <a:ln>
                <a:noFill/>
              </a:ln>
              <a:effectLst/>
            </c:spPr>
            <c:extLst>
              <c:ext xmlns:c16="http://schemas.microsoft.com/office/drawing/2014/chart" uri="{C3380CC4-5D6E-409C-BE32-E72D297353CC}">
                <c16:uniqueId val="{0000000D-FE5D-264C-AD28-A7E059C4BC00}"/>
              </c:ext>
            </c:extLst>
          </c:dPt>
          <c:dLbls>
            <c:dLbl>
              <c:idx val="0"/>
              <c:layout>
                <c:manualLayout>
                  <c:x val="3.15731815196863E-2"/>
                  <c:y val="-0.18546324324119062"/>
                </c:manualLayout>
              </c:layout>
              <c:tx>
                <c:rich>
                  <a:bodyPr/>
                  <a:lstStyle/>
                  <a:p>
                    <a:r>
                      <a:rPr lang="ru-RU" sz="800" b="0" i="0" u="none" strike="noStrike" baseline="0" dirty="0" err="1"/>
                      <a:t>еңбекке</a:t>
                    </a:r>
                    <a:r>
                      <a:rPr lang="ru-RU" sz="800" b="0" i="0" u="none" strike="noStrike" baseline="0" dirty="0"/>
                      <a:t> </a:t>
                    </a:r>
                    <a:r>
                      <a:rPr lang="ru-RU" sz="800" b="0" i="0" u="none" strike="noStrike" baseline="0" dirty="0" err="1"/>
                      <a:t>қабілеттіліктен</a:t>
                    </a:r>
                    <a:r>
                      <a:rPr lang="ru-RU" sz="800" b="0" i="0" u="none" strike="noStrike" baseline="0" dirty="0"/>
                      <a:t> </a:t>
                    </a:r>
                    <a:r>
                      <a:rPr lang="ru-RU" sz="800" b="0" i="0" u="none" strike="noStrike" baseline="0" dirty="0" err="1"/>
                      <a:t>айырылу</a:t>
                    </a:r>
                    <a:r>
                      <a:rPr lang="ru-RU" b="0" baseline="0" dirty="0"/>
                      <a:t>
</a:t>
                    </a:r>
                    <a:fld id="{D8EC8B4B-7A49-473D-8FE8-5E8AAE464782}" type="PERCENTAGE">
                      <a:rPr lang="en-US" b="0" baseline="0"/>
                      <a:pPr/>
                      <a:t>[ПРОЦЕНТ]</a:t>
                    </a:fld>
                    <a:endParaRPr lang="ru-RU" b="0" baseline="0" dirty="0"/>
                  </a:p>
                </c:rich>
              </c:tx>
              <c:showLegendKey val="0"/>
              <c:showVal val="0"/>
              <c:showCatName val="1"/>
              <c:showSerName val="0"/>
              <c:showPercent val="1"/>
              <c:showBubbleSize val="0"/>
              <c:extLst>
                <c:ext xmlns:c15="http://schemas.microsoft.com/office/drawing/2012/chart" uri="{CE6537A1-D6FC-4f65-9D91-7224C49458BB}">
                  <c15:layout>
                    <c:manualLayout>
                      <c:w val="0.33434128029173982"/>
                      <c:h val="0.22678585948934782"/>
                    </c:manualLayout>
                  </c15:layout>
                  <c15:dlblFieldTable/>
                  <c15:showDataLabelsRange val="0"/>
                </c:ext>
                <c:ext xmlns:c16="http://schemas.microsoft.com/office/drawing/2014/chart" uri="{C3380CC4-5D6E-409C-BE32-E72D297353CC}">
                  <c16:uniqueId val="{00000001-FE5D-264C-AD28-A7E059C4BC00}"/>
                </c:ext>
              </c:extLst>
            </c:dLbl>
            <c:dLbl>
              <c:idx val="1"/>
              <c:layout>
                <c:manualLayout>
                  <c:x val="0.28368432690833179"/>
                  <c:y val="-0.12470396609204749"/>
                </c:manualLayout>
              </c:layout>
              <c:tx>
                <c:rich>
                  <a:bodyPr/>
                  <a:lstStyle/>
                  <a:p>
                    <a:r>
                      <a:rPr lang="ru-RU" dirty="0" err="1"/>
                      <a:t>асыраушысынан</a:t>
                    </a:r>
                    <a:r>
                      <a:rPr lang="ru-RU" dirty="0"/>
                      <a:t> </a:t>
                    </a:r>
                    <a:r>
                      <a:rPr lang="ru-RU" dirty="0" err="1"/>
                      <a:t>айырылу</a:t>
                    </a:r>
                    <a:r>
                      <a:rPr lang="ru-RU" baseline="0" dirty="0"/>
                      <a:t>
</a:t>
                    </a:r>
                    <a:fld id="{AC0B995D-965A-4419-ADCB-E0A78625014D}" type="PERCENTAGE">
                      <a:rPr lang="en-US" baseline="0"/>
                      <a:pPr/>
                      <a:t>[ПРОЦЕНТ]</a:t>
                    </a:fld>
                    <a:endParaRPr lang="ru-RU" baseline="0" dirty="0"/>
                  </a:p>
                </c:rich>
              </c:tx>
              <c:showLegendKey val="0"/>
              <c:showVal val="0"/>
              <c:showCatName val="1"/>
              <c:showSerName val="0"/>
              <c:showPercent val="1"/>
              <c:showBubbleSize val="0"/>
              <c:extLst>
                <c:ext xmlns:c15="http://schemas.microsoft.com/office/drawing/2012/chart" uri="{CE6537A1-D6FC-4f65-9D91-7224C49458BB}">
                  <c15:layout>
                    <c:manualLayout>
                      <c:w val="0.25232354753529623"/>
                      <c:h val="0.21228481507866712"/>
                    </c:manualLayout>
                  </c15:layout>
                  <c15:dlblFieldTable/>
                  <c15:showDataLabelsRange val="0"/>
                </c:ext>
                <c:ext xmlns:c16="http://schemas.microsoft.com/office/drawing/2014/chart" uri="{C3380CC4-5D6E-409C-BE32-E72D297353CC}">
                  <c16:uniqueId val="{00000003-FE5D-264C-AD28-A7E059C4BC00}"/>
                </c:ext>
              </c:extLst>
            </c:dLbl>
            <c:dLbl>
              <c:idx val="2"/>
              <c:layout>
                <c:manualLayout>
                  <c:x val="0.22397828042119705"/>
                  <c:y val="5.6114815417140938E-2"/>
                </c:manualLayout>
              </c:layout>
              <c:tx>
                <c:rich>
                  <a:bodyPr/>
                  <a:lstStyle/>
                  <a:p>
                    <a:r>
                      <a:rPr lang="ru-RU" dirty="0" err="1"/>
                      <a:t>жұмысынан</a:t>
                    </a:r>
                    <a:r>
                      <a:rPr lang="ru-RU" dirty="0"/>
                      <a:t> </a:t>
                    </a:r>
                    <a:r>
                      <a:rPr lang="ru-RU" dirty="0" err="1"/>
                      <a:t>айырылу</a:t>
                    </a:r>
                    <a:r>
                      <a:rPr lang="ru-RU" baseline="0" dirty="0"/>
                      <a:t>
</a:t>
                    </a:r>
                    <a:fld id="{BBD7AA29-0EB0-4505-8300-3351AF1653DA}" type="PERCENTAGE">
                      <a:rPr lang="en-US" baseline="0"/>
                      <a:pPr/>
                      <a:t>[ПРОЦЕНТ]</a:t>
                    </a:fld>
                    <a:endParaRPr lang="ru-RU" baseline="0" dirty="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E5D-264C-AD28-A7E059C4BC00}"/>
                </c:ext>
              </c:extLst>
            </c:dLbl>
            <c:dLbl>
              <c:idx val="3"/>
              <c:layout>
                <c:manualLayout>
                  <c:x val="0.2012749720423323"/>
                  <c:y val="-4.4125303950877465E-2"/>
                </c:manualLayout>
              </c:layout>
              <c:tx>
                <c:rich>
                  <a:bodyPr/>
                  <a:lstStyle/>
                  <a:p>
                    <a:r>
                      <a:rPr lang="ru-RU" dirty="0" err="1"/>
                      <a:t>жүктілік</a:t>
                    </a:r>
                    <a:r>
                      <a:rPr lang="ru-RU" dirty="0"/>
                      <a:t> </a:t>
                    </a:r>
                    <a:r>
                      <a:rPr lang="ru-RU" dirty="0" err="1"/>
                      <a:t>және</a:t>
                    </a:r>
                    <a:r>
                      <a:rPr lang="ru-RU" dirty="0"/>
                      <a:t> </a:t>
                    </a:r>
                    <a:r>
                      <a:rPr lang="ru-RU" dirty="0" err="1"/>
                      <a:t>босану</a:t>
                    </a:r>
                    <a:r>
                      <a:rPr lang="ru-RU" baseline="0" dirty="0"/>
                      <a:t>
</a:t>
                    </a:r>
                    <a:fld id="{525DFE1B-7166-4681-A7C3-786EC8E43426}" type="PERCENTAGE">
                      <a:rPr lang="en-US" baseline="0"/>
                      <a:pPr/>
                      <a:t>[ПРОЦЕНТ]</a:t>
                    </a:fld>
                    <a:endParaRPr lang="ru-RU" baseline="0" dirty="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FE5D-264C-AD28-A7E059C4BC00}"/>
                </c:ext>
              </c:extLst>
            </c:dLbl>
            <c:dLbl>
              <c:idx val="4"/>
              <c:layout>
                <c:manualLayout>
                  <c:x val="-0.17281410290323343"/>
                  <c:y val="0.12711466031348728"/>
                </c:manualLayout>
              </c:layout>
              <c:tx>
                <c:rich>
                  <a:bodyPr/>
                  <a:lstStyle/>
                  <a:p>
                    <a:r>
                      <a:rPr lang="ru-RU" sz="800" b="0" i="0" u="none" strike="noStrike" baseline="0" dirty="0" err="1"/>
                      <a:t>бір</a:t>
                    </a:r>
                    <a:r>
                      <a:rPr lang="ru-RU" sz="800" b="0" i="0" u="none" strike="noStrike" baseline="0" dirty="0"/>
                      <a:t> </a:t>
                    </a:r>
                    <a:r>
                      <a:rPr lang="ru-RU" sz="800" b="0" i="0" u="none" strike="noStrike" baseline="0" dirty="0" err="1"/>
                      <a:t>жарым</a:t>
                    </a:r>
                    <a:r>
                      <a:rPr lang="ru-RU" sz="800" b="0" i="0" u="none" strike="noStrike" baseline="0" dirty="0"/>
                      <a:t> </a:t>
                    </a:r>
                    <a:r>
                      <a:rPr lang="ru-RU" sz="800" b="0" i="0" u="none" strike="noStrike" baseline="0" dirty="0" err="1"/>
                      <a:t>жасқа</a:t>
                    </a:r>
                    <a:r>
                      <a:rPr lang="ru-RU" sz="800" b="0" i="0" u="none" strike="noStrike" baseline="0" dirty="0"/>
                      <a:t> </a:t>
                    </a:r>
                    <a:r>
                      <a:rPr lang="ru-RU" sz="800" b="0" i="0" u="none" strike="noStrike" baseline="0" dirty="0" err="1"/>
                      <a:t>дейінгі</a:t>
                    </a:r>
                    <a:r>
                      <a:rPr lang="ru-RU" sz="800" b="0" i="0" u="none" strike="noStrike" baseline="0" dirty="0"/>
                      <a:t> бала </a:t>
                    </a:r>
                    <a:r>
                      <a:rPr lang="ru-RU" sz="800" b="0" i="0" u="none" strike="noStrike" baseline="0" dirty="0" err="1"/>
                      <a:t>күтімі</a:t>
                    </a:r>
                    <a:r>
                      <a:rPr lang="ru-RU" b="0" baseline="0" dirty="0"/>
                      <a:t>
</a:t>
                    </a:r>
                    <a:fld id="{D9608D6C-24FA-4976-B90E-66F2C5F778A8}" type="PERCENTAGE">
                      <a:rPr lang="en-US" b="0" baseline="0"/>
                      <a:pPr/>
                      <a:t>[ПРОЦЕНТ]</a:t>
                    </a:fld>
                    <a:endParaRPr lang="ru-RU" b="0" baseline="0" dirty="0"/>
                  </a:p>
                </c:rich>
              </c:tx>
              <c:showLegendKey val="0"/>
              <c:showVal val="0"/>
              <c:showCatName val="1"/>
              <c:showSerName val="0"/>
              <c:showPercent val="1"/>
              <c:showBubbleSize val="0"/>
              <c:extLst>
                <c:ext xmlns:c15="http://schemas.microsoft.com/office/drawing/2012/chart" uri="{CE6537A1-D6FC-4f65-9D91-7224C49458BB}">
                  <c15:layout>
                    <c:manualLayout>
                      <c:w val="0.20013594240683885"/>
                      <c:h val="0.37041338022442666"/>
                    </c:manualLayout>
                  </c15:layout>
                  <c15:dlblFieldTable/>
                  <c15:showDataLabelsRange val="0"/>
                </c:ext>
                <c:ext xmlns:c16="http://schemas.microsoft.com/office/drawing/2014/chart" uri="{C3380CC4-5D6E-409C-BE32-E72D297353CC}">
                  <c16:uniqueId val="{00000009-FE5D-264C-AD28-A7E059C4BC00}"/>
                </c:ext>
              </c:extLst>
            </c:dLbl>
            <c:dLbl>
              <c:idx val="5"/>
              <c:layout>
                <c:manualLayout>
                  <c:x val="-0.19896814447147634"/>
                  <c:y val="-7.1548510287052752E-2"/>
                </c:manualLayout>
              </c:layout>
              <c:tx>
                <c:rich>
                  <a:bodyPr/>
                  <a:lstStyle/>
                  <a:p>
                    <a:r>
                      <a:rPr lang="ru-RU" baseline="0" dirty="0" err="1"/>
                      <a:t>әлеуметтік</a:t>
                    </a:r>
                    <a:r>
                      <a:rPr lang="ru-RU" baseline="0" dirty="0"/>
                      <a:t> </a:t>
                    </a:r>
                    <a:r>
                      <a:rPr lang="ru-RU" baseline="0" dirty="0" err="1"/>
                      <a:t>аударымдар</a:t>
                    </a:r>
                    <a:endParaRPr lang="ru-RU" baseline="0" dirty="0"/>
                  </a:p>
                  <a:p>
                    <a:fld id="{EC3E2D9A-5DC1-48EE-BCAC-95423D57E35A}" type="PERCENTAGE">
                      <a:rPr lang="en-US" baseline="0" smtClean="0"/>
                      <a:pPr/>
                      <a:t>[ПРОЦЕНТ]</a:t>
                    </a:fld>
                    <a:endParaRPr lang="ru-KZ"/>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FE5D-264C-AD28-A7E059C4BC00}"/>
                </c:ext>
              </c:extLst>
            </c:dLbl>
            <c:dLbl>
              <c:idx val="6"/>
              <c:layout>
                <c:manualLayout>
                  <c:x val="-0.14045122834545462"/>
                  <c:y val="-0.21797527891013974"/>
                </c:manualLayout>
              </c:layout>
              <c:tx>
                <c:rich>
                  <a:bodyPr/>
                  <a:lstStyle/>
                  <a:p>
                    <a:r>
                      <a:rPr lang="ru-RU" dirty="0" err="1"/>
                      <a:t>өзге</a:t>
                    </a:r>
                    <a:r>
                      <a:rPr lang="ru-RU" baseline="0" dirty="0"/>
                      <a:t>
</a:t>
                    </a:r>
                    <a:fld id="{FAE29946-D8B0-43A4-B2DB-EB67DC77C6BC}" type="PERCENTAGE">
                      <a:rPr lang="en-US" baseline="0"/>
                      <a:pPr/>
                      <a:t>[ПРОЦЕНТ]</a:t>
                    </a:fld>
                    <a:endParaRPr lang="ru-RU" baseline="0" dirty="0"/>
                  </a:p>
                </c:rich>
              </c:tx>
              <c:showLegendKey val="0"/>
              <c:showVal val="0"/>
              <c:showCatName val="1"/>
              <c:showSerName val="0"/>
              <c:showPercent val="1"/>
              <c:showBubbleSize val="0"/>
              <c:extLst>
                <c:ext xmlns:c15="http://schemas.microsoft.com/office/drawing/2012/chart" uri="{CE6537A1-D6FC-4f65-9D91-7224C49458BB}">
                  <c15:layout>
                    <c:manualLayout>
                      <c:w val="0.12290921769633892"/>
                      <c:h val="0.17331911224113727"/>
                    </c:manualLayout>
                  </c15:layout>
                  <c15:dlblFieldTable/>
                  <c15:showDataLabelsRange val="0"/>
                </c:ext>
                <c:ext xmlns:c16="http://schemas.microsoft.com/office/drawing/2014/chart" uri="{C3380CC4-5D6E-409C-BE32-E72D297353CC}">
                  <c16:uniqueId val="{0000000D-FE5D-264C-AD28-A7E059C4BC00}"/>
                </c:ext>
              </c:extLst>
            </c:dLbl>
            <c:numFmt formatCode="0.0%" sourceLinked="0"/>
            <c:spPr>
              <a:noFill/>
              <a:ln>
                <a:noFill/>
              </a:ln>
              <a:effectLst/>
            </c:spPr>
            <c:txPr>
              <a:bodyPr rot="0" spcFirstLastPara="1" vertOverflow="ellipsis" vert="horz" wrap="square" anchor="ctr" anchorCtr="1"/>
              <a:lstStyle/>
              <a:p>
                <a:pPr>
                  <a:defRPr sz="800" b="0" i="0" u="none" strike="noStrike" kern="1200" baseline="0">
                    <a:solidFill>
                      <a:srgbClr val="002060"/>
                    </a:solidFill>
                    <a:latin typeface="Arial" panose="020B0604020202020204" pitchFamily="34" charset="0"/>
                    <a:ea typeface="+mn-ea"/>
                    <a:cs typeface="Arial" panose="020B0604020202020204" pitchFamily="34" charset="0"/>
                  </a:defRPr>
                </a:pPr>
                <a:endParaRPr lang="ru-KZ"/>
              </a:p>
            </c:txPr>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Лист1!$A$2:$A$8</c:f>
              <c:strCache>
                <c:ptCount val="7"/>
                <c:pt idx="0">
                  <c:v>по утрате трудоспособности</c:v>
                </c:pt>
                <c:pt idx="1">
                  <c:v>по потере кормильца</c:v>
                </c:pt>
                <c:pt idx="2">
                  <c:v>по потере работы</c:v>
                </c:pt>
                <c:pt idx="3">
                  <c:v>по беременности и родам</c:v>
                </c:pt>
                <c:pt idx="4">
                  <c:v>по уходу за ребенком до полутора лет</c:v>
                </c:pt>
                <c:pt idx="5">
                  <c:v>по социальным отчислениям</c:v>
                </c:pt>
                <c:pt idx="6">
                  <c:v>прочее</c:v>
                </c:pt>
              </c:strCache>
            </c:strRef>
          </c:cat>
          <c:val>
            <c:numRef>
              <c:f>Лист1!$B$2:$B$8</c:f>
              <c:numCache>
                <c:formatCode>0.0</c:formatCode>
                <c:ptCount val="7"/>
                <c:pt idx="0">
                  <c:v>0.8</c:v>
                </c:pt>
                <c:pt idx="1">
                  <c:v>0.9</c:v>
                </c:pt>
                <c:pt idx="2">
                  <c:v>11.4</c:v>
                </c:pt>
                <c:pt idx="3">
                  <c:v>64.8</c:v>
                </c:pt>
                <c:pt idx="4">
                  <c:v>9.6</c:v>
                </c:pt>
                <c:pt idx="5">
                  <c:v>4.5999999999999996</c:v>
                </c:pt>
                <c:pt idx="6">
                  <c:v>7.9</c:v>
                </c:pt>
              </c:numCache>
            </c:numRef>
          </c:val>
          <c:extLst>
            <c:ext xmlns:c16="http://schemas.microsoft.com/office/drawing/2014/chart" uri="{C3380CC4-5D6E-409C-BE32-E72D297353CC}">
              <c16:uniqueId val="{0000000E-FE5D-264C-AD28-A7E059C4BC00}"/>
            </c:ext>
          </c:extLst>
        </c:ser>
        <c:dLbls>
          <c:showLegendKey val="0"/>
          <c:showVal val="1"/>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ru-KZ"/>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894087585296034"/>
          <c:y val="0.11275622270564267"/>
          <c:w val="0.30365040019118927"/>
          <c:h val="0.81749496934587584"/>
        </c:manualLayout>
      </c:layout>
      <c:doughnutChart>
        <c:varyColors val="1"/>
        <c:ser>
          <c:idx val="0"/>
          <c:order val="0"/>
          <c:dPt>
            <c:idx val="0"/>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1-3849-A140-91F7-FFE6798FFED6}"/>
              </c:ext>
            </c:extLst>
          </c:dPt>
          <c:dPt>
            <c:idx val="1"/>
            <c:bubble3D val="0"/>
            <c:spPr>
              <a:solidFill>
                <a:srgbClr val="00B0F0"/>
              </a:solidFill>
              <a:ln w="19050">
                <a:solidFill>
                  <a:schemeClr val="lt1"/>
                </a:solidFill>
              </a:ln>
              <a:effectLst/>
            </c:spPr>
            <c:extLst>
              <c:ext xmlns:c16="http://schemas.microsoft.com/office/drawing/2014/chart" uri="{C3380CC4-5D6E-409C-BE32-E72D297353CC}">
                <c16:uniqueId val="{00000003-3849-A140-91F7-FFE6798FFED6}"/>
              </c:ext>
            </c:extLst>
          </c:dPt>
          <c:dPt>
            <c:idx val="2"/>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05-3849-A140-91F7-FFE6798FFED6}"/>
              </c:ext>
            </c:extLst>
          </c:dPt>
          <c:dLbls>
            <c:dLbl>
              <c:idx val="3"/>
              <c:layout>
                <c:manualLayout>
                  <c:x val="-1.8558631025933112E-2"/>
                  <c:y val="-8.104366854441868E-3"/>
                </c:manualLayout>
              </c:layout>
              <c:spPr>
                <a:noFill/>
                <a:ln w="25400">
                  <a:noFill/>
                </a:ln>
              </c:spPr>
              <c:txPr>
                <a:bodyPr/>
                <a:lstStyle/>
                <a:p>
                  <a:pPr>
                    <a:defRPr sz="1000" b="1" i="0" u="none" strike="noStrike" baseline="0">
                      <a:solidFill>
                        <a:schemeClr val="bg1"/>
                      </a:solidFill>
                      <a:latin typeface="Arial"/>
                      <a:ea typeface="Arial"/>
                      <a:cs typeface="Arial"/>
                    </a:defRPr>
                  </a:pPr>
                  <a:endParaRPr lang="ru-KZ"/>
                </a:p>
              </c:txPr>
              <c:showLegendKey val="0"/>
              <c:showVal val="1"/>
              <c:showCatName val="0"/>
              <c:showSerName val="0"/>
              <c:showPercent val="0"/>
              <c:showBubbleSize val="0"/>
              <c:extLst>
                <c:ext xmlns:c15="http://schemas.microsoft.com/office/drawing/2012/chart" uri="{CE6537A1-D6FC-4f65-9D91-7224C49458BB}">
                  <c15:layout>
                    <c:manualLayout>
                      <c:w val="7.8080706068833036E-2"/>
                      <c:h val="8.8756849517349412E-2"/>
                    </c:manualLayout>
                  </c15:layout>
                </c:ext>
                <c:ext xmlns:c16="http://schemas.microsoft.com/office/drawing/2014/chart" uri="{C3380CC4-5D6E-409C-BE32-E72D297353CC}">
                  <c16:uniqueId val="{00000006-3849-A140-91F7-FFE6798FFED6}"/>
                </c:ext>
              </c:extLst>
            </c:dLbl>
            <c:spPr>
              <a:noFill/>
              <a:ln w="25400">
                <a:noFill/>
              </a:ln>
            </c:spPr>
            <c:txPr>
              <a:bodyPr wrap="square" lIns="38100" tIns="19050" rIns="38100" bIns="19050" anchor="ctr">
                <a:spAutoFit/>
              </a:bodyPr>
              <a:lstStyle/>
              <a:p>
                <a:pPr>
                  <a:defRPr sz="1000" b="1" i="0" u="none" strike="noStrike" baseline="0">
                    <a:solidFill>
                      <a:srgbClr val="FFFFFF"/>
                    </a:solidFill>
                    <a:latin typeface="Arial"/>
                    <a:ea typeface="Arial"/>
                    <a:cs typeface="Arial"/>
                  </a:defRPr>
                </a:pPr>
                <a:endParaRPr lang="ru-KZ"/>
              </a:p>
            </c:txPr>
            <c:showLegendKey val="0"/>
            <c:showVal val="1"/>
            <c:showCatName val="0"/>
            <c:showSerName val="0"/>
            <c:showPercent val="0"/>
            <c:showBubbleSize val="0"/>
            <c:showLeaderLines val="0"/>
            <c:extLst>
              <c:ext xmlns:c15="http://schemas.microsoft.com/office/drawing/2012/chart" uri="{CE6537A1-D6FC-4f65-9D91-7224C49458BB}"/>
            </c:extLst>
          </c:dLbls>
          <c:cat>
            <c:strRef>
              <c:f>'диаграмма 3'!$T$9:$T$14</c:f>
              <c:strCache>
                <c:ptCount val="5"/>
                <c:pt idx="0">
                  <c:v>МБҚ (ҚР ҚМ)</c:v>
                </c:pt>
                <c:pt idx="1">
                  <c:v>Агенттік облигациялар</c:v>
                </c:pt>
                <c:pt idx="2">
                  <c:v>ҚРҰБ депозиттері</c:v>
                </c:pt>
                <c:pt idx="3">
                  <c:v>Кері РЕПО</c:v>
                </c:pt>
                <c:pt idx="4">
                  <c:v>ХҚҰ облигациялары</c:v>
                </c:pt>
              </c:strCache>
            </c:strRef>
          </c:cat>
          <c:val>
            <c:numRef>
              <c:f>'диаграмма 3'!$U$9:$U$14</c:f>
              <c:numCache>
                <c:formatCode>0.0%</c:formatCode>
                <c:ptCount val="5"/>
                <c:pt idx="0">
                  <c:v>0.52400000000000002</c:v>
                </c:pt>
                <c:pt idx="1">
                  <c:v>0.217</c:v>
                </c:pt>
                <c:pt idx="2">
                  <c:v>7.3999999999999996E-2</c:v>
                </c:pt>
                <c:pt idx="3">
                  <c:v>9.0999999999999998E-2</c:v>
                </c:pt>
                <c:pt idx="4">
                  <c:v>9.4E-2</c:v>
                </c:pt>
              </c:numCache>
            </c:numRef>
          </c:val>
          <c:extLst>
            <c:ext xmlns:c16="http://schemas.microsoft.com/office/drawing/2014/chart" uri="{C3380CC4-5D6E-409C-BE32-E72D297353CC}">
              <c16:uniqueId val="{00000007-3849-A140-91F7-FFE6798FFED6}"/>
            </c:ext>
          </c:extLst>
        </c:ser>
        <c:dLbls>
          <c:showLegendKey val="0"/>
          <c:showVal val="0"/>
          <c:showCatName val="0"/>
          <c:showSerName val="0"/>
          <c:showPercent val="0"/>
          <c:showBubbleSize val="0"/>
          <c:showLeaderLines val="0"/>
        </c:dLbls>
        <c:firstSliceAng val="0"/>
        <c:holeSize val="47"/>
      </c:doughnutChart>
      <c:spPr>
        <a:noFill/>
        <a:ln w="25400">
          <a:noFill/>
        </a:ln>
      </c:spPr>
    </c:plotArea>
    <c:legend>
      <c:legendPos val="r"/>
      <c:layout>
        <c:manualLayout>
          <c:xMode val="edge"/>
          <c:yMode val="edge"/>
          <c:x val="0.53349581809073399"/>
          <c:y val="9.0757606435398916E-2"/>
          <c:w val="0.30994365575044375"/>
          <c:h val="0.7620147178696296"/>
        </c:manualLayout>
      </c:layout>
      <c:overlay val="0"/>
      <c:spPr>
        <a:noFill/>
        <a:ln w="25400">
          <a:noFill/>
        </a:ln>
      </c:spPr>
      <c:txPr>
        <a:bodyPr/>
        <a:lstStyle/>
        <a:p>
          <a:pPr>
            <a:defRPr sz="1000" b="0" i="0" u="none" strike="noStrike" baseline="0">
              <a:solidFill>
                <a:srgbClr val="333333"/>
              </a:solidFill>
              <a:latin typeface="Arial"/>
              <a:ea typeface="Arial"/>
              <a:cs typeface="Arial"/>
            </a:defRPr>
          </a:pPr>
          <a:endParaRPr lang="ru-KZ"/>
        </a:p>
      </c:txPr>
    </c:legend>
    <c:plotVisOnly val="1"/>
    <c:dispBlanksAs val="gap"/>
    <c:showDLblsOverMax val="0"/>
  </c:chart>
  <c:spPr>
    <a:noFill/>
    <a:ln w="9525">
      <a:noFill/>
    </a:ln>
  </c:spPr>
  <c:txPr>
    <a:bodyPr/>
    <a:lstStyle/>
    <a:p>
      <a:pPr>
        <a:defRPr sz="1000" b="0" i="0" u="none" strike="noStrike" baseline="0">
          <a:solidFill>
            <a:srgbClr val="000000"/>
          </a:solidFill>
          <a:latin typeface="Calibri"/>
          <a:ea typeface="Calibri"/>
          <a:cs typeface="Calibri"/>
        </a:defRPr>
      </a:pPr>
      <a:endParaRPr lang="ru-KZ"/>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0"/>
          <c:y val="0.15238497996781183"/>
          <c:w val="0.69709948572679437"/>
          <c:h val="0.56180406679968509"/>
        </c:manualLayout>
      </c:layout>
      <c:barChart>
        <c:barDir val="col"/>
        <c:grouping val="clustered"/>
        <c:varyColors val="0"/>
        <c:ser>
          <c:idx val="0"/>
          <c:order val="0"/>
          <c:tx>
            <c:strRef>
              <c:f>'Собс. ср-ва'!$A$9</c:f>
              <c:strCache>
                <c:ptCount val="1"/>
                <c:pt idx="0">
                  <c:v>Меншікті қаражат (активтер), млрд. теңге</c:v>
                </c:pt>
              </c:strCache>
            </c:strRef>
          </c:tx>
          <c:spPr>
            <a:solidFill>
              <a:schemeClr val="accent1">
                <a:lumMod val="75000"/>
              </a:schemeClr>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ln>
                      <a:solidFill>
                        <a:schemeClr val="accent5">
                          <a:lumMod val="75000"/>
                        </a:schemeClr>
                      </a:solidFill>
                    </a:ln>
                    <a:solidFill>
                      <a:srgbClr val="7030A0"/>
                    </a:solidFill>
                    <a:latin typeface="+mn-lt"/>
                    <a:ea typeface="+mn-ea"/>
                    <a:cs typeface="+mn-cs"/>
                  </a:defRPr>
                </a:pPr>
                <a:endParaRPr lang="ru-K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'Собс. ср-ва'!$B$8:$D$8</c:f>
              <c:numCache>
                <c:formatCode>General</c:formatCode>
                <c:ptCount val="3"/>
                <c:pt idx="0">
                  <c:v>2023</c:v>
                </c:pt>
                <c:pt idx="1">
                  <c:v>2024</c:v>
                </c:pt>
                <c:pt idx="2">
                  <c:v>2025</c:v>
                </c:pt>
              </c:numCache>
            </c:numRef>
          </c:cat>
          <c:val>
            <c:numRef>
              <c:f>'Собс. ср-ва'!$B$9:$D$9</c:f>
              <c:numCache>
                <c:formatCode>#,##0</c:formatCode>
                <c:ptCount val="3"/>
                <c:pt idx="0">
                  <c:v>0.6</c:v>
                </c:pt>
                <c:pt idx="1">
                  <c:v>0.8</c:v>
                </c:pt>
                <c:pt idx="2">
                  <c:v>0.6</c:v>
                </c:pt>
              </c:numCache>
            </c:numRef>
          </c:val>
          <c:extLst>
            <c:ext xmlns:c16="http://schemas.microsoft.com/office/drawing/2014/chart" uri="{C3380CC4-5D6E-409C-BE32-E72D297353CC}">
              <c16:uniqueId val="{00000000-FB9E-A849-BBE2-28F7EB5D09E2}"/>
            </c:ext>
          </c:extLst>
        </c:ser>
        <c:ser>
          <c:idx val="1"/>
          <c:order val="1"/>
          <c:tx>
            <c:strRef>
              <c:f>'Собс. ср-ва'!$A$10</c:f>
              <c:strCache>
                <c:ptCount val="1"/>
                <c:pt idx="0">
                  <c:v>Қор активтері, млрд. теңге</c:v>
                </c:pt>
              </c:strCache>
            </c:strRef>
          </c:tx>
          <c:spPr>
            <a:solidFill>
              <a:srgbClr val="FFC000"/>
            </a:solidFill>
            <a:ln>
              <a:solidFill>
                <a:srgbClr val="FFC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7030A0"/>
                    </a:solidFill>
                    <a:latin typeface="+mn-lt"/>
                    <a:ea typeface="+mn-ea"/>
                    <a:cs typeface="+mn-cs"/>
                  </a:defRPr>
                </a:pPr>
                <a:endParaRPr lang="ru-K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'Собс. ср-ва'!$B$8:$D$8</c:f>
              <c:numCache>
                <c:formatCode>General</c:formatCode>
                <c:ptCount val="3"/>
                <c:pt idx="0">
                  <c:v>2023</c:v>
                </c:pt>
                <c:pt idx="1">
                  <c:v>2024</c:v>
                </c:pt>
                <c:pt idx="2">
                  <c:v>2025</c:v>
                </c:pt>
              </c:numCache>
            </c:numRef>
          </c:cat>
          <c:val>
            <c:numRef>
              <c:f>'Собс. ср-ва'!$B$10:$D$10</c:f>
              <c:numCache>
                <c:formatCode>#,##0</c:formatCode>
                <c:ptCount val="3"/>
                <c:pt idx="0">
                  <c:v>1259</c:v>
                </c:pt>
                <c:pt idx="1">
                  <c:v>1068</c:v>
                </c:pt>
                <c:pt idx="2">
                  <c:v>1133</c:v>
                </c:pt>
              </c:numCache>
            </c:numRef>
          </c:val>
          <c:extLst>
            <c:ext xmlns:c16="http://schemas.microsoft.com/office/drawing/2014/chart" uri="{C3380CC4-5D6E-409C-BE32-E72D297353CC}">
              <c16:uniqueId val="{00000001-FB9E-A849-BBE2-28F7EB5D09E2}"/>
            </c:ext>
          </c:extLst>
        </c:ser>
        <c:dLbls>
          <c:dLblPos val="ctr"/>
          <c:showLegendKey val="0"/>
          <c:showVal val="1"/>
          <c:showCatName val="0"/>
          <c:showSerName val="0"/>
          <c:showPercent val="0"/>
          <c:showBubbleSize val="0"/>
        </c:dLbls>
        <c:gapWidth val="219"/>
        <c:axId val="179843632"/>
        <c:axId val="181814720"/>
      </c:barChart>
      <c:lineChart>
        <c:grouping val="standard"/>
        <c:varyColors val="0"/>
        <c:ser>
          <c:idx val="2"/>
          <c:order val="2"/>
          <c:tx>
            <c:strRef>
              <c:f>'Собс. ср-ва'!$A$12</c:f>
              <c:strCache>
                <c:ptCount val="1"/>
              </c:strCache>
            </c:strRef>
          </c:tx>
          <c:spPr>
            <a:ln w="28575" cap="rnd">
              <a:solidFill>
                <a:schemeClr val="dk1">
                  <a:tint val="75000"/>
                </a:schemeClr>
              </a:solidFill>
              <a:round/>
            </a:ln>
            <a:effectLst/>
          </c:spPr>
          <c:marker>
            <c:symbol val="circle"/>
            <c:size val="5"/>
            <c:spPr>
              <a:solidFill>
                <a:schemeClr val="accent3">
                  <a:lumMod val="75000"/>
                </a:schemeClr>
              </a:solidFill>
              <a:ln w="9525">
                <a:solidFill>
                  <a:schemeClr val="dk1">
                    <a:tint val="75000"/>
                  </a:schemeClr>
                </a:solidFill>
              </a:ln>
              <a:effectLst/>
            </c:spPr>
          </c:marker>
          <c:dLbls>
            <c:dLbl>
              <c:idx val="0"/>
              <c:layout>
                <c:manualLayout>
                  <c:x val="-7.8281712475484436E-3"/>
                  <c:y val="-3.91010272216868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B9E-A849-BBE2-28F7EB5D09E2}"/>
                </c:ext>
              </c:extLst>
            </c:dLbl>
            <c:dLbl>
              <c:idx val="2"/>
              <c:layout>
                <c:manualLayout>
                  <c:x val="-2.3506999125109361E-2"/>
                  <c:y val="-2.77777777777777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B9E-A849-BBE2-28F7EB5D09E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K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'Собс. ср-ва'!$B$8:$D$8</c:f>
              <c:numCache>
                <c:formatCode>General</c:formatCode>
                <c:ptCount val="3"/>
                <c:pt idx="0">
                  <c:v>2023</c:v>
                </c:pt>
                <c:pt idx="1">
                  <c:v>2024</c:v>
                </c:pt>
                <c:pt idx="2">
                  <c:v>2025</c:v>
                </c:pt>
              </c:numCache>
            </c:numRef>
          </c:cat>
          <c:val>
            <c:numRef>
              <c:f>'Собс. ср-ва'!$B$12:$D$12</c:f>
              <c:numCache>
                <c:formatCode>General</c:formatCode>
                <c:ptCount val="3"/>
              </c:numCache>
            </c:numRef>
          </c:val>
          <c:smooth val="0"/>
          <c:extLst>
            <c:ext xmlns:c16="http://schemas.microsoft.com/office/drawing/2014/chart" uri="{C3380CC4-5D6E-409C-BE32-E72D297353CC}">
              <c16:uniqueId val="{00000004-FB9E-A849-BBE2-28F7EB5D09E2}"/>
            </c:ext>
          </c:extLst>
        </c:ser>
        <c:dLbls>
          <c:dLblPos val="ctr"/>
          <c:showLegendKey val="0"/>
          <c:showVal val="1"/>
          <c:showCatName val="0"/>
          <c:showSerName val="0"/>
          <c:showPercent val="0"/>
          <c:showBubbleSize val="0"/>
        </c:dLbls>
        <c:marker val="1"/>
        <c:smooth val="0"/>
        <c:axId val="241369216"/>
        <c:axId val="181813056"/>
      </c:lineChart>
      <c:catAx>
        <c:axId val="179843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KZ"/>
          </a:p>
        </c:txPr>
        <c:crossAx val="181814720"/>
        <c:crosses val="autoZero"/>
        <c:auto val="1"/>
        <c:lblAlgn val="ctr"/>
        <c:lblOffset val="100"/>
        <c:noMultiLvlLbl val="0"/>
      </c:catAx>
      <c:valAx>
        <c:axId val="181814720"/>
        <c:scaling>
          <c:orientation val="minMax"/>
        </c:scaling>
        <c:delete val="1"/>
        <c:axPos val="l"/>
        <c:numFmt formatCode="#,##0" sourceLinked="1"/>
        <c:majorTickMark val="none"/>
        <c:minorTickMark val="none"/>
        <c:tickLblPos val="nextTo"/>
        <c:crossAx val="179843632"/>
        <c:crosses val="autoZero"/>
        <c:crossBetween val="between"/>
      </c:valAx>
      <c:valAx>
        <c:axId val="181813056"/>
        <c:scaling>
          <c:orientation val="minMax"/>
        </c:scaling>
        <c:delete val="1"/>
        <c:axPos val="r"/>
        <c:numFmt formatCode="General" sourceLinked="1"/>
        <c:majorTickMark val="out"/>
        <c:minorTickMark val="none"/>
        <c:tickLblPos val="nextTo"/>
        <c:crossAx val="241369216"/>
        <c:crosses val="max"/>
        <c:crossBetween val="between"/>
      </c:valAx>
      <c:catAx>
        <c:axId val="241369216"/>
        <c:scaling>
          <c:orientation val="minMax"/>
        </c:scaling>
        <c:delete val="1"/>
        <c:axPos val="b"/>
        <c:numFmt formatCode="General" sourceLinked="1"/>
        <c:majorTickMark val="out"/>
        <c:minorTickMark val="none"/>
        <c:tickLblPos val="nextTo"/>
        <c:crossAx val="181813056"/>
        <c:crosses val="autoZero"/>
        <c:auto val="1"/>
        <c:lblAlgn val="ctr"/>
        <c:lblOffset val="100"/>
        <c:noMultiLvlLbl val="0"/>
      </c:catAx>
      <c:spPr>
        <a:noFill/>
        <a:ln>
          <a:noFill/>
        </a:ln>
        <a:effectLst/>
      </c:spPr>
    </c:plotArea>
    <c:legend>
      <c:legendPos val="r"/>
      <c:legendEntry>
        <c:idx val="2"/>
        <c:delete val="1"/>
      </c:legendEntry>
      <c:layout>
        <c:manualLayout>
          <c:xMode val="edge"/>
          <c:yMode val="edge"/>
          <c:x val="0.67971812286722277"/>
          <c:y val="0.39325692262376882"/>
          <c:w val="0.32028187713277723"/>
          <c:h val="0.3254161792121380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KZ"/>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8.6481297125646395E-2"/>
          <c:y val="4.220792682833191E-2"/>
          <c:w val="0.85906159665012893"/>
          <c:h val="0.74098087423721926"/>
        </c:manualLayout>
      </c:layout>
      <c:barChart>
        <c:barDir val="col"/>
        <c:grouping val="clustered"/>
        <c:varyColors val="0"/>
        <c:ser>
          <c:idx val="0"/>
          <c:order val="0"/>
          <c:tx>
            <c:strRef>
              <c:f>Доходы!$A$9</c:f>
              <c:strCache>
                <c:ptCount val="1"/>
                <c:pt idx="0">
                  <c:v>Кірістер</c:v>
                </c:pt>
              </c:strCache>
            </c:strRef>
          </c:tx>
          <c:spPr>
            <a:solidFill>
              <a:schemeClr val="accent1">
                <a:lumMod val="75000"/>
              </a:schemeClr>
            </a:solidFill>
            <a:ln>
              <a:noFill/>
            </a:ln>
            <a:effectLst/>
          </c:spPr>
          <c:invertIfNegative val="0"/>
          <c:dLbls>
            <c:dLbl>
              <c:idx val="0"/>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ru-KZ"/>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3054-40F5-BAED-03EC7E0CBFBD}"/>
                </c:ext>
              </c:extLst>
            </c:dLbl>
            <c:dLbl>
              <c:idx val="1"/>
              <c:tx>
                <c:rich>
                  <a:bodyPr/>
                  <a:lstStyle/>
                  <a:p>
                    <a:r>
                      <a:rPr lang="en-US"/>
                      <a:t>4181</a:t>
                    </a:r>
                    <a:endParaRPr lang="en-US" dirty="0"/>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E83-4CD9-A43A-CEE08CA5A312}"/>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ru-KZ"/>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Доходы!$B$8:$D$8</c:f>
              <c:numCache>
                <c:formatCode>General</c:formatCode>
                <c:ptCount val="3"/>
                <c:pt idx="0">
                  <c:v>2023</c:v>
                </c:pt>
                <c:pt idx="1">
                  <c:v>2024</c:v>
                </c:pt>
                <c:pt idx="2">
                  <c:v>2025</c:v>
                </c:pt>
              </c:numCache>
            </c:numRef>
          </c:cat>
          <c:val>
            <c:numRef>
              <c:f>Доходы!$B$9:$D$9</c:f>
              <c:numCache>
                <c:formatCode>#,##0</c:formatCode>
                <c:ptCount val="3"/>
                <c:pt idx="0">
                  <c:v>3539</c:v>
                </c:pt>
                <c:pt idx="1">
                  <c:v>4186</c:v>
                </c:pt>
                <c:pt idx="2">
                  <c:v>5462</c:v>
                </c:pt>
              </c:numCache>
            </c:numRef>
          </c:val>
          <c:extLst>
            <c:ext xmlns:c16="http://schemas.microsoft.com/office/drawing/2014/chart" uri="{C3380CC4-5D6E-409C-BE32-E72D297353CC}">
              <c16:uniqueId val="{00000001-3054-40F5-BAED-03EC7E0CBFBD}"/>
            </c:ext>
          </c:extLst>
        </c:ser>
        <c:ser>
          <c:idx val="1"/>
          <c:order val="1"/>
          <c:tx>
            <c:strRef>
              <c:f>Доходы!$A$10</c:f>
              <c:strCache>
                <c:ptCount val="1"/>
                <c:pt idx="0">
                  <c:v>Шығыстар</c:v>
                </c:pt>
              </c:strCache>
            </c:strRef>
          </c:tx>
          <c:spPr>
            <a:solidFill>
              <a:srgbClr val="FFC000"/>
            </a:solidFill>
            <a:ln>
              <a:solidFill>
                <a:srgbClr val="FFC000"/>
              </a:solidFill>
            </a:ln>
            <a:effectLst/>
          </c:spPr>
          <c:invertIfNegative val="0"/>
          <c:dLbls>
            <c:dLbl>
              <c:idx val="0"/>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ru-KZ"/>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3054-40F5-BAED-03EC7E0CBFBD}"/>
                </c:ext>
              </c:extLst>
            </c:dLbl>
            <c:dLbl>
              <c:idx val="2"/>
              <c:tx>
                <c:rich>
                  <a:bodyPr rot="0" spcFirstLastPara="1" vertOverflow="ellipsis" vert="horz" wrap="square" lIns="38100" tIns="19050" rIns="38100" bIns="19050" anchor="ctr" anchorCtr="1">
                    <a:noAutofit/>
                  </a:bodyPr>
                  <a:lstStyle/>
                  <a:p>
                    <a:pPr>
                      <a:defRPr sz="1000" b="1" i="0" u="none" strike="noStrike" kern="1200" baseline="0">
                        <a:solidFill>
                          <a:srgbClr val="002060"/>
                        </a:solidFill>
                        <a:latin typeface="Times New Roman" panose="02020603050405020304" pitchFamily="18" charset="0"/>
                        <a:ea typeface="+mn-ea"/>
                        <a:cs typeface="Times New Roman" panose="02020603050405020304" pitchFamily="18" charset="0"/>
                      </a:defRPr>
                    </a:pPr>
                    <a:fld id="{84946C35-8009-404E-ACFA-9781443B165E}" type="VALUE">
                      <a:rPr lang="en-US" b="1">
                        <a:solidFill>
                          <a:srgbClr val="002060"/>
                        </a:solidFill>
                      </a:rPr>
                      <a:pPr>
                        <a:defRPr sz="1000" b="1" i="0" u="none" strike="noStrike" kern="1200" baseline="0">
                          <a:solidFill>
                            <a:srgbClr val="002060"/>
                          </a:solidFill>
                          <a:latin typeface="Times New Roman" panose="02020603050405020304" pitchFamily="18" charset="0"/>
                          <a:ea typeface="+mn-ea"/>
                          <a:cs typeface="Times New Roman" panose="02020603050405020304" pitchFamily="18" charset="0"/>
                        </a:defRPr>
                      </a:pPr>
                      <a:t>[ЗНАЧЕНИЕ]</a:t>
                    </a:fld>
                    <a:endParaRPr lang="ru-KZ"/>
                  </a:p>
                </c:rich>
              </c:tx>
              <c:spPr>
                <a:noFill/>
                <a:ln>
                  <a:noFill/>
                </a:ln>
                <a:effectLst/>
              </c:sp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3054-40F5-BAED-03EC7E0CBFBD}"/>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ru-KZ"/>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Доходы!$B$8:$D$8</c:f>
              <c:numCache>
                <c:formatCode>General</c:formatCode>
                <c:ptCount val="3"/>
                <c:pt idx="0">
                  <c:v>2023</c:v>
                </c:pt>
                <c:pt idx="1">
                  <c:v>2024</c:v>
                </c:pt>
                <c:pt idx="2">
                  <c:v>2025</c:v>
                </c:pt>
              </c:numCache>
            </c:numRef>
          </c:cat>
          <c:val>
            <c:numRef>
              <c:f>Доходы!$B$10:$D$10</c:f>
              <c:numCache>
                <c:formatCode>#,##0</c:formatCode>
                <c:ptCount val="3"/>
                <c:pt idx="0">
                  <c:v>3525</c:v>
                </c:pt>
                <c:pt idx="1">
                  <c:v>4130</c:v>
                </c:pt>
                <c:pt idx="2">
                  <c:v>5458</c:v>
                </c:pt>
              </c:numCache>
            </c:numRef>
          </c:val>
          <c:extLst>
            <c:ext xmlns:c16="http://schemas.microsoft.com/office/drawing/2014/chart" uri="{C3380CC4-5D6E-409C-BE32-E72D297353CC}">
              <c16:uniqueId val="{00000004-3054-40F5-BAED-03EC7E0CBFBD}"/>
            </c:ext>
          </c:extLst>
        </c:ser>
        <c:dLbls>
          <c:dLblPos val="ctr"/>
          <c:showLegendKey val="0"/>
          <c:showVal val="1"/>
          <c:showCatName val="0"/>
          <c:showSerName val="0"/>
          <c:showPercent val="0"/>
          <c:showBubbleSize val="0"/>
        </c:dLbls>
        <c:gapWidth val="219"/>
        <c:axId val="179843632"/>
        <c:axId val="181814720"/>
      </c:barChart>
      <c:lineChart>
        <c:grouping val="standard"/>
        <c:varyColors val="0"/>
        <c:ser>
          <c:idx val="2"/>
          <c:order val="2"/>
          <c:tx>
            <c:strRef>
              <c:f>Доходы!$A$11</c:f>
              <c:strCache>
                <c:ptCount val="1"/>
                <c:pt idx="0">
                  <c:v>салық салынғанға дейінгі Пайда</c:v>
                </c:pt>
              </c:strCache>
            </c:strRef>
          </c:tx>
          <c:spPr>
            <a:ln w="28575" cap="rnd">
              <a:solidFill>
                <a:schemeClr val="dk1">
                  <a:tint val="75000"/>
                </a:schemeClr>
              </a:solidFill>
              <a:round/>
            </a:ln>
            <a:effectLst/>
          </c:spPr>
          <c:marker>
            <c:symbol val="circle"/>
            <c:size val="5"/>
            <c:spPr>
              <a:solidFill>
                <a:schemeClr val="accent3">
                  <a:lumMod val="75000"/>
                </a:schemeClr>
              </a:solidFill>
              <a:ln w="9525">
                <a:solidFill>
                  <a:schemeClr val="dk1">
                    <a:tint val="75000"/>
                  </a:schemeClr>
                </a:solidFill>
              </a:ln>
              <a:effectLst/>
            </c:spPr>
          </c:marker>
          <c:dLbls>
            <c:dLbl>
              <c:idx val="0"/>
              <c:layout>
                <c:manualLayout>
                  <c:x val="-2.3506889763779529E-2"/>
                  <c:y val="2.8595523993922973E-2"/>
                </c:manualLayout>
              </c:layout>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15:layout>
                    <c:manualLayout>
                      <c:w val="0.10534711286089238"/>
                      <c:h val="7.4004811898512685E-2"/>
                    </c:manualLayout>
                  </c15:layout>
                </c:ext>
                <c:ext xmlns:c16="http://schemas.microsoft.com/office/drawing/2014/chart" uri="{C3380CC4-5D6E-409C-BE32-E72D297353CC}">
                  <c16:uniqueId val="{00000005-3054-40F5-BAED-03EC7E0CBFBD}"/>
                </c:ext>
              </c:extLst>
            </c:dLbl>
            <c:dLbl>
              <c:idx val="1"/>
              <c:layout>
                <c:manualLayout>
                  <c:x val="-1.388888888888899E-2"/>
                  <c:y val="3.8040899658290531E-3"/>
                </c:manualLayout>
              </c:layout>
              <c:tx>
                <c:rich>
                  <a:bodyPr rot="0" spcFirstLastPara="1" vertOverflow="ellipsis" vert="horz" wrap="square" lIns="38100" tIns="19050" rIns="38100" bIns="19050" anchor="ctr" anchorCtr="1">
                    <a:noAutofit/>
                  </a:bodyPr>
                  <a:lstStyle/>
                  <a:p>
                    <a:pPr>
                      <a:defRPr sz="1000" b="1" i="0" u="none" strike="noStrike" kern="1200" baseline="0">
                        <a:solidFill>
                          <a:srgbClr val="002060"/>
                        </a:solidFill>
                        <a:latin typeface="Times New Roman" panose="02020603050405020304" pitchFamily="18" charset="0"/>
                        <a:ea typeface="+mn-ea"/>
                        <a:cs typeface="Times New Roman" panose="02020603050405020304" pitchFamily="18" charset="0"/>
                      </a:defRPr>
                    </a:pPr>
                    <a:r>
                      <a:rPr lang="en-US" dirty="0"/>
                      <a:t>51</a:t>
                    </a:r>
                  </a:p>
                </c:rich>
              </c:tx>
              <c:spPr>
                <a:noFill/>
                <a:ln>
                  <a:noFill/>
                </a:ln>
                <a:effectLst/>
              </c:spPr>
              <c:dLblPos val="r"/>
              <c:showLegendKey val="0"/>
              <c:showVal val="1"/>
              <c:showCatName val="0"/>
              <c:showSerName val="0"/>
              <c:showPercent val="0"/>
              <c:showBubbleSize val="0"/>
              <c:extLst>
                <c:ext xmlns:c15="http://schemas.microsoft.com/office/drawing/2012/chart" uri="{CE6537A1-D6FC-4f65-9D91-7224C49458BB}">
                  <c15:layout>
                    <c:manualLayout>
                      <c:w val="7.4999999999999997E-2"/>
                      <c:h val="7.7983844299496299E-2"/>
                    </c:manualLayout>
                  </c15:layout>
                </c:ext>
                <c:ext xmlns:c16="http://schemas.microsoft.com/office/drawing/2014/chart" uri="{C3380CC4-5D6E-409C-BE32-E72D297353CC}">
                  <c16:uniqueId val="{00000006-3054-40F5-BAED-03EC7E0CBFBD}"/>
                </c:ext>
              </c:extLst>
            </c:dLbl>
            <c:dLbl>
              <c:idx val="2"/>
              <c:layout>
                <c:manualLayout>
                  <c:x val="-1.517366579177613E-2"/>
                  <c:y val="-2.77777777777778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054-40F5-BAED-03EC7E0CBFBD}"/>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ru-K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Доходы!$B$8:$D$8</c:f>
              <c:numCache>
                <c:formatCode>General</c:formatCode>
                <c:ptCount val="3"/>
                <c:pt idx="0">
                  <c:v>2023</c:v>
                </c:pt>
                <c:pt idx="1">
                  <c:v>2024</c:v>
                </c:pt>
                <c:pt idx="2">
                  <c:v>2025</c:v>
                </c:pt>
              </c:numCache>
            </c:numRef>
          </c:cat>
          <c:val>
            <c:numRef>
              <c:f>Доходы!$B$11:$D$11</c:f>
              <c:numCache>
                <c:formatCode>General</c:formatCode>
                <c:ptCount val="3"/>
                <c:pt idx="0">
                  <c:v>14</c:v>
                </c:pt>
                <c:pt idx="1">
                  <c:v>56</c:v>
                </c:pt>
                <c:pt idx="2">
                  <c:v>4</c:v>
                </c:pt>
              </c:numCache>
            </c:numRef>
          </c:val>
          <c:smooth val="0"/>
          <c:extLst>
            <c:ext xmlns:c16="http://schemas.microsoft.com/office/drawing/2014/chart" uri="{C3380CC4-5D6E-409C-BE32-E72D297353CC}">
              <c16:uniqueId val="{00000008-3054-40F5-BAED-03EC7E0CBFBD}"/>
            </c:ext>
          </c:extLst>
        </c:ser>
        <c:dLbls>
          <c:dLblPos val="ctr"/>
          <c:showLegendKey val="0"/>
          <c:showVal val="1"/>
          <c:showCatName val="0"/>
          <c:showSerName val="0"/>
          <c:showPercent val="0"/>
          <c:showBubbleSize val="0"/>
        </c:dLbls>
        <c:marker val="1"/>
        <c:smooth val="0"/>
        <c:axId val="241369216"/>
        <c:axId val="181813056"/>
      </c:lineChart>
      <c:catAx>
        <c:axId val="179843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accent5">
                    <a:lumMod val="50000"/>
                  </a:schemeClr>
                </a:solidFill>
                <a:latin typeface="Arial" panose="020B0604020202020204" pitchFamily="34" charset="0"/>
                <a:ea typeface="+mn-ea"/>
                <a:cs typeface="Arial" panose="020B0604020202020204" pitchFamily="34" charset="0"/>
              </a:defRPr>
            </a:pPr>
            <a:endParaRPr lang="ru-KZ"/>
          </a:p>
        </c:txPr>
        <c:crossAx val="181814720"/>
        <c:crosses val="autoZero"/>
        <c:auto val="1"/>
        <c:lblAlgn val="ctr"/>
        <c:lblOffset val="100"/>
        <c:noMultiLvlLbl val="0"/>
      </c:catAx>
      <c:valAx>
        <c:axId val="181814720"/>
        <c:scaling>
          <c:orientation val="minMax"/>
        </c:scaling>
        <c:delete val="1"/>
        <c:axPos val="l"/>
        <c:numFmt formatCode="#,##0" sourceLinked="1"/>
        <c:majorTickMark val="none"/>
        <c:minorTickMark val="none"/>
        <c:tickLblPos val="nextTo"/>
        <c:crossAx val="179843632"/>
        <c:crosses val="autoZero"/>
        <c:crossBetween val="between"/>
      </c:valAx>
      <c:valAx>
        <c:axId val="181813056"/>
        <c:scaling>
          <c:orientation val="minMax"/>
        </c:scaling>
        <c:delete val="1"/>
        <c:axPos val="r"/>
        <c:numFmt formatCode="General" sourceLinked="1"/>
        <c:majorTickMark val="out"/>
        <c:minorTickMark val="none"/>
        <c:tickLblPos val="nextTo"/>
        <c:crossAx val="241369216"/>
        <c:crosses val="max"/>
        <c:crossBetween val="between"/>
      </c:valAx>
      <c:catAx>
        <c:axId val="241369216"/>
        <c:scaling>
          <c:orientation val="minMax"/>
        </c:scaling>
        <c:delete val="1"/>
        <c:axPos val="b"/>
        <c:numFmt formatCode="General" sourceLinked="1"/>
        <c:majorTickMark val="out"/>
        <c:minorTickMark val="none"/>
        <c:tickLblPos val="nextTo"/>
        <c:crossAx val="181813056"/>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b"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KZ"/>
          </a:p>
        </c:txPr>
      </c:legendEntry>
      <c:legendEntry>
        <c:idx val="1"/>
        <c:txPr>
          <a:bodyPr rot="0" spcFirstLastPara="1" vertOverflow="ellipsis" vert="horz" wrap="square" anchor="b"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KZ"/>
          </a:p>
        </c:txPr>
      </c:legendEntry>
      <c:layout>
        <c:manualLayout>
          <c:xMode val="edge"/>
          <c:yMode val="edge"/>
          <c:x val="5.6416728378149886E-2"/>
          <c:y val="0.85979678973024909"/>
          <c:w val="0.90105555555555561"/>
          <c:h val="0.10069226166224096"/>
        </c:manualLayout>
      </c:layout>
      <c:overlay val="0"/>
      <c:spPr>
        <a:noFill/>
        <a:ln>
          <a:noFill/>
        </a:ln>
        <a:effectLst/>
      </c:spPr>
      <c:txPr>
        <a:bodyPr rot="0" spcFirstLastPara="1" vertOverflow="ellipsis" vert="horz" wrap="square" anchor="b"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KZ"/>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189694511855907"/>
          <c:y val="2.8895543259095515E-2"/>
          <c:w val="0.84071139303502096"/>
          <c:h val="0.73652199052765088"/>
        </c:manualLayout>
      </c:layout>
      <c:barChart>
        <c:barDir val="col"/>
        <c:grouping val="stacked"/>
        <c:varyColors val="0"/>
        <c:ser>
          <c:idx val="2"/>
          <c:order val="0"/>
          <c:tx>
            <c:strRef>
              <c:f>'по срокам'!$B$5:$C$5</c:f>
              <c:strCache>
                <c:ptCount val="2"/>
                <c:pt idx="0">
                  <c:v>Қысқа мерзімді</c:v>
                </c:pt>
                <c:pt idx="1">
                  <c:v>1 жылға дейін</c:v>
                </c:pt>
              </c:strCache>
            </c:strRef>
          </c:tx>
          <c:spPr>
            <a:solidFill>
              <a:schemeClr val="accent5">
                <a:lumMod val="75000"/>
              </a:schemeClr>
            </a:solidFill>
            <a:scene3d>
              <a:camera prst="orthographicFront"/>
              <a:lightRig rig="threePt" dir="t"/>
            </a:scene3d>
            <a:sp3d prstMaterial="metal"/>
          </c:spPr>
          <c:invertIfNegative val="0"/>
          <c:dLbls>
            <c:spPr>
              <a:noFill/>
              <a:ln w="25400">
                <a:noFill/>
              </a:ln>
            </c:spPr>
            <c:txPr>
              <a:bodyPr wrap="square" lIns="38100" tIns="19050" rIns="38100" bIns="19050" anchor="ctr">
                <a:spAutoFit/>
              </a:bodyPr>
              <a:lstStyle/>
              <a:p>
                <a:pPr>
                  <a:defRPr sz="800" b="1" i="0" u="none" strike="noStrike" baseline="0">
                    <a:solidFill>
                      <a:srgbClr val="003366"/>
                    </a:solidFill>
                    <a:latin typeface="Arial" panose="020B0604020202020204" pitchFamily="34" charset="0"/>
                    <a:ea typeface="Times New Roman"/>
                    <a:cs typeface="Arial" panose="020B0604020202020204" pitchFamily="34" charset="0"/>
                  </a:defRPr>
                </a:pPr>
                <a:endParaRPr lang="ru-KZ"/>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'по срокам'!$G$4:$O$4</c:f>
              <c:numCache>
                <c:formatCode>General</c:formatCode>
                <c:ptCount val="3"/>
                <c:pt idx="0">
                  <c:v>2023</c:v>
                </c:pt>
                <c:pt idx="1">
                  <c:v>2024</c:v>
                </c:pt>
                <c:pt idx="2">
                  <c:v>2025</c:v>
                </c:pt>
              </c:numCache>
            </c:numRef>
          </c:cat>
          <c:val>
            <c:numRef>
              <c:f>'по срокам'!$G$5:$O$5</c:f>
              <c:numCache>
                <c:formatCode>0.0%</c:formatCode>
                <c:ptCount val="3"/>
                <c:pt idx="0">
                  <c:v>5.0999999999999997E-2</c:v>
                </c:pt>
                <c:pt idx="1">
                  <c:v>5.198926523011968E-2</c:v>
                </c:pt>
                <c:pt idx="2">
                  <c:v>0.27239999999999998</c:v>
                </c:pt>
              </c:numCache>
            </c:numRef>
          </c:val>
          <c:extLst>
            <c:ext xmlns:c16="http://schemas.microsoft.com/office/drawing/2014/chart" uri="{C3380CC4-5D6E-409C-BE32-E72D297353CC}">
              <c16:uniqueId val="{00000000-E4AB-4406-9ED9-69EAE2ACC76F}"/>
            </c:ext>
          </c:extLst>
        </c:ser>
        <c:ser>
          <c:idx val="1"/>
          <c:order val="1"/>
          <c:tx>
            <c:strRef>
              <c:f>'по срокам'!$B$6:$C$6</c:f>
              <c:strCache>
                <c:ptCount val="2"/>
                <c:pt idx="0">
                  <c:v>Орта мерзімді</c:v>
                </c:pt>
                <c:pt idx="1">
                  <c:v>1 жылдан 5 жылға дейін</c:v>
                </c:pt>
              </c:strCache>
            </c:strRef>
          </c:tx>
          <c:spPr>
            <a:solidFill>
              <a:schemeClr val="accent2">
                <a:lumMod val="60000"/>
                <a:lumOff val="40000"/>
              </a:schemeClr>
            </a:solidFill>
            <a:scene3d>
              <a:camera prst="orthographicFront"/>
              <a:lightRig rig="threePt" dir="t"/>
            </a:scene3d>
            <a:sp3d prstMaterial="metal"/>
          </c:spPr>
          <c:invertIfNegative val="0"/>
          <c:dLbls>
            <c:dLbl>
              <c:idx val="6"/>
              <c:layout>
                <c:manualLayout>
                  <c:x val="-1.679385699224137E-3"/>
                  <c:y val="1.3029315960912013E-2"/>
                </c:manualLayout>
              </c:layout>
              <c:spPr>
                <a:noFill/>
                <a:ln w="25400">
                  <a:noFill/>
                </a:ln>
              </c:spPr>
              <c:txPr>
                <a:bodyPr/>
                <a:lstStyle/>
                <a:p>
                  <a:pPr>
                    <a:defRPr sz="800" b="1" i="1" u="none" strike="noStrike" baseline="0">
                      <a:solidFill>
                        <a:srgbClr val="FF0000"/>
                      </a:solidFill>
                      <a:latin typeface="Arial" panose="020B0604020202020204" pitchFamily="34" charset="0"/>
                      <a:ea typeface="Times New Roman"/>
                      <a:cs typeface="Arial" panose="020B0604020202020204" pitchFamily="34" charset="0"/>
                    </a:defRPr>
                  </a:pPr>
                  <a:endParaRPr lang="ru-KZ"/>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4AB-4406-9ED9-69EAE2ACC76F}"/>
                </c:ext>
              </c:extLst>
            </c:dLbl>
            <c:spPr>
              <a:noFill/>
              <a:ln w="25400">
                <a:noFill/>
              </a:ln>
            </c:spPr>
            <c:txPr>
              <a:bodyPr wrap="square" lIns="38100" tIns="19050" rIns="38100" bIns="19050" anchor="ctr">
                <a:spAutoFit/>
              </a:bodyPr>
              <a:lstStyle/>
              <a:p>
                <a:pPr>
                  <a:defRPr sz="800" b="1" i="1" u="none" strike="noStrike" baseline="0">
                    <a:solidFill>
                      <a:srgbClr val="FF0000"/>
                    </a:solidFill>
                    <a:latin typeface="Arial" panose="020B0604020202020204" pitchFamily="34" charset="0"/>
                    <a:ea typeface="Times New Roman"/>
                    <a:cs typeface="Arial" panose="020B0604020202020204" pitchFamily="34" charset="0"/>
                  </a:defRPr>
                </a:pPr>
                <a:endParaRPr lang="ru-KZ"/>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'по срокам'!$G$4:$O$4</c:f>
              <c:numCache>
                <c:formatCode>General</c:formatCode>
                <c:ptCount val="3"/>
                <c:pt idx="0">
                  <c:v>2023</c:v>
                </c:pt>
                <c:pt idx="1">
                  <c:v>2024</c:v>
                </c:pt>
                <c:pt idx="2">
                  <c:v>2025</c:v>
                </c:pt>
              </c:numCache>
            </c:numRef>
          </c:cat>
          <c:val>
            <c:numRef>
              <c:f>'по срокам'!$G$6:$O$6</c:f>
              <c:numCache>
                <c:formatCode>0.0%</c:formatCode>
                <c:ptCount val="3"/>
                <c:pt idx="0">
                  <c:v>0.34699999999999998</c:v>
                </c:pt>
                <c:pt idx="1">
                  <c:v>0.3423165932630387</c:v>
                </c:pt>
                <c:pt idx="2">
                  <c:v>0.30280000000000001</c:v>
                </c:pt>
              </c:numCache>
            </c:numRef>
          </c:val>
          <c:extLst>
            <c:ext xmlns:c16="http://schemas.microsoft.com/office/drawing/2014/chart" uri="{C3380CC4-5D6E-409C-BE32-E72D297353CC}">
              <c16:uniqueId val="{00000002-E4AB-4406-9ED9-69EAE2ACC76F}"/>
            </c:ext>
          </c:extLst>
        </c:ser>
        <c:ser>
          <c:idx val="0"/>
          <c:order val="2"/>
          <c:tx>
            <c:strRef>
              <c:f>'по срокам'!$B$7:$C$7</c:f>
              <c:strCache>
                <c:ptCount val="2"/>
                <c:pt idx="0">
                  <c:v>Ұзақ мерзімді</c:v>
                </c:pt>
                <c:pt idx="1">
                  <c:v>5 жылдан астам</c:v>
                </c:pt>
              </c:strCache>
            </c:strRef>
          </c:tx>
          <c:spPr>
            <a:solidFill>
              <a:schemeClr val="accent3">
                <a:lumMod val="60000"/>
                <a:lumOff val="40000"/>
              </a:schemeClr>
            </a:solidFill>
            <a:scene3d>
              <a:camera prst="orthographicFront"/>
              <a:lightRig rig="contrasting" dir="t"/>
            </a:scene3d>
            <a:sp3d prstMaterial="metal"/>
          </c:spPr>
          <c:invertIfNegative val="0"/>
          <c:dLbls>
            <c:dLbl>
              <c:idx val="6"/>
              <c:layout>
                <c:manualLayout>
                  <c:x val="1.6793856992240138E-3"/>
                  <c:y val="-8.6862106406080351E-3"/>
                </c:manualLayout>
              </c:layout>
              <c:spPr>
                <a:noFill/>
                <a:ln w="25400">
                  <a:noFill/>
                </a:ln>
              </c:spPr>
              <c:txPr>
                <a:bodyPr/>
                <a:lstStyle/>
                <a:p>
                  <a:pPr>
                    <a:defRPr sz="800" b="1" i="1" u="none" strike="noStrike" baseline="0">
                      <a:solidFill>
                        <a:srgbClr val="003366"/>
                      </a:solidFill>
                      <a:latin typeface="Arial" panose="020B0604020202020204" pitchFamily="34" charset="0"/>
                      <a:ea typeface="Times New Roman"/>
                      <a:cs typeface="Arial" panose="020B0604020202020204" pitchFamily="34" charset="0"/>
                    </a:defRPr>
                  </a:pPr>
                  <a:endParaRPr lang="ru-KZ"/>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4AB-4406-9ED9-69EAE2ACC76F}"/>
                </c:ext>
              </c:extLst>
            </c:dLbl>
            <c:dLbl>
              <c:idx val="7"/>
              <c:layout>
                <c:manualLayout>
                  <c:x val="0"/>
                  <c:y val="-8.6862106406079952E-3"/>
                </c:manualLayout>
              </c:layout>
              <c:spPr>
                <a:noFill/>
                <a:ln w="25400">
                  <a:noFill/>
                </a:ln>
              </c:spPr>
              <c:txPr>
                <a:bodyPr/>
                <a:lstStyle/>
                <a:p>
                  <a:pPr>
                    <a:defRPr sz="800" b="1" i="1" u="none" strike="noStrike" baseline="0">
                      <a:solidFill>
                        <a:srgbClr val="003366"/>
                      </a:solidFill>
                      <a:latin typeface="Arial" panose="020B0604020202020204" pitchFamily="34" charset="0"/>
                      <a:ea typeface="Times New Roman"/>
                      <a:cs typeface="Arial" panose="020B0604020202020204" pitchFamily="34" charset="0"/>
                    </a:defRPr>
                  </a:pPr>
                  <a:endParaRPr lang="ru-KZ"/>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4AB-4406-9ED9-69EAE2ACC76F}"/>
                </c:ext>
              </c:extLst>
            </c:dLbl>
            <c:spPr>
              <a:noFill/>
              <a:ln w="25400">
                <a:noFill/>
              </a:ln>
            </c:spPr>
            <c:txPr>
              <a:bodyPr wrap="square" lIns="38100" tIns="19050" rIns="38100" bIns="19050" anchor="ctr">
                <a:spAutoFit/>
              </a:bodyPr>
              <a:lstStyle/>
              <a:p>
                <a:pPr>
                  <a:defRPr sz="800" b="1" i="1" u="none" strike="noStrike" baseline="0">
                    <a:solidFill>
                      <a:srgbClr val="003366"/>
                    </a:solidFill>
                    <a:latin typeface="Arial" panose="020B0604020202020204" pitchFamily="34" charset="0"/>
                    <a:ea typeface="Times New Roman"/>
                    <a:cs typeface="Arial" panose="020B0604020202020204" pitchFamily="34" charset="0"/>
                  </a:defRPr>
                </a:pPr>
                <a:endParaRPr lang="ru-KZ"/>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'по срокам'!$G$4:$O$4</c:f>
              <c:numCache>
                <c:formatCode>General</c:formatCode>
                <c:ptCount val="3"/>
                <c:pt idx="0">
                  <c:v>2023</c:v>
                </c:pt>
                <c:pt idx="1">
                  <c:v>2024</c:v>
                </c:pt>
                <c:pt idx="2">
                  <c:v>2025</c:v>
                </c:pt>
              </c:numCache>
            </c:numRef>
          </c:cat>
          <c:val>
            <c:numRef>
              <c:f>'по срокам'!$G$7:$O$7</c:f>
              <c:numCache>
                <c:formatCode>0.0%</c:formatCode>
                <c:ptCount val="3"/>
                <c:pt idx="0">
                  <c:v>0.60199999999999998</c:v>
                </c:pt>
                <c:pt idx="1">
                  <c:v>0.60569414150684242</c:v>
                </c:pt>
                <c:pt idx="2">
                  <c:v>0.42480000000000001</c:v>
                </c:pt>
              </c:numCache>
            </c:numRef>
          </c:val>
          <c:extLst>
            <c:ext xmlns:c16="http://schemas.microsoft.com/office/drawing/2014/chart" uri="{C3380CC4-5D6E-409C-BE32-E72D297353CC}">
              <c16:uniqueId val="{00000005-E4AB-4406-9ED9-69EAE2ACC76F}"/>
            </c:ext>
          </c:extLst>
        </c:ser>
        <c:dLbls>
          <c:showLegendKey val="0"/>
          <c:showVal val="0"/>
          <c:showCatName val="0"/>
          <c:showSerName val="0"/>
          <c:showPercent val="0"/>
          <c:showBubbleSize val="0"/>
        </c:dLbls>
        <c:gapWidth val="150"/>
        <c:overlap val="100"/>
        <c:axId val="1916020735"/>
        <c:axId val="1"/>
      </c:barChart>
      <c:catAx>
        <c:axId val="1916020735"/>
        <c:scaling>
          <c:orientation val="minMax"/>
        </c:scaling>
        <c:delete val="0"/>
        <c:axPos val="b"/>
        <c:numFmt formatCode="General" sourceLinked="1"/>
        <c:majorTickMark val="out"/>
        <c:minorTickMark val="none"/>
        <c:tickLblPos val="nextTo"/>
        <c:txPr>
          <a:bodyPr rot="0" vert="horz"/>
          <a:lstStyle/>
          <a:p>
            <a:pPr>
              <a:defRPr sz="800" b="1" i="0" u="none" strike="noStrike" baseline="0">
                <a:solidFill>
                  <a:srgbClr val="003366"/>
                </a:solidFill>
                <a:latin typeface="Arial" panose="020B0604020202020204" pitchFamily="34" charset="0"/>
                <a:ea typeface="Times New Roman"/>
                <a:cs typeface="Arial" panose="020B0604020202020204" pitchFamily="34" charset="0"/>
              </a:defRPr>
            </a:pPr>
            <a:endParaRPr lang="ru-KZ"/>
          </a:p>
        </c:txPr>
        <c:crossAx val="1"/>
        <c:crosses val="autoZero"/>
        <c:auto val="1"/>
        <c:lblAlgn val="ctr"/>
        <c:lblOffset val="100"/>
        <c:noMultiLvlLbl val="1"/>
      </c:catAx>
      <c:valAx>
        <c:axId val="1"/>
        <c:scaling>
          <c:orientation val="minMax"/>
        </c:scaling>
        <c:delete val="0"/>
        <c:axPos val="l"/>
        <c:numFmt formatCode="0.0%" sourceLinked="1"/>
        <c:majorTickMark val="out"/>
        <c:minorTickMark val="none"/>
        <c:tickLblPos val="nextTo"/>
        <c:txPr>
          <a:bodyPr rot="0" vert="horz"/>
          <a:lstStyle/>
          <a:p>
            <a:pPr>
              <a:defRPr sz="900" b="0" i="0" u="none" strike="noStrike" baseline="0">
                <a:solidFill>
                  <a:srgbClr val="2B6CB0"/>
                </a:solidFill>
                <a:latin typeface="Times New Roman"/>
                <a:ea typeface="Times New Roman"/>
                <a:cs typeface="Times New Roman"/>
              </a:defRPr>
            </a:pPr>
            <a:endParaRPr lang="ru-KZ"/>
          </a:p>
        </c:txPr>
        <c:crossAx val="1916020735"/>
        <c:crosses val="autoZero"/>
        <c:crossBetween val="between"/>
      </c:valAx>
      <c:spPr>
        <a:ln>
          <a:noFill/>
        </a:ln>
      </c:spPr>
    </c:plotArea>
    <c:legend>
      <c:legendPos val="b"/>
      <c:layout>
        <c:manualLayout>
          <c:xMode val="edge"/>
          <c:yMode val="edge"/>
          <c:x val="0.12017732967448159"/>
          <c:y val="0.86426016549450202"/>
          <c:w val="0.79405386537787359"/>
          <c:h val="0.11759023105903477"/>
        </c:manualLayout>
      </c:layout>
      <c:overlay val="0"/>
      <c:txPr>
        <a:bodyPr/>
        <a:lstStyle/>
        <a:p>
          <a:pPr>
            <a:defRPr sz="800" b="1" i="1" u="none" strike="noStrike" baseline="0">
              <a:solidFill>
                <a:srgbClr val="003366"/>
              </a:solidFill>
              <a:latin typeface="Arial" panose="020B0604020202020204" pitchFamily="34" charset="0"/>
              <a:ea typeface="Times New Roman"/>
              <a:cs typeface="Arial" panose="020B0604020202020204" pitchFamily="34" charset="0"/>
            </a:defRPr>
          </a:pPr>
          <a:endParaRPr lang="ru-KZ"/>
        </a:p>
      </c:txPr>
    </c:legend>
    <c:plotVisOnly val="1"/>
    <c:dispBlanksAs val="gap"/>
    <c:showDLblsOverMax val="0"/>
  </c:chart>
  <c:spPr>
    <a:ln>
      <a:noFill/>
    </a:ln>
  </c:spPr>
  <c:txPr>
    <a:bodyPr/>
    <a:lstStyle/>
    <a:p>
      <a:pPr>
        <a:defRPr sz="1000" b="0" i="0" u="none" strike="noStrike" baseline="0">
          <a:solidFill>
            <a:srgbClr val="000000"/>
          </a:solidFill>
          <a:latin typeface="Times New Roman"/>
          <a:ea typeface="Times New Roman"/>
          <a:cs typeface="Times New Roman"/>
        </a:defRPr>
      </a:pPr>
      <a:endParaRPr lang="ru-KZ"/>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plotArea>
      <c:layout>
        <c:manualLayout>
          <c:layoutTarget val="inner"/>
          <c:xMode val="edge"/>
          <c:yMode val="edge"/>
          <c:x val="6.9078950410742052E-2"/>
          <c:y val="5.3196171692183845E-2"/>
          <c:w val="0.84902829173022165"/>
          <c:h val="0.65565385846434099"/>
        </c:manualLayout>
      </c:layout>
      <c:barChart>
        <c:barDir val="col"/>
        <c:grouping val="clustered"/>
        <c:varyColors val="0"/>
        <c:ser>
          <c:idx val="0"/>
          <c:order val="0"/>
          <c:tx>
            <c:strRef>
              <c:f>'ИУ с переоценкой'!$B$5</c:f>
              <c:strCache>
                <c:ptCount val="1"/>
                <c:pt idx="0">
                  <c:v>МӘСҚ -ның қаржы құралдарына орналастырылған активтері, млрд теңге</c:v>
                </c:pt>
              </c:strCache>
            </c:strRef>
          </c:tx>
          <c:invertIfNegative val="0"/>
          <c:dLbls>
            <c:spPr>
              <a:noFill/>
              <a:ln w="25400">
                <a:noFill/>
              </a:ln>
            </c:spPr>
            <c:txPr>
              <a:bodyPr wrap="square" lIns="38100" tIns="19050" rIns="38100" bIns="19050" anchor="ctr">
                <a:spAutoFit/>
              </a:bodyPr>
              <a:lstStyle/>
              <a:p>
                <a:pPr>
                  <a:defRPr sz="1000" b="1" i="0" u="none" strike="noStrike" baseline="0">
                    <a:solidFill>
                      <a:srgbClr val="FFFFFF"/>
                    </a:solidFill>
                    <a:latin typeface="Times New Roman" panose="02020603050405020304" pitchFamily="18" charset="0"/>
                    <a:ea typeface="Arial"/>
                    <a:cs typeface="Times New Roman" panose="02020603050405020304" pitchFamily="18" charset="0"/>
                  </a:defRPr>
                </a:pPr>
                <a:endParaRPr lang="ru-KZ"/>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'ИУ с переоценкой'!$C$4:$N$4</c:f>
              <c:numCache>
                <c:formatCode>General</c:formatCode>
                <c:ptCount val="3"/>
                <c:pt idx="0">
                  <c:v>2023</c:v>
                </c:pt>
                <c:pt idx="1">
                  <c:v>2024</c:v>
                </c:pt>
                <c:pt idx="2">
                  <c:v>2025</c:v>
                </c:pt>
              </c:numCache>
            </c:numRef>
          </c:cat>
          <c:val>
            <c:numRef>
              <c:f>'ИУ с переоценкой'!$C$5:$N$5</c:f>
              <c:numCache>
                <c:formatCode>_ * #\ ##0.0_)\ _₽_ ;_ * \(#\ ##0.0\)\ _₽_ ;_ * "-"??_)\ _₽_ ;_ @_ </c:formatCode>
                <c:ptCount val="3"/>
                <c:pt idx="0">
                  <c:v>1150.3146395640099</c:v>
                </c:pt>
                <c:pt idx="1">
                  <c:v>938.2</c:v>
                </c:pt>
                <c:pt idx="2">
                  <c:v>1098.5</c:v>
                </c:pt>
              </c:numCache>
            </c:numRef>
          </c:val>
          <c:extLst>
            <c:ext xmlns:c16="http://schemas.microsoft.com/office/drawing/2014/chart" uri="{C3380CC4-5D6E-409C-BE32-E72D297353CC}">
              <c16:uniqueId val="{00000000-80BF-6A4A-862D-E15377FADAC8}"/>
            </c:ext>
          </c:extLst>
        </c:ser>
        <c:ser>
          <c:idx val="1"/>
          <c:order val="1"/>
          <c:tx>
            <c:strRef>
              <c:f>'ИУ с переоценкой'!$B$6</c:f>
              <c:strCache>
                <c:ptCount val="1"/>
                <c:pt idx="0">
                  <c:v>Есепті кезеңдегі инвестициялық кіріс, млрд теңге</c:v>
                </c:pt>
              </c:strCache>
            </c:strRef>
          </c:tx>
          <c:invertIfNegative val="0"/>
          <c:dLbls>
            <c:dLbl>
              <c:idx val="3"/>
              <c:layout>
                <c:manualLayout>
                  <c:x val="9.1220068415051314E-3"/>
                  <c:y val="2.8429282160625444E-3"/>
                </c:manualLayout>
              </c:layout>
              <c:spPr>
                <a:solidFill>
                  <a:schemeClr val="lt1"/>
                </a:solidFill>
                <a:ln w="25400" cap="flat" cmpd="sng" algn="ctr">
                  <a:noFill/>
                  <a:prstDash val="solid"/>
                </a:ln>
                <a:effectLst/>
              </c:spPr>
              <c:txPr>
                <a:bodyPr/>
                <a:lstStyle/>
                <a:p>
                  <a:pPr>
                    <a:defRPr sz="800" b="1" i="0" u="none" strike="noStrike" baseline="0">
                      <a:solidFill>
                        <a:srgbClr val="FF0000"/>
                      </a:solidFill>
                      <a:latin typeface="Arial" panose="020B0604020202020204" pitchFamily="34" charset="0"/>
                      <a:ea typeface="Arial"/>
                      <a:cs typeface="Arial" panose="020B0604020202020204" pitchFamily="34" charset="0"/>
                    </a:defRPr>
                  </a:pPr>
                  <a:endParaRPr lang="ru-KZ"/>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0BF-6A4A-862D-E15377FADAC8}"/>
                </c:ext>
              </c:extLst>
            </c:dLbl>
            <c:spPr>
              <a:solidFill>
                <a:schemeClr val="lt1"/>
              </a:solidFill>
              <a:ln w="25400" cap="flat" cmpd="sng" algn="ctr">
                <a:noFill/>
                <a:prstDash val="solid"/>
              </a:ln>
              <a:effectLst/>
            </c:spPr>
            <c:txPr>
              <a:bodyPr wrap="square" lIns="38100" tIns="19050" rIns="38100" bIns="19050" anchor="ctr">
                <a:spAutoFit/>
              </a:bodyPr>
              <a:lstStyle/>
              <a:p>
                <a:pPr>
                  <a:defRPr sz="800" b="1" i="0" u="none" strike="noStrike" baseline="0">
                    <a:solidFill>
                      <a:srgbClr val="FF0000"/>
                    </a:solidFill>
                    <a:latin typeface="Arial" panose="020B0604020202020204" pitchFamily="34" charset="0"/>
                    <a:ea typeface="Arial"/>
                    <a:cs typeface="Arial" panose="020B0604020202020204" pitchFamily="34" charset="0"/>
                  </a:defRPr>
                </a:pPr>
                <a:endParaRPr lang="ru-KZ"/>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'ИУ с переоценкой'!$C$4:$N$4</c:f>
              <c:numCache>
                <c:formatCode>General</c:formatCode>
                <c:ptCount val="3"/>
                <c:pt idx="0">
                  <c:v>2023</c:v>
                </c:pt>
                <c:pt idx="1">
                  <c:v>2024</c:v>
                </c:pt>
                <c:pt idx="2">
                  <c:v>2025</c:v>
                </c:pt>
              </c:numCache>
            </c:numRef>
          </c:cat>
          <c:val>
            <c:numRef>
              <c:f>'ИУ с переоценкой'!$C$6:$N$6</c:f>
              <c:numCache>
                <c:formatCode>_ * #\ ##0.0_)\ _₽_ ;_ * \(#\ ##0.0\)\ _₽_ ;_ * "-"??_)\ _₽_ ;_ @_ </c:formatCode>
                <c:ptCount val="3"/>
                <c:pt idx="0">
                  <c:v>95.906509222150078</c:v>
                </c:pt>
                <c:pt idx="1">
                  <c:v>146.9</c:v>
                </c:pt>
                <c:pt idx="2">
                  <c:v>35.299999999999997</c:v>
                </c:pt>
              </c:numCache>
            </c:numRef>
          </c:val>
          <c:extLst>
            <c:ext xmlns:c16="http://schemas.microsoft.com/office/drawing/2014/chart" uri="{C3380CC4-5D6E-409C-BE32-E72D297353CC}">
              <c16:uniqueId val="{00000002-80BF-6A4A-862D-E15377FADAC8}"/>
            </c:ext>
          </c:extLst>
        </c:ser>
        <c:dLbls>
          <c:showLegendKey val="0"/>
          <c:showVal val="0"/>
          <c:showCatName val="0"/>
          <c:showSerName val="0"/>
          <c:showPercent val="0"/>
          <c:showBubbleSize val="0"/>
        </c:dLbls>
        <c:gapWidth val="90"/>
        <c:axId val="1594146496"/>
        <c:axId val="1"/>
      </c:barChart>
      <c:lineChart>
        <c:grouping val="standard"/>
        <c:varyColors val="0"/>
        <c:ser>
          <c:idx val="2"/>
          <c:order val="2"/>
          <c:tx>
            <c:strRef>
              <c:f>'ИУ с переоценкой'!$B$7</c:f>
              <c:strCache>
                <c:ptCount val="1"/>
                <c:pt idx="0">
                  <c:v>Есепті кезеңдегі активтердің кірістілігі, %</c:v>
                </c:pt>
              </c:strCache>
            </c:strRef>
          </c:tx>
          <c:dLbls>
            <c:dLbl>
              <c:idx val="0"/>
              <c:layout>
                <c:manualLayout>
                  <c:x val="-1.8244013683010263E-2"/>
                  <c:y val="-5.4015636105188343E-2"/>
                </c:manualLayout>
              </c:layout>
              <c:spPr>
                <a:solidFill>
                  <a:schemeClr val="lt1"/>
                </a:solidFill>
                <a:ln w="25400" cap="flat" cmpd="sng" algn="ctr">
                  <a:solidFill>
                    <a:schemeClr val="accent3"/>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0BF-6A4A-862D-E15377FADAC8}"/>
                </c:ext>
              </c:extLst>
            </c:dLbl>
            <c:dLbl>
              <c:idx val="1"/>
              <c:layout>
                <c:manualLayout>
                  <c:x val="-4.5095944034663328E-3"/>
                  <c:y val="2.2743425728500355E-2"/>
                </c:manualLayout>
              </c:layout>
              <c:spPr>
                <a:solidFill>
                  <a:schemeClr val="lt1"/>
                </a:solidFill>
                <a:ln w="25400" cap="flat" cmpd="sng" algn="ctr">
                  <a:solidFill>
                    <a:schemeClr val="accent3"/>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0BF-6A4A-862D-E15377FADAC8}"/>
                </c:ext>
              </c:extLst>
            </c:dLbl>
            <c:dLbl>
              <c:idx val="2"/>
              <c:layout>
                <c:manualLayout>
                  <c:x val="-2.2617409977903024E-2"/>
                  <c:y val="-2.2743425728500355E-2"/>
                </c:manualLayout>
              </c:layout>
              <c:spPr>
                <a:solidFill>
                  <a:schemeClr val="lt1"/>
                </a:solidFill>
                <a:ln w="25400" cap="flat" cmpd="sng" algn="ctr">
                  <a:solidFill>
                    <a:schemeClr val="accent3"/>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0BF-6A4A-862D-E15377FADAC8}"/>
                </c:ext>
              </c:extLst>
            </c:dLbl>
            <c:dLbl>
              <c:idx val="3"/>
              <c:layout>
                <c:manualLayout>
                  <c:x val="-4.0864101473481823E-2"/>
                  <c:y val="3.4115138592750532E-2"/>
                </c:manualLayout>
              </c:layout>
              <c:spPr>
                <a:solidFill>
                  <a:schemeClr val="lt1"/>
                </a:solidFill>
                <a:ln w="25400" cap="flat" cmpd="sng" algn="ctr">
                  <a:solidFill>
                    <a:schemeClr val="accent3"/>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0BF-6A4A-862D-E15377FADAC8}"/>
                </c:ext>
              </c:extLst>
            </c:dLbl>
            <c:dLbl>
              <c:idx val="4"/>
              <c:layout>
                <c:manualLayout>
                  <c:x val="-2.5334619733798226E-2"/>
                  <c:y val="3.4115138592750532E-2"/>
                </c:manualLayout>
              </c:layout>
              <c:spPr>
                <a:solidFill>
                  <a:schemeClr val="lt1"/>
                </a:solidFill>
                <a:ln w="25400" cap="flat" cmpd="sng" algn="ctr">
                  <a:solidFill>
                    <a:schemeClr val="accent3"/>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0BF-6A4A-862D-E15377FADAC8}"/>
                </c:ext>
              </c:extLst>
            </c:dLbl>
            <c:dLbl>
              <c:idx val="5"/>
              <c:layout>
                <c:manualLayout>
                  <c:x val="-3.0186424325417821E-2"/>
                  <c:y val="-4.548685145700071E-2"/>
                </c:manualLayout>
              </c:layout>
              <c:spPr>
                <a:solidFill>
                  <a:schemeClr val="lt1"/>
                </a:solidFill>
                <a:ln w="25400" cap="flat" cmpd="sng" algn="ctr">
                  <a:solidFill>
                    <a:schemeClr val="accent3"/>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0BF-6A4A-862D-E15377FADAC8}"/>
                </c:ext>
              </c:extLst>
            </c:dLbl>
            <c:dLbl>
              <c:idx val="7"/>
              <c:layout>
                <c:manualLayout>
                  <c:x val="-6.6750104297037963E-3"/>
                  <c:y val="-3.4115138592750532E-2"/>
                </c:manualLayout>
              </c:layout>
              <c:spPr>
                <a:solidFill>
                  <a:schemeClr val="lt1"/>
                </a:solidFill>
                <a:ln w="25400" cap="flat" cmpd="sng" algn="ctr">
                  <a:solidFill>
                    <a:schemeClr val="accent3"/>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0BF-6A4A-862D-E15377FADAC8}"/>
                </c:ext>
              </c:extLst>
            </c:dLbl>
            <c:spPr>
              <a:solidFill>
                <a:schemeClr val="lt1"/>
              </a:solidFill>
              <a:ln w="25400" cap="flat" cmpd="sng" algn="ctr">
                <a:solidFill>
                  <a:schemeClr val="accent3"/>
                </a:solidFill>
                <a:prstDash val="solid"/>
              </a:ln>
              <a:effectLst/>
            </c:spPr>
            <c:txPr>
              <a:bodyPr wrap="square" lIns="38100" tIns="19050" rIns="38100" bIns="19050" anchor="ctr">
                <a:spAutoFit/>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'ИУ с переоценкой'!$C$4:$N$4</c:f>
              <c:numCache>
                <c:formatCode>General</c:formatCode>
                <c:ptCount val="3"/>
                <c:pt idx="0">
                  <c:v>2023</c:v>
                </c:pt>
                <c:pt idx="1">
                  <c:v>2024</c:v>
                </c:pt>
                <c:pt idx="2">
                  <c:v>2025</c:v>
                </c:pt>
              </c:numCache>
            </c:numRef>
          </c:cat>
          <c:val>
            <c:numRef>
              <c:f>'ИУ с переоценкой'!$C$7:$N$7</c:f>
              <c:numCache>
                <c:formatCode>_ * #\ ##0.0_)\ _₽_ ;_ * \(#\ ##0.0\)\ _₽_ ;_ * "-"??_)\ _₽_ ;_ @_ </c:formatCode>
                <c:ptCount val="3"/>
                <c:pt idx="0">
                  <c:v>7.3</c:v>
                </c:pt>
                <c:pt idx="1">
                  <c:v>12.77</c:v>
                </c:pt>
                <c:pt idx="2">
                  <c:v>3.8</c:v>
                </c:pt>
              </c:numCache>
            </c:numRef>
          </c:val>
          <c:smooth val="0"/>
          <c:extLst>
            <c:ext xmlns:c16="http://schemas.microsoft.com/office/drawing/2014/chart" uri="{C3380CC4-5D6E-409C-BE32-E72D297353CC}">
              <c16:uniqueId val="{0000000A-80BF-6A4A-862D-E15377FADAC8}"/>
            </c:ext>
          </c:extLst>
        </c:ser>
        <c:ser>
          <c:idx val="3"/>
          <c:order val="3"/>
          <c:tx>
            <c:strRef>
              <c:f>'ИУ с переоценкой'!$B$8</c:f>
              <c:strCache>
                <c:ptCount val="1"/>
                <c:pt idx="0">
                  <c:v>Есепті кезеңдегі инфляция, %</c:v>
                </c:pt>
              </c:strCache>
            </c:strRef>
          </c:tx>
          <c:marker>
            <c:spPr>
              <a:solidFill>
                <a:srgbClr val="FFFF00"/>
              </a:solidFill>
            </c:spPr>
          </c:marker>
          <c:dLbls>
            <c:dLbl>
              <c:idx val="0"/>
              <c:layout>
                <c:manualLayout>
                  <c:x val="1.8617964117648665E-3"/>
                  <c:y val="-5.2119748536030674E-17"/>
                </c:manualLayout>
              </c:layout>
              <c:spPr>
                <a:solidFill>
                  <a:schemeClr val="lt1"/>
                </a:solidFill>
                <a:ln w="25400" cap="flat" cmpd="sng" algn="ctr">
                  <a:solidFill>
                    <a:schemeClr val="accent4"/>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0BF-6A4A-862D-E15377FADAC8}"/>
                </c:ext>
              </c:extLst>
            </c:dLbl>
            <c:dLbl>
              <c:idx val="1"/>
              <c:layout>
                <c:manualLayout>
                  <c:x val="-2.0577537069052632E-2"/>
                  <c:y val="-4.2643923240938165E-2"/>
                </c:manualLayout>
              </c:layout>
              <c:spPr>
                <a:solidFill>
                  <a:schemeClr val="lt1"/>
                </a:solidFill>
                <a:ln w="25400" cap="flat" cmpd="sng" algn="ctr">
                  <a:solidFill>
                    <a:schemeClr val="accent4"/>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0BF-6A4A-862D-E15377FADAC8}"/>
                </c:ext>
              </c:extLst>
            </c:dLbl>
            <c:dLbl>
              <c:idx val="2"/>
              <c:layout>
                <c:manualLayout>
                  <c:x val="-3.8826572276799451E-3"/>
                  <c:y val="-2.2743425728500355E-2"/>
                </c:manualLayout>
              </c:layout>
              <c:spPr>
                <a:solidFill>
                  <a:schemeClr val="lt1"/>
                </a:solidFill>
                <a:ln w="25400" cap="flat" cmpd="sng" algn="ctr">
                  <a:solidFill>
                    <a:schemeClr val="accent4"/>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0BF-6A4A-862D-E15377FADAC8}"/>
                </c:ext>
              </c:extLst>
            </c:dLbl>
            <c:dLbl>
              <c:idx val="3"/>
              <c:layout>
                <c:manualLayout>
                  <c:x val="-1.1485232891548083E-2"/>
                  <c:y val="5.1172707889125799E-2"/>
                </c:manualLayout>
              </c:layout>
              <c:spPr>
                <a:solidFill>
                  <a:schemeClr val="lt1"/>
                </a:solidFill>
                <a:ln w="25400" cap="flat" cmpd="sng" algn="ctr">
                  <a:solidFill>
                    <a:schemeClr val="accent4"/>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0BF-6A4A-862D-E15377FADAC8}"/>
                </c:ext>
              </c:extLst>
            </c:dLbl>
            <c:dLbl>
              <c:idx val="4"/>
              <c:layout>
                <c:manualLayout>
                  <c:x val="-2.2641339793000249E-2"/>
                  <c:y val="-1.4214641080312774E-2"/>
                </c:manualLayout>
              </c:layout>
              <c:spPr>
                <a:solidFill>
                  <a:schemeClr val="lt1"/>
                </a:solidFill>
                <a:ln w="25400" cap="flat" cmpd="sng" algn="ctr">
                  <a:solidFill>
                    <a:schemeClr val="accent4"/>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0BF-6A4A-862D-E15377FADAC8}"/>
                </c:ext>
              </c:extLst>
            </c:dLbl>
            <c:dLbl>
              <c:idx val="5"/>
              <c:layout>
                <c:manualLayout>
                  <c:x val="-9.7007044079965594E-3"/>
                  <c:y val="4.2643923240938165E-2"/>
                </c:manualLayout>
              </c:layout>
              <c:spPr>
                <a:solidFill>
                  <a:schemeClr val="lt1"/>
                </a:solidFill>
                <a:ln w="25400" cap="flat" cmpd="sng" algn="ctr">
                  <a:solidFill>
                    <a:schemeClr val="accent4"/>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0BF-6A4A-862D-E15377FADAC8}"/>
                </c:ext>
              </c:extLst>
            </c:dLbl>
            <c:dLbl>
              <c:idx val="6"/>
              <c:layout>
                <c:manualLayout>
                  <c:x val="-1.8038331454340473E-2"/>
                  <c:y val="4.548685145700071E-2"/>
                </c:manualLayout>
              </c:layout>
              <c:spPr>
                <a:solidFill>
                  <a:schemeClr val="lt1"/>
                </a:solidFill>
                <a:ln w="25400" cap="flat" cmpd="sng" algn="ctr">
                  <a:solidFill>
                    <a:schemeClr val="accent4"/>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0BF-6A4A-862D-E15377FADAC8}"/>
                </c:ext>
              </c:extLst>
            </c:dLbl>
            <c:dLbl>
              <c:idx val="7"/>
              <c:layout>
                <c:manualLayout>
                  <c:x val="-1.0687948110206629E-2"/>
                  <c:y val="6.2544420753375976E-2"/>
                </c:manualLayout>
              </c:layout>
              <c:spPr>
                <a:solidFill>
                  <a:schemeClr val="lt1"/>
                </a:solidFill>
                <a:ln w="25400" cap="flat" cmpd="sng" algn="ctr">
                  <a:solidFill>
                    <a:schemeClr val="accent4"/>
                  </a:solidFill>
                  <a:prstDash val="solid"/>
                </a:ln>
                <a:effectLst/>
              </c:spPr>
              <c:txPr>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0BF-6A4A-862D-E15377FADAC8}"/>
                </c:ext>
              </c:extLst>
            </c:dLbl>
            <c:spPr>
              <a:solidFill>
                <a:schemeClr val="lt1"/>
              </a:solidFill>
              <a:ln w="25400" cap="flat" cmpd="sng" algn="ctr">
                <a:solidFill>
                  <a:schemeClr val="accent4"/>
                </a:solidFill>
                <a:prstDash val="solid"/>
              </a:ln>
              <a:effectLst/>
            </c:spPr>
            <c:txPr>
              <a:bodyPr wrap="square" lIns="38100" tIns="19050" rIns="38100" bIns="19050" anchor="ctr">
                <a:spAutoFit/>
              </a:bodyPr>
              <a:lstStyle/>
              <a:p>
                <a:pPr>
                  <a:defRPr sz="800" b="0" i="0" u="none" strike="noStrike" baseline="0">
                    <a:solidFill>
                      <a:srgbClr val="000000"/>
                    </a:solidFill>
                    <a:latin typeface="Arial" panose="020B0604020202020204" pitchFamily="34" charset="0"/>
                    <a:ea typeface="Calibri"/>
                    <a:cs typeface="Arial" panose="020B0604020202020204" pitchFamily="34" charset="0"/>
                  </a:defRPr>
                </a:pPr>
                <a:endParaRPr lang="ru-KZ"/>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'ИУ с переоценкой'!$C$4:$N$4</c:f>
              <c:numCache>
                <c:formatCode>General</c:formatCode>
                <c:ptCount val="3"/>
                <c:pt idx="0">
                  <c:v>2023</c:v>
                </c:pt>
                <c:pt idx="1">
                  <c:v>2024</c:v>
                </c:pt>
                <c:pt idx="2">
                  <c:v>2025</c:v>
                </c:pt>
              </c:numCache>
            </c:numRef>
          </c:cat>
          <c:val>
            <c:numRef>
              <c:f>'ИУ с переоценкой'!$C$8:$N$8</c:f>
              <c:numCache>
                <c:formatCode>_ * #\ ##0.0_)\ _₽_ ;_ * \(#\ ##0.0\)\ _₽_ ;_ * "-"??_)\ _₽_ ;_ @_ </c:formatCode>
                <c:ptCount val="3"/>
                <c:pt idx="0">
                  <c:v>9.8000000000000007</c:v>
                </c:pt>
                <c:pt idx="1">
                  <c:v>8.6</c:v>
                </c:pt>
                <c:pt idx="2">
                  <c:v>12.5</c:v>
                </c:pt>
              </c:numCache>
            </c:numRef>
          </c:val>
          <c:smooth val="0"/>
          <c:extLst>
            <c:ext xmlns:c16="http://schemas.microsoft.com/office/drawing/2014/chart" uri="{C3380CC4-5D6E-409C-BE32-E72D297353CC}">
              <c16:uniqueId val="{00000013-80BF-6A4A-862D-E15377FADAC8}"/>
            </c:ext>
          </c:extLst>
        </c:ser>
        <c:dLbls>
          <c:showLegendKey val="0"/>
          <c:showVal val="0"/>
          <c:showCatName val="0"/>
          <c:showSerName val="0"/>
          <c:showPercent val="0"/>
          <c:showBubbleSize val="0"/>
        </c:dLbls>
        <c:marker val="1"/>
        <c:smooth val="0"/>
        <c:axId val="3"/>
        <c:axId val="4"/>
      </c:lineChart>
      <c:catAx>
        <c:axId val="1594146496"/>
        <c:scaling>
          <c:orientation val="minMax"/>
        </c:scaling>
        <c:delete val="0"/>
        <c:axPos val="b"/>
        <c:numFmt formatCode="General" sourceLinked="1"/>
        <c:majorTickMark val="out"/>
        <c:minorTickMark val="none"/>
        <c:tickLblPos val="nextTo"/>
        <c:txPr>
          <a:bodyPr rot="0" vert="horz"/>
          <a:lstStyle/>
          <a:p>
            <a:pPr>
              <a:defRPr sz="800" b="1" i="0" u="none" strike="noStrike" baseline="0">
                <a:solidFill>
                  <a:srgbClr val="003366"/>
                </a:solidFill>
                <a:latin typeface="Arial" panose="020B0604020202020204" pitchFamily="34" charset="0"/>
                <a:ea typeface="Times New Roman"/>
                <a:cs typeface="Arial" panose="020B0604020202020204" pitchFamily="34" charset="0"/>
              </a:defRPr>
            </a:pPr>
            <a:endParaRPr lang="ru-KZ"/>
          </a:p>
        </c:txPr>
        <c:crossAx val="1"/>
        <c:crosses val="autoZero"/>
        <c:auto val="1"/>
        <c:lblAlgn val="ctr"/>
        <c:lblOffset val="100"/>
        <c:noMultiLvlLbl val="0"/>
      </c:catAx>
      <c:valAx>
        <c:axId val="1"/>
        <c:scaling>
          <c:orientation val="minMax"/>
          <c:min val="0"/>
        </c:scaling>
        <c:delete val="0"/>
        <c:axPos val="l"/>
        <c:numFmt formatCode="#,##0" sourceLinked="0"/>
        <c:majorTickMark val="out"/>
        <c:minorTickMark val="none"/>
        <c:tickLblPos val="nextTo"/>
        <c:spPr>
          <a:solidFill>
            <a:schemeClr val="bg1"/>
          </a:solidFill>
        </c:spPr>
        <c:txPr>
          <a:bodyPr rot="0" vert="horz"/>
          <a:lstStyle/>
          <a:p>
            <a:pPr>
              <a:defRPr sz="900" b="0" i="0" u="none" strike="noStrike" baseline="0">
                <a:solidFill>
                  <a:srgbClr val="2B6CB0"/>
                </a:solidFill>
                <a:latin typeface="Times New Roman"/>
                <a:ea typeface="Times New Roman"/>
                <a:cs typeface="Times New Roman"/>
              </a:defRPr>
            </a:pPr>
            <a:endParaRPr lang="ru-KZ"/>
          </a:p>
        </c:txPr>
        <c:crossAx val="1594146496"/>
        <c:crosses val="autoZero"/>
        <c:crossBetween val="between"/>
      </c:valAx>
      <c:catAx>
        <c:axId val="3"/>
        <c:scaling>
          <c:orientation val="minMax"/>
        </c:scaling>
        <c:delete val="1"/>
        <c:axPos val="b"/>
        <c:numFmt formatCode="General" sourceLinked="1"/>
        <c:majorTickMark val="out"/>
        <c:minorTickMark val="none"/>
        <c:tickLblPos val="nextTo"/>
        <c:crossAx val="4"/>
        <c:crosses val="autoZero"/>
        <c:auto val="1"/>
        <c:lblAlgn val="ctr"/>
        <c:lblOffset val="100"/>
        <c:noMultiLvlLbl val="0"/>
      </c:catAx>
      <c:valAx>
        <c:axId val="4"/>
        <c:scaling>
          <c:orientation val="minMax"/>
        </c:scaling>
        <c:delete val="0"/>
        <c:axPos val="r"/>
        <c:numFmt formatCode="#,##0" sourceLinked="0"/>
        <c:majorTickMark val="none"/>
        <c:minorTickMark val="none"/>
        <c:tickLblPos val="nextTo"/>
        <c:txPr>
          <a:bodyPr rot="0" vert="horz"/>
          <a:lstStyle/>
          <a:p>
            <a:pPr>
              <a:defRPr sz="900" b="0" i="0" u="none" strike="noStrike" baseline="0">
                <a:solidFill>
                  <a:srgbClr val="2B6CB0"/>
                </a:solidFill>
                <a:latin typeface="Times New Roman"/>
                <a:ea typeface="Times New Roman"/>
                <a:cs typeface="Times New Roman"/>
              </a:defRPr>
            </a:pPr>
            <a:endParaRPr lang="ru-KZ"/>
          </a:p>
        </c:txPr>
        <c:crossAx val="3"/>
        <c:crosses val="max"/>
        <c:crossBetween val="between"/>
      </c:valAx>
      <c:spPr>
        <a:noFill/>
        <a:ln w="25400">
          <a:noFill/>
        </a:ln>
      </c:spPr>
    </c:plotArea>
    <c:legend>
      <c:legendPos val="b"/>
      <c:layout>
        <c:manualLayout>
          <c:xMode val="edge"/>
          <c:yMode val="edge"/>
          <c:x val="3.1055353859683298E-2"/>
          <c:y val="0.8067424828287808"/>
          <c:w val="0.82254743411909748"/>
          <c:h val="0.16467781570770954"/>
        </c:manualLayout>
      </c:layout>
      <c:overlay val="0"/>
      <c:txPr>
        <a:bodyPr/>
        <a:lstStyle/>
        <a:p>
          <a:pPr>
            <a:defRPr sz="800" b="0" i="0" u="none" strike="noStrike" baseline="0">
              <a:solidFill>
                <a:srgbClr val="000000"/>
              </a:solidFill>
              <a:latin typeface="Arial" panose="020B0604020202020204" pitchFamily="34" charset="0"/>
              <a:ea typeface="Arial"/>
              <a:cs typeface="Arial" panose="020B0604020202020204" pitchFamily="34" charset="0"/>
            </a:defRPr>
          </a:pPr>
          <a:endParaRPr lang="ru-KZ"/>
        </a:p>
      </c:txPr>
    </c:legend>
    <c:plotVisOnly val="1"/>
    <c:dispBlanksAs val="gap"/>
    <c:showDLblsOverMax val="0"/>
  </c:chart>
  <c:spPr>
    <a:noFill/>
    <a:ln>
      <a:noFill/>
    </a:ln>
  </c:spPr>
  <c:txPr>
    <a:bodyPr/>
    <a:lstStyle/>
    <a:p>
      <a:pPr>
        <a:defRPr sz="1100" b="0" i="0" u="none" strike="noStrike" baseline="0">
          <a:solidFill>
            <a:srgbClr val="003366"/>
          </a:solidFill>
          <a:latin typeface="Times New Roman"/>
          <a:ea typeface="Times New Roman"/>
          <a:cs typeface="Times New Roman"/>
        </a:defRPr>
      </a:pPr>
      <a:endParaRPr lang="ru-KZ"/>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967446125630444E-2"/>
          <c:y val="0.12958978545197997"/>
          <c:w val="0.83467631620502225"/>
          <c:h val="0.59637560149423829"/>
        </c:manualLayout>
      </c:layout>
      <c:barChart>
        <c:barDir val="col"/>
        <c:grouping val="clustered"/>
        <c:varyColors val="0"/>
        <c:ser>
          <c:idx val="0"/>
          <c:order val="0"/>
          <c:tx>
            <c:strRef>
              <c:f>охват!$D$4</c:f>
              <c:strCache>
                <c:ptCount val="1"/>
                <c:pt idx="0">
                  <c:v>Жұмыспен қамтылған халық  (мың адам)</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5">
                        <a:lumMod val="50000"/>
                      </a:schemeClr>
                    </a:solidFill>
                    <a:latin typeface="Arial" panose="020B0604020202020204" pitchFamily="34" charset="0"/>
                    <a:ea typeface="+mn-ea"/>
                    <a:cs typeface="Arial" panose="020B0604020202020204" pitchFamily="34" charset="0"/>
                  </a:defRPr>
                </a:pPr>
                <a:endParaRPr lang="ru-K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охват!$C$5:$C$7</c:f>
              <c:numCache>
                <c:formatCode>General</c:formatCode>
                <c:ptCount val="3"/>
                <c:pt idx="0">
                  <c:v>2023</c:v>
                </c:pt>
                <c:pt idx="1">
                  <c:v>2024</c:v>
                </c:pt>
                <c:pt idx="2">
                  <c:v>2025</c:v>
                </c:pt>
              </c:numCache>
            </c:numRef>
          </c:cat>
          <c:val>
            <c:numRef>
              <c:f>охват!$D$5:$D$7</c:f>
              <c:numCache>
                <c:formatCode>General</c:formatCode>
                <c:ptCount val="3"/>
                <c:pt idx="0">
                  <c:v>9081.9</c:v>
                </c:pt>
                <c:pt idx="1">
                  <c:v>9214.2000000000007</c:v>
                </c:pt>
                <c:pt idx="2">
                  <c:v>9300.6</c:v>
                </c:pt>
              </c:numCache>
            </c:numRef>
          </c:val>
          <c:extLst>
            <c:ext xmlns:c16="http://schemas.microsoft.com/office/drawing/2014/chart" uri="{C3380CC4-5D6E-409C-BE32-E72D297353CC}">
              <c16:uniqueId val="{00000000-B65A-C241-AA8C-31BB25D35A22}"/>
            </c:ext>
          </c:extLst>
        </c:ser>
        <c:ser>
          <c:idx val="1"/>
          <c:order val="1"/>
          <c:tx>
            <c:strRef>
              <c:f>охват!$E$4</c:f>
              <c:strCache>
                <c:ptCount val="1"/>
                <c:pt idx="0">
                  <c:v>МӘСЖ қатысушыларының саны  (мың адам)</c:v>
                </c:pt>
              </c:strCache>
            </c:strRef>
          </c:tx>
          <c:spPr>
            <a:solidFill>
              <a:srgbClr val="FFC000"/>
            </a:solidFill>
            <a:ln>
              <a:noFill/>
            </a:ln>
            <a:effectLst/>
          </c:spPr>
          <c:invertIfNegative val="0"/>
          <c:dLbls>
            <c:dLbl>
              <c:idx val="2"/>
              <c:tx>
                <c:rich>
                  <a:bodyPr/>
                  <a:lstStyle/>
                  <a:p>
                    <a:r>
                      <a:rPr lang="en-US" dirty="0"/>
                      <a:t>6993,0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65A-C241-AA8C-31BB25D35A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2">
                        <a:lumMod val="75000"/>
                      </a:schemeClr>
                    </a:solidFill>
                    <a:latin typeface="Arial" panose="020B0604020202020204" pitchFamily="34" charset="0"/>
                    <a:ea typeface="+mn-ea"/>
                    <a:cs typeface="Arial" panose="020B0604020202020204" pitchFamily="34" charset="0"/>
                  </a:defRPr>
                </a:pPr>
                <a:endParaRPr lang="ru-K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охват!$C$5:$C$7</c:f>
              <c:numCache>
                <c:formatCode>General</c:formatCode>
                <c:ptCount val="3"/>
                <c:pt idx="0">
                  <c:v>2023</c:v>
                </c:pt>
                <c:pt idx="1">
                  <c:v>2024</c:v>
                </c:pt>
                <c:pt idx="2">
                  <c:v>2025</c:v>
                </c:pt>
              </c:numCache>
            </c:numRef>
          </c:cat>
          <c:val>
            <c:numRef>
              <c:f>охват!$E$5:$E$7</c:f>
              <c:numCache>
                <c:formatCode>0.0</c:formatCode>
                <c:ptCount val="3"/>
                <c:pt idx="0">
                  <c:v>6908</c:v>
                </c:pt>
                <c:pt idx="1">
                  <c:v>6837</c:v>
                </c:pt>
                <c:pt idx="2" formatCode="General">
                  <c:v>6992.7</c:v>
                </c:pt>
              </c:numCache>
            </c:numRef>
          </c:val>
          <c:extLst>
            <c:ext xmlns:c16="http://schemas.microsoft.com/office/drawing/2014/chart" uri="{C3380CC4-5D6E-409C-BE32-E72D297353CC}">
              <c16:uniqueId val="{00000002-B65A-C241-AA8C-31BB25D35A22}"/>
            </c:ext>
          </c:extLst>
        </c:ser>
        <c:dLbls>
          <c:showLegendKey val="0"/>
          <c:showVal val="0"/>
          <c:showCatName val="0"/>
          <c:showSerName val="0"/>
          <c:showPercent val="0"/>
          <c:showBubbleSize val="0"/>
        </c:dLbls>
        <c:gapWidth val="150"/>
        <c:axId val="1528897727"/>
        <c:axId val="1431533631"/>
      </c:barChart>
      <c:lineChart>
        <c:grouping val="standard"/>
        <c:varyColors val="0"/>
        <c:ser>
          <c:idx val="2"/>
          <c:order val="2"/>
          <c:tx>
            <c:strRef>
              <c:f>охват!$F$4</c:f>
              <c:strCache>
                <c:ptCount val="1"/>
                <c:pt idx="0">
                  <c:v>Жұмыспен қамтылған халықты МӘСЖ қамту  (%)</c:v>
                </c:pt>
              </c:strCache>
            </c:strRef>
          </c:tx>
          <c:spPr>
            <a:ln w="28575" cap="rnd">
              <a:solidFill>
                <a:srgbClr val="FF0000"/>
              </a:solidFill>
              <a:round/>
            </a:ln>
            <a:effectLst/>
          </c:spPr>
          <c:marker>
            <c:symbol val="none"/>
          </c:marker>
          <c:dPt>
            <c:idx val="1"/>
            <c:marker>
              <c:symbol val="none"/>
            </c:marker>
            <c:bubble3D val="0"/>
            <c:spPr>
              <a:ln w="28575" cap="rnd">
                <a:solidFill>
                  <a:schemeClr val="accent6">
                    <a:lumMod val="75000"/>
                  </a:schemeClr>
                </a:solidFill>
                <a:round/>
              </a:ln>
              <a:effectLst/>
            </c:spPr>
            <c:extLst>
              <c:ext xmlns:c16="http://schemas.microsoft.com/office/drawing/2014/chart" uri="{C3380CC4-5D6E-409C-BE32-E72D297353CC}">
                <c16:uniqueId val="{00000004-B65A-C241-AA8C-31BB25D35A22}"/>
              </c:ext>
            </c:extLst>
          </c:dPt>
          <c:dPt>
            <c:idx val="2"/>
            <c:marker>
              <c:symbol val="none"/>
            </c:marker>
            <c:bubble3D val="0"/>
            <c:spPr>
              <a:ln w="28575" cap="rnd">
                <a:solidFill>
                  <a:srgbClr val="00B050"/>
                </a:solidFill>
                <a:round/>
              </a:ln>
              <a:effectLst/>
            </c:spPr>
            <c:extLst>
              <c:ext xmlns:c16="http://schemas.microsoft.com/office/drawing/2014/chart" uri="{C3380CC4-5D6E-409C-BE32-E72D297353CC}">
                <c16:uniqueId val="{00000005-B65A-C241-AA8C-31BB25D35A22}"/>
              </c:ext>
            </c:extLst>
          </c:dPt>
          <c:dLbls>
            <c:dLbl>
              <c:idx val="0"/>
              <c:tx>
                <c:rich>
                  <a:bodyPr/>
                  <a:lstStyle/>
                  <a:p>
                    <a:fld id="{3FFE8EE3-CD48-4347-9D9D-C18EDA82D433}" type="VALUE">
                      <a:rPr lang="en-US"/>
                      <a:pPr/>
                      <a:t>[ЗНАЧЕНИЕ]</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65A-C241-AA8C-31BB25D35A22}"/>
                </c:ext>
              </c:extLst>
            </c:dLbl>
            <c:dLbl>
              <c:idx val="1"/>
              <c:layout>
                <c:manualLayout>
                  <c:x val="3.5140560396938914E-2"/>
                  <c:y val="-6.8829913155076501E-3"/>
                </c:manualLayout>
              </c:layout>
              <c:tx>
                <c:rich>
                  <a:bodyPr/>
                  <a:lstStyle/>
                  <a:p>
                    <a:fld id="{24AA4FAC-A0E9-441A-BFC9-B574D6FEA6F1}" type="VALUE">
                      <a:rPr lang="en-US"/>
                      <a:pPr/>
                      <a:t>[ЗНАЧЕНИЕ]</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B65A-C241-AA8C-31BB25D35A22}"/>
                </c:ext>
              </c:extLst>
            </c:dLbl>
            <c:dLbl>
              <c:idx val="2"/>
              <c:tx>
                <c:rich>
                  <a:bodyPr/>
                  <a:lstStyle/>
                  <a:p>
                    <a:fld id="{DB5CFB4F-FFE7-4642-B39A-6A928275C999}" type="VALUE">
                      <a:rPr lang="en-US"/>
                      <a:pPr/>
                      <a:t>[ЗНАЧЕНИЕ]</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65A-C241-AA8C-31BB25D35A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B050"/>
                    </a:solidFill>
                    <a:latin typeface="Arial" panose="020B0604020202020204" pitchFamily="34" charset="0"/>
                    <a:ea typeface="+mn-ea"/>
                    <a:cs typeface="Arial" panose="020B0604020202020204" pitchFamily="34" charset="0"/>
                  </a:defRPr>
                </a:pPr>
                <a:endParaRPr lang="ru-K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охват!$C$5:$C$7</c:f>
              <c:numCache>
                <c:formatCode>General</c:formatCode>
                <c:ptCount val="3"/>
                <c:pt idx="0">
                  <c:v>2023</c:v>
                </c:pt>
                <c:pt idx="1">
                  <c:v>2024</c:v>
                </c:pt>
                <c:pt idx="2">
                  <c:v>2025</c:v>
                </c:pt>
              </c:numCache>
            </c:numRef>
          </c:cat>
          <c:val>
            <c:numRef>
              <c:f>охват!$F$5:$F$7</c:f>
              <c:numCache>
                <c:formatCode>0.0</c:formatCode>
                <c:ptCount val="3"/>
                <c:pt idx="0">
                  <c:v>76.063378808399122</c:v>
                </c:pt>
                <c:pt idx="1">
                  <c:v>74.200690238978964</c:v>
                </c:pt>
                <c:pt idx="2">
                  <c:v>75.185471905038384</c:v>
                </c:pt>
              </c:numCache>
            </c:numRef>
          </c:val>
          <c:smooth val="0"/>
          <c:extLst>
            <c:ext xmlns:c16="http://schemas.microsoft.com/office/drawing/2014/chart" uri="{C3380CC4-5D6E-409C-BE32-E72D297353CC}">
              <c16:uniqueId val="{00000006-B65A-C241-AA8C-31BB25D35A22}"/>
            </c:ext>
          </c:extLst>
        </c:ser>
        <c:dLbls>
          <c:showLegendKey val="0"/>
          <c:showVal val="0"/>
          <c:showCatName val="0"/>
          <c:showSerName val="0"/>
          <c:showPercent val="0"/>
          <c:showBubbleSize val="0"/>
        </c:dLbls>
        <c:marker val="1"/>
        <c:smooth val="0"/>
        <c:axId val="1529935471"/>
        <c:axId val="1525661423"/>
      </c:lineChart>
      <c:catAx>
        <c:axId val="1528897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KZ"/>
          </a:p>
        </c:txPr>
        <c:crossAx val="1431533631"/>
        <c:crosses val="autoZero"/>
        <c:auto val="1"/>
        <c:lblAlgn val="ctr"/>
        <c:lblOffset val="100"/>
        <c:noMultiLvlLbl val="0"/>
      </c:catAx>
      <c:valAx>
        <c:axId val="14315336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KZ"/>
          </a:p>
        </c:txPr>
        <c:crossAx val="1528897727"/>
        <c:crosses val="autoZero"/>
        <c:crossBetween val="between"/>
      </c:valAx>
      <c:valAx>
        <c:axId val="1525661423"/>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KZ"/>
          </a:p>
        </c:txPr>
        <c:crossAx val="1529935471"/>
        <c:crosses val="max"/>
        <c:crossBetween val="between"/>
      </c:valAx>
      <c:catAx>
        <c:axId val="1529935471"/>
        <c:scaling>
          <c:orientation val="minMax"/>
        </c:scaling>
        <c:delete val="1"/>
        <c:axPos val="b"/>
        <c:numFmt formatCode="General" sourceLinked="1"/>
        <c:majorTickMark val="out"/>
        <c:minorTickMark val="none"/>
        <c:tickLblPos val="nextTo"/>
        <c:crossAx val="1525661423"/>
        <c:crosses val="autoZero"/>
        <c:auto val="1"/>
        <c:lblAlgn val="ctr"/>
        <c:lblOffset val="100"/>
        <c:noMultiLvlLbl val="0"/>
      </c:catAx>
      <c:spPr>
        <a:noFill/>
        <a:ln>
          <a:noFill/>
        </a:ln>
        <a:effectLst/>
      </c:spPr>
    </c:plotArea>
    <c:legend>
      <c:legendPos val="b"/>
      <c:layout>
        <c:manualLayout>
          <c:xMode val="edge"/>
          <c:yMode val="edge"/>
          <c:x val="2.5883198736129352E-2"/>
          <c:y val="0.84198662567950555"/>
          <c:w val="0.81474084296304672"/>
          <c:h val="0.14794468740389657"/>
        </c:manualLayout>
      </c:layout>
      <c:overlay val="0"/>
      <c:spPr>
        <a:noFill/>
        <a:ln>
          <a:noFill/>
        </a:ln>
        <a:effectLst/>
      </c:spPr>
      <c:txPr>
        <a:bodyPr rot="0" spcFirstLastPara="1" vertOverflow="ellipsis" vert="horz" wrap="square" anchor="ctr" anchorCtr="1"/>
        <a:lstStyle/>
        <a:p>
          <a:pPr>
            <a:defRPr sz="1000" b="0" i="1" u="none" strike="noStrike" kern="1200" baseline="0">
              <a:solidFill>
                <a:srgbClr val="002060"/>
              </a:solidFill>
              <a:latin typeface="Arial" panose="020B0604020202020204" pitchFamily="34" charset="0"/>
              <a:ea typeface="+mn-ea"/>
              <a:cs typeface="Arial" panose="020B0604020202020204" pitchFamily="34" charset="0"/>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KZ"/>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785618289662762"/>
          <c:y val="0.15874259680048794"/>
          <c:w val="0.29973923296616917"/>
          <c:h val="0.46906706501975332"/>
        </c:manualLayout>
      </c:layout>
      <c:doughnut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E117-45B1-A60F-A09DEA92B9F6}"/>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E117-45B1-A60F-A09DEA92B9F6}"/>
              </c:ext>
            </c:extLst>
          </c:dPt>
          <c:dLbls>
            <c:dLbl>
              <c:idx val="0"/>
              <c:layout>
                <c:manualLayout>
                  <c:x val="0.13727059918702517"/>
                  <c:y val="-2.2572748691900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117-45B1-A60F-A09DEA92B9F6}"/>
                </c:ext>
              </c:extLst>
            </c:dLbl>
            <c:dLbl>
              <c:idx val="1"/>
              <c:layout>
                <c:manualLayout>
                  <c:x val="-0.14785240339829464"/>
                  <c:y val="5.6086411064532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117-45B1-A60F-A09DEA92B9F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ru-KZ"/>
              </a:p>
            </c:txPr>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функции!$A$2:$A$5</c:f>
              <c:strCache>
                <c:ptCount val="2"/>
                <c:pt idx="0">
                  <c:v>Басшылар </c:v>
                </c:pt>
                <c:pt idx="1">
                  <c:v>Жұмыскерлер</c:v>
                </c:pt>
              </c:strCache>
            </c:strRef>
          </c:cat>
          <c:val>
            <c:numRef>
              <c:f>функции!$B$2:$B$5</c:f>
              <c:numCache>
                <c:formatCode>0.0%</c:formatCode>
                <c:ptCount val="2"/>
                <c:pt idx="0">
                  <c:v>0.152</c:v>
                </c:pt>
                <c:pt idx="1">
                  <c:v>0.84799999999999998</c:v>
                </c:pt>
              </c:numCache>
            </c:numRef>
          </c:val>
          <c:extLst>
            <c:ext xmlns:c16="http://schemas.microsoft.com/office/drawing/2014/chart" uri="{C3380CC4-5D6E-409C-BE32-E72D297353CC}">
              <c16:uniqueId val="{00000004-E117-45B1-A60F-A09DEA92B9F6}"/>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15339248057617094"/>
          <c:y val="0.72715469505582064"/>
          <c:w val="0.43735602227527021"/>
          <c:h val="0.17180753859523215"/>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mn-lt"/>
              <a:ea typeface="+mn-ea"/>
              <a:cs typeface="+mn-cs"/>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KZ"/>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31104838310306"/>
          <c:y val="7.1383089514715434E-2"/>
          <c:w val="0.32830149061555991"/>
          <c:h val="0.54028992839809153"/>
        </c:manualLayout>
      </c:layout>
      <c:doughnut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F94A-4EB8-82B2-5F1B2D100025}"/>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F94A-4EB8-82B2-5F1B2D100025}"/>
              </c:ext>
            </c:extLst>
          </c:dPt>
          <c:dLbls>
            <c:dLbl>
              <c:idx val="0"/>
              <c:layout>
                <c:manualLayout>
                  <c:x val="0.14805285102010168"/>
                  <c:y val="-3.81169720124671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94A-4EB8-82B2-5F1B2D100025}"/>
                </c:ext>
              </c:extLst>
            </c:dLbl>
            <c:dLbl>
              <c:idx val="1"/>
              <c:layout>
                <c:manualLayout>
                  <c:x val="-0.14171869375571705"/>
                  <c:y val="1.72259216216894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94A-4EB8-82B2-5F1B2D10002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ru-KZ"/>
              </a:p>
            </c:txPr>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'по виду деятель'!$A$2:$A$5</c:f>
              <c:strCache>
                <c:ptCount val="2"/>
                <c:pt idx="0">
                  <c:v>Әкімшілік-басқару</c:v>
                </c:pt>
                <c:pt idx="1">
                  <c:v>Өндірістік </c:v>
                </c:pt>
              </c:strCache>
            </c:strRef>
          </c:cat>
          <c:val>
            <c:numRef>
              <c:f>'по виду деятель'!$B$2:$B$5</c:f>
              <c:numCache>
                <c:formatCode>0.0%</c:formatCode>
                <c:ptCount val="2"/>
                <c:pt idx="0">
                  <c:v>0.128</c:v>
                </c:pt>
                <c:pt idx="1">
                  <c:v>0.872</c:v>
                </c:pt>
              </c:numCache>
            </c:numRef>
          </c:val>
          <c:extLst>
            <c:ext xmlns:c16="http://schemas.microsoft.com/office/drawing/2014/chart" uri="{C3380CC4-5D6E-409C-BE32-E72D297353CC}">
              <c16:uniqueId val="{00000004-F94A-4EB8-82B2-5F1B2D100025}"/>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12563522220331574"/>
          <c:y val="0.71949433584916977"/>
          <c:w val="0.57957006183312287"/>
          <c:h val="0.218328826124553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mn-lt"/>
              <a:ea typeface="+mn-ea"/>
              <a:cs typeface="+mn-cs"/>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KZ"/>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238107557776767"/>
          <c:y val="7.1383089514715434E-2"/>
          <c:w val="0.36140771348305084"/>
          <c:h val="0.67930420398552782"/>
        </c:manualLayout>
      </c:layout>
      <c:doughnut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B7C0-4328-BA87-D67E124CB1FF}"/>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B7C0-4328-BA87-D67E124CB1FF}"/>
              </c:ext>
            </c:extLst>
          </c:dPt>
          <c:dLbls>
            <c:dLbl>
              <c:idx val="0"/>
              <c:layout>
                <c:manualLayout>
                  <c:x val="0.18069382972476258"/>
                  <c:y val="-7.25474794928605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7C0-4328-BA87-D67E124CB1FF}"/>
                </c:ext>
              </c:extLst>
            </c:dLbl>
            <c:dLbl>
              <c:idx val="1"/>
              <c:layout>
                <c:manualLayout>
                  <c:x val="-0.12665328631860542"/>
                  <c:y val="-2.50351709748685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7C0-4328-BA87-D67E124CB1F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ru-KZ"/>
              </a:p>
            </c:txPr>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гендер!$A$2:$A$5</c:f>
              <c:strCache>
                <c:ptCount val="2"/>
                <c:pt idx="0">
                  <c:v>әйелдер</c:v>
                </c:pt>
                <c:pt idx="1">
                  <c:v>ерлер</c:v>
                </c:pt>
              </c:strCache>
            </c:strRef>
          </c:cat>
          <c:val>
            <c:numRef>
              <c:f>гендер!$B$2:$B$5</c:f>
              <c:numCache>
                <c:formatCode>0.0%</c:formatCode>
                <c:ptCount val="2"/>
                <c:pt idx="0">
                  <c:v>0.69799999999999995</c:v>
                </c:pt>
                <c:pt idx="1">
                  <c:v>0.30199999999999999</c:v>
                </c:pt>
              </c:numCache>
            </c:numRef>
          </c:val>
          <c:extLst>
            <c:ext xmlns:c16="http://schemas.microsoft.com/office/drawing/2014/chart" uri="{C3380CC4-5D6E-409C-BE32-E72D297353CC}">
              <c16:uniqueId val="{00000004-B7C0-4328-BA87-D67E124CB1FF}"/>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15374875589333706"/>
          <c:y val="0.79571780116821422"/>
          <c:w val="0.64693144621942855"/>
          <c:h val="0.13755688488373199"/>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mn-lt"/>
              <a:ea typeface="+mn-ea"/>
              <a:cs typeface="+mn-cs"/>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KZ"/>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24828840839338"/>
          <c:y val="8.9614803489845199E-2"/>
          <c:w val="0.3160170923993269"/>
          <c:h val="0.60159418885503357"/>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DF1-4A95-A0C3-B13D57897FC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DF1-4A95-A0C3-B13D57897FC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DF1-4A95-A0C3-B13D57897FC1}"/>
              </c:ext>
            </c:extLst>
          </c:dPt>
          <c:dLbls>
            <c:dLbl>
              <c:idx val="0"/>
              <c:layout>
                <c:manualLayout>
                  <c:x val="7.8593138615664526E-2"/>
                  <c:y val="-4.56764820579798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DF1-4A95-A0C3-B13D57897FC1}"/>
                </c:ext>
              </c:extLst>
            </c:dLbl>
            <c:dLbl>
              <c:idx val="1"/>
              <c:layout>
                <c:manualLayout>
                  <c:x val="0.172156398872408"/>
                  <c:y val="-8.48277523933911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DF1-4A95-A0C3-B13D57897FC1}"/>
                </c:ext>
              </c:extLst>
            </c:dLbl>
            <c:dLbl>
              <c:idx val="2"/>
              <c:layout>
                <c:manualLayout>
                  <c:x val="-8.982072984647374E-2"/>
                  <c:y val="-3.91512703354112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DF1-4A95-A0C3-B13D57897FC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K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'[Диаграмма_ДУП.xlsx]по возрасту'!$A$2:$A$6</c:f>
              <c:strCache>
                <c:ptCount val="3"/>
                <c:pt idx="0">
                  <c:v>30 жасқа дейін</c:v>
                </c:pt>
                <c:pt idx="1">
                  <c:v>30-50 жас</c:v>
                </c:pt>
                <c:pt idx="2">
                  <c:v>50 жастан астам </c:v>
                </c:pt>
              </c:strCache>
            </c:strRef>
          </c:cat>
          <c:val>
            <c:numRef>
              <c:f>'[Диаграмма_ДУП.xlsx]по возрасту'!$B$2:$B$6</c:f>
              <c:numCache>
                <c:formatCode>0.0%</c:formatCode>
                <c:ptCount val="3"/>
                <c:pt idx="0">
                  <c:v>8.5000000000000006E-2</c:v>
                </c:pt>
                <c:pt idx="1">
                  <c:v>0.73099999999999998</c:v>
                </c:pt>
                <c:pt idx="2">
                  <c:v>0.184</c:v>
                </c:pt>
              </c:numCache>
            </c:numRef>
          </c:val>
          <c:extLst>
            <c:ext xmlns:c16="http://schemas.microsoft.com/office/drawing/2014/chart" uri="{C3380CC4-5D6E-409C-BE32-E72D297353CC}">
              <c16:uniqueId val="{00000006-3DF1-4A95-A0C3-B13D57897FC1}"/>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2.1282925359695625E-2"/>
          <c:y val="0.69214577245897468"/>
          <c:w val="0.88592637056481605"/>
          <c:h val="0.25136041394162323"/>
        </c:manualLayout>
      </c:layout>
      <c:overlay val="0"/>
      <c:spPr>
        <a:noFill/>
        <a:ln>
          <a:noFill/>
        </a:ln>
        <a:effectLst/>
      </c:spPr>
      <c:txPr>
        <a:bodyPr rot="0" spcFirstLastPara="1" vertOverflow="ellipsis" vert="horz" wrap="square" anchor="ctr" anchorCtr="1"/>
        <a:lstStyle/>
        <a:p>
          <a:pPr rtl="0">
            <a:defRPr sz="800" b="0" i="0" u="none" strike="noStrike" kern="1200" baseline="0">
              <a:ln>
                <a:noFill/>
              </a:ln>
              <a:solidFill>
                <a:schemeClr val="tx1">
                  <a:lumMod val="65000"/>
                  <a:lumOff val="35000"/>
                </a:schemeClr>
              </a:solidFill>
              <a:latin typeface="+mn-lt"/>
              <a:ea typeface="MiSans" panose="020B0604020202020204" charset="-122"/>
              <a:cs typeface="MiSans" panose="020B0604020202020204" charset="-122"/>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KZ"/>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66756573836411"/>
          <c:y val="4.3587321934524394E-2"/>
          <c:w val="0.42991970274104629"/>
          <c:h val="0.57555043785662952"/>
        </c:manualLayout>
      </c:layout>
      <c:doughnutChart>
        <c:varyColors val="1"/>
        <c:ser>
          <c:idx val="0"/>
          <c:order val="0"/>
          <c:dPt>
            <c:idx val="0"/>
            <c:bubble3D val="0"/>
            <c:spPr>
              <a:solidFill>
                <a:schemeClr val="accent6"/>
              </a:solidFill>
              <a:ln w="19050">
                <a:solidFill>
                  <a:schemeClr val="lt1"/>
                </a:solidFill>
              </a:ln>
              <a:effectLst/>
            </c:spPr>
            <c:extLst>
              <c:ext xmlns:c16="http://schemas.microsoft.com/office/drawing/2014/chart" uri="{C3380CC4-5D6E-409C-BE32-E72D297353CC}">
                <c16:uniqueId val="{00000001-88D7-46FF-9B17-AD84EBBC7114}"/>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88D7-46FF-9B17-AD84EBBC7114}"/>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ru-K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гендер!$A$2:$A$5</c:f>
              <c:strCache>
                <c:ptCount val="2"/>
                <c:pt idx="0">
                  <c:v>әйелдер</c:v>
                </c:pt>
                <c:pt idx="1">
                  <c:v>ерлер</c:v>
                </c:pt>
              </c:strCache>
            </c:strRef>
          </c:cat>
          <c:val>
            <c:numRef>
              <c:f>гендер!$B$2:$B$5</c:f>
              <c:numCache>
                <c:formatCode>General</c:formatCode>
                <c:ptCount val="2"/>
                <c:pt idx="0">
                  <c:v>2</c:v>
                </c:pt>
                <c:pt idx="1">
                  <c:v>4</c:v>
                </c:pt>
              </c:numCache>
            </c:numRef>
          </c:val>
          <c:extLst>
            <c:ext xmlns:c16="http://schemas.microsoft.com/office/drawing/2014/chart" uri="{C3380CC4-5D6E-409C-BE32-E72D297353CC}">
              <c16:uniqueId val="{00000004-88D7-46FF-9B17-AD84EBBC7114}"/>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8.3316690033992363E-2"/>
          <c:y val="0.71162156001930554"/>
          <c:w val="0.70921376187731611"/>
          <c:h val="0.16242899888768292"/>
        </c:manualLayout>
      </c:layout>
      <c:overlay val="0"/>
      <c:spPr>
        <a:noFill/>
        <a:ln>
          <a:noFill/>
        </a:ln>
        <a:effectLst/>
      </c:spPr>
      <c:txPr>
        <a:bodyPr rot="0" spcFirstLastPara="1" vertOverflow="ellipsis" vert="horz" wrap="square" anchor="ctr" anchorCtr="1"/>
        <a:lstStyle/>
        <a:p>
          <a:pPr rtl="0">
            <a:defRPr sz="1000" b="0" i="0" u="none" strike="noStrike" kern="1200" baseline="0">
              <a:solidFill>
                <a:schemeClr val="tx1">
                  <a:lumMod val="65000"/>
                  <a:lumOff val="35000"/>
                </a:schemeClr>
              </a:solidFill>
              <a:latin typeface="+mn-lt"/>
              <a:ea typeface="+mn-ea"/>
              <a:cs typeface="+mn-cs"/>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ru-KZ"/>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081448120808395"/>
          <c:y val="5.673699566954786E-2"/>
          <c:w val="0.39095668596980931"/>
          <c:h val="0.56513084624692766"/>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868-4F31-BB6E-A7A8EE4F086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868-4F31-BB6E-A7A8EE4F086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868-4F31-BB6E-A7A8EE4F086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868-4F31-BB6E-A7A8EE4F086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868-4F31-BB6E-A7A8EE4F086F}"/>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ru-K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'по возрасту'!$A$2:$A$6</c:f>
              <c:strCache>
                <c:ptCount val="5"/>
                <c:pt idx="0">
                  <c:v>40-45 жас</c:v>
                </c:pt>
                <c:pt idx="1">
                  <c:v>45-55 жас</c:v>
                </c:pt>
                <c:pt idx="2">
                  <c:v>55-60 жас</c:v>
                </c:pt>
                <c:pt idx="3">
                  <c:v>60-65 жас</c:v>
                </c:pt>
                <c:pt idx="4">
                  <c:v>65 жастан жоғары</c:v>
                </c:pt>
              </c:strCache>
            </c:strRef>
          </c:cat>
          <c:val>
            <c:numRef>
              <c:f>'по возрасту'!$B$2:$B$6</c:f>
              <c:numCache>
                <c:formatCode>General</c:formatCode>
                <c:ptCount val="5"/>
                <c:pt idx="0">
                  <c:v>1</c:v>
                </c:pt>
                <c:pt idx="1">
                  <c:v>1</c:v>
                </c:pt>
                <c:pt idx="2">
                  <c:v>2</c:v>
                </c:pt>
                <c:pt idx="3">
                  <c:v>1</c:v>
                </c:pt>
                <c:pt idx="4">
                  <c:v>1</c:v>
                </c:pt>
              </c:numCache>
            </c:numRef>
          </c:val>
          <c:extLst>
            <c:ext xmlns:c16="http://schemas.microsoft.com/office/drawing/2014/chart" uri="{C3380CC4-5D6E-409C-BE32-E72D297353CC}">
              <c16:uniqueId val="{0000000A-8868-4F31-BB6E-A7A8EE4F086F}"/>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13817431931739921"/>
          <c:y val="0.69214577245897468"/>
          <c:w val="0.76047194062443979"/>
          <c:h val="0.25136041394162323"/>
        </c:manualLayout>
      </c:layout>
      <c:overlay val="0"/>
      <c:spPr>
        <a:noFill/>
        <a:ln>
          <a:noFill/>
        </a:ln>
        <a:effectLst/>
      </c:spPr>
      <c:txPr>
        <a:bodyPr rot="0" spcFirstLastPara="1" vertOverflow="ellipsis" vert="horz" wrap="square" anchor="ctr" anchorCtr="1"/>
        <a:lstStyle/>
        <a:p>
          <a:pPr rtl="0">
            <a:defRPr sz="1000" b="0" i="0" u="none" strike="noStrike" kern="1200" baseline="0">
              <a:solidFill>
                <a:schemeClr val="tx1">
                  <a:lumMod val="65000"/>
                  <a:lumOff val="35000"/>
                </a:schemeClr>
              </a:solidFill>
              <a:latin typeface="+mn-lt"/>
              <a:ea typeface="+mn-ea"/>
              <a:cs typeface="+mn-cs"/>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ru-KZ"/>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29950188103397"/>
          <c:y val="4.2091722001702143E-2"/>
          <c:w val="0.39095668596980931"/>
          <c:h val="0.56513084624692766"/>
        </c:manualLayout>
      </c:layout>
      <c:doughnutChart>
        <c:varyColors val="1"/>
        <c:ser>
          <c:idx val="0"/>
          <c:order val="0"/>
          <c:dPt>
            <c:idx val="0"/>
            <c:bubble3D val="0"/>
            <c:spPr>
              <a:solidFill>
                <a:schemeClr val="accent5">
                  <a:lumMod val="75000"/>
                  <a:alpha val="57000"/>
                </a:schemeClr>
              </a:solidFill>
              <a:ln w="19050">
                <a:solidFill>
                  <a:schemeClr val="lt1"/>
                </a:solidFill>
              </a:ln>
              <a:effectLst/>
            </c:spPr>
            <c:extLst>
              <c:ext xmlns:c16="http://schemas.microsoft.com/office/drawing/2014/chart" uri="{C3380CC4-5D6E-409C-BE32-E72D297353CC}">
                <c16:uniqueId val="{00000001-5559-4D6D-8A7B-322C4B85AC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559-4D6D-8A7B-322C4B85ACE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559-4D6D-8A7B-322C4B85ACE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559-4D6D-8A7B-322C4B85ACE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K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[Диаграмма_СД.xlsx]Лист1!$A$2:$A$5</c:f>
              <c:strCache>
                <c:ptCount val="4"/>
                <c:pt idx="0">
                  <c:v>Тәуелсіз директорлар</c:v>
                </c:pt>
                <c:pt idx="1">
                  <c:v>ЖА өкілдері</c:v>
                </c:pt>
                <c:pt idx="2">
                  <c:v>Қор өкілдері</c:v>
                </c:pt>
                <c:pt idx="3">
                  <c:v>Мемлекеттік мүлік комитетінің өкілі</c:v>
                </c:pt>
              </c:strCache>
            </c:strRef>
          </c:cat>
          <c:val>
            <c:numRef>
              <c:f>[Диаграмма_СД.xlsx]Лист1!$B$2:$B$5</c:f>
              <c:numCache>
                <c:formatCode>General</c:formatCode>
                <c:ptCount val="4"/>
                <c:pt idx="0">
                  <c:v>3</c:v>
                </c:pt>
                <c:pt idx="1">
                  <c:v>1</c:v>
                </c:pt>
                <c:pt idx="2">
                  <c:v>1</c:v>
                </c:pt>
                <c:pt idx="3">
                  <c:v>1</c:v>
                </c:pt>
              </c:numCache>
            </c:numRef>
          </c:val>
          <c:extLst>
            <c:ext xmlns:c16="http://schemas.microsoft.com/office/drawing/2014/chart" uri="{C3380CC4-5D6E-409C-BE32-E72D297353CC}">
              <c16:uniqueId val="{00000008-5559-4D6D-8A7B-322C4B85ACE8}"/>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5.3881981251720459E-2"/>
          <c:y val="0.61159360289318243"/>
          <c:w val="0.94487338762397288"/>
          <c:h val="0.34506747453127629"/>
        </c:manualLayout>
      </c:layout>
      <c:overlay val="0"/>
      <c:spPr>
        <a:noFill/>
        <a:ln>
          <a:noFill/>
        </a:ln>
        <a:effectLst/>
      </c:spPr>
      <c:txPr>
        <a:bodyPr rot="0" spcFirstLastPara="1" vertOverflow="ellipsis" vert="horz" wrap="square" anchor="ctr" anchorCtr="1"/>
        <a:lstStyle/>
        <a:p>
          <a:pPr rtl="0">
            <a:defRPr sz="1000" b="0" i="0" u="none" strike="noStrike" kern="1200" baseline="0">
              <a:ln>
                <a:noFill/>
              </a:ln>
              <a:solidFill>
                <a:schemeClr val="tx1">
                  <a:lumMod val="65000"/>
                  <a:lumOff val="35000"/>
                </a:schemeClr>
              </a:solidFill>
              <a:latin typeface="+mn-lt"/>
              <a:ea typeface="+mn-ea"/>
              <a:cs typeface="+mn-cs"/>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KZ"/>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463062464350549E-2"/>
          <c:y val="0.49624043453737143"/>
          <c:w val="0.94907407407407407"/>
          <c:h val="0.3400292858129576"/>
        </c:manualLayout>
      </c:layout>
      <c:lineChart>
        <c:grouping val="standard"/>
        <c:varyColors val="0"/>
        <c:ser>
          <c:idx val="0"/>
          <c:order val="0"/>
          <c:tx>
            <c:strRef>
              <c:f>Лист1!$B$1</c:f>
              <c:strCache>
                <c:ptCount val="1"/>
                <c:pt idx="0">
                  <c:v>Ряд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ru-KZ"/>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бастапқы</c:v>
                </c:pt>
                <c:pt idx="1">
                  <c:v>2024 4 т.</c:v>
                </c:pt>
                <c:pt idx="2">
                  <c:v>2025 1 т.</c:v>
                </c:pt>
                <c:pt idx="3">
                  <c:v>2025 2 т.</c:v>
                </c:pt>
                <c:pt idx="4">
                  <c:v>2025 3 т.</c:v>
                </c:pt>
                <c:pt idx="5">
                  <c:v>2025 4 т.</c:v>
                </c:pt>
              </c:strCache>
            </c:strRef>
          </c:cat>
          <c:val>
            <c:numRef>
              <c:f>Лист1!$B$2:$B$7</c:f>
              <c:numCache>
                <c:formatCode>General</c:formatCode>
                <c:ptCount val="6"/>
                <c:pt idx="0">
                  <c:v>8.9600000000000009</c:v>
                </c:pt>
                <c:pt idx="1">
                  <c:v>11.9</c:v>
                </c:pt>
                <c:pt idx="2">
                  <c:v>14.43</c:v>
                </c:pt>
                <c:pt idx="3">
                  <c:v>14.06</c:v>
                </c:pt>
                <c:pt idx="4">
                  <c:v>12.24</c:v>
                </c:pt>
                <c:pt idx="5">
                  <c:v>11.16</c:v>
                </c:pt>
              </c:numCache>
            </c:numRef>
          </c:val>
          <c:smooth val="0"/>
          <c:extLst>
            <c:ext xmlns:c16="http://schemas.microsoft.com/office/drawing/2014/chart" uri="{C3380CC4-5D6E-409C-BE32-E72D297353CC}">
              <c16:uniqueId val="{00000000-3386-4989-8FAD-69FC6C6BBB20}"/>
            </c:ext>
          </c:extLst>
        </c:ser>
        <c:dLbls>
          <c:showLegendKey val="0"/>
          <c:showVal val="0"/>
          <c:showCatName val="0"/>
          <c:showSerName val="0"/>
          <c:showPercent val="0"/>
          <c:showBubbleSize val="0"/>
        </c:dLbls>
        <c:marker val="1"/>
        <c:smooth val="0"/>
        <c:axId val="1062720735"/>
        <c:axId val="1054183423"/>
      </c:lineChart>
      <c:catAx>
        <c:axId val="10627207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ru-KZ"/>
          </a:p>
        </c:txPr>
        <c:crossAx val="1054183423"/>
        <c:crosses val="autoZero"/>
        <c:auto val="1"/>
        <c:lblAlgn val="ctr"/>
        <c:lblOffset val="100"/>
        <c:noMultiLvlLbl val="0"/>
      </c:catAx>
      <c:valAx>
        <c:axId val="1054183423"/>
        <c:scaling>
          <c:orientation val="minMax"/>
        </c:scaling>
        <c:delete val="1"/>
        <c:axPos val="l"/>
        <c:numFmt formatCode="General" sourceLinked="1"/>
        <c:majorTickMark val="none"/>
        <c:minorTickMark val="none"/>
        <c:tickLblPos val="nextTo"/>
        <c:crossAx val="10627207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1">
        <a:lumMod val="20000"/>
        <a:lumOff val="80000"/>
      </a:schemeClr>
    </a:solidFill>
    <a:ln w="12700" cap="flat" cmpd="sng" algn="ctr">
      <a:solidFill>
        <a:schemeClr val="accent1"/>
      </a:solidFill>
      <a:prstDash val="solid"/>
      <a:miter lim="800000"/>
    </a:ln>
    <a:effectLst/>
  </c:spPr>
  <c:txPr>
    <a:bodyPr/>
    <a:lstStyle/>
    <a:p>
      <a:pPr>
        <a:defRPr>
          <a:solidFill>
            <a:schemeClr val="dk1"/>
          </a:solidFill>
          <a:latin typeface="+mn-lt"/>
          <a:ea typeface="+mn-ea"/>
          <a:cs typeface="+mn-cs"/>
        </a:defRPr>
      </a:pPr>
      <a:endParaRPr lang="ru-KZ"/>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480313951179933E-3"/>
          <c:y val="9.5287866145535985E-2"/>
          <c:w val="0.93853685202367843"/>
          <c:h val="0.77425790113155624"/>
        </c:manualLayout>
      </c:layout>
      <c:barChart>
        <c:barDir val="col"/>
        <c:grouping val="stacked"/>
        <c:varyColors val="0"/>
        <c:ser>
          <c:idx val="0"/>
          <c:order val="0"/>
          <c:tx>
            <c:strRef>
              <c:f>Лист1!$B$1</c:f>
              <c:strCache>
                <c:ptCount val="1"/>
                <c:pt idx="0">
                  <c:v>Стратегиялық 0</c:v>
                </c:pt>
              </c:strCache>
            </c:strRef>
          </c:tx>
          <c:spPr>
            <a:solidFill>
              <a:schemeClr val="accent1"/>
            </a:solidFill>
            <a:ln>
              <a:noFill/>
            </a:ln>
            <a:effectLst/>
          </c:spPr>
          <c:invertIfNegative val="0"/>
          <c:cat>
            <c:strRef>
              <c:f>Лист1!$A$2:$A$7</c:f>
              <c:strCache>
                <c:ptCount val="6"/>
                <c:pt idx="0">
                  <c:v> 2024 3 т.</c:v>
                </c:pt>
                <c:pt idx="1">
                  <c:v> 2024 4 т.</c:v>
                </c:pt>
                <c:pt idx="2">
                  <c:v> 2025 1 т.</c:v>
                </c:pt>
                <c:pt idx="3">
                  <c:v> 2025 2 т.</c:v>
                </c:pt>
                <c:pt idx="4">
                  <c:v> 2025 3 т.</c:v>
                </c:pt>
                <c:pt idx="5">
                  <c:v> 2025 4 т.</c:v>
                </c:pt>
              </c:strCache>
            </c:strRef>
          </c:cat>
          <c:val>
            <c:numRef>
              <c:f>Лист1!$B$2:$B$7</c:f>
              <c:numCache>
                <c:formatCode>General</c:formatCode>
                <c:ptCount val="6"/>
                <c:pt idx="0">
                  <c:v>0</c:v>
                </c:pt>
                <c:pt idx="1">
                  <c:v>1</c:v>
                </c:pt>
                <c:pt idx="2">
                  <c:v>1</c:v>
                </c:pt>
                <c:pt idx="3">
                  <c:v>0</c:v>
                </c:pt>
                <c:pt idx="4">
                  <c:v>0</c:v>
                </c:pt>
                <c:pt idx="5">
                  <c:v>0</c:v>
                </c:pt>
              </c:numCache>
            </c:numRef>
          </c:val>
          <c:extLst>
            <c:ext xmlns:c16="http://schemas.microsoft.com/office/drawing/2014/chart" uri="{C3380CC4-5D6E-409C-BE32-E72D297353CC}">
              <c16:uniqueId val="{00000000-7A9C-4933-B301-262E8BEE9D8A}"/>
            </c:ext>
          </c:extLst>
        </c:ser>
        <c:ser>
          <c:idx val="1"/>
          <c:order val="1"/>
          <c:tx>
            <c:strRef>
              <c:f>Лист1!$C$1</c:f>
              <c:strCache>
                <c:ptCount val="1"/>
                <c:pt idx="0">
                  <c:v>Операциондық 12</c:v>
                </c:pt>
              </c:strCache>
            </c:strRef>
          </c:tx>
          <c:spPr>
            <a:solidFill>
              <a:schemeClr val="accent2"/>
            </a:solidFill>
            <a:ln>
              <a:noFill/>
            </a:ln>
            <a:effectLst/>
          </c:spPr>
          <c:invertIfNegative val="0"/>
          <c:cat>
            <c:strRef>
              <c:f>Лист1!$A$2:$A$7</c:f>
              <c:strCache>
                <c:ptCount val="6"/>
                <c:pt idx="0">
                  <c:v> 2024 3 т.</c:v>
                </c:pt>
                <c:pt idx="1">
                  <c:v> 2024 4 т.</c:v>
                </c:pt>
                <c:pt idx="2">
                  <c:v> 2025 1 т.</c:v>
                </c:pt>
                <c:pt idx="3">
                  <c:v> 2025 2 т.</c:v>
                </c:pt>
                <c:pt idx="4">
                  <c:v> 2025 3 т.</c:v>
                </c:pt>
                <c:pt idx="5">
                  <c:v> 2025 4 т.</c:v>
                </c:pt>
              </c:strCache>
            </c:strRef>
          </c:cat>
          <c:val>
            <c:numRef>
              <c:f>Лист1!$C$2:$C$7</c:f>
              <c:numCache>
                <c:formatCode>General</c:formatCode>
                <c:ptCount val="6"/>
                <c:pt idx="0">
                  <c:v>2</c:v>
                </c:pt>
                <c:pt idx="1">
                  <c:v>30</c:v>
                </c:pt>
                <c:pt idx="2">
                  <c:v>63</c:v>
                </c:pt>
                <c:pt idx="3">
                  <c:v>22</c:v>
                </c:pt>
                <c:pt idx="4">
                  <c:v>5</c:v>
                </c:pt>
                <c:pt idx="5">
                  <c:v>12</c:v>
                </c:pt>
              </c:numCache>
            </c:numRef>
          </c:val>
          <c:extLst>
            <c:ext xmlns:c16="http://schemas.microsoft.com/office/drawing/2014/chart" uri="{C3380CC4-5D6E-409C-BE32-E72D297353CC}">
              <c16:uniqueId val="{00000001-7A9C-4933-B301-262E8BEE9D8A}"/>
            </c:ext>
          </c:extLst>
        </c:ser>
        <c:ser>
          <c:idx val="2"/>
          <c:order val="2"/>
          <c:tx>
            <c:strRef>
              <c:f>Лист1!$D$1</c:f>
              <c:strCache>
                <c:ptCount val="1"/>
                <c:pt idx="0">
                  <c:v>Құқықтық 1</c:v>
                </c:pt>
              </c:strCache>
            </c:strRef>
          </c:tx>
          <c:spPr>
            <a:solidFill>
              <a:schemeClr val="accent3"/>
            </a:solidFill>
            <a:ln>
              <a:noFill/>
            </a:ln>
            <a:effectLst/>
          </c:spPr>
          <c:invertIfNegative val="0"/>
          <c:cat>
            <c:strRef>
              <c:f>Лист1!$A$2:$A$7</c:f>
              <c:strCache>
                <c:ptCount val="6"/>
                <c:pt idx="0">
                  <c:v> 2024 3 т.</c:v>
                </c:pt>
                <c:pt idx="1">
                  <c:v> 2024 4 т.</c:v>
                </c:pt>
                <c:pt idx="2">
                  <c:v> 2025 1 т.</c:v>
                </c:pt>
                <c:pt idx="3">
                  <c:v> 2025 2 т.</c:v>
                </c:pt>
                <c:pt idx="4">
                  <c:v> 2025 3 т.</c:v>
                </c:pt>
                <c:pt idx="5">
                  <c:v> 2025 4 т.</c:v>
                </c:pt>
              </c:strCache>
            </c:strRef>
          </c:cat>
          <c:val>
            <c:numRef>
              <c:f>Лист1!$D$2:$D$7</c:f>
              <c:numCache>
                <c:formatCode>General</c:formatCode>
                <c:ptCount val="6"/>
                <c:pt idx="0">
                  <c:v>1</c:v>
                </c:pt>
                <c:pt idx="1">
                  <c:v>1</c:v>
                </c:pt>
                <c:pt idx="2">
                  <c:v>2</c:v>
                </c:pt>
                <c:pt idx="3">
                  <c:v>1</c:v>
                </c:pt>
                <c:pt idx="4">
                  <c:v>3</c:v>
                </c:pt>
                <c:pt idx="5">
                  <c:v>1</c:v>
                </c:pt>
              </c:numCache>
            </c:numRef>
          </c:val>
          <c:extLst>
            <c:ext xmlns:c16="http://schemas.microsoft.com/office/drawing/2014/chart" uri="{C3380CC4-5D6E-409C-BE32-E72D297353CC}">
              <c16:uniqueId val="{00000002-7A9C-4933-B301-262E8BEE9D8A}"/>
            </c:ext>
          </c:extLst>
        </c:ser>
        <c:ser>
          <c:idx val="3"/>
          <c:order val="3"/>
          <c:tx>
            <c:strRef>
              <c:f>Лист1!$E$1</c:f>
              <c:strCache>
                <c:ptCount val="1"/>
                <c:pt idx="0">
                  <c:v>Қаржылық 0</c:v>
                </c:pt>
              </c:strCache>
            </c:strRef>
          </c:tx>
          <c:spPr>
            <a:solidFill>
              <a:schemeClr val="accent4"/>
            </a:solidFill>
            <a:ln>
              <a:noFill/>
            </a:ln>
            <a:effectLst/>
          </c:spPr>
          <c:invertIfNegative val="0"/>
          <c:cat>
            <c:strRef>
              <c:f>Лист1!$A$2:$A$7</c:f>
              <c:strCache>
                <c:ptCount val="6"/>
                <c:pt idx="0">
                  <c:v> 2024 3 т.</c:v>
                </c:pt>
                <c:pt idx="1">
                  <c:v> 2024 4 т.</c:v>
                </c:pt>
                <c:pt idx="2">
                  <c:v> 2025 1 т.</c:v>
                </c:pt>
                <c:pt idx="3">
                  <c:v> 2025 2 т.</c:v>
                </c:pt>
                <c:pt idx="4">
                  <c:v> 2025 3 т.</c:v>
                </c:pt>
                <c:pt idx="5">
                  <c:v> 2025 4 т.</c:v>
                </c:pt>
              </c:strCache>
            </c:strRef>
          </c:cat>
          <c:val>
            <c:numRef>
              <c:f>Лист1!$E$2:$E$7</c:f>
              <c:numCache>
                <c:formatCode>General</c:formatCode>
                <c:ptCount val="6"/>
                <c:pt idx="0">
                  <c:v>0</c:v>
                </c:pt>
                <c:pt idx="1">
                  <c:v>0</c:v>
                </c:pt>
                <c:pt idx="2">
                  <c:v>2</c:v>
                </c:pt>
                <c:pt idx="3">
                  <c:v>0</c:v>
                </c:pt>
                <c:pt idx="4">
                  <c:v>2</c:v>
                </c:pt>
                <c:pt idx="5">
                  <c:v>0</c:v>
                </c:pt>
              </c:numCache>
            </c:numRef>
          </c:val>
          <c:extLst>
            <c:ext xmlns:c16="http://schemas.microsoft.com/office/drawing/2014/chart" uri="{C3380CC4-5D6E-409C-BE32-E72D297353CC}">
              <c16:uniqueId val="{00000003-7A9C-4933-B301-262E8BEE9D8A}"/>
            </c:ext>
          </c:extLst>
        </c:ser>
        <c:ser>
          <c:idx val="4"/>
          <c:order val="4"/>
          <c:tx>
            <c:strRef>
              <c:f>Лист1!$F$1</c:f>
              <c:strCache>
                <c:ptCount val="1"/>
                <c:pt idx="0">
                  <c:v>Репутациондық 0</c:v>
                </c:pt>
              </c:strCache>
            </c:strRef>
          </c:tx>
          <c:spPr>
            <a:solidFill>
              <a:schemeClr val="accent5"/>
            </a:solidFill>
            <a:ln>
              <a:noFill/>
            </a:ln>
            <a:effectLst/>
          </c:spPr>
          <c:invertIfNegative val="0"/>
          <c:cat>
            <c:strRef>
              <c:f>Лист1!$A$2:$A$7</c:f>
              <c:strCache>
                <c:ptCount val="6"/>
                <c:pt idx="0">
                  <c:v> 2024 3 т.</c:v>
                </c:pt>
                <c:pt idx="1">
                  <c:v> 2024 4 т.</c:v>
                </c:pt>
                <c:pt idx="2">
                  <c:v> 2025 1 т.</c:v>
                </c:pt>
                <c:pt idx="3">
                  <c:v> 2025 2 т.</c:v>
                </c:pt>
                <c:pt idx="4">
                  <c:v> 2025 3 т.</c:v>
                </c:pt>
                <c:pt idx="5">
                  <c:v> 2025 4 т.</c:v>
                </c:pt>
              </c:strCache>
            </c:strRef>
          </c:cat>
          <c:val>
            <c:numRef>
              <c:f>Лист1!$F$2:$F$7</c:f>
              <c:numCache>
                <c:formatCode>General</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04-7A9C-4933-B301-262E8BEE9D8A}"/>
            </c:ext>
          </c:extLst>
        </c:ser>
        <c:dLbls>
          <c:showLegendKey val="0"/>
          <c:showVal val="0"/>
          <c:showCatName val="0"/>
          <c:showSerName val="0"/>
          <c:showPercent val="0"/>
          <c:showBubbleSize val="0"/>
        </c:dLbls>
        <c:gapWidth val="150"/>
        <c:overlap val="100"/>
        <c:axId val="374021631"/>
        <c:axId val="574868463"/>
      </c:barChart>
      <c:catAx>
        <c:axId val="374021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ru-KZ"/>
          </a:p>
        </c:txPr>
        <c:crossAx val="574868463"/>
        <c:crosses val="autoZero"/>
        <c:auto val="1"/>
        <c:lblAlgn val="ctr"/>
        <c:lblOffset val="100"/>
        <c:noMultiLvlLbl val="0"/>
      </c:catAx>
      <c:valAx>
        <c:axId val="574868463"/>
        <c:scaling>
          <c:orientation val="minMax"/>
        </c:scaling>
        <c:delete val="1"/>
        <c:axPos val="l"/>
        <c:numFmt formatCode="General" sourceLinked="1"/>
        <c:majorTickMark val="none"/>
        <c:minorTickMark val="none"/>
        <c:tickLblPos val="nextTo"/>
        <c:crossAx val="37402163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650" b="0" i="0" u="none" strike="noStrike" kern="1200" baseline="0">
              <a:solidFill>
                <a:srgbClr val="000000"/>
              </a:solidFill>
              <a:latin typeface="Arial" panose="020B0604020202020204" pitchFamily="34" charset="0"/>
              <a:ea typeface="+mn-ea"/>
              <a:cs typeface="Arial" panose="020B0604020202020204" pitchFamily="34" charset="0"/>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FFFFFF"/>
    </a:solidFill>
    <a:ln w="12700" cap="flat" cmpd="sng" algn="ctr">
      <a:solidFill>
        <a:srgbClr val="8DAAC2"/>
      </a:solidFill>
      <a:prstDash val="solid"/>
      <a:miter lim="800000"/>
    </a:ln>
    <a:effectLst/>
  </c:spPr>
  <c:txPr>
    <a:bodyPr/>
    <a:lstStyle/>
    <a:p>
      <a:pPr>
        <a:defRPr>
          <a:solidFill>
            <a:srgbClr val="000000"/>
          </a:solidFill>
          <a:latin typeface="+mn-lt"/>
          <a:ea typeface="+mn-ea"/>
          <a:cs typeface="+mn-cs"/>
        </a:defRPr>
      </a:pPr>
      <a:endParaRPr lang="ru-KZ"/>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0.12764384533250844"/>
          <c:y val="0.22137288511503586"/>
          <c:w val="0.79731616498109703"/>
          <c:h val="0.53475800418877484"/>
        </c:manualLayout>
      </c:layout>
      <c:barChart>
        <c:barDir val="col"/>
        <c:grouping val="clustered"/>
        <c:varyColors val="0"/>
        <c:ser>
          <c:idx val="0"/>
          <c:order val="0"/>
          <c:tx>
            <c:strRef>
              <c:f>'Пост СО'!$A$9</c:f>
              <c:strCache>
                <c:ptCount val="1"/>
                <c:pt idx="0">
                  <c:v>Әлеуметтік аударымдар</c:v>
                </c:pt>
              </c:strCache>
            </c:strRef>
          </c:tx>
          <c:spPr>
            <a:solidFill>
              <a:schemeClr val="accent1">
                <a:lumMod val="75000"/>
              </a:schemeClr>
            </a:solidFill>
            <a:ln>
              <a:noFill/>
            </a:ln>
            <a:effectLst/>
          </c:spPr>
          <c:invertIfNegative val="0"/>
          <c:dLbls>
            <c:dLbl>
              <c:idx val="0"/>
              <c:layout>
                <c:manualLayout>
                  <c:x val="5.0179202972505353E-3"/>
                  <c:y val="-2.990306637180138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0DD-B048-8914-9E2679C29833}"/>
                </c:ext>
              </c:extLst>
            </c:dLbl>
            <c:dLbl>
              <c:idx val="1"/>
              <c:layout>
                <c:manualLayout>
                  <c:x val="2.5089601486252677E-3"/>
                  <c:y val="1.214088883240381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DD-B048-8914-9E2679C29833}"/>
                </c:ext>
              </c:extLst>
            </c:dLbl>
            <c:dLbl>
              <c:idx val="2"/>
              <c:layout>
                <c:manualLayout>
                  <c:x val="5.0179202972504434E-3"/>
                  <c:y val="4.866869705822625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DD-B048-8914-9E2679C29833}"/>
                </c:ext>
              </c:extLst>
            </c:dLbl>
            <c:spPr>
              <a:noFill/>
              <a:ln>
                <a:noFill/>
              </a:ln>
              <a:effectLst/>
            </c:spPr>
            <c:txPr>
              <a:bodyPr rot="0" spcFirstLastPara="1" vertOverflow="ellipsis" vert="horz" wrap="square" lIns="38100" tIns="19050" rIns="38100" bIns="19050" anchor="ctr" anchorCtr="0">
                <a:spAutoFit/>
              </a:bodyPr>
              <a:lstStyle/>
              <a:p>
                <a:pPr algn="ctr">
                  <a:defRPr lang="ru-KZ" sz="1200" b="0" i="0" u="none" strike="noStrike" kern="1200" baseline="0">
                    <a:solidFill>
                      <a:srgbClr val="0070C0"/>
                    </a:solidFill>
                    <a:latin typeface="Arial" panose="020B0604020202020204" pitchFamily="34" charset="0"/>
                    <a:ea typeface="+mn-ea"/>
                    <a:cs typeface="Arial" panose="020B0604020202020204" pitchFamily="34" charset="0"/>
                  </a:defRPr>
                </a:pPr>
                <a:endParaRPr lang="ru-K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'Пост СО'!$B$8:$D$8</c:f>
              <c:numCache>
                <c:formatCode>General</c:formatCode>
                <c:ptCount val="3"/>
                <c:pt idx="0">
                  <c:v>2023</c:v>
                </c:pt>
                <c:pt idx="1">
                  <c:v>2024</c:v>
                </c:pt>
                <c:pt idx="2">
                  <c:v>2025</c:v>
                </c:pt>
              </c:numCache>
            </c:numRef>
          </c:cat>
          <c:val>
            <c:numRef>
              <c:f>'Пост СО'!$B$9:$D$9</c:f>
              <c:numCache>
                <c:formatCode>#\ ##0.0</c:formatCode>
                <c:ptCount val="3"/>
                <c:pt idx="0" formatCode="#,##0">
                  <c:v>536.4</c:v>
                </c:pt>
                <c:pt idx="1">
                  <c:v>635.20000000000005</c:v>
                </c:pt>
                <c:pt idx="2">
                  <c:v>957.8</c:v>
                </c:pt>
              </c:numCache>
            </c:numRef>
          </c:val>
          <c:extLst>
            <c:ext xmlns:c16="http://schemas.microsoft.com/office/drawing/2014/chart" uri="{C3380CC4-5D6E-409C-BE32-E72D297353CC}">
              <c16:uniqueId val="{00000003-40DD-B048-8914-9E2679C29833}"/>
            </c:ext>
          </c:extLst>
        </c:ser>
        <c:ser>
          <c:idx val="1"/>
          <c:order val="1"/>
          <c:tx>
            <c:strRef>
              <c:f>'Пост СО'!$A$10</c:f>
              <c:strCache>
                <c:ptCount val="1"/>
                <c:pt idx="0">
                  <c:v>Өсімпұл</c:v>
                </c:pt>
              </c:strCache>
            </c:strRef>
          </c:tx>
          <c:spPr>
            <a:solidFill>
              <a:srgbClr val="FFC000"/>
            </a:solidFill>
            <a:ln>
              <a:solidFill>
                <a:srgbClr val="FFC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2">
                        <a:lumMod val="75000"/>
                      </a:schemeClr>
                    </a:solidFill>
                    <a:latin typeface="Arial" panose="020B0604020202020204" pitchFamily="34" charset="0"/>
                    <a:ea typeface="+mn-ea"/>
                    <a:cs typeface="Arial" panose="020B0604020202020204" pitchFamily="34" charset="0"/>
                  </a:defRPr>
                </a:pPr>
                <a:endParaRPr lang="ru-K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'Пост СО'!$B$8:$D$8</c:f>
              <c:numCache>
                <c:formatCode>General</c:formatCode>
                <c:ptCount val="3"/>
                <c:pt idx="0">
                  <c:v>2023</c:v>
                </c:pt>
                <c:pt idx="1">
                  <c:v>2024</c:v>
                </c:pt>
                <c:pt idx="2">
                  <c:v>2025</c:v>
                </c:pt>
              </c:numCache>
            </c:numRef>
          </c:cat>
          <c:val>
            <c:numRef>
              <c:f>'Пост СО'!$B$10:$D$10</c:f>
              <c:numCache>
                <c:formatCode>#\ ##0.0</c:formatCode>
                <c:ptCount val="3"/>
                <c:pt idx="0">
                  <c:v>1.6</c:v>
                </c:pt>
                <c:pt idx="1">
                  <c:v>2.2999999999999998</c:v>
                </c:pt>
                <c:pt idx="2">
                  <c:v>2</c:v>
                </c:pt>
              </c:numCache>
            </c:numRef>
          </c:val>
          <c:extLst>
            <c:ext xmlns:c16="http://schemas.microsoft.com/office/drawing/2014/chart" uri="{C3380CC4-5D6E-409C-BE32-E72D297353CC}">
              <c16:uniqueId val="{00000004-40DD-B048-8914-9E2679C29833}"/>
            </c:ext>
          </c:extLst>
        </c:ser>
        <c:dLbls>
          <c:dLblPos val="ctr"/>
          <c:showLegendKey val="0"/>
          <c:showVal val="1"/>
          <c:showCatName val="0"/>
          <c:showSerName val="0"/>
          <c:showPercent val="0"/>
          <c:showBubbleSize val="0"/>
        </c:dLbls>
        <c:gapWidth val="219"/>
        <c:axId val="179843632"/>
        <c:axId val="181814720"/>
      </c:barChart>
      <c:lineChart>
        <c:grouping val="standard"/>
        <c:varyColors val="0"/>
        <c:ser>
          <c:idx val="2"/>
          <c:order val="2"/>
          <c:tx>
            <c:strRef>
              <c:f>'Пост СО'!$A$12</c:f>
              <c:strCache>
                <c:ptCount val="1"/>
              </c:strCache>
            </c:strRef>
          </c:tx>
          <c:spPr>
            <a:ln w="28575" cap="rnd">
              <a:solidFill>
                <a:schemeClr val="dk1">
                  <a:tint val="75000"/>
                </a:schemeClr>
              </a:solidFill>
              <a:round/>
            </a:ln>
            <a:effectLst/>
          </c:spPr>
          <c:marker>
            <c:symbol val="circle"/>
            <c:size val="5"/>
            <c:spPr>
              <a:solidFill>
                <a:schemeClr val="accent3">
                  <a:lumMod val="75000"/>
                </a:schemeClr>
              </a:solidFill>
              <a:ln w="9525">
                <a:solidFill>
                  <a:schemeClr val="dk1">
                    <a:tint val="75000"/>
                  </a:schemeClr>
                </a:solidFill>
              </a:ln>
              <a:effectLst/>
            </c:spPr>
          </c:marker>
          <c:dLbls>
            <c:dLbl>
              <c:idx val="0"/>
              <c:layout>
                <c:manualLayout>
                  <c:x val="-7.8281712475484436E-3"/>
                  <c:y val="-3.91010272216868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0DD-B048-8914-9E2679C29833}"/>
                </c:ext>
              </c:extLst>
            </c:dLbl>
            <c:dLbl>
              <c:idx val="2"/>
              <c:layout>
                <c:manualLayout>
                  <c:x val="-2.3506999125109361E-2"/>
                  <c:y val="-2.77777777777777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0DD-B048-8914-9E2679C2983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K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'Пост СО'!$B$8:$D$8</c:f>
              <c:numCache>
                <c:formatCode>General</c:formatCode>
                <c:ptCount val="3"/>
                <c:pt idx="0">
                  <c:v>2023</c:v>
                </c:pt>
                <c:pt idx="1">
                  <c:v>2024</c:v>
                </c:pt>
                <c:pt idx="2">
                  <c:v>2025</c:v>
                </c:pt>
              </c:numCache>
            </c:numRef>
          </c:cat>
          <c:val>
            <c:numRef>
              <c:f>'Пост СО'!$B$12:$D$12</c:f>
              <c:numCache>
                <c:formatCode>General</c:formatCode>
                <c:ptCount val="3"/>
              </c:numCache>
            </c:numRef>
          </c:val>
          <c:smooth val="0"/>
          <c:extLst>
            <c:ext xmlns:c16="http://schemas.microsoft.com/office/drawing/2014/chart" uri="{C3380CC4-5D6E-409C-BE32-E72D297353CC}">
              <c16:uniqueId val="{00000007-40DD-B048-8914-9E2679C29833}"/>
            </c:ext>
          </c:extLst>
        </c:ser>
        <c:dLbls>
          <c:dLblPos val="ctr"/>
          <c:showLegendKey val="0"/>
          <c:showVal val="1"/>
          <c:showCatName val="0"/>
          <c:showSerName val="0"/>
          <c:showPercent val="0"/>
          <c:showBubbleSize val="0"/>
        </c:dLbls>
        <c:marker val="1"/>
        <c:smooth val="0"/>
        <c:axId val="241369216"/>
        <c:axId val="181813056"/>
      </c:lineChart>
      <c:catAx>
        <c:axId val="179843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002060"/>
                </a:solidFill>
                <a:latin typeface="Arial" panose="020B0604020202020204" pitchFamily="34" charset="0"/>
                <a:ea typeface="+mn-ea"/>
                <a:cs typeface="Arial" panose="020B0604020202020204" pitchFamily="34" charset="0"/>
              </a:defRPr>
            </a:pPr>
            <a:endParaRPr lang="ru-KZ"/>
          </a:p>
        </c:txPr>
        <c:crossAx val="181814720"/>
        <c:crosses val="autoZero"/>
        <c:auto val="1"/>
        <c:lblAlgn val="ctr"/>
        <c:lblOffset val="100"/>
        <c:noMultiLvlLbl val="0"/>
      </c:catAx>
      <c:valAx>
        <c:axId val="1818147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KZ"/>
          </a:p>
        </c:txPr>
        <c:crossAx val="179843632"/>
        <c:crosses val="autoZero"/>
        <c:crossBetween val="between"/>
      </c:valAx>
      <c:valAx>
        <c:axId val="181813056"/>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KZ"/>
          </a:p>
        </c:txPr>
        <c:crossAx val="241369216"/>
        <c:crosses val="max"/>
        <c:crossBetween val="between"/>
      </c:valAx>
      <c:catAx>
        <c:axId val="241369216"/>
        <c:scaling>
          <c:orientation val="minMax"/>
        </c:scaling>
        <c:delete val="1"/>
        <c:axPos val="b"/>
        <c:numFmt formatCode="General" sourceLinked="1"/>
        <c:majorTickMark val="out"/>
        <c:minorTickMark val="none"/>
        <c:tickLblPos val="nextTo"/>
        <c:crossAx val="181813056"/>
        <c:crosses val="autoZero"/>
        <c:auto val="1"/>
        <c:lblAlgn val="ctr"/>
        <c:lblOffset val="100"/>
        <c:noMultiLvlLbl val="0"/>
      </c:catAx>
      <c:spPr>
        <a:noFill/>
        <a:ln>
          <a:noFill/>
        </a:ln>
        <a:effectLst/>
      </c:spPr>
    </c:plotArea>
    <c:legend>
      <c:legendPos val="b"/>
      <c:legendEntry>
        <c:idx val="2"/>
        <c:delete val="1"/>
      </c:legendEntry>
      <c:layout>
        <c:manualLayout>
          <c:xMode val="edge"/>
          <c:yMode val="edge"/>
          <c:x val="6.8294449182623368E-2"/>
          <c:y val="0.83968373614497405"/>
          <c:w val="0.81477887761677414"/>
          <c:h val="0.1603161582397656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KZ"/>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325275777565684E-2"/>
          <c:y val="0.15832036614373018"/>
          <c:w val="0.95368183545730201"/>
          <c:h val="0.46281883854065203"/>
        </c:manualLayout>
      </c:layout>
      <c:barChart>
        <c:barDir val="col"/>
        <c:grouping val="clustered"/>
        <c:varyColors val="0"/>
        <c:ser>
          <c:idx val="0"/>
          <c:order val="0"/>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KZ"/>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'СО и СВ '!$A$5:$A$24</c:f>
              <c:strCache>
                <c:ptCount val="20"/>
                <c:pt idx="0">
                  <c:v>Ұлытау обл.</c:v>
                </c:pt>
                <c:pt idx="1">
                  <c:v>Жетісу обл.</c:v>
                </c:pt>
                <c:pt idx="2">
                  <c:v>СҚО</c:v>
                </c:pt>
                <c:pt idx="3">
                  <c:v>Абай обл.</c:v>
                </c:pt>
                <c:pt idx="4">
                  <c:v>Қызылорда обл.</c:v>
                </c:pt>
                <c:pt idx="5">
                  <c:v>БҚО</c:v>
                </c:pt>
                <c:pt idx="6">
                  <c:v>Жамбыл обл.</c:v>
                </c:pt>
                <c:pt idx="7">
                  <c:v>Ақмола обл.</c:v>
                </c:pt>
                <c:pt idx="8">
                  <c:v>ШҚО</c:v>
                </c:pt>
                <c:pt idx="9">
                  <c:v>Шымкент қ.</c:v>
                </c:pt>
                <c:pt idx="10">
                  <c:v>Қостанай обл.</c:v>
                </c:pt>
                <c:pt idx="11">
                  <c:v>Атырау обл.</c:v>
                </c:pt>
                <c:pt idx="12">
                  <c:v>Алматы обл.</c:v>
                </c:pt>
                <c:pt idx="13">
                  <c:v>Павлодар обл.</c:v>
                </c:pt>
                <c:pt idx="14">
                  <c:v>Ақтөбе обл.</c:v>
                </c:pt>
                <c:pt idx="15">
                  <c:v>Манғыстау обл.</c:v>
                </c:pt>
                <c:pt idx="16">
                  <c:v>Түркістан обл.</c:v>
                </c:pt>
                <c:pt idx="17">
                  <c:v>Карағанды обл.</c:v>
                </c:pt>
                <c:pt idx="18">
                  <c:v>Астана қ.</c:v>
                </c:pt>
                <c:pt idx="19">
                  <c:v>Алматы қ.</c:v>
                </c:pt>
              </c:strCache>
            </c:strRef>
          </c:cat>
          <c:val>
            <c:numRef>
              <c:f>'СО и СВ '!$B$5:$B$24</c:f>
              <c:numCache>
                <c:formatCode>0.00</c:formatCode>
                <c:ptCount val="20"/>
                <c:pt idx="0">
                  <c:v>17.399999999999999</c:v>
                </c:pt>
                <c:pt idx="1">
                  <c:v>20.100000000000001</c:v>
                </c:pt>
                <c:pt idx="2">
                  <c:v>22.5</c:v>
                </c:pt>
                <c:pt idx="3">
                  <c:v>24.8</c:v>
                </c:pt>
                <c:pt idx="4">
                  <c:v>25</c:v>
                </c:pt>
                <c:pt idx="5">
                  <c:v>29.1</c:v>
                </c:pt>
                <c:pt idx="6">
                  <c:v>33.299999999999997</c:v>
                </c:pt>
                <c:pt idx="7">
                  <c:v>33.799999999999997</c:v>
                </c:pt>
                <c:pt idx="8">
                  <c:v>38</c:v>
                </c:pt>
                <c:pt idx="9">
                  <c:v>38.799999999999997</c:v>
                </c:pt>
                <c:pt idx="10">
                  <c:v>39</c:v>
                </c:pt>
                <c:pt idx="11">
                  <c:v>40.9</c:v>
                </c:pt>
                <c:pt idx="12">
                  <c:v>41.1</c:v>
                </c:pt>
                <c:pt idx="13">
                  <c:v>41.5</c:v>
                </c:pt>
                <c:pt idx="14">
                  <c:v>41.7</c:v>
                </c:pt>
                <c:pt idx="15">
                  <c:v>42.3</c:v>
                </c:pt>
                <c:pt idx="16">
                  <c:v>48.1</c:v>
                </c:pt>
                <c:pt idx="17">
                  <c:v>61.8</c:v>
                </c:pt>
                <c:pt idx="18">
                  <c:v>130.9</c:v>
                </c:pt>
                <c:pt idx="19">
                  <c:v>185.6</c:v>
                </c:pt>
              </c:numCache>
            </c:numRef>
          </c:val>
          <c:extLst>
            <c:ext xmlns:c16="http://schemas.microsoft.com/office/drawing/2014/chart" uri="{C3380CC4-5D6E-409C-BE32-E72D297353CC}">
              <c16:uniqueId val="{00000000-71D5-474A-92BA-99A78AE44B0F}"/>
            </c:ext>
          </c:extLst>
        </c:ser>
        <c:dLbls>
          <c:dLblPos val="outEnd"/>
          <c:showLegendKey val="0"/>
          <c:showVal val="1"/>
          <c:showCatName val="0"/>
          <c:showSerName val="0"/>
          <c:showPercent val="0"/>
          <c:showBubbleSize val="0"/>
        </c:dLbls>
        <c:gapWidth val="80"/>
        <c:axId val="199056975"/>
        <c:axId val="75435871"/>
      </c:barChart>
      <c:lineChart>
        <c:grouping val="standard"/>
        <c:varyColors val="0"/>
        <c:ser>
          <c:idx val="1"/>
          <c:order val="1"/>
          <c:spPr>
            <a:ln w="28575" cap="rnd">
              <a:noFill/>
              <a:round/>
            </a:ln>
            <a:effectLst/>
          </c:spPr>
          <c:marker>
            <c:symbol val="circle"/>
            <c:size val="5"/>
            <c:spPr>
              <a:noFill/>
              <a:ln w="9525">
                <a:noFill/>
              </a:ln>
              <a:effectLst/>
            </c:spPr>
          </c:marker>
          <c:dLbls>
            <c:dLbl>
              <c:idx val="0"/>
              <c:layout>
                <c:manualLayout>
                  <c:x val="-4.3088512568630374E-2"/>
                  <c:y val="-0.1206534601314044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1D5-474A-92BA-99A78AE44B0F}"/>
                </c:ext>
              </c:extLst>
            </c:dLbl>
            <c:dLbl>
              <c:idx val="1"/>
              <c:layout>
                <c:manualLayout>
                  <c:x val="-4.3088512568630374E-2"/>
                  <c:y val="-0.1122601759483502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1D5-474A-92BA-99A78AE44B0F}"/>
                </c:ext>
              </c:extLst>
            </c:dLbl>
            <c:dLbl>
              <c:idx val="2"/>
              <c:layout>
                <c:manualLayout>
                  <c:x val="-3.6185160583563372E-2"/>
                  <c:y val="-0.1374400284975129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1D5-474A-92BA-99A78AE44B0F}"/>
                </c:ext>
              </c:extLst>
            </c:dLbl>
            <c:dLbl>
              <c:idx val="3"/>
              <c:layout>
                <c:manualLayout>
                  <c:x val="-4.3088512568630395E-2"/>
                  <c:y val="-0.129046744314458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1D5-474A-92BA-99A78AE44B0F}"/>
                </c:ext>
              </c:extLst>
            </c:dLbl>
            <c:dLbl>
              <c:idx val="4"/>
              <c:layout>
                <c:manualLayout>
                  <c:x val="-4.7690747225341716E-2"/>
                  <c:y val="-0.1584232389551485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1D5-474A-92BA-99A78AE44B0F}"/>
                </c:ext>
              </c:extLst>
            </c:dLbl>
            <c:dLbl>
              <c:idx val="5"/>
              <c:layout>
                <c:manualLayout>
                  <c:x val="-4.999186455369739E-2"/>
                  <c:y val="-0.1500299547720942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1D5-474A-92BA-99A78AE44B0F}"/>
                </c:ext>
              </c:extLst>
            </c:dLbl>
            <c:dLbl>
              <c:idx val="6"/>
              <c:layout>
                <c:manualLayout>
                  <c:x val="-4.7690747225341758E-2"/>
                  <c:y val="-0.1668165231382026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1D5-474A-92BA-99A78AE44B0F}"/>
                </c:ext>
              </c:extLst>
            </c:dLbl>
            <c:dLbl>
              <c:idx val="7"/>
              <c:layout>
                <c:manualLayout>
                  <c:x val="-4.3088512568630416E-2"/>
                  <c:y val="-0.1668165231382027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1D5-474A-92BA-99A78AE44B0F}"/>
                </c:ext>
              </c:extLst>
            </c:dLbl>
            <c:dLbl>
              <c:idx val="8"/>
              <c:layout>
                <c:manualLayout>
                  <c:x val="-4.3088512568630458E-2"/>
                  <c:y val="-0.1919963756873654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1D5-474A-92BA-99A78AE44B0F}"/>
                </c:ext>
              </c:extLst>
            </c:dLbl>
            <c:dLbl>
              <c:idx val="9"/>
              <c:layout>
                <c:manualLayout>
                  <c:x val="-4.3088512568630374E-2"/>
                  <c:y val="-0.1877997335958383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1D5-474A-92BA-99A78AE44B0F}"/>
                </c:ext>
              </c:extLst>
            </c:dLbl>
            <c:dLbl>
              <c:idx val="10"/>
              <c:layout>
                <c:manualLayout>
                  <c:x val="-3.6185160583563351E-2"/>
                  <c:y val="-0.217176228236528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1D5-474A-92BA-99A78AE44B0F}"/>
                </c:ext>
              </c:extLst>
            </c:dLbl>
            <c:dLbl>
              <c:idx val="11"/>
              <c:layout>
                <c:manualLayout>
                  <c:x val="-3.8486277911919109E-2"/>
                  <c:y val="-0.2129795861450009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1D5-474A-92BA-99A78AE44B0F}"/>
                </c:ext>
              </c:extLst>
            </c:dLbl>
            <c:dLbl>
              <c:idx val="12"/>
              <c:layout>
                <c:manualLayout>
                  <c:x val="-3.8486277911919109E-2"/>
                  <c:y val="-0.2129795861450009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1D5-474A-92BA-99A78AE44B0F}"/>
                </c:ext>
              </c:extLst>
            </c:dLbl>
            <c:dLbl>
              <c:idx val="13"/>
              <c:layout>
                <c:manualLayout>
                  <c:x val="-4.3088512568630374E-2"/>
                  <c:y val="-0.2129795861450009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1D5-474A-92BA-99A78AE44B0F}"/>
                </c:ext>
              </c:extLst>
            </c:dLbl>
            <c:dLbl>
              <c:idx val="14"/>
              <c:layout>
                <c:manualLayout>
                  <c:x val="-4.3088512568630284E-2"/>
                  <c:y val="-0.2087829440534738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1D5-474A-92BA-99A78AE44B0F}"/>
                </c:ext>
              </c:extLst>
            </c:dLbl>
            <c:dLbl>
              <c:idx val="15"/>
              <c:layout>
                <c:manualLayout>
                  <c:x val="-4.999186455369739E-2"/>
                  <c:y val="-0.2087829440534738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1D5-474A-92BA-99A78AE44B0F}"/>
                </c:ext>
              </c:extLst>
            </c:dLbl>
            <c:dLbl>
              <c:idx val="16"/>
              <c:layout>
                <c:manualLayout>
                  <c:x val="-4.999186455369739E-2"/>
                  <c:y val="-0.2255695124195822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1D5-474A-92BA-99A78AE44B0F}"/>
                </c:ext>
              </c:extLst>
            </c:dLbl>
            <c:dLbl>
              <c:idx val="17"/>
              <c:layout>
                <c:manualLayout>
                  <c:x val="-6.609968585218709E-2"/>
                  <c:y val="-0.3053057121585974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1D5-474A-92BA-99A78AE44B0F}"/>
                </c:ext>
              </c:extLst>
            </c:dLbl>
            <c:dLbl>
              <c:idx val="18"/>
              <c:layout>
                <c:manualLayout>
                  <c:x val="-4.7222193914926311E-2"/>
                  <c:y val="-0.2654742463998512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1D5-474A-92BA-99A78AE44B0F}"/>
                </c:ext>
              </c:extLst>
            </c:dLbl>
            <c:dLbl>
              <c:idx val="19"/>
              <c:layout>
                <c:manualLayout>
                  <c:x val="-4.9782418448010742E-4"/>
                  <c:y val="-0.16681652313820267"/>
                </c:manualLayout>
              </c:layout>
              <c:spPr>
                <a:noFill/>
                <a:ln>
                  <a:noFill/>
                </a:ln>
                <a:effectLst/>
              </c:spPr>
              <c:txPr>
                <a:bodyPr rot="0" spcFirstLastPara="1" vertOverflow="ellipsis" vert="horz" wrap="square" lIns="38100" tIns="19050" rIns="38100" bIns="19050" anchor="ctr" anchorCtr="0">
                  <a:noAutofit/>
                </a:bodyPr>
                <a:lstStyle/>
                <a:p>
                  <a:pPr algn="ctr">
                    <a:defRPr lang="ru-KZ" sz="1000" b="1" i="0" u="none" strike="noStrike" kern="1200" baseline="0">
                      <a:solidFill>
                        <a:schemeClr val="tx1"/>
                      </a:solidFill>
                      <a:latin typeface="Arial" panose="020B0604020202020204" pitchFamily="34" charset="0"/>
                      <a:ea typeface="+mn-ea"/>
                      <a:cs typeface="Arial" panose="020B0604020202020204" pitchFamily="34" charset="0"/>
                    </a:defRPr>
                  </a:pPr>
                  <a:endParaRPr lang="ru-KZ"/>
                </a:p>
              </c:txPr>
              <c:dLblPos val="r"/>
              <c:showLegendKey val="0"/>
              <c:showVal val="1"/>
              <c:showCatName val="0"/>
              <c:showSerName val="0"/>
              <c:showPercent val="0"/>
              <c:showBubbleSize val="0"/>
              <c:extLst>
                <c:ext xmlns:c15="http://schemas.microsoft.com/office/drawing/2012/chart" uri="{CE6537A1-D6FC-4f65-9D91-7224C49458BB}">
                  <c15:layout>
                    <c:manualLayout>
                      <c:w val="5.6168359432871406E-2"/>
                      <c:h val="4.4064741961034673E-2"/>
                    </c:manualLayout>
                  </c15:layout>
                </c:ext>
                <c:ext xmlns:c16="http://schemas.microsoft.com/office/drawing/2014/chart" uri="{C3380CC4-5D6E-409C-BE32-E72D297353CC}">
                  <c16:uniqueId val="{00000014-71D5-474A-92BA-99A78AE44B0F}"/>
                </c:ext>
              </c:extLst>
            </c:dLbl>
            <c:spPr>
              <a:noFill/>
              <a:ln>
                <a:noFill/>
              </a:ln>
              <a:effectLst/>
            </c:spPr>
            <c:txPr>
              <a:bodyPr rot="0" spcFirstLastPara="1" vertOverflow="ellipsis" vert="horz" wrap="square" lIns="38100" tIns="19050" rIns="38100" bIns="19050" anchor="ctr" anchorCtr="0">
                <a:spAutoFit/>
              </a:bodyPr>
              <a:lstStyle/>
              <a:p>
                <a:pPr algn="ctr">
                  <a:defRPr lang="ru-KZ" sz="1000" b="1" i="0" u="none" strike="noStrike" kern="1200" baseline="0">
                    <a:solidFill>
                      <a:schemeClr val="tx1"/>
                    </a:solidFill>
                    <a:latin typeface="Arial" panose="020B0604020202020204" pitchFamily="34" charset="0"/>
                    <a:ea typeface="+mn-ea"/>
                    <a:cs typeface="Arial" panose="020B0604020202020204" pitchFamily="34" charset="0"/>
                  </a:defRPr>
                </a:pPr>
                <a:endParaRPr lang="ru-KZ"/>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'СО и СВ '!$A$5:$A$24</c:f>
              <c:strCache>
                <c:ptCount val="20"/>
                <c:pt idx="0">
                  <c:v>Ұлытау обл.</c:v>
                </c:pt>
                <c:pt idx="1">
                  <c:v>Жетісу обл.</c:v>
                </c:pt>
                <c:pt idx="2">
                  <c:v>СҚО</c:v>
                </c:pt>
                <c:pt idx="3">
                  <c:v>Абай обл.</c:v>
                </c:pt>
                <c:pt idx="4">
                  <c:v>Қызылорда обл.</c:v>
                </c:pt>
                <c:pt idx="5">
                  <c:v>БҚО</c:v>
                </c:pt>
                <c:pt idx="6">
                  <c:v>Жамбыл обл.</c:v>
                </c:pt>
                <c:pt idx="7">
                  <c:v>Ақмола обл.</c:v>
                </c:pt>
                <c:pt idx="8">
                  <c:v>ШҚО</c:v>
                </c:pt>
                <c:pt idx="9">
                  <c:v>Шымкент қ.</c:v>
                </c:pt>
                <c:pt idx="10">
                  <c:v>Қостанай обл.</c:v>
                </c:pt>
                <c:pt idx="11">
                  <c:v>Атырау обл.</c:v>
                </c:pt>
                <c:pt idx="12">
                  <c:v>Алматы обл.</c:v>
                </c:pt>
                <c:pt idx="13">
                  <c:v>Павлодар обл.</c:v>
                </c:pt>
                <c:pt idx="14">
                  <c:v>Ақтөбе обл.</c:v>
                </c:pt>
                <c:pt idx="15">
                  <c:v>Манғыстау обл.</c:v>
                </c:pt>
                <c:pt idx="16">
                  <c:v>Түркістан обл.</c:v>
                </c:pt>
                <c:pt idx="17">
                  <c:v>Карағанды обл.</c:v>
                </c:pt>
                <c:pt idx="18">
                  <c:v>Астана қ.</c:v>
                </c:pt>
                <c:pt idx="19">
                  <c:v>Алматы қ.</c:v>
                </c:pt>
              </c:strCache>
            </c:strRef>
          </c:cat>
          <c:val>
            <c:numRef>
              <c:f>'СО и СВ '!$C$5:$C$24</c:f>
              <c:numCache>
                <c:formatCode>0%</c:formatCode>
                <c:ptCount val="20"/>
                <c:pt idx="0">
                  <c:v>1.8128776828505937E-2</c:v>
                </c:pt>
                <c:pt idx="1">
                  <c:v>2.0941862888101691E-2</c:v>
                </c:pt>
                <c:pt idx="2">
                  <c:v>2.3442383829964577E-2</c:v>
                </c:pt>
                <c:pt idx="3">
                  <c:v>2.5838716399249846E-2</c:v>
                </c:pt>
                <c:pt idx="4">
                  <c:v>2.6047093144405085E-2</c:v>
                </c:pt>
                <c:pt idx="5">
                  <c:v>3.0318816420087522E-2</c:v>
                </c:pt>
                <c:pt idx="6">
                  <c:v>3.4694728068347572E-2</c:v>
                </c:pt>
                <c:pt idx="7">
                  <c:v>3.521566993123567E-2</c:v>
                </c:pt>
                <c:pt idx="8">
                  <c:v>3.959158157949573E-2</c:v>
                </c:pt>
                <c:pt idx="9">
                  <c:v>4.0425088560116687E-2</c:v>
                </c:pt>
                <c:pt idx="10">
                  <c:v>4.0633465305271933E-2</c:v>
                </c:pt>
                <c:pt idx="11">
                  <c:v>4.261304438424672E-2</c:v>
                </c:pt>
                <c:pt idx="12">
                  <c:v>4.282142112940196E-2</c:v>
                </c:pt>
                <c:pt idx="13">
                  <c:v>4.3238174619712445E-2</c:v>
                </c:pt>
                <c:pt idx="14">
                  <c:v>4.3446551364867685E-2</c:v>
                </c:pt>
                <c:pt idx="15">
                  <c:v>4.4071681600333402E-2</c:v>
                </c:pt>
                <c:pt idx="16">
                  <c:v>5.0114607209835384E-2</c:v>
                </c:pt>
                <c:pt idx="17">
                  <c:v>6.4388414252969373E-2</c:v>
                </c:pt>
                <c:pt idx="18">
                  <c:v>0.13638257970410503</c:v>
                </c:pt>
                <c:pt idx="19">
                  <c:v>0.19337361950406334</c:v>
                </c:pt>
              </c:numCache>
            </c:numRef>
          </c:val>
          <c:smooth val="0"/>
          <c:extLst>
            <c:ext xmlns:c16="http://schemas.microsoft.com/office/drawing/2014/chart" uri="{C3380CC4-5D6E-409C-BE32-E72D297353CC}">
              <c16:uniqueId val="{00000015-71D5-474A-92BA-99A78AE44B0F}"/>
            </c:ext>
          </c:extLst>
        </c:ser>
        <c:dLbls>
          <c:showLegendKey val="0"/>
          <c:showVal val="0"/>
          <c:showCatName val="0"/>
          <c:showSerName val="0"/>
          <c:showPercent val="0"/>
          <c:showBubbleSize val="0"/>
        </c:dLbls>
        <c:marker val="1"/>
        <c:smooth val="0"/>
        <c:axId val="268849215"/>
        <c:axId val="120145439"/>
      </c:lineChart>
      <c:catAx>
        <c:axId val="199056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002060"/>
                </a:solidFill>
                <a:latin typeface="Arial" panose="020B0604020202020204" pitchFamily="34" charset="0"/>
                <a:ea typeface="+mn-ea"/>
                <a:cs typeface="Arial" panose="020B0604020202020204" pitchFamily="34" charset="0"/>
              </a:defRPr>
            </a:pPr>
            <a:endParaRPr lang="ru-KZ"/>
          </a:p>
        </c:txPr>
        <c:crossAx val="75435871"/>
        <c:crosses val="autoZero"/>
        <c:auto val="1"/>
        <c:lblAlgn val="ctr"/>
        <c:lblOffset val="100"/>
        <c:noMultiLvlLbl val="0"/>
      </c:catAx>
      <c:valAx>
        <c:axId val="75435871"/>
        <c:scaling>
          <c:orientation val="minMax"/>
          <c:max val="90"/>
        </c:scaling>
        <c:delete val="0"/>
        <c:axPos val="l"/>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mn-lt"/>
                <a:ea typeface="+mn-ea"/>
                <a:cs typeface="+mn-cs"/>
              </a:defRPr>
            </a:pPr>
            <a:endParaRPr lang="ru-KZ"/>
          </a:p>
        </c:txPr>
        <c:crossAx val="199056975"/>
        <c:crosses val="autoZero"/>
        <c:crossBetween val="between"/>
      </c:valAx>
      <c:valAx>
        <c:axId val="120145439"/>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lgn="ctr">
              <a:defRPr lang="ru-KZ" sz="100" b="0" i="0" u="none" strike="noStrike" kern="1200" baseline="0">
                <a:solidFill>
                  <a:schemeClr val="bg1"/>
                </a:solidFill>
                <a:latin typeface="+mn-lt"/>
                <a:ea typeface="+mn-ea"/>
                <a:cs typeface="+mn-cs"/>
              </a:defRPr>
            </a:pPr>
            <a:endParaRPr lang="ru-KZ"/>
          </a:p>
        </c:txPr>
        <c:crossAx val="268849215"/>
        <c:crosses val="max"/>
        <c:crossBetween val="between"/>
      </c:valAx>
      <c:catAx>
        <c:axId val="268849215"/>
        <c:scaling>
          <c:orientation val="minMax"/>
        </c:scaling>
        <c:delete val="1"/>
        <c:axPos val="b"/>
        <c:numFmt formatCode="General" sourceLinked="1"/>
        <c:majorTickMark val="out"/>
        <c:minorTickMark val="none"/>
        <c:tickLblPos val="nextTo"/>
        <c:crossAx val="120145439"/>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KZ"/>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9.4502908166522084E-2"/>
          <c:y val="4.8380514935633043E-2"/>
          <c:w val="0.88273915509305056"/>
          <c:h val="0.63823589408836845"/>
        </c:manualLayout>
      </c:layout>
      <c:barChart>
        <c:barDir val="col"/>
        <c:grouping val="clustered"/>
        <c:varyColors val="0"/>
        <c:ser>
          <c:idx val="0"/>
          <c:order val="0"/>
          <c:tx>
            <c:strRef>
              <c:f>' Уч от МЗП'!$E$6</c:f>
              <c:strCache>
                <c:ptCount val="1"/>
                <c:pt idx="0">
                  <c:v>жалпы санына шаққандағы қатысушылар санының үлесі, %</c:v>
                </c:pt>
              </c:strCache>
            </c:strRef>
          </c:tx>
          <c:spPr>
            <a:solidFill>
              <a:schemeClr val="accent5"/>
            </a:solidFill>
            <a:ln>
              <a:noFill/>
            </a:ln>
            <a:effectLst/>
          </c:spPr>
          <c:invertIfNegative val="0"/>
          <c:dLbls>
            <c:dLbl>
              <c:idx val="0"/>
              <c:layout>
                <c:manualLayout>
                  <c:x val="-3.2560028386191676E-3"/>
                  <c:y val="8.583692920976673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E1F-864F-9347-23D897754992}"/>
                </c:ext>
              </c:extLst>
            </c:dLbl>
            <c:dLbl>
              <c:idx val="1"/>
              <c:layout>
                <c:manualLayout>
                  <c:x val="1.6280014193095853E-3"/>
                  <c:y val="8.583692920976642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E1F-864F-9347-23D897754992}"/>
                </c:ext>
              </c:extLst>
            </c:dLbl>
            <c:dLbl>
              <c:idx val="4"/>
              <c:layout>
                <c:manualLayout>
                  <c:x val="0"/>
                  <c:y val="-6.410256410256413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E1F-864F-9347-23D897754992}"/>
                </c:ext>
              </c:extLst>
            </c:dLbl>
            <c:numFmt formatCode="0.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K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 Уч от МЗП'!$A$7:$A$14</c:f>
              <c:strCache>
                <c:ptCount val="8"/>
                <c:pt idx="0">
                  <c:v>0 - 1 ЕТЖ</c:v>
                </c:pt>
                <c:pt idx="1">
                  <c:v>1 - 2 ЕТЖ</c:v>
                </c:pt>
                <c:pt idx="2">
                  <c:v>2 - 3 ЕТЖ</c:v>
                </c:pt>
                <c:pt idx="3">
                  <c:v>3 - 4 ЕТЖ</c:v>
                </c:pt>
                <c:pt idx="4">
                  <c:v>4 - 5 ЕТЖ</c:v>
                </c:pt>
                <c:pt idx="5">
                  <c:v>5 - 6 ЕТЖ</c:v>
                </c:pt>
                <c:pt idx="6">
                  <c:v>6 - 7 ЕТЖ</c:v>
                </c:pt>
                <c:pt idx="7">
                  <c:v>7 ЕТЖ-дан жоғары</c:v>
                </c:pt>
              </c:strCache>
            </c:strRef>
          </c:cat>
          <c:val>
            <c:numRef>
              <c:f>' Уч от МЗП'!$E$7:$E$14</c:f>
              <c:numCache>
                <c:formatCode>0.0%</c:formatCode>
                <c:ptCount val="8"/>
                <c:pt idx="0">
                  <c:v>2.1581751283165636E-2</c:v>
                </c:pt>
                <c:pt idx="1">
                  <c:v>0.3645799235113012</c:v>
                </c:pt>
                <c:pt idx="2">
                  <c:v>0.16330121254165256</c:v>
                </c:pt>
                <c:pt idx="3">
                  <c:v>0.1348572726257378</c:v>
                </c:pt>
                <c:pt idx="4">
                  <c:v>0.1065915193730804</c:v>
                </c:pt>
                <c:pt idx="5">
                  <c:v>7.9895696448865641E-2</c:v>
                </c:pt>
                <c:pt idx="6">
                  <c:v>6.9535700756235067E-2</c:v>
                </c:pt>
                <c:pt idx="7">
                  <c:v>5.9656923459961701E-2</c:v>
                </c:pt>
              </c:numCache>
            </c:numRef>
          </c:val>
          <c:extLst>
            <c:ext xmlns:c16="http://schemas.microsoft.com/office/drawing/2014/chart" uri="{C3380CC4-5D6E-409C-BE32-E72D297353CC}">
              <c16:uniqueId val="{00000003-3E1F-864F-9347-23D897754992}"/>
            </c:ext>
          </c:extLst>
        </c:ser>
        <c:dLbls>
          <c:showLegendKey val="0"/>
          <c:showVal val="0"/>
          <c:showCatName val="0"/>
          <c:showSerName val="0"/>
          <c:showPercent val="0"/>
          <c:showBubbleSize val="0"/>
        </c:dLbls>
        <c:gapWidth val="219"/>
        <c:overlap val="-27"/>
        <c:axId val="151302144"/>
        <c:axId val="151303680"/>
      </c:barChart>
      <c:catAx>
        <c:axId val="151302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1"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KZ"/>
          </a:p>
        </c:txPr>
        <c:crossAx val="151303680"/>
        <c:crosses val="autoZero"/>
        <c:auto val="1"/>
        <c:lblAlgn val="ctr"/>
        <c:lblOffset val="100"/>
        <c:noMultiLvlLbl val="0"/>
      </c:catAx>
      <c:valAx>
        <c:axId val="15130368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KZ"/>
          </a:p>
        </c:txPr>
        <c:crossAx val="15130214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KZ"/>
          </a:p>
        </c:txPr>
      </c:legendEntry>
      <c:layout>
        <c:manualLayout>
          <c:xMode val="edge"/>
          <c:yMode val="edge"/>
          <c:x val="9.5142214884129953E-2"/>
          <c:y val="0.81927656202042221"/>
          <c:w val="0.80971538579577484"/>
          <c:h val="9.9272530704426654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KZ"/>
        </a:p>
      </c:txPr>
    </c:legend>
    <c:plotVisOnly val="1"/>
    <c:dispBlanksAs val="gap"/>
    <c:showDLblsOverMax val="0"/>
  </c:chart>
  <c:spPr>
    <a:noFill/>
    <a:ln>
      <a:noFill/>
    </a:ln>
    <a:effectLst/>
  </c:spPr>
  <c:txPr>
    <a:bodyPr/>
    <a:lstStyle/>
    <a:p>
      <a:pPr>
        <a:defRPr sz="1000">
          <a:latin typeface="Arial" panose="020B0604020202020204" pitchFamily="34" charset="0"/>
          <a:cs typeface="Arial" panose="020B0604020202020204" pitchFamily="34" charset="0"/>
        </a:defRPr>
      </a:pPr>
      <a:endParaRPr lang="ru-KZ"/>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4163473985667162E-2"/>
          <c:y val="4.9585585275392384E-2"/>
          <c:w val="0.34500795593623812"/>
          <c:h val="0.87782805646078421"/>
        </c:manualLayout>
      </c:layout>
      <c:pie3DChart>
        <c:varyColors val="1"/>
        <c:ser>
          <c:idx val="0"/>
          <c:order val="0"/>
          <c:spPr>
            <a:ln>
              <a:noFill/>
            </a:ln>
          </c:spPr>
          <c:dPt>
            <c:idx val="0"/>
            <c:bubble3D val="0"/>
            <c:spPr>
              <a:solidFill>
                <a:schemeClr val="accent1">
                  <a:lumMod val="75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5A89-410C-AB13-D07D0B200830}"/>
              </c:ext>
            </c:extLst>
          </c:dPt>
          <c:dPt>
            <c:idx val="1"/>
            <c:bubble3D val="0"/>
            <c:spPr>
              <a:solidFill>
                <a:srgbClr val="99336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5A89-410C-AB13-D07D0B200830}"/>
              </c:ext>
            </c:extLst>
          </c:dPt>
          <c:dPt>
            <c:idx val="2"/>
            <c:bubble3D val="0"/>
            <c:spPr>
              <a:solidFill>
                <a:schemeClr val="tx2">
                  <a:lumMod val="40000"/>
                  <a:lumOff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5A89-410C-AB13-D07D0B200830}"/>
              </c:ext>
            </c:extLst>
          </c:dPt>
          <c:dPt>
            <c:idx val="3"/>
            <c:bubble3D val="0"/>
            <c:spPr>
              <a:solidFill>
                <a:schemeClr val="accent2">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5A89-410C-AB13-D07D0B200830}"/>
              </c:ext>
            </c:extLst>
          </c:dPt>
          <c:dPt>
            <c:idx val="4"/>
            <c:bubble3D val="0"/>
            <c:spPr>
              <a:solidFill>
                <a:schemeClr val="accent5">
                  <a:lumMod val="75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9-5A89-410C-AB13-D07D0B200830}"/>
              </c:ext>
            </c:extLst>
          </c:dPt>
          <c:dLbls>
            <c:dLbl>
              <c:idx val="1"/>
              <c:numFmt formatCode="0.0%" sourceLinked="0"/>
              <c:spPr>
                <a:noFill/>
                <a:ln>
                  <a:noFill/>
                </a:ln>
                <a:effectLst/>
              </c:spPr>
              <c:txPr>
                <a:bodyPr rot="0" spcFirstLastPara="1" vertOverflow="ellipsis" vert="horz" wrap="square" lIns="38100" tIns="19050" rIns="38100" bIns="19050" anchor="ctr" anchorCtr="0">
                  <a:spAutoFit/>
                </a:bodyPr>
                <a:lstStyle/>
                <a:p>
                  <a:pPr algn="ctr">
                    <a:defRPr lang="ru-KZ" sz="1000" b="1" i="0" u="none" strike="noStrike" kern="1200" baseline="0">
                      <a:solidFill>
                        <a:schemeClr val="tx1"/>
                      </a:solidFill>
                      <a:latin typeface="Arial" panose="020B0604020202020204" pitchFamily="34" charset="0"/>
                      <a:ea typeface="+mn-ea"/>
                      <a:cs typeface="Arial" panose="020B0604020202020204" pitchFamily="34" charset="0"/>
                    </a:defRPr>
                  </a:pPr>
                  <a:endParaRPr lang="ru-KZ"/>
                </a:p>
              </c:txPr>
              <c:dLblPos val="inEnd"/>
              <c:showLegendKey val="0"/>
              <c:showVal val="0"/>
              <c:showCatName val="0"/>
              <c:showSerName val="0"/>
              <c:showPercent val="1"/>
              <c:showBubbleSize val="0"/>
              <c:extLst>
                <c:ext xmlns:c16="http://schemas.microsoft.com/office/drawing/2014/chart" uri="{C3380CC4-5D6E-409C-BE32-E72D297353CC}">
                  <c16:uniqueId val="{00000003-5A89-410C-AB13-D07D0B200830}"/>
                </c:ext>
              </c:extLst>
            </c:dLbl>
            <c:dLbl>
              <c:idx val="2"/>
              <c:numFmt formatCode="0.0%" sourceLinked="0"/>
              <c:spPr>
                <a:noFill/>
                <a:ln>
                  <a:noFill/>
                </a:ln>
                <a:effectLst/>
              </c:spPr>
              <c:txPr>
                <a:bodyPr rot="0" spcFirstLastPara="1" vertOverflow="ellipsis" vert="horz" wrap="square" lIns="38100" tIns="19050" rIns="38100" bIns="19050" anchor="ctr" anchorCtr="0">
                  <a:spAutoFit/>
                </a:bodyPr>
                <a:lstStyle/>
                <a:p>
                  <a:pPr algn="ctr">
                    <a:defRPr lang="ru-KZ" sz="1000" b="1" i="0" u="none" strike="noStrike" kern="1200" baseline="0">
                      <a:solidFill>
                        <a:schemeClr val="tx1"/>
                      </a:solidFill>
                      <a:latin typeface="Arial" panose="020B0604020202020204" pitchFamily="34" charset="0"/>
                      <a:ea typeface="+mn-ea"/>
                      <a:cs typeface="Arial" panose="020B0604020202020204" pitchFamily="34" charset="0"/>
                    </a:defRPr>
                  </a:pPr>
                  <a:endParaRPr lang="ru-KZ"/>
                </a:p>
              </c:txPr>
              <c:dLblPos val="inEnd"/>
              <c:showLegendKey val="0"/>
              <c:showVal val="0"/>
              <c:showCatName val="0"/>
              <c:showSerName val="0"/>
              <c:showPercent val="1"/>
              <c:showBubbleSize val="0"/>
              <c:extLst>
                <c:ext xmlns:c16="http://schemas.microsoft.com/office/drawing/2014/chart" uri="{C3380CC4-5D6E-409C-BE32-E72D297353CC}">
                  <c16:uniqueId val="{00000005-5A89-410C-AB13-D07D0B200830}"/>
                </c:ext>
              </c:extLst>
            </c:dLbl>
            <c:dLbl>
              <c:idx val="3"/>
              <c:numFmt formatCode="0.0%" sourceLinked="0"/>
              <c:spPr>
                <a:noFill/>
                <a:ln>
                  <a:noFill/>
                </a:ln>
                <a:effectLst/>
              </c:spPr>
              <c:txPr>
                <a:bodyPr rot="0" spcFirstLastPara="1" vertOverflow="ellipsis" vert="horz" wrap="square" lIns="38100" tIns="19050" rIns="38100" bIns="19050" anchor="ctr" anchorCtr="0">
                  <a:spAutoFit/>
                </a:bodyPr>
                <a:lstStyle/>
                <a:p>
                  <a:pPr algn="ctr">
                    <a:defRPr lang="ru-KZ" sz="1000" b="1" i="0" u="none" strike="noStrike" kern="1200" baseline="0">
                      <a:solidFill>
                        <a:schemeClr val="tx1"/>
                      </a:solidFill>
                      <a:latin typeface="Arial" panose="020B0604020202020204" pitchFamily="34" charset="0"/>
                      <a:ea typeface="+mn-ea"/>
                      <a:cs typeface="Arial" panose="020B0604020202020204" pitchFamily="34" charset="0"/>
                    </a:defRPr>
                  </a:pPr>
                  <a:endParaRPr lang="ru-KZ"/>
                </a:p>
              </c:txPr>
              <c:dLblPos val="inEnd"/>
              <c:showLegendKey val="0"/>
              <c:showVal val="0"/>
              <c:showCatName val="0"/>
              <c:showSerName val="0"/>
              <c:showPercent val="1"/>
              <c:showBubbleSize val="0"/>
              <c:extLst>
                <c:ext xmlns:c16="http://schemas.microsoft.com/office/drawing/2014/chart" uri="{C3380CC4-5D6E-409C-BE32-E72D297353CC}">
                  <c16:uniqueId val="{00000007-5A89-410C-AB13-D07D0B200830}"/>
                </c:ext>
              </c:extLst>
            </c:dLbl>
            <c:dLbl>
              <c:idx val="4"/>
              <c:layout>
                <c:manualLayout>
                  <c:x val="1.6949684518216969E-2"/>
                  <c:y val="0.20366784850772654"/>
                </c:manualLayout>
              </c:layout>
              <c:numFmt formatCode="0.0%" sourceLinked="0"/>
              <c:spPr>
                <a:noFill/>
                <a:ln>
                  <a:noFill/>
                </a:ln>
                <a:effectLst/>
              </c:spPr>
              <c:txPr>
                <a:bodyPr rot="0" spcFirstLastPara="1" vertOverflow="ellipsis" vert="horz" wrap="square" lIns="38100" tIns="19050" rIns="38100" bIns="19050" anchor="ctr" anchorCtr="0">
                  <a:spAutoFit/>
                </a:bodyPr>
                <a:lstStyle/>
                <a:p>
                  <a:pPr algn="ctr">
                    <a:defRPr lang="ru-KZ" sz="1000" b="1" i="0" u="none" strike="noStrike" kern="1200" baseline="0">
                      <a:solidFill>
                        <a:schemeClr val="tx1"/>
                      </a:solidFill>
                      <a:latin typeface="Arial" panose="020B0604020202020204" pitchFamily="34" charset="0"/>
                      <a:ea typeface="+mn-ea"/>
                      <a:cs typeface="Arial" panose="020B0604020202020204" pitchFamily="34" charset="0"/>
                    </a:defRPr>
                  </a:pPr>
                  <a:endParaRPr lang="ru-KZ"/>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A89-410C-AB13-D07D0B200830}"/>
                </c:ext>
              </c:extLst>
            </c:dLbl>
            <c:spPr>
              <a:noFill/>
              <a:ln>
                <a:noFill/>
              </a:ln>
              <a:effectLst/>
            </c:spPr>
            <c:txPr>
              <a:bodyPr rot="0" spcFirstLastPara="1" vertOverflow="ellipsis" vert="horz" wrap="square" lIns="38100" tIns="19050" rIns="38100" bIns="19050" anchor="ctr" anchorCtr="0">
                <a:spAutoFit/>
              </a:bodyPr>
              <a:lstStyle/>
              <a:p>
                <a:pPr algn="ctr">
                  <a:defRPr lang="ru-KZ" sz="1000" b="1" i="0" u="none" strike="noStrike" kern="1200" baseline="0">
                    <a:solidFill>
                      <a:schemeClr val="tx1"/>
                    </a:solidFill>
                    <a:latin typeface="Arial" panose="020B0604020202020204" pitchFamily="34" charset="0"/>
                    <a:ea typeface="+mn-ea"/>
                    <a:cs typeface="Arial" panose="020B0604020202020204" pitchFamily="34" charset="0"/>
                  </a:defRPr>
                </a:pPr>
                <a:endParaRPr lang="ru-KZ"/>
              </a:p>
            </c:txPr>
            <c:dLblPos val="inEnd"/>
            <c:showLegendKey val="0"/>
            <c:showVal val="0"/>
            <c:showCatName val="0"/>
            <c:showSerName val="0"/>
            <c:showPercent val="1"/>
            <c:showBubbleSize val="0"/>
            <c:showLeaderLines val="0"/>
            <c:extLst>
              <c:ext xmlns:c15="http://schemas.microsoft.com/office/drawing/2012/chart" uri="{CE6537A1-D6FC-4f65-9D91-7224C49458BB}"/>
            </c:extLst>
          </c:dLbls>
          <c:cat>
            <c:strRef>
              <c:f>Лист2!$A$1:$A$5</c:f>
              <c:strCache>
                <c:ptCount val="5"/>
                <c:pt idx="0">
                  <c:v>есепті айдан кейінгі айдың 25-інен кейін ӘА төлеу</c:v>
                </c:pt>
                <c:pt idx="1">
                  <c:v>қаржылық қиындықтар</c:v>
                </c:pt>
                <c:pt idx="2">
                  <c:v>кезекті еңбек демалысында</c:v>
                </c:pt>
                <c:pt idx="3">
                  <c:v>шарттық негізде уақытша жұмыскерлерді тарту</c:v>
                </c:pt>
                <c:pt idx="4">
                  <c:v>басқа</c:v>
                </c:pt>
              </c:strCache>
            </c:strRef>
          </c:cat>
          <c:val>
            <c:numRef>
              <c:f>Лист2!$B$1:$B$5</c:f>
              <c:numCache>
                <c:formatCode>0.0%</c:formatCode>
                <c:ptCount val="5"/>
                <c:pt idx="0">
                  <c:v>0.58299999999999996</c:v>
                </c:pt>
                <c:pt idx="1">
                  <c:v>0.23100000000000001</c:v>
                </c:pt>
                <c:pt idx="2">
                  <c:v>0.106</c:v>
                </c:pt>
                <c:pt idx="3">
                  <c:v>7.0000000000000007E-2</c:v>
                </c:pt>
                <c:pt idx="4">
                  <c:v>0.01</c:v>
                </c:pt>
              </c:numCache>
            </c:numRef>
          </c:val>
          <c:extLst>
            <c:ext xmlns:c16="http://schemas.microsoft.com/office/drawing/2014/chart" uri="{C3380CC4-5D6E-409C-BE32-E72D297353CC}">
              <c16:uniqueId val="{0000000A-5A89-410C-AB13-D07D0B200830}"/>
            </c:ext>
          </c:extLst>
        </c:ser>
        <c:dLbls>
          <c:dLblPos val="inEnd"/>
          <c:showLegendKey val="0"/>
          <c:showVal val="1"/>
          <c:showCatName val="0"/>
          <c:showSerName val="0"/>
          <c:showPercent val="0"/>
          <c:showBubbleSize val="0"/>
          <c:showLeaderLines val="0"/>
        </c:dLbls>
      </c:pie3DChart>
      <c:spPr>
        <a:noFill/>
        <a:ln>
          <a:noFill/>
        </a:ln>
        <a:effectLst/>
      </c:spPr>
    </c:plotArea>
    <c:legend>
      <c:legendPos val="b"/>
      <c:layout>
        <c:manualLayout>
          <c:xMode val="edge"/>
          <c:yMode val="edge"/>
          <c:x val="0.55933174245746042"/>
          <c:y val="3.71267819617961E-3"/>
          <c:w val="0.40807049723620659"/>
          <c:h val="0.9597893710757938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ru-K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ru-KZ"/>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531361836856807E-3"/>
          <c:y val="0.12981614677616501"/>
          <c:w val="0.50572096750985485"/>
          <c:h val="0.77874989766249147"/>
        </c:manualLayout>
      </c:layout>
      <c:pie3DChart>
        <c:varyColors val="1"/>
        <c:ser>
          <c:idx val="0"/>
          <c:order val="0"/>
          <c:tx>
            <c:strRef>
              <c:f>Лист1!$B$1</c:f>
              <c:strCache>
                <c:ptCount val="1"/>
                <c:pt idx="0">
                  <c:v>Столбец1</c:v>
                </c:pt>
              </c:strCache>
            </c:strRef>
          </c:tx>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CC09-0F40-81B2-AE5BF54F9CD6}"/>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CC09-0F40-81B2-AE5BF54F9CD6}"/>
              </c:ext>
            </c:extLst>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CC09-0F40-81B2-AE5BF54F9CD6}"/>
              </c:ext>
            </c:extLst>
          </c:dPt>
          <c:dPt>
            <c:idx val="3"/>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CC09-0F40-81B2-AE5BF54F9CD6}"/>
              </c:ext>
            </c:extLst>
          </c:dPt>
          <c:dLbls>
            <c:dLbl>
              <c:idx val="0"/>
              <c:tx>
                <c:rich>
                  <a:bodyPr/>
                  <a:lstStyle/>
                  <a:p>
                    <a:fld id="{F35332A8-02C4-4819-9999-4E1E561BF141}" type="CELLRANGE">
                      <a:rPr lang="en-US"/>
                      <a:pPr/>
                      <a:t>[ДИАПАЗОН ЯЧЕЕК]</a:t>
                    </a:fld>
                    <a:endParaRPr lang="ru-KZ"/>
                  </a:p>
                </c:rich>
              </c:tx>
              <c:showLegendKey val="0"/>
              <c:showVal val="0"/>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CC09-0F40-81B2-AE5BF54F9CD6}"/>
                </c:ext>
              </c:extLst>
            </c:dLbl>
            <c:dLbl>
              <c:idx val="1"/>
              <c:tx>
                <c:rich>
                  <a:bodyPr/>
                  <a:lstStyle/>
                  <a:p>
                    <a:fld id="{810A0691-5B95-4689-9300-627B8DEE0479}" type="CELLRANGE">
                      <a:rPr lang="en-US"/>
                      <a:pPr/>
                      <a:t>[ДИАПАЗОН ЯЧЕЕК]</a:t>
                    </a:fld>
                    <a:endParaRPr lang="ru-KZ"/>
                  </a:p>
                </c:rich>
              </c:tx>
              <c:showLegendKey val="0"/>
              <c:showVal val="0"/>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CC09-0F40-81B2-AE5BF54F9CD6}"/>
                </c:ext>
              </c:extLst>
            </c:dLbl>
            <c:dLbl>
              <c:idx val="2"/>
              <c:tx>
                <c:rich>
                  <a:bodyPr/>
                  <a:lstStyle/>
                  <a:p>
                    <a:fld id="{1E05D734-4127-4BCF-9636-C64C9FA6CE13}" type="CELLRANGE">
                      <a:rPr lang="en-US"/>
                      <a:pPr/>
                      <a:t>[ДИАПАЗОН ЯЧЕЕК]</a:t>
                    </a:fld>
                    <a:endParaRPr lang="ru-KZ"/>
                  </a:p>
                </c:rich>
              </c:tx>
              <c:showLegendKey val="0"/>
              <c:showVal val="0"/>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CC09-0F40-81B2-AE5BF54F9CD6}"/>
                </c:ext>
              </c:extLst>
            </c:dLbl>
            <c:dLbl>
              <c:idx val="3"/>
              <c:tx>
                <c:rich>
                  <a:bodyPr/>
                  <a:lstStyle/>
                  <a:p>
                    <a:fld id="{84DDCEEB-1C24-4F59-AD66-926CDC9DC602}" type="CELLRANGE">
                      <a:rPr lang="en-US"/>
                      <a:pPr/>
                      <a:t>[ДИАПАЗОН ЯЧЕЕК]</a:t>
                    </a:fld>
                    <a:endParaRPr lang="ru-KZ"/>
                  </a:p>
                </c:rich>
              </c:tx>
              <c:showLegendKey val="0"/>
              <c:showVal val="0"/>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CC09-0F40-81B2-AE5BF54F9CD6}"/>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ru-KZ"/>
              </a:p>
            </c:txPr>
            <c:showLegendKey val="0"/>
            <c:showVal val="0"/>
            <c:showCatName val="0"/>
            <c:showSerName val="0"/>
            <c:showPercent val="0"/>
            <c:showBubbleSize val="0"/>
            <c:separator>, </c:separator>
            <c:showLeaderLines val="0"/>
            <c:extLst>
              <c:ext xmlns:c15="http://schemas.microsoft.com/office/drawing/2012/chart" uri="{CE6537A1-D6FC-4f65-9D91-7224C49458BB}">
                <c15:showDataLabelsRange val="1"/>
              </c:ext>
            </c:extLst>
          </c:dLbls>
          <c:cat>
            <c:strRef>
              <c:f>Лист1!$A$2:$A$5</c:f>
              <c:strCache>
                <c:ptCount val="4"/>
                <c:pt idx="0">
                  <c:v>Бір есепті кезең үшін екі және одан да көп рет төлеу</c:v>
                </c:pt>
                <c:pt idx="1">
                  <c:v>Әлеуметтік аударымдар сомасының дұрыс көрсетілмеуі</c:v>
                </c:pt>
                <c:pt idx="2">
                  <c:v>Төлем кезеңінің дұрыс көрсетілмеуі</c:v>
                </c:pt>
                <c:pt idx="3">
                  <c:v>Басқалары (ТТК немесе деректемелер қате көрсетілген, жұмыстан босатылған қызметкерлер үшін қате төлемдер жасалған)</c:v>
                </c:pt>
              </c:strCache>
            </c:strRef>
          </c:cat>
          <c:val>
            <c:numRef>
              <c:f>Лист1!$B$2:$B$5</c:f>
              <c:numCache>
                <c:formatCode>0.0%</c:formatCode>
                <c:ptCount val="4"/>
                <c:pt idx="0">
                  <c:v>0.26500000000000001</c:v>
                </c:pt>
                <c:pt idx="1">
                  <c:v>0.26200000000000001</c:v>
                </c:pt>
                <c:pt idx="2">
                  <c:v>0.29699999999999999</c:v>
                </c:pt>
                <c:pt idx="3">
                  <c:v>0.17599999999999999</c:v>
                </c:pt>
              </c:numCache>
            </c:numRef>
          </c:val>
          <c:extLst>
            <c:ext xmlns:c15="http://schemas.microsoft.com/office/drawing/2012/chart" uri="{02D57815-91ED-43cb-92C2-25804820EDAC}">
              <c15:datalabelsRange>
                <c15:f>Лист1!$B$2:$B$5</c15:f>
                <c15:dlblRangeCache>
                  <c:ptCount val="4"/>
                  <c:pt idx="0">
                    <c:v>26,5%</c:v>
                  </c:pt>
                  <c:pt idx="1">
                    <c:v>26,2%</c:v>
                  </c:pt>
                  <c:pt idx="2">
                    <c:v>29,7%</c:v>
                  </c:pt>
                  <c:pt idx="3">
                    <c:v>17,6%</c:v>
                  </c:pt>
                </c15:dlblRangeCache>
              </c15:datalabelsRange>
            </c:ext>
            <c:ext xmlns:c16="http://schemas.microsoft.com/office/drawing/2014/chart" uri="{C3380CC4-5D6E-409C-BE32-E72D297353CC}">
              <c16:uniqueId val="{00000008-CC09-0F40-81B2-AE5BF54F9CD6}"/>
            </c:ext>
          </c:extLst>
        </c:ser>
        <c:dLbls>
          <c:showLegendKey val="0"/>
          <c:showVal val="0"/>
          <c:showCatName val="0"/>
          <c:showSerName val="0"/>
          <c:showPercent val="1"/>
          <c:showBubbleSize val="0"/>
          <c:showLeaderLines val="0"/>
        </c:dLbls>
      </c:pie3DChart>
      <c:spPr>
        <a:noFill/>
        <a:ln>
          <a:noFill/>
        </a:ln>
        <a:effectLst/>
      </c:spPr>
    </c:plotArea>
    <c:legend>
      <c:legendPos val="r"/>
      <c:layout>
        <c:manualLayout>
          <c:xMode val="edge"/>
          <c:yMode val="edge"/>
          <c:x val="0.49966008389206984"/>
          <c:y val="3.4917912164137185E-2"/>
          <c:w val="0.48585471430544364"/>
          <c:h val="0.9235016690628232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ru-KZ"/>
        </a:p>
      </c:txPr>
    </c:legend>
    <c:plotVisOnly val="1"/>
    <c:dispBlanksAs val="gap"/>
    <c:showDLblsOverMax val="0"/>
  </c:chart>
  <c:spPr>
    <a:noFill/>
    <a:ln w="9525" cap="flat" cmpd="sng" algn="ctr">
      <a:solidFill>
        <a:srgbClr val="B2B2B2"/>
      </a:solidFill>
      <a:round/>
    </a:ln>
    <a:effectLst/>
  </c:spPr>
  <c:txPr>
    <a:bodyPr/>
    <a:lstStyle/>
    <a:p>
      <a:pPr>
        <a:defRPr/>
      </a:pPr>
      <a:endParaRPr lang="ru-KZ"/>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43837690353263E-2"/>
          <c:y val="7.9067979437313377E-2"/>
          <c:w val="0.93242665536202363"/>
          <c:h val="0.68345202273805683"/>
        </c:manualLayout>
      </c:layout>
      <c:barChart>
        <c:barDir val="col"/>
        <c:grouping val="clustered"/>
        <c:varyColors val="0"/>
        <c:ser>
          <c:idx val="0"/>
          <c:order val="0"/>
          <c:tx>
            <c:strRef>
              <c:f>Лист1!$B$1</c:f>
              <c:strCache>
                <c:ptCount val="1"/>
                <c:pt idx="0">
                  <c:v>қайтару өтініштерінің саны (мың)</c:v>
                </c:pt>
              </c:strCache>
            </c:strRef>
          </c:tx>
          <c:spPr>
            <a:solidFill>
              <a:srgbClr val="0088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Arial" panose="020B0604020202020204" pitchFamily="34" charset="0"/>
                    <a:ea typeface="Verdana" panose="020B0604030504040204" pitchFamily="34" charset="0"/>
                    <a:cs typeface="Arial" panose="020B0604020202020204" pitchFamily="34" charset="0"/>
                  </a:defRPr>
                </a:pPr>
                <a:endParaRPr lang="ru-K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Лист1!$A$2:$A$8</c:f>
              <c:numCache>
                <c:formatCode>General</c:formatCode>
                <c:ptCount val="3"/>
                <c:pt idx="0">
                  <c:v>2023</c:v>
                </c:pt>
                <c:pt idx="1">
                  <c:v>2024</c:v>
                </c:pt>
                <c:pt idx="2">
                  <c:v>2025</c:v>
                </c:pt>
              </c:numCache>
            </c:numRef>
          </c:cat>
          <c:val>
            <c:numRef>
              <c:f>Лист1!$B$2:$B$8</c:f>
              <c:numCache>
                <c:formatCode>0.0</c:formatCode>
                <c:ptCount val="3"/>
                <c:pt idx="0">
                  <c:v>73.400000000000006</c:v>
                </c:pt>
                <c:pt idx="1">
                  <c:v>102.1</c:v>
                </c:pt>
                <c:pt idx="2">
                  <c:v>122</c:v>
                </c:pt>
              </c:numCache>
            </c:numRef>
          </c:val>
          <c:extLst>
            <c:ext xmlns:c16="http://schemas.microsoft.com/office/drawing/2014/chart" uri="{C3380CC4-5D6E-409C-BE32-E72D297353CC}">
              <c16:uniqueId val="{00000000-647D-3E46-8155-F41800F32CE6}"/>
            </c:ext>
          </c:extLst>
        </c:ser>
        <c:ser>
          <c:idx val="1"/>
          <c:order val="1"/>
          <c:tx>
            <c:strRef>
              <c:f>Лист1!$C$1</c:f>
              <c:strCache>
                <c:ptCount val="1"/>
                <c:pt idx="0">
                  <c:v>қатысушылар саны (мың адам)</c:v>
                </c:pt>
              </c:strCache>
            </c:strRef>
          </c:tx>
          <c:spPr>
            <a:solidFill>
              <a:srgbClr val="0D5369"/>
            </a:solidFill>
            <a:ln>
              <a:noFill/>
            </a:ln>
            <a:effectLst/>
            <a:scene3d>
              <a:camera prst="orthographicFront"/>
              <a:lightRig rig="threePt" dir="t"/>
            </a:scene3d>
            <a:sp3d prstMaterial="dkEdge">
              <a:bevelB/>
            </a:sp3d>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ru-KZ" sz="1000" b="1" i="0" u="none" strike="noStrike" kern="1200" baseline="0">
                    <a:solidFill>
                      <a:schemeClr val="bg1"/>
                    </a:solidFill>
                    <a:latin typeface="Arial" panose="020B0604020202020204" pitchFamily="34" charset="0"/>
                    <a:ea typeface="Verdana" panose="020B0604030504040204" pitchFamily="34" charset="0"/>
                    <a:cs typeface="Arial" panose="020B0604020202020204" pitchFamily="34" charset="0"/>
                  </a:defRPr>
                </a:pPr>
                <a:endParaRPr lang="ru-K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Лист1!$A$2:$A$8</c:f>
              <c:numCache>
                <c:formatCode>General</c:formatCode>
                <c:ptCount val="3"/>
                <c:pt idx="0">
                  <c:v>2023</c:v>
                </c:pt>
                <c:pt idx="1">
                  <c:v>2024</c:v>
                </c:pt>
                <c:pt idx="2">
                  <c:v>2025</c:v>
                </c:pt>
              </c:numCache>
            </c:numRef>
          </c:cat>
          <c:val>
            <c:numRef>
              <c:f>Лист1!$C$2:$C$8</c:f>
              <c:numCache>
                <c:formatCode>0.0</c:formatCode>
                <c:ptCount val="3"/>
                <c:pt idx="0">
                  <c:v>120.6</c:v>
                </c:pt>
                <c:pt idx="1">
                  <c:v>359.1</c:v>
                </c:pt>
                <c:pt idx="2">
                  <c:v>385.9</c:v>
                </c:pt>
              </c:numCache>
            </c:numRef>
          </c:val>
          <c:extLst>
            <c:ext xmlns:c16="http://schemas.microsoft.com/office/drawing/2014/chart" uri="{C3380CC4-5D6E-409C-BE32-E72D297353CC}">
              <c16:uniqueId val="{00000001-647D-3E46-8155-F41800F32CE6}"/>
            </c:ext>
          </c:extLst>
        </c:ser>
        <c:dLbls>
          <c:dLblPos val="inBase"/>
          <c:showLegendKey val="0"/>
          <c:showVal val="1"/>
          <c:showCatName val="0"/>
          <c:showSerName val="0"/>
          <c:showPercent val="0"/>
          <c:showBubbleSize val="0"/>
        </c:dLbls>
        <c:gapWidth val="150"/>
        <c:axId val="415704608"/>
        <c:axId val="415701696"/>
      </c:barChart>
      <c:lineChart>
        <c:grouping val="standard"/>
        <c:varyColors val="0"/>
        <c:ser>
          <c:idx val="2"/>
          <c:order val="2"/>
          <c:tx>
            <c:strRef>
              <c:f>Лист1!$D$1</c:f>
              <c:strCache>
                <c:ptCount val="1"/>
                <c:pt idx="0">
                  <c:v>ӘА қайтару сомасы (млн.теңге)</c:v>
                </c:pt>
              </c:strCache>
            </c:strRef>
          </c:tx>
          <c:spPr>
            <a:ln w="28575" cap="rnd">
              <a:solidFill>
                <a:srgbClr val="FFC000"/>
              </a:solidFill>
              <a:round/>
            </a:ln>
            <a:effectLst/>
          </c:spPr>
          <c:marker>
            <c:symbol val="diamond"/>
            <c:size val="5"/>
            <c:spPr>
              <a:solidFill>
                <a:srgbClr val="FFC000"/>
              </a:solidFill>
              <a:ln w="9525">
                <a:solidFill>
                  <a:srgbClr val="FFC000"/>
                </a:solidFill>
              </a:ln>
              <a:effectLst/>
            </c:spPr>
          </c:marker>
          <c:dLbls>
            <c:spPr>
              <a:solidFill>
                <a:srgbClr val="FFC000"/>
              </a:solid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KZ"/>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Лист1!$A$2:$A$8</c:f>
              <c:numCache>
                <c:formatCode>General</c:formatCode>
                <c:ptCount val="3"/>
                <c:pt idx="0">
                  <c:v>2023</c:v>
                </c:pt>
                <c:pt idx="1">
                  <c:v>2024</c:v>
                </c:pt>
                <c:pt idx="2">
                  <c:v>2025</c:v>
                </c:pt>
              </c:numCache>
            </c:numRef>
          </c:cat>
          <c:val>
            <c:numRef>
              <c:f>Лист1!$D$2:$D$8</c:f>
              <c:numCache>
                <c:formatCode>#,##0</c:formatCode>
                <c:ptCount val="3"/>
                <c:pt idx="0" formatCode="General">
                  <c:v>859.2</c:v>
                </c:pt>
                <c:pt idx="1">
                  <c:v>2000</c:v>
                </c:pt>
                <c:pt idx="2" formatCode="#,##0.00">
                  <c:v>4256.2</c:v>
                </c:pt>
              </c:numCache>
            </c:numRef>
          </c:val>
          <c:smooth val="0"/>
          <c:extLst>
            <c:ext xmlns:c16="http://schemas.microsoft.com/office/drawing/2014/chart" uri="{C3380CC4-5D6E-409C-BE32-E72D297353CC}">
              <c16:uniqueId val="{00000002-647D-3E46-8155-F41800F32CE6}"/>
            </c:ext>
          </c:extLst>
        </c:ser>
        <c:dLbls>
          <c:showLegendKey val="0"/>
          <c:showVal val="0"/>
          <c:showCatName val="0"/>
          <c:showSerName val="0"/>
          <c:showPercent val="0"/>
          <c:showBubbleSize val="0"/>
        </c:dLbls>
        <c:marker val="1"/>
        <c:smooth val="0"/>
        <c:axId val="1044666959"/>
        <c:axId val="1036914959"/>
      </c:lineChart>
      <c:catAx>
        <c:axId val="415704608"/>
        <c:scaling>
          <c:orientation val="minMax"/>
        </c:scaling>
        <c:delete val="0"/>
        <c:axPos val="b"/>
        <c:numFmt formatCode="General" sourceLinked="1"/>
        <c:majorTickMark val="out"/>
        <c:minorTickMark val="none"/>
        <c:tickLblPos val="nextTo"/>
        <c:spPr>
          <a:noFill/>
          <a:ln w="9525" cap="flat" cmpd="sng" algn="ctr">
            <a:solidFill>
              <a:schemeClr val="accent3">
                <a:lumMod val="75000"/>
              </a:schemeClr>
            </a:solidFill>
            <a:round/>
          </a:ln>
          <a:effectLst/>
        </c:spPr>
        <c:txPr>
          <a:bodyPr rot="-60000000" spcFirstLastPara="1" vertOverflow="ellipsis" vert="horz" wrap="square" anchor="ctr" anchorCtr="1"/>
          <a:lstStyle/>
          <a:p>
            <a:pPr algn="ctr">
              <a:defRPr lang="ru-KZ" sz="800" b="0" i="0" u="none" strike="noStrike" kern="1200" baseline="0">
                <a:solidFill>
                  <a:schemeClr val="tx1">
                    <a:lumMod val="65000"/>
                    <a:lumOff val="35000"/>
                  </a:schemeClr>
                </a:solidFill>
                <a:latin typeface="Arial" panose="020B0604020202020204" pitchFamily="34" charset="0"/>
                <a:ea typeface="Verdana" panose="020B0604030504040204" pitchFamily="34" charset="0"/>
                <a:cs typeface="Arial" panose="020B0604020202020204" pitchFamily="34" charset="0"/>
              </a:defRPr>
            </a:pPr>
            <a:endParaRPr lang="ru-KZ"/>
          </a:p>
        </c:txPr>
        <c:crossAx val="415701696"/>
        <c:crosses val="autoZero"/>
        <c:auto val="1"/>
        <c:lblAlgn val="ctr"/>
        <c:lblOffset val="100"/>
        <c:noMultiLvlLbl val="0"/>
      </c:catAx>
      <c:valAx>
        <c:axId val="415701696"/>
        <c:scaling>
          <c:orientation val="minMax"/>
        </c:scaling>
        <c:delete val="0"/>
        <c:axPos val="l"/>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mn-lt"/>
                <a:ea typeface="+mn-ea"/>
                <a:cs typeface="+mn-cs"/>
              </a:defRPr>
            </a:pPr>
            <a:endParaRPr lang="ru-KZ"/>
          </a:p>
        </c:txPr>
        <c:crossAx val="415704608"/>
        <c:crosses val="autoZero"/>
        <c:crossBetween val="between"/>
      </c:valAx>
      <c:valAx>
        <c:axId val="1036914959"/>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lgn="ctr">
              <a:defRPr lang="ru-KZ" sz="100" b="0" i="0" u="none" strike="noStrike" kern="1200" baseline="0">
                <a:solidFill>
                  <a:schemeClr val="bg1"/>
                </a:solidFill>
                <a:latin typeface="+mn-lt"/>
                <a:ea typeface="+mn-ea"/>
                <a:cs typeface="+mn-cs"/>
              </a:defRPr>
            </a:pPr>
            <a:endParaRPr lang="ru-KZ"/>
          </a:p>
        </c:txPr>
        <c:crossAx val="1044666959"/>
        <c:crosses val="max"/>
        <c:crossBetween val="between"/>
      </c:valAx>
      <c:catAx>
        <c:axId val="1044666959"/>
        <c:scaling>
          <c:orientation val="minMax"/>
        </c:scaling>
        <c:delete val="1"/>
        <c:axPos val="b"/>
        <c:numFmt formatCode="General" sourceLinked="1"/>
        <c:majorTickMark val="out"/>
        <c:minorTickMark val="none"/>
        <c:tickLblPos val="nextTo"/>
        <c:crossAx val="1036914959"/>
        <c:crosses val="autoZero"/>
        <c:auto val="1"/>
        <c:lblAlgn val="ctr"/>
        <c:lblOffset val="100"/>
        <c:noMultiLvlLbl val="0"/>
      </c:catAx>
      <c:spPr>
        <a:noFill/>
        <a:ln>
          <a:noFill/>
        </a:ln>
        <a:effectLst/>
      </c:spPr>
    </c:plotArea>
    <c:legend>
      <c:legendPos val="b"/>
      <c:layout>
        <c:manualLayout>
          <c:xMode val="edge"/>
          <c:yMode val="edge"/>
          <c:x val="8.8726774183165436E-3"/>
          <c:y val="0.84322822476603565"/>
          <c:w val="0.97525846841996056"/>
          <c:h val="0.11011849291005325"/>
        </c:manualLayout>
      </c:layout>
      <c:overlay val="0"/>
      <c:spPr>
        <a:noFill/>
        <a:ln>
          <a:noFill/>
        </a:ln>
        <a:effectLst/>
      </c:spPr>
      <c:txPr>
        <a:bodyPr rot="0" spcFirstLastPara="1" vertOverflow="ellipsis" vert="horz" wrap="square" anchor="ctr" anchorCtr="1"/>
        <a:lstStyle/>
        <a:p>
          <a:pPr algn="ctr">
            <a:defRPr lang="ru-KZ" sz="1000" b="0" i="0" u="none" strike="noStrike" kern="1200" baseline="0">
              <a:solidFill>
                <a:schemeClr val="tx1"/>
              </a:solidFill>
              <a:latin typeface="Arial" panose="020B0604020202020204" pitchFamily="34" charset="0"/>
              <a:ea typeface="Verdana" panose="020B0604030504040204" pitchFamily="34" charset="0"/>
              <a:cs typeface="Arial" panose="020B0604020202020204" pitchFamily="34" charset="0"/>
            </a:defRPr>
          </a:pPr>
          <a:endParaRPr lang="ru-KZ"/>
        </a:p>
      </c:txPr>
    </c:legend>
    <c:plotVisOnly val="1"/>
    <c:dispBlanksAs val="gap"/>
    <c:showDLblsOverMax val="0"/>
  </c:chart>
  <c:spPr>
    <a:noFill/>
    <a:ln>
      <a:noFill/>
    </a:ln>
    <a:effectLst/>
  </c:spPr>
  <c:txPr>
    <a:bodyPr/>
    <a:lstStyle/>
    <a:p>
      <a:pPr>
        <a:defRPr/>
      </a:pPr>
      <a:endParaRPr lang="ru-KZ"/>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0637254752410909E-2"/>
          <c:y val="0.12726593699665253"/>
          <c:w val="0.48253078291901996"/>
          <c:h val="0.73893300704003217"/>
        </c:manualLayout>
      </c:layout>
      <c:pie3DChart>
        <c:varyColors val="1"/>
        <c:dLbls>
          <c:showLegendKey val="0"/>
          <c:showVal val="0"/>
          <c:showCatName val="0"/>
          <c:showSerName val="0"/>
          <c:showPercent val="1"/>
          <c:showBubbleSize val="0"/>
          <c:showLeaderLines val="0"/>
        </c:dLbls>
      </c:pie3DChart>
      <c:spPr>
        <a:noFill/>
        <a:ln>
          <a:noFill/>
        </a:ln>
        <a:effectLst/>
      </c:spPr>
    </c:plotArea>
    <c:legend>
      <c:legendPos val="r"/>
      <c:layout>
        <c:manualLayout>
          <c:xMode val="edge"/>
          <c:yMode val="edge"/>
          <c:x val="0.53488055322325367"/>
          <c:y val="3.4917849115483228E-2"/>
          <c:w val="0.45063426810502921"/>
          <c:h val="0.9399101428961038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ru-KZ"/>
        </a:p>
      </c:txPr>
    </c:legend>
    <c:plotVisOnly val="1"/>
    <c:dispBlanksAs val="gap"/>
    <c:showDLblsOverMax val="0"/>
  </c:chart>
  <c:spPr>
    <a:noFill/>
    <a:ln w="9525" cap="flat" cmpd="sng" algn="ctr">
      <a:solidFill>
        <a:srgbClr val="B2B2B2"/>
      </a:solidFill>
      <a:round/>
    </a:ln>
    <a:effectLst/>
  </c:spPr>
  <c:txPr>
    <a:bodyPr/>
    <a:lstStyle/>
    <a:p>
      <a:pPr>
        <a:defRPr/>
      </a:pPr>
      <a:endParaRPr lang="ru-K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withinLinear" id="18">
  <a:schemeClr val="accent5"/>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Reversed" id="25">
  <a:schemeClr val="accent5"/>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7.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8.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0.41838</cdr:x>
      <cdr:y>0.44877</cdr:y>
    </cdr:from>
    <cdr:to>
      <cdr:x>0.61842</cdr:x>
      <cdr:y>0.79349</cdr:y>
    </cdr:to>
    <cdr:sp macro="" textlink="">
      <cdr:nvSpPr>
        <cdr:cNvPr id="2" name="TextBox 1">
          <a:extLst xmlns:a="http://schemas.openxmlformats.org/drawingml/2006/main">
            <a:ext uri="{FF2B5EF4-FFF2-40B4-BE49-F238E27FC236}">
              <a16:creationId xmlns:a16="http://schemas.microsoft.com/office/drawing/2014/main" id="{335B708F-B796-4B3F-B229-F5280D873D15}"/>
            </a:ext>
          </a:extLst>
        </cdr:cNvPr>
        <cdr:cNvSpPr txBox="1"/>
      </cdr:nvSpPr>
      <cdr:spPr>
        <a:xfrm xmlns:a="http://schemas.openxmlformats.org/drawingml/2006/main">
          <a:off x="1716078" y="883039"/>
          <a:ext cx="820512" cy="6783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u-RU" sz="900" b="1" dirty="0">
              <a:latin typeface="Arial" panose="020B0604020202020204" pitchFamily="34" charset="0"/>
              <a:cs typeface="Arial" panose="020B0604020202020204" pitchFamily="34" charset="0"/>
            </a:rPr>
            <a:t>20 654 </a:t>
          </a:r>
        </a:p>
        <a:p xmlns:a="http://schemas.openxmlformats.org/drawingml/2006/main">
          <a:pPr algn="ctr"/>
          <a:r>
            <a:rPr lang="ru-RU" sz="900" b="1" dirty="0" err="1">
              <a:latin typeface="Arial" panose="020B0604020202020204" pitchFamily="34" charset="0"/>
              <a:cs typeface="Arial" panose="020B0604020202020204" pitchFamily="34" charset="0"/>
            </a:rPr>
            <a:t>өтініштің</a:t>
          </a:r>
          <a:r>
            <a:rPr lang="ru-RU" sz="900" b="1" dirty="0">
              <a:latin typeface="Arial" panose="020B0604020202020204" pitchFamily="34" charset="0"/>
              <a:cs typeface="Arial" panose="020B0604020202020204" pitchFamily="34" charset="0"/>
            </a:rPr>
            <a:t> </a:t>
          </a:r>
        </a:p>
        <a:p xmlns:a="http://schemas.openxmlformats.org/drawingml/2006/main">
          <a:pPr algn="ctr"/>
          <a:r>
            <a:rPr lang="ru-RU" sz="900" b="1" dirty="0" err="1">
              <a:latin typeface="Arial" panose="020B0604020202020204" pitchFamily="34" charset="0"/>
              <a:cs typeface="Arial" panose="020B0604020202020204" pitchFamily="34" charset="0"/>
            </a:rPr>
            <a:t>ішінен</a:t>
          </a:r>
          <a:endParaRPr lang="ru-KZ" sz="900" b="1"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0.67647</cdr:x>
      <cdr:y>0.76798</cdr:y>
    </cdr:from>
    <cdr:to>
      <cdr:x>0.74657</cdr:x>
      <cdr:y>0.80184</cdr:y>
    </cdr:to>
    <cdr:sp macro="" textlink="">
      <cdr:nvSpPr>
        <cdr:cNvPr id="2" name="TextBox 1">
          <a:extLst xmlns:a="http://schemas.openxmlformats.org/drawingml/2006/main">
            <a:ext uri="{FF2B5EF4-FFF2-40B4-BE49-F238E27FC236}">
              <a16:creationId xmlns:a16="http://schemas.microsoft.com/office/drawing/2014/main" id="{9685B7D5-5909-4AD3-9851-019920901CCE}"/>
            </a:ext>
          </a:extLst>
        </cdr:cNvPr>
        <cdr:cNvSpPr txBox="1"/>
      </cdr:nvSpPr>
      <cdr:spPr>
        <a:xfrm xmlns:a="http://schemas.openxmlformats.org/drawingml/2006/main" flipV="1">
          <a:off x="2467010" y="1115189"/>
          <a:ext cx="255639" cy="4916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ru-KZ" sz="1100" dirty="0"/>
        </a:p>
      </cdr:txBody>
    </cdr:sp>
  </cdr:relSizeAnchor>
  <cdr:relSizeAnchor xmlns:cdr="http://schemas.openxmlformats.org/drawingml/2006/chartDrawing">
    <cdr:from>
      <cdr:x>0.80316</cdr:x>
      <cdr:y>0.75332</cdr:y>
    </cdr:from>
    <cdr:to>
      <cdr:x>0.8843</cdr:x>
      <cdr:y>0.90233</cdr:y>
    </cdr:to>
    <cdr:sp macro="" textlink="">
      <cdr:nvSpPr>
        <cdr:cNvPr id="4" name="TextBox 3">
          <a:extLst xmlns:a="http://schemas.openxmlformats.org/drawingml/2006/main">
            <a:ext uri="{FF2B5EF4-FFF2-40B4-BE49-F238E27FC236}">
              <a16:creationId xmlns:a16="http://schemas.microsoft.com/office/drawing/2014/main" id="{C3769D9E-020A-4DB6-85FA-CF15F41CE6B1}"/>
            </a:ext>
          </a:extLst>
        </cdr:cNvPr>
        <cdr:cNvSpPr txBox="1"/>
      </cdr:nvSpPr>
      <cdr:spPr>
        <a:xfrm xmlns:a="http://schemas.openxmlformats.org/drawingml/2006/main" flipV="1">
          <a:off x="3009503" y="1157983"/>
          <a:ext cx="304045" cy="2290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ru-KZ" sz="1100" dirty="0"/>
        </a:p>
      </cdr:txBody>
    </cdr:sp>
  </cdr:relSizeAnchor>
  <cdr:relSizeAnchor xmlns:cdr="http://schemas.openxmlformats.org/drawingml/2006/chartDrawing">
    <cdr:from>
      <cdr:x>0.07567</cdr:x>
      <cdr:y>0.76574</cdr:y>
    </cdr:from>
    <cdr:to>
      <cdr:x>0.14766</cdr:x>
      <cdr:y>0.82017</cdr:y>
    </cdr:to>
    <cdr:sp macro="" textlink="">
      <cdr:nvSpPr>
        <cdr:cNvPr id="9" name="TextBox 8">
          <a:extLst xmlns:a="http://schemas.openxmlformats.org/drawingml/2006/main">
            <a:ext uri="{FF2B5EF4-FFF2-40B4-BE49-F238E27FC236}">
              <a16:creationId xmlns:a16="http://schemas.microsoft.com/office/drawing/2014/main" id="{D755BF52-0F5D-4AD5-A1E8-BD1CCBE6C8DF}"/>
            </a:ext>
          </a:extLst>
        </cdr:cNvPr>
        <cdr:cNvSpPr txBox="1"/>
      </cdr:nvSpPr>
      <cdr:spPr>
        <a:xfrm xmlns:a="http://schemas.openxmlformats.org/drawingml/2006/main">
          <a:off x="309868" y="1835646"/>
          <a:ext cx="294839" cy="1304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ru-KZ" sz="1100" dirty="0"/>
        </a:p>
      </cdr:txBody>
    </cdr:sp>
  </cdr:relSizeAnchor>
  <cdr:relSizeAnchor xmlns:cdr="http://schemas.openxmlformats.org/drawingml/2006/chartDrawing">
    <cdr:from>
      <cdr:x>0.04682</cdr:x>
      <cdr:y>0.64167</cdr:y>
    </cdr:from>
    <cdr:to>
      <cdr:x>0.91608</cdr:x>
      <cdr:y>0.89358</cdr:y>
    </cdr:to>
    <cdr:grpSp>
      <cdr:nvGrpSpPr>
        <cdr:cNvPr id="19" name="Группа 18">
          <a:extLst xmlns:a="http://schemas.openxmlformats.org/drawingml/2006/main">
            <a:ext uri="{FF2B5EF4-FFF2-40B4-BE49-F238E27FC236}">
              <a16:creationId xmlns:a16="http://schemas.microsoft.com/office/drawing/2014/main" id="{BFDB0A0B-E310-48CF-93D1-58E464A699A7}"/>
            </a:ext>
          </a:extLst>
        </cdr:cNvPr>
        <cdr:cNvGrpSpPr/>
      </cdr:nvGrpSpPr>
      <cdr:grpSpPr>
        <a:xfrm xmlns:a="http://schemas.openxmlformats.org/drawingml/2006/main">
          <a:off x="193882" y="1320953"/>
          <a:ext cx="3599622" cy="518586"/>
          <a:chOff x="193882" y="1320950"/>
          <a:chExt cx="3599605" cy="518589"/>
        </a:xfrm>
      </cdr:grpSpPr>
      <cdr:sp macro="" textlink="">
        <cdr:nvSpPr>
          <cdr:cNvPr id="3" name="TextBox 2">
            <a:extLst xmlns:a="http://schemas.openxmlformats.org/drawingml/2006/main">
              <a:ext uri="{FF2B5EF4-FFF2-40B4-BE49-F238E27FC236}">
                <a16:creationId xmlns:a16="http://schemas.microsoft.com/office/drawing/2014/main" id="{1959ADEC-6225-4E08-A292-86C8DF5C19BC}"/>
              </a:ext>
            </a:extLst>
          </cdr:cNvPr>
          <cdr:cNvSpPr txBox="1"/>
        </cdr:nvSpPr>
        <cdr:spPr>
          <a:xfrm xmlns:a="http://schemas.openxmlformats.org/drawingml/2006/main">
            <a:off x="2773645" y="1478561"/>
            <a:ext cx="340112" cy="28701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ru-RU" sz="1000" dirty="0">
                <a:latin typeface="Arial" panose="020B0604020202020204" pitchFamily="34" charset="0"/>
                <a:cs typeface="Arial" panose="020B0604020202020204" pitchFamily="34" charset="0"/>
              </a:rPr>
              <a:t>10</a:t>
            </a:r>
            <a:endParaRPr lang="ru-KZ" sz="1000" dirty="0">
              <a:latin typeface="Arial" panose="020B0604020202020204" pitchFamily="34" charset="0"/>
              <a:cs typeface="Arial" panose="020B0604020202020204" pitchFamily="34" charset="0"/>
            </a:endParaRPr>
          </a:p>
        </cdr:txBody>
      </cdr:sp>
      <cdr:sp macro="" textlink="">
        <cdr:nvSpPr>
          <cdr:cNvPr id="5" name="TextBox 4">
            <a:extLst xmlns:a="http://schemas.openxmlformats.org/drawingml/2006/main">
              <a:ext uri="{FF2B5EF4-FFF2-40B4-BE49-F238E27FC236}">
                <a16:creationId xmlns:a16="http://schemas.microsoft.com/office/drawing/2014/main" id="{3BC7C7FD-E304-42E1-8ACC-617780CF6B5E}"/>
              </a:ext>
            </a:extLst>
          </cdr:cNvPr>
          <cdr:cNvSpPr txBox="1"/>
        </cdr:nvSpPr>
        <cdr:spPr>
          <a:xfrm xmlns:a="http://schemas.openxmlformats.org/drawingml/2006/main">
            <a:off x="3429613" y="1540138"/>
            <a:ext cx="363874" cy="29460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ru-RU" sz="1000" dirty="0">
                <a:latin typeface="Arial" panose="020B0604020202020204" pitchFamily="34" charset="0"/>
                <a:cs typeface="Arial" panose="020B0604020202020204" pitchFamily="34" charset="0"/>
              </a:rPr>
              <a:t>13</a:t>
            </a:r>
            <a:endParaRPr lang="ru-KZ" sz="1000" dirty="0">
              <a:latin typeface="Arial" panose="020B0604020202020204" pitchFamily="34" charset="0"/>
              <a:cs typeface="Arial" panose="020B0604020202020204" pitchFamily="34" charset="0"/>
            </a:endParaRPr>
          </a:p>
        </cdr:txBody>
      </cdr:sp>
      <cdr:sp macro="" textlink="">
        <cdr:nvSpPr>
          <cdr:cNvPr id="6" name="TextBox 5">
            <a:extLst xmlns:a="http://schemas.openxmlformats.org/drawingml/2006/main">
              <a:ext uri="{FF2B5EF4-FFF2-40B4-BE49-F238E27FC236}">
                <a16:creationId xmlns:a16="http://schemas.microsoft.com/office/drawing/2014/main" id="{7F7E1549-0AB7-4EAE-B38A-8EDD44A94D77}"/>
              </a:ext>
            </a:extLst>
          </cdr:cNvPr>
          <cdr:cNvSpPr txBox="1"/>
        </cdr:nvSpPr>
        <cdr:spPr>
          <a:xfrm xmlns:a="http://schemas.openxmlformats.org/drawingml/2006/main">
            <a:off x="2129071" y="1410649"/>
            <a:ext cx="345414" cy="29535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ru-RU" sz="1000" dirty="0">
                <a:latin typeface="Arial" panose="020B0604020202020204" pitchFamily="34" charset="0"/>
                <a:cs typeface="Arial" panose="020B0604020202020204" pitchFamily="34" charset="0"/>
              </a:rPr>
              <a:t>23</a:t>
            </a:r>
            <a:endParaRPr lang="ru-KZ" sz="1000" dirty="0">
              <a:latin typeface="Arial" panose="020B0604020202020204" pitchFamily="34" charset="0"/>
              <a:cs typeface="Arial" panose="020B0604020202020204" pitchFamily="34" charset="0"/>
            </a:endParaRPr>
          </a:p>
        </cdr:txBody>
      </cdr:sp>
      <cdr:sp macro="" textlink="">
        <cdr:nvSpPr>
          <cdr:cNvPr id="7" name="TextBox 6">
            <a:extLst xmlns:a="http://schemas.openxmlformats.org/drawingml/2006/main">
              <a:ext uri="{FF2B5EF4-FFF2-40B4-BE49-F238E27FC236}">
                <a16:creationId xmlns:a16="http://schemas.microsoft.com/office/drawing/2014/main" id="{2A722A86-E4E7-489E-B11E-A30CCD0ECEE8}"/>
              </a:ext>
            </a:extLst>
          </cdr:cNvPr>
          <cdr:cNvSpPr txBox="1"/>
        </cdr:nvSpPr>
        <cdr:spPr>
          <a:xfrm xmlns:a="http://schemas.openxmlformats.org/drawingml/2006/main">
            <a:off x="1485870" y="1320950"/>
            <a:ext cx="333160" cy="2443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ru-RU" sz="1000" dirty="0">
                <a:latin typeface="Arial" panose="020B0604020202020204" pitchFamily="34" charset="0"/>
                <a:cs typeface="Arial" panose="020B0604020202020204" pitchFamily="34" charset="0"/>
              </a:rPr>
              <a:t>68</a:t>
            </a:r>
            <a:endParaRPr lang="ru-KZ" sz="1000" dirty="0">
              <a:latin typeface="Arial" panose="020B0604020202020204" pitchFamily="34" charset="0"/>
              <a:cs typeface="Arial" panose="020B0604020202020204" pitchFamily="34" charset="0"/>
            </a:endParaRPr>
          </a:p>
        </cdr:txBody>
      </cdr:sp>
      <cdr:sp macro="" textlink="">
        <cdr:nvSpPr>
          <cdr:cNvPr id="8" name="TextBox 7">
            <a:extLst xmlns:a="http://schemas.openxmlformats.org/drawingml/2006/main">
              <a:ext uri="{FF2B5EF4-FFF2-40B4-BE49-F238E27FC236}">
                <a16:creationId xmlns:a16="http://schemas.microsoft.com/office/drawing/2014/main" id="{15E2A3F2-B56E-489C-90FF-323FAEC1A1C8}"/>
              </a:ext>
            </a:extLst>
          </cdr:cNvPr>
          <cdr:cNvSpPr txBox="1"/>
        </cdr:nvSpPr>
        <cdr:spPr>
          <a:xfrm xmlns:a="http://schemas.openxmlformats.org/drawingml/2006/main">
            <a:off x="830708" y="1440203"/>
            <a:ext cx="357143" cy="24723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ru-RU" sz="1000" dirty="0">
                <a:latin typeface="Arial" panose="020B0604020202020204" pitchFamily="34" charset="0"/>
                <a:cs typeface="Arial" panose="020B0604020202020204" pitchFamily="34" charset="0"/>
              </a:rPr>
              <a:t>32</a:t>
            </a:r>
            <a:endParaRPr lang="ru-KZ" sz="1000" dirty="0">
              <a:latin typeface="Arial" panose="020B0604020202020204" pitchFamily="34" charset="0"/>
              <a:cs typeface="Arial" panose="020B0604020202020204" pitchFamily="34" charset="0"/>
            </a:endParaRPr>
          </a:p>
        </cdr:txBody>
      </cdr:sp>
      <cdr:sp macro="" textlink="">
        <cdr:nvSpPr>
          <cdr:cNvPr id="10" name="TextBox 9">
            <a:extLst xmlns:a="http://schemas.openxmlformats.org/drawingml/2006/main">
              <a:ext uri="{FF2B5EF4-FFF2-40B4-BE49-F238E27FC236}">
                <a16:creationId xmlns:a16="http://schemas.microsoft.com/office/drawing/2014/main" id="{A08C0F98-609A-40A8-8DFF-2356E568FD0C}"/>
              </a:ext>
            </a:extLst>
          </cdr:cNvPr>
          <cdr:cNvSpPr txBox="1"/>
        </cdr:nvSpPr>
        <cdr:spPr>
          <a:xfrm xmlns:a="http://schemas.openxmlformats.org/drawingml/2006/main">
            <a:off x="193882" y="1496903"/>
            <a:ext cx="298278" cy="3426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ru-RU" sz="1000" dirty="0">
                <a:latin typeface="Arial" panose="020B0604020202020204" pitchFamily="34" charset="0"/>
                <a:cs typeface="Arial" panose="020B0604020202020204" pitchFamily="34" charset="0"/>
              </a:rPr>
              <a:t>3</a:t>
            </a:r>
            <a:endParaRPr lang="ru-KZ" sz="1000" dirty="0">
              <a:latin typeface="Arial" panose="020B0604020202020204" pitchFamily="34" charset="0"/>
              <a:cs typeface="Arial" panose="020B0604020202020204" pitchFamily="34" charset="0"/>
            </a:endParaRPr>
          </a:p>
        </cdr:txBody>
      </cdr:sp>
    </cdr:grpSp>
  </cdr:relSizeAnchor>
  <cdr:relSizeAnchor xmlns:cdr="http://schemas.openxmlformats.org/drawingml/2006/chartDrawing">
    <cdr:from>
      <cdr:x>0.42373</cdr:x>
      <cdr:y>0.05679</cdr:y>
    </cdr:from>
    <cdr:to>
      <cdr:x>0.45436</cdr:x>
      <cdr:y>0.11859</cdr:y>
    </cdr:to>
    <cdr:sp macro="" textlink="">
      <cdr:nvSpPr>
        <cdr:cNvPr id="11" name="Прямоугольник 10">
          <a:extLst xmlns:a="http://schemas.openxmlformats.org/drawingml/2006/main">
            <a:ext uri="{FF2B5EF4-FFF2-40B4-BE49-F238E27FC236}">
              <a16:creationId xmlns:a16="http://schemas.microsoft.com/office/drawing/2014/main" id="{72D0A091-D9F6-4C0B-9F0D-EEC742591E5E}"/>
            </a:ext>
          </a:extLst>
        </cdr:cNvPr>
        <cdr:cNvSpPr/>
      </cdr:nvSpPr>
      <cdr:spPr>
        <a:xfrm xmlns:a="http://schemas.openxmlformats.org/drawingml/2006/main">
          <a:off x="1688768" y="102293"/>
          <a:ext cx="122100" cy="111318"/>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ru-KZ"/>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ru-KZ"/>
        </a:p>
      </cdr:txBody>
    </cdr:sp>
  </cdr:relSizeAnchor>
  <cdr:relSizeAnchor xmlns:cdr="http://schemas.openxmlformats.org/drawingml/2006/chartDrawing">
    <cdr:from>
      <cdr:x>0.57527</cdr:x>
      <cdr:y>0.07372</cdr:y>
    </cdr:from>
    <cdr:to>
      <cdr:x>0.60591</cdr:x>
      <cdr:y>0.13551</cdr:y>
    </cdr:to>
    <cdr:sp macro="" textlink="">
      <cdr:nvSpPr>
        <cdr:cNvPr id="12" name="Прямоугольник 11">
          <a:extLst xmlns:a="http://schemas.openxmlformats.org/drawingml/2006/main">
            <a:ext uri="{FF2B5EF4-FFF2-40B4-BE49-F238E27FC236}">
              <a16:creationId xmlns:a16="http://schemas.microsoft.com/office/drawing/2014/main" id="{631E0ACB-AB34-4B9F-9827-B192B9093806}"/>
            </a:ext>
          </a:extLst>
        </cdr:cNvPr>
        <cdr:cNvSpPr/>
      </cdr:nvSpPr>
      <cdr:spPr>
        <a:xfrm xmlns:a="http://schemas.openxmlformats.org/drawingml/2006/main">
          <a:off x="2292752" y="132781"/>
          <a:ext cx="122100" cy="111318"/>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ru-KZ"/>
        </a:p>
      </cdr:txBody>
    </cdr:sp>
  </cdr:relSizeAnchor>
  <cdr:relSizeAnchor xmlns:cdr="http://schemas.openxmlformats.org/drawingml/2006/chartDrawing">
    <cdr:from>
      <cdr:x>0.72697</cdr:x>
      <cdr:y>0.05679</cdr:y>
    </cdr:from>
    <cdr:to>
      <cdr:x>0.7425</cdr:x>
      <cdr:y>0.15244</cdr:y>
    </cdr:to>
    <cdr:sp macro="" textlink="">
      <cdr:nvSpPr>
        <cdr:cNvPr id="13" name="Прямоугольник 12">
          <a:extLst xmlns:a="http://schemas.openxmlformats.org/drawingml/2006/main">
            <a:ext uri="{FF2B5EF4-FFF2-40B4-BE49-F238E27FC236}">
              <a16:creationId xmlns:a16="http://schemas.microsoft.com/office/drawing/2014/main" id="{72D0A091-D9F6-4C0B-9F0D-EEC742591E5E}"/>
            </a:ext>
          </a:extLst>
        </cdr:cNvPr>
        <cdr:cNvSpPr/>
      </cdr:nvSpPr>
      <cdr:spPr>
        <a:xfrm xmlns:a="http://schemas.openxmlformats.org/drawingml/2006/main">
          <a:off x="2897367" y="102293"/>
          <a:ext cx="61870" cy="172294"/>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ru-KZ"/>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ru-KZ"/>
        </a:p>
      </cdr:txBody>
    </cdr:sp>
  </cdr:relSizeAnchor>
  <cdr:relSizeAnchor xmlns:cdr="http://schemas.openxmlformats.org/drawingml/2006/chartDrawing">
    <cdr:from>
      <cdr:x>0.92526</cdr:x>
      <cdr:y>0.03379</cdr:y>
    </cdr:from>
    <cdr:to>
      <cdr:x>0.94078</cdr:x>
      <cdr:y>0.12945</cdr:y>
    </cdr:to>
    <cdr:sp macro="" textlink="">
      <cdr:nvSpPr>
        <cdr:cNvPr id="14" name="Прямоугольник 13">
          <a:extLst xmlns:a="http://schemas.openxmlformats.org/drawingml/2006/main">
            <a:ext uri="{FF2B5EF4-FFF2-40B4-BE49-F238E27FC236}">
              <a16:creationId xmlns:a16="http://schemas.microsoft.com/office/drawing/2014/main" id="{F5A66F6C-E91C-4885-B3AD-1E3816BB1BBF}"/>
            </a:ext>
          </a:extLst>
        </cdr:cNvPr>
        <cdr:cNvSpPr/>
      </cdr:nvSpPr>
      <cdr:spPr>
        <a:xfrm xmlns:a="http://schemas.openxmlformats.org/drawingml/2006/main">
          <a:off x="3687638" y="60873"/>
          <a:ext cx="61870" cy="172294"/>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ru-KZ"/>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4952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0284" tIns="40142" rIns="80284" bIns="40142"/>
          <a:lstStyle/>
          <a:p>
            <a:endParaRPr lang="en-US" dirty="0"/>
          </a:p>
        </p:txBody>
      </p:sp>
      <p:sp>
        <p:nvSpPr>
          <p:cNvPr id="4" name="Slide Number Placeholder 3"/>
          <p:cNvSpPr>
            <a:spLocks noGrp="1"/>
          </p:cNvSpPr>
          <p:nvPr>
            <p:ph type="sldNum" sz="quarter" idx="10"/>
          </p:nvPr>
        </p:nvSpPr>
        <p:spPr/>
        <p:txBody>
          <a:bodyPr lIns="80284" tIns="40142" rIns="80284" bIns="40142"/>
          <a:lstStyle/>
          <a:p>
            <a:fld id="{F7021451-1387-4CA6-816F-3879F97B5CBC}" type="slidenum">
              <a:rPr lang="en-US"/>
              <a:t>10</a:t>
            </a:fld>
            <a:endParaRPr lang="en-US"/>
          </a:p>
        </p:txBody>
      </p:sp>
    </p:spTree>
    <p:extLst>
      <p:ext uri="{BB962C8B-B14F-4D97-AF65-F5344CB8AC3E}">
        <p14:creationId xmlns:p14="http://schemas.microsoft.com/office/powerpoint/2010/main" val="146713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BBD45-B61D-360B-4680-EC210038F8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11BC31-BFD9-9D89-F7CD-307A3B5AE7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6BF924-1BBB-4CBD-3E60-677C7B79E2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642B12-8283-5B48-0DED-CB451190D6C7}"/>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2818252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0B638-7A36-CEF1-4879-1224B4BF3C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4F4D5E-22B2-9FD5-E705-65A1B66870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9087DE-B942-C15D-FC61-F9294FF053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D8FE61-9B66-F7B9-BFF4-C63D457AD4FF}"/>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250233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2948E-10EC-8E86-ABC3-0B9961F09E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8093AE-4883-1FF4-F492-91FCD53EFC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A80E97-4083-3D4B-5E04-8E88763A9A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DEF52C-8FEC-42EC-B1DB-C32E36E44AC6}"/>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23726252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KZ" dirty="0"/>
          </a:p>
        </p:txBody>
      </p:sp>
      <p:sp>
        <p:nvSpPr>
          <p:cNvPr id="4" name="Номер слайда 3"/>
          <p:cNvSpPr>
            <a:spLocks noGrp="1"/>
          </p:cNvSpPr>
          <p:nvPr>
            <p:ph type="sldNum" sz="quarter" idx="5"/>
          </p:nvPr>
        </p:nvSpPr>
        <p:spPr/>
        <p:txBody>
          <a:bodyPr/>
          <a:lstStyle/>
          <a:p>
            <a:fld id="{EF124A8D-07A4-4EE7-ACC2-F018E00ED2C7}" type="slidenum">
              <a:rPr lang="ru-RU" smtClean="0"/>
              <a:t>24</a:t>
            </a:fld>
            <a:endParaRPr lang="ru-RU"/>
          </a:p>
        </p:txBody>
      </p:sp>
    </p:spTree>
    <p:extLst>
      <p:ext uri="{BB962C8B-B14F-4D97-AF65-F5344CB8AC3E}">
        <p14:creationId xmlns:p14="http://schemas.microsoft.com/office/powerpoint/2010/main" val="3154418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KZ" dirty="0"/>
          </a:p>
        </p:txBody>
      </p:sp>
      <p:sp>
        <p:nvSpPr>
          <p:cNvPr id="4" name="Номер слайда 3"/>
          <p:cNvSpPr>
            <a:spLocks noGrp="1"/>
          </p:cNvSpPr>
          <p:nvPr>
            <p:ph type="sldNum" sz="quarter" idx="5"/>
          </p:nvPr>
        </p:nvSpPr>
        <p:spPr/>
        <p:txBody>
          <a:bodyPr/>
          <a:lstStyle/>
          <a:p>
            <a:fld id="{EF124A8D-07A4-4EE7-ACC2-F018E00ED2C7}" type="slidenum">
              <a:rPr lang="ru-RU" smtClean="0"/>
              <a:t>25</a:t>
            </a:fld>
            <a:endParaRPr lang="ru-RU"/>
          </a:p>
        </p:txBody>
      </p:sp>
    </p:spTree>
    <p:extLst>
      <p:ext uri="{BB962C8B-B14F-4D97-AF65-F5344CB8AC3E}">
        <p14:creationId xmlns:p14="http://schemas.microsoft.com/office/powerpoint/2010/main" val="5623633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0284" tIns="40142" rIns="80284" bIns="40142"/>
          <a:lstStyle/>
          <a:p>
            <a:endParaRPr lang="en-US" dirty="0"/>
          </a:p>
        </p:txBody>
      </p:sp>
      <p:sp>
        <p:nvSpPr>
          <p:cNvPr id="4" name="Slide Number Placeholder 3"/>
          <p:cNvSpPr>
            <a:spLocks noGrp="1"/>
          </p:cNvSpPr>
          <p:nvPr>
            <p:ph type="sldNum" sz="quarter" idx="10"/>
          </p:nvPr>
        </p:nvSpPr>
        <p:spPr/>
        <p:txBody>
          <a:bodyPr lIns="80284" tIns="40142" rIns="80284" bIns="40142"/>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lIns="79658" tIns="39829" rIns="79658" bIns="39829"/>
          <a:lstStyle/>
          <a:p>
            <a:endParaRPr lang="ru-KZ" dirty="0"/>
          </a:p>
        </p:txBody>
      </p:sp>
      <p:sp>
        <p:nvSpPr>
          <p:cNvPr id="4" name="Номер слайда 3"/>
          <p:cNvSpPr>
            <a:spLocks noGrp="1"/>
          </p:cNvSpPr>
          <p:nvPr>
            <p:ph type="sldNum" sz="quarter" idx="5"/>
          </p:nvPr>
        </p:nvSpPr>
        <p:spPr/>
        <p:txBody>
          <a:bodyPr lIns="79658" tIns="39829" rIns="79658" bIns="39829"/>
          <a:lstStyle/>
          <a:p>
            <a:fld id="{EF124A8D-07A4-4EE7-ACC2-F018E00ED2C7}" type="slidenum">
              <a:rPr lang="ru-RU" smtClean="0"/>
              <a:t>29</a:t>
            </a:fld>
            <a:endParaRPr lang="ru-RU"/>
          </a:p>
        </p:txBody>
      </p:sp>
    </p:spTree>
    <p:extLst>
      <p:ext uri="{BB962C8B-B14F-4D97-AF65-F5344CB8AC3E}">
        <p14:creationId xmlns:p14="http://schemas.microsoft.com/office/powerpoint/2010/main" val="3155261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lIns="80284" tIns="40142" rIns="80284" bIns="40142"/>
          <a:lstStyle/>
          <a:p>
            <a:endParaRPr lang="ru-KZ" dirty="0"/>
          </a:p>
        </p:txBody>
      </p:sp>
      <p:sp>
        <p:nvSpPr>
          <p:cNvPr id="4" name="Номер слайда 3"/>
          <p:cNvSpPr>
            <a:spLocks noGrp="1"/>
          </p:cNvSpPr>
          <p:nvPr>
            <p:ph type="sldNum" sz="quarter" idx="5"/>
          </p:nvPr>
        </p:nvSpPr>
        <p:spPr/>
        <p:txBody>
          <a:bodyPr lIns="80284" tIns="40142" rIns="80284" bIns="40142"/>
          <a:lstStyle/>
          <a:p>
            <a:fld id="{EF124A8D-07A4-4EE7-ACC2-F018E00ED2C7}" type="slidenum">
              <a:rPr lang="ru-RU" smtClean="0"/>
              <a:t>31</a:t>
            </a:fld>
            <a:endParaRPr lang="ru-RU"/>
          </a:p>
        </p:txBody>
      </p:sp>
    </p:spTree>
    <p:extLst>
      <p:ext uri="{BB962C8B-B14F-4D97-AF65-F5344CB8AC3E}">
        <p14:creationId xmlns:p14="http://schemas.microsoft.com/office/powerpoint/2010/main" val="31581783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KZ" dirty="0"/>
          </a:p>
        </p:txBody>
      </p:sp>
      <p:sp>
        <p:nvSpPr>
          <p:cNvPr id="4" name="Номер слайда 3"/>
          <p:cNvSpPr>
            <a:spLocks noGrp="1"/>
          </p:cNvSpPr>
          <p:nvPr>
            <p:ph type="sldNum" sz="quarter" idx="5"/>
          </p:nvPr>
        </p:nvSpPr>
        <p:spPr/>
        <p:txBody>
          <a:bodyPr/>
          <a:lstStyle/>
          <a:p>
            <a:fld id="{EF124A8D-07A4-4EE7-ACC2-F018E00ED2C7}" type="slidenum">
              <a:rPr lang="ru-RU" smtClean="0"/>
              <a:t>38</a:t>
            </a:fld>
            <a:endParaRPr lang="ru-RU"/>
          </a:p>
        </p:txBody>
      </p:sp>
    </p:spTree>
    <p:extLst>
      <p:ext uri="{BB962C8B-B14F-4D97-AF65-F5344CB8AC3E}">
        <p14:creationId xmlns:p14="http://schemas.microsoft.com/office/powerpoint/2010/main" val="2634145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KZ" dirty="0"/>
          </a:p>
        </p:txBody>
      </p:sp>
      <p:sp>
        <p:nvSpPr>
          <p:cNvPr id="4" name="Номер слайда 3"/>
          <p:cNvSpPr>
            <a:spLocks noGrp="1"/>
          </p:cNvSpPr>
          <p:nvPr>
            <p:ph type="sldNum" sz="quarter" idx="5"/>
          </p:nvPr>
        </p:nvSpPr>
        <p:spPr/>
        <p:txBody>
          <a:bodyPr/>
          <a:lstStyle/>
          <a:p>
            <a:fld id="{EF124A8D-07A4-4EE7-ACC2-F018E00ED2C7}" type="slidenum">
              <a:rPr lang="ru-RU" smtClean="0"/>
              <a:t>39</a:t>
            </a:fld>
            <a:endParaRPr lang="ru-RU"/>
          </a:p>
        </p:txBody>
      </p:sp>
    </p:spTree>
    <p:extLst>
      <p:ext uri="{BB962C8B-B14F-4D97-AF65-F5344CB8AC3E}">
        <p14:creationId xmlns:p14="http://schemas.microsoft.com/office/powerpoint/2010/main" val="2539708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KZ" dirty="0"/>
          </a:p>
        </p:txBody>
      </p:sp>
      <p:sp>
        <p:nvSpPr>
          <p:cNvPr id="4" name="Номер слайда 3"/>
          <p:cNvSpPr>
            <a:spLocks noGrp="1"/>
          </p:cNvSpPr>
          <p:nvPr>
            <p:ph type="sldNum" sz="quarter" idx="5"/>
          </p:nvPr>
        </p:nvSpPr>
        <p:spPr/>
        <p:txBody>
          <a:bodyPr/>
          <a:lstStyle/>
          <a:p>
            <a:fld id="{EF124A8D-07A4-4EE7-ACC2-F018E00ED2C7}" type="slidenum">
              <a:rPr lang="ru-RU" smtClean="0"/>
              <a:t>40</a:t>
            </a:fld>
            <a:endParaRPr lang="ru-RU"/>
          </a:p>
        </p:txBody>
      </p:sp>
    </p:spTree>
    <p:extLst>
      <p:ext uri="{BB962C8B-B14F-4D97-AF65-F5344CB8AC3E}">
        <p14:creationId xmlns:p14="http://schemas.microsoft.com/office/powerpoint/2010/main" val="2539708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0284" tIns="40142" rIns="80284" bIns="40142"/>
          <a:lstStyle/>
          <a:p>
            <a:endParaRPr lang="en-US" dirty="0"/>
          </a:p>
        </p:txBody>
      </p:sp>
      <p:sp>
        <p:nvSpPr>
          <p:cNvPr id="4" name="Slide Number Placeholder 3"/>
          <p:cNvSpPr>
            <a:spLocks noGrp="1"/>
          </p:cNvSpPr>
          <p:nvPr>
            <p:ph type="sldNum" sz="quarter" idx="10"/>
          </p:nvPr>
        </p:nvSpPr>
        <p:spPr/>
        <p:txBody>
          <a:bodyPr lIns="80284" tIns="40142" rIns="80284" bIns="40142"/>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817056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0284" tIns="40142" rIns="80284" bIns="40142"/>
          <a:lstStyle/>
          <a:p>
            <a:endParaRPr lang="en-US" dirty="0"/>
          </a:p>
        </p:txBody>
      </p:sp>
      <p:sp>
        <p:nvSpPr>
          <p:cNvPr id="4" name="Slide Number Placeholder 3"/>
          <p:cNvSpPr>
            <a:spLocks noGrp="1"/>
          </p:cNvSpPr>
          <p:nvPr>
            <p:ph type="sldNum" sz="quarter" idx="10"/>
          </p:nvPr>
        </p:nvSpPr>
        <p:spPr/>
        <p:txBody>
          <a:bodyPr lIns="80284" tIns="40142" rIns="80284" bIns="40142"/>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4ACCFFA7-3024-4F13-B4A2-7D1819E5F45B}" type="datetime1">
              <a:rPr lang="ru-RU" smtClean="0"/>
              <a:t>27.08.2026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E0B1DB-56B9-4F44-AC0F-F91312F9BBA2}" type="slidenum">
              <a:rPr lang="ru-RU" smtClean="0"/>
              <a:t>‹#›</a:t>
            </a:fld>
            <a:endParaRPr lang="ru-RU"/>
          </a:p>
        </p:txBody>
      </p:sp>
    </p:spTree>
    <p:extLst>
      <p:ext uri="{BB962C8B-B14F-4D97-AF65-F5344CB8AC3E}">
        <p14:creationId xmlns:p14="http://schemas.microsoft.com/office/powerpoint/2010/main" val="938394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658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PTIST_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6190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4ACCFFA7-3024-4F13-B4A2-7D1819E5F45B}" type="datetime1">
              <a:rPr lang="ru-RU" smtClean="0"/>
              <a:t>27.08.2026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E0B1DB-56B9-4F44-AC0F-F91312F9BBA2}" type="slidenum">
              <a:rPr lang="ru-RU" smtClean="0"/>
              <a:t>‹#›</a:t>
            </a:fld>
            <a:endParaRPr lang="ru-RU"/>
          </a:p>
        </p:txBody>
      </p:sp>
    </p:spTree>
    <p:extLst>
      <p:ext uri="{BB962C8B-B14F-4D97-AF65-F5344CB8AC3E}">
        <p14:creationId xmlns:p14="http://schemas.microsoft.com/office/powerpoint/2010/main" val="1455008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5F9"/>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1F5F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399330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chart" Target="../charts/chart4.xml"/><Relationship Id="rId2" Type="http://schemas.openxmlformats.org/officeDocument/2006/relationships/slideLayout" Target="../slideLayouts/slideLayout1.xml"/><Relationship Id="rId1" Type="http://schemas.openxmlformats.org/officeDocument/2006/relationships/themeOverride" Target="../theme/themeOverride6.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hemeOverride" Target="../theme/themeOverride7.xml"/><Relationship Id="rId4" Type="http://schemas.openxmlformats.org/officeDocument/2006/relationships/chart" Target="../charts/char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chart" Target="../charts/chart9.xml"/><Relationship Id="rId2" Type="http://schemas.openxmlformats.org/officeDocument/2006/relationships/slideLayout" Target="../slideLayouts/slideLayout1.xml"/><Relationship Id="rId1" Type="http://schemas.openxmlformats.org/officeDocument/2006/relationships/themeOverride" Target="../theme/themeOverride8.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slideLayout" Target="../slideLayouts/slideLayout3.xml"/><Relationship Id="rId1" Type="http://schemas.openxmlformats.org/officeDocument/2006/relationships/themeOverride" Target="../theme/themeOverride10.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chart" Target="../charts/char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chart" Target="../charts/char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chart" Target="../charts/char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3.xml"/><Relationship Id="rId5" Type="http://schemas.openxmlformats.org/officeDocument/2006/relationships/chart" Target="../charts/chart23.xml"/><Relationship Id="rId4" Type="http://schemas.openxmlformats.org/officeDocument/2006/relationships/chart" Target="../charts/char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chart" Target="../charts/chart24.xml"/><Relationship Id="rId1" Type="http://schemas.openxmlformats.org/officeDocument/2006/relationships/slideLayout" Target="../slideLayouts/slideLayout3.xml"/><Relationship Id="rId4" Type="http://schemas.openxmlformats.org/officeDocument/2006/relationships/chart" Target="../charts/char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24.emf"/><Relationship Id="rId5" Type="http://schemas.openxmlformats.org/officeDocument/2006/relationships/chart" Target="../charts/chart28.xml"/><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5.xml"/><Relationship Id="rId7" Type="http://schemas.openxmlformats.org/officeDocument/2006/relationships/image" Target="../media/image6.sv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hemeOverride" Target="../theme/themeOverride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hemeOverride" Target="../theme/themeOverride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hemeOverride" Target="../theme/themeOverride5.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tatics.moonshot.cn/kimi-ppt/html-gen/static/image-error.png"/>
          <p:cNvPicPr>
            <a:picLocks noChangeAspect="1"/>
          </p:cNvPicPr>
          <p:nvPr/>
        </p:nvPicPr>
        <p:blipFill>
          <a:blip r:embed="rId3">
            <a:alphaModFix amt="20000"/>
          </a:blip>
          <a:stretch>
            <a:fillRect/>
          </a:stretch>
        </p:blipFill>
        <p:spPr>
          <a:xfrm>
            <a:off x="0" y="0"/>
            <a:ext cx="12192000" cy="6858000"/>
          </a:xfrm>
          <a:prstGeom prst="roundRect">
            <a:avLst>
              <a:gd name="adj" fmla="val 0"/>
            </a:avLst>
          </a:prstGeom>
        </p:spPr>
      </p:pic>
      <p:sp>
        <p:nvSpPr>
          <p:cNvPr id="3" name="Shape 0"/>
          <p:cNvSpPr/>
          <p:nvPr/>
        </p:nvSpPr>
        <p:spPr>
          <a:xfrm>
            <a:off x="0" y="0"/>
            <a:ext cx="12192000" cy="6858000"/>
          </a:xfrm>
          <a:prstGeom prst="roundRect">
            <a:avLst>
              <a:gd name="adj" fmla="val 0"/>
            </a:avLst>
          </a:prstGeom>
          <a:gradFill flip="none" rotWithShape="1">
            <a:gsLst>
              <a:gs pos="0">
                <a:srgbClr val="1A365D">
                  <a:alpha val="95000"/>
                </a:srgbClr>
              </a:gs>
              <a:gs pos="50000">
                <a:srgbClr val="1A365D">
                  <a:alpha val="90000"/>
                </a:srgbClr>
              </a:gs>
              <a:gs pos="100000">
                <a:srgbClr val="2B6CB0">
                  <a:alpha val="85000"/>
                </a:srgbClr>
              </a:gs>
            </a:gsLst>
            <a:lin ang="2700000" scaled="1"/>
          </a:gradFill>
          <a:ln/>
        </p:spPr>
      </p:sp>
      <p:sp>
        <p:nvSpPr>
          <p:cNvPr id="4" name="Shape 1"/>
          <p:cNvSpPr/>
          <p:nvPr/>
        </p:nvSpPr>
        <p:spPr>
          <a:xfrm>
            <a:off x="385763" y="385763"/>
            <a:ext cx="600075" cy="600075"/>
          </a:xfrm>
          <a:prstGeom prst="roundRect">
            <a:avLst>
              <a:gd name="adj" fmla="val 12698"/>
            </a:avLst>
          </a:prstGeom>
          <a:solidFill>
            <a:srgbClr val="FFFFFF">
              <a:alpha val="10196"/>
            </a:srgbClr>
          </a:solidFill>
          <a:ln w="12700">
            <a:solidFill>
              <a:srgbClr val="FFFFFF">
                <a:alpha val="20000"/>
              </a:srgbClr>
            </a:solidFill>
            <a:prstDash val="solid"/>
          </a:ln>
        </p:spPr>
      </p:sp>
      <p:sp>
        <p:nvSpPr>
          <p:cNvPr id="5" name="Shape 2"/>
          <p:cNvSpPr/>
          <p:nvPr/>
        </p:nvSpPr>
        <p:spPr>
          <a:xfrm>
            <a:off x="545306" y="542925"/>
            <a:ext cx="285750" cy="285750"/>
          </a:xfrm>
          <a:custGeom>
            <a:avLst/>
            <a:gdLst/>
            <a:ahLst/>
            <a:cxnLst/>
            <a:rect l="l" t="t" r="r" b="b"/>
            <a:pathLst>
              <a:path w="285750" h="285750">
                <a:moveTo>
                  <a:pt x="142875" y="0"/>
                </a:moveTo>
                <a:cubicBezTo>
                  <a:pt x="145442" y="0"/>
                  <a:pt x="148010" y="558"/>
                  <a:pt x="150354" y="1619"/>
                </a:cubicBezTo>
                <a:lnTo>
                  <a:pt x="255501" y="46211"/>
                </a:lnTo>
                <a:cubicBezTo>
                  <a:pt x="267779" y="51402"/>
                  <a:pt x="276932" y="63512"/>
                  <a:pt x="276876" y="78135"/>
                </a:cubicBezTo>
                <a:cubicBezTo>
                  <a:pt x="276597" y="133499"/>
                  <a:pt x="253826" y="234795"/>
                  <a:pt x="157665" y="280839"/>
                </a:cubicBezTo>
                <a:cubicBezTo>
                  <a:pt x="148344" y="285304"/>
                  <a:pt x="137517" y="285304"/>
                  <a:pt x="128197" y="280839"/>
                </a:cubicBezTo>
                <a:cubicBezTo>
                  <a:pt x="31979" y="234795"/>
                  <a:pt x="9265" y="133499"/>
                  <a:pt x="8985" y="78135"/>
                </a:cubicBezTo>
                <a:cubicBezTo>
                  <a:pt x="8930" y="63512"/>
                  <a:pt x="18083" y="51402"/>
                  <a:pt x="30361" y="46211"/>
                </a:cubicBezTo>
                <a:lnTo>
                  <a:pt x="135452" y="1619"/>
                </a:lnTo>
                <a:cubicBezTo>
                  <a:pt x="137796" y="558"/>
                  <a:pt x="140308" y="0"/>
                  <a:pt x="142875" y="0"/>
                </a:cubicBezTo>
                <a:close/>
                <a:moveTo>
                  <a:pt x="142875" y="37281"/>
                </a:moveTo>
                <a:lnTo>
                  <a:pt x="142875" y="248301"/>
                </a:lnTo>
                <a:cubicBezTo>
                  <a:pt x="219894" y="211020"/>
                  <a:pt x="240599" y="128420"/>
                  <a:pt x="241102" y="78972"/>
                </a:cubicBezTo>
                <a:lnTo>
                  <a:pt x="142875" y="37337"/>
                </a:lnTo>
                <a:lnTo>
                  <a:pt x="142875" y="37337"/>
                </a:lnTo>
                <a:close/>
              </a:path>
            </a:pathLst>
          </a:custGeom>
          <a:solidFill>
            <a:srgbClr val="4299E1"/>
          </a:solidFill>
          <a:ln/>
        </p:spPr>
      </p:sp>
      <p:sp>
        <p:nvSpPr>
          <p:cNvPr id="6" name="Text 3"/>
          <p:cNvSpPr/>
          <p:nvPr/>
        </p:nvSpPr>
        <p:spPr>
          <a:xfrm>
            <a:off x="1104900" y="582385"/>
            <a:ext cx="5615940" cy="190500"/>
          </a:xfrm>
          <a:prstGeom prst="rect">
            <a:avLst/>
          </a:prstGeom>
          <a:noFill/>
          <a:ln/>
        </p:spPr>
        <p:txBody>
          <a:bodyPr wrap="square" lIns="0" tIns="0" rIns="0" bIns="0" rtlCol="0" anchor="ctr"/>
          <a:lstStyle/>
          <a:p>
            <a:pPr>
              <a:lnSpc>
                <a:spcPct val="120000"/>
              </a:lnSpc>
            </a:pPr>
            <a:r>
              <a:rPr lang="en-US" sz="1050" b="1" kern="0" spc="105" dirty="0">
                <a:solidFill>
                  <a:srgbClr val="4299E1"/>
                </a:solidFill>
                <a:latin typeface="MiSans" pitchFamily="34" charset="0"/>
                <a:ea typeface="MiSans" pitchFamily="34" charset="-122"/>
                <a:cs typeface="MiSans" pitchFamily="34" charset="-120"/>
              </a:rPr>
              <a:t>«</a:t>
            </a:r>
            <a:r>
              <a:rPr lang="kk-KZ" sz="1050" b="1" kern="0" spc="105" dirty="0">
                <a:solidFill>
                  <a:srgbClr val="4299E1"/>
                </a:solidFill>
                <a:latin typeface="MiSans" pitchFamily="34" charset="0"/>
                <a:ea typeface="MiSans" pitchFamily="34" charset="-122"/>
                <a:cs typeface="MiSans" pitchFamily="34" charset="-120"/>
              </a:rPr>
              <a:t>МЕМЛЕКЕТТІК ӘЛЕУМЕТТІК САҚТАНДЫРУ ҚОРЫ</a:t>
            </a:r>
            <a:r>
              <a:rPr lang="en-US" sz="1050" b="1" kern="0" spc="105" dirty="0">
                <a:solidFill>
                  <a:srgbClr val="4299E1"/>
                </a:solidFill>
                <a:latin typeface="MiSans" pitchFamily="34" charset="0"/>
                <a:ea typeface="MiSans" pitchFamily="34" charset="-122"/>
                <a:cs typeface="MiSans" pitchFamily="34" charset="-120"/>
              </a:rPr>
              <a:t>»</a:t>
            </a:r>
            <a:r>
              <a:rPr lang="kk-KZ" sz="1050" b="1" kern="0" spc="105" dirty="0">
                <a:solidFill>
                  <a:srgbClr val="4299E1"/>
                </a:solidFill>
                <a:latin typeface="MiSans" pitchFamily="34" charset="0"/>
                <a:ea typeface="MiSans" pitchFamily="34" charset="-122"/>
                <a:cs typeface="MiSans" pitchFamily="34" charset="-120"/>
              </a:rPr>
              <a:t> АҚ</a:t>
            </a:r>
            <a:endParaRPr lang="en-US" sz="1600" dirty="0"/>
          </a:p>
        </p:txBody>
      </p:sp>
      <p:sp>
        <p:nvSpPr>
          <p:cNvPr id="8" name="Shape 5"/>
          <p:cNvSpPr/>
          <p:nvPr/>
        </p:nvSpPr>
        <p:spPr>
          <a:xfrm>
            <a:off x="11053763" y="385763"/>
            <a:ext cx="752475" cy="752475"/>
          </a:xfrm>
          <a:prstGeom prst="roundRect">
            <a:avLst>
              <a:gd name="adj" fmla="val 50000"/>
            </a:avLst>
          </a:prstGeom>
          <a:solidFill>
            <a:srgbClr val="FFFFFF">
              <a:alpha val="10196"/>
            </a:srgbClr>
          </a:solidFill>
          <a:ln w="12700">
            <a:solidFill>
              <a:srgbClr val="FFFFFF">
                <a:alpha val="20000"/>
              </a:srgbClr>
            </a:solidFill>
            <a:prstDash val="solid"/>
          </a:ln>
        </p:spPr>
      </p:sp>
      <p:sp>
        <p:nvSpPr>
          <p:cNvPr id="9" name="Text 6"/>
          <p:cNvSpPr/>
          <p:nvPr/>
        </p:nvSpPr>
        <p:spPr>
          <a:xfrm>
            <a:off x="10885092" y="590550"/>
            <a:ext cx="809625" cy="342900"/>
          </a:xfrm>
          <a:prstGeom prst="rect">
            <a:avLst/>
          </a:prstGeom>
          <a:noFill/>
          <a:ln/>
        </p:spPr>
        <p:txBody>
          <a:bodyPr wrap="square" lIns="0" tIns="0" rIns="0" bIns="0" rtlCol="0" anchor="ctr"/>
          <a:lstStyle/>
          <a:p>
            <a:pPr algn="r">
              <a:lnSpc>
                <a:spcPct val="100000"/>
              </a:lnSpc>
            </a:pPr>
            <a:r>
              <a:rPr lang="en-US" b="1" dirty="0">
                <a:solidFill>
                  <a:srgbClr val="4299E1"/>
                </a:solidFill>
                <a:latin typeface="MiSans" pitchFamily="34" charset="0"/>
                <a:ea typeface="MiSans" pitchFamily="34" charset="-122"/>
                <a:cs typeface="MiSans" pitchFamily="34" charset="-120"/>
              </a:rPr>
              <a:t>2025</a:t>
            </a:r>
            <a:endParaRPr lang="en-US" sz="1200" dirty="0"/>
          </a:p>
        </p:txBody>
      </p:sp>
      <p:sp>
        <p:nvSpPr>
          <p:cNvPr id="10" name="Shape 7"/>
          <p:cNvSpPr/>
          <p:nvPr/>
        </p:nvSpPr>
        <p:spPr>
          <a:xfrm>
            <a:off x="385763" y="1205954"/>
            <a:ext cx="1533525" cy="352425"/>
          </a:xfrm>
          <a:prstGeom prst="roundRect">
            <a:avLst>
              <a:gd name="adj" fmla="val 21622"/>
            </a:avLst>
          </a:prstGeom>
          <a:solidFill>
            <a:srgbClr val="4299E1">
              <a:alpha val="20000"/>
            </a:srgbClr>
          </a:solidFill>
          <a:ln w="12700">
            <a:solidFill>
              <a:srgbClr val="4299E1">
                <a:alpha val="30196"/>
              </a:srgbClr>
            </a:solidFill>
            <a:prstDash val="solid"/>
          </a:ln>
        </p:spPr>
      </p:sp>
      <p:sp>
        <p:nvSpPr>
          <p:cNvPr id="11" name="Text 8"/>
          <p:cNvSpPr/>
          <p:nvPr/>
        </p:nvSpPr>
        <p:spPr>
          <a:xfrm>
            <a:off x="542925" y="1286917"/>
            <a:ext cx="1285875" cy="190500"/>
          </a:xfrm>
          <a:prstGeom prst="rect">
            <a:avLst/>
          </a:prstGeom>
          <a:noFill/>
          <a:ln/>
        </p:spPr>
        <p:txBody>
          <a:bodyPr wrap="square" lIns="0" tIns="0" rIns="0" bIns="0" rtlCol="0" anchor="ctr"/>
          <a:lstStyle/>
          <a:p>
            <a:pPr>
              <a:lnSpc>
                <a:spcPct val="120000"/>
              </a:lnSpc>
            </a:pPr>
            <a:r>
              <a:rPr lang="kk-KZ" sz="1050" b="1" kern="0" spc="53" dirty="0">
                <a:solidFill>
                  <a:srgbClr val="4299E1"/>
                </a:solidFill>
                <a:latin typeface="MiSans" pitchFamily="34" charset="0"/>
                <a:ea typeface="MiSans" pitchFamily="34" charset="-122"/>
                <a:cs typeface="MiSans" pitchFamily="34" charset="-120"/>
              </a:rPr>
              <a:t>ЖЫЛДЫҚ ЕСЕП*</a:t>
            </a:r>
            <a:endParaRPr lang="en-US" sz="1600" dirty="0"/>
          </a:p>
        </p:txBody>
      </p:sp>
      <p:sp>
        <p:nvSpPr>
          <p:cNvPr id="12" name="Text 9"/>
          <p:cNvSpPr/>
          <p:nvPr/>
        </p:nvSpPr>
        <p:spPr>
          <a:xfrm>
            <a:off x="381000" y="1791742"/>
            <a:ext cx="9278389" cy="3019425"/>
          </a:xfrm>
          <a:prstGeom prst="rect">
            <a:avLst/>
          </a:prstGeom>
          <a:noFill/>
          <a:ln/>
        </p:spPr>
        <p:txBody>
          <a:bodyPr wrap="square" lIns="0" tIns="0" rIns="0" bIns="0" rtlCol="0" anchor="ctr"/>
          <a:lstStyle/>
          <a:p>
            <a:pPr>
              <a:lnSpc>
                <a:spcPct val="90000"/>
              </a:lnSpc>
            </a:pPr>
            <a:r>
              <a:rPr lang="kk-KZ" sz="5400" b="1" dirty="0">
                <a:solidFill>
                  <a:srgbClr val="FFFFFF"/>
                </a:solidFill>
                <a:latin typeface="Quattrocento Sans" pitchFamily="34" charset="0"/>
                <a:ea typeface="Quattrocento Sans" pitchFamily="34" charset="-122"/>
                <a:cs typeface="Quattrocento Sans" pitchFamily="34" charset="-120"/>
              </a:rPr>
              <a:t>ҚОҒАМНЫҢ ӘЛЕУМЕТТІК</a:t>
            </a:r>
            <a:endParaRPr lang="en-US" sz="1600" dirty="0"/>
          </a:p>
          <a:p>
            <a:pPr>
              <a:lnSpc>
                <a:spcPct val="90000"/>
              </a:lnSpc>
            </a:pPr>
            <a:r>
              <a:rPr lang="kk-KZ" sz="5400" b="1" dirty="0">
                <a:solidFill>
                  <a:srgbClr val="FFFFFF"/>
                </a:solidFill>
                <a:latin typeface="Quattrocento Sans" pitchFamily="34" charset="0"/>
                <a:ea typeface="Quattrocento Sans" pitchFamily="34" charset="-122"/>
                <a:cs typeface="Quattrocento Sans" pitchFamily="34" charset="-120"/>
              </a:rPr>
              <a:t>ӘДІЛЕТТІЛІГІ МЕН</a:t>
            </a:r>
            <a:endParaRPr lang="en-US" sz="1600" dirty="0"/>
          </a:p>
          <a:p>
            <a:pPr>
              <a:lnSpc>
                <a:spcPct val="90000"/>
              </a:lnSpc>
            </a:pPr>
            <a:r>
              <a:rPr lang="kk-KZ" sz="5400" b="1" dirty="0">
                <a:solidFill>
                  <a:srgbClr val="4299E1"/>
                </a:solidFill>
                <a:latin typeface="Quattrocento Sans" pitchFamily="34" charset="0"/>
                <a:ea typeface="Quattrocento Sans" pitchFamily="34" charset="-122"/>
                <a:cs typeface="Quattrocento Sans" pitchFamily="34" charset="-120"/>
              </a:rPr>
              <a:t>ОРНЫҚТЫ ДАМУЫНЫҢ </a:t>
            </a:r>
            <a:r>
              <a:rPr lang="kk-KZ" sz="5400" b="1" dirty="0">
                <a:solidFill>
                  <a:srgbClr val="4299E1"/>
                </a:solidFill>
              </a:rPr>
              <a:t>ДРАЙВЕРІ</a:t>
            </a:r>
            <a:endParaRPr lang="en-US" sz="5400" b="1" dirty="0">
              <a:solidFill>
                <a:srgbClr val="4299E1"/>
              </a:solidFill>
              <a:latin typeface="Quattrocento Sans" pitchFamily="34" charset="0"/>
            </a:endParaRPr>
          </a:p>
        </p:txBody>
      </p:sp>
      <p:sp>
        <p:nvSpPr>
          <p:cNvPr id="13" name="Shape 10"/>
          <p:cNvSpPr/>
          <p:nvPr/>
        </p:nvSpPr>
        <p:spPr>
          <a:xfrm>
            <a:off x="381000" y="5037683"/>
            <a:ext cx="12192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14" name="Text 11"/>
          <p:cNvSpPr/>
          <p:nvPr/>
        </p:nvSpPr>
        <p:spPr>
          <a:xfrm>
            <a:off x="381000" y="5304383"/>
            <a:ext cx="6496050" cy="619125"/>
          </a:xfrm>
          <a:prstGeom prst="rect">
            <a:avLst/>
          </a:prstGeom>
          <a:noFill/>
          <a:ln/>
        </p:spPr>
        <p:txBody>
          <a:bodyPr wrap="square" lIns="0" tIns="0" rIns="0" bIns="0" rtlCol="0" anchor="ctr"/>
          <a:lstStyle/>
          <a:p>
            <a:pPr>
              <a:lnSpc>
                <a:spcPct val="140000"/>
              </a:lnSpc>
            </a:pPr>
            <a:r>
              <a:rPr lang="kk-KZ" sz="1500" dirty="0">
                <a:solidFill>
                  <a:srgbClr val="FFFFFF">
                    <a:alpha val="80000"/>
                  </a:srgbClr>
                </a:solidFill>
                <a:latin typeface="MiSans" pitchFamily="34" charset="0"/>
                <a:ea typeface="MiSans" pitchFamily="34" charset="-122"/>
                <a:cs typeface="MiSans" pitchFamily="34" charset="-120"/>
              </a:rPr>
              <a:t>Әділеттілік, жауапкершілік және ынтымақтастық қағидаттарына негізделген әлеуметтік дамудың орнықты жүйесін қалыптастыру</a:t>
            </a:r>
            <a:endParaRPr lang="en-US" sz="1600" dirty="0"/>
          </a:p>
        </p:txBody>
      </p:sp>
      <p:sp>
        <p:nvSpPr>
          <p:cNvPr id="15" name="Shape 12"/>
          <p:cNvSpPr/>
          <p:nvPr/>
        </p:nvSpPr>
        <p:spPr>
          <a:xfrm>
            <a:off x="409575" y="6305550"/>
            <a:ext cx="133350" cy="152400"/>
          </a:xfrm>
          <a:custGeom>
            <a:avLst/>
            <a:gdLst/>
            <a:ahLst/>
            <a:cxnLst/>
            <a:rect l="l" t="t" r="r" b="b"/>
            <a:pathLst>
              <a:path w="133350" h="152400">
                <a:moveTo>
                  <a:pt x="38100" y="0"/>
                </a:moveTo>
                <a:cubicBezTo>
                  <a:pt x="43369" y="0"/>
                  <a:pt x="47625" y="4256"/>
                  <a:pt x="47625" y="9525"/>
                </a:cubicBezTo>
                <a:lnTo>
                  <a:pt x="47625" y="19050"/>
                </a:lnTo>
                <a:lnTo>
                  <a:pt x="85725" y="19050"/>
                </a:lnTo>
                <a:lnTo>
                  <a:pt x="85725" y="9525"/>
                </a:lnTo>
                <a:cubicBezTo>
                  <a:pt x="85725" y="4256"/>
                  <a:pt x="89981" y="0"/>
                  <a:pt x="95250" y="0"/>
                </a:cubicBezTo>
                <a:cubicBezTo>
                  <a:pt x="100519" y="0"/>
                  <a:pt x="104775" y="4256"/>
                  <a:pt x="104775" y="9525"/>
                </a:cubicBezTo>
                <a:lnTo>
                  <a:pt x="104775" y="19050"/>
                </a:lnTo>
                <a:lnTo>
                  <a:pt x="114300" y="19050"/>
                </a:lnTo>
                <a:cubicBezTo>
                  <a:pt x="124807" y="19050"/>
                  <a:pt x="133350" y="27593"/>
                  <a:pt x="133350" y="38100"/>
                </a:cubicBezTo>
                <a:lnTo>
                  <a:pt x="133350" y="123825"/>
                </a:lnTo>
                <a:cubicBezTo>
                  <a:pt x="133350" y="134332"/>
                  <a:pt x="124807" y="142875"/>
                  <a:pt x="114300" y="142875"/>
                </a:cubicBezTo>
                <a:lnTo>
                  <a:pt x="19050" y="142875"/>
                </a:lnTo>
                <a:cubicBezTo>
                  <a:pt x="8543" y="142875"/>
                  <a:pt x="0" y="134332"/>
                  <a:pt x="0" y="123825"/>
                </a:cubicBezTo>
                <a:lnTo>
                  <a:pt x="0" y="38100"/>
                </a:lnTo>
                <a:cubicBezTo>
                  <a:pt x="0" y="27593"/>
                  <a:pt x="8543" y="19050"/>
                  <a:pt x="19050" y="19050"/>
                </a:cubicBezTo>
                <a:lnTo>
                  <a:pt x="28575" y="19050"/>
                </a:lnTo>
                <a:lnTo>
                  <a:pt x="28575" y="9525"/>
                </a:lnTo>
                <a:cubicBezTo>
                  <a:pt x="28575" y="4256"/>
                  <a:pt x="32831" y="0"/>
                  <a:pt x="38100" y="0"/>
                </a:cubicBezTo>
                <a:close/>
                <a:moveTo>
                  <a:pt x="19050" y="71438"/>
                </a:moveTo>
                <a:lnTo>
                  <a:pt x="19050" y="80962"/>
                </a:lnTo>
                <a:cubicBezTo>
                  <a:pt x="19050" y="83582"/>
                  <a:pt x="21193" y="85725"/>
                  <a:pt x="23813" y="85725"/>
                </a:cubicBezTo>
                <a:lnTo>
                  <a:pt x="33338" y="85725"/>
                </a:lnTo>
                <a:cubicBezTo>
                  <a:pt x="35957" y="85725"/>
                  <a:pt x="38100" y="83582"/>
                  <a:pt x="38100" y="80962"/>
                </a:cubicBezTo>
                <a:lnTo>
                  <a:pt x="38100" y="71438"/>
                </a:lnTo>
                <a:cubicBezTo>
                  <a:pt x="38100" y="68818"/>
                  <a:pt x="35957" y="66675"/>
                  <a:pt x="33338" y="66675"/>
                </a:cubicBezTo>
                <a:lnTo>
                  <a:pt x="23813" y="66675"/>
                </a:lnTo>
                <a:cubicBezTo>
                  <a:pt x="21193" y="66675"/>
                  <a:pt x="19050" y="68818"/>
                  <a:pt x="19050" y="71438"/>
                </a:cubicBezTo>
                <a:close/>
                <a:moveTo>
                  <a:pt x="57150" y="71438"/>
                </a:moveTo>
                <a:lnTo>
                  <a:pt x="57150" y="80962"/>
                </a:lnTo>
                <a:cubicBezTo>
                  <a:pt x="57150" y="83582"/>
                  <a:pt x="59293" y="85725"/>
                  <a:pt x="61912" y="85725"/>
                </a:cubicBezTo>
                <a:lnTo>
                  <a:pt x="71438" y="85725"/>
                </a:lnTo>
                <a:cubicBezTo>
                  <a:pt x="74057" y="85725"/>
                  <a:pt x="76200" y="83582"/>
                  <a:pt x="76200" y="80962"/>
                </a:cubicBezTo>
                <a:lnTo>
                  <a:pt x="76200" y="71438"/>
                </a:lnTo>
                <a:cubicBezTo>
                  <a:pt x="76200" y="68818"/>
                  <a:pt x="74057" y="66675"/>
                  <a:pt x="71438" y="66675"/>
                </a:cubicBezTo>
                <a:lnTo>
                  <a:pt x="61912" y="66675"/>
                </a:lnTo>
                <a:cubicBezTo>
                  <a:pt x="59293" y="66675"/>
                  <a:pt x="57150" y="68818"/>
                  <a:pt x="57150" y="71438"/>
                </a:cubicBezTo>
                <a:close/>
                <a:moveTo>
                  <a:pt x="100013" y="66675"/>
                </a:moveTo>
                <a:cubicBezTo>
                  <a:pt x="97393" y="66675"/>
                  <a:pt x="95250" y="68818"/>
                  <a:pt x="95250" y="71438"/>
                </a:cubicBezTo>
                <a:lnTo>
                  <a:pt x="95250" y="80962"/>
                </a:lnTo>
                <a:cubicBezTo>
                  <a:pt x="95250" y="83582"/>
                  <a:pt x="97393" y="85725"/>
                  <a:pt x="100013" y="85725"/>
                </a:cubicBezTo>
                <a:lnTo>
                  <a:pt x="109537" y="85725"/>
                </a:lnTo>
                <a:cubicBezTo>
                  <a:pt x="112157" y="85725"/>
                  <a:pt x="114300" y="83582"/>
                  <a:pt x="114300" y="80962"/>
                </a:cubicBezTo>
                <a:lnTo>
                  <a:pt x="114300" y="71438"/>
                </a:lnTo>
                <a:cubicBezTo>
                  <a:pt x="114300" y="68818"/>
                  <a:pt x="112157" y="66675"/>
                  <a:pt x="109537" y="66675"/>
                </a:cubicBezTo>
                <a:lnTo>
                  <a:pt x="100013" y="66675"/>
                </a:lnTo>
                <a:close/>
                <a:moveTo>
                  <a:pt x="19050" y="109537"/>
                </a:moveTo>
                <a:lnTo>
                  <a:pt x="19050" y="119062"/>
                </a:lnTo>
                <a:cubicBezTo>
                  <a:pt x="19050" y="121682"/>
                  <a:pt x="21193" y="123825"/>
                  <a:pt x="23813" y="123825"/>
                </a:cubicBezTo>
                <a:lnTo>
                  <a:pt x="33338" y="123825"/>
                </a:lnTo>
                <a:cubicBezTo>
                  <a:pt x="35957" y="123825"/>
                  <a:pt x="38100" y="121682"/>
                  <a:pt x="38100" y="119062"/>
                </a:cubicBezTo>
                <a:lnTo>
                  <a:pt x="38100" y="109537"/>
                </a:lnTo>
                <a:cubicBezTo>
                  <a:pt x="38100" y="106918"/>
                  <a:pt x="35957" y="104775"/>
                  <a:pt x="33338" y="104775"/>
                </a:cubicBezTo>
                <a:lnTo>
                  <a:pt x="23813" y="104775"/>
                </a:lnTo>
                <a:cubicBezTo>
                  <a:pt x="21193" y="104775"/>
                  <a:pt x="19050" y="106918"/>
                  <a:pt x="19050" y="109537"/>
                </a:cubicBezTo>
                <a:close/>
                <a:moveTo>
                  <a:pt x="61912" y="104775"/>
                </a:moveTo>
                <a:cubicBezTo>
                  <a:pt x="59293" y="104775"/>
                  <a:pt x="57150" y="106918"/>
                  <a:pt x="57150" y="109537"/>
                </a:cubicBezTo>
                <a:lnTo>
                  <a:pt x="57150" y="119062"/>
                </a:lnTo>
                <a:cubicBezTo>
                  <a:pt x="57150" y="121682"/>
                  <a:pt x="59293" y="123825"/>
                  <a:pt x="61912" y="123825"/>
                </a:cubicBezTo>
                <a:lnTo>
                  <a:pt x="71438" y="123825"/>
                </a:lnTo>
                <a:cubicBezTo>
                  <a:pt x="74057" y="123825"/>
                  <a:pt x="76200" y="121682"/>
                  <a:pt x="76200" y="119062"/>
                </a:cubicBezTo>
                <a:lnTo>
                  <a:pt x="76200" y="109537"/>
                </a:lnTo>
                <a:cubicBezTo>
                  <a:pt x="76200" y="106918"/>
                  <a:pt x="74057" y="104775"/>
                  <a:pt x="71438" y="104775"/>
                </a:cubicBezTo>
                <a:lnTo>
                  <a:pt x="61912" y="104775"/>
                </a:lnTo>
                <a:close/>
                <a:moveTo>
                  <a:pt x="95250" y="109537"/>
                </a:moveTo>
                <a:lnTo>
                  <a:pt x="95250" y="119062"/>
                </a:lnTo>
                <a:cubicBezTo>
                  <a:pt x="95250" y="121682"/>
                  <a:pt x="97393" y="123825"/>
                  <a:pt x="100013" y="123825"/>
                </a:cubicBezTo>
                <a:lnTo>
                  <a:pt x="109537" y="123825"/>
                </a:lnTo>
                <a:cubicBezTo>
                  <a:pt x="112157" y="123825"/>
                  <a:pt x="114300" y="121682"/>
                  <a:pt x="114300" y="119062"/>
                </a:cubicBezTo>
                <a:lnTo>
                  <a:pt x="114300" y="109537"/>
                </a:lnTo>
                <a:cubicBezTo>
                  <a:pt x="114300" y="106918"/>
                  <a:pt x="112157" y="104775"/>
                  <a:pt x="109537" y="104775"/>
                </a:cubicBezTo>
                <a:lnTo>
                  <a:pt x="100013" y="104775"/>
                </a:lnTo>
                <a:cubicBezTo>
                  <a:pt x="97393" y="104775"/>
                  <a:pt x="95250" y="106918"/>
                  <a:pt x="95250" y="109537"/>
                </a:cubicBezTo>
                <a:close/>
              </a:path>
            </a:pathLst>
          </a:custGeom>
          <a:solidFill>
            <a:srgbClr val="4299E1"/>
          </a:solidFill>
          <a:ln/>
        </p:spPr>
      </p:sp>
      <p:sp>
        <p:nvSpPr>
          <p:cNvPr id="16" name="Text 13"/>
          <p:cNvSpPr/>
          <p:nvPr/>
        </p:nvSpPr>
        <p:spPr>
          <a:xfrm>
            <a:off x="647700" y="6286500"/>
            <a:ext cx="638175" cy="190500"/>
          </a:xfrm>
          <a:prstGeom prst="rect">
            <a:avLst/>
          </a:prstGeom>
          <a:noFill/>
          <a:ln/>
        </p:spPr>
        <p:txBody>
          <a:bodyPr wrap="square" lIns="0" tIns="0" rIns="0" bIns="0" rtlCol="0" anchor="ctr"/>
          <a:lstStyle/>
          <a:p>
            <a:pPr>
              <a:lnSpc>
                <a:spcPct val="120000"/>
              </a:lnSpc>
            </a:pPr>
            <a:r>
              <a:rPr lang="en-US" sz="1000" dirty="0">
                <a:solidFill>
                  <a:srgbClr val="FFFFFF">
                    <a:alpha val="60000"/>
                  </a:srgbClr>
                </a:solidFill>
                <a:latin typeface="Arial" panose="020B0604020202020204" pitchFamily="34" charset="0"/>
                <a:ea typeface="MiSans" pitchFamily="34" charset="-122"/>
                <a:cs typeface="Arial" panose="020B0604020202020204" pitchFamily="34" charset="0"/>
              </a:rPr>
              <a:t>202</a:t>
            </a:r>
            <a:r>
              <a:rPr lang="kk-KZ" sz="1000" dirty="0">
                <a:solidFill>
                  <a:srgbClr val="FFFFFF">
                    <a:alpha val="60000"/>
                  </a:srgbClr>
                </a:solidFill>
                <a:latin typeface="Arial" panose="020B0604020202020204" pitchFamily="34" charset="0"/>
                <a:ea typeface="MiSans" pitchFamily="34" charset="-122"/>
                <a:cs typeface="Arial" panose="020B0604020202020204" pitchFamily="34" charset="0"/>
              </a:rPr>
              <a:t>5 жыл</a:t>
            </a:r>
            <a:endParaRPr lang="en-US" sz="1000" dirty="0">
              <a:latin typeface="Arial" panose="020B0604020202020204" pitchFamily="34" charset="0"/>
              <a:cs typeface="Arial" panose="020B0604020202020204" pitchFamily="34" charset="0"/>
            </a:endParaRPr>
          </a:p>
        </p:txBody>
      </p:sp>
      <p:sp>
        <p:nvSpPr>
          <p:cNvPr id="17" name="Shape 14"/>
          <p:cNvSpPr/>
          <p:nvPr/>
        </p:nvSpPr>
        <p:spPr>
          <a:xfrm>
            <a:off x="1481584" y="6305550"/>
            <a:ext cx="114300" cy="152400"/>
          </a:xfrm>
          <a:custGeom>
            <a:avLst/>
            <a:gdLst/>
            <a:ahLst/>
            <a:cxnLst/>
            <a:rect l="l" t="t" r="r" b="b"/>
            <a:pathLst>
              <a:path w="114300" h="152400">
                <a:moveTo>
                  <a:pt x="0" y="56138"/>
                </a:moveTo>
                <a:cubicBezTo>
                  <a:pt x="0" y="25122"/>
                  <a:pt x="25598" y="0"/>
                  <a:pt x="57150" y="0"/>
                </a:cubicBezTo>
                <a:cubicBezTo>
                  <a:pt x="88702" y="0"/>
                  <a:pt x="114300" y="25122"/>
                  <a:pt x="114300" y="56138"/>
                </a:cubicBezTo>
                <a:cubicBezTo>
                  <a:pt x="114300" y="91648"/>
                  <a:pt x="78522" y="134213"/>
                  <a:pt x="63579" y="150435"/>
                </a:cubicBezTo>
                <a:cubicBezTo>
                  <a:pt x="60067" y="154245"/>
                  <a:pt x="54203" y="154245"/>
                  <a:pt x="50691" y="150435"/>
                </a:cubicBezTo>
                <a:cubicBezTo>
                  <a:pt x="35749" y="134213"/>
                  <a:pt x="-30" y="91648"/>
                  <a:pt x="-30" y="56138"/>
                </a:cubicBezTo>
                <a:close/>
                <a:moveTo>
                  <a:pt x="57150" y="76200"/>
                </a:moveTo>
                <a:cubicBezTo>
                  <a:pt x="67664" y="76200"/>
                  <a:pt x="76200" y="67664"/>
                  <a:pt x="76200" y="57150"/>
                </a:cubicBezTo>
                <a:cubicBezTo>
                  <a:pt x="76200" y="46636"/>
                  <a:pt x="67664" y="38100"/>
                  <a:pt x="57150" y="38100"/>
                </a:cubicBezTo>
                <a:cubicBezTo>
                  <a:pt x="46636" y="38100"/>
                  <a:pt x="38100" y="46636"/>
                  <a:pt x="38100" y="57150"/>
                </a:cubicBezTo>
                <a:cubicBezTo>
                  <a:pt x="38100" y="67664"/>
                  <a:pt x="46636" y="76200"/>
                  <a:pt x="57150" y="76200"/>
                </a:cubicBezTo>
                <a:close/>
              </a:path>
            </a:pathLst>
          </a:custGeom>
          <a:solidFill>
            <a:srgbClr val="4299E1"/>
          </a:solidFill>
          <a:ln/>
        </p:spPr>
      </p:sp>
      <p:sp>
        <p:nvSpPr>
          <p:cNvPr id="18" name="Text 15"/>
          <p:cNvSpPr/>
          <p:nvPr/>
        </p:nvSpPr>
        <p:spPr>
          <a:xfrm>
            <a:off x="1710184" y="6286500"/>
            <a:ext cx="1807716" cy="171450"/>
          </a:xfrm>
          <a:prstGeom prst="rect">
            <a:avLst/>
          </a:prstGeom>
          <a:noFill/>
          <a:ln/>
        </p:spPr>
        <p:txBody>
          <a:bodyPr wrap="square" lIns="0" tIns="0" rIns="0" bIns="0" rtlCol="0" anchor="ctr"/>
          <a:lstStyle/>
          <a:p>
            <a:pPr>
              <a:lnSpc>
                <a:spcPct val="120000"/>
              </a:lnSpc>
            </a:pPr>
            <a:r>
              <a:rPr lang="kk-KZ" sz="1000" dirty="0">
                <a:solidFill>
                  <a:srgbClr val="FFFFFF">
                    <a:alpha val="60000"/>
                  </a:srgbClr>
                </a:solidFill>
                <a:latin typeface="Arial" panose="020B0604020202020204" pitchFamily="34" charset="0"/>
                <a:ea typeface="MiSans" pitchFamily="34" charset="-122"/>
                <a:cs typeface="Arial" panose="020B0604020202020204" pitchFamily="34" charset="0"/>
              </a:rPr>
              <a:t>Қазақстан Республикасы</a:t>
            </a:r>
            <a:endParaRPr lang="en-US" sz="1000" dirty="0">
              <a:latin typeface="Arial" panose="020B0604020202020204" pitchFamily="34" charset="0"/>
              <a:cs typeface="Arial" panose="020B0604020202020204" pitchFamily="34" charset="0"/>
            </a:endParaRPr>
          </a:p>
        </p:txBody>
      </p:sp>
      <p:sp>
        <p:nvSpPr>
          <p:cNvPr id="19" name="Shape 16"/>
          <p:cNvSpPr/>
          <p:nvPr/>
        </p:nvSpPr>
        <p:spPr>
          <a:xfrm>
            <a:off x="10838780" y="6332493"/>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FFFFFF">
              <a:alpha val="40000"/>
            </a:srgbClr>
          </a:solidFill>
          <a:ln/>
        </p:spPr>
      </p:sp>
      <p:sp>
        <p:nvSpPr>
          <p:cNvPr id="20" name="Text 17"/>
          <p:cNvSpPr/>
          <p:nvPr/>
        </p:nvSpPr>
        <p:spPr>
          <a:xfrm>
            <a:off x="11045949" y="6286500"/>
            <a:ext cx="828675" cy="190500"/>
          </a:xfrm>
          <a:prstGeom prst="rect">
            <a:avLst/>
          </a:prstGeom>
          <a:noFill/>
          <a:ln/>
        </p:spPr>
        <p:txBody>
          <a:bodyPr wrap="square" lIns="0" tIns="0" rIns="0" bIns="0" rtlCol="0" anchor="ctr"/>
          <a:lstStyle/>
          <a:p>
            <a:pPr>
              <a:lnSpc>
                <a:spcPct val="120000"/>
              </a:lnSpc>
            </a:pPr>
            <a:r>
              <a:rPr lang="en-US" sz="1000" dirty="0">
                <a:solidFill>
                  <a:srgbClr val="FFFFFF">
                    <a:alpha val="40000"/>
                  </a:srgbClr>
                </a:solidFill>
                <a:latin typeface="Arial" panose="020B0604020202020204" pitchFamily="34" charset="0"/>
                <a:ea typeface="MiSans" pitchFamily="34" charset="-122"/>
                <a:cs typeface="Arial" panose="020B0604020202020204" pitchFamily="34" charset="0"/>
              </a:rPr>
              <a:t>«</a:t>
            </a:r>
            <a:r>
              <a:rPr lang="kk-KZ" sz="1000" dirty="0">
                <a:solidFill>
                  <a:srgbClr val="FFFFFF">
                    <a:alpha val="40000"/>
                  </a:srgbClr>
                </a:solidFill>
                <a:latin typeface="Arial" panose="020B0604020202020204" pitchFamily="34" charset="0"/>
                <a:ea typeface="MiSans" pitchFamily="34" charset="-122"/>
                <a:cs typeface="Arial" panose="020B0604020202020204" pitchFamily="34" charset="0"/>
              </a:rPr>
              <a:t>МӘСҚ</a:t>
            </a:r>
            <a:r>
              <a:rPr lang="en-US" sz="1000" dirty="0">
                <a:solidFill>
                  <a:srgbClr val="FFFFFF">
                    <a:alpha val="40000"/>
                  </a:srgbClr>
                </a:solidFill>
                <a:latin typeface="Arial" panose="020B0604020202020204" pitchFamily="34" charset="0"/>
                <a:ea typeface="MiSans" pitchFamily="34" charset="-122"/>
                <a:cs typeface="Arial" panose="020B0604020202020204" pitchFamily="34" charset="0"/>
              </a:rPr>
              <a:t>»</a:t>
            </a:r>
            <a:r>
              <a:rPr lang="kk-KZ" sz="1000" dirty="0">
                <a:solidFill>
                  <a:srgbClr val="FFFFFF">
                    <a:alpha val="40000"/>
                  </a:srgbClr>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21" name="Text 15">
            <a:extLst>
              <a:ext uri="{FF2B5EF4-FFF2-40B4-BE49-F238E27FC236}">
                <a16:creationId xmlns:a16="http://schemas.microsoft.com/office/drawing/2014/main" id="{6A60509B-3748-4FB9-80FA-0EE566F26C1B}"/>
              </a:ext>
            </a:extLst>
          </p:cNvPr>
          <p:cNvSpPr/>
          <p:nvPr/>
        </p:nvSpPr>
        <p:spPr>
          <a:xfrm>
            <a:off x="0" y="6646803"/>
            <a:ext cx="8193505" cy="211198"/>
          </a:xfrm>
          <a:prstGeom prst="rect">
            <a:avLst/>
          </a:prstGeom>
          <a:noFill/>
          <a:ln/>
        </p:spPr>
        <p:txBody>
          <a:bodyPr wrap="square" lIns="0" tIns="0" rIns="0" bIns="0" rtlCol="0" anchor="ctr"/>
          <a:lstStyle/>
          <a:p>
            <a:pPr>
              <a:lnSpc>
                <a:spcPct val="120000"/>
              </a:lnSpc>
            </a:pPr>
            <a:r>
              <a:rPr lang="ru-RU" sz="700" i="1">
                <a:solidFill>
                  <a:schemeClr val="accent1">
                    <a:lumMod val="75000"/>
                  </a:schemeClr>
                </a:solidFill>
                <a:latin typeface="MiSans" pitchFamily="34" charset="0"/>
                <a:ea typeface="MiSans" pitchFamily="34" charset="-122"/>
                <a:cs typeface="MiSans" pitchFamily="34" charset="-120"/>
              </a:rPr>
              <a:t>* Жылдық есеп Қордың Директорлар кеңесі жанындағы  Стратегиялық</a:t>
            </a:r>
            <a:r>
              <a:rPr lang="ru-RU" sz="700" i="1" dirty="0">
                <a:solidFill>
                  <a:schemeClr val="accent1">
                    <a:lumMod val="75000"/>
                  </a:schemeClr>
                </a:solidFill>
                <a:latin typeface="MiSans" pitchFamily="34" charset="0"/>
                <a:ea typeface="MiSans" pitchFamily="34" charset="-122"/>
                <a:cs typeface="MiSans" pitchFamily="34" charset="-120"/>
              </a:rPr>
              <a:t> </a:t>
            </a:r>
            <a:r>
              <a:rPr lang="ru-RU" sz="700" i="1">
                <a:solidFill>
                  <a:schemeClr val="accent1">
                    <a:lumMod val="75000"/>
                  </a:schemeClr>
                </a:solidFill>
                <a:latin typeface="MiSans" pitchFamily="34" charset="0"/>
                <a:ea typeface="MiSans" pitchFamily="34" charset="-122"/>
                <a:cs typeface="MiSans" pitchFamily="34" charset="-120"/>
              </a:rPr>
              <a:t>даму комитетінің қарауына жіберілді</a:t>
            </a:r>
            <a:endParaRPr lang="en-US" sz="700" i="1" dirty="0">
              <a:solidFill>
                <a:schemeClr val="accent1">
                  <a:lumMod val="75000"/>
                </a:schemeClr>
              </a:solidFill>
              <a:latin typeface="MiSans" pitchFamily="34" charset="0"/>
              <a:ea typeface="MiSans" pitchFamily="34" charset="-122"/>
              <a:cs typeface="MiSans" pitchFamily="34" charset="-120"/>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381000" y="438150"/>
            <a:ext cx="457200" cy="457200"/>
          </a:xfrm>
          <a:prstGeom prst="roundRect">
            <a:avLst>
              <a:gd name="adj" fmla="val 25000"/>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3" name="Shape 1"/>
          <p:cNvSpPr/>
          <p:nvPr/>
        </p:nvSpPr>
        <p:spPr>
          <a:xfrm>
            <a:off x="514350" y="571500"/>
            <a:ext cx="190500" cy="190500"/>
          </a:xfrm>
          <a:custGeom>
            <a:avLst/>
            <a:gdLst/>
            <a:ahLst/>
            <a:cxnLst/>
            <a:rect l="l" t="t" r="r" b="b"/>
            <a:pathLst>
              <a:path w="190500" h="190500">
                <a:moveTo>
                  <a:pt x="11906" y="11906"/>
                </a:moveTo>
                <a:cubicBezTo>
                  <a:pt x="18492" y="11906"/>
                  <a:pt x="23812" y="17227"/>
                  <a:pt x="23812" y="23812"/>
                </a:cubicBezTo>
                <a:lnTo>
                  <a:pt x="23812" y="148828"/>
                </a:lnTo>
                <a:cubicBezTo>
                  <a:pt x="23812" y="152102"/>
                  <a:pt x="26491" y="154781"/>
                  <a:pt x="29766" y="154781"/>
                </a:cubicBezTo>
                <a:lnTo>
                  <a:pt x="178594" y="154781"/>
                </a:lnTo>
                <a:cubicBezTo>
                  <a:pt x="185179" y="154781"/>
                  <a:pt x="190500" y="160102"/>
                  <a:pt x="190500" y="166688"/>
                </a:cubicBezTo>
                <a:cubicBezTo>
                  <a:pt x="190500" y="173273"/>
                  <a:pt x="185179" y="178594"/>
                  <a:pt x="178594" y="178594"/>
                </a:cubicBezTo>
                <a:lnTo>
                  <a:pt x="29766" y="178594"/>
                </a:lnTo>
                <a:cubicBezTo>
                  <a:pt x="13320" y="178594"/>
                  <a:pt x="0" y="165274"/>
                  <a:pt x="0" y="148828"/>
                </a:cubicBezTo>
                <a:lnTo>
                  <a:pt x="0" y="23812"/>
                </a:lnTo>
                <a:cubicBezTo>
                  <a:pt x="0" y="17227"/>
                  <a:pt x="5321" y="11906"/>
                  <a:pt x="11906" y="11906"/>
                </a:cubicBezTo>
                <a:close/>
                <a:moveTo>
                  <a:pt x="47625" y="35719"/>
                </a:moveTo>
                <a:cubicBezTo>
                  <a:pt x="47625" y="29133"/>
                  <a:pt x="52946" y="23812"/>
                  <a:pt x="59531" y="23812"/>
                </a:cubicBezTo>
                <a:lnTo>
                  <a:pt x="130969" y="23812"/>
                </a:lnTo>
                <a:cubicBezTo>
                  <a:pt x="137554" y="23812"/>
                  <a:pt x="142875" y="29133"/>
                  <a:pt x="142875" y="35719"/>
                </a:cubicBezTo>
                <a:cubicBezTo>
                  <a:pt x="142875" y="42304"/>
                  <a:pt x="137554" y="47625"/>
                  <a:pt x="130969" y="47625"/>
                </a:cubicBezTo>
                <a:lnTo>
                  <a:pt x="59531" y="47625"/>
                </a:lnTo>
                <a:cubicBezTo>
                  <a:pt x="52946" y="47625"/>
                  <a:pt x="47625" y="42304"/>
                  <a:pt x="47625" y="35719"/>
                </a:cubicBezTo>
                <a:close/>
                <a:moveTo>
                  <a:pt x="59531" y="65484"/>
                </a:moveTo>
                <a:lnTo>
                  <a:pt x="107156" y="65484"/>
                </a:lnTo>
                <a:cubicBezTo>
                  <a:pt x="113742" y="65484"/>
                  <a:pt x="119063" y="70805"/>
                  <a:pt x="119063" y="77391"/>
                </a:cubicBezTo>
                <a:cubicBezTo>
                  <a:pt x="119063" y="83976"/>
                  <a:pt x="113742" y="89297"/>
                  <a:pt x="107156" y="89297"/>
                </a:cubicBezTo>
                <a:lnTo>
                  <a:pt x="59531" y="89297"/>
                </a:lnTo>
                <a:cubicBezTo>
                  <a:pt x="52946" y="89297"/>
                  <a:pt x="47625" y="83976"/>
                  <a:pt x="47625" y="77391"/>
                </a:cubicBezTo>
                <a:cubicBezTo>
                  <a:pt x="47625" y="70805"/>
                  <a:pt x="52946" y="65484"/>
                  <a:pt x="59531" y="65484"/>
                </a:cubicBezTo>
                <a:close/>
                <a:moveTo>
                  <a:pt x="59531" y="107156"/>
                </a:moveTo>
                <a:lnTo>
                  <a:pt x="154781" y="107156"/>
                </a:lnTo>
                <a:cubicBezTo>
                  <a:pt x="161367" y="107156"/>
                  <a:pt x="166688" y="112477"/>
                  <a:pt x="166688" y="119063"/>
                </a:cubicBezTo>
                <a:cubicBezTo>
                  <a:pt x="166688" y="125648"/>
                  <a:pt x="161367" y="130969"/>
                  <a:pt x="154781" y="130969"/>
                </a:cubicBezTo>
                <a:lnTo>
                  <a:pt x="59531" y="130969"/>
                </a:lnTo>
                <a:cubicBezTo>
                  <a:pt x="52946" y="130969"/>
                  <a:pt x="47625" y="125648"/>
                  <a:pt x="47625" y="119063"/>
                </a:cubicBezTo>
                <a:cubicBezTo>
                  <a:pt x="47625" y="112477"/>
                  <a:pt x="52946" y="107156"/>
                  <a:pt x="59531" y="107156"/>
                </a:cubicBezTo>
                <a:close/>
              </a:path>
            </a:pathLst>
          </a:custGeom>
          <a:solidFill>
            <a:srgbClr val="FFFFFF"/>
          </a:solidFill>
          <a:ln/>
        </p:spPr>
      </p:sp>
      <p:sp>
        <p:nvSpPr>
          <p:cNvPr id="4" name="Text 2"/>
          <p:cNvSpPr/>
          <p:nvPr/>
        </p:nvSpPr>
        <p:spPr>
          <a:xfrm>
            <a:off x="952500" y="381000"/>
            <a:ext cx="1037272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a:t>
            </a:r>
            <a:r>
              <a:rPr lang="en-US" sz="1000" b="1" kern="0" spc="53" dirty="0">
                <a:solidFill>
                  <a:srgbClr val="4299E1"/>
                </a:solidFill>
                <a:latin typeface="Arial" panose="020B0604020202020204" pitchFamily="34" charset="0"/>
                <a:ea typeface="MiSans" pitchFamily="34" charset="-122"/>
                <a:cs typeface="Arial" panose="020B0604020202020204" pitchFamily="34" charset="0"/>
              </a:rPr>
              <a:t>2</a:t>
            </a:r>
            <a:r>
              <a:rPr lang="kk-KZ" sz="1000" b="1" kern="0" spc="53" dirty="0">
                <a:solidFill>
                  <a:srgbClr val="4299E1"/>
                </a:solidFill>
                <a:latin typeface="Arial" panose="020B0604020202020204" pitchFamily="34" charset="0"/>
                <a:ea typeface="MiSans" pitchFamily="34" charset="-122"/>
                <a:cs typeface="Arial" panose="020B0604020202020204" pitchFamily="34" charset="0"/>
              </a:rPr>
              <a:t>-ТАРАУ</a:t>
            </a:r>
            <a:endParaRPr lang="en-US" sz="1000" dirty="0">
              <a:latin typeface="Arial" panose="020B0604020202020204" pitchFamily="34" charset="0"/>
              <a:cs typeface="Arial" panose="020B0604020202020204" pitchFamily="34" charset="0"/>
            </a:endParaRPr>
          </a:p>
        </p:txBody>
      </p:sp>
      <p:sp>
        <p:nvSpPr>
          <p:cNvPr id="5" name="Text 3"/>
          <p:cNvSpPr/>
          <p:nvPr/>
        </p:nvSpPr>
        <p:spPr>
          <a:xfrm>
            <a:off x="952500" y="571500"/>
            <a:ext cx="10477500" cy="381000"/>
          </a:xfrm>
          <a:prstGeom prst="rect">
            <a:avLst/>
          </a:prstGeom>
          <a:noFill/>
          <a:ln/>
        </p:spPr>
        <p:txBody>
          <a:bodyPr wrap="square" lIns="0" tIns="0" rIns="0" bIns="0" rtlCol="0" anchor="ctr"/>
          <a:lstStyle/>
          <a:p>
            <a:pPr>
              <a:lnSpc>
                <a:spcPct val="90000"/>
              </a:lnSpc>
            </a:pPr>
            <a:r>
              <a:rPr lang="ru-RU" sz="2400" b="1" dirty="0">
                <a:solidFill>
                  <a:srgbClr val="1A365D"/>
                </a:solidFill>
                <a:latin typeface="Quattrocento Sans" pitchFamily="34" charset="0"/>
                <a:ea typeface="Quattrocento Sans" pitchFamily="34" charset="-122"/>
                <a:cs typeface="Quattrocento Sans" pitchFamily="34" charset="-120"/>
              </a:rPr>
              <a:t>ҚЫЗМЕТ БАҒЫТТАРЫ </a:t>
            </a:r>
            <a:r>
              <a:rPr lang="en-US" sz="2400" b="1" dirty="0">
                <a:solidFill>
                  <a:srgbClr val="1A365D"/>
                </a:solidFill>
                <a:latin typeface="Quattrocento Sans" pitchFamily="34" charset="0"/>
                <a:ea typeface="Quattrocento Sans" pitchFamily="34" charset="-122"/>
                <a:cs typeface="Quattrocento Sans" pitchFamily="34" charset="-120"/>
              </a:rPr>
              <a:t>- </a:t>
            </a:r>
            <a:r>
              <a:rPr lang="ru-RU" sz="2400" b="1" dirty="0">
                <a:solidFill>
                  <a:srgbClr val="1A365D"/>
                </a:solidFill>
                <a:latin typeface="Quattrocento Sans" pitchFamily="34" charset="0"/>
                <a:ea typeface="Quattrocento Sans" pitchFamily="34" charset="-122"/>
                <a:cs typeface="Quattrocento Sans" pitchFamily="34" charset="-120"/>
              </a:rPr>
              <a:t>2025 ЖЫЛҒЫ НЕГІЗГІ КӨРСЕТКІШТЕР</a:t>
            </a:r>
            <a:endParaRPr lang="en-US" sz="2400" dirty="0"/>
          </a:p>
        </p:txBody>
      </p:sp>
      <p:sp>
        <p:nvSpPr>
          <p:cNvPr id="6" name="Shape 4"/>
          <p:cNvSpPr/>
          <p:nvPr/>
        </p:nvSpPr>
        <p:spPr>
          <a:xfrm>
            <a:off x="381000" y="1028700"/>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27" name="Shape 25"/>
          <p:cNvSpPr/>
          <p:nvPr/>
        </p:nvSpPr>
        <p:spPr>
          <a:xfrm>
            <a:off x="416719" y="6377067"/>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28" name="Text 26"/>
          <p:cNvSpPr/>
          <p:nvPr/>
        </p:nvSpPr>
        <p:spPr>
          <a:xfrm>
            <a:off x="623888" y="6348492"/>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 «</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29" name="Text 27"/>
          <p:cNvSpPr/>
          <p:nvPr/>
        </p:nvSpPr>
        <p:spPr>
          <a:xfrm>
            <a:off x="11641976" y="6377067"/>
            <a:ext cx="20002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1</a:t>
            </a:r>
            <a:r>
              <a:rPr lang="kk-KZ" sz="1000" dirty="0">
                <a:solidFill>
                  <a:srgbClr val="2B6CB0"/>
                </a:solidFill>
                <a:latin typeface="Arial" panose="020B0604020202020204" pitchFamily="34" charset="0"/>
                <a:ea typeface="MiSans" pitchFamily="34" charset="-122"/>
                <a:cs typeface="Arial" panose="020B0604020202020204" pitchFamily="34" charset="0"/>
              </a:rPr>
              <a:t>0</a:t>
            </a:r>
            <a:endParaRPr lang="en-US" sz="1000" dirty="0">
              <a:latin typeface="Arial" panose="020B0604020202020204" pitchFamily="34" charset="0"/>
              <a:cs typeface="Arial" panose="020B0604020202020204" pitchFamily="34" charset="0"/>
            </a:endParaRPr>
          </a:p>
        </p:txBody>
      </p:sp>
      <p:graphicFrame>
        <p:nvGraphicFramePr>
          <p:cNvPr id="7" name="Таблица 6">
            <a:extLst>
              <a:ext uri="{FF2B5EF4-FFF2-40B4-BE49-F238E27FC236}">
                <a16:creationId xmlns:a16="http://schemas.microsoft.com/office/drawing/2014/main" id="{FD8759E8-FCD2-4EC8-8046-D80C989E058F}"/>
              </a:ext>
            </a:extLst>
          </p:cNvPr>
          <p:cNvGraphicFramePr>
            <a:graphicFrameLocks noGrp="1"/>
          </p:cNvGraphicFramePr>
          <p:nvPr>
            <p:extLst>
              <p:ext uri="{D42A27DB-BD31-4B8C-83A1-F6EECF244321}">
                <p14:modId xmlns:p14="http://schemas.microsoft.com/office/powerpoint/2010/main" val="2951068803"/>
              </p:ext>
            </p:extLst>
          </p:nvPr>
        </p:nvGraphicFramePr>
        <p:xfrm>
          <a:off x="497410" y="1443179"/>
          <a:ext cx="10827815" cy="4152616"/>
        </p:xfrm>
        <a:graphic>
          <a:graphicData uri="http://schemas.openxmlformats.org/drawingml/2006/table">
            <a:tbl>
              <a:tblPr firstRow="1" firstCol="1" bandRow="1">
                <a:tableStyleId>{69012ECD-51FC-41F1-AA8D-1B2483CD663E}</a:tableStyleId>
              </a:tblPr>
              <a:tblGrid>
                <a:gridCol w="596377">
                  <a:extLst>
                    <a:ext uri="{9D8B030D-6E8A-4147-A177-3AD203B41FA5}">
                      <a16:colId xmlns:a16="http://schemas.microsoft.com/office/drawing/2014/main" val="1863292739"/>
                    </a:ext>
                  </a:extLst>
                </a:gridCol>
                <a:gridCol w="4904057">
                  <a:extLst>
                    <a:ext uri="{9D8B030D-6E8A-4147-A177-3AD203B41FA5}">
                      <a16:colId xmlns:a16="http://schemas.microsoft.com/office/drawing/2014/main" val="3990833838"/>
                    </a:ext>
                  </a:extLst>
                </a:gridCol>
                <a:gridCol w="1348353">
                  <a:extLst>
                    <a:ext uri="{9D8B030D-6E8A-4147-A177-3AD203B41FA5}">
                      <a16:colId xmlns:a16="http://schemas.microsoft.com/office/drawing/2014/main" val="1850935875"/>
                    </a:ext>
                  </a:extLst>
                </a:gridCol>
                <a:gridCol w="1301857">
                  <a:extLst>
                    <a:ext uri="{9D8B030D-6E8A-4147-A177-3AD203B41FA5}">
                      <a16:colId xmlns:a16="http://schemas.microsoft.com/office/drawing/2014/main" val="3579761520"/>
                    </a:ext>
                  </a:extLst>
                </a:gridCol>
                <a:gridCol w="1410346">
                  <a:extLst>
                    <a:ext uri="{9D8B030D-6E8A-4147-A177-3AD203B41FA5}">
                      <a16:colId xmlns:a16="http://schemas.microsoft.com/office/drawing/2014/main" val="2969139433"/>
                    </a:ext>
                  </a:extLst>
                </a:gridCol>
                <a:gridCol w="1266825">
                  <a:extLst>
                    <a:ext uri="{9D8B030D-6E8A-4147-A177-3AD203B41FA5}">
                      <a16:colId xmlns:a16="http://schemas.microsoft.com/office/drawing/2014/main" val="1137582024"/>
                    </a:ext>
                  </a:extLst>
                </a:gridCol>
              </a:tblGrid>
              <a:tr h="525379">
                <a:tc>
                  <a:txBody>
                    <a:bodyPr/>
                    <a:lstStyle/>
                    <a:p>
                      <a:pPr algn="ctr"/>
                      <a:r>
                        <a:rPr lang="ru-RU" sz="1400" dirty="0">
                          <a:effectLst/>
                          <a:latin typeface="Arial" panose="020B0604020202020204" pitchFamily="34" charset="0"/>
                          <a:cs typeface="Arial" panose="020B0604020202020204" pitchFamily="34" charset="0"/>
                        </a:rPr>
                        <a:t>№</a:t>
                      </a:r>
                      <a:endParaRPr lang="ru-KZ" sz="1400" dirty="0">
                        <a:effectLst/>
                        <a:latin typeface="Arial" panose="020B0604020202020204" pitchFamily="34" charset="0"/>
                        <a:cs typeface="Arial" panose="020B0604020202020204" pitchFamily="34" charset="0"/>
                      </a:endParaRPr>
                    </a:p>
                    <a:p>
                      <a:pPr algn="ctr"/>
                      <a:r>
                        <a:rPr lang="ru-RU" sz="1400" dirty="0">
                          <a:effectLst/>
                          <a:latin typeface="Arial" panose="020B0604020202020204" pitchFamily="34" charset="0"/>
                          <a:cs typeface="Arial" panose="020B0604020202020204" pitchFamily="34" charset="0"/>
                        </a:rPr>
                        <a:t>п/п</a:t>
                      </a:r>
                      <a:endParaRPr lang="ru-KZ" sz="1400" dirty="0">
                        <a:effectLst/>
                        <a:latin typeface="Arial" panose="020B0604020202020204" pitchFamily="34" charset="0"/>
                        <a:ea typeface="Times New Roman" panose="02020603050405020304" pitchFamily="18" charset="0"/>
                        <a:cs typeface="Arial" panose="020B0604020202020204" pitchFamily="34" charset="0"/>
                      </a:endParaRPr>
                    </a:p>
                  </a:txBody>
                  <a:tcPr marL="10073" marR="10073" marT="0" marB="0" anchor="ctr">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ru-RU" sz="1400" dirty="0" err="1">
                          <a:solidFill>
                            <a:srgbClr val="1A355D"/>
                          </a:solidFill>
                          <a:effectLst/>
                          <a:latin typeface="Arial" panose="020B0604020202020204" pitchFamily="34" charset="0"/>
                          <a:ea typeface="Times New Roman" panose="02020603050405020304" pitchFamily="18" charset="0"/>
                          <a:cs typeface="Arial" panose="020B0604020202020204" pitchFamily="34" charset="0"/>
                        </a:rPr>
                        <a:t>Негізгі</a:t>
                      </a:r>
                      <a:r>
                        <a:rPr lang="ru-RU"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rPr>
                        <a:t> </a:t>
                      </a:r>
                      <a:r>
                        <a:rPr lang="ru-RU" sz="1400" dirty="0" err="1">
                          <a:solidFill>
                            <a:srgbClr val="1A355D"/>
                          </a:solidFill>
                          <a:effectLst/>
                          <a:latin typeface="Arial" panose="020B0604020202020204" pitchFamily="34" charset="0"/>
                          <a:ea typeface="Times New Roman" panose="02020603050405020304" pitchFamily="18" charset="0"/>
                          <a:cs typeface="Arial" panose="020B0604020202020204" pitchFamily="34" charset="0"/>
                        </a:rPr>
                        <a:t>көрсеткіштер</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180000" marR="180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400" dirty="0" err="1">
                          <a:solidFill>
                            <a:srgbClr val="1A355D"/>
                          </a:solidFill>
                          <a:effectLst/>
                          <a:latin typeface="Arial" panose="020B0604020202020204" pitchFamily="34" charset="0"/>
                          <a:cs typeface="Arial" panose="020B0604020202020204" pitchFamily="34" charset="0"/>
                        </a:rPr>
                        <a:t>Өлшем</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бірлігі</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10073" marR="1007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400" baseline="0" dirty="0" err="1">
                          <a:solidFill>
                            <a:srgbClr val="1A355D"/>
                          </a:solidFill>
                          <a:effectLst/>
                          <a:latin typeface="Arial" panose="020B0604020202020204" pitchFamily="34" charset="0"/>
                          <a:cs typeface="Arial" panose="020B0604020202020204" pitchFamily="34" charset="0"/>
                        </a:rPr>
                        <a:t>Жоспар</a:t>
                      </a:r>
                      <a:endParaRPr lang="ru-KZ" sz="1400" baseline="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10073" marR="1007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400" baseline="0" dirty="0" err="1">
                          <a:solidFill>
                            <a:srgbClr val="1A355D"/>
                          </a:solidFill>
                          <a:effectLst/>
                          <a:latin typeface="Arial" panose="020B0604020202020204" pitchFamily="34" charset="0"/>
                          <a:cs typeface="Arial" panose="020B0604020202020204" pitchFamily="34" charset="0"/>
                        </a:rPr>
                        <a:t>Нақты</a:t>
                      </a:r>
                      <a:r>
                        <a:rPr lang="ru-RU" sz="1400" baseline="0" dirty="0">
                          <a:solidFill>
                            <a:srgbClr val="1A355D"/>
                          </a:solidFill>
                          <a:effectLst/>
                          <a:latin typeface="Arial" panose="020B0604020202020204" pitchFamily="34" charset="0"/>
                          <a:cs typeface="Arial" panose="020B0604020202020204" pitchFamily="34" charset="0"/>
                        </a:rPr>
                        <a:t> </a:t>
                      </a:r>
                      <a:r>
                        <a:rPr lang="ru-RU" sz="1400" baseline="0" dirty="0" err="1">
                          <a:solidFill>
                            <a:srgbClr val="1A355D"/>
                          </a:solidFill>
                          <a:effectLst/>
                          <a:latin typeface="Arial" panose="020B0604020202020204" pitchFamily="34" charset="0"/>
                          <a:cs typeface="Arial" panose="020B0604020202020204" pitchFamily="34" charset="0"/>
                        </a:rPr>
                        <a:t>көрсеткіш</a:t>
                      </a:r>
                      <a:r>
                        <a:rPr lang="ru-RU" sz="1400" baseline="0" dirty="0">
                          <a:solidFill>
                            <a:srgbClr val="1A355D"/>
                          </a:solidFill>
                          <a:effectLst/>
                          <a:latin typeface="Arial" panose="020B0604020202020204" pitchFamily="34" charset="0"/>
                          <a:cs typeface="Arial" panose="020B0604020202020204" pitchFamily="34" charset="0"/>
                        </a:rPr>
                        <a:t> </a:t>
                      </a:r>
                      <a:endParaRPr lang="ru-KZ" sz="1400" baseline="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10073" marR="1007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400" dirty="0" err="1">
                          <a:solidFill>
                            <a:srgbClr val="1A355D"/>
                          </a:solidFill>
                          <a:effectLst/>
                          <a:latin typeface="Arial" panose="020B0604020202020204" pitchFamily="34" charset="0"/>
                          <a:cs typeface="Arial" panose="020B0604020202020204" pitchFamily="34" charset="0"/>
                        </a:rPr>
                        <a:t>Орындалуы</a:t>
                      </a:r>
                      <a:r>
                        <a:rPr lang="ru-RU" sz="1400" dirty="0">
                          <a:solidFill>
                            <a:srgbClr val="1A355D"/>
                          </a:solidFill>
                          <a:effectLst/>
                          <a:latin typeface="Arial" panose="020B0604020202020204" pitchFamily="34" charset="0"/>
                          <a:cs typeface="Arial" panose="020B0604020202020204" pitchFamily="34" charset="0"/>
                        </a:rPr>
                        <a:t> </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10073" marR="10073" marT="0" marB="0" anchor="ctr">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7874504"/>
                  </a:ext>
                </a:extLst>
              </a:tr>
              <a:tr h="815662">
                <a:tc>
                  <a:txBody>
                    <a:bodyPr/>
                    <a:lstStyle/>
                    <a:p>
                      <a:pPr algn="ctr"/>
                      <a:r>
                        <a:rPr lang="ru-RU" sz="1400" dirty="0">
                          <a:effectLst/>
                        </a:rPr>
                        <a:t>1</a:t>
                      </a:r>
                      <a:endParaRPr lang="ru-KZ" sz="1400" dirty="0">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ru-RU" sz="1400" dirty="0" err="1">
                          <a:solidFill>
                            <a:srgbClr val="1A355D"/>
                          </a:solidFill>
                          <a:effectLst/>
                          <a:latin typeface="Arial" panose="020B0604020202020204" pitchFamily="34" charset="0"/>
                          <a:cs typeface="Arial" panose="020B0604020202020204" pitchFamily="34" charset="0"/>
                        </a:rPr>
                        <a:t>Міндетті</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әлеуметтік</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сақтандыру</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жүйесімен</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қамтылған</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жұмыспен</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қамтылған</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халықтың</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үлесі</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180000" marR="180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dirty="0">
                          <a:solidFill>
                            <a:srgbClr val="1A355D"/>
                          </a:solidFill>
                          <a:effectLst/>
                          <a:latin typeface="Arial" panose="020B0604020202020204" pitchFamily="34" charset="0"/>
                          <a:cs typeface="Arial" panose="020B0604020202020204" pitchFamily="34" charset="0"/>
                        </a:rPr>
                        <a:t>%</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b="1" dirty="0">
                          <a:solidFill>
                            <a:srgbClr val="1A355D"/>
                          </a:solidFill>
                          <a:effectLst/>
                          <a:latin typeface="Arial" panose="020B0604020202020204" pitchFamily="34" charset="0"/>
                          <a:cs typeface="Arial" panose="020B0604020202020204" pitchFamily="34" charset="0"/>
                        </a:rPr>
                        <a:t>70,8</a:t>
                      </a:r>
                      <a:endParaRPr lang="ru-KZ" sz="1400" b="1"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b="1" dirty="0">
                          <a:solidFill>
                            <a:srgbClr val="1A355D"/>
                          </a:solidFill>
                          <a:effectLst/>
                          <a:latin typeface="Arial" panose="020B0604020202020204" pitchFamily="34" charset="0"/>
                          <a:cs typeface="Arial" panose="020B0604020202020204" pitchFamily="34" charset="0"/>
                        </a:rPr>
                        <a:t>75,2</a:t>
                      </a:r>
                      <a:endParaRPr lang="ru-KZ" sz="1400" b="1"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400" dirty="0">
                          <a:solidFill>
                            <a:srgbClr val="1A355D"/>
                          </a:solidFill>
                          <a:effectLst/>
                          <a:latin typeface="Arial" panose="020B0604020202020204" pitchFamily="34" charset="0"/>
                          <a:cs typeface="Arial" panose="020B0604020202020204" pitchFamily="34" charset="0"/>
                        </a:rPr>
                        <a:t>106,2</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05942154"/>
                  </a:ext>
                </a:extLst>
              </a:tr>
              <a:tr h="713704">
                <a:tc>
                  <a:txBody>
                    <a:bodyPr/>
                    <a:lstStyle/>
                    <a:p>
                      <a:pPr algn="ctr"/>
                      <a:r>
                        <a:rPr lang="ru-RU" sz="1400" dirty="0">
                          <a:effectLst/>
                        </a:rPr>
                        <a:t>2</a:t>
                      </a:r>
                      <a:endParaRPr lang="ru-KZ" sz="1400" dirty="0">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ru-RU" sz="1400" dirty="0" err="1">
                          <a:solidFill>
                            <a:srgbClr val="1A355D"/>
                          </a:solidFill>
                          <a:effectLst/>
                          <a:latin typeface="Arial" panose="020B0604020202020204" pitchFamily="34" charset="0"/>
                          <a:cs typeface="Arial" panose="020B0604020202020204" pitchFamily="34" charset="0"/>
                        </a:rPr>
                        <a:t>Өңірлерде</a:t>
                      </a:r>
                      <a:r>
                        <a:rPr lang="ru-RU" sz="1400" dirty="0">
                          <a:solidFill>
                            <a:srgbClr val="1A355D"/>
                          </a:solidFill>
                          <a:effectLst/>
                          <a:latin typeface="Arial" panose="020B0604020202020204" pitchFamily="34" charset="0"/>
                          <a:cs typeface="Arial" panose="020B0604020202020204" pitchFamily="34" charset="0"/>
                        </a:rPr>
                        <a:t> МӘСЖ </a:t>
                      </a:r>
                      <a:r>
                        <a:rPr lang="ru-RU" sz="1400" dirty="0" err="1">
                          <a:solidFill>
                            <a:srgbClr val="1A355D"/>
                          </a:solidFill>
                          <a:effectLst/>
                          <a:latin typeface="Arial" panose="020B0604020202020204" pitchFamily="34" charset="0"/>
                          <a:cs typeface="Arial" panose="020B0604020202020204" pitchFamily="34" charset="0"/>
                        </a:rPr>
                        <a:t>мәселелері</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бойынша</a:t>
                      </a:r>
                      <a:r>
                        <a:rPr lang="ru-RU" sz="1400" dirty="0">
                          <a:solidFill>
                            <a:srgbClr val="1A355D"/>
                          </a:solidFill>
                          <a:effectLst/>
                          <a:latin typeface="Arial" panose="020B0604020202020204" pitchFamily="34" charset="0"/>
                          <a:cs typeface="Arial" panose="020B0604020202020204" pitchFamily="34" charset="0"/>
                        </a:rPr>
                        <a:t> АТЖ </a:t>
                      </a:r>
                      <a:r>
                        <a:rPr lang="ru-RU" sz="1400" dirty="0" err="1">
                          <a:solidFill>
                            <a:srgbClr val="1A355D"/>
                          </a:solidFill>
                          <a:effectLst/>
                          <a:latin typeface="Arial" panose="020B0604020202020204" pitchFamily="34" charset="0"/>
                          <a:cs typeface="Arial" panose="020B0604020202020204" pitchFamily="34" charset="0"/>
                        </a:rPr>
                        <a:t>шеңберінде</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өткізілген</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іс-шаралар</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санының</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белгіленген</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іс-шаралар</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санына</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арақатынасы</a:t>
                      </a:r>
                      <a:endParaRPr lang="ru-RU" sz="1400" dirty="0">
                        <a:solidFill>
                          <a:srgbClr val="1A355D"/>
                        </a:solidFill>
                        <a:effectLst/>
                        <a:latin typeface="Arial" panose="020B0604020202020204" pitchFamily="34" charset="0"/>
                        <a:cs typeface="Arial" panose="020B0604020202020204" pitchFamily="34" charset="0"/>
                      </a:endParaRPr>
                    </a:p>
                  </a:txBody>
                  <a:tcPr marL="180000" marR="180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dirty="0">
                          <a:solidFill>
                            <a:srgbClr val="1A355D"/>
                          </a:solidFill>
                          <a:effectLst/>
                          <a:latin typeface="Arial" panose="020B0604020202020204" pitchFamily="34" charset="0"/>
                          <a:cs typeface="Arial" panose="020B0604020202020204" pitchFamily="34" charset="0"/>
                        </a:rPr>
                        <a:t>%</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b="1" dirty="0">
                          <a:solidFill>
                            <a:srgbClr val="1A355D"/>
                          </a:solidFill>
                          <a:effectLst/>
                          <a:latin typeface="Arial" panose="020B0604020202020204" pitchFamily="34" charset="0"/>
                          <a:cs typeface="Arial" panose="020B0604020202020204" pitchFamily="34" charset="0"/>
                        </a:rPr>
                        <a:t>100</a:t>
                      </a:r>
                      <a:endParaRPr lang="ru-KZ" sz="1400" b="1"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kk-KZ" sz="1400" b="1" dirty="0">
                          <a:solidFill>
                            <a:srgbClr val="1A355D"/>
                          </a:solidFill>
                          <a:effectLst/>
                          <a:latin typeface="Arial" panose="020B0604020202020204" pitchFamily="34" charset="0"/>
                          <a:cs typeface="Arial" panose="020B0604020202020204" pitchFamily="34" charset="0"/>
                        </a:rPr>
                        <a:t>128,6</a:t>
                      </a:r>
                      <a:endParaRPr lang="ru-KZ" sz="1400" b="1"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kk-KZ" sz="1400" dirty="0">
                          <a:solidFill>
                            <a:srgbClr val="1A355D"/>
                          </a:solidFill>
                          <a:effectLst/>
                          <a:latin typeface="Arial" panose="020B0604020202020204" pitchFamily="34" charset="0"/>
                          <a:cs typeface="Arial" panose="020B0604020202020204" pitchFamily="34" charset="0"/>
                        </a:rPr>
                        <a:t>128,6</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0447926"/>
                  </a:ext>
                </a:extLst>
              </a:tr>
              <a:tr h="713704">
                <a:tc>
                  <a:txBody>
                    <a:bodyPr/>
                    <a:lstStyle/>
                    <a:p>
                      <a:pPr algn="ctr"/>
                      <a:r>
                        <a:rPr lang="ru-RU" sz="1400" dirty="0">
                          <a:effectLst/>
                        </a:rPr>
                        <a:t>3</a:t>
                      </a:r>
                      <a:endParaRPr lang="ru-KZ" sz="1400" dirty="0">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ru-RU" sz="1400" dirty="0" err="1">
                          <a:solidFill>
                            <a:srgbClr val="1A355D"/>
                          </a:solidFill>
                          <a:effectLst/>
                          <a:latin typeface="Arial" panose="020B0604020202020204" pitchFamily="34" charset="0"/>
                          <a:cs typeface="Arial" panose="020B0604020202020204" pitchFamily="34" charset="0"/>
                        </a:rPr>
                        <a:t>Әлеуметтік</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төлемдерді</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тағайындау</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бойынша</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мемлекеттік</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көрсетілетін</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қызметтерді</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уақтылы</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көрсету</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үлесі</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180000" marR="180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dirty="0">
                          <a:solidFill>
                            <a:srgbClr val="1A355D"/>
                          </a:solidFill>
                          <a:effectLst/>
                          <a:latin typeface="Arial" panose="020B0604020202020204" pitchFamily="34" charset="0"/>
                          <a:cs typeface="Arial" panose="020B0604020202020204" pitchFamily="34" charset="0"/>
                        </a:rPr>
                        <a:t>%</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b="1" dirty="0">
                          <a:solidFill>
                            <a:srgbClr val="1A355D"/>
                          </a:solidFill>
                          <a:effectLst/>
                          <a:latin typeface="Arial" panose="020B0604020202020204" pitchFamily="34" charset="0"/>
                          <a:cs typeface="Arial" panose="020B0604020202020204" pitchFamily="34" charset="0"/>
                        </a:rPr>
                        <a:t>99,99</a:t>
                      </a:r>
                      <a:endParaRPr lang="ru-KZ" sz="1400" b="1"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kk-KZ" sz="1400" b="1" dirty="0">
                          <a:solidFill>
                            <a:srgbClr val="1A355D"/>
                          </a:solidFill>
                          <a:effectLst/>
                          <a:latin typeface="Arial" panose="020B0604020202020204" pitchFamily="34" charset="0"/>
                          <a:cs typeface="Arial" panose="020B0604020202020204" pitchFamily="34" charset="0"/>
                        </a:rPr>
                        <a:t>100</a:t>
                      </a:r>
                      <a:endParaRPr lang="ru-KZ" sz="1400" b="1"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dirty="0">
                          <a:solidFill>
                            <a:srgbClr val="1A355D"/>
                          </a:solidFill>
                          <a:effectLst/>
                          <a:latin typeface="Arial" panose="020B0604020202020204" pitchFamily="34" charset="0"/>
                          <a:cs typeface="Arial" panose="020B0604020202020204" pitchFamily="34" charset="0"/>
                        </a:rPr>
                        <a:t>100</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5113193"/>
                  </a:ext>
                </a:extLst>
              </a:tr>
              <a:tr h="696174">
                <a:tc>
                  <a:txBody>
                    <a:bodyPr/>
                    <a:lstStyle/>
                    <a:p>
                      <a:pPr algn="ctr"/>
                      <a:r>
                        <a:rPr lang="ru-RU" sz="1400" dirty="0">
                          <a:effectLst/>
                        </a:rPr>
                        <a:t>4</a:t>
                      </a:r>
                      <a:endParaRPr lang="ru-KZ" sz="1400" dirty="0">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ru-RU" sz="1400" dirty="0" err="1">
                          <a:solidFill>
                            <a:srgbClr val="1A355D"/>
                          </a:solidFill>
                          <a:effectLst/>
                          <a:latin typeface="Arial" panose="020B0604020202020204" pitchFamily="34" charset="0"/>
                          <a:cs typeface="Arial" panose="020B0604020202020204" pitchFamily="34" charset="0"/>
                        </a:rPr>
                        <a:t>Электрондық</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нысанда</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әлеуметтік</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төлемдерді</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тағайындау</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бойынша</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көрсетілген</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мемлекеттік</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көрсетілетін</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қызметтердің</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үлесі</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180000" marR="180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dirty="0">
                          <a:solidFill>
                            <a:srgbClr val="1A355D"/>
                          </a:solidFill>
                          <a:effectLst/>
                          <a:latin typeface="Arial" panose="020B0604020202020204" pitchFamily="34" charset="0"/>
                          <a:cs typeface="Arial" panose="020B0604020202020204" pitchFamily="34" charset="0"/>
                        </a:rPr>
                        <a:t>%</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b="1" dirty="0">
                          <a:solidFill>
                            <a:srgbClr val="1A355D"/>
                          </a:solidFill>
                          <a:effectLst/>
                          <a:latin typeface="Arial" panose="020B0604020202020204" pitchFamily="34" charset="0"/>
                          <a:cs typeface="Arial" panose="020B0604020202020204" pitchFamily="34" charset="0"/>
                        </a:rPr>
                        <a:t>52</a:t>
                      </a:r>
                      <a:endParaRPr lang="ru-KZ" sz="1400" b="1"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b="1" dirty="0">
                          <a:solidFill>
                            <a:srgbClr val="1A355D"/>
                          </a:solidFill>
                          <a:effectLst/>
                          <a:latin typeface="Arial" panose="020B0604020202020204" pitchFamily="34" charset="0"/>
                          <a:cs typeface="Arial" panose="020B0604020202020204" pitchFamily="34" charset="0"/>
                        </a:rPr>
                        <a:t>71,7</a:t>
                      </a:r>
                      <a:endParaRPr lang="ru-KZ" sz="1400" b="1"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dirty="0">
                          <a:solidFill>
                            <a:srgbClr val="1A355D"/>
                          </a:solidFill>
                          <a:effectLst/>
                          <a:latin typeface="Arial" panose="020B0604020202020204" pitchFamily="34" charset="0"/>
                          <a:cs typeface="Arial" panose="020B0604020202020204" pitchFamily="34" charset="0"/>
                        </a:rPr>
                        <a:t>137,9</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53860219"/>
                  </a:ext>
                </a:extLst>
              </a:tr>
              <a:tr h="687993">
                <a:tc>
                  <a:txBody>
                    <a:bodyPr/>
                    <a:lstStyle/>
                    <a:p>
                      <a:pPr algn="ctr"/>
                      <a:r>
                        <a:rPr lang="ru-RU" sz="1400" dirty="0">
                          <a:effectLst/>
                        </a:rPr>
                        <a:t>5</a:t>
                      </a:r>
                      <a:endParaRPr lang="ru-KZ" sz="1400" dirty="0">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lnL w="12700"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ru-RU" sz="1400" dirty="0" err="1">
                          <a:solidFill>
                            <a:srgbClr val="1A355D"/>
                          </a:solidFill>
                          <a:effectLst/>
                          <a:latin typeface="Arial" panose="020B0604020202020204" pitchFamily="34" charset="0"/>
                          <a:cs typeface="Arial" panose="020B0604020202020204" pitchFamily="34" charset="0"/>
                        </a:rPr>
                        <a:t>Қордан</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еңбекке</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қабілеттіліктен</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айырылу</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жағдайы</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бойынша</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әлеуметтік</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төлемінің</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кірісті</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алмастыру</a:t>
                      </a:r>
                      <a:r>
                        <a:rPr lang="ru-RU" sz="1400" dirty="0">
                          <a:solidFill>
                            <a:srgbClr val="1A355D"/>
                          </a:solidFill>
                          <a:effectLst/>
                          <a:latin typeface="Arial" panose="020B0604020202020204" pitchFamily="34" charset="0"/>
                          <a:cs typeface="Arial" panose="020B0604020202020204" pitchFamily="34" charset="0"/>
                        </a:rPr>
                        <a:t> </a:t>
                      </a:r>
                      <a:r>
                        <a:rPr lang="ru-RU" sz="1400" dirty="0" err="1">
                          <a:solidFill>
                            <a:srgbClr val="1A355D"/>
                          </a:solidFill>
                          <a:effectLst/>
                          <a:latin typeface="Arial" panose="020B0604020202020204" pitchFamily="34" charset="0"/>
                          <a:cs typeface="Arial" panose="020B0604020202020204" pitchFamily="34" charset="0"/>
                        </a:rPr>
                        <a:t>коэффициенті</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180000" marR="180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dirty="0">
                          <a:solidFill>
                            <a:srgbClr val="1A355D"/>
                          </a:solidFill>
                          <a:effectLst/>
                          <a:latin typeface="Arial" panose="020B0604020202020204" pitchFamily="34" charset="0"/>
                          <a:cs typeface="Arial" panose="020B0604020202020204" pitchFamily="34" charset="0"/>
                        </a:rPr>
                        <a:t>%</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kk-KZ" sz="1400" b="1" dirty="0">
                          <a:solidFill>
                            <a:srgbClr val="1A355D"/>
                          </a:solidFill>
                          <a:effectLst/>
                          <a:latin typeface="Arial" panose="020B0604020202020204" pitchFamily="34" charset="0"/>
                          <a:cs typeface="Arial" panose="020B0604020202020204" pitchFamily="34" charset="0"/>
                        </a:rPr>
                        <a:t>30</a:t>
                      </a:r>
                      <a:r>
                        <a:rPr lang="ru-RU" sz="1400" b="1" dirty="0">
                          <a:solidFill>
                            <a:srgbClr val="1A355D"/>
                          </a:solidFill>
                          <a:effectLst/>
                          <a:latin typeface="Arial" panose="020B0604020202020204" pitchFamily="34" charset="0"/>
                          <a:cs typeface="Arial" panose="020B0604020202020204" pitchFamily="34" charset="0"/>
                        </a:rPr>
                        <a:t>,1</a:t>
                      </a:r>
                      <a:endParaRPr lang="ru-KZ" sz="1400" b="1"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b="1" dirty="0">
                          <a:solidFill>
                            <a:srgbClr val="1A355D"/>
                          </a:solidFill>
                          <a:effectLst/>
                          <a:latin typeface="Arial" panose="020B0604020202020204" pitchFamily="34" charset="0"/>
                          <a:cs typeface="Arial" panose="020B0604020202020204" pitchFamily="34" charset="0"/>
                        </a:rPr>
                        <a:t>36,7</a:t>
                      </a:r>
                      <a:endParaRPr lang="ru-KZ" sz="1400" b="1"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400" dirty="0">
                          <a:solidFill>
                            <a:srgbClr val="1A355D"/>
                          </a:solidFill>
                          <a:effectLst/>
                          <a:latin typeface="Arial" panose="020B0604020202020204" pitchFamily="34" charset="0"/>
                          <a:cs typeface="Arial" panose="020B0604020202020204" pitchFamily="34" charset="0"/>
                        </a:rPr>
                        <a:t>12</a:t>
                      </a:r>
                      <a:r>
                        <a:rPr lang="en-US" sz="1400" dirty="0">
                          <a:solidFill>
                            <a:srgbClr val="1A355D"/>
                          </a:solidFill>
                          <a:effectLst/>
                          <a:latin typeface="Arial" panose="020B0604020202020204" pitchFamily="34" charset="0"/>
                          <a:cs typeface="Arial" panose="020B0604020202020204" pitchFamily="34" charset="0"/>
                        </a:rPr>
                        <a:t>1</a:t>
                      </a:r>
                      <a:r>
                        <a:rPr lang="ru-RU" sz="1400" dirty="0">
                          <a:solidFill>
                            <a:srgbClr val="1A355D"/>
                          </a:solidFill>
                          <a:effectLst/>
                          <a:latin typeface="Arial" panose="020B0604020202020204" pitchFamily="34" charset="0"/>
                          <a:cs typeface="Arial" panose="020B0604020202020204" pitchFamily="34" charset="0"/>
                        </a:rPr>
                        <a:t>,9</a:t>
                      </a:r>
                      <a:endParaRPr lang="ru-KZ" sz="1400" dirty="0">
                        <a:solidFill>
                          <a:srgbClr val="1A355D"/>
                        </a:solidFill>
                        <a:effectLst/>
                        <a:latin typeface="Arial" panose="020B0604020202020204" pitchFamily="34" charset="0"/>
                        <a:ea typeface="Times New Roman" panose="02020603050405020304" pitchFamily="18" charset="0"/>
                        <a:cs typeface="Arial" panose="020B0604020202020204" pitchFamily="34" charset="0"/>
                      </a:endParaRPr>
                    </a:p>
                  </a:txBody>
                  <a:tcPr marL="38851" marR="38851" marT="0" marB="0" anchor="ctr">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572711"/>
                  </a:ext>
                </a:extLst>
              </a:tr>
            </a:tbl>
          </a:graphicData>
        </a:graphic>
      </p:graphicFrame>
    </p:spTree>
    <p:extLst>
      <p:ext uri="{BB962C8B-B14F-4D97-AF65-F5344CB8AC3E}">
        <p14:creationId xmlns:p14="http://schemas.microsoft.com/office/powerpoint/2010/main" val="282359627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72" name="Shape 34">
            <a:extLst>
              <a:ext uri="{FF2B5EF4-FFF2-40B4-BE49-F238E27FC236}">
                <a16:creationId xmlns:a16="http://schemas.microsoft.com/office/drawing/2014/main" id="{CF7195F0-89AC-0D28-E573-402B47780072}"/>
              </a:ext>
            </a:extLst>
          </p:cNvPr>
          <p:cNvSpPr/>
          <p:nvPr/>
        </p:nvSpPr>
        <p:spPr>
          <a:xfrm>
            <a:off x="5869896" y="4007222"/>
            <a:ext cx="5946287" cy="2506128"/>
          </a:xfrm>
          <a:prstGeom prst="roundRect">
            <a:avLst>
              <a:gd name="adj" fmla="val 5085"/>
            </a:avLst>
          </a:prstGeom>
          <a:solidFill>
            <a:srgbClr val="FFFFFF"/>
          </a:solidFill>
          <a:ln/>
          <a:effectLst>
            <a:outerShdw blurRad="51698" dist="34465" dir="5400000" algn="bl" rotWithShape="0">
              <a:srgbClr val="000000">
                <a:alpha val="10196"/>
              </a:srgbClr>
            </a:outerShdw>
          </a:effectLst>
        </p:spPr>
      </p:sp>
      <p:sp>
        <p:nvSpPr>
          <p:cNvPr id="36" name="Shape 34"/>
          <p:cNvSpPr/>
          <p:nvPr/>
        </p:nvSpPr>
        <p:spPr>
          <a:xfrm>
            <a:off x="344650" y="4007222"/>
            <a:ext cx="5413766" cy="2506127"/>
          </a:xfrm>
          <a:prstGeom prst="roundRect">
            <a:avLst>
              <a:gd name="adj" fmla="val 5085"/>
            </a:avLst>
          </a:prstGeom>
          <a:solidFill>
            <a:srgbClr val="FFFFFF"/>
          </a:solidFill>
          <a:ln/>
          <a:effectLst>
            <a:outerShdw blurRad="51698" dist="34465" dir="5400000" algn="bl" rotWithShape="0">
              <a:srgbClr val="000000">
                <a:alpha val="10196"/>
              </a:srgbClr>
            </a:outerShdw>
          </a:effectLst>
        </p:spPr>
      </p:sp>
      <p:sp>
        <p:nvSpPr>
          <p:cNvPr id="2" name="Shape 0"/>
          <p:cNvSpPr/>
          <p:nvPr/>
        </p:nvSpPr>
        <p:spPr>
          <a:xfrm>
            <a:off x="344650" y="396348"/>
            <a:ext cx="413580" cy="413580"/>
          </a:xfrm>
          <a:prstGeom prst="roundRect">
            <a:avLst>
              <a:gd name="adj" fmla="val 25000"/>
            </a:avLst>
          </a:prstGeom>
          <a:gradFill flip="none" rotWithShape="1">
            <a:gsLst>
              <a:gs pos="0">
                <a:srgbClr val="1A365D"/>
              </a:gs>
              <a:gs pos="100000">
                <a:srgbClr val="2B6CB0"/>
              </a:gs>
            </a:gsLst>
            <a:lin ang="2700000" scaled="1"/>
          </a:gradFill>
          <a:ln/>
          <a:effectLst>
            <a:outerShdw blurRad="129244" dist="86163" dir="5400000" algn="bl" rotWithShape="0">
              <a:srgbClr val="000000">
                <a:alpha val="10196"/>
              </a:srgbClr>
            </a:outerShdw>
          </a:effectLst>
        </p:spPr>
      </p:sp>
      <p:sp>
        <p:nvSpPr>
          <p:cNvPr id="3" name="Shape 1"/>
          <p:cNvSpPr/>
          <p:nvPr/>
        </p:nvSpPr>
        <p:spPr>
          <a:xfrm>
            <a:off x="465278" y="516975"/>
            <a:ext cx="172325" cy="172325"/>
          </a:xfrm>
          <a:custGeom>
            <a:avLst/>
            <a:gdLst/>
            <a:ahLst/>
            <a:cxnLst/>
            <a:rect l="l" t="t" r="r" b="b"/>
            <a:pathLst>
              <a:path w="172325" h="172325">
                <a:moveTo>
                  <a:pt x="21541" y="21541"/>
                </a:moveTo>
                <a:cubicBezTo>
                  <a:pt x="21541" y="15583"/>
                  <a:pt x="16728" y="10770"/>
                  <a:pt x="10770" y="10770"/>
                </a:cubicBezTo>
                <a:cubicBezTo>
                  <a:pt x="4813" y="10770"/>
                  <a:pt x="0" y="15583"/>
                  <a:pt x="0" y="21541"/>
                </a:cubicBezTo>
                <a:lnTo>
                  <a:pt x="0" y="134629"/>
                </a:lnTo>
                <a:cubicBezTo>
                  <a:pt x="0" y="149505"/>
                  <a:pt x="12049" y="161555"/>
                  <a:pt x="26926" y="161555"/>
                </a:cubicBezTo>
                <a:lnTo>
                  <a:pt x="161555" y="161555"/>
                </a:lnTo>
                <a:cubicBezTo>
                  <a:pt x="167512" y="161555"/>
                  <a:pt x="172325" y="156742"/>
                  <a:pt x="172325" y="150784"/>
                </a:cubicBezTo>
                <a:cubicBezTo>
                  <a:pt x="172325" y="144827"/>
                  <a:pt x="167512" y="140014"/>
                  <a:pt x="161555" y="140014"/>
                </a:cubicBezTo>
                <a:lnTo>
                  <a:pt x="26926" y="140014"/>
                </a:lnTo>
                <a:cubicBezTo>
                  <a:pt x="23964" y="140014"/>
                  <a:pt x="21541" y="137591"/>
                  <a:pt x="21541" y="134629"/>
                </a:cubicBezTo>
                <a:lnTo>
                  <a:pt x="21541" y="21541"/>
                </a:lnTo>
                <a:close/>
                <a:moveTo>
                  <a:pt x="158391" y="50688"/>
                </a:moveTo>
                <a:cubicBezTo>
                  <a:pt x="162598" y="46481"/>
                  <a:pt x="162598" y="39648"/>
                  <a:pt x="158391" y="35441"/>
                </a:cubicBezTo>
                <a:cubicBezTo>
                  <a:pt x="154184" y="31234"/>
                  <a:pt x="147351" y="31234"/>
                  <a:pt x="143144" y="35441"/>
                </a:cubicBezTo>
                <a:lnTo>
                  <a:pt x="107703" y="70916"/>
                </a:lnTo>
                <a:lnTo>
                  <a:pt x="88384" y="51630"/>
                </a:lnTo>
                <a:cubicBezTo>
                  <a:pt x="84177" y="47423"/>
                  <a:pt x="77344" y="47423"/>
                  <a:pt x="73137" y="51630"/>
                </a:cubicBezTo>
                <a:lnTo>
                  <a:pt x="40826" y="83941"/>
                </a:lnTo>
                <a:cubicBezTo>
                  <a:pt x="36619" y="88148"/>
                  <a:pt x="36619" y="94981"/>
                  <a:pt x="40826" y="99188"/>
                </a:cubicBezTo>
                <a:cubicBezTo>
                  <a:pt x="45033" y="103395"/>
                  <a:pt x="51866" y="103395"/>
                  <a:pt x="56073" y="99188"/>
                </a:cubicBezTo>
                <a:lnTo>
                  <a:pt x="80777" y="74483"/>
                </a:lnTo>
                <a:lnTo>
                  <a:pt x="100097" y="93803"/>
                </a:lnTo>
                <a:cubicBezTo>
                  <a:pt x="104304" y="98010"/>
                  <a:pt x="111136" y="98010"/>
                  <a:pt x="115343" y="93803"/>
                </a:cubicBezTo>
                <a:lnTo>
                  <a:pt x="158425" y="50721"/>
                </a:lnTo>
                <a:close/>
              </a:path>
            </a:pathLst>
          </a:custGeom>
          <a:solidFill>
            <a:srgbClr val="FFFFFF"/>
          </a:solidFill>
          <a:ln/>
        </p:spPr>
      </p:sp>
      <p:sp>
        <p:nvSpPr>
          <p:cNvPr id="4" name="Text 2"/>
          <p:cNvSpPr/>
          <p:nvPr/>
        </p:nvSpPr>
        <p:spPr>
          <a:xfrm>
            <a:off x="861625" y="344650"/>
            <a:ext cx="9925925" cy="172325"/>
          </a:xfrm>
          <a:prstGeom prst="rect">
            <a:avLst/>
          </a:prstGeom>
          <a:noFill/>
          <a:ln/>
        </p:spPr>
        <p:txBody>
          <a:bodyPr wrap="square" lIns="0" tIns="0" rIns="0" bIns="0" rtlCol="0" anchor="ctr"/>
          <a:lstStyle/>
          <a:p>
            <a:pPr>
              <a:lnSpc>
                <a:spcPct val="120000"/>
              </a:lnSpc>
            </a:pPr>
            <a:r>
              <a:rPr lang="kk-KZ" sz="1000" b="1" kern="0" spc="47" dirty="0">
                <a:solidFill>
                  <a:srgbClr val="4299E1"/>
                </a:solidFill>
                <a:latin typeface="Arial" panose="020B0604020202020204" pitchFamily="34" charset="0"/>
                <a:ea typeface="MiSans" pitchFamily="34" charset="-122"/>
                <a:cs typeface="Arial" panose="020B0604020202020204" pitchFamily="34" charset="0"/>
              </a:rPr>
              <a:t>02-ТАРАУ</a:t>
            </a:r>
            <a:endParaRPr lang="en-US" sz="1000" dirty="0">
              <a:latin typeface="Arial" panose="020B0604020202020204" pitchFamily="34" charset="0"/>
              <a:cs typeface="Arial" panose="020B0604020202020204" pitchFamily="34" charset="0"/>
            </a:endParaRPr>
          </a:p>
        </p:txBody>
      </p:sp>
      <p:sp>
        <p:nvSpPr>
          <p:cNvPr id="5" name="Text 3"/>
          <p:cNvSpPr/>
          <p:nvPr/>
        </p:nvSpPr>
        <p:spPr>
          <a:xfrm>
            <a:off x="861624" y="516975"/>
            <a:ext cx="11330376" cy="345332"/>
          </a:xfrm>
          <a:prstGeom prst="rect">
            <a:avLst/>
          </a:prstGeom>
          <a:noFill/>
          <a:ln/>
        </p:spPr>
        <p:txBody>
          <a:bodyPr wrap="square" lIns="0" tIns="0" rIns="0" bIns="0" rtlCol="0" anchor="ctr"/>
          <a:lstStyle/>
          <a:p>
            <a:pPr>
              <a:lnSpc>
                <a:spcPct val="90000"/>
              </a:lnSpc>
            </a:pPr>
            <a:r>
              <a:rPr lang="ru-RU" sz="2400" b="1" dirty="0">
                <a:solidFill>
                  <a:srgbClr val="1A365D"/>
                </a:solidFill>
                <a:latin typeface="Quattrocento Sans" pitchFamily="34" charset="0"/>
                <a:ea typeface="Quattrocento Sans" pitchFamily="34" charset="-122"/>
                <a:cs typeface="Quattrocento Sans" pitchFamily="34" charset="-120"/>
              </a:rPr>
              <a:t>НЕГІЗГІ НӘТИЖЕЛЕР – ЖҮЙЕМЕН ҚАМТУ және ӘА ТҮСУІ</a:t>
            </a:r>
            <a:endParaRPr lang="en-US" sz="2400" dirty="0"/>
          </a:p>
        </p:txBody>
      </p:sp>
      <p:sp>
        <p:nvSpPr>
          <p:cNvPr id="6" name="Shape 4"/>
          <p:cNvSpPr/>
          <p:nvPr/>
        </p:nvSpPr>
        <p:spPr>
          <a:xfrm>
            <a:off x="344650" y="930555"/>
            <a:ext cx="827160" cy="34465"/>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p:cNvSpPr/>
          <p:nvPr/>
        </p:nvSpPr>
        <p:spPr>
          <a:xfrm>
            <a:off x="344650" y="1102881"/>
            <a:ext cx="5402889" cy="2791665"/>
          </a:xfrm>
          <a:prstGeom prst="roundRect">
            <a:avLst>
              <a:gd name="adj" fmla="val 3529"/>
            </a:avLst>
          </a:prstGeom>
          <a:solidFill>
            <a:srgbClr val="FFFFFF"/>
          </a:solidFill>
          <a:ln/>
          <a:effectLst>
            <a:outerShdw blurRad="51698" dist="34465" dir="5400000" algn="bl" rotWithShape="0">
              <a:srgbClr val="000000">
                <a:alpha val="10196"/>
              </a:srgbClr>
            </a:outerShdw>
          </a:effectLst>
        </p:spPr>
      </p:sp>
      <p:sp>
        <p:nvSpPr>
          <p:cNvPr id="8" name="Shape 6"/>
          <p:cNvSpPr/>
          <p:nvPr/>
        </p:nvSpPr>
        <p:spPr>
          <a:xfrm>
            <a:off x="508536" y="4112830"/>
            <a:ext cx="172325" cy="172325"/>
          </a:xfrm>
          <a:custGeom>
            <a:avLst/>
            <a:gdLst/>
            <a:ahLst/>
            <a:cxnLst/>
            <a:rect l="l" t="t" r="r" b="b"/>
            <a:pathLst>
              <a:path w="172325" h="172325">
                <a:moveTo>
                  <a:pt x="43081" y="32311"/>
                </a:moveTo>
                <a:lnTo>
                  <a:pt x="43081" y="26926"/>
                </a:lnTo>
                <a:cubicBezTo>
                  <a:pt x="43081" y="12049"/>
                  <a:pt x="72027" y="0"/>
                  <a:pt x="107703" y="0"/>
                </a:cubicBezTo>
                <a:cubicBezTo>
                  <a:pt x="143380" y="0"/>
                  <a:pt x="172325" y="12049"/>
                  <a:pt x="172325" y="26926"/>
                </a:cubicBezTo>
                <a:lnTo>
                  <a:pt x="172325" y="32311"/>
                </a:lnTo>
                <a:cubicBezTo>
                  <a:pt x="172325" y="42610"/>
                  <a:pt x="158425" y="51563"/>
                  <a:pt x="137995" y="56107"/>
                </a:cubicBezTo>
                <a:cubicBezTo>
                  <a:pt x="137187" y="55164"/>
                  <a:pt x="136345" y="54255"/>
                  <a:pt x="135504" y="53414"/>
                </a:cubicBezTo>
                <a:cubicBezTo>
                  <a:pt x="130287" y="48264"/>
                  <a:pt x="123556" y="44360"/>
                  <a:pt x="116521" y="41466"/>
                </a:cubicBezTo>
                <a:cubicBezTo>
                  <a:pt x="102419" y="35576"/>
                  <a:pt x="84042" y="32345"/>
                  <a:pt x="64622" y="32345"/>
                </a:cubicBezTo>
                <a:cubicBezTo>
                  <a:pt x="57251" y="32345"/>
                  <a:pt x="50048" y="32816"/>
                  <a:pt x="43149" y="33725"/>
                </a:cubicBezTo>
                <a:cubicBezTo>
                  <a:pt x="43081" y="33287"/>
                  <a:pt x="43081" y="32816"/>
                  <a:pt x="43081" y="32345"/>
                </a:cubicBezTo>
                <a:close/>
                <a:moveTo>
                  <a:pt x="145399" y="118810"/>
                </a:moveTo>
                <a:lnTo>
                  <a:pt x="145399" y="103260"/>
                </a:lnTo>
                <a:cubicBezTo>
                  <a:pt x="150482" y="101948"/>
                  <a:pt x="155261" y="100400"/>
                  <a:pt x="159603" y="98582"/>
                </a:cubicBezTo>
                <a:cubicBezTo>
                  <a:pt x="164045" y="96731"/>
                  <a:pt x="168387" y="94476"/>
                  <a:pt x="172325" y="91750"/>
                </a:cubicBezTo>
                <a:lnTo>
                  <a:pt x="172325" y="96933"/>
                </a:lnTo>
                <a:cubicBezTo>
                  <a:pt x="172325" y="105953"/>
                  <a:pt x="161723" y="113930"/>
                  <a:pt x="145399" y="118810"/>
                </a:cubicBezTo>
                <a:close/>
                <a:moveTo>
                  <a:pt x="145399" y="86499"/>
                </a:moveTo>
                <a:lnTo>
                  <a:pt x="145399" y="75392"/>
                </a:lnTo>
                <a:cubicBezTo>
                  <a:pt x="145399" y="73878"/>
                  <a:pt x="145265" y="72430"/>
                  <a:pt x="145063" y="71017"/>
                </a:cubicBezTo>
                <a:cubicBezTo>
                  <a:pt x="150280" y="69704"/>
                  <a:pt x="155160" y="68122"/>
                  <a:pt x="159603" y="66237"/>
                </a:cubicBezTo>
                <a:cubicBezTo>
                  <a:pt x="164045" y="64353"/>
                  <a:pt x="168387" y="62131"/>
                  <a:pt x="172325" y="59405"/>
                </a:cubicBezTo>
                <a:lnTo>
                  <a:pt x="172325" y="64588"/>
                </a:lnTo>
                <a:cubicBezTo>
                  <a:pt x="172325" y="73608"/>
                  <a:pt x="161723" y="81585"/>
                  <a:pt x="145399" y="86465"/>
                </a:cubicBezTo>
                <a:close/>
                <a:moveTo>
                  <a:pt x="0" y="80777"/>
                </a:moveTo>
                <a:lnTo>
                  <a:pt x="0" y="75392"/>
                </a:lnTo>
                <a:cubicBezTo>
                  <a:pt x="0" y="60516"/>
                  <a:pt x="28945" y="48466"/>
                  <a:pt x="64622" y="48466"/>
                </a:cubicBezTo>
                <a:cubicBezTo>
                  <a:pt x="100299" y="48466"/>
                  <a:pt x="129244" y="60516"/>
                  <a:pt x="129244" y="75392"/>
                </a:cubicBezTo>
                <a:lnTo>
                  <a:pt x="129244" y="80777"/>
                </a:lnTo>
                <a:cubicBezTo>
                  <a:pt x="129244" y="95654"/>
                  <a:pt x="100299" y="107703"/>
                  <a:pt x="64622" y="107703"/>
                </a:cubicBezTo>
                <a:cubicBezTo>
                  <a:pt x="28945" y="107703"/>
                  <a:pt x="0" y="95654"/>
                  <a:pt x="0" y="80777"/>
                </a:cubicBezTo>
                <a:close/>
                <a:moveTo>
                  <a:pt x="129244" y="113088"/>
                </a:moveTo>
                <a:cubicBezTo>
                  <a:pt x="129244" y="127965"/>
                  <a:pt x="100299" y="140014"/>
                  <a:pt x="64622" y="140014"/>
                </a:cubicBezTo>
                <a:cubicBezTo>
                  <a:pt x="28945" y="140014"/>
                  <a:pt x="0" y="127965"/>
                  <a:pt x="0" y="113088"/>
                </a:cubicBezTo>
                <a:lnTo>
                  <a:pt x="0" y="107905"/>
                </a:lnTo>
                <a:cubicBezTo>
                  <a:pt x="3904" y="110631"/>
                  <a:pt x="8246" y="112853"/>
                  <a:pt x="12722" y="114738"/>
                </a:cubicBezTo>
                <a:cubicBezTo>
                  <a:pt x="26825" y="120628"/>
                  <a:pt x="45202" y="123859"/>
                  <a:pt x="64622" y="123859"/>
                </a:cubicBezTo>
                <a:cubicBezTo>
                  <a:pt x="84042" y="123859"/>
                  <a:pt x="102419" y="120594"/>
                  <a:pt x="116521" y="114738"/>
                </a:cubicBezTo>
                <a:cubicBezTo>
                  <a:pt x="120964" y="112886"/>
                  <a:pt x="125306" y="110631"/>
                  <a:pt x="129244" y="107905"/>
                </a:cubicBezTo>
                <a:lnTo>
                  <a:pt x="129244" y="113088"/>
                </a:lnTo>
                <a:close/>
                <a:moveTo>
                  <a:pt x="129244" y="140216"/>
                </a:moveTo>
                <a:lnTo>
                  <a:pt x="129244" y="145399"/>
                </a:lnTo>
                <a:cubicBezTo>
                  <a:pt x="129244" y="160276"/>
                  <a:pt x="100299" y="172325"/>
                  <a:pt x="64622" y="172325"/>
                </a:cubicBezTo>
                <a:cubicBezTo>
                  <a:pt x="28945" y="172325"/>
                  <a:pt x="0" y="160276"/>
                  <a:pt x="0" y="145399"/>
                </a:cubicBezTo>
                <a:lnTo>
                  <a:pt x="0" y="140216"/>
                </a:lnTo>
                <a:cubicBezTo>
                  <a:pt x="3904" y="142942"/>
                  <a:pt x="8246" y="145164"/>
                  <a:pt x="12722" y="147048"/>
                </a:cubicBezTo>
                <a:cubicBezTo>
                  <a:pt x="26825" y="152939"/>
                  <a:pt x="45202" y="156170"/>
                  <a:pt x="64622" y="156170"/>
                </a:cubicBezTo>
                <a:cubicBezTo>
                  <a:pt x="84042" y="156170"/>
                  <a:pt x="102419" y="152905"/>
                  <a:pt x="116521" y="147048"/>
                </a:cubicBezTo>
                <a:cubicBezTo>
                  <a:pt x="120964" y="145197"/>
                  <a:pt x="125306" y="142942"/>
                  <a:pt x="129244" y="140216"/>
                </a:cubicBezTo>
                <a:close/>
              </a:path>
            </a:pathLst>
          </a:custGeom>
          <a:solidFill>
            <a:srgbClr val="4299E1"/>
          </a:solidFill>
          <a:ln/>
        </p:spPr>
      </p:sp>
      <p:sp>
        <p:nvSpPr>
          <p:cNvPr id="9" name="Text 7"/>
          <p:cNvSpPr/>
          <p:nvPr/>
        </p:nvSpPr>
        <p:spPr>
          <a:xfrm>
            <a:off x="813766" y="1157527"/>
            <a:ext cx="5212834" cy="241255"/>
          </a:xfrm>
          <a:prstGeom prst="rect">
            <a:avLst/>
          </a:prstGeom>
          <a:noFill/>
          <a:ln/>
        </p:spPr>
        <p:txBody>
          <a:bodyPr wrap="square" lIns="0" tIns="0" rIns="0" bIns="0" rtlCol="0" anchor="ctr"/>
          <a:lstStyle/>
          <a:p>
            <a:pPr>
              <a:lnSpc>
                <a:spcPct val="120000"/>
              </a:lnSpc>
            </a:pPr>
            <a:r>
              <a:rPr lang="ru-RU" sz="1357" b="1" dirty="0" err="1">
                <a:solidFill>
                  <a:srgbClr val="1A365D"/>
                </a:solidFill>
                <a:latin typeface="Quattrocento Sans" pitchFamily="34" charset="0"/>
                <a:ea typeface="Quattrocento Sans" pitchFamily="34" charset="-122"/>
                <a:cs typeface="Quattrocento Sans" pitchFamily="34" charset="-120"/>
              </a:rPr>
              <a:t>Жұмыспен</a:t>
            </a:r>
            <a:r>
              <a:rPr lang="ru-RU" sz="1357" b="1" dirty="0">
                <a:solidFill>
                  <a:srgbClr val="1A365D"/>
                </a:solidFill>
                <a:latin typeface="Quattrocento Sans" pitchFamily="34" charset="0"/>
                <a:ea typeface="Quattrocento Sans" pitchFamily="34" charset="-122"/>
                <a:cs typeface="Quattrocento Sans" pitchFamily="34" charset="-120"/>
              </a:rPr>
              <a:t> </a:t>
            </a:r>
            <a:r>
              <a:rPr lang="ru-RU" sz="1357" b="1" dirty="0" err="1">
                <a:solidFill>
                  <a:srgbClr val="1A365D"/>
                </a:solidFill>
                <a:latin typeface="Quattrocento Sans" pitchFamily="34" charset="0"/>
                <a:ea typeface="Quattrocento Sans" pitchFamily="34" charset="-122"/>
                <a:cs typeface="Quattrocento Sans" pitchFamily="34" charset="-120"/>
              </a:rPr>
              <a:t>қамтылған</a:t>
            </a:r>
            <a:r>
              <a:rPr lang="ru-RU" sz="1357" b="1" dirty="0">
                <a:solidFill>
                  <a:srgbClr val="1A365D"/>
                </a:solidFill>
                <a:latin typeface="Quattrocento Sans" pitchFamily="34" charset="0"/>
                <a:ea typeface="Quattrocento Sans" pitchFamily="34" charset="-122"/>
                <a:cs typeface="Quattrocento Sans" pitchFamily="34" charset="-120"/>
              </a:rPr>
              <a:t> </a:t>
            </a:r>
            <a:r>
              <a:rPr lang="ru-RU" sz="1357" b="1" dirty="0" err="1">
                <a:solidFill>
                  <a:srgbClr val="1A365D"/>
                </a:solidFill>
                <a:latin typeface="Quattrocento Sans" pitchFamily="34" charset="0"/>
                <a:ea typeface="Quattrocento Sans" pitchFamily="34" charset="-122"/>
                <a:cs typeface="Quattrocento Sans" pitchFamily="34" charset="-120"/>
              </a:rPr>
              <a:t>халықты</a:t>
            </a:r>
            <a:r>
              <a:rPr lang="ru-RU" sz="1357" b="1" dirty="0">
                <a:solidFill>
                  <a:srgbClr val="1A365D"/>
                </a:solidFill>
                <a:latin typeface="Quattrocento Sans" pitchFamily="34" charset="0"/>
                <a:ea typeface="Quattrocento Sans" pitchFamily="34" charset="-122"/>
                <a:cs typeface="Quattrocento Sans" pitchFamily="34" charset="-120"/>
              </a:rPr>
              <a:t> </a:t>
            </a:r>
            <a:r>
              <a:rPr lang="ru-RU" sz="1357" b="1" dirty="0" err="1">
                <a:solidFill>
                  <a:srgbClr val="1A365D"/>
                </a:solidFill>
                <a:latin typeface="Quattrocento Sans" pitchFamily="34" charset="0"/>
                <a:ea typeface="Quattrocento Sans" pitchFamily="34" charset="-122"/>
                <a:cs typeface="Quattrocento Sans" pitchFamily="34" charset="-120"/>
              </a:rPr>
              <a:t>жүйемен</a:t>
            </a:r>
            <a:r>
              <a:rPr lang="ru-RU" sz="1357" b="1" dirty="0">
                <a:solidFill>
                  <a:srgbClr val="1A365D"/>
                </a:solidFill>
                <a:latin typeface="Quattrocento Sans" pitchFamily="34" charset="0"/>
                <a:ea typeface="Quattrocento Sans" pitchFamily="34" charset="-122"/>
                <a:cs typeface="Quattrocento Sans" pitchFamily="34" charset="-120"/>
              </a:rPr>
              <a:t> </a:t>
            </a:r>
            <a:r>
              <a:rPr lang="ru-RU" sz="1357" b="1" dirty="0" err="1">
                <a:solidFill>
                  <a:srgbClr val="1A365D"/>
                </a:solidFill>
                <a:latin typeface="Quattrocento Sans" pitchFamily="34" charset="0"/>
                <a:ea typeface="Quattrocento Sans" pitchFamily="34" charset="-122"/>
                <a:cs typeface="Quattrocento Sans" pitchFamily="34" charset="-120"/>
              </a:rPr>
              <a:t>қамту</a:t>
            </a:r>
            <a:endParaRPr lang="ru-RU" sz="1357" b="1" dirty="0">
              <a:solidFill>
                <a:srgbClr val="1A365D"/>
              </a:solidFill>
              <a:latin typeface="Quattrocento Sans" pitchFamily="34" charset="0"/>
              <a:ea typeface="Quattrocento Sans" pitchFamily="34" charset="-122"/>
              <a:cs typeface="Quattrocento Sans" pitchFamily="34" charset="-120"/>
            </a:endParaRPr>
          </a:p>
        </p:txBody>
      </p:sp>
      <p:sp>
        <p:nvSpPr>
          <p:cNvPr id="17" name="Shape 15"/>
          <p:cNvSpPr/>
          <p:nvPr/>
        </p:nvSpPr>
        <p:spPr>
          <a:xfrm>
            <a:off x="5877944" y="1102881"/>
            <a:ext cx="5974185" cy="2791665"/>
          </a:xfrm>
          <a:prstGeom prst="roundRect">
            <a:avLst>
              <a:gd name="adj" fmla="val 3529"/>
            </a:avLst>
          </a:prstGeom>
          <a:solidFill>
            <a:srgbClr val="FFFFFF"/>
          </a:solidFill>
          <a:ln/>
          <a:effectLst>
            <a:outerShdw blurRad="51698" dist="34465" dir="5400000" algn="bl" rotWithShape="0">
              <a:srgbClr val="000000">
                <a:alpha val="10196"/>
              </a:srgbClr>
            </a:outerShdw>
          </a:effectLst>
        </p:spPr>
      </p:sp>
      <p:grpSp>
        <p:nvGrpSpPr>
          <p:cNvPr id="67" name="Группа 66">
            <a:extLst>
              <a:ext uri="{FF2B5EF4-FFF2-40B4-BE49-F238E27FC236}">
                <a16:creationId xmlns:a16="http://schemas.microsoft.com/office/drawing/2014/main" id="{CCE10D27-F1CF-3D9E-4387-79D6392A6D92}"/>
              </a:ext>
            </a:extLst>
          </p:cNvPr>
          <p:cNvGrpSpPr/>
          <p:nvPr/>
        </p:nvGrpSpPr>
        <p:grpSpPr>
          <a:xfrm>
            <a:off x="5966756" y="4063361"/>
            <a:ext cx="5460523" cy="265640"/>
            <a:chOff x="6380808" y="1275206"/>
            <a:chExt cx="5460523" cy="241255"/>
          </a:xfrm>
        </p:grpSpPr>
        <p:sp>
          <p:nvSpPr>
            <p:cNvPr id="18" name="Shape 16"/>
            <p:cNvSpPr/>
            <p:nvPr/>
          </p:nvSpPr>
          <p:spPr>
            <a:xfrm>
              <a:off x="6380808" y="1309671"/>
              <a:ext cx="129244" cy="172325"/>
            </a:xfrm>
            <a:custGeom>
              <a:avLst/>
              <a:gdLst/>
              <a:ahLst/>
              <a:cxnLst/>
              <a:rect l="l" t="t" r="r" b="b"/>
              <a:pathLst>
                <a:path w="129244" h="172325">
                  <a:moveTo>
                    <a:pt x="0" y="63478"/>
                  </a:moveTo>
                  <a:cubicBezTo>
                    <a:pt x="0" y="28407"/>
                    <a:pt x="28945" y="0"/>
                    <a:pt x="64622" y="0"/>
                  </a:cubicBezTo>
                  <a:cubicBezTo>
                    <a:pt x="100299" y="0"/>
                    <a:pt x="129244" y="28407"/>
                    <a:pt x="129244" y="63478"/>
                  </a:cubicBezTo>
                  <a:cubicBezTo>
                    <a:pt x="129244" y="103631"/>
                    <a:pt x="88788" y="151761"/>
                    <a:pt x="71892" y="170104"/>
                  </a:cubicBezTo>
                  <a:cubicBezTo>
                    <a:pt x="67920" y="174412"/>
                    <a:pt x="61290" y="174412"/>
                    <a:pt x="57318" y="170104"/>
                  </a:cubicBezTo>
                  <a:cubicBezTo>
                    <a:pt x="40422" y="151761"/>
                    <a:pt x="-34" y="103631"/>
                    <a:pt x="-34" y="63478"/>
                  </a:cubicBezTo>
                  <a:close/>
                  <a:moveTo>
                    <a:pt x="64622" y="86163"/>
                  </a:moveTo>
                  <a:cubicBezTo>
                    <a:pt x="76511" y="86163"/>
                    <a:pt x="86163" y="76511"/>
                    <a:pt x="86163" y="64622"/>
                  </a:cubicBezTo>
                  <a:cubicBezTo>
                    <a:pt x="86163" y="52733"/>
                    <a:pt x="76511" y="43081"/>
                    <a:pt x="64622" y="43081"/>
                  </a:cubicBezTo>
                  <a:cubicBezTo>
                    <a:pt x="52733" y="43081"/>
                    <a:pt x="43081" y="52733"/>
                    <a:pt x="43081" y="64622"/>
                  </a:cubicBezTo>
                  <a:cubicBezTo>
                    <a:pt x="43081" y="76511"/>
                    <a:pt x="52733" y="86163"/>
                    <a:pt x="64622" y="86163"/>
                  </a:cubicBezTo>
                  <a:close/>
                </a:path>
              </a:pathLst>
            </a:custGeom>
            <a:solidFill>
              <a:srgbClr val="4299E1"/>
            </a:solidFill>
            <a:ln/>
          </p:spPr>
        </p:sp>
        <p:sp>
          <p:nvSpPr>
            <p:cNvPr id="19" name="Text 17"/>
            <p:cNvSpPr/>
            <p:nvPr/>
          </p:nvSpPr>
          <p:spPr>
            <a:xfrm>
              <a:off x="6583113" y="1275206"/>
              <a:ext cx="5258218" cy="241255"/>
            </a:xfrm>
            <a:prstGeom prst="rect">
              <a:avLst/>
            </a:prstGeom>
            <a:noFill/>
            <a:ln/>
          </p:spPr>
          <p:txBody>
            <a:bodyPr wrap="square" lIns="0" tIns="0" rIns="0" bIns="0" rtlCol="0" anchor="ctr"/>
            <a:lstStyle/>
            <a:p>
              <a:pPr>
                <a:lnSpc>
                  <a:spcPct val="120000"/>
                </a:lnSpc>
              </a:pPr>
              <a:r>
                <a:rPr lang="ru-RU" sz="1357" b="1" dirty="0">
                  <a:solidFill>
                    <a:srgbClr val="1A365D"/>
                  </a:solidFill>
                  <a:latin typeface="Quattrocento Sans" pitchFamily="34" charset="0"/>
                  <a:ea typeface="Quattrocento Sans" pitchFamily="34" charset="-122"/>
                  <a:cs typeface="Quattrocento Sans" pitchFamily="34" charset="-120"/>
                </a:rPr>
                <a:t>2025 </a:t>
              </a:r>
              <a:r>
                <a:rPr lang="ru-RU" sz="1357" b="1" dirty="0" err="1">
                  <a:solidFill>
                    <a:srgbClr val="1A365D"/>
                  </a:solidFill>
                  <a:latin typeface="Quattrocento Sans" pitchFamily="34" charset="0"/>
                  <a:ea typeface="Quattrocento Sans" pitchFamily="34" charset="-122"/>
                  <a:cs typeface="Quattrocento Sans" pitchFamily="34" charset="-120"/>
                </a:rPr>
                <a:t>жылғы</a:t>
              </a:r>
              <a:r>
                <a:rPr lang="ru-RU" sz="1357" b="1" dirty="0">
                  <a:solidFill>
                    <a:srgbClr val="1A365D"/>
                  </a:solidFill>
                  <a:latin typeface="Quattrocento Sans" pitchFamily="34" charset="0"/>
                  <a:ea typeface="Quattrocento Sans" pitchFamily="34" charset="-122"/>
                  <a:cs typeface="Quattrocento Sans" pitchFamily="34" charset="-120"/>
                </a:rPr>
                <a:t> </a:t>
              </a:r>
              <a:r>
                <a:rPr lang="ru-RU" sz="1357" b="1" dirty="0" err="1">
                  <a:solidFill>
                    <a:srgbClr val="1A365D"/>
                  </a:solidFill>
                  <a:latin typeface="Quattrocento Sans" pitchFamily="34" charset="0"/>
                  <a:ea typeface="Quattrocento Sans" pitchFamily="34" charset="-122"/>
                  <a:cs typeface="Quattrocento Sans" pitchFamily="34" charset="-120"/>
                </a:rPr>
                <a:t>өңірлер</a:t>
              </a:r>
              <a:r>
                <a:rPr lang="ru-RU" sz="1357" b="1" dirty="0">
                  <a:solidFill>
                    <a:srgbClr val="1A365D"/>
                  </a:solidFill>
                  <a:latin typeface="Quattrocento Sans" pitchFamily="34" charset="0"/>
                  <a:ea typeface="Quattrocento Sans" pitchFamily="34" charset="-122"/>
                  <a:cs typeface="Quattrocento Sans" pitchFamily="34" charset="-120"/>
                </a:rPr>
                <a:t> </a:t>
              </a:r>
              <a:r>
                <a:rPr lang="ru-RU" sz="1357" b="1" dirty="0" err="1">
                  <a:solidFill>
                    <a:srgbClr val="1A365D"/>
                  </a:solidFill>
                  <a:latin typeface="Quattrocento Sans" pitchFamily="34" charset="0"/>
                  <a:ea typeface="Quattrocento Sans" pitchFamily="34" charset="-122"/>
                  <a:cs typeface="Quattrocento Sans" pitchFamily="34" charset="-120"/>
                </a:rPr>
                <a:t>бөлінісіндегі</a:t>
              </a:r>
              <a:r>
                <a:rPr lang="ru-RU" sz="1357" b="1" dirty="0">
                  <a:solidFill>
                    <a:srgbClr val="1A365D"/>
                  </a:solidFill>
                  <a:latin typeface="Quattrocento Sans" pitchFamily="34" charset="0"/>
                  <a:ea typeface="Quattrocento Sans" pitchFamily="34" charset="-122"/>
                  <a:cs typeface="Quattrocento Sans" pitchFamily="34" charset="-120"/>
                </a:rPr>
                <a:t> ӘА </a:t>
              </a:r>
              <a:r>
                <a:rPr lang="ru-RU" sz="1357" b="1" dirty="0" err="1">
                  <a:solidFill>
                    <a:srgbClr val="1A365D"/>
                  </a:solidFill>
                  <a:latin typeface="Quattrocento Sans" pitchFamily="34" charset="0"/>
                  <a:ea typeface="Quattrocento Sans" pitchFamily="34" charset="-122"/>
                  <a:cs typeface="Quattrocento Sans" pitchFamily="34" charset="-120"/>
                </a:rPr>
                <a:t>түсімі</a:t>
              </a:r>
              <a:r>
                <a:rPr lang="ru-RU" sz="1357" b="1" dirty="0">
                  <a:solidFill>
                    <a:srgbClr val="1A365D"/>
                  </a:solidFill>
                  <a:latin typeface="Quattrocento Sans" pitchFamily="34" charset="0"/>
                  <a:ea typeface="Quattrocento Sans" pitchFamily="34" charset="-122"/>
                  <a:cs typeface="Quattrocento Sans" pitchFamily="34" charset="-120"/>
                </a:rPr>
                <a:t>, млрд. </a:t>
              </a:r>
              <a:r>
                <a:rPr lang="ru-RU" sz="1357" b="1" dirty="0" err="1">
                  <a:solidFill>
                    <a:srgbClr val="1A365D"/>
                  </a:solidFill>
                  <a:latin typeface="Quattrocento Sans" pitchFamily="34" charset="0"/>
                  <a:ea typeface="Quattrocento Sans" pitchFamily="34" charset="-122"/>
                  <a:cs typeface="Quattrocento Sans" pitchFamily="34" charset="-120"/>
                </a:rPr>
                <a:t>тг</a:t>
              </a:r>
              <a:r>
                <a:rPr lang="ru-RU" sz="1357" b="1" dirty="0">
                  <a:solidFill>
                    <a:srgbClr val="1A365D"/>
                  </a:solidFill>
                  <a:latin typeface="Quattrocento Sans" pitchFamily="34" charset="0"/>
                  <a:ea typeface="Quattrocento Sans" pitchFamily="34" charset="-122"/>
                  <a:cs typeface="Quattrocento Sans" pitchFamily="34" charset="-120"/>
                </a:rPr>
                <a:t>.</a:t>
              </a:r>
            </a:p>
          </p:txBody>
        </p:sp>
      </p:grpSp>
      <p:sp>
        <p:nvSpPr>
          <p:cNvPr id="38" name="Text 36"/>
          <p:cNvSpPr/>
          <p:nvPr/>
        </p:nvSpPr>
        <p:spPr>
          <a:xfrm>
            <a:off x="792341" y="4057782"/>
            <a:ext cx="4042126" cy="499742"/>
          </a:xfrm>
          <a:prstGeom prst="rect">
            <a:avLst/>
          </a:prstGeom>
          <a:noFill/>
          <a:ln/>
        </p:spPr>
        <p:txBody>
          <a:bodyPr wrap="square" lIns="0" tIns="0" rIns="0" bIns="0" rtlCol="0" anchor="ctr"/>
          <a:lstStyle/>
          <a:p>
            <a:pPr>
              <a:lnSpc>
                <a:spcPct val="120000"/>
              </a:lnSpc>
            </a:pPr>
            <a:r>
              <a:rPr lang="ru-RU" sz="1357" b="1" dirty="0">
                <a:solidFill>
                  <a:srgbClr val="1A365D"/>
                </a:solidFill>
                <a:latin typeface="Quattrocento Sans" pitchFamily="34" charset="0"/>
                <a:ea typeface="Quattrocento Sans" pitchFamily="34" charset="-122"/>
                <a:cs typeface="Quattrocento Sans" pitchFamily="34" charset="-120"/>
              </a:rPr>
              <a:t>ӘА </a:t>
            </a:r>
            <a:r>
              <a:rPr lang="ru-RU" sz="1357" b="1" dirty="0" err="1">
                <a:solidFill>
                  <a:srgbClr val="1A365D"/>
                </a:solidFill>
                <a:latin typeface="Quattrocento Sans" pitchFamily="34" charset="0"/>
                <a:ea typeface="Quattrocento Sans" pitchFamily="34" charset="-122"/>
                <a:cs typeface="Quattrocento Sans" pitchFamily="34" charset="-120"/>
              </a:rPr>
              <a:t>түсім</a:t>
            </a:r>
            <a:r>
              <a:rPr lang="ru-RU" sz="1357" b="1" dirty="0">
                <a:solidFill>
                  <a:srgbClr val="1A365D"/>
                </a:solidFill>
                <a:latin typeface="Quattrocento Sans" pitchFamily="34" charset="0"/>
                <a:ea typeface="Quattrocento Sans" pitchFamily="34" charset="-122"/>
                <a:cs typeface="Quattrocento Sans" pitchFamily="34" charset="-120"/>
              </a:rPr>
              <a:t> </a:t>
            </a:r>
            <a:r>
              <a:rPr lang="ru-RU" sz="1357" b="1" dirty="0" err="1">
                <a:solidFill>
                  <a:srgbClr val="1A365D"/>
                </a:solidFill>
                <a:latin typeface="Quattrocento Sans" pitchFamily="34" charset="0"/>
                <a:ea typeface="Quattrocento Sans" pitchFamily="34" charset="-122"/>
                <a:cs typeface="Quattrocento Sans" pitchFamily="34" charset="-120"/>
              </a:rPr>
              <a:t>сомасы</a:t>
            </a:r>
            <a:r>
              <a:rPr lang="ru-RU" sz="1357" b="1" dirty="0">
                <a:solidFill>
                  <a:srgbClr val="1A365D"/>
                </a:solidFill>
                <a:latin typeface="Quattrocento Sans" pitchFamily="34" charset="0"/>
                <a:ea typeface="Quattrocento Sans" pitchFamily="34" charset="-122"/>
                <a:cs typeface="Quattrocento Sans" pitchFamily="34" charset="-120"/>
              </a:rPr>
              <a:t>, млрд. </a:t>
            </a:r>
            <a:r>
              <a:rPr lang="ru-RU" sz="1357" b="1" dirty="0" err="1">
                <a:solidFill>
                  <a:srgbClr val="1A365D"/>
                </a:solidFill>
                <a:latin typeface="Quattrocento Sans" pitchFamily="34" charset="0"/>
                <a:ea typeface="Quattrocento Sans" pitchFamily="34" charset="-122"/>
                <a:cs typeface="Quattrocento Sans" pitchFamily="34" charset="-120"/>
              </a:rPr>
              <a:t>тг</a:t>
            </a:r>
            <a:r>
              <a:rPr lang="ru-RU" sz="1357" b="1" dirty="0">
                <a:solidFill>
                  <a:srgbClr val="1A365D"/>
                </a:solidFill>
                <a:latin typeface="Quattrocento Sans" pitchFamily="34" charset="0"/>
                <a:ea typeface="Quattrocento Sans" pitchFamily="34" charset="-122"/>
                <a:cs typeface="Quattrocento Sans" pitchFamily="34" charset="-120"/>
              </a:rPr>
              <a:t>.</a:t>
            </a:r>
          </a:p>
          <a:p>
            <a:pPr>
              <a:lnSpc>
                <a:spcPct val="120000"/>
              </a:lnSpc>
            </a:pPr>
            <a:endParaRPr lang="ru-RU" sz="1357" b="1" dirty="0">
              <a:solidFill>
                <a:srgbClr val="1A365D"/>
              </a:solidFill>
              <a:latin typeface="Quattrocento Sans" pitchFamily="34" charset="0"/>
              <a:ea typeface="Quattrocento Sans" pitchFamily="34" charset="-122"/>
              <a:cs typeface="Quattrocento Sans" pitchFamily="34" charset="-120"/>
            </a:endParaRPr>
          </a:p>
        </p:txBody>
      </p:sp>
      <p:sp>
        <p:nvSpPr>
          <p:cNvPr id="63" name="Shape 61"/>
          <p:cNvSpPr/>
          <p:nvPr/>
        </p:nvSpPr>
        <p:spPr>
          <a:xfrm>
            <a:off x="376961" y="6607252"/>
            <a:ext cx="90471" cy="120628"/>
          </a:xfrm>
          <a:custGeom>
            <a:avLst/>
            <a:gdLst/>
            <a:ahLst/>
            <a:cxnLst/>
            <a:rect l="l" t="t" r="r" b="b"/>
            <a:pathLst>
              <a:path w="90471" h="120628">
                <a:moveTo>
                  <a:pt x="15078" y="0"/>
                </a:moveTo>
                <a:cubicBezTo>
                  <a:pt x="6762" y="0"/>
                  <a:pt x="0" y="6762"/>
                  <a:pt x="0" y="15078"/>
                </a:cubicBezTo>
                <a:lnTo>
                  <a:pt x="0" y="105549"/>
                </a:lnTo>
                <a:cubicBezTo>
                  <a:pt x="0" y="113866"/>
                  <a:pt x="6762" y="120628"/>
                  <a:pt x="15078" y="120628"/>
                </a:cubicBezTo>
                <a:lnTo>
                  <a:pt x="75392" y="120628"/>
                </a:lnTo>
                <a:cubicBezTo>
                  <a:pt x="83709" y="120628"/>
                  <a:pt x="90471" y="113866"/>
                  <a:pt x="90471" y="105549"/>
                </a:cubicBezTo>
                <a:lnTo>
                  <a:pt x="90471" y="15078"/>
                </a:lnTo>
                <a:cubicBezTo>
                  <a:pt x="90471" y="6762"/>
                  <a:pt x="83709" y="0"/>
                  <a:pt x="75392" y="0"/>
                </a:cubicBezTo>
                <a:lnTo>
                  <a:pt x="15078" y="0"/>
                </a:lnTo>
                <a:close/>
                <a:moveTo>
                  <a:pt x="41466" y="82931"/>
                </a:moveTo>
                <a:lnTo>
                  <a:pt x="49005" y="82931"/>
                </a:lnTo>
                <a:cubicBezTo>
                  <a:pt x="53175" y="82931"/>
                  <a:pt x="56544" y="86301"/>
                  <a:pt x="56544" y="90471"/>
                </a:cubicBezTo>
                <a:lnTo>
                  <a:pt x="56544" y="109319"/>
                </a:lnTo>
                <a:lnTo>
                  <a:pt x="33927" y="109319"/>
                </a:lnTo>
                <a:lnTo>
                  <a:pt x="33927" y="90471"/>
                </a:lnTo>
                <a:cubicBezTo>
                  <a:pt x="33927" y="86301"/>
                  <a:pt x="37296" y="82931"/>
                  <a:pt x="41466" y="82931"/>
                </a:cubicBezTo>
                <a:close/>
                <a:moveTo>
                  <a:pt x="22618" y="26387"/>
                </a:moveTo>
                <a:cubicBezTo>
                  <a:pt x="22618" y="24314"/>
                  <a:pt x="24314" y="22618"/>
                  <a:pt x="26387" y="22618"/>
                </a:cubicBezTo>
                <a:lnTo>
                  <a:pt x="33927" y="22618"/>
                </a:lnTo>
                <a:cubicBezTo>
                  <a:pt x="36000" y="22618"/>
                  <a:pt x="37696" y="24314"/>
                  <a:pt x="37696" y="26387"/>
                </a:cubicBezTo>
                <a:lnTo>
                  <a:pt x="37696" y="33927"/>
                </a:lnTo>
                <a:cubicBezTo>
                  <a:pt x="37696" y="36000"/>
                  <a:pt x="36000" y="37696"/>
                  <a:pt x="33927" y="37696"/>
                </a:cubicBezTo>
                <a:lnTo>
                  <a:pt x="26387" y="37696"/>
                </a:lnTo>
                <a:cubicBezTo>
                  <a:pt x="24314" y="37696"/>
                  <a:pt x="22618" y="36000"/>
                  <a:pt x="22618" y="33927"/>
                </a:cubicBezTo>
                <a:lnTo>
                  <a:pt x="22618" y="26387"/>
                </a:lnTo>
                <a:close/>
                <a:moveTo>
                  <a:pt x="56544" y="22618"/>
                </a:moveTo>
                <a:lnTo>
                  <a:pt x="64083" y="22618"/>
                </a:lnTo>
                <a:cubicBezTo>
                  <a:pt x="66157" y="22618"/>
                  <a:pt x="67853" y="24314"/>
                  <a:pt x="67853" y="26387"/>
                </a:cubicBezTo>
                <a:lnTo>
                  <a:pt x="67853" y="33927"/>
                </a:lnTo>
                <a:cubicBezTo>
                  <a:pt x="67853" y="36000"/>
                  <a:pt x="66157" y="37696"/>
                  <a:pt x="64083" y="37696"/>
                </a:cubicBezTo>
                <a:lnTo>
                  <a:pt x="56544" y="37696"/>
                </a:lnTo>
                <a:cubicBezTo>
                  <a:pt x="54471" y="37696"/>
                  <a:pt x="52775" y="36000"/>
                  <a:pt x="52775" y="33927"/>
                </a:cubicBezTo>
                <a:lnTo>
                  <a:pt x="52775" y="26387"/>
                </a:lnTo>
                <a:cubicBezTo>
                  <a:pt x="52775" y="24314"/>
                  <a:pt x="54471" y="22618"/>
                  <a:pt x="56544" y="22618"/>
                </a:cubicBezTo>
                <a:close/>
                <a:moveTo>
                  <a:pt x="22618" y="56544"/>
                </a:moveTo>
                <a:cubicBezTo>
                  <a:pt x="22618" y="54471"/>
                  <a:pt x="24314" y="52775"/>
                  <a:pt x="26387" y="52775"/>
                </a:cubicBezTo>
                <a:lnTo>
                  <a:pt x="33927" y="52775"/>
                </a:lnTo>
                <a:cubicBezTo>
                  <a:pt x="36000" y="52775"/>
                  <a:pt x="37696" y="54471"/>
                  <a:pt x="37696" y="56544"/>
                </a:cubicBezTo>
                <a:lnTo>
                  <a:pt x="37696" y="64083"/>
                </a:lnTo>
                <a:cubicBezTo>
                  <a:pt x="37696" y="66157"/>
                  <a:pt x="36000" y="67853"/>
                  <a:pt x="33927" y="67853"/>
                </a:cubicBezTo>
                <a:lnTo>
                  <a:pt x="26387" y="67853"/>
                </a:lnTo>
                <a:cubicBezTo>
                  <a:pt x="24314" y="67853"/>
                  <a:pt x="22618" y="66157"/>
                  <a:pt x="22618" y="64083"/>
                </a:cubicBezTo>
                <a:lnTo>
                  <a:pt x="22618" y="56544"/>
                </a:lnTo>
                <a:close/>
                <a:moveTo>
                  <a:pt x="56544" y="52775"/>
                </a:moveTo>
                <a:lnTo>
                  <a:pt x="64083" y="52775"/>
                </a:lnTo>
                <a:cubicBezTo>
                  <a:pt x="66157" y="52775"/>
                  <a:pt x="67853" y="54471"/>
                  <a:pt x="67853" y="56544"/>
                </a:cubicBezTo>
                <a:lnTo>
                  <a:pt x="67853" y="64083"/>
                </a:lnTo>
                <a:cubicBezTo>
                  <a:pt x="67853" y="66157"/>
                  <a:pt x="66157" y="67853"/>
                  <a:pt x="64083" y="67853"/>
                </a:cubicBezTo>
                <a:lnTo>
                  <a:pt x="56544" y="67853"/>
                </a:lnTo>
                <a:cubicBezTo>
                  <a:pt x="54471" y="67853"/>
                  <a:pt x="52775" y="66157"/>
                  <a:pt x="52775" y="64083"/>
                </a:cubicBezTo>
                <a:lnTo>
                  <a:pt x="52775" y="56544"/>
                </a:lnTo>
                <a:cubicBezTo>
                  <a:pt x="52775" y="54471"/>
                  <a:pt x="54471" y="52775"/>
                  <a:pt x="56544" y="52775"/>
                </a:cubicBezTo>
                <a:close/>
              </a:path>
            </a:pathLst>
          </a:custGeom>
          <a:solidFill>
            <a:srgbClr val="2B6CB0"/>
          </a:solidFill>
          <a:ln/>
        </p:spPr>
      </p:sp>
      <p:sp>
        <p:nvSpPr>
          <p:cNvPr id="64" name="Text 62"/>
          <p:cNvSpPr/>
          <p:nvPr/>
        </p:nvSpPr>
        <p:spPr>
          <a:xfrm>
            <a:off x="564365" y="6581403"/>
            <a:ext cx="749614" cy="172325"/>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dirty="0">
              <a:latin typeface="Arial" panose="020B0604020202020204" pitchFamily="34" charset="0"/>
              <a:cs typeface="Arial" panose="020B0604020202020204" pitchFamily="34" charset="0"/>
            </a:endParaRPr>
          </a:p>
        </p:txBody>
      </p:sp>
      <p:sp>
        <p:nvSpPr>
          <p:cNvPr id="65" name="Text 63"/>
          <p:cNvSpPr/>
          <p:nvPr/>
        </p:nvSpPr>
        <p:spPr>
          <a:xfrm>
            <a:off x="11725712" y="6607252"/>
            <a:ext cx="180941" cy="172325"/>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1</a:t>
            </a:r>
            <a:r>
              <a:rPr lang="kk-KZ" sz="1000" dirty="0">
                <a:solidFill>
                  <a:srgbClr val="2B6CB0"/>
                </a:solidFill>
                <a:latin typeface="Arial" panose="020B0604020202020204" pitchFamily="34" charset="0"/>
                <a:ea typeface="MiSans" pitchFamily="34" charset="-122"/>
                <a:cs typeface="Arial" panose="020B0604020202020204" pitchFamily="34" charset="0"/>
              </a:rPr>
              <a:t>1</a:t>
            </a:r>
            <a:endParaRPr lang="en-US" sz="1000" dirty="0">
              <a:latin typeface="Arial" panose="020B0604020202020204" pitchFamily="34" charset="0"/>
              <a:cs typeface="Arial" panose="020B0604020202020204" pitchFamily="34" charset="0"/>
            </a:endParaRPr>
          </a:p>
        </p:txBody>
      </p:sp>
      <p:sp>
        <p:nvSpPr>
          <p:cNvPr id="66" name="Shape 35">
            <a:extLst>
              <a:ext uri="{FF2B5EF4-FFF2-40B4-BE49-F238E27FC236}">
                <a16:creationId xmlns:a16="http://schemas.microsoft.com/office/drawing/2014/main" id="{349099F1-0A10-2702-5EAA-89D926784AC8}"/>
              </a:ext>
            </a:extLst>
          </p:cNvPr>
          <p:cNvSpPr/>
          <p:nvPr/>
        </p:nvSpPr>
        <p:spPr>
          <a:xfrm>
            <a:off x="511036" y="1216637"/>
            <a:ext cx="172325" cy="172325"/>
          </a:xfrm>
          <a:custGeom>
            <a:avLst/>
            <a:gdLst/>
            <a:ahLst/>
            <a:cxnLst/>
            <a:rect l="l" t="t" r="r" b="b"/>
            <a:pathLst>
              <a:path w="172325" h="172325">
                <a:moveTo>
                  <a:pt x="10770" y="10770"/>
                </a:moveTo>
                <a:cubicBezTo>
                  <a:pt x="16728" y="10770"/>
                  <a:pt x="21541" y="15583"/>
                  <a:pt x="21541" y="21541"/>
                </a:cubicBezTo>
                <a:lnTo>
                  <a:pt x="21541" y="134629"/>
                </a:lnTo>
                <a:cubicBezTo>
                  <a:pt x="21541" y="137591"/>
                  <a:pt x="23964" y="140014"/>
                  <a:pt x="26926" y="140014"/>
                </a:cubicBezTo>
                <a:lnTo>
                  <a:pt x="161555" y="140014"/>
                </a:lnTo>
                <a:cubicBezTo>
                  <a:pt x="167512" y="140014"/>
                  <a:pt x="172325" y="144827"/>
                  <a:pt x="172325" y="150784"/>
                </a:cubicBezTo>
                <a:cubicBezTo>
                  <a:pt x="172325" y="156742"/>
                  <a:pt x="167512" y="161555"/>
                  <a:pt x="161555" y="161555"/>
                </a:cubicBezTo>
                <a:lnTo>
                  <a:pt x="26926" y="161555"/>
                </a:lnTo>
                <a:cubicBezTo>
                  <a:pt x="12049" y="161555"/>
                  <a:pt x="0" y="149505"/>
                  <a:pt x="0" y="134629"/>
                </a:cubicBezTo>
                <a:lnTo>
                  <a:pt x="0" y="21541"/>
                </a:lnTo>
                <a:cubicBezTo>
                  <a:pt x="0" y="15583"/>
                  <a:pt x="4813" y="10770"/>
                  <a:pt x="10770" y="10770"/>
                </a:cubicBezTo>
                <a:close/>
                <a:moveTo>
                  <a:pt x="80777" y="32311"/>
                </a:moveTo>
                <a:cubicBezTo>
                  <a:pt x="83032" y="32311"/>
                  <a:pt x="85186" y="33253"/>
                  <a:pt x="86735" y="34936"/>
                </a:cubicBezTo>
                <a:lnTo>
                  <a:pt x="110665" y="61021"/>
                </a:lnTo>
                <a:lnTo>
                  <a:pt x="126215" y="45437"/>
                </a:lnTo>
                <a:cubicBezTo>
                  <a:pt x="129378" y="42273"/>
                  <a:pt x="134494" y="42273"/>
                  <a:pt x="137624" y="45437"/>
                </a:cubicBezTo>
                <a:lnTo>
                  <a:pt x="159165" y="66978"/>
                </a:lnTo>
                <a:cubicBezTo>
                  <a:pt x="160680" y="68492"/>
                  <a:pt x="161521" y="70546"/>
                  <a:pt x="161521" y="72700"/>
                </a:cubicBezTo>
                <a:lnTo>
                  <a:pt x="161521" y="110396"/>
                </a:lnTo>
                <a:cubicBezTo>
                  <a:pt x="161521" y="114872"/>
                  <a:pt x="157920" y="118473"/>
                  <a:pt x="153443" y="118473"/>
                </a:cubicBezTo>
                <a:lnTo>
                  <a:pt x="51125" y="118473"/>
                </a:lnTo>
                <a:cubicBezTo>
                  <a:pt x="46649" y="118473"/>
                  <a:pt x="43048" y="114872"/>
                  <a:pt x="43048" y="110396"/>
                </a:cubicBezTo>
                <a:lnTo>
                  <a:pt x="43048" y="72700"/>
                </a:lnTo>
                <a:cubicBezTo>
                  <a:pt x="43048" y="70680"/>
                  <a:pt x="43822" y="68728"/>
                  <a:pt x="45168" y="67247"/>
                </a:cubicBezTo>
                <a:lnTo>
                  <a:pt x="74786" y="34936"/>
                </a:lnTo>
                <a:cubicBezTo>
                  <a:pt x="76301" y="33253"/>
                  <a:pt x="78489" y="32311"/>
                  <a:pt x="80744" y="32311"/>
                </a:cubicBezTo>
                <a:close/>
              </a:path>
            </a:pathLst>
          </a:custGeom>
          <a:solidFill>
            <a:srgbClr val="4299E1"/>
          </a:solidFill>
          <a:ln/>
        </p:spPr>
      </p:sp>
      <p:sp>
        <p:nvSpPr>
          <p:cNvPr id="68" name="Shape 6">
            <a:extLst>
              <a:ext uri="{FF2B5EF4-FFF2-40B4-BE49-F238E27FC236}">
                <a16:creationId xmlns:a16="http://schemas.microsoft.com/office/drawing/2014/main" id="{CEABC9E5-D1B0-34E1-85B4-4DB8C0E5BF34}"/>
              </a:ext>
            </a:extLst>
          </p:cNvPr>
          <p:cNvSpPr/>
          <p:nvPr/>
        </p:nvSpPr>
        <p:spPr>
          <a:xfrm>
            <a:off x="6117904" y="1210546"/>
            <a:ext cx="172325" cy="172325"/>
          </a:xfrm>
          <a:custGeom>
            <a:avLst/>
            <a:gdLst/>
            <a:ahLst/>
            <a:cxnLst/>
            <a:rect l="l" t="t" r="r" b="b"/>
            <a:pathLst>
              <a:path w="172325" h="172325">
                <a:moveTo>
                  <a:pt x="43081" y="32311"/>
                </a:moveTo>
                <a:lnTo>
                  <a:pt x="43081" y="26926"/>
                </a:lnTo>
                <a:cubicBezTo>
                  <a:pt x="43081" y="12049"/>
                  <a:pt x="72027" y="0"/>
                  <a:pt x="107703" y="0"/>
                </a:cubicBezTo>
                <a:cubicBezTo>
                  <a:pt x="143380" y="0"/>
                  <a:pt x="172325" y="12049"/>
                  <a:pt x="172325" y="26926"/>
                </a:cubicBezTo>
                <a:lnTo>
                  <a:pt x="172325" y="32311"/>
                </a:lnTo>
                <a:cubicBezTo>
                  <a:pt x="172325" y="42610"/>
                  <a:pt x="158425" y="51563"/>
                  <a:pt x="137995" y="56107"/>
                </a:cubicBezTo>
                <a:cubicBezTo>
                  <a:pt x="137187" y="55164"/>
                  <a:pt x="136345" y="54255"/>
                  <a:pt x="135504" y="53414"/>
                </a:cubicBezTo>
                <a:cubicBezTo>
                  <a:pt x="130287" y="48264"/>
                  <a:pt x="123556" y="44360"/>
                  <a:pt x="116521" y="41466"/>
                </a:cubicBezTo>
                <a:cubicBezTo>
                  <a:pt x="102419" y="35576"/>
                  <a:pt x="84042" y="32345"/>
                  <a:pt x="64622" y="32345"/>
                </a:cubicBezTo>
                <a:cubicBezTo>
                  <a:pt x="57251" y="32345"/>
                  <a:pt x="50048" y="32816"/>
                  <a:pt x="43149" y="33725"/>
                </a:cubicBezTo>
                <a:cubicBezTo>
                  <a:pt x="43081" y="33287"/>
                  <a:pt x="43081" y="32816"/>
                  <a:pt x="43081" y="32345"/>
                </a:cubicBezTo>
                <a:close/>
                <a:moveTo>
                  <a:pt x="145399" y="118810"/>
                </a:moveTo>
                <a:lnTo>
                  <a:pt x="145399" y="103260"/>
                </a:lnTo>
                <a:cubicBezTo>
                  <a:pt x="150482" y="101948"/>
                  <a:pt x="155261" y="100400"/>
                  <a:pt x="159603" y="98582"/>
                </a:cubicBezTo>
                <a:cubicBezTo>
                  <a:pt x="164045" y="96731"/>
                  <a:pt x="168387" y="94476"/>
                  <a:pt x="172325" y="91750"/>
                </a:cubicBezTo>
                <a:lnTo>
                  <a:pt x="172325" y="96933"/>
                </a:lnTo>
                <a:cubicBezTo>
                  <a:pt x="172325" y="105953"/>
                  <a:pt x="161723" y="113930"/>
                  <a:pt x="145399" y="118810"/>
                </a:cubicBezTo>
                <a:close/>
                <a:moveTo>
                  <a:pt x="145399" y="86499"/>
                </a:moveTo>
                <a:lnTo>
                  <a:pt x="145399" y="75392"/>
                </a:lnTo>
                <a:cubicBezTo>
                  <a:pt x="145399" y="73878"/>
                  <a:pt x="145265" y="72430"/>
                  <a:pt x="145063" y="71017"/>
                </a:cubicBezTo>
                <a:cubicBezTo>
                  <a:pt x="150280" y="69704"/>
                  <a:pt x="155160" y="68122"/>
                  <a:pt x="159603" y="66237"/>
                </a:cubicBezTo>
                <a:cubicBezTo>
                  <a:pt x="164045" y="64353"/>
                  <a:pt x="168387" y="62131"/>
                  <a:pt x="172325" y="59405"/>
                </a:cubicBezTo>
                <a:lnTo>
                  <a:pt x="172325" y="64588"/>
                </a:lnTo>
                <a:cubicBezTo>
                  <a:pt x="172325" y="73608"/>
                  <a:pt x="161723" y="81585"/>
                  <a:pt x="145399" y="86465"/>
                </a:cubicBezTo>
                <a:close/>
                <a:moveTo>
                  <a:pt x="0" y="80777"/>
                </a:moveTo>
                <a:lnTo>
                  <a:pt x="0" y="75392"/>
                </a:lnTo>
                <a:cubicBezTo>
                  <a:pt x="0" y="60516"/>
                  <a:pt x="28945" y="48466"/>
                  <a:pt x="64622" y="48466"/>
                </a:cubicBezTo>
                <a:cubicBezTo>
                  <a:pt x="100299" y="48466"/>
                  <a:pt x="129244" y="60516"/>
                  <a:pt x="129244" y="75392"/>
                </a:cubicBezTo>
                <a:lnTo>
                  <a:pt x="129244" y="80777"/>
                </a:lnTo>
                <a:cubicBezTo>
                  <a:pt x="129244" y="95654"/>
                  <a:pt x="100299" y="107703"/>
                  <a:pt x="64622" y="107703"/>
                </a:cubicBezTo>
                <a:cubicBezTo>
                  <a:pt x="28945" y="107703"/>
                  <a:pt x="0" y="95654"/>
                  <a:pt x="0" y="80777"/>
                </a:cubicBezTo>
                <a:close/>
                <a:moveTo>
                  <a:pt x="129244" y="113088"/>
                </a:moveTo>
                <a:cubicBezTo>
                  <a:pt x="129244" y="127965"/>
                  <a:pt x="100299" y="140014"/>
                  <a:pt x="64622" y="140014"/>
                </a:cubicBezTo>
                <a:cubicBezTo>
                  <a:pt x="28945" y="140014"/>
                  <a:pt x="0" y="127965"/>
                  <a:pt x="0" y="113088"/>
                </a:cubicBezTo>
                <a:lnTo>
                  <a:pt x="0" y="107905"/>
                </a:lnTo>
                <a:cubicBezTo>
                  <a:pt x="3904" y="110631"/>
                  <a:pt x="8246" y="112853"/>
                  <a:pt x="12722" y="114738"/>
                </a:cubicBezTo>
                <a:cubicBezTo>
                  <a:pt x="26825" y="120628"/>
                  <a:pt x="45202" y="123859"/>
                  <a:pt x="64622" y="123859"/>
                </a:cubicBezTo>
                <a:cubicBezTo>
                  <a:pt x="84042" y="123859"/>
                  <a:pt x="102419" y="120594"/>
                  <a:pt x="116521" y="114738"/>
                </a:cubicBezTo>
                <a:cubicBezTo>
                  <a:pt x="120964" y="112886"/>
                  <a:pt x="125306" y="110631"/>
                  <a:pt x="129244" y="107905"/>
                </a:cubicBezTo>
                <a:lnTo>
                  <a:pt x="129244" y="113088"/>
                </a:lnTo>
                <a:close/>
                <a:moveTo>
                  <a:pt x="129244" y="140216"/>
                </a:moveTo>
                <a:lnTo>
                  <a:pt x="129244" y="145399"/>
                </a:lnTo>
                <a:cubicBezTo>
                  <a:pt x="129244" y="160276"/>
                  <a:pt x="100299" y="172325"/>
                  <a:pt x="64622" y="172325"/>
                </a:cubicBezTo>
                <a:cubicBezTo>
                  <a:pt x="28945" y="172325"/>
                  <a:pt x="0" y="160276"/>
                  <a:pt x="0" y="145399"/>
                </a:cubicBezTo>
                <a:lnTo>
                  <a:pt x="0" y="140216"/>
                </a:lnTo>
                <a:cubicBezTo>
                  <a:pt x="3904" y="142942"/>
                  <a:pt x="8246" y="145164"/>
                  <a:pt x="12722" y="147048"/>
                </a:cubicBezTo>
                <a:cubicBezTo>
                  <a:pt x="26825" y="152939"/>
                  <a:pt x="45202" y="156170"/>
                  <a:pt x="64622" y="156170"/>
                </a:cubicBezTo>
                <a:cubicBezTo>
                  <a:pt x="84042" y="156170"/>
                  <a:pt x="102419" y="152905"/>
                  <a:pt x="116521" y="147048"/>
                </a:cubicBezTo>
                <a:cubicBezTo>
                  <a:pt x="120964" y="145197"/>
                  <a:pt x="125306" y="142942"/>
                  <a:pt x="129244" y="140216"/>
                </a:cubicBezTo>
                <a:close/>
              </a:path>
            </a:pathLst>
          </a:custGeom>
          <a:solidFill>
            <a:srgbClr val="4299E1"/>
          </a:solidFill>
          <a:ln/>
        </p:spPr>
      </p:sp>
      <p:graphicFrame>
        <p:nvGraphicFramePr>
          <p:cNvPr id="71" name="Диаграмма 70">
            <a:extLst>
              <a:ext uri="{FF2B5EF4-FFF2-40B4-BE49-F238E27FC236}">
                <a16:creationId xmlns:a16="http://schemas.microsoft.com/office/drawing/2014/main" id="{EFE2B75B-27C1-7993-6A55-3AB902ACAE72}"/>
              </a:ext>
            </a:extLst>
          </p:cNvPr>
          <p:cNvGraphicFramePr>
            <a:graphicFrameLocks/>
          </p:cNvGraphicFramePr>
          <p:nvPr>
            <p:extLst>
              <p:ext uri="{D42A27DB-BD31-4B8C-83A1-F6EECF244321}">
                <p14:modId xmlns:p14="http://schemas.microsoft.com/office/powerpoint/2010/main" val="3460934358"/>
              </p:ext>
            </p:extLst>
          </p:nvPr>
        </p:nvGraphicFramePr>
        <p:xfrm>
          <a:off x="6026600" y="1479508"/>
          <a:ext cx="5400679" cy="2472866"/>
        </p:xfrm>
        <a:graphic>
          <a:graphicData uri="http://schemas.openxmlformats.org/drawingml/2006/chart">
            <c:chart xmlns:c="http://schemas.openxmlformats.org/drawingml/2006/chart" xmlns:r="http://schemas.openxmlformats.org/officeDocument/2006/relationships" r:id="rId4"/>
          </a:graphicData>
        </a:graphic>
      </p:graphicFrame>
      <p:sp>
        <p:nvSpPr>
          <p:cNvPr id="69" name="Text 36">
            <a:extLst>
              <a:ext uri="{FF2B5EF4-FFF2-40B4-BE49-F238E27FC236}">
                <a16:creationId xmlns:a16="http://schemas.microsoft.com/office/drawing/2014/main" id="{9D5BAEB1-8947-A1D1-B4AC-6ABBB3E8DE90}"/>
              </a:ext>
            </a:extLst>
          </p:cNvPr>
          <p:cNvSpPr/>
          <p:nvPr/>
        </p:nvSpPr>
        <p:spPr>
          <a:xfrm>
            <a:off x="6386720" y="1155498"/>
            <a:ext cx="4636880" cy="241256"/>
          </a:xfrm>
          <a:prstGeom prst="rect">
            <a:avLst/>
          </a:prstGeom>
          <a:noFill/>
          <a:ln/>
        </p:spPr>
        <p:txBody>
          <a:bodyPr wrap="square" lIns="0" tIns="0" rIns="0" bIns="0" rtlCol="0" anchor="ctr"/>
          <a:lstStyle/>
          <a:p>
            <a:pPr>
              <a:lnSpc>
                <a:spcPct val="120000"/>
              </a:lnSpc>
            </a:pPr>
            <a:r>
              <a:rPr lang="ru-RU" sz="1357" b="1" dirty="0">
                <a:solidFill>
                  <a:srgbClr val="1A365D"/>
                </a:solidFill>
                <a:latin typeface="Quattrocento Sans" pitchFamily="34" charset="0"/>
                <a:ea typeface="Quattrocento Sans" pitchFamily="34" charset="-122"/>
                <a:cs typeface="Quattrocento Sans" pitchFamily="34" charset="-120"/>
              </a:rPr>
              <a:t>ӘА </a:t>
            </a:r>
            <a:r>
              <a:rPr lang="ru-RU" sz="1357" b="1" dirty="0" err="1">
                <a:solidFill>
                  <a:srgbClr val="1A365D"/>
                </a:solidFill>
                <a:latin typeface="Quattrocento Sans" pitchFamily="34" charset="0"/>
                <a:ea typeface="Quattrocento Sans" pitchFamily="34" charset="-122"/>
                <a:cs typeface="Quattrocento Sans" pitchFamily="34" charset="-120"/>
              </a:rPr>
              <a:t>бойынша</a:t>
            </a:r>
            <a:r>
              <a:rPr lang="ru-RU" sz="1357" b="1" dirty="0">
                <a:solidFill>
                  <a:srgbClr val="1A365D"/>
                </a:solidFill>
                <a:latin typeface="Quattrocento Sans" pitchFamily="34" charset="0"/>
                <a:ea typeface="Quattrocento Sans" pitchFamily="34" charset="-122"/>
                <a:cs typeface="Quattrocento Sans" pitchFamily="34" charset="-120"/>
              </a:rPr>
              <a:t> </a:t>
            </a:r>
            <a:r>
              <a:rPr lang="ru-RU" sz="1357" b="1" dirty="0" err="1">
                <a:solidFill>
                  <a:srgbClr val="1A365D"/>
                </a:solidFill>
                <a:latin typeface="Quattrocento Sans" pitchFamily="34" charset="0"/>
                <a:ea typeface="Quattrocento Sans" pitchFamily="34" charset="-122"/>
                <a:cs typeface="Quattrocento Sans" pitchFamily="34" charset="-120"/>
              </a:rPr>
              <a:t>берешек</a:t>
            </a:r>
            <a:r>
              <a:rPr lang="ru-RU" sz="1357" b="1" dirty="0">
                <a:solidFill>
                  <a:srgbClr val="1A365D"/>
                </a:solidFill>
                <a:latin typeface="Quattrocento Sans" pitchFamily="34" charset="0"/>
                <a:ea typeface="Quattrocento Sans" pitchFamily="34" charset="-122"/>
                <a:cs typeface="Quattrocento Sans" pitchFamily="34" charset="-120"/>
              </a:rPr>
              <a:t> және </a:t>
            </a:r>
            <a:r>
              <a:rPr lang="ru-RU" sz="1357" b="1" dirty="0" err="1">
                <a:solidFill>
                  <a:srgbClr val="1A365D"/>
                </a:solidFill>
                <a:latin typeface="Quattrocento Sans" pitchFamily="34" charset="0"/>
                <a:ea typeface="Quattrocento Sans" pitchFamily="34" charset="-122"/>
                <a:cs typeface="Quattrocento Sans" pitchFamily="34" charset="-120"/>
              </a:rPr>
              <a:t>өсімпұл</a:t>
            </a:r>
            <a:endParaRPr lang="ru-RU" sz="1357" b="1" dirty="0">
              <a:solidFill>
                <a:srgbClr val="1A365D"/>
              </a:solidFill>
              <a:latin typeface="Quattrocento Sans" pitchFamily="34" charset="0"/>
              <a:ea typeface="Quattrocento Sans" pitchFamily="34" charset="-122"/>
              <a:cs typeface="Quattrocento Sans" pitchFamily="34" charset="-120"/>
            </a:endParaRPr>
          </a:p>
        </p:txBody>
      </p:sp>
      <p:graphicFrame>
        <p:nvGraphicFramePr>
          <p:cNvPr id="70" name="Диаграмма 69">
            <a:extLst>
              <a:ext uri="{FF2B5EF4-FFF2-40B4-BE49-F238E27FC236}">
                <a16:creationId xmlns:a16="http://schemas.microsoft.com/office/drawing/2014/main" id="{139AC88F-628C-34A5-4773-9F4825B0336E}"/>
              </a:ext>
            </a:extLst>
          </p:cNvPr>
          <p:cNvGraphicFramePr>
            <a:graphicFrameLocks/>
          </p:cNvGraphicFramePr>
          <p:nvPr>
            <p:extLst>
              <p:ext uri="{D42A27DB-BD31-4B8C-83A1-F6EECF244321}">
                <p14:modId xmlns:p14="http://schemas.microsoft.com/office/powerpoint/2010/main" val="417008095"/>
              </p:ext>
            </p:extLst>
          </p:nvPr>
        </p:nvGraphicFramePr>
        <p:xfrm>
          <a:off x="511571" y="1279070"/>
          <a:ext cx="5338521" cy="256730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3" name="Рисунок 7">
            <a:extLst>
              <a:ext uri="{FF2B5EF4-FFF2-40B4-BE49-F238E27FC236}">
                <a16:creationId xmlns:a16="http://schemas.microsoft.com/office/drawing/2014/main" id="{8BE81BC8-C388-E8E2-42AD-D6DB6E79973F}"/>
              </a:ext>
            </a:extLst>
          </p:cNvPr>
          <p:cNvGraphicFramePr>
            <a:graphicFrameLocks/>
          </p:cNvGraphicFramePr>
          <p:nvPr>
            <p:extLst>
              <p:ext uri="{D42A27DB-BD31-4B8C-83A1-F6EECF244321}">
                <p14:modId xmlns:p14="http://schemas.microsoft.com/office/powerpoint/2010/main" val="1671217858"/>
              </p:ext>
            </p:extLst>
          </p:nvPr>
        </p:nvGraphicFramePr>
        <p:xfrm>
          <a:off x="344650" y="4298730"/>
          <a:ext cx="4897995" cy="197404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74" name="Диаграмма 73">
            <a:extLst>
              <a:ext uri="{FF2B5EF4-FFF2-40B4-BE49-F238E27FC236}">
                <a16:creationId xmlns:a16="http://schemas.microsoft.com/office/drawing/2014/main" id="{C8A17351-4EBC-54D9-6BEA-EF3795D20746}"/>
              </a:ext>
            </a:extLst>
          </p:cNvPr>
          <p:cNvGraphicFramePr>
            <a:graphicFrameLocks/>
          </p:cNvGraphicFramePr>
          <p:nvPr>
            <p:extLst>
              <p:ext uri="{D42A27DB-BD31-4B8C-83A1-F6EECF244321}">
                <p14:modId xmlns:p14="http://schemas.microsoft.com/office/powerpoint/2010/main" val="662751902"/>
              </p:ext>
            </p:extLst>
          </p:nvPr>
        </p:nvGraphicFramePr>
        <p:xfrm>
          <a:off x="5824587" y="4065543"/>
          <a:ext cx="5985893" cy="2494758"/>
        </p:xfrm>
        <a:graphic>
          <a:graphicData uri="http://schemas.openxmlformats.org/drawingml/2006/chart">
            <c:chart xmlns:c="http://schemas.openxmlformats.org/drawingml/2006/chart" xmlns:r="http://schemas.openxmlformats.org/officeDocument/2006/relationships" r:id="rId7"/>
          </a:graphicData>
        </a:graphic>
      </p:graphicFrame>
    </p:spTree>
  </p:cSld>
  <p:clrMapOvr>
    <a:overrideClrMapping bg1="lt1" tx1="dk1" bg2="lt2" tx2="dk2" accent1="accent1" accent2="accent2" accent3="accent3" accent4="accent4" accent5="accent5" accent6="accent6" hlink="hlink" folHlink="folHlink"/>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381000" y="438150"/>
            <a:ext cx="457200" cy="457200"/>
          </a:xfrm>
          <a:prstGeom prst="roundRect">
            <a:avLst>
              <a:gd name="adj" fmla="val 25000"/>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3" name="Shape 1"/>
          <p:cNvSpPr/>
          <p:nvPr/>
        </p:nvSpPr>
        <p:spPr>
          <a:xfrm>
            <a:off x="490538" y="571500"/>
            <a:ext cx="238125" cy="190500"/>
          </a:xfrm>
          <a:custGeom>
            <a:avLst/>
            <a:gdLst/>
            <a:ahLst/>
            <a:cxnLst/>
            <a:rect l="l" t="t" r="r" b="b"/>
            <a:pathLst>
              <a:path w="238125" h="190500">
                <a:moveTo>
                  <a:pt x="119063" y="5953"/>
                </a:moveTo>
                <a:cubicBezTo>
                  <a:pt x="140419" y="5953"/>
                  <a:pt x="157758" y="23292"/>
                  <a:pt x="157758" y="44648"/>
                </a:cubicBezTo>
                <a:cubicBezTo>
                  <a:pt x="157758" y="66005"/>
                  <a:pt x="140419" y="83344"/>
                  <a:pt x="119063" y="83344"/>
                </a:cubicBezTo>
                <a:cubicBezTo>
                  <a:pt x="97706" y="83344"/>
                  <a:pt x="80367" y="66005"/>
                  <a:pt x="80367" y="44648"/>
                </a:cubicBezTo>
                <a:cubicBezTo>
                  <a:pt x="80367" y="23292"/>
                  <a:pt x="97706" y="5953"/>
                  <a:pt x="119063" y="5953"/>
                </a:cubicBezTo>
                <a:close/>
                <a:moveTo>
                  <a:pt x="35719" y="32742"/>
                </a:moveTo>
                <a:cubicBezTo>
                  <a:pt x="50504" y="32742"/>
                  <a:pt x="62508" y="44746"/>
                  <a:pt x="62508" y="59531"/>
                </a:cubicBezTo>
                <a:cubicBezTo>
                  <a:pt x="62508" y="74317"/>
                  <a:pt x="50504" y="86320"/>
                  <a:pt x="35719" y="86320"/>
                </a:cubicBezTo>
                <a:cubicBezTo>
                  <a:pt x="20933" y="86320"/>
                  <a:pt x="8930" y="74317"/>
                  <a:pt x="8930" y="59531"/>
                </a:cubicBezTo>
                <a:cubicBezTo>
                  <a:pt x="8930" y="44746"/>
                  <a:pt x="20933" y="32742"/>
                  <a:pt x="35719" y="32742"/>
                </a:cubicBezTo>
                <a:close/>
                <a:moveTo>
                  <a:pt x="0" y="154781"/>
                </a:moveTo>
                <a:cubicBezTo>
                  <a:pt x="0" y="128476"/>
                  <a:pt x="21320" y="107156"/>
                  <a:pt x="47625" y="107156"/>
                </a:cubicBezTo>
                <a:cubicBezTo>
                  <a:pt x="52388" y="107156"/>
                  <a:pt x="57001" y="107863"/>
                  <a:pt x="61354" y="109165"/>
                </a:cubicBezTo>
                <a:cubicBezTo>
                  <a:pt x="49113" y="122858"/>
                  <a:pt x="41672" y="140940"/>
                  <a:pt x="41672" y="160734"/>
                </a:cubicBezTo>
                <a:lnTo>
                  <a:pt x="41672" y="166688"/>
                </a:lnTo>
                <a:cubicBezTo>
                  <a:pt x="41672" y="170929"/>
                  <a:pt x="42565" y="174947"/>
                  <a:pt x="44165" y="178594"/>
                </a:cubicBezTo>
                <a:lnTo>
                  <a:pt x="11906" y="178594"/>
                </a:lnTo>
                <a:cubicBezTo>
                  <a:pt x="5321" y="178594"/>
                  <a:pt x="0" y="173273"/>
                  <a:pt x="0" y="166688"/>
                </a:cubicBezTo>
                <a:lnTo>
                  <a:pt x="0" y="154781"/>
                </a:lnTo>
                <a:close/>
                <a:moveTo>
                  <a:pt x="193960" y="178594"/>
                </a:moveTo>
                <a:cubicBezTo>
                  <a:pt x="195560" y="174947"/>
                  <a:pt x="196453" y="170929"/>
                  <a:pt x="196453" y="166688"/>
                </a:cubicBezTo>
                <a:lnTo>
                  <a:pt x="196453" y="160734"/>
                </a:lnTo>
                <a:cubicBezTo>
                  <a:pt x="196453" y="140940"/>
                  <a:pt x="189012" y="122858"/>
                  <a:pt x="176771" y="109165"/>
                </a:cubicBezTo>
                <a:cubicBezTo>
                  <a:pt x="181124" y="107863"/>
                  <a:pt x="185738" y="107156"/>
                  <a:pt x="190500" y="107156"/>
                </a:cubicBezTo>
                <a:cubicBezTo>
                  <a:pt x="216805" y="107156"/>
                  <a:pt x="238125" y="128476"/>
                  <a:pt x="238125" y="154781"/>
                </a:cubicBezTo>
                <a:lnTo>
                  <a:pt x="238125" y="166688"/>
                </a:lnTo>
                <a:cubicBezTo>
                  <a:pt x="238125" y="173273"/>
                  <a:pt x="232804" y="178594"/>
                  <a:pt x="226219" y="178594"/>
                </a:cubicBezTo>
                <a:lnTo>
                  <a:pt x="193960" y="178594"/>
                </a:lnTo>
                <a:close/>
                <a:moveTo>
                  <a:pt x="175617" y="59531"/>
                </a:moveTo>
                <a:cubicBezTo>
                  <a:pt x="175617" y="44746"/>
                  <a:pt x="187621" y="32742"/>
                  <a:pt x="202406" y="32742"/>
                </a:cubicBezTo>
                <a:cubicBezTo>
                  <a:pt x="217192" y="32742"/>
                  <a:pt x="229195" y="44746"/>
                  <a:pt x="229195" y="59531"/>
                </a:cubicBezTo>
                <a:cubicBezTo>
                  <a:pt x="229195" y="74317"/>
                  <a:pt x="217192" y="86320"/>
                  <a:pt x="202406" y="86320"/>
                </a:cubicBezTo>
                <a:cubicBezTo>
                  <a:pt x="187621" y="86320"/>
                  <a:pt x="175617" y="74317"/>
                  <a:pt x="175617" y="59531"/>
                </a:cubicBezTo>
                <a:close/>
                <a:moveTo>
                  <a:pt x="59531" y="160734"/>
                </a:moveTo>
                <a:cubicBezTo>
                  <a:pt x="59531" y="127843"/>
                  <a:pt x="86171" y="101203"/>
                  <a:pt x="119063" y="101203"/>
                </a:cubicBezTo>
                <a:cubicBezTo>
                  <a:pt x="151954" y="101203"/>
                  <a:pt x="178594" y="127843"/>
                  <a:pt x="178594" y="160734"/>
                </a:cubicBezTo>
                <a:lnTo>
                  <a:pt x="178594" y="166688"/>
                </a:lnTo>
                <a:cubicBezTo>
                  <a:pt x="178594" y="173273"/>
                  <a:pt x="173273" y="178594"/>
                  <a:pt x="166688" y="178594"/>
                </a:cubicBezTo>
                <a:lnTo>
                  <a:pt x="71438" y="178594"/>
                </a:lnTo>
                <a:cubicBezTo>
                  <a:pt x="64852" y="178594"/>
                  <a:pt x="59531" y="173273"/>
                  <a:pt x="59531" y="166688"/>
                </a:cubicBezTo>
                <a:lnTo>
                  <a:pt x="59531" y="160734"/>
                </a:lnTo>
                <a:close/>
              </a:path>
            </a:pathLst>
          </a:custGeom>
          <a:solidFill>
            <a:srgbClr val="FFFFFF"/>
          </a:solidFill>
          <a:ln/>
        </p:spPr>
      </p:sp>
      <p:sp>
        <p:nvSpPr>
          <p:cNvPr id="4" name="Text 2"/>
          <p:cNvSpPr/>
          <p:nvPr/>
        </p:nvSpPr>
        <p:spPr>
          <a:xfrm>
            <a:off x="952500" y="381000"/>
            <a:ext cx="751522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02-ТАРАУ</a:t>
            </a:r>
            <a:endParaRPr lang="en-US" sz="1000" dirty="0">
              <a:latin typeface="Arial" panose="020B0604020202020204" pitchFamily="34" charset="0"/>
              <a:cs typeface="Arial" panose="020B0604020202020204" pitchFamily="34" charset="0"/>
            </a:endParaRPr>
          </a:p>
        </p:txBody>
      </p:sp>
      <p:sp>
        <p:nvSpPr>
          <p:cNvPr id="5" name="Text 3"/>
          <p:cNvSpPr/>
          <p:nvPr/>
        </p:nvSpPr>
        <p:spPr>
          <a:xfrm>
            <a:off x="952499" y="571500"/>
            <a:ext cx="9849820" cy="381000"/>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НЕГІЗГІ НӘТИЖЕЛЕР – МӘСЖ ҚАТЫСУШЫНЫҢ ПОРТРЕТІ</a:t>
            </a:r>
          </a:p>
        </p:txBody>
      </p:sp>
      <p:sp>
        <p:nvSpPr>
          <p:cNvPr id="6" name="Shape 4"/>
          <p:cNvSpPr/>
          <p:nvPr/>
        </p:nvSpPr>
        <p:spPr>
          <a:xfrm>
            <a:off x="381000" y="1028700"/>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p:cNvSpPr/>
          <p:nvPr/>
        </p:nvSpPr>
        <p:spPr>
          <a:xfrm>
            <a:off x="381000" y="1219199"/>
            <a:ext cx="11430000" cy="5078530"/>
          </a:xfrm>
          <a:prstGeom prst="roundRect">
            <a:avLst>
              <a:gd name="adj" fmla="val 4412"/>
            </a:avLst>
          </a:prstGeom>
          <a:solidFill>
            <a:srgbClr val="FFFFFF"/>
          </a:solidFill>
          <a:ln/>
          <a:effectLst>
            <a:outerShdw blurRad="57150" dist="38100" dir="5400000" algn="bl" rotWithShape="0">
              <a:srgbClr val="000000">
                <a:alpha val="10196"/>
              </a:srgbClr>
            </a:outerShdw>
          </a:effectLst>
        </p:spPr>
        <p:txBody>
          <a:bodyPr/>
          <a:lstStyle/>
          <a:p>
            <a:r>
              <a:rPr lang="kk-KZ"/>
              <a:t> </a:t>
            </a:r>
            <a:endParaRPr lang="ru-KZ" dirty="0"/>
          </a:p>
        </p:txBody>
      </p:sp>
      <p:sp>
        <p:nvSpPr>
          <p:cNvPr id="8" name="Shape 6"/>
          <p:cNvSpPr/>
          <p:nvPr/>
        </p:nvSpPr>
        <p:spPr>
          <a:xfrm>
            <a:off x="585788" y="1447800"/>
            <a:ext cx="257175" cy="228600"/>
          </a:xfrm>
          <a:custGeom>
            <a:avLst/>
            <a:gdLst/>
            <a:ahLst/>
            <a:cxnLst/>
            <a:rect l="l" t="t" r="r" b="b"/>
            <a:pathLst>
              <a:path w="257175" h="228600">
                <a:moveTo>
                  <a:pt x="228779" y="107156"/>
                </a:moveTo>
                <a:lnTo>
                  <a:pt x="150197" y="107156"/>
                </a:lnTo>
                <a:cubicBezTo>
                  <a:pt x="142295" y="107156"/>
                  <a:pt x="135910" y="100772"/>
                  <a:pt x="135910" y="92869"/>
                </a:cubicBezTo>
                <a:lnTo>
                  <a:pt x="135910" y="14288"/>
                </a:lnTo>
                <a:cubicBezTo>
                  <a:pt x="135910" y="6385"/>
                  <a:pt x="142339" y="-89"/>
                  <a:pt x="150153" y="938"/>
                </a:cubicBezTo>
                <a:cubicBezTo>
                  <a:pt x="197927" y="7278"/>
                  <a:pt x="235788" y="45140"/>
                  <a:pt x="242128" y="92913"/>
                </a:cubicBezTo>
                <a:cubicBezTo>
                  <a:pt x="243155" y="100727"/>
                  <a:pt x="236681" y="107156"/>
                  <a:pt x="228779" y="107156"/>
                </a:cubicBezTo>
                <a:close/>
                <a:moveTo>
                  <a:pt x="99387" y="16609"/>
                </a:moveTo>
                <a:cubicBezTo>
                  <a:pt x="107469" y="14913"/>
                  <a:pt x="114479" y="21521"/>
                  <a:pt x="114479" y="29781"/>
                </a:cubicBezTo>
                <a:lnTo>
                  <a:pt x="114479" y="117872"/>
                </a:lnTo>
                <a:cubicBezTo>
                  <a:pt x="114479" y="120372"/>
                  <a:pt x="115372" y="122783"/>
                  <a:pt x="116934" y="124703"/>
                </a:cubicBezTo>
                <a:lnTo>
                  <a:pt x="175915" y="195873"/>
                </a:lnTo>
                <a:cubicBezTo>
                  <a:pt x="181139" y="202168"/>
                  <a:pt x="180023" y="211678"/>
                  <a:pt x="172834" y="215563"/>
                </a:cubicBezTo>
                <a:cubicBezTo>
                  <a:pt x="157609" y="223867"/>
                  <a:pt x="140151" y="228600"/>
                  <a:pt x="121622" y="228600"/>
                </a:cubicBezTo>
                <a:cubicBezTo>
                  <a:pt x="62463" y="228600"/>
                  <a:pt x="14466" y="180603"/>
                  <a:pt x="14466" y="121444"/>
                </a:cubicBezTo>
                <a:cubicBezTo>
                  <a:pt x="14466" y="69875"/>
                  <a:pt x="50855" y="26834"/>
                  <a:pt x="99387" y="16609"/>
                </a:cubicBezTo>
                <a:close/>
                <a:moveTo>
                  <a:pt x="213330" y="128588"/>
                </a:moveTo>
                <a:lnTo>
                  <a:pt x="241905" y="128588"/>
                </a:lnTo>
                <a:cubicBezTo>
                  <a:pt x="250165" y="128588"/>
                  <a:pt x="256773" y="135597"/>
                  <a:pt x="255077" y="143679"/>
                </a:cubicBezTo>
                <a:cubicBezTo>
                  <a:pt x="250522" y="165289"/>
                  <a:pt x="239450" y="184487"/>
                  <a:pt x="224001" y="199132"/>
                </a:cubicBezTo>
                <a:cubicBezTo>
                  <a:pt x="218509" y="204356"/>
                  <a:pt x="209892" y="203240"/>
                  <a:pt x="205070" y="197391"/>
                </a:cubicBezTo>
                <a:lnTo>
                  <a:pt x="167387" y="151983"/>
                </a:lnTo>
                <a:cubicBezTo>
                  <a:pt x="159663" y="142652"/>
                  <a:pt x="166315" y="128588"/>
                  <a:pt x="178371" y="128588"/>
                </a:cubicBezTo>
                <a:lnTo>
                  <a:pt x="213286" y="128588"/>
                </a:lnTo>
                <a:close/>
              </a:path>
            </a:pathLst>
          </a:custGeom>
          <a:solidFill>
            <a:srgbClr val="4299E1"/>
          </a:solidFill>
          <a:ln/>
        </p:spPr>
      </p:sp>
      <p:sp>
        <p:nvSpPr>
          <p:cNvPr id="9" name="Text 7"/>
          <p:cNvSpPr/>
          <p:nvPr/>
        </p:nvSpPr>
        <p:spPr>
          <a:xfrm>
            <a:off x="978693" y="1429615"/>
            <a:ext cx="10877550" cy="304800"/>
          </a:xfrm>
          <a:prstGeom prst="rect">
            <a:avLst/>
          </a:prstGeom>
          <a:noFill/>
          <a:ln/>
        </p:spPr>
        <p:txBody>
          <a:bodyPr wrap="square" lIns="0" tIns="0" rIns="0" bIns="0" rtlCol="0" anchor="ctr"/>
          <a:lstStyle/>
          <a:p>
            <a:pPr>
              <a:lnSpc>
                <a:spcPct val="110000"/>
              </a:lnSpc>
            </a:pPr>
            <a:r>
              <a:rPr lang="ru-RU" b="1" dirty="0" err="1">
                <a:solidFill>
                  <a:srgbClr val="1A365D"/>
                </a:solidFill>
                <a:latin typeface="Quattrocento Sans" pitchFamily="34" charset="0"/>
                <a:ea typeface="Quattrocento Sans" pitchFamily="34" charset="-122"/>
                <a:cs typeface="Quattrocento Sans" pitchFamily="34" charset="-120"/>
              </a:rPr>
              <a:t>Жүйемен</a:t>
            </a:r>
            <a:r>
              <a:rPr lang="ru-RU" b="1" dirty="0">
                <a:solidFill>
                  <a:srgbClr val="1A365D"/>
                </a:solidFill>
                <a:latin typeface="Quattrocento Sans" pitchFamily="34" charset="0"/>
                <a:ea typeface="Quattrocento Sans" pitchFamily="34" charset="-122"/>
                <a:cs typeface="Quattrocento Sans" pitchFamily="34" charset="-120"/>
              </a:rPr>
              <a:t> </a:t>
            </a:r>
            <a:r>
              <a:rPr lang="ru-RU" b="1" dirty="0" err="1">
                <a:solidFill>
                  <a:srgbClr val="1A365D"/>
                </a:solidFill>
                <a:latin typeface="Quattrocento Sans" pitchFamily="34" charset="0"/>
                <a:ea typeface="Quattrocento Sans" pitchFamily="34" charset="-122"/>
                <a:cs typeface="Quattrocento Sans" pitchFamily="34" charset="-120"/>
              </a:rPr>
              <a:t>қамту</a:t>
            </a:r>
            <a:r>
              <a:rPr lang="ru-RU" b="1" dirty="0">
                <a:solidFill>
                  <a:srgbClr val="1A365D"/>
                </a:solidFill>
                <a:latin typeface="Quattrocento Sans" pitchFamily="34" charset="0"/>
                <a:ea typeface="Quattrocento Sans" pitchFamily="34" charset="-122"/>
                <a:cs typeface="Quattrocento Sans" pitchFamily="34" charset="-120"/>
              </a:rPr>
              <a:t> және әлеуметтік </a:t>
            </a:r>
            <a:r>
              <a:rPr lang="ru-RU" b="1" dirty="0" err="1">
                <a:solidFill>
                  <a:srgbClr val="1A365D"/>
                </a:solidFill>
                <a:latin typeface="Quattrocento Sans" pitchFamily="34" charset="0"/>
                <a:ea typeface="Quattrocento Sans" pitchFamily="34" charset="-122"/>
                <a:cs typeface="Quattrocento Sans" pitchFamily="34" charset="-120"/>
              </a:rPr>
              <a:t>аударымдардың</a:t>
            </a:r>
            <a:r>
              <a:rPr lang="ru-RU" b="1" dirty="0">
                <a:solidFill>
                  <a:srgbClr val="1A365D"/>
                </a:solidFill>
                <a:latin typeface="Quattrocento Sans" pitchFamily="34" charset="0"/>
                <a:ea typeface="Quattrocento Sans" pitchFamily="34" charset="-122"/>
                <a:cs typeface="Quattrocento Sans" pitchFamily="34" charset="-120"/>
              </a:rPr>
              <a:t> </a:t>
            </a:r>
            <a:r>
              <a:rPr lang="ru-RU" b="1" dirty="0" err="1">
                <a:solidFill>
                  <a:srgbClr val="1A365D"/>
                </a:solidFill>
                <a:latin typeface="Quattrocento Sans" pitchFamily="34" charset="0"/>
                <a:ea typeface="Quattrocento Sans" pitchFamily="34" charset="-122"/>
                <a:cs typeface="Quattrocento Sans" pitchFamily="34" charset="-120"/>
              </a:rPr>
              <a:t>түсуі</a:t>
            </a:r>
            <a:endParaRPr lang="en-US" sz="1600" dirty="0"/>
          </a:p>
        </p:txBody>
      </p:sp>
      <p:sp>
        <p:nvSpPr>
          <p:cNvPr id="29" name="Shape 27"/>
          <p:cNvSpPr/>
          <p:nvPr/>
        </p:nvSpPr>
        <p:spPr>
          <a:xfrm>
            <a:off x="378619" y="6412029"/>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30" name="Text 28"/>
          <p:cNvSpPr/>
          <p:nvPr/>
        </p:nvSpPr>
        <p:spPr>
          <a:xfrm>
            <a:off x="585788" y="6383454"/>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31" name="Text 29"/>
          <p:cNvSpPr/>
          <p:nvPr/>
        </p:nvSpPr>
        <p:spPr>
          <a:xfrm>
            <a:off x="11760993" y="6412029"/>
            <a:ext cx="190500" cy="190500"/>
          </a:xfrm>
          <a:prstGeom prst="rect">
            <a:avLst/>
          </a:prstGeom>
          <a:noFill/>
          <a:ln/>
        </p:spPr>
        <p:txBody>
          <a:bodyPr wrap="square" lIns="0" tIns="0" rIns="0" bIns="0" rtlCol="0" anchor="ctr"/>
          <a:lstStyle/>
          <a:p>
            <a:pPr>
              <a:lnSpc>
                <a:spcPct val="120000"/>
              </a:lnSpc>
            </a:pPr>
            <a:r>
              <a:rPr lang="en-US" sz="1050" dirty="0">
                <a:solidFill>
                  <a:srgbClr val="2B6CB0"/>
                </a:solidFill>
                <a:latin typeface="MiSans" pitchFamily="34" charset="0"/>
                <a:ea typeface="MiSans" pitchFamily="34" charset="-122"/>
                <a:cs typeface="MiSans" pitchFamily="34" charset="-120"/>
              </a:rPr>
              <a:t>1</a:t>
            </a:r>
            <a:r>
              <a:rPr lang="kk-KZ" sz="1050" dirty="0">
                <a:solidFill>
                  <a:srgbClr val="2B6CB0"/>
                </a:solidFill>
                <a:latin typeface="MiSans" pitchFamily="34" charset="0"/>
                <a:ea typeface="MiSans" pitchFamily="34" charset="-122"/>
                <a:cs typeface="MiSans" pitchFamily="34" charset="-120"/>
              </a:rPr>
              <a:t>2</a:t>
            </a:r>
            <a:endParaRPr lang="en-US" sz="1600" dirty="0"/>
          </a:p>
        </p:txBody>
      </p:sp>
      <p:grpSp>
        <p:nvGrpSpPr>
          <p:cNvPr id="32" name="Group 4">
            <a:extLst>
              <a:ext uri="{FF2B5EF4-FFF2-40B4-BE49-F238E27FC236}">
                <a16:creationId xmlns:a16="http://schemas.microsoft.com/office/drawing/2014/main" id="{0A47F991-61F4-34F2-55CC-831C682CAA77}"/>
              </a:ext>
            </a:extLst>
          </p:cNvPr>
          <p:cNvGrpSpPr/>
          <p:nvPr/>
        </p:nvGrpSpPr>
        <p:grpSpPr>
          <a:xfrm>
            <a:off x="958454" y="1068929"/>
            <a:ext cx="7627724" cy="1151594"/>
            <a:chOff x="0" y="0"/>
            <a:chExt cx="21485437" cy="2049943"/>
          </a:xfrm>
        </p:grpSpPr>
        <p:sp>
          <p:nvSpPr>
            <p:cNvPr id="33" name="Freeform 5">
              <a:extLst>
                <a:ext uri="{FF2B5EF4-FFF2-40B4-BE49-F238E27FC236}">
                  <a16:creationId xmlns:a16="http://schemas.microsoft.com/office/drawing/2014/main" id="{490A6296-6BED-E4C0-83D7-4CBFB3F7F99B}"/>
                </a:ext>
              </a:extLst>
            </p:cNvPr>
            <p:cNvSpPr/>
            <p:nvPr/>
          </p:nvSpPr>
          <p:spPr>
            <a:xfrm>
              <a:off x="0" y="0"/>
              <a:ext cx="6131520" cy="1037520"/>
            </a:xfrm>
            <a:custGeom>
              <a:avLst/>
              <a:gdLst/>
              <a:ahLst/>
              <a:cxnLst/>
              <a:rect l="l" t="t" r="r" b="b"/>
              <a:pathLst>
                <a:path w="6131520" h="1037520">
                  <a:moveTo>
                    <a:pt x="0" y="0"/>
                  </a:moveTo>
                  <a:lnTo>
                    <a:pt x="6131520" y="0"/>
                  </a:lnTo>
                  <a:lnTo>
                    <a:pt x="6131520" y="1037520"/>
                  </a:lnTo>
                  <a:lnTo>
                    <a:pt x="0" y="1037520"/>
                  </a:lnTo>
                  <a:close/>
                </a:path>
              </a:pathLst>
            </a:custGeom>
            <a:solidFill>
              <a:srgbClr val="000000">
                <a:alpha val="0"/>
              </a:srgbClr>
            </a:solidFill>
          </p:spPr>
        </p:sp>
        <p:sp>
          <p:nvSpPr>
            <p:cNvPr id="34" name="TextBox 6">
              <a:extLst>
                <a:ext uri="{FF2B5EF4-FFF2-40B4-BE49-F238E27FC236}">
                  <a16:creationId xmlns:a16="http://schemas.microsoft.com/office/drawing/2014/main" id="{05C75B66-F791-B1A4-6E24-CAA211A56E35}"/>
                </a:ext>
              </a:extLst>
            </p:cNvPr>
            <p:cNvSpPr txBox="1"/>
            <p:nvPr/>
          </p:nvSpPr>
          <p:spPr>
            <a:xfrm>
              <a:off x="15353914" y="1559186"/>
              <a:ext cx="6131523" cy="490757"/>
            </a:xfrm>
            <a:prstGeom prst="rect">
              <a:avLst/>
            </a:prstGeom>
          </p:spPr>
          <p:txBody>
            <a:bodyPr lIns="0" tIns="0" rIns="0" bIns="0" rtlCol="0" anchor="t"/>
            <a:lstStyle/>
            <a:p>
              <a:pPr algn="ctr"/>
              <a:r>
                <a:rPr lang="ru-RU" sz="1200" b="1" spc="-1" dirty="0">
                  <a:solidFill>
                    <a:srgbClr val="0070C0"/>
                  </a:solidFill>
                  <a:latin typeface="Arial" panose="020B0604020202020204" pitchFamily="34" charset="0"/>
                  <a:ea typeface="Arial Bold"/>
                  <a:cs typeface="Arial" panose="020B0604020202020204" pitchFamily="34" charset="0"/>
                  <a:sym typeface="Arial Bold"/>
                </a:rPr>
                <a:t>ҚАТЫСУШЫНЫҢ ПОРТРЕТІ</a:t>
              </a:r>
              <a:endParaRPr lang="en-US" sz="1200" b="1" spc="-1" dirty="0">
                <a:solidFill>
                  <a:srgbClr val="0070C0"/>
                </a:solidFill>
                <a:latin typeface="Arial" panose="020B0604020202020204" pitchFamily="34" charset="0"/>
                <a:ea typeface="Arial Bold"/>
                <a:cs typeface="Arial" panose="020B0604020202020204" pitchFamily="34" charset="0"/>
                <a:sym typeface="Arial Bold"/>
              </a:endParaRPr>
            </a:p>
          </p:txBody>
        </p:sp>
      </p:grpSp>
      <p:graphicFrame>
        <p:nvGraphicFramePr>
          <p:cNvPr id="35" name="Таблица 34">
            <a:extLst>
              <a:ext uri="{FF2B5EF4-FFF2-40B4-BE49-F238E27FC236}">
                <a16:creationId xmlns:a16="http://schemas.microsoft.com/office/drawing/2014/main" id="{588D3810-6358-E144-70B8-513A95F71425}"/>
              </a:ext>
            </a:extLst>
          </p:cNvPr>
          <p:cNvGraphicFramePr>
            <a:graphicFrameLocks noGrp="1"/>
          </p:cNvGraphicFramePr>
          <p:nvPr>
            <p:extLst>
              <p:ext uri="{D42A27DB-BD31-4B8C-83A1-F6EECF244321}">
                <p14:modId xmlns:p14="http://schemas.microsoft.com/office/powerpoint/2010/main" val="1855651330"/>
              </p:ext>
            </p:extLst>
          </p:nvPr>
        </p:nvGraphicFramePr>
        <p:xfrm>
          <a:off x="6417468" y="2246833"/>
          <a:ext cx="5127172" cy="2756664"/>
        </p:xfrm>
        <a:graphic>
          <a:graphicData uri="http://schemas.openxmlformats.org/drawingml/2006/table">
            <a:tbl>
              <a:tblPr firstRow="1" bandRow="1">
                <a:tableStyleId>{69012ECD-51FC-41F1-AA8D-1B2483CD663E}</a:tableStyleId>
              </a:tblPr>
              <a:tblGrid>
                <a:gridCol w="2725713">
                  <a:extLst>
                    <a:ext uri="{9D8B030D-6E8A-4147-A177-3AD203B41FA5}">
                      <a16:colId xmlns:a16="http://schemas.microsoft.com/office/drawing/2014/main" val="3081076334"/>
                    </a:ext>
                  </a:extLst>
                </a:gridCol>
                <a:gridCol w="858982">
                  <a:extLst>
                    <a:ext uri="{9D8B030D-6E8A-4147-A177-3AD203B41FA5}">
                      <a16:colId xmlns:a16="http://schemas.microsoft.com/office/drawing/2014/main" val="2396805966"/>
                    </a:ext>
                  </a:extLst>
                </a:gridCol>
                <a:gridCol w="734291">
                  <a:extLst>
                    <a:ext uri="{9D8B030D-6E8A-4147-A177-3AD203B41FA5}">
                      <a16:colId xmlns:a16="http://schemas.microsoft.com/office/drawing/2014/main" val="3834209507"/>
                    </a:ext>
                  </a:extLst>
                </a:gridCol>
                <a:gridCol w="808186">
                  <a:extLst>
                    <a:ext uri="{9D8B030D-6E8A-4147-A177-3AD203B41FA5}">
                      <a16:colId xmlns:a16="http://schemas.microsoft.com/office/drawing/2014/main" val="996440082"/>
                    </a:ext>
                  </a:extLst>
                </a:gridCol>
              </a:tblGrid>
              <a:tr h="292007">
                <a:tc>
                  <a:txBody>
                    <a:bodyPr/>
                    <a:lstStyle/>
                    <a:p>
                      <a:endParaRPr lang="ru-KZ" dirty="0"/>
                    </a:p>
                  </a:txBody>
                  <a:tcPr>
                    <a:solidFill>
                      <a:srgbClr val="4299E1"/>
                    </a:solidFill>
                  </a:tcPr>
                </a:tc>
                <a:tc>
                  <a:txBody>
                    <a:bodyPr/>
                    <a:lstStyle/>
                    <a:p>
                      <a:pPr algn="ctr"/>
                      <a:r>
                        <a:rPr lang="ru-RU" sz="1400" dirty="0"/>
                        <a:t>2023</a:t>
                      </a:r>
                      <a:endParaRPr lang="ru-KZ" sz="1400" dirty="0">
                        <a:latin typeface="Arial" panose="020B0604020202020204" pitchFamily="34" charset="0"/>
                        <a:cs typeface="Arial" panose="020B0604020202020204" pitchFamily="34" charset="0"/>
                      </a:endParaRPr>
                    </a:p>
                  </a:txBody>
                  <a:tcPr>
                    <a:solidFill>
                      <a:srgbClr val="4299E1"/>
                    </a:solidFill>
                  </a:tcPr>
                </a:tc>
                <a:tc>
                  <a:txBody>
                    <a:bodyPr/>
                    <a:lstStyle/>
                    <a:p>
                      <a:pPr algn="ctr"/>
                      <a:r>
                        <a:rPr lang="ru-RU" sz="1400" dirty="0"/>
                        <a:t>2024</a:t>
                      </a:r>
                      <a:endParaRPr lang="ru-KZ" sz="1400" dirty="0">
                        <a:latin typeface="Arial" panose="020B0604020202020204" pitchFamily="34" charset="0"/>
                        <a:cs typeface="Arial" panose="020B0604020202020204" pitchFamily="34" charset="0"/>
                      </a:endParaRPr>
                    </a:p>
                  </a:txBody>
                  <a:tcPr>
                    <a:solidFill>
                      <a:srgbClr val="4299E1"/>
                    </a:solidFill>
                  </a:tcPr>
                </a:tc>
                <a:tc>
                  <a:txBody>
                    <a:bodyPr/>
                    <a:lstStyle/>
                    <a:p>
                      <a:pPr algn="ctr"/>
                      <a:r>
                        <a:rPr lang="ru-RU" sz="1400" dirty="0"/>
                        <a:t>2025</a:t>
                      </a:r>
                      <a:endParaRPr lang="ru-KZ" sz="1400" dirty="0">
                        <a:latin typeface="Arial" panose="020B0604020202020204" pitchFamily="34" charset="0"/>
                        <a:cs typeface="Arial" panose="020B0604020202020204" pitchFamily="34" charset="0"/>
                      </a:endParaRPr>
                    </a:p>
                  </a:txBody>
                  <a:tcPr>
                    <a:solidFill>
                      <a:srgbClr val="4299E1"/>
                    </a:solidFill>
                  </a:tcPr>
                </a:tc>
                <a:extLst>
                  <a:ext uri="{0D108BD9-81ED-4DB2-BD59-A6C34878D82A}">
                    <a16:rowId xmlns:a16="http://schemas.microsoft.com/office/drawing/2014/main" val="4036885412"/>
                  </a:ext>
                </a:extLst>
              </a:tr>
              <a:tr h="329219">
                <a:tc>
                  <a:txBody>
                    <a:bodyPr/>
                    <a:lstStyle/>
                    <a:p>
                      <a:r>
                        <a:rPr lang="ru-RU" sz="1200" dirty="0" err="1">
                          <a:latin typeface="Arial" panose="020B0604020202020204" pitchFamily="34" charset="0"/>
                          <a:cs typeface="Arial" panose="020B0604020202020204" pitchFamily="34" charset="0"/>
                        </a:rPr>
                        <a:t>Қатысушылар</a:t>
                      </a:r>
                      <a:r>
                        <a:rPr lang="ru-RU" sz="1200" dirty="0">
                          <a:latin typeface="Arial" panose="020B0604020202020204" pitchFamily="34" charset="0"/>
                          <a:cs typeface="Arial" panose="020B0604020202020204" pitchFamily="34" charset="0"/>
                        </a:rPr>
                        <a:t> саны</a:t>
                      </a:r>
                      <a:r>
                        <a:rPr lang="ru-RU" sz="14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адам</a:t>
                      </a:r>
                      <a:r>
                        <a:rPr lang="ru-RU" sz="1400" dirty="0">
                          <a:latin typeface="Arial" panose="020B0604020202020204" pitchFamily="34" charset="0"/>
                          <a:cs typeface="Arial" panose="020B0604020202020204" pitchFamily="34" charset="0"/>
                        </a:rPr>
                        <a:t>:</a:t>
                      </a:r>
                      <a:endParaRPr lang="ru-KZ" sz="14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6 908</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6 837</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6 993</a:t>
                      </a:r>
                      <a:endParaRPr lang="ru-KZ"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14173951"/>
                  </a:ext>
                </a:extLst>
              </a:tr>
              <a:tr h="316012">
                <a:tc>
                  <a:txBody>
                    <a:bodyPr/>
                    <a:lstStyle/>
                    <a:p>
                      <a:r>
                        <a:rPr lang="en-US"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ерлер</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3 452</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3 432</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3 554</a:t>
                      </a:r>
                      <a:endParaRPr lang="ru-KZ"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03755908"/>
                  </a:ext>
                </a:extLst>
              </a:tr>
              <a:tr h="316012">
                <a:tc>
                  <a:txBody>
                    <a:bodyPr/>
                    <a:lstStyle/>
                    <a:p>
                      <a:r>
                        <a:rPr lang="en-US"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әйелдер</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3 456</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3 405</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3 439</a:t>
                      </a:r>
                      <a:endParaRPr lang="ru-KZ"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33153434"/>
                  </a:ext>
                </a:extLst>
              </a:tr>
              <a:tr h="316012">
                <a:tc>
                  <a:txBody>
                    <a:bodyPr/>
                    <a:lstStyle/>
                    <a:p>
                      <a:r>
                        <a:rPr lang="ru-RU" sz="1200" dirty="0" err="1">
                          <a:latin typeface="Arial" panose="020B0604020202020204" pitchFamily="34" charset="0"/>
                          <a:cs typeface="Arial" panose="020B0604020202020204" pitchFamily="34" charset="0"/>
                        </a:rPr>
                        <a:t>Орташа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жас</a:t>
                      </a:r>
                      <a:r>
                        <a:rPr lang="ru-RU" sz="14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жас</a:t>
                      </a:r>
                      <a:endParaRPr lang="ru-KZ" sz="10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40</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40</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40</a:t>
                      </a:r>
                      <a:endParaRPr lang="ru-KZ"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61608716"/>
                  </a:ext>
                </a:extLst>
              </a:tr>
              <a:tr h="340437">
                <a:tc>
                  <a:txBody>
                    <a:bodyPr/>
                    <a:lstStyle/>
                    <a:p>
                      <a:r>
                        <a:rPr lang="ru-RU" sz="1200" dirty="0" err="1">
                          <a:latin typeface="Arial" panose="020B0604020202020204" pitchFamily="34" charset="0"/>
                          <a:cs typeface="Arial" panose="020B0604020202020204" pitchFamily="34" charset="0"/>
                        </a:rPr>
                        <a:t>Қатысудың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орташа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өтілі</a:t>
                      </a:r>
                      <a:r>
                        <a:rPr lang="ru-RU" sz="1200" dirty="0">
                          <a:latin typeface="Arial" panose="020B0604020202020204" pitchFamily="34" charset="0"/>
                          <a:cs typeface="Arial" panose="020B0604020202020204" pitchFamily="34" charset="0"/>
                        </a:rPr>
                        <a:t>,</a:t>
                      </a:r>
                      <a:r>
                        <a:rPr lang="ru-RU" sz="1400" dirty="0">
                          <a:latin typeface="Arial" panose="020B0604020202020204" pitchFamily="34" charset="0"/>
                          <a:cs typeface="Arial" panose="020B0604020202020204" pitchFamily="34" charset="0"/>
                        </a:rPr>
                        <a:t> </a:t>
                      </a:r>
                      <a:r>
                        <a:rPr lang="ru-RU" sz="1000" dirty="0">
                          <a:latin typeface="Arial" panose="020B0604020202020204" pitchFamily="34" charset="0"/>
                          <a:cs typeface="Arial" panose="020B0604020202020204" pitchFamily="34" charset="0"/>
                        </a:rPr>
                        <a:t>ай</a:t>
                      </a:r>
                      <a:endParaRPr lang="ru-KZ" sz="10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100,5</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106,3</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109,2</a:t>
                      </a:r>
                      <a:endParaRPr lang="ru-KZ"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82334365"/>
                  </a:ext>
                </a:extLst>
              </a:tr>
              <a:tr h="316012">
                <a:tc>
                  <a:txBody>
                    <a:bodyPr/>
                    <a:lstStyle/>
                    <a:p>
                      <a:r>
                        <a:rPr lang="ru-RU" sz="1200" dirty="0" err="1">
                          <a:latin typeface="Arial" panose="020B0604020202020204" pitchFamily="34" charset="0"/>
                          <a:cs typeface="Arial" panose="020B0604020202020204" pitchFamily="34" charset="0"/>
                        </a:rPr>
                        <a:t>Орташа</a:t>
                      </a:r>
                      <a:r>
                        <a:rPr lang="ru-RU" sz="1200" dirty="0">
                          <a:latin typeface="Arial" panose="020B0604020202020204" pitchFamily="34" charset="0"/>
                          <a:cs typeface="Arial" panose="020B0604020202020204" pitchFamily="34" charset="0"/>
                        </a:rPr>
                        <a:t> ОАК</a:t>
                      </a:r>
                      <a:r>
                        <a:rPr lang="ru-RU" sz="140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теңге</a:t>
                      </a:r>
                      <a:endParaRPr lang="ru-KZ" sz="105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205 422</a:t>
                      </a:r>
                      <a:endParaRPr lang="ru-KZ" sz="1200" dirty="0">
                        <a:latin typeface="Arial" panose="020B0604020202020204" pitchFamily="34" charset="0"/>
                        <a:cs typeface="Arial" panose="020B0604020202020204" pitchFamily="34" charset="0"/>
                      </a:endParaRPr>
                    </a:p>
                  </a:txBody>
                  <a:tcPr/>
                </a:tc>
                <a:tc>
                  <a:txBody>
                    <a:bodyPr/>
                    <a:lstStyle/>
                    <a:p>
                      <a:pPr algn="ctr"/>
                      <a:r>
                        <a:rPr lang="ru-KZ" sz="1200" dirty="0">
                          <a:latin typeface="Arial" panose="020B0604020202020204" pitchFamily="34" charset="0"/>
                          <a:cs typeface="Arial" panose="020B0604020202020204" pitchFamily="34" charset="0"/>
                        </a:rPr>
                        <a:t>289 860</a:t>
                      </a:r>
                    </a:p>
                  </a:txBody>
                  <a:tcPr/>
                </a:tc>
                <a:tc>
                  <a:txBody>
                    <a:bodyPr/>
                    <a:lstStyle/>
                    <a:p>
                      <a:pPr algn="ctr"/>
                      <a:r>
                        <a:rPr lang="ru-RU" sz="1200" dirty="0">
                          <a:latin typeface="Arial" panose="020B0604020202020204" pitchFamily="34" charset="0"/>
                          <a:cs typeface="Arial" panose="020B0604020202020204" pitchFamily="34" charset="0"/>
                        </a:rPr>
                        <a:t>304 240</a:t>
                      </a:r>
                      <a:endParaRPr lang="ru-KZ"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5184197"/>
                  </a:ext>
                </a:extLst>
              </a:tr>
              <a:tr h="316012">
                <a:tc>
                  <a:txBody>
                    <a:bodyPr/>
                    <a:lstStyle/>
                    <a:p>
                      <a:r>
                        <a:rPr lang="ru-RU" sz="1200" b="0" i="0" dirty="0" err="1">
                          <a:solidFill>
                            <a:schemeClr val="tx1"/>
                          </a:solidFill>
                          <a:latin typeface="Arial" panose="020B0604020202020204" pitchFamily="34" charset="0"/>
                          <a:cs typeface="Arial" panose="020B0604020202020204" pitchFamily="34" charset="0"/>
                        </a:rPr>
                        <a:t>Аударымдардың</a:t>
                      </a:r>
                      <a:r>
                        <a:rPr lang="ru-RU" sz="1200" b="0" i="0" dirty="0">
                          <a:solidFill>
                            <a:schemeClr val="tx1"/>
                          </a:solidFill>
                          <a:latin typeface="Arial" panose="020B0604020202020204" pitchFamily="34" charset="0"/>
                          <a:cs typeface="Arial" panose="020B0604020202020204" pitchFamily="34" charset="0"/>
                        </a:rPr>
                        <a:t> </a:t>
                      </a:r>
                      <a:r>
                        <a:rPr lang="ru-RU" sz="1200" b="0" i="0" dirty="0" err="1">
                          <a:solidFill>
                            <a:schemeClr val="tx1"/>
                          </a:solidFill>
                          <a:latin typeface="Arial" panose="020B0604020202020204" pitchFamily="34" charset="0"/>
                          <a:cs typeface="Arial" panose="020B0604020202020204" pitchFamily="34" charset="0"/>
                        </a:rPr>
                        <a:t>орташа</a:t>
                      </a:r>
                      <a:r>
                        <a:rPr lang="ru-RU" sz="1200" b="0" i="0" dirty="0">
                          <a:solidFill>
                            <a:schemeClr val="tx1"/>
                          </a:solidFill>
                          <a:latin typeface="Arial" panose="020B0604020202020204" pitchFamily="34" charset="0"/>
                          <a:cs typeface="Arial" panose="020B0604020202020204" pitchFamily="34" charset="0"/>
                        </a:rPr>
                        <a:t> </a:t>
                      </a:r>
                      <a:r>
                        <a:rPr lang="ru-RU" sz="1200" b="0" i="0" dirty="0" err="1">
                          <a:solidFill>
                            <a:schemeClr val="tx1"/>
                          </a:solidFill>
                          <a:latin typeface="Arial" panose="020B0604020202020204" pitchFamily="34" charset="0"/>
                          <a:cs typeface="Arial" panose="020B0604020202020204" pitchFamily="34" charset="0"/>
                        </a:rPr>
                        <a:t>мөлшері</a:t>
                      </a:r>
                      <a:r>
                        <a:rPr lang="ru-RU" sz="1400" b="0" i="0" dirty="0">
                          <a:solidFill>
                            <a:schemeClr val="tx1"/>
                          </a:solidFill>
                          <a:latin typeface="Arial" panose="020B0604020202020204" pitchFamily="34" charset="0"/>
                          <a:cs typeface="Arial" panose="020B0604020202020204" pitchFamily="34" charset="0"/>
                        </a:rPr>
                        <a:t>, </a:t>
                      </a:r>
                      <a:r>
                        <a:rPr lang="ru-RU" sz="1000" b="0" i="0" dirty="0" err="1">
                          <a:solidFill>
                            <a:schemeClr val="tx1"/>
                          </a:solidFill>
                          <a:latin typeface="Arial" panose="020B0604020202020204" pitchFamily="34" charset="0"/>
                          <a:cs typeface="Arial" panose="020B0604020202020204" pitchFamily="34" charset="0"/>
                        </a:rPr>
                        <a:t>теңге</a:t>
                      </a:r>
                      <a:endParaRPr lang="ru-KZ" sz="1000" b="0" i="0" dirty="0">
                        <a:solidFill>
                          <a:schemeClr val="tx1"/>
                        </a:solidFill>
                        <a:latin typeface="Arial" panose="020B0604020202020204" pitchFamily="34" charset="0"/>
                        <a:cs typeface="Arial" panose="020B0604020202020204" pitchFamily="34" charset="0"/>
                      </a:endParaRPr>
                    </a:p>
                  </a:txBody>
                  <a:tcPr/>
                </a:tc>
                <a:tc>
                  <a:txBody>
                    <a:bodyPr/>
                    <a:lstStyle/>
                    <a:p>
                      <a:pPr algn="ctr"/>
                      <a:r>
                        <a:rPr lang="ru-RU" sz="1200" b="0" dirty="0">
                          <a:solidFill>
                            <a:schemeClr val="tx1"/>
                          </a:solidFill>
                          <a:latin typeface="Arial" panose="020B0604020202020204" pitchFamily="34" charset="0"/>
                          <a:cs typeface="Arial" panose="020B0604020202020204" pitchFamily="34" charset="0"/>
                        </a:rPr>
                        <a:t>7 959</a:t>
                      </a:r>
                      <a:endParaRPr lang="ru-KZ" sz="1200"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ru-RU" sz="1200" b="0" dirty="0">
                          <a:solidFill>
                            <a:schemeClr val="tx1"/>
                          </a:solidFill>
                          <a:latin typeface="Arial" panose="020B0604020202020204" pitchFamily="34" charset="0"/>
                          <a:cs typeface="Arial" panose="020B0604020202020204" pitchFamily="34" charset="0"/>
                        </a:rPr>
                        <a:t>9 131</a:t>
                      </a:r>
                      <a:endParaRPr lang="ru-KZ" sz="1200"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ru-RU" sz="1200" b="0" dirty="0">
                          <a:solidFill>
                            <a:schemeClr val="tx1"/>
                          </a:solidFill>
                          <a:latin typeface="Arial" panose="020B0604020202020204" pitchFamily="34" charset="0"/>
                          <a:cs typeface="Arial" panose="020B0604020202020204" pitchFamily="34" charset="0"/>
                        </a:rPr>
                        <a:t>13 691</a:t>
                      </a:r>
                      <a:endParaRPr lang="ru-KZ" sz="1200"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73966133"/>
                  </a:ext>
                </a:extLst>
              </a:tr>
            </a:tbl>
          </a:graphicData>
        </a:graphic>
      </p:graphicFrame>
      <p:grpSp>
        <p:nvGrpSpPr>
          <p:cNvPr id="37" name="Group 4">
            <a:extLst>
              <a:ext uri="{FF2B5EF4-FFF2-40B4-BE49-F238E27FC236}">
                <a16:creationId xmlns:a16="http://schemas.microsoft.com/office/drawing/2014/main" id="{44FBE394-3715-B5CC-CE8E-8CED2FEF4CD4}"/>
              </a:ext>
            </a:extLst>
          </p:cNvPr>
          <p:cNvGrpSpPr/>
          <p:nvPr/>
        </p:nvGrpSpPr>
        <p:grpSpPr>
          <a:xfrm>
            <a:off x="585788" y="1192889"/>
            <a:ext cx="9897154" cy="993951"/>
            <a:chOff x="-13729178" y="0"/>
            <a:chExt cx="19860698" cy="1769325"/>
          </a:xfrm>
        </p:grpSpPr>
        <p:sp>
          <p:nvSpPr>
            <p:cNvPr id="38" name="Freeform 5">
              <a:extLst>
                <a:ext uri="{FF2B5EF4-FFF2-40B4-BE49-F238E27FC236}">
                  <a16:creationId xmlns:a16="http://schemas.microsoft.com/office/drawing/2014/main" id="{3859DA6F-7A58-8264-2B71-92ECBE468384}"/>
                </a:ext>
              </a:extLst>
            </p:cNvPr>
            <p:cNvSpPr/>
            <p:nvPr/>
          </p:nvSpPr>
          <p:spPr>
            <a:xfrm>
              <a:off x="0" y="0"/>
              <a:ext cx="6131520" cy="1037520"/>
            </a:xfrm>
            <a:custGeom>
              <a:avLst/>
              <a:gdLst/>
              <a:ahLst/>
              <a:cxnLst/>
              <a:rect l="l" t="t" r="r" b="b"/>
              <a:pathLst>
                <a:path w="6131520" h="1037520">
                  <a:moveTo>
                    <a:pt x="0" y="0"/>
                  </a:moveTo>
                  <a:lnTo>
                    <a:pt x="6131520" y="0"/>
                  </a:lnTo>
                  <a:lnTo>
                    <a:pt x="6131520" y="1037520"/>
                  </a:lnTo>
                  <a:lnTo>
                    <a:pt x="0" y="1037520"/>
                  </a:lnTo>
                  <a:close/>
                </a:path>
              </a:pathLst>
            </a:custGeom>
            <a:solidFill>
              <a:srgbClr val="000000">
                <a:alpha val="0"/>
              </a:srgbClr>
            </a:solidFill>
          </p:spPr>
        </p:sp>
        <p:sp>
          <p:nvSpPr>
            <p:cNvPr id="39" name="TextBox 6">
              <a:extLst>
                <a:ext uri="{FF2B5EF4-FFF2-40B4-BE49-F238E27FC236}">
                  <a16:creationId xmlns:a16="http://schemas.microsoft.com/office/drawing/2014/main" id="{88898C56-26CD-3A94-2491-8797E9AAB5A5}"/>
                </a:ext>
              </a:extLst>
            </p:cNvPr>
            <p:cNvSpPr txBox="1"/>
            <p:nvPr/>
          </p:nvSpPr>
          <p:spPr>
            <a:xfrm>
              <a:off x="-13729178" y="1283050"/>
              <a:ext cx="6640711" cy="486275"/>
            </a:xfrm>
            <a:prstGeom prst="rect">
              <a:avLst/>
            </a:prstGeom>
          </p:spPr>
          <p:txBody>
            <a:bodyPr lIns="0" tIns="0" rIns="0" bIns="0" rtlCol="0" anchor="t"/>
            <a:lstStyle/>
            <a:p>
              <a:r>
                <a:rPr lang="ru-RU" sz="1200" b="1" spc="-1" dirty="0">
                  <a:solidFill>
                    <a:srgbClr val="0070C0"/>
                  </a:solidFill>
                  <a:latin typeface="Arial" panose="020B0604020202020204" pitchFamily="34" charset="0"/>
                  <a:ea typeface="Arial Bold"/>
                  <a:cs typeface="Arial" panose="020B0604020202020204" pitchFamily="34" charset="0"/>
                  <a:sym typeface="Arial Bold"/>
                </a:rPr>
                <a:t>    ҚАТЫСУШЫЛАР САНАТЫ</a:t>
              </a:r>
              <a:r>
                <a:rPr lang="ru-RU" sz="1400" b="1" spc="-1" dirty="0">
                  <a:solidFill>
                    <a:srgbClr val="0070C0"/>
                  </a:solidFill>
                  <a:latin typeface="Arial" panose="020B0604020202020204" pitchFamily="34" charset="0"/>
                  <a:ea typeface="Arial Bold"/>
                  <a:cs typeface="Arial" panose="020B0604020202020204" pitchFamily="34" charset="0"/>
                  <a:sym typeface="Arial Bold"/>
                </a:rPr>
                <a:t>, </a:t>
              </a:r>
              <a:r>
                <a:rPr lang="ru-RU" sz="1200" b="1" spc="-1" dirty="0" err="1">
                  <a:solidFill>
                    <a:srgbClr val="0070C0"/>
                  </a:solidFill>
                  <a:latin typeface="Arial" panose="020B0604020202020204" pitchFamily="34" charset="0"/>
                  <a:ea typeface="Arial Bold"/>
                  <a:cs typeface="Arial" panose="020B0604020202020204" pitchFamily="34" charset="0"/>
                  <a:sym typeface="Arial Bold"/>
                </a:rPr>
                <a:t>адам</a:t>
              </a:r>
              <a:endParaRPr lang="en-US" sz="1200" b="1" spc="-1" dirty="0">
                <a:solidFill>
                  <a:srgbClr val="002060"/>
                </a:solidFill>
                <a:latin typeface="Arial" panose="020B0604020202020204" pitchFamily="34" charset="0"/>
                <a:ea typeface="Arial Bold"/>
                <a:cs typeface="Arial" panose="020B0604020202020204" pitchFamily="34" charset="0"/>
                <a:sym typeface="Arial Bold"/>
              </a:endParaRPr>
            </a:p>
          </p:txBody>
        </p:sp>
      </p:grpSp>
      <p:graphicFrame>
        <p:nvGraphicFramePr>
          <p:cNvPr id="40" name="Таблица 39">
            <a:extLst>
              <a:ext uri="{FF2B5EF4-FFF2-40B4-BE49-F238E27FC236}">
                <a16:creationId xmlns:a16="http://schemas.microsoft.com/office/drawing/2014/main" id="{36923C2D-8C08-D531-E13B-98A5A9361F73}"/>
              </a:ext>
            </a:extLst>
          </p:cNvPr>
          <p:cNvGraphicFramePr>
            <a:graphicFrameLocks noGrp="1"/>
          </p:cNvGraphicFramePr>
          <p:nvPr>
            <p:extLst>
              <p:ext uri="{D42A27DB-BD31-4B8C-83A1-F6EECF244321}">
                <p14:modId xmlns:p14="http://schemas.microsoft.com/office/powerpoint/2010/main" val="1907694999"/>
              </p:ext>
            </p:extLst>
          </p:nvPr>
        </p:nvGraphicFramePr>
        <p:xfrm>
          <a:off x="728664" y="2270482"/>
          <a:ext cx="5238183" cy="1295635"/>
        </p:xfrm>
        <a:graphic>
          <a:graphicData uri="http://schemas.openxmlformats.org/drawingml/2006/table">
            <a:tbl>
              <a:tblPr firstRow="1" bandRow="1">
                <a:tableStyleId>{69012ECD-51FC-41F1-AA8D-1B2483CD663E}</a:tableStyleId>
              </a:tblPr>
              <a:tblGrid>
                <a:gridCol w="1494109">
                  <a:extLst>
                    <a:ext uri="{9D8B030D-6E8A-4147-A177-3AD203B41FA5}">
                      <a16:colId xmlns:a16="http://schemas.microsoft.com/office/drawing/2014/main" val="1657451994"/>
                    </a:ext>
                  </a:extLst>
                </a:gridCol>
                <a:gridCol w="1202335">
                  <a:extLst>
                    <a:ext uri="{9D8B030D-6E8A-4147-A177-3AD203B41FA5}">
                      <a16:colId xmlns:a16="http://schemas.microsoft.com/office/drawing/2014/main" val="289750881"/>
                    </a:ext>
                  </a:extLst>
                </a:gridCol>
                <a:gridCol w="1309353">
                  <a:extLst>
                    <a:ext uri="{9D8B030D-6E8A-4147-A177-3AD203B41FA5}">
                      <a16:colId xmlns:a16="http://schemas.microsoft.com/office/drawing/2014/main" val="533858695"/>
                    </a:ext>
                  </a:extLst>
                </a:gridCol>
                <a:gridCol w="1232386">
                  <a:extLst>
                    <a:ext uri="{9D8B030D-6E8A-4147-A177-3AD203B41FA5}">
                      <a16:colId xmlns:a16="http://schemas.microsoft.com/office/drawing/2014/main" val="3378628179"/>
                    </a:ext>
                  </a:extLst>
                </a:gridCol>
              </a:tblGrid>
              <a:tr h="360753">
                <a:tc>
                  <a:txBody>
                    <a:bodyPr/>
                    <a:lstStyle/>
                    <a:p>
                      <a:pPr algn="ctr"/>
                      <a:r>
                        <a:rPr lang="ru-RU" sz="1200" dirty="0">
                          <a:latin typeface="Arial" panose="020B0604020202020204" pitchFamily="34" charset="0"/>
                          <a:cs typeface="Arial" panose="020B0604020202020204" pitchFamily="34" charset="0"/>
                        </a:rPr>
                        <a:t>ҚАТЫСУШЫЛАР</a:t>
                      </a:r>
                      <a:endParaRPr lang="ru-KZ" sz="1200" dirty="0">
                        <a:latin typeface="Arial" panose="020B0604020202020204" pitchFamily="34" charset="0"/>
                        <a:cs typeface="Arial" panose="020B0604020202020204" pitchFamily="34" charset="0"/>
                      </a:endParaRPr>
                    </a:p>
                  </a:txBody>
                  <a:tcPr>
                    <a:solidFill>
                      <a:srgbClr val="4299E1"/>
                    </a:solidFill>
                  </a:tcPr>
                </a:tc>
                <a:tc>
                  <a:txBody>
                    <a:bodyPr/>
                    <a:lstStyle/>
                    <a:p>
                      <a:pPr algn="ctr"/>
                      <a:r>
                        <a:rPr lang="ru-RU" sz="1200" dirty="0">
                          <a:latin typeface="Arial" panose="020B0604020202020204" pitchFamily="34" charset="0"/>
                          <a:cs typeface="Arial" panose="020B0604020202020204" pitchFamily="34" charset="0"/>
                        </a:rPr>
                        <a:t>2023</a:t>
                      </a:r>
                      <a:endParaRPr lang="ru-KZ" sz="1200" dirty="0">
                        <a:latin typeface="Arial" panose="020B0604020202020204" pitchFamily="34" charset="0"/>
                        <a:cs typeface="Arial" panose="020B0604020202020204" pitchFamily="34" charset="0"/>
                      </a:endParaRPr>
                    </a:p>
                  </a:txBody>
                  <a:tcPr>
                    <a:solidFill>
                      <a:srgbClr val="4299E1"/>
                    </a:solidFill>
                  </a:tcPr>
                </a:tc>
                <a:tc>
                  <a:txBody>
                    <a:bodyPr/>
                    <a:lstStyle/>
                    <a:p>
                      <a:pPr algn="ctr"/>
                      <a:r>
                        <a:rPr lang="ru-RU" sz="1200" dirty="0">
                          <a:latin typeface="Arial" panose="020B0604020202020204" pitchFamily="34" charset="0"/>
                          <a:cs typeface="Arial" panose="020B0604020202020204" pitchFamily="34" charset="0"/>
                        </a:rPr>
                        <a:t>2024</a:t>
                      </a:r>
                      <a:endParaRPr lang="ru-KZ" sz="1200" dirty="0">
                        <a:latin typeface="Arial" panose="020B0604020202020204" pitchFamily="34" charset="0"/>
                        <a:cs typeface="Arial" panose="020B0604020202020204" pitchFamily="34" charset="0"/>
                      </a:endParaRPr>
                    </a:p>
                  </a:txBody>
                  <a:tcPr>
                    <a:solidFill>
                      <a:srgbClr val="4299E1"/>
                    </a:solidFill>
                  </a:tcPr>
                </a:tc>
                <a:tc>
                  <a:txBody>
                    <a:bodyPr/>
                    <a:lstStyle/>
                    <a:p>
                      <a:pPr algn="ctr"/>
                      <a:r>
                        <a:rPr lang="ru-RU" sz="1200" dirty="0">
                          <a:latin typeface="Arial" panose="020B0604020202020204" pitchFamily="34" charset="0"/>
                          <a:cs typeface="Arial" panose="020B0604020202020204" pitchFamily="34" charset="0"/>
                        </a:rPr>
                        <a:t>2025</a:t>
                      </a:r>
                      <a:endParaRPr lang="ru-KZ" sz="1200" dirty="0">
                        <a:latin typeface="Arial" panose="020B0604020202020204" pitchFamily="34" charset="0"/>
                        <a:cs typeface="Arial" panose="020B0604020202020204" pitchFamily="34" charset="0"/>
                      </a:endParaRPr>
                    </a:p>
                  </a:txBody>
                  <a:tcPr>
                    <a:solidFill>
                      <a:srgbClr val="4299E1"/>
                    </a:solidFill>
                  </a:tcPr>
                </a:tc>
                <a:extLst>
                  <a:ext uri="{0D108BD9-81ED-4DB2-BD59-A6C34878D82A}">
                    <a16:rowId xmlns:a16="http://schemas.microsoft.com/office/drawing/2014/main" val="1818032598"/>
                  </a:ext>
                </a:extLst>
              </a:tr>
              <a:tr h="320170">
                <a:tc>
                  <a:txBody>
                    <a:bodyPr/>
                    <a:lstStyle/>
                    <a:p>
                      <a:pPr algn="ctr"/>
                      <a:r>
                        <a:rPr lang="ru-RU" sz="1200" dirty="0" err="1">
                          <a:latin typeface="Arial" panose="020B0604020202020204" pitchFamily="34" charset="0"/>
                          <a:cs typeface="Arial" panose="020B0604020202020204" pitchFamily="34" charset="0"/>
                        </a:rPr>
                        <a:t>Жалдамалы</a:t>
                      </a:r>
                      <a:r>
                        <a:rPr lang="ru-RU" sz="1200" dirty="0">
                          <a:latin typeface="Arial" panose="020B0604020202020204" pitchFamily="34" charset="0"/>
                          <a:cs typeface="Arial" panose="020B0604020202020204" pitchFamily="34" charset="0"/>
                        </a:rPr>
                        <a:t> </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5 496 585</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5 568 106</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5 757 196</a:t>
                      </a:r>
                      <a:endParaRPr lang="ru-KZ"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31384323"/>
                  </a:ext>
                </a:extLst>
              </a:tr>
              <a:tr h="278337">
                <a:tc>
                  <a:txBody>
                    <a:bodyPr/>
                    <a:lstStyle/>
                    <a:p>
                      <a:pPr algn="ctr"/>
                      <a:r>
                        <a:rPr lang="ru-RU" sz="1200" dirty="0" err="1">
                          <a:latin typeface="Arial" panose="020B0604020202020204" pitchFamily="34" charset="0"/>
                          <a:cs typeface="Arial" panose="020B0604020202020204" pitchFamily="34" charset="0"/>
                        </a:rPr>
                        <a:t>Аралас</a:t>
                      </a:r>
                      <a:r>
                        <a:rPr lang="ru-RU" sz="1200" dirty="0">
                          <a:latin typeface="Arial" panose="020B0604020202020204" pitchFamily="34" charset="0"/>
                          <a:cs typeface="Arial" panose="020B0604020202020204" pitchFamily="34" charset="0"/>
                        </a:rPr>
                        <a:t> </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584 471</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616 405</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611 029</a:t>
                      </a:r>
                      <a:endParaRPr lang="ru-KZ"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81045218"/>
                  </a:ext>
                </a:extLst>
              </a:tr>
              <a:tr h="336375">
                <a:tc>
                  <a:txBody>
                    <a:bodyPr/>
                    <a:lstStyle/>
                    <a:p>
                      <a:pPr algn="ctr"/>
                      <a:r>
                        <a:rPr lang="ru-RU" sz="1200" dirty="0">
                          <a:latin typeface="Arial" panose="020B0604020202020204" pitchFamily="34" charset="0"/>
                          <a:cs typeface="Arial" panose="020B0604020202020204" pitchFamily="34" charset="0"/>
                        </a:rPr>
                        <a:t>ДК</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633 003</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652 475</a:t>
                      </a:r>
                      <a:endParaRPr lang="ru-KZ" sz="1200" dirty="0">
                        <a:latin typeface="Arial" panose="020B0604020202020204" pitchFamily="34" charset="0"/>
                        <a:cs typeface="Arial" panose="020B0604020202020204" pitchFamily="34" charset="0"/>
                      </a:endParaRPr>
                    </a:p>
                  </a:txBody>
                  <a:tcPr/>
                </a:tc>
                <a:tc>
                  <a:txBody>
                    <a:bodyPr/>
                    <a:lstStyle/>
                    <a:p>
                      <a:pPr algn="ctr"/>
                      <a:r>
                        <a:rPr lang="ru-RU" sz="1200" dirty="0">
                          <a:latin typeface="Arial" panose="020B0604020202020204" pitchFamily="34" charset="0"/>
                          <a:cs typeface="Arial" panose="020B0604020202020204" pitchFamily="34" charset="0"/>
                        </a:rPr>
                        <a:t>624 442</a:t>
                      </a:r>
                      <a:endParaRPr lang="ru-KZ"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9384634"/>
                  </a:ext>
                </a:extLst>
              </a:tr>
            </a:tbl>
          </a:graphicData>
        </a:graphic>
      </p:graphicFrame>
      <p:graphicFrame>
        <p:nvGraphicFramePr>
          <p:cNvPr id="41" name="Рисунок 20">
            <a:extLst>
              <a:ext uri="{FF2B5EF4-FFF2-40B4-BE49-F238E27FC236}">
                <a16:creationId xmlns:a16="http://schemas.microsoft.com/office/drawing/2014/main" id="{2D3790E1-6B17-399B-C327-3BEDC4CB3F3D}"/>
              </a:ext>
            </a:extLst>
          </p:cNvPr>
          <p:cNvGraphicFramePr>
            <a:graphicFrameLocks/>
          </p:cNvGraphicFramePr>
          <p:nvPr>
            <p:extLst>
              <p:ext uri="{D42A27DB-BD31-4B8C-83A1-F6EECF244321}">
                <p14:modId xmlns:p14="http://schemas.microsoft.com/office/powerpoint/2010/main" val="3268655725"/>
              </p:ext>
            </p:extLst>
          </p:nvPr>
        </p:nvGraphicFramePr>
        <p:xfrm>
          <a:off x="729172" y="4096814"/>
          <a:ext cx="5237675" cy="2182910"/>
        </p:xfrm>
        <a:graphic>
          <a:graphicData uri="http://schemas.openxmlformats.org/drawingml/2006/chart">
            <c:chart xmlns:c="http://schemas.openxmlformats.org/drawingml/2006/chart" xmlns:r="http://schemas.openxmlformats.org/officeDocument/2006/relationships" r:id="rId4"/>
          </a:graphicData>
        </a:graphic>
      </p:graphicFrame>
      <p:sp>
        <p:nvSpPr>
          <p:cNvPr id="42" name="TextBox 41">
            <a:extLst>
              <a:ext uri="{FF2B5EF4-FFF2-40B4-BE49-F238E27FC236}">
                <a16:creationId xmlns:a16="http://schemas.microsoft.com/office/drawing/2014/main" id="{8C807776-8043-38A5-0DB3-95D4E357703D}"/>
              </a:ext>
            </a:extLst>
          </p:cNvPr>
          <p:cNvSpPr txBox="1"/>
          <p:nvPr/>
        </p:nvSpPr>
        <p:spPr>
          <a:xfrm>
            <a:off x="714375" y="3625165"/>
            <a:ext cx="5509024" cy="461665"/>
          </a:xfrm>
          <a:prstGeom prst="rect">
            <a:avLst/>
          </a:prstGeom>
          <a:noFill/>
        </p:spPr>
        <p:txBody>
          <a:bodyPr wrap="square" rtlCol="0">
            <a:spAutoFit/>
          </a:bodyPr>
          <a:lstStyle/>
          <a:p>
            <a:r>
              <a:rPr lang="ru-RU" sz="1200" b="1" dirty="0">
                <a:solidFill>
                  <a:srgbClr val="0070C0"/>
                </a:solidFill>
                <a:latin typeface="Arial" panose="020B0604020202020204" pitchFamily="34" charset="0"/>
                <a:cs typeface="Arial" panose="020B0604020202020204" pitchFamily="34" charset="0"/>
              </a:rPr>
              <a:t>2025 </a:t>
            </a:r>
            <a:r>
              <a:rPr lang="ru-RU" sz="1200" b="1" dirty="0" err="1">
                <a:solidFill>
                  <a:srgbClr val="0070C0"/>
                </a:solidFill>
                <a:latin typeface="Arial" panose="020B0604020202020204" pitchFamily="34" charset="0"/>
                <a:cs typeface="Arial" panose="020B0604020202020204" pitchFamily="34" charset="0"/>
              </a:rPr>
              <a:t>жылғы</a:t>
            </a:r>
            <a:r>
              <a:rPr lang="ru-RU" sz="1200" b="1" dirty="0">
                <a:solidFill>
                  <a:srgbClr val="0070C0"/>
                </a:solidFill>
                <a:latin typeface="Arial" panose="020B0604020202020204" pitchFamily="34" charset="0"/>
                <a:cs typeface="Arial" panose="020B0604020202020204" pitchFamily="34" charset="0"/>
              </a:rPr>
              <a:t> ҚАТЫСУШЫЛАРДЫҢ ГРАДАЦИЯСЫ </a:t>
            </a:r>
          </a:p>
          <a:p>
            <a:r>
              <a:rPr lang="ru-RU" sz="1200" dirty="0" err="1">
                <a:solidFill>
                  <a:srgbClr val="0070C0"/>
                </a:solidFill>
                <a:latin typeface="Arial" panose="020B0604020202020204" pitchFamily="34" charset="0"/>
                <a:cs typeface="Arial" panose="020B0604020202020204" pitchFamily="34" charset="0"/>
              </a:rPr>
              <a:t>табыс</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деңгейі</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бойынша</a:t>
            </a:r>
            <a:r>
              <a:rPr lang="ru-RU" sz="1200" dirty="0">
                <a:solidFill>
                  <a:srgbClr val="0070C0"/>
                </a:solidFill>
                <a:latin typeface="Arial" panose="020B0604020202020204" pitchFamily="34" charset="0"/>
                <a:cs typeface="Arial" panose="020B0604020202020204" pitchFamily="34" charset="0"/>
              </a:rPr>
              <a:t> </a:t>
            </a:r>
            <a:endParaRPr lang="ru-KZ" sz="1200" b="1" dirty="0">
              <a:solidFill>
                <a:srgbClr val="0070C0"/>
              </a:solidFill>
              <a:latin typeface="Arial" panose="020B0604020202020204" pitchFamily="34" charset="0"/>
              <a:cs typeface="Arial" panose="020B0604020202020204" pitchFamily="34" charset="0"/>
            </a:endParaRPr>
          </a:p>
        </p:txBody>
      </p:sp>
    </p:spTree>
  </p:cSld>
  <p:clrMapOvr>
    <a:overrideClrMapping bg1="lt1" tx1="dk1" bg2="lt2" tx2="dk2" accent1="accent1" accent2="accent2" accent3="accent3" accent4="accent4" accent5="accent5" accent6="accent6" hlink="hlink" folHlink="folHlink"/>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graphicFrame>
        <p:nvGraphicFramePr>
          <p:cNvPr id="23" name="Диаграмма 22">
            <a:extLst>
              <a:ext uri="{FF2B5EF4-FFF2-40B4-BE49-F238E27FC236}">
                <a16:creationId xmlns:a16="http://schemas.microsoft.com/office/drawing/2014/main" id="{D2B291E0-460C-4F86-9D41-34BDFB3C7455}"/>
              </a:ext>
            </a:extLst>
          </p:cNvPr>
          <p:cNvGraphicFramePr>
            <a:graphicFrameLocks/>
          </p:cNvGraphicFramePr>
          <p:nvPr>
            <p:extLst>
              <p:ext uri="{D42A27DB-BD31-4B8C-83A1-F6EECF244321}">
                <p14:modId xmlns:p14="http://schemas.microsoft.com/office/powerpoint/2010/main" val="3387322860"/>
              </p:ext>
            </p:extLst>
          </p:nvPr>
        </p:nvGraphicFramePr>
        <p:xfrm>
          <a:off x="381000" y="4409543"/>
          <a:ext cx="5352607" cy="2092780"/>
        </p:xfrm>
        <a:graphic>
          <a:graphicData uri="http://schemas.openxmlformats.org/drawingml/2006/chart">
            <c:chart xmlns:c="http://schemas.openxmlformats.org/drawingml/2006/chart" xmlns:r="http://schemas.openxmlformats.org/officeDocument/2006/relationships" r:id="rId4"/>
          </a:graphicData>
        </a:graphic>
      </p:graphicFrame>
      <p:sp>
        <p:nvSpPr>
          <p:cNvPr id="2" name="Shape 0"/>
          <p:cNvSpPr/>
          <p:nvPr/>
        </p:nvSpPr>
        <p:spPr>
          <a:xfrm>
            <a:off x="381000" y="628650"/>
            <a:ext cx="419100" cy="457200"/>
          </a:xfrm>
          <a:prstGeom prst="roundRect">
            <a:avLst>
              <a:gd name="adj" fmla="val 27273"/>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3" name="Shape 1"/>
          <p:cNvSpPr/>
          <p:nvPr/>
        </p:nvSpPr>
        <p:spPr>
          <a:xfrm>
            <a:off x="472083" y="762000"/>
            <a:ext cx="238125" cy="190500"/>
          </a:xfrm>
          <a:custGeom>
            <a:avLst/>
            <a:gdLst/>
            <a:ahLst/>
            <a:cxnLst/>
            <a:rect l="l" t="t" r="r" b="b"/>
            <a:pathLst>
              <a:path w="238125" h="190500">
                <a:moveTo>
                  <a:pt x="50602" y="47625"/>
                </a:moveTo>
                <a:cubicBezTo>
                  <a:pt x="50602" y="22983"/>
                  <a:pt x="70608" y="2977"/>
                  <a:pt x="95250" y="2977"/>
                </a:cubicBezTo>
                <a:cubicBezTo>
                  <a:pt x="119892" y="2977"/>
                  <a:pt x="139898" y="22983"/>
                  <a:pt x="139898" y="47625"/>
                </a:cubicBezTo>
                <a:cubicBezTo>
                  <a:pt x="139898" y="72267"/>
                  <a:pt x="119892" y="92273"/>
                  <a:pt x="95250" y="92273"/>
                </a:cubicBezTo>
                <a:cubicBezTo>
                  <a:pt x="70608" y="92273"/>
                  <a:pt x="50602" y="72267"/>
                  <a:pt x="50602" y="47625"/>
                </a:cubicBezTo>
                <a:close/>
                <a:moveTo>
                  <a:pt x="17859" y="179450"/>
                </a:moveTo>
                <a:cubicBezTo>
                  <a:pt x="17859" y="142801"/>
                  <a:pt x="47551" y="113109"/>
                  <a:pt x="84200" y="113109"/>
                </a:cubicBezTo>
                <a:lnTo>
                  <a:pt x="106300" y="113109"/>
                </a:lnTo>
                <a:cubicBezTo>
                  <a:pt x="142949" y="113109"/>
                  <a:pt x="172641" y="142801"/>
                  <a:pt x="172641" y="179450"/>
                </a:cubicBezTo>
                <a:cubicBezTo>
                  <a:pt x="172641" y="185551"/>
                  <a:pt x="167692" y="190500"/>
                  <a:pt x="161590" y="190500"/>
                </a:cubicBezTo>
                <a:lnTo>
                  <a:pt x="28910" y="190500"/>
                </a:lnTo>
                <a:cubicBezTo>
                  <a:pt x="22808" y="190500"/>
                  <a:pt x="17859" y="185551"/>
                  <a:pt x="17859" y="179450"/>
                </a:cubicBezTo>
                <a:close/>
                <a:moveTo>
                  <a:pt x="175617" y="62508"/>
                </a:moveTo>
                <a:lnTo>
                  <a:pt x="229195" y="62508"/>
                </a:lnTo>
                <a:cubicBezTo>
                  <a:pt x="234144" y="62508"/>
                  <a:pt x="238125" y="66489"/>
                  <a:pt x="238125" y="71438"/>
                </a:cubicBezTo>
                <a:cubicBezTo>
                  <a:pt x="238125" y="76386"/>
                  <a:pt x="234144" y="80367"/>
                  <a:pt x="229195" y="80367"/>
                </a:cubicBezTo>
                <a:lnTo>
                  <a:pt x="175617" y="80367"/>
                </a:lnTo>
                <a:cubicBezTo>
                  <a:pt x="170669" y="80367"/>
                  <a:pt x="166688" y="76386"/>
                  <a:pt x="166688" y="71438"/>
                </a:cubicBezTo>
                <a:cubicBezTo>
                  <a:pt x="166688" y="66489"/>
                  <a:pt x="170669" y="62508"/>
                  <a:pt x="175617" y="62508"/>
                </a:cubicBezTo>
                <a:close/>
              </a:path>
            </a:pathLst>
          </a:custGeom>
          <a:solidFill>
            <a:srgbClr val="FFFFFF"/>
          </a:solidFill>
          <a:ln/>
        </p:spPr>
      </p:sp>
      <p:sp>
        <p:nvSpPr>
          <p:cNvPr id="4" name="Text 2"/>
          <p:cNvSpPr/>
          <p:nvPr/>
        </p:nvSpPr>
        <p:spPr>
          <a:xfrm>
            <a:off x="930929" y="518352"/>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02-ТАРАУ</a:t>
            </a:r>
            <a:endParaRPr lang="en-US" sz="1000" dirty="0">
              <a:latin typeface="Arial" panose="020B0604020202020204" pitchFamily="34" charset="0"/>
              <a:cs typeface="Arial" panose="020B0604020202020204" pitchFamily="34" charset="0"/>
            </a:endParaRPr>
          </a:p>
        </p:txBody>
      </p:sp>
      <p:sp>
        <p:nvSpPr>
          <p:cNvPr id="5" name="Text 3"/>
          <p:cNvSpPr/>
          <p:nvPr/>
        </p:nvSpPr>
        <p:spPr>
          <a:xfrm>
            <a:off x="915591" y="536239"/>
            <a:ext cx="11068050" cy="762000"/>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НЕГІЗГІ НӘТИЖЕЛЕР</a:t>
            </a:r>
            <a:r>
              <a:rPr lang="en-US" sz="2400" b="1" dirty="0">
                <a:solidFill>
                  <a:srgbClr val="1A365D"/>
                </a:solidFill>
                <a:latin typeface="Quattrocento Sans" pitchFamily="34" charset="0"/>
                <a:ea typeface="Quattrocento Sans" pitchFamily="34" charset="-122"/>
                <a:cs typeface="Quattrocento Sans" pitchFamily="34" charset="-120"/>
              </a:rPr>
              <a:t>- </a:t>
            </a:r>
            <a:r>
              <a:rPr lang="ru-RU" sz="2400" b="1" dirty="0">
                <a:solidFill>
                  <a:srgbClr val="1A365D"/>
                </a:solidFill>
                <a:latin typeface="Quattrocento Sans" pitchFamily="34" charset="0"/>
                <a:ea typeface="Quattrocento Sans" pitchFamily="34" charset="-122"/>
                <a:cs typeface="Quattrocento Sans" pitchFamily="34" charset="-120"/>
              </a:rPr>
              <a:t>ҚАТЫСУШЫЛАР САНЫНЫҢ ТӨМЕНДЕУІНЕ МОНИТОРИНГ</a:t>
            </a:r>
            <a:endParaRPr lang="en-US" sz="2400" dirty="0"/>
          </a:p>
        </p:txBody>
      </p:sp>
      <p:sp>
        <p:nvSpPr>
          <p:cNvPr id="6" name="Shape 4"/>
          <p:cNvSpPr/>
          <p:nvPr/>
        </p:nvSpPr>
        <p:spPr>
          <a:xfrm>
            <a:off x="381000" y="1403979"/>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p:cNvSpPr/>
          <p:nvPr/>
        </p:nvSpPr>
        <p:spPr>
          <a:xfrm>
            <a:off x="374574" y="1528914"/>
            <a:ext cx="5312331" cy="2223637"/>
          </a:xfrm>
          <a:prstGeom prst="roundRect">
            <a:avLst>
              <a:gd name="adj" fmla="val 4444"/>
            </a:avLst>
          </a:prstGeom>
          <a:solidFill>
            <a:srgbClr val="FFFFFF"/>
          </a:solidFill>
          <a:ln/>
          <a:effectLst>
            <a:outerShdw blurRad="57150" dist="38100" dir="5400000" algn="bl" rotWithShape="0">
              <a:srgbClr val="000000">
                <a:alpha val="10196"/>
              </a:srgbClr>
            </a:outerShdw>
          </a:effectLst>
        </p:spPr>
      </p:sp>
      <p:sp>
        <p:nvSpPr>
          <p:cNvPr id="22" name="Text 20"/>
          <p:cNvSpPr/>
          <p:nvPr/>
        </p:nvSpPr>
        <p:spPr>
          <a:xfrm>
            <a:off x="6496050" y="1297384"/>
            <a:ext cx="5124450" cy="266700"/>
          </a:xfrm>
          <a:prstGeom prst="rect">
            <a:avLst/>
          </a:prstGeom>
          <a:noFill/>
          <a:ln/>
        </p:spPr>
        <p:txBody>
          <a:bodyPr wrap="square" lIns="0" tIns="0" rIns="0" bIns="0" rtlCol="0" anchor="ctr"/>
          <a:lstStyle/>
          <a:p>
            <a:r>
              <a:rPr lang="ru-RU" sz="1350" b="1" dirty="0" err="1">
                <a:solidFill>
                  <a:srgbClr val="1A365D"/>
                </a:solidFill>
                <a:latin typeface="Quattrocento Sans" pitchFamily="34" charset="0"/>
                <a:ea typeface="Quattrocento Sans" pitchFamily="34" charset="-122"/>
                <a:cs typeface="Quattrocento Sans" pitchFamily="34" charset="-120"/>
              </a:rPr>
              <a:t>Қате</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төленген</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әлеуметтік</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аударымдар</a:t>
            </a:r>
            <a:r>
              <a:rPr lang="ru-RU" sz="1350" b="1" dirty="0">
                <a:solidFill>
                  <a:srgbClr val="1A365D"/>
                </a:solidFill>
                <a:latin typeface="Quattrocento Sans" pitchFamily="34" charset="0"/>
                <a:ea typeface="Quattrocento Sans" pitchFamily="34" charset="-122"/>
                <a:cs typeface="Quattrocento Sans" pitchFamily="34" charset="-120"/>
              </a:rPr>
              <a:t> мен </a:t>
            </a:r>
            <a:r>
              <a:rPr lang="ru-RU" sz="1350" b="1" dirty="0" err="1">
                <a:solidFill>
                  <a:srgbClr val="1A365D"/>
                </a:solidFill>
                <a:latin typeface="Quattrocento Sans" pitchFamily="34" charset="0"/>
                <a:ea typeface="Quattrocento Sans" pitchFamily="34" charset="-122"/>
                <a:cs typeface="Quattrocento Sans" pitchFamily="34" charset="-120"/>
              </a:rPr>
              <a:t>өсімпұлдарды</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қайтарудың</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динамикасы</a:t>
            </a:r>
            <a:endParaRPr lang="ru-RU" sz="1350" b="1" dirty="0">
              <a:solidFill>
                <a:srgbClr val="1A365D"/>
              </a:solidFill>
              <a:latin typeface="Quattrocento Sans" pitchFamily="34" charset="0"/>
              <a:ea typeface="Quattrocento Sans" pitchFamily="34" charset="-122"/>
              <a:cs typeface="Quattrocento Sans" pitchFamily="34" charset="-120"/>
            </a:endParaRPr>
          </a:p>
        </p:txBody>
      </p:sp>
      <p:sp>
        <p:nvSpPr>
          <p:cNvPr id="33" name="Shape 31"/>
          <p:cNvSpPr/>
          <p:nvPr/>
        </p:nvSpPr>
        <p:spPr>
          <a:xfrm>
            <a:off x="6397228" y="4014567"/>
            <a:ext cx="171450" cy="171450"/>
          </a:xfrm>
          <a:custGeom>
            <a:avLst/>
            <a:gdLst/>
            <a:ahLst/>
            <a:cxnLst/>
            <a:rect l="l" t="t" r="r" b="b"/>
            <a:pathLst>
              <a:path w="171450" h="171450">
                <a:moveTo>
                  <a:pt x="85725" y="21431"/>
                </a:moveTo>
                <a:cubicBezTo>
                  <a:pt x="66705" y="21431"/>
                  <a:pt x="49593" y="29702"/>
                  <a:pt x="37806" y="42863"/>
                </a:cubicBezTo>
                <a:lnTo>
                  <a:pt x="53578" y="42863"/>
                </a:lnTo>
                <a:cubicBezTo>
                  <a:pt x="59505" y="42863"/>
                  <a:pt x="64294" y="47651"/>
                  <a:pt x="64294" y="53578"/>
                </a:cubicBezTo>
                <a:cubicBezTo>
                  <a:pt x="64294" y="59505"/>
                  <a:pt x="59505" y="64294"/>
                  <a:pt x="53578" y="64294"/>
                </a:cubicBezTo>
                <a:lnTo>
                  <a:pt x="10716" y="64294"/>
                </a:lnTo>
                <a:cubicBezTo>
                  <a:pt x="4789" y="64294"/>
                  <a:pt x="0" y="59505"/>
                  <a:pt x="0" y="53578"/>
                </a:cubicBezTo>
                <a:lnTo>
                  <a:pt x="0" y="10716"/>
                </a:lnTo>
                <a:cubicBezTo>
                  <a:pt x="0" y="4789"/>
                  <a:pt x="4789" y="0"/>
                  <a:pt x="10716" y="0"/>
                </a:cubicBezTo>
                <a:cubicBezTo>
                  <a:pt x="16643" y="0"/>
                  <a:pt x="21431" y="4789"/>
                  <a:pt x="21431" y="10716"/>
                </a:cubicBezTo>
                <a:lnTo>
                  <a:pt x="21431" y="29033"/>
                </a:lnTo>
                <a:cubicBezTo>
                  <a:pt x="37136" y="11251"/>
                  <a:pt x="60108" y="0"/>
                  <a:pt x="85725" y="0"/>
                </a:cubicBezTo>
                <a:cubicBezTo>
                  <a:pt x="133075" y="0"/>
                  <a:pt x="171450" y="38375"/>
                  <a:pt x="171450" y="85725"/>
                </a:cubicBezTo>
                <a:cubicBezTo>
                  <a:pt x="171450" y="133075"/>
                  <a:pt x="133075" y="171450"/>
                  <a:pt x="85725" y="171450"/>
                </a:cubicBezTo>
                <a:cubicBezTo>
                  <a:pt x="56592" y="171450"/>
                  <a:pt x="30841" y="156917"/>
                  <a:pt x="15370" y="134715"/>
                </a:cubicBezTo>
                <a:cubicBezTo>
                  <a:pt x="11988" y="129860"/>
                  <a:pt x="13160" y="123196"/>
                  <a:pt x="18016" y="119781"/>
                </a:cubicBezTo>
                <a:cubicBezTo>
                  <a:pt x="22871" y="116365"/>
                  <a:pt x="29535" y="117570"/>
                  <a:pt x="32951" y="122426"/>
                </a:cubicBezTo>
                <a:cubicBezTo>
                  <a:pt x="44604" y="139102"/>
                  <a:pt x="63892" y="149985"/>
                  <a:pt x="85725" y="149985"/>
                </a:cubicBezTo>
                <a:cubicBezTo>
                  <a:pt x="121221" y="149985"/>
                  <a:pt x="150019" y="121187"/>
                  <a:pt x="150019" y="85692"/>
                </a:cubicBezTo>
                <a:cubicBezTo>
                  <a:pt x="150019" y="50196"/>
                  <a:pt x="121221" y="21431"/>
                  <a:pt x="85725" y="21431"/>
                </a:cubicBezTo>
                <a:close/>
              </a:path>
            </a:pathLst>
          </a:custGeom>
          <a:solidFill>
            <a:srgbClr val="4299E1"/>
          </a:solidFill>
          <a:ln/>
        </p:spPr>
      </p:sp>
      <p:sp>
        <p:nvSpPr>
          <p:cNvPr id="34" name="Text 32"/>
          <p:cNvSpPr/>
          <p:nvPr/>
        </p:nvSpPr>
        <p:spPr>
          <a:xfrm>
            <a:off x="6637782" y="3947025"/>
            <a:ext cx="5124450" cy="266700"/>
          </a:xfrm>
          <a:prstGeom prst="rect">
            <a:avLst/>
          </a:prstGeom>
          <a:noFill/>
          <a:ln/>
        </p:spPr>
        <p:txBody>
          <a:bodyPr wrap="square" lIns="0" tIns="0" rIns="0" bIns="0" rtlCol="0" anchor="ctr"/>
          <a:lstStyle/>
          <a:p>
            <a:pPr>
              <a:lnSpc>
                <a:spcPct val="130000"/>
              </a:lnSpc>
            </a:pPr>
            <a:r>
              <a:rPr lang="kk-KZ" sz="1350" b="1" dirty="0">
                <a:solidFill>
                  <a:srgbClr val="1A365D"/>
                </a:solidFill>
                <a:latin typeface="Quattrocento Sans" pitchFamily="34" charset="0"/>
                <a:ea typeface="Quattrocento Sans" pitchFamily="34" charset="-122"/>
                <a:cs typeface="Quattrocento Sans" pitchFamily="34" charset="-120"/>
              </a:rPr>
              <a:t>Әлеуметтік аударымдар мен өсімпұлдарды қайтару себептері</a:t>
            </a:r>
          </a:p>
        </p:txBody>
      </p:sp>
      <p:sp>
        <p:nvSpPr>
          <p:cNvPr id="35" name="Shape 33"/>
          <p:cNvSpPr/>
          <p:nvPr/>
        </p:nvSpPr>
        <p:spPr>
          <a:xfrm>
            <a:off x="6362700" y="4895850"/>
            <a:ext cx="5257800" cy="342900"/>
          </a:xfrm>
          <a:prstGeom prst="roundRect">
            <a:avLst>
              <a:gd name="adj" fmla="val 22222"/>
            </a:avLst>
          </a:prstGeom>
          <a:solidFill>
            <a:srgbClr val="F0F4F8"/>
          </a:solidFill>
          <a:ln/>
        </p:spPr>
      </p:sp>
      <p:sp>
        <p:nvSpPr>
          <p:cNvPr id="41" name="Shape 39"/>
          <p:cNvSpPr/>
          <p:nvPr/>
        </p:nvSpPr>
        <p:spPr>
          <a:xfrm>
            <a:off x="6397142" y="5562600"/>
            <a:ext cx="5257800" cy="234452"/>
          </a:xfrm>
          <a:prstGeom prst="roundRect">
            <a:avLst>
              <a:gd name="adj" fmla="val 22222"/>
            </a:avLst>
          </a:prstGeom>
          <a:solidFill>
            <a:srgbClr val="F0F4F8"/>
          </a:solidFill>
          <a:ln/>
        </p:spPr>
      </p:sp>
      <p:sp>
        <p:nvSpPr>
          <p:cNvPr id="46" name="Text 44"/>
          <p:cNvSpPr/>
          <p:nvPr/>
        </p:nvSpPr>
        <p:spPr>
          <a:xfrm>
            <a:off x="11728501" y="6630917"/>
            <a:ext cx="200025"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13</a:t>
            </a:r>
            <a:endParaRPr lang="en-US" sz="1000" dirty="0">
              <a:latin typeface="Arial" panose="020B0604020202020204" pitchFamily="34" charset="0"/>
              <a:cs typeface="Arial" panose="020B0604020202020204" pitchFamily="34" charset="0"/>
            </a:endParaRPr>
          </a:p>
        </p:txBody>
      </p:sp>
      <p:sp>
        <p:nvSpPr>
          <p:cNvPr id="47" name="Shape 19">
            <a:extLst>
              <a:ext uri="{FF2B5EF4-FFF2-40B4-BE49-F238E27FC236}">
                <a16:creationId xmlns:a16="http://schemas.microsoft.com/office/drawing/2014/main" id="{6605AE5A-8D16-395F-CF21-352B5CCDE20D}"/>
              </a:ext>
            </a:extLst>
          </p:cNvPr>
          <p:cNvSpPr/>
          <p:nvPr/>
        </p:nvSpPr>
        <p:spPr>
          <a:xfrm>
            <a:off x="345407" y="4009790"/>
            <a:ext cx="171450" cy="171450"/>
          </a:xfrm>
          <a:custGeom>
            <a:avLst/>
            <a:gdLst/>
            <a:ahLst/>
            <a:cxnLst/>
            <a:rect l="l" t="t" r="r" b="b"/>
            <a:pathLst>
              <a:path w="171450" h="171450">
                <a:moveTo>
                  <a:pt x="85725" y="171450"/>
                </a:moveTo>
                <a:cubicBezTo>
                  <a:pt x="133038" y="171450"/>
                  <a:pt x="171450" y="133038"/>
                  <a:pt x="171450" y="85725"/>
                </a:cubicBezTo>
                <a:cubicBezTo>
                  <a:pt x="171450" y="38412"/>
                  <a:pt x="133038" y="0"/>
                  <a:pt x="85725" y="0"/>
                </a:cubicBezTo>
                <a:cubicBezTo>
                  <a:pt x="38412" y="0"/>
                  <a:pt x="0" y="38412"/>
                  <a:pt x="0" y="85725"/>
                </a:cubicBezTo>
                <a:cubicBezTo>
                  <a:pt x="0" y="133038"/>
                  <a:pt x="38412" y="171450"/>
                  <a:pt x="85725" y="171450"/>
                </a:cubicBezTo>
                <a:close/>
                <a:moveTo>
                  <a:pt x="85725" y="58936"/>
                </a:moveTo>
                <a:cubicBezTo>
                  <a:pt x="79798" y="58936"/>
                  <a:pt x="75009" y="63724"/>
                  <a:pt x="75009" y="69652"/>
                </a:cubicBezTo>
                <a:cubicBezTo>
                  <a:pt x="75009" y="74105"/>
                  <a:pt x="71426" y="77688"/>
                  <a:pt x="66973" y="77688"/>
                </a:cubicBezTo>
                <a:cubicBezTo>
                  <a:pt x="62519" y="77688"/>
                  <a:pt x="58936" y="74105"/>
                  <a:pt x="58936" y="69652"/>
                </a:cubicBezTo>
                <a:cubicBezTo>
                  <a:pt x="58936" y="54851"/>
                  <a:pt x="70924" y="42863"/>
                  <a:pt x="85725" y="42863"/>
                </a:cubicBezTo>
                <a:cubicBezTo>
                  <a:pt x="100526" y="42863"/>
                  <a:pt x="112514" y="54851"/>
                  <a:pt x="112514" y="69652"/>
                </a:cubicBezTo>
                <a:cubicBezTo>
                  <a:pt x="112514" y="85457"/>
                  <a:pt x="100459" y="92154"/>
                  <a:pt x="93762" y="94599"/>
                </a:cubicBezTo>
                <a:lnTo>
                  <a:pt x="93762" y="95871"/>
                </a:lnTo>
                <a:cubicBezTo>
                  <a:pt x="93762" y="100325"/>
                  <a:pt x="90179" y="103908"/>
                  <a:pt x="85725" y="103908"/>
                </a:cubicBezTo>
                <a:cubicBezTo>
                  <a:pt x="81271" y="103908"/>
                  <a:pt x="77688" y="100325"/>
                  <a:pt x="77688" y="95871"/>
                </a:cubicBezTo>
                <a:lnTo>
                  <a:pt x="77688" y="93159"/>
                </a:lnTo>
                <a:cubicBezTo>
                  <a:pt x="77688" y="86294"/>
                  <a:pt x="82644" y="81372"/>
                  <a:pt x="87768" y="79697"/>
                </a:cubicBezTo>
                <a:cubicBezTo>
                  <a:pt x="89911" y="78994"/>
                  <a:pt x="92188" y="77856"/>
                  <a:pt x="93862" y="76248"/>
                </a:cubicBezTo>
                <a:cubicBezTo>
                  <a:pt x="95302" y="74842"/>
                  <a:pt x="96441" y="72900"/>
                  <a:pt x="96441" y="69685"/>
                </a:cubicBezTo>
                <a:cubicBezTo>
                  <a:pt x="96441" y="63758"/>
                  <a:pt x="91652" y="58969"/>
                  <a:pt x="85725" y="58969"/>
                </a:cubicBezTo>
                <a:close/>
                <a:moveTo>
                  <a:pt x="75009" y="123230"/>
                </a:moveTo>
                <a:cubicBezTo>
                  <a:pt x="75009" y="117316"/>
                  <a:pt x="79811" y="112514"/>
                  <a:pt x="85725" y="112514"/>
                </a:cubicBezTo>
                <a:cubicBezTo>
                  <a:pt x="91639" y="112514"/>
                  <a:pt x="96441" y="117316"/>
                  <a:pt x="96441" y="123230"/>
                </a:cubicBezTo>
                <a:cubicBezTo>
                  <a:pt x="96441" y="129144"/>
                  <a:pt x="91639" y="133945"/>
                  <a:pt x="85725" y="133945"/>
                </a:cubicBezTo>
                <a:cubicBezTo>
                  <a:pt x="79811" y="133945"/>
                  <a:pt x="75009" y="129144"/>
                  <a:pt x="75009" y="123230"/>
                </a:cubicBezTo>
                <a:close/>
              </a:path>
            </a:pathLst>
          </a:custGeom>
          <a:solidFill>
            <a:srgbClr val="4299E1"/>
          </a:solidFill>
          <a:ln/>
        </p:spPr>
      </p:sp>
      <p:sp>
        <p:nvSpPr>
          <p:cNvPr id="48" name="Text 20">
            <a:extLst>
              <a:ext uri="{FF2B5EF4-FFF2-40B4-BE49-F238E27FC236}">
                <a16:creationId xmlns:a16="http://schemas.microsoft.com/office/drawing/2014/main" id="{8827E11B-2EAC-E817-C42D-601B2F98146D}"/>
              </a:ext>
            </a:extLst>
          </p:cNvPr>
          <p:cNvSpPr/>
          <p:nvPr/>
        </p:nvSpPr>
        <p:spPr>
          <a:xfrm>
            <a:off x="613669" y="3947025"/>
            <a:ext cx="5124450" cy="266700"/>
          </a:xfrm>
          <a:prstGeom prst="rect">
            <a:avLst/>
          </a:prstGeom>
          <a:noFill/>
          <a:ln/>
        </p:spPr>
        <p:txBody>
          <a:bodyPr wrap="square" lIns="0" tIns="0" rIns="0" bIns="0" rtlCol="0" anchor="ctr"/>
          <a:lstStyle/>
          <a:p>
            <a:pPr>
              <a:lnSpc>
                <a:spcPct val="130000"/>
              </a:lnSpc>
            </a:pPr>
            <a:r>
              <a:rPr lang="ru-RU" sz="1350" b="1" dirty="0" err="1">
                <a:solidFill>
                  <a:srgbClr val="1A365D"/>
                </a:solidFill>
                <a:latin typeface="Quattrocento Sans" pitchFamily="34" charset="0"/>
                <a:ea typeface="Quattrocento Sans" pitchFamily="34" charset="-122"/>
                <a:cs typeface="Quattrocento Sans" pitchFamily="34" charset="-120"/>
              </a:rPr>
              <a:t>Төлеушілер</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санының</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төмендеу</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себептері</a:t>
            </a:r>
            <a:endParaRPr lang="ru-RU" sz="1350" b="1" dirty="0">
              <a:solidFill>
                <a:srgbClr val="1A365D"/>
              </a:solidFill>
              <a:latin typeface="Quattrocento Sans" pitchFamily="34" charset="0"/>
              <a:ea typeface="Quattrocento Sans" pitchFamily="34" charset="-122"/>
              <a:cs typeface="Quattrocento Sans" pitchFamily="34" charset="-120"/>
            </a:endParaRPr>
          </a:p>
        </p:txBody>
      </p:sp>
      <p:sp>
        <p:nvSpPr>
          <p:cNvPr id="49" name="Shape 35">
            <a:extLst>
              <a:ext uri="{FF2B5EF4-FFF2-40B4-BE49-F238E27FC236}">
                <a16:creationId xmlns:a16="http://schemas.microsoft.com/office/drawing/2014/main" id="{5347E73D-373E-6430-A694-68DD2D8FED0F}"/>
              </a:ext>
            </a:extLst>
          </p:cNvPr>
          <p:cNvSpPr/>
          <p:nvPr/>
        </p:nvSpPr>
        <p:spPr>
          <a:xfrm>
            <a:off x="6227349" y="1292003"/>
            <a:ext cx="172325" cy="172325"/>
          </a:xfrm>
          <a:custGeom>
            <a:avLst/>
            <a:gdLst/>
            <a:ahLst/>
            <a:cxnLst/>
            <a:rect l="l" t="t" r="r" b="b"/>
            <a:pathLst>
              <a:path w="172325" h="172325">
                <a:moveTo>
                  <a:pt x="10770" y="10770"/>
                </a:moveTo>
                <a:cubicBezTo>
                  <a:pt x="16728" y="10770"/>
                  <a:pt x="21541" y="15583"/>
                  <a:pt x="21541" y="21541"/>
                </a:cubicBezTo>
                <a:lnTo>
                  <a:pt x="21541" y="134629"/>
                </a:lnTo>
                <a:cubicBezTo>
                  <a:pt x="21541" y="137591"/>
                  <a:pt x="23964" y="140014"/>
                  <a:pt x="26926" y="140014"/>
                </a:cubicBezTo>
                <a:lnTo>
                  <a:pt x="161555" y="140014"/>
                </a:lnTo>
                <a:cubicBezTo>
                  <a:pt x="167512" y="140014"/>
                  <a:pt x="172325" y="144827"/>
                  <a:pt x="172325" y="150784"/>
                </a:cubicBezTo>
                <a:cubicBezTo>
                  <a:pt x="172325" y="156742"/>
                  <a:pt x="167512" y="161555"/>
                  <a:pt x="161555" y="161555"/>
                </a:cubicBezTo>
                <a:lnTo>
                  <a:pt x="26926" y="161555"/>
                </a:lnTo>
                <a:cubicBezTo>
                  <a:pt x="12049" y="161555"/>
                  <a:pt x="0" y="149505"/>
                  <a:pt x="0" y="134629"/>
                </a:cubicBezTo>
                <a:lnTo>
                  <a:pt x="0" y="21541"/>
                </a:lnTo>
                <a:cubicBezTo>
                  <a:pt x="0" y="15583"/>
                  <a:pt x="4813" y="10770"/>
                  <a:pt x="10770" y="10770"/>
                </a:cubicBezTo>
                <a:close/>
                <a:moveTo>
                  <a:pt x="80777" y="32311"/>
                </a:moveTo>
                <a:cubicBezTo>
                  <a:pt x="83032" y="32311"/>
                  <a:pt x="85186" y="33253"/>
                  <a:pt x="86735" y="34936"/>
                </a:cubicBezTo>
                <a:lnTo>
                  <a:pt x="110665" y="61021"/>
                </a:lnTo>
                <a:lnTo>
                  <a:pt x="126215" y="45437"/>
                </a:lnTo>
                <a:cubicBezTo>
                  <a:pt x="129378" y="42273"/>
                  <a:pt x="134494" y="42273"/>
                  <a:pt x="137624" y="45437"/>
                </a:cubicBezTo>
                <a:lnTo>
                  <a:pt x="159165" y="66978"/>
                </a:lnTo>
                <a:cubicBezTo>
                  <a:pt x="160680" y="68492"/>
                  <a:pt x="161521" y="70546"/>
                  <a:pt x="161521" y="72700"/>
                </a:cubicBezTo>
                <a:lnTo>
                  <a:pt x="161521" y="110396"/>
                </a:lnTo>
                <a:cubicBezTo>
                  <a:pt x="161521" y="114872"/>
                  <a:pt x="157920" y="118473"/>
                  <a:pt x="153443" y="118473"/>
                </a:cubicBezTo>
                <a:lnTo>
                  <a:pt x="51125" y="118473"/>
                </a:lnTo>
                <a:cubicBezTo>
                  <a:pt x="46649" y="118473"/>
                  <a:pt x="43048" y="114872"/>
                  <a:pt x="43048" y="110396"/>
                </a:cubicBezTo>
                <a:lnTo>
                  <a:pt x="43048" y="72700"/>
                </a:lnTo>
                <a:cubicBezTo>
                  <a:pt x="43048" y="70680"/>
                  <a:pt x="43822" y="68728"/>
                  <a:pt x="45168" y="67247"/>
                </a:cubicBezTo>
                <a:lnTo>
                  <a:pt x="74786" y="34936"/>
                </a:lnTo>
                <a:cubicBezTo>
                  <a:pt x="76301" y="33253"/>
                  <a:pt x="78489" y="32311"/>
                  <a:pt x="80744" y="32311"/>
                </a:cubicBezTo>
                <a:close/>
              </a:path>
            </a:pathLst>
          </a:custGeom>
          <a:solidFill>
            <a:srgbClr val="4299E1"/>
          </a:solidFill>
          <a:ln/>
        </p:spPr>
      </p:sp>
      <p:graphicFrame>
        <p:nvGraphicFramePr>
          <p:cNvPr id="52" name="Диаграмма 51">
            <a:extLst>
              <a:ext uri="{FF2B5EF4-FFF2-40B4-BE49-F238E27FC236}">
                <a16:creationId xmlns:a16="http://schemas.microsoft.com/office/drawing/2014/main" id="{DB455B21-8845-1696-D04C-EC98BD997F1C}"/>
              </a:ext>
            </a:extLst>
          </p:cNvPr>
          <p:cNvGraphicFramePr/>
          <p:nvPr>
            <p:extLst>
              <p:ext uri="{D42A27DB-BD31-4B8C-83A1-F6EECF244321}">
                <p14:modId xmlns:p14="http://schemas.microsoft.com/office/powerpoint/2010/main" val="3233170298"/>
              </p:ext>
            </p:extLst>
          </p:nvPr>
        </p:nvGraphicFramePr>
        <p:xfrm>
          <a:off x="6405117" y="4337548"/>
          <a:ext cx="5423397" cy="218266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3" name="Диаграмма 52">
            <a:extLst>
              <a:ext uri="{FF2B5EF4-FFF2-40B4-BE49-F238E27FC236}">
                <a16:creationId xmlns:a16="http://schemas.microsoft.com/office/drawing/2014/main" id="{F1C55754-3EB1-452D-F030-307CB3B9D56D}"/>
              </a:ext>
            </a:extLst>
          </p:cNvPr>
          <p:cNvGraphicFramePr/>
          <p:nvPr>
            <p:extLst>
              <p:ext uri="{D42A27DB-BD31-4B8C-83A1-F6EECF244321}">
                <p14:modId xmlns:p14="http://schemas.microsoft.com/office/powerpoint/2010/main" val="3498304543"/>
              </p:ext>
            </p:extLst>
          </p:nvPr>
        </p:nvGraphicFramePr>
        <p:xfrm>
          <a:off x="6102629" y="1592922"/>
          <a:ext cx="5747645" cy="2347426"/>
        </p:xfrm>
        <a:graphic>
          <a:graphicData uri="http://schemas.openxmlformats.org/drawingml/2006/chart">
            <c:chart xmlns:c="http://schemas.openxmlformats.org/drawingml/2006/chart" xmlns:r="http://schemas.openxmlformats.org/officeDocument/2006/relationships" r:id="rId6"/>
          </a:graphicData>
        </a:graphic>
      </p:graphicFrame>
      <p:sp>
        <p:nvSpPr>
          <p:cNvPr id="11" name="Текст 3">
            <a:extLst>
              <a:ext uri="{FF2B5EF4-FFF2-40B4-BE49-F238E27FC236}">
                <a16:creationId xmlns:a16="http://schemas.microsoft.com/office/drawing/2014/main" id="{C1CEB7DD-C994-D00B-A772-5C0627CDF26D}"/>
              </a:ext>
            </a:extLst>
          </p:cNvPr>
          <p:cNvSpPr txBox="1">
            <a:spLocks/>
          </p:cNvSpPr>
          <p:nvPr/>
        </p:nvSpPr>
        <p:spPr>
          <a:xfrm>
            <a:off x="450170" y="1608566"/>
            <a:ext cx="5124451" cy="2321572"/>
          </a:xfrm>
          <a:prstGeom prst="rect">
            <a:avLst/>
          </a:prstGeom>
          <a:ln>
            <a:noFill/>
          </a:ln>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kk-KZ" sz="1100" dirty="0">
                <a:latin typeface="Arial" panose="020B0604020202020204" pitchFamily="34" charset="0"/>
                <a:cs typeface="Arial" panose="020B0604020202020204" pitchFamily="34" charset="0"/>
              </a:rPr>
              <a:t>Қор жұмыспен қамтылған халықты жүйемен қамтуды арттыру мақсатында әлеуметтік аударымдарды төлеушілер санының төмендеу себептерін анықтау </a:t>
            </a:r>
            <a:r>
              <a:rPr lang="kk-KZ" sz="1100" b="1" dirty="0">
                <a:latin typeface="Arial" panose="020B0604020202020204" pitchFamily="34" charset="0"/>
                <a:cs typeface="Arial" panose="020B0604020202020204" pitchFamily="34" charset="0"/>
              </a:rPr>
              <a:t>(жалдамалы жұмыскерлерінің штат саны 50 адам және одан да көп) </a:t>
            </a:r>
            <a:r>
              <a:rPr lang="kk-KZ" sz="1100" dirty="0">
                <a:latin typeface="Arial" panose="020B0604020202020204" pitchFamily="34" charset="0"/>
                <a:cs typeface="Arial" panose="020B0604020202020204" pitchFamily="34" charset="0"/>
              </a:rPr>
              <a:t>жұмысын жүргізеді.</a:t>
            </a:r>
          </a:p>
          <a:p>
            <a:pPr marL="0" indent="0" algn="just">
              <a:buNone/>
            </a:pPr>
            <a:r>
              <a:rPr lang="kk-KZ" sz="1100" dirty="0">
                <a:latin typeface="Arial" panose="020B0604020202020204" pitchFamily="34" charset="0"/>
                <a:cs typeface="Arial" panose="020B0604020202020204" pitchFamily="34" charset="0"/>
              </a:rPr>
              <a:t>2025 жылы аталған төлеушілер ай сайын орта есеппен </a:t>
            </a:r>
            <a:r>
              <a:rPr lang="kk-KZ" sz="1100" b="1" dirty="0">
                <a:latin typeface="Arial" panose="020B0604020202020204" pitchFamily="34" charset="0"/>
                <a:cs typeface="Arial" panose="020B0604020202020204" pitchFamily="34" charset="0"/>
              </a:rPr>
              <a:t>14,4 мың </a:t>
            </a:r>
            <a:r>
              <a:rPr lang="kk-KZ" sz="1100" dirty="0">
                <a:latin typeface="Arial" panose="020B0604020202020204" pitchFamily="34" charset="0"/>
                <a:cs typeface="Arial" panose="020B0604020202020204" pitchFamily="34" charset="0"/>
              </a:rPr>
              <a:t>жұмыскер үшін әлеуметтік аударымдар төлеген, оның ішінде:</a:t>
            </a:r>
          </a:p>
          <a:p>
            <a:pPr algn="just"/>
            <a:r>
              <a:rPr lang="kk-KZ" sz="1100" dirty="0">
                <a:latin typeface="Arial" panose="020B0604020202020204" pitchFamily="34" charset="0"/>
                <a:cs typeface="Arial" panose="020B0604020202020204" pitchFamily="34" charset="0"/>
              </a:rPr>
              <a:t>айына орта есеппен </a:t>
            </a:r>
            <a:r>
              <a:rPr lang="kk-KZ" sz="1100" b="1" dirty="0">
                <a:latin typeface="Arial" panose="020B0604020202020204" pitchFamily="34" charset="0"/>
                <a:cs typeface="Arial" panose="020B0604020202020204" pitchFamily="34" charset="0"/>
              </a:rPr>
              <a:t>7,2 мың </a:t>
            </a:r>
            <a:r>
              <a:rPr lang="kk-KZ" sz="1100" dirty="0">
                <a:latin typeface="Arial" panose="020B0604020202020204" pitchFamily="34" charset="0"/>
                <a:cs typeface="Arial" panose="020B0604020202020204" pitchFamily="34" charset="0"/>
              </a:rPr>
              <a:t>төлеуші немесе жүйеге қатысушылар санының </a:t>
            </a:r>
            <a:r>
              <a:rPr lang="kk-KZ" sz="1100" b="1" dirty="0">
                <a:latin typeface="Arial" panose="020B0604020202020204" pitchFamily="34" charset="0"/>
                <a:cs typeface="Arial" panose="020B0604020202020204" pitchFamily="34" charset="0"/>
              </a:rPr>
              <a:t>50%</a:t>
            </a:r>
            <a:r>
              <a:rPr lang="kk-KZ" sz="1100" dirty="0">
                <a:latin typeface="Arial" panose="020B0604020202020204" pitchFamily="34" charset="0"/>
                <a:cs typeface="Arial" panose="020B0604020202020204" pitchFamily="34" charset="0"/>
              </a:rPr>
              <a:t>-ға төмендеуі</a:t>
            </a:r>
          </a:p>
          <a:p>
            <a:pPr algn="just"/>
            <a:r>
              <a:rPr lang="kk-KZ" sz="1100" b="1" dirty="0">
                <a:latin typeface="Arial" panose="020B0604020202020204" pitchFamily="34" charset="0"/>
                <a:cs typeface="Arial" panose="020B0604020202020204" pitchFamily="34" charset="0"/>
              </a:rPr>
              <a:t>837</a:t>
            </a:r>
            <a:r>
              <a:rPr lang="kk-KZ" sz="1100" dirty="0">
                <a:latin typeface="Arial" panose="020B0604020202020204" pitchFamily="34" charset="0"/>
                <a:cs typeface="Arial" panose="020B0604020202020204" pitchFamily="34" charset="0"/>
              </a:rPr>
              <a:t> төлеуші немесе  </a:t>
            </a:r>
            <a:r>
              <a:rPr lang="kk-KZ" sz="1100" b="1" dirty="0">
                <a:latin typeface="Arial" panose="020B0604020202020204" pitchFamily="34" charset="0"/>
                <a:cs typeface="Arial" panose="020B0604020202020204" pitchFamily="34" charset="0"/>
              </a:rPr>
              <a:t>6,9%</a:t>
            </a:r>
            <a:r>
              <a:rPr lang="kk-KZ" sz="1100" dirty="0">
                <a:latin typeface="Arial" panose="020B0604020202020204" pitchFamily="34" charset="0"/>
                <a:cs typeface="Arial" panose="020B0604020202020204" pitchFamily="34" charset="0"/>
              </a:rPr>
              <a:t>-ы жүйеге қатысушылар санының 50% және одан да көп пайызға төмендеген. </a:t>
            </a:r>
            <a:endParaRPr lang="kk-KZ" sz="1400" dirty="0">
              <a:latin typeface="Arial" panose="020B0604020202020204" pitchFamily="34" charset="0"/>
              <a:cs typeface="Arial" panose="020B0604020202020204" pitchFamily="34" charset="0"/>
            </a:endParaRPr>
          </a:p>
        </p:txBody>
      </p:sp>
      <p:graphicFrame>
        <p:nvGraphicFramePr>
          <p:cNvPr id="24" name="Диаграмма 23">
            <a:extLst>
              <a:ext uri="{FF2B5EF4-FFF2-40B4-BE49-F238E27FC236}">
                <a16:creationId xmlns:a16="http://schemas.microsoft.com/office/drawing/2014/main" id="{18448EB2-A456-469A-B51A-8167CF0A1D4E}"/>
              </a:ext>
            </a:extLst>
          </p:cNvPr>
          <p:cNvGraphicFramePr/>
          <p:nvPr>
            <p:extLst>
              <p:ext uri="{D42A27DB-BD31-4B8C-83A1-F6EECF244321}">
                <p14:modId xmlns:p14="http://schemas.microsoft.com/office/powerpoint/2010/main" val="2336972325"/>
              </p:ext>
            </p:extLst>
          </p:nvPr>
        </p:nvGraphicFramePr>
        <p:xfrm>
          <a:off x="371461" y="4337548"/>
          <a:ext cx="5315444" cy="2182662"/>
        </p:xfrm>
        <a:graphic>
          <a:graphicData uri="http://schemas.openxmlformats.org/drawingml/2006/chart">
            <c:chart xmlns:c="http://schemas.openxmlformats.org/drawingml/2006/chart" xmlns:r="http://schemas.openxmlformats.org/officeDocument/2006/relationships" r:id="rId7"/>
          </a:graphicData>
        </a:graphic>
      </p:graphicFrame>
      <p:sp>
        <p:nvSpPr>
          <p:cNvPr id="25" name="Shape 49">
            <a:extLst>
              <a:ext uri="{FF2B5EF4-FFF2-40B4-BE49-F238E27FC236}">
                <a16:creationId xmlns:a16="http://schemas.microsoft.com/office/drawing/2014/main" id="{D0564702-43D9-4A8B-AD4C-1173937CD866}"/>
              </a:ext>
            </a:extLst>
          </p:cNvPr>
          <p:cNvSpPr/>
          <p:nvPr/>
        </p:nvSpPr>
        <p:spPr>
          <a:xfrm>
            <a:off x="350157" y="6659492"/>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26" name="Text 50">
            <a:extLst>
              <a:ext uri="{FF2B5EF4-FFF2-40B4-BE49-F238E27FC236}">
                <a16:creationId xmlns:a16="http://schemas.microsoft.com/office/drawing/2014/main" id="{50409282-38CF-4070-9194-7370C9A51DA3}"/>
              </a:ext>
            </a:extLst>
          </p:cNvPr>
          <p:cNvSpPr/>
          <p:nvPr/>
        </p:nvSpPr>
        <p:spPr>
          <a:xfrm>
            <a:off x="557326" y="6630917"/>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27" name="Shape 6">
            <a:extLst>
              <a:ext uri="{FF2B5EF4-FFF2-40B4-BE49-F238E27FC236}">
                <a16:creationId xmlns:a16="http://schemas.microsoft.com/office/drawing/2014/main" id="{EA97E3D6-1430-4E18-8F8B-FE078B8202AB}"/>
              </a:ext>
            </a:extLst>
          </p:cNvPr>
          <p:cNvSpPr/>
          <p:nvPr/>
        </p:nvSpPr>
        <p:spPr>
          <a:xfrm>
            <a:off x="472082" y="1186951"/>
            <a:ext cx="147877" cy="132985"/>
          </a:xfrm>
          <a:custGeom>
            <a:avLst/>
            <a:gdLst/>
            <a:ahLst/>
            <a:cxnLst/>
            <a:rect l="l" t="t" r="r" b="b"/>
            <a:pathLst>
              <a:path w="190500" h="190500">
                <a:moveTo>
                  <a:pt x="154781" y="77391"/>
                </a:moveTo>
                <a:cubicBezTo>
                  <a:pt x="154781" y="94469"/>
                  <a:pt x="149237" y="110244"/>
                  <a:pt x="139898" y="123044"/>
                </a:cubicBezTo>
                <a:lnTo>
                  <a:pt x="187003" y="170185"/>
                </a:lnTo>
                <a:cubicBezTo>
                  <a:pt x="191653" y="174836"/>
                  <a:pt x="191653" y="182389"/>
                  <a:pt x="187003" y="187040"/>
                </a:cubicBezTo>
                <a:cubicBezTo>
                  <a:pt x="182352" y="191691"/>
                  <a:pt x="174799" y="191691"/>
                  <a:pt x="170148" y="187040"/>
                </a:cubicBezTo>
                <a:lnTo>
                  <a:pt x="123044" y="139898"/>
                </a:lnTo>
                <a:cubicBezTo>
                  <a:pt x="110244" y="149237"/>
                  <a:pt x="94469" y="154781"/>
                  <a:pt x="77391" y="154781"/>
                </a:cubicBezTo>
                <a:cubicBezTo>
                  <a:pt x="34640" y="154781"/>
                  <a:pt x="0" y="120142"/>
                  <a:pt x="0" y="77391"/>
                </a:cubicBezTo>
                <a:cubicBezTo>
                  <a:pt x="0" y="34640"/>
                  <a:pt x="34640" y="0"/>
                  <a:pt x="77391" y="0"/>
                </a:cubicBezTo>
                <a:cubicBezTo>
                  <a:pt x="120142" y="0"/>
                  <a:pt x="154781" y="34640"/>
                  <a:pt x="154781" y="77391"/>
                </a:cubicBezTo>
                <a:close/>
                <a:moveTo>
                  <a:pt x="77391" y="130969"/>
                </a:moveTo>
                <a:cubicBezTo>
                  <a:pt x="106961" y="130969"/>
                  <a:pt x="130969" y="106961"/>
                  <a:pt x="130969" y="77391"/>
                </a:cubicBezTo>
                <a:cubicBezTo>
                  <a:pt x="130969" y="47820"/>
                  <a:pt x="106961" y="23812"/>
                  <a:pt x="77391" y="23812"/>
                </a:cubicBezTo>
                <a:cubicBezTo>
                  <a:pt x="47820" y="23812"/>
                  <a:pt x="23813" y="47820"/>
                  <a:pt x="23812" y="77391"/>
                </a:cubicBezTo>
                <a:cubicBezTo>
                  <a:pt x="23812" y="106961"/>
                  <a:pt x="47820" y="130969"/>
                  <a:pt x="77391" y="130969"/>
                </a:cubicBezTo>
                <a:close/>
              </a:path>
            </a:pathLst>
          </a:custGeom>
          <a:solidFill>
            <a:srgbClr val="4299E1"/>
          </a:solidFill>
          <a:ln/>
        </p:spPr>
      </p:sp>
    </p:spTree>
  </p:cSld>
  <p:clrMapOvr>
    <a:overrideClrMapping bg1="lt1" tx1="dk1" bg2="lt2" tx2="dk2" accent1="accent1" accent2="accent2" accent3="accent3" accent4="accent4" accent5="accent5" accent6="accent6" hlink="hlink" folHlink="folHlink"/>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hape 20">
            <a:extLst>
              <a:ext uri="{FF2B5EF4-FFF2-40B4-BE49-F238E27FC236}">
                <a16:creationId xmlns:a16="http://schemas.microsoft.com/office/drawing/2014/main" id="{CF983F93-E71C-D02B-B068-2F3B1C17A5D0}"/>
              </a:ext>
            </a:extLst>
          </p:cNvPr>
          <p:cNvSpPr/>
          <p:nvPr/>
        </p:nvSpPr>
        <p:spPr>
          <a:xfrm>
            <a:off x="338125" y="3517319"/>
            <a:ext cx="4924366" cy="2619677"/>
          </a:xfrm>
          <a:prstGeom prst="roundRect">
            <a:avLst>
              <a:gd name="adj" fmla="val 5882"/>
            </a:avLst>
          </a:prstGeom>
          <a:solidFill>
            <a:srgbClr val="FFFFFF"/>
          </a:solidFill>
          <a:ln/>
          <a:effectLst>
            <a:outerShdw blurRad="57150" dist="38100" dir="5400000" algn="bl" rotWithShape="0">
              <a:srgbClr val="000000">
                <a:alpha val="10196"/>
              </a:srgbClr>
            </a:outerShdw>
          </a:effectLst>
        </p:spPr>
      </p:sp>
      <p:sp>
        <p:nvSpPr>
          <p:cNvPr id="22" name="Shape 20">
            <a:extLst>
              <a:ext uri="{FF2B5EF4-FFF2-40B4-BE49-F238E27FC236}">
                <a16:creationId xmlns:a16="http://schemas.microsoft.com/office/drawing/2014/main" id="{2929A6B9-F036-8B3E-5F0B-F686138305F4}"/>
              </a:ext>
            </a:extLst>
          </p:cNvPr>
          <p:cNvSpPr/>
          <p:nvPr/>
        </p:nvSpPr>
        <p:spPr>
          <a:xfrm>
            <a:off x="5784238" y="1643574"/>
            <a:ext cx="5901405" cy="2981348"/>
          </a:xfrm>
          <a:prstGeom prst="roundRect">
            <a:avLst>
              <a:gd name="adj" fmla="val 5882"/>
            </a:avLst>
          </a:prstGeom>
          <a:solidFill>
            <a:srgbClr val="FFFFFF"/>
          </a:solidFill>
          <a:ln/>
          <a:effectLst>
            <a:outerShdw blurRad="57150" dist="38100" dir="5400000" algn="bl" rotWithShape="0">
              <a:srgbClr val="000000">
                <a:alpha val="10196"/>
              </a:srgbClr>
            </a:outerShdw>
          </a:effectLst>
        </p:spPr>
      </p:sp>
      <p:sp>
        <p:nvSpPr>
          <p:cNvPr id="8" name="TextBox 7">
            <a:extLst>
              <a:ext uri="{FF2B5EF4-FFF2-40B4-BE49-F238E27FC236}">
                <a16:creationId xmlns:a16="http://schemas.microsoft.com/office/drawing/2014/main" id="{F752D17A-BB97-445F-9640-1E0B3E1ACA02}"/>
              </a:ext>
            </a:extLst>
          </p:cNvPr>
          <p:cNvSpPr txBox="1"/>
          <p:nvPr/>
        </p:nvSpPr>
        <p:spPr>
          <a:xfrm>
            <a:off x="470764" y="3216043"/>
            <a:ext cx="4659087" cy="276999"/>
          </a:xfrm>
          <a:prstGeom prst="rect">
            <a:avLst/>
          </a:prstGeom>
          <a:noFill/>
        </p:spPr>
        <p:txBody>
          <a:bodyPr wrap="square" rtlCol="0">
            <a:spAutoFit/>
          </a:bodyPr>
          <a:lstStyle/>
          <a:p>
            <a:r>
              <a:rPr lang="kk-KZ" sz="1200" b="1" dirty="0">
                <a:solidFill>
                  <a:srgbClr val="002060"/>
                </a:solidFill>
                <a:latin typeface="Arial" panose="020B0604020202020204" pitchFamily="34" charset="0"/>
                <a:cs typeface="Arial" panose="020B0604020202020204" pitchFamily="34" charset="0"/>
              </a:rPr>
              <a:t>Әлеуметтік төлемдердің динамикасы</a:t>
            </a:r>
            <a:endParaRPr lang="kk-KZ" sz="1000" b="1" dirty="0">
              <a:solidFill>
                <a:srgbClr val="00206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8F45DC5C-DE7D-4D59-8F45-34D2C9CB6198}"/>
              </a:ext>
            </a:extLst>
          </p:cNvPr>
          <p:cNvSpPr txBox="1"/>
          <p:nvPr/>
        </p:nvSpPr>
        <p:spPr>
          <a:xfrm>
            <a:off x="5770458" y="1122396"/>
            <a:ext cx="6226630" cy="461665"/>
          </a:xfrm>
          <a:prstGeom prst="rect">
            <a:avLst/>
          </a:prstGeom>
          <a:noFill/>
        </p:spPr>
        <p:txBody>
          <a:bodyPr wrap="square" rtlCol="0">
            <a:spAutoFit/>
          </a:bodyPr>
          <a:lstStyle/>
          <a:p>
            <a:r>
              <a:rPr lang="ru-RU" sz="1200" b="1" dirty="0" err="1">
                <a:solidFill>
                  <a:srgbClr val="002060"/>
                </a:solidFill>
                <a:latin typeface="Arial" panose="020B0604020202020204" pitchFamily="34" charset="0"/>
                <a:cs typeface="Arial" panose="020B0604020202020204" pitchFamily="34" charset="0"/>
              </a:rPr>
              <a:t>Әлеуметтік</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тәуекелдердің</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түрлері</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бойынша</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әлеуметтік</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төлемдердің</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құрылымы</a:t>
            </a:r>
            <a:r>
              <a:rPr lang="ru-RU" sz="1200" b="1" dirty="0">
                <a:solidFill>
                  <a:srgbClr val="002060"/>
                </a:solidFill>
                <a:latin typeface="Arial" panose="020B0604020202020204" pitchFamily="34" charset="0"/>
                <a:cs typeface="Arial" panose="020B0604020202020204" pitchFamily="34" charset="0"/>
              </a:rPr>
              <a:t>, 2025</a:t>
            </a:r>
            <a:endParaRPr lang="ru-KZ" sz="1000" b="1" dirty="0">
              <a:solidFill>
                <a:srgbClr val="002060"/>
              </a:solidFill>
              <a:latin typeface="Arial" panose="020B0604020202020204" pitchFamily="34" charset="0"/>
              <a:cs typeface="Arial" panose="020B0604020202020204" pitchFamily="34" charset="0"/>
            </a:endParaRPr>
          </a:p>
        </p:txBody>
      </p:sp>
      <p:graphicFrame>
        <p:nvGraphicFramePr>
          <p:cNvPr id="11" name="Диаграмма 10">
            <a:extLst>
              <a:ext uri="{FF2B5EF4-FFF2-40B4-BE49-F238E27FC236}">
                <a16:creationId xmlns:a16="http://schemas.microsoft.com/office/drawing/2014/main" id="{71FC8D9E-DEFB-4AF5-828E-880454D0D0F7}"/>
              </a:ext>
            </a:extLst>
          </p:cNvPr>
          <p:cNvGraphicFramePr/>
          <p:nvPr>
            <p:extLst>
              <p:ext uri="{D42A27DB-BD31-4B8C-83A1-F6EECF244321}">
                <p14:modId xmlns:p14="http://schemas.microsoft.com/office/powerpoint/2010/main" val="3805339726"/>
              </p:ext>
            </p:extLst>
          </p:nvPr>
        </p:nvGraphicFramePr>
        <p:xfrm>
          <a:off x="502444" y="3697251"/>
          <a:ext cx="4659087" cy="22687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Диаграмма 12">
            <a:extLst>
              <a:ext uri="{FF2B5EF4-FFF2-40B4-BE49-F238E27FC236}">
                <a16:creationId xmlns:a16="http://schemas.microsoft.com/office/drawing/2014/main" id="{00000000-0008-0000-0300-00001A301A00}"/>
              </a:ext>
            </a:extLst>
          </p:cNvPr>
          <p:cNvGraphicFramePr/>
          <p:nvPr>
            <p:extLst>
              <p:ext uri="{D42A27DB-BD31-4B8C-83A1-F6EECF244321}">
                <p14:modId xmlns:p14="http://schemas.microsoft.com/office/powerpoint/2010/main" val="2038432861"/>
              </p:ext>
            </p:extLst>
          </p:nvPr>
        </p:nvGraphicFramePr>
        <p:xfrm>
          <a:off x="5815918" y="1451911"/>
          <a:ext cx="5727437" cy="3490320"/>
        </p:xfrm>
        <a:graphic>
          <a:graphicData uri="http://schemas.openxmlformats.org/drawingml/2006/chart">
            <c:chart xmlns:c="http://schemas.openxmlformats.org/drawingml/2006/chart" xmlns:r="http://schemas.openxmlformats.org/officeDocument/2006/relationships" r:id="rId4"/>
          </a:graphicData>
        </a:graphic>
      </p:graphicFrame>
      <p:sp>
        <p:nvSpPr>
          <p:cNvPr id="12" name="Shape 0">
            <a:extLst>
              <a:ext uri="{FF2B5EF4-FFF2-40B4-BE49-F238E27FC236}">
                <a16:creationId xmlns:a16="http://schemas.microsoft.com/office/drawing/2014/main" id="{A03A7E7E-6E7C-73F0-526E-0981BE3C45BB}"/>
              </a:ext>
            </a:extLst>
          </p:cNvPr>
          <p:cNvSpPr/>
          <p:nvPr/>
        </p:nvSpPr>
        <p:spPr>
          <a:xfrm>
            <a:off x="381000" y="438150"/>
            <a:ext cx="457200" cy="457200"/>
          </a:xfrm>
          <a:prstGeom prst="roundRect">
            <a:avLst>
              <a:gd name="adj" fmla="val 25000"/>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14" name="Shape 1">
            <a:extLst>
              <a:ext uri="{FF2B5EF4-FFF2-40B4-BE49-F238E27FC236}">
                <a16:creationId xmlns:a16="http://schemas.microsoft.com/office/drawing/2014/main" id="{6F543A94-3532-843C-94A1-B36C42940053}"/>
              </a:ext>
            </a:extLst>
          </p:cNvPr>
          <p:cNvSpPr/>
          <p:nvPr/>
        </p:nvSpPr>
        <p:spPr>
          <a:xfrm>
            <a:off x="502444" y="571500"/>
            <a:ext cx="214313" cy="190500"/>
          </a:xfrm>
          <a:custGeom>
            <a:avLst/>
            <a:gdLst/>
            <a:ahLst/>
            <a:cxnLst/>
            <a:rect l="l" t="t" r="r" b="b"/>
            <a:pathLst>
              <a:path w="214313" h="190500">
                <a:moveTo>
                  <a:pt x="107156" y="-5953"/>
                </a:moveTo>
                <a:cubicBezTo>
                  <a:pt x="102208" y="-5953"/>
                  <a:pt x="98227" y="-1972"/>
                  <a:pt x="98227" y="2977"/>
                </a:cubicBezTo>
                <a:lnTo>
                  <a:pt x="98227" y="7441"/>
                </a:lnTo>
                <a:lnTo>
                  <a:pt x="97557" y="7441"/>
                </a:lnTo>
                <a:cubicBezTo>
                  <a:pt x="83939" y="7441"/>
                  <a:pt x="72926" y="18492"/>
                  <a:pt x="72926" y="32072"/>
                </a:cubicBezTo>
                <a:cubicBezTo>
                  <a:pt x="72926" y="44500"/>
                  <a:pt x="82190" y="54992"/>
                  <a:pt x="94506" y="56517"/>
                </a:cubicBezTo>
                <a:lnTo>
                  <a:pt x="117202" y="59345"/>
                </a:lnTo>
                <a:cubicBezTo>
                  <a:pt x="119100" y="59568"/>
                  <a:pt x="120551" y="61206"/>
                  <a:pt x="120551" y="63140"/>
                </a:cubicBezTo>
                <a:cubicBezTo>
                  <a:pt x="120551" y="65261"/>
                  <a:pt x="118839" y="66935"/>
                  <a:pt x="116756" y="66935"/>
                </a:cubicBezTo>
                <a:lnTo>
                  <a:pt x="89297" y="66973"/>
                </a:lnTo>
                <a:cubicBezTo>
                  <a:pt x="83530" y="66973"/>
                  <a:pt x="78879" y="71624"/>
                  <a:pt x="78879" y="77391"/>
                </a:cubicBezTo>
                <a:cubicBezTo>
                  <a:pt x="78879" y="83158"/>
                  <a:pt x="83530" y="87809"/>
                  <a:pt x="89297" y="87809"/>
                </a:cubicBezTo>
                <a:lnTo>
                  <a:pt x="98227" y="87809"/>
                </a:lnTo>
                <a:lnTo>
                  <a:pt x="98227" y="92273"/>
                </a:lnTo>
                <a:cubicBezTo>
                  <a:pt x="98227" y="97222"/>
                  <a:pt x="102208" y="101203"/>
                  <a:pt x="107156" y="101203"/>
                </a:cubicBezTo>
                <a:cubicBezTo>
                  <a:pt x="112105" y="101203"/>
                  <a:pt x="116086" y="97222"/>
                  <a:pt x="116086" y="92273"/>
                </a:cubicBezTo>
                <a:lnTo>
                  <a:pt x="116086" y="87809"/>
                </a:lnTo>
                <a:lnTo>
                  <a:pt x="116756" y="87809"/>
                </a:lnTo>
                <a:cubicBezTo>
                  <a:pt x="130373" y="87809"/>
                  <a:pt x="141387" y="76758"/>
                  <a:pt x="141387" y="63178"/>
                </a:cubicBezTo>
                <a:cubicBezTo>
                  <a:pt x="141387" y="50750"/>
                  <a:pt x="132122" y="40258"/>
                  <a:pt x="119807" y="38733"/>
                </a:cubicBezTo>
                <a:lnTo>
                  <a:pt x="97110" y="35905"/>
                </a:lnTo>
                <a:cubicBezTo>
                  <a:pt x="95213" y="35682"/>
                  <a:pt x="93762" y="34044"/>
                  <a:pt x="93762" y="32110"/>
                </a:cubicBezTo>
                <a:cubicBezTo>
                  <a:pt x="93762" y="29989"/>
                  <a:pt x="95473" y="28315"/>
                  <a:pt x="97557" y="28315"/>
                </a:cubicBezTo>
                <a:lnTo>
                  <a:pt x="122039" y="28277"/>
                </a:lnTo>
                <a:cubicBezTo>
                  <a:pt x="127806" y="28277"/>
                  <a:pt x="132457" y="23626"/>
                  <a:pt x="132457" y="17859"/>
                </a:cubicBezTo>
                <a:cubicBezTo>
                  <a:pt x="132457" y="12092"/>
                  <a:pt x="127806" y="7441"/>
                  <a:pt x="122039" y="7441"/>
                </a:cubicBezTo>
                <a:lnTo>
                  <a:pt x="116086" y="7441"/>
                </a:lnTo>
                <a:lnTo>
                  <a:pt x="116086" y="2977"/>
                </a:lnTo>
                <a:cubicBezTo>
                  <a:pt x="116086" y="-1972"/>
                  <a:pt x="112105" y="-5953"/>
                  <a:pt x="107156" y="-5953"/>
                </a:cubicBezTo>
                <a:close/>
                <a:moveTo>
                  <a:pt x="40667" y="127062"/>
                </a:moveTo>
                <a:lnTo>
                  <a:pt x="24817" y="142875"/>
                </a:lnTo>
                <a:lnTo>
                  <a:pt x="11906" y="142875"/>
                </a:lnTo>
                <a:cubicBezTo>
                  <a:pt x="5321" y="142875"/>
                  <a:pt x="0" y="148196"/>
                  <a:pt x="0" y="154781"/>
                </a:cubicBezTo>
                <a:lnTo>
                  <a:pt x="0" y="178594"/>
                </a:lnTo>
                <a:cubicBezTo>
                  <a:pt x="0" y="185179"/>
                  <a:pt x="5321" y="190500"/>
                  <a:pt x="11906" y="190500"/>
                </a:cubicBezTo>
                <a:lnTo>
                  <a:pt x="131155" y="190500"/>
                </a:lnTo>
                <a:cubicBezTo>
                  <a:pt x="141945" y="190500"/>
                  <a:pt x="152474" y="187040"/>
                  <a:pt x="161181" y="180640"/>
                </a:cubicBezTo>
                <a:lnTo>
                  <a:pt x="208285" y="145926"/>
                </a:lnTo>
                <a:cubicBezTo>
                  <a:pt x="214908" y="141052"/>
                  <a:pt x="216322" y="131750"/>
                  <a:pt x="211448" y="125127"/>
                </a:cubicBezTo>
                <a:cubicBezTo>
                  <a:pt x="206573" y="118504"/>
                  <a:pt x="197272" y="117091"/>
                  <a:pt x="190649" y="121965"/>
                </a:cubicBezTo>
                <a:lnTo>
                  <a:pt x="146075" y="154781"/>
                </a:lnTo>
                <a:lnTo>
                  <a:pt x="104180" y="154781"/>
                </a:lnTo>
                <a:cubicBezTo>
                  <a:pt x="99231" y="154781"/>
                  <a:pt x="95250" y="150800"/>
                  <a:pt x="95250" y="145852"/>
                </a:cubicBezTo>
                <a:cubicBezTo>
                  <a:pt x="95250" y="140903"/>
                  <a:pt x="99231" y="136922"/>
                  <a:pt x="104180" y="136922"/>
                </a:cubicBezTo>
                <a:lnTo>
                  <a:pt x="130969" y="136922"/>
                </a:lnTo>
                <a:cubicBezTo>
                  <a:pt x="137554" y="136922"/>
                  <a:pt x="142875" y="131601"/>
                  <a:pt x="142875" y="125016"/>
                </a:cubicBezTo>
                <a:cubicBezTo>
                  <a:pt x="142875" y="118430"/>
                  <a:pt x="137554" y="113109"/>
                  <a:pt x="130969" y="113109"/>
                </a:cubicBezTo>
                <a:lnTo>
                  <a:pt x="74340" y="113109"/>
                </a:lnTo>
                <a:cubicBezTo>
                  <a:pt x="61726" y="113109"/>
                  <a:pt x="49597" y="118132"/>
                  <a:pt x="40667" y="127062"/>
                </a:cubicBezTo>
                <a:close/>
              </a:path>
            </a:pathLst>
          </a:custGeom>
          <a:solidFill>
            <a:srgbClr val="FFFFFF"/>
          </a:solidFill>
          <a:ln/>
        </p:spPr>
      </p:sp>
      <p:sp>
        <p:nvSpPr>
          <p:cNvPr id="16" name="Text 3">
            <a:extLst>
              <a:ext uri="{FF2B5EF4-FFF2-40B4-BE49-F238E27FC236}">
                <a16:creationId xmlns:a16="http://schemas.microsoft.com/office/drawing/2014/main" id="{876574FE-636B-61C7-9718-73605A961CB8}"/>
              </a:ext>
            </a:extLst>
          </p:cNvPr>
          <p:cNvSpPr/>
          <p:nvPr/>
        </p:nvSpPr>
        <p:spPr>
          <a:xfrm>
            <a:off x="974995" y="499784"/>
            <a:ext cx="10226180" cy="381000"/>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НЕГІЗГІ НӘТИЖЕЛЕР</a:t>
            </a:r>
            <a:r>
              <a:rPr lang="en-US" sz="2400" b="1" dirty="0">
                <a:solidFill>
                  <a:srgbClr val="1A365D"/>
                </a:solidFill>
                <a:latin typeface="Quattrocento Sans" pitchFamily="34" charset="0"/>
                <a:ea typeface="Quattrocento Sans" pitchFamily="34" charset="-122"/>
                <a:cs typeface="Quattrocento Sans" pitchFamily="34" charset="-120"/>
              </a:rPr>
              <a:t>- </a:t>
            </a:r>
            <a:r>
              <a:rPr lang="kk-KZ" sz="2400" b="1" dirty="0">
                <a:solidFill>
                  <a:srgbClr val="1A365D"/>
                </a:solidFill>
                <a:latin typeface="Quattrocento Sans" pitchFamily="34" charset="0"/>
                <a:ea typeface="Quattrocento Sans" pitchFamily="34" charset="-122"/>
                <a:cs typeface="Quattrocento Sans" pitchFamily="34" charset="-120"/>
              </a:rPr>
              <a:t>ӘЛЕУМЕТТІК ТӨЛЕМДЕР</a:t>
            </a:r>
            <a:endParaRPr lang="en-US" sz="2400" dirty="0"/>
          </a:p>
        </p:txBody>
      </p:sp>
      <p:sp>
        <p:nvSpPr>
          <p:cNvPr id="17" name="Shape 4">
            <a:extLst>
              <a:ext uri="{FF2B5EF4-FFF2-40B4-BE49-F238E27FC236}">
                <a16:creationId xmlns:a16="http://schemas.microsoft.com/office/drawing/2014/main" id="{3B7A7170-6162-7223-673F-62E9A2593D62}"/>
              </a:ext>
            </a:extLst>
          </p:cNvPr>
          <p:cNvSpPr/>
          <p:nvPr/>
        </p:nvSpPr>
        <p:spPr>
          <a:xfrm>
            <a:off x="381000" y="1013710"/>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23" name="Shape 48">
            <a:extLst>
              <a:ext uri="{FF2B5EF4-FFF2-40B4-BE49-F238E27FC236}">
                <a16:creationId xmlns:a16="http://schemas.microsoft.com/office/drawing/2014/main" id="{6946D9A7-C08F-6DE9-C07F-EE2C98173110}"/>
              </a:ext>
            </a:extLst>
          </p:cNvPr>
          <p:cNvSpPr/>
          <p:nvPr/>
        </p:nvSpPr>
        <p:spPr>
          <a:xfrm>
            <a:off x="5720902" y="4837371"/>
            <a:ext cx="5917468" cy="1277198"/>
          </a:xfrm>
          <a:prstGeom prst="roundRect">
            <a:avLst>
              <a:gd name="adj" fmla="val 8824"/>
            </a:avLst>
          </a:prstGeom>
          <a:solidFill>
            <a:srgbClr val="FFFFFF"/>
          </a:solidFill>
          <a:ln/>
          <a:effectLst>
            <a:outerShdw blurRad="57150" dist="38100" dir="5400000" algn="bl" rotWithShape="0">
              <a:srgbClr val="000000">
                <a:alpha val="10196"/>
              </a:srgbClr>
            </a:outerShdw>
          </a:effectLst>
        </p:spPr>
      </p:sp>
      <p:sp>
        <p:nvSpPr>
          <p:cNvPr id="38" name="Text 2">
            <a:extLst>
              <a:ext uri="{FF2B5EF4-FFF2-40B4-BE49-F238E27FC236}">
                <a16:creationId xmlns:a16="http://schemas.microsoft.com/office/drawing/2014/main" id="{071EFF0E-A240-4BCD-842F-461AE8EEE58A}"/>
              </a:ext>
            </a:extLst>
          </p:cNvPr>
          <p:cNvSpPr/>
          <p:nvPr/>
        </p:nvSpPr>
        <p:spPr>
          <a:xfrm>
            <a:off x="974995" y="335776"/>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02-ТАРАУ</a:t>
            </a:r>
            <a:endParaRPr lang="en-US" sz="1000" dirty="0">
              <a:latin typeface="Arial" panose="020B0604020202020204" pitchFamily="34" charset="0"/>
              <a:cs typeface="Arial" panose="020B0604020202020204" pitchFamily="34" charset="0"/>
            </a:endParaRPr>
          </a:p>
        </p:txBody>
      </p:sp>
      <p:sp>
        <p:nvSpPr>
          <p:cNvPr id="39" name="Shape 49">
            <a:extLst>
              <a:ext uri="{FF2B5EF4-FFF2-40B4-BE49-F238E27FC236}">
                <a16:creationId xmlns:a16="http://schemas.microsoft.com/office/drawing/2014/main" id="{473DA6F6-AF58-47EA-92A6-24B498879342}"/>
              </a:ext>
            </a:extLst>
          </p:cNvPr>
          <p:cNvSpPr/>
          <p:nvPr/>
        </p:nvSpPr>
        <p:spPr>
          <a:xfrm>
            <a:off x="384095" y="6498551"/>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40" name="Text 50">
            <a:extLst>
              <a:ext uri="{FF2B5EF4-FFF2-40B4-BE49-F238E27FC236}">
                <a16:creationId xmlns:a16="http://schemas.microsoft.com/office/drawing/2014/main" id="{73EB3DDF-70C4-4BDB-89BA-8EA61FDA13DE}"/>
              </a:ext>
            </a:extLst>
          </p:cNvPr>
          <p:cNvSpPr/>
          <p:nvPr/>
        </p:nvSpPr>
        <p:spPr>
          <a:xfrm>
            <a:off x="545294" y="6485645"/>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33" name="Shape 48">
            <a:extLst>
              <a:ext uri="{FF2B5EF4-FFF2-40B4-BE49-F238E27FC236}">
                <a16:creationId xmlns:a16="http://schemas.microsoft.com/office/drawing/2014/main" id="{0C76E8B5-EE98-43BE-B3E6-6F634C2633D4}"/>
              </a:ext>
            </a:extLst>
          </p:cNvPr>
          <p:cNvSpPr/>
          <p:nvPr/>
        </p:nvSpPr>
        <p:spPr>
          <a:xfrm>
            <a:off x="338125" y="1417090"/>
            <a:ext cx="4924366" cy="1691261"/>
          </a:xfrm>
          <a:prstGeom prst="roundRect">
            <a:avLst>
              <a:gd name="adj" fmla="val 8824"/>
            </a:avLst>
          </a:prstGeom>
          <a:solidFill>
            <a:srgbClr val="FFFFFF"/>
          </a:solidFill>
          <a:ln/>
          <a:effectLst>
            <a:outerShdw blurRad="57150" dist="38100" dir="5400000" algn="bl" rotWithShape="0">
              <a:srgbClr val="000000">
                <a:alpha val="10196"/>
              </a:srgbClr>
            </a:outerShdw>
          </a:effectLst>
        </p:spPr>
      </p:sp>
      <p:sp>
        <p:nvSpPr>
          <p:cNvPr id="41" name="Shape 6">
            <a:extLst>
              <a:ext uri="{FF2B5EF4-FFF2-40B4-BE49-F238E27FC236}">
                <a16:creationId xmlns:a16="http://schemas.microsoft.com/office/drawing/2014/main" id="{82E6AC50-F88D-47B7-A0C7-CC166F9D9560}"/>
              </a:ext>
            </a:extLst>
          </p:cNvPr>
          <p:cNvSpPr/>
          <p:nvPr/>
        </p:nvSpPr>
        <p:spPr>
          <a:xfrm>
            <a:off x="506357" y="1511659"/>
            <a:ext cx="261993" cy="342900"/>
          </a:xfrm>
          <a:custGeom>
            <a:avLst/>
            <a:gdLst/>
            <a:ahLst/>
            <a:cxnLst/>
            <a:rect l="l" t="t" r="r" b="b"/>
            <a:pathLst>
              <a:path w="172325" h="172325">
                <a:moveTo>
                  <a:pt x="43081" y="32311"/>
                </a:moveTo>
                <a:lnTo>
                  <a:pt x="43081" y="26926"/>
                </a:lnTo>
                <a:cubicBezTo>
                  <a:pt x="43081" y="12049"/>
                  <a:pt x="72027" y="0"/>
                  <a:pt x="107703" y="0"/>
                </a:cubicBezTo>
                <a:cubicBezTo>
                  <a:pt x="143380" y="0"/>
                  <a:pt x="172325" y="12049"/>
                  <a:pt x="172325" y="26926"/>
                </a:cubicBezTo>
                <a:lnTo>
                  <a:pt x="172325" y="32311"/>
                </a:lnTo>
                <a:cubicBezTo>
                  <a:pt x="172325" y="42610"/>
                  <a:pt x="158425" y="51563"/>
                  <a:pt x="137995" y="56107"/>
                </a:cubicBezTo>
                <a:cubicBezTo>
                  <a:pt x="137187" y="55164"/>
                  <a:pt x="136345" y="54255"/>
                  <a:pt x="135504" y="53414"/>
                </a:cubicBezTo>
                <a:cubicBezTo>
                  <a:pt x="130287" y="48264"/>
                  <a:pt x="123556" y="44360"/>
                  <a:pt x="116521" y="41466"/>
                </a:cubicBezTo>
                <a:cubicBezTo>
                  <a:pt x="102419" y="35576"/>
                  <a:pt x="84042" y="32345"/>
                  <a:pt x="64622" y="32345"/>
                </a:cubicBezTo>
                <a:cubicBezTo>
                  <a:pt x="57251" y="32345"/>
                  <a:pt x="50048" y="32816"/>
                  <a:pt x="43149" y="33725"/>
                </a:cubicBezTo>
                <a:cubicBezTo>
                  <a:pt x="43081" y="33287"/>
                  <a:pt x="43081" y="32816"/>
                  <a:pt x="43081" y="32345"/>
                </a:cubicBezTo>
                <a:close/>
                <a:moveTo>
                  <a:pt x="145399" y="118810"/>
                </a:moveTo>
                <a:lnTo>
                  <a:pt x="145399" y="103260"/>
                </a:lnTo>
                <a:cubicBezTo>
                  <a:pt x="150482" y="101948"/>
                  <a:pt x="155261" y="100400"/>
                  <a:pt x="159603" y="98582"/>
                </a:cubicBezTo>
                <a:cubicBezTo>
                  <a:pt x="164045" y="96731"/>
                  <a:pt x="168387" y="94476"/>
                  <a:pt x="172325" y="91750"/>
                </a:cubicBezTo>
                <a:lnTo>
                  <a:pt x="172325" y="96933"/>
                </a:lnTo>
                <a:cubicBezTo>
                  <a:pt x="172325" y="105953"/>
                  <a:pt x="161723" y="113930"/>
                  <a:pt x="145399" y="118810"/>
                </a:cubicBezTo>
                <a:close/>
                <a:moveTo>
                  <a:pt x="145399" y="86499"/>
                </a:moveTo>
                <a:lnTo>
                  <a:pt x="145399" y="75392"/>
                </a:lnTo>
                <a:cubicBezTo>
                  <a:pt x="145399" y="73878"/>
                  <a:pt x="145265" y="72430"/>
                  <a:pt x="145063" y="71017"/>
                </a:cubicBezTo>
                <a:cubicBezTo>
                  <a:pt x="150280" y="69704"/>
                  <a:pt x="155160" y="68122"/>
                  <a:pt x="159603" y="66237"/>
                </a:cubicBezTo>
                <a:cubicBezTo>
                  <a:pt x="164045" y="64353"/>
                  <a:pt x="168387" y="62131"/>
                  <a:pt x="172325" y="59405"/>
                </a:cubicBezTo>
                <a:lnTo>
                  <a:pt x="172325" y="64588"/>
                </a:lnTo>
                <a:cubicBezTo>
                  <a:pt x="172325" y="73608"/>
                  <a:pt x="161723" y="81585"/>
                  <a:pt x="145399" y="86465"/>
                </a:cubicBezTo>
                <a:close/>
                <a:moveTo>
                  <a:pt x="0" y="80777"/>
                </a:moveTo>
                <a:lnTo>
                  <a:pt x="0" y="75392"/>
                </a:lnTo>
                <a:cubicBezTo>
                  <a:pt x="0" y="60516"/>
                  <a:pt x="28945" y="48466"/>
                  <a:pt x="64622" y="48466"/>
                </a:cubicBezTo>
                <a:cubicBezTo>
                  <a:pt x="100299" y="48466"/>
                  <a:pt x="129244" y="60516"/>
                  <a:pt x="129244" y="75392"/>
                </a:cubicBezTo>
                <a:lnTo>
                  <a:pt x="129244" y="80777"/>
                </a:lnTo>
                <a:cubicBezTo>
                  <a:pt x="129244" y="95654"/>
                  <a:pt x="100299" y="107703"/>
                  <a:pt x="64622" y="107703"/>
                </a:cubicBezTo>
                <a:cubicBezTo>
                  <a:pt x="28945" y="107703"/>
                  <a:pt x="0" y="95654"/>
                  <a:pt x="0" y="80777"/>
                </a:cubicBezTo>
                <a:close/>
                <a:moveTo>
                  <a:pt x="129244" y="113088"/>
                </a:moveTo>
                <a:cubicBezTo>
                  <a:pt x="129244" y="127965"/>
                  <a:pt x="100299" y="140014"/>
                  <a:pt x="64622" y="140014"/>
                </a:cubicBezTo>
                <a:cubicBezTo>
                  <a:pt x="28945" y="140014"/>
                  <a:pt x="0" y="127965"/>
                  <a:pt x="0" y="113088"/>
                </a:cubicBezTo>
                <a:lnTo>
                  <a:pt x="0" y="107905"/>
                </a:lnTo>
                <a:cubicBezTo>
                  <a:pt x="3904" y="110631"/>
                  <a:pt x="8246" y="112853"/>
                  <a:pt x="12722" y="114738"/>
                </a:cubicBezTo>
                <a:cubicBezTo>
                  <a:pt x="26825" y="120628"/>
                  <a:pt x="45202" y="123859"/>
                  <a:pt x="64622" y="123859"/>
                </a:cubicBezTo>
                <a:cubicBezTo>
                  <a:pt x="84042" y="123859"/>
                  <a:pt x="102419" y="120594"/>
                  <a:pt x="116521" y="114738"/>
                </a:cubicBezTo>
                <a:cubicBezTo>
                  <a:pt x="120964" y="112886"/>
                  <a:pt x="125306" y="110631"/>
                  <a:pt x="129244" y="107905"/>
                </a:cubicBezTo>
                <a:lnTo>
                  <a:pt x="129244" y="113088"/>
                </a:lnTo>
                <a:close/>
                <a:moveTo>
                  <a:pt x="129244" y="140216"/>
                </a:moveTo>
                <a:lnTo>
                  <a:pt x="129244" y="145399"/>
                </a:lnTo>
                <a:cubicBezTo>
                  <a:pt x="129244" y="160276"/>
                  <a:pt x="100299" y="172325"/>
                  <a:pt x="64622" y="172325"/>
                </a:cubicBezTo>
                <a:cubicBezTo>
                  <a:pt x="28945" y="172325"/>
                  <a:pt x="0" y="160276"/>
                  <a:pt x="0" y="145399"/>
                </a:cubicBezTo>
                <a:lnTo>
                  <a:pt x="0" y="140216"/>
                </a:lnTo>
                <a:cubicBezTo>
                  <a:pt x="3904" y="142942"/>
                  <a:pt x="8246" y="145164"/>
                  <a:pt x="12722" y="147048"/>
                </a:cubicBezTo>
                <a:cubicBezTo>
                  <a:pt x="26825" y="152939"/>
                  <a:pt x="45202" y="156170"/>
                  <a:pt x="64622" y="156170"/>
                </a:cubicBezTo>
                <a:cubicBezTo>
                  <a:pt x="84042" y="156170"/>
                  <a:pt x="102419" y="152905"/>
                  <a:pt x="116521" y="147048"/>
                </a:cubicBezTo>
                <a:cubicBezTo>
                  <a:pt x="120964" y="145197"/>
                  <a:pt x="125306" y="142942"/>
                  <a:pt x="129244" y="140216"/>
                </a:cubicBezTo>
                <a:close/>
              </a:path>
            </a:pathLst>
          </a:custGeom>
          <a:noFill/>
          <a:ln>
            <a:solidFill>
              <a:srgbClr val="2B6CB0"/>
            </a:solidFill>
          </a:ln>
        </p:spPr>
      </p:sp>
      <p:sp>
        <p:nvSpPr>
          <p:cNvPr id="2" name="Прямоугольник 1">
            <a:extLst>
              <a:ext uri="{FF2B5EF4-FFF2-40B4-BE49-F238E27FC236}">
                <a16:creationId xmlns:a16="http://schemas.microsoft.com/office/drawing/2014/main" id="{6025ED6B-95D1-4331-8421-A057415135D3}"/>
              </a:ext>
            </a:extLst>
          </p:cNvPr>
          <p:cNvSpPr/>
          <p:nvPr/>
        </p:nvSpPr>
        <p:spPr>
          <a:xfrm>
            <a:off x="450871" y="1986951"/>
            <a:ext cx="3651897" cy="646331"/>
          </a:xfrm>
          <a:prstGeom prst="rect">
            <a:avLst/>
          </a:prstGeom>
        </p:spPr>
        <p:txBody>
          <a:bodyPr wrap="square">
            <a:spAutoFit/>
          </a:bodyPr>
          <a:lstStyle/>
          <a:p>
            <a:r>
              <a:rPr lang="ru-RU" sz="1200" b="1" dirty="0">
                <a:solidFill>
                  <a:srgbClr val="002060"/>
                </a:solidFill>
                <a:latin typeface="Arial" panose="020B0604020202020204" pitchFamily="34" charset="0"/>
                <a:cs typeface="Arial" panose="020B0604020202020204" pitchFamily="34" charset="0"/>
              </a:rPr>
              <a:t>МӘСЖ </a:t>
            </a:r>
            <a:r>
              <a:rPr lang="ru-RU" sz="1200" b="1" dirty="0" err="1">
                <a:solidFill>
                  <a:srgbClr val="002060"/>
                </a:solidFill>
                <a:latin typeface="Arial" panose="020B0604020202020204" pitchFamily="34" charset="0"/>
                <a:cs typeface="Arial" panose="020B0604020202020204" pitchFamily="34" charset="0"/>
              </a:rPr>
              <a:t>енгізілгеннен</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бастап</a:t>
            </a:r>
            <a:r>
              <a:rPr lang="ru-RU" sz="1200" b="1" dirty="0">
                <a:solidFill>
                  <a:srgbClr val="002060"/>
                </a:solidFill>
                <a:latin typeface="Arial" panose="020B0604020202020204" pitchFamily="34" charset="0"/>
                <a:cs typeface="Arial" panose="020B0604020202020204" pitchFamily="34" charset="0"/>
              </a:rPr>
              <a:t> (2005–2025 </a:t>
            </a:r>
            <a:r>
              <a:rPr lang="ru-RU" sz="1200" b="1" dirty="0" err="1">
                <a:solidFill>
                  <a:srgbClr val="002060"/>
                </a:solidFill>
                <a:latin typeface="Arial" panose="020B0604020202020204" pitchFamily="34" charset="0"/>
                <a:cs typeface="Arial" panose="020B0604020202020204" pitchFamily="34" charset="0"/>
              </a:rPr>
              <a:t>жж</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Қордан</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жүзеге</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асырылған</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әлеуметтік</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төлемдер</a:t>
            </a:r>
            <a:endParaRPr lang="ru-KZ" sz="1200" b="1" dirty="0">
              <a:solidFill>
                <a:srgbClr val="002060"/>
              </a:solidFill>
              <a:latin typeface="Arial" panose="020B0604020202020204" pitchFamily="34" charset="0"/>
              <a:cs typeface="Arial" panose="020B0604020202020204" pitchFamily="34" charset="0"/>
            </a:endParaRPr>
          </a:p>
        </p:txBody>
      </p:sp>
      <p:sp>
        <p:nvSpPr>
          <p:cNvPr id="42" name="Text 8">
            <a:extLst>
              <a:ext uri="{FF2B5EF4-FFF2-40B4-BE49-F238E27FC236}">
                <a16:creationId xmlns:a16="http://schemas.microsoft.com/office/drawing/2014/main" id="{3B7B5E96-3E06-4491-AC4A-F7874CC04839}"/>
              </a:ext>
            </a:extLst>
          </p:cNvPr>
          <p:cNvSpPr/>
          <p:nvPr/>
        </p:nvSpPr>
        <p:spPr>
          <a:xfrm>
            <a:off x="3901419" y="2107469"/>
            <a:ext cx="1400329" cy="342900"/>
          </a:xfrm>
          <a:prstGeom prst="rect">
            <a:avLst/>
          </a:prstGeom>
          <a:noFill/>
          <a:ln/>
        </p:spPr>
        <p:txBody>
          <a:bodyPr wrap="square" lIns="0" tIns="0" rIns="0" bIns="0" rtlCol="0" anchor="ctr"/>
          <a:lstStyle/>
          <a:p>
            <a:pPr algn="ctr">
              <a:lnSpc>
                <a:spcPct val="100000"/>
              </a:lnSpc>
            </a:pPr>
            <a:r>
              <a:rPr lang="en-US" sz="2250" b="1" dirty="0">
                <a:solidFill>
                  <a:srgbClr val="0070C0"/>
                </a:solidFill>
                <a:latin typeface="MiSans" pitchFamily="34" charset="0"/>
                <a:ea typeface="MiSans" pitchFamily="34" charset="-122"/>
                <a:cs typeface="MiSans" pitchFamily="34" charset="-120"/>
              </a:rPr>
              <a:t>5 453,6</a:t>
            </a:r>
            <a:endParaRPr lang="en-US" sz="1600" dirty="0">
              <a:solidFill>
                <a:srgbClr val="0070C0"/>
              </a:solidFill>
            </a:endParaRPr>
          </a:p>
        </p:txBody>
      </p:sp>
      <p:sp>
        <p:nvSpPr>
          <p:cNvPr id="43" name="Text 9">
            <a:extLst>
              <a:ext uri="{FF2B5EF4-FFF2-40B4-BE49-F238E27FC236}">
                <a16:creationId xmlns:a16="http://schemas.microsoft.com/office/drawing/2014/main" id="{51B6C8F2-6A1D-4D33-B02C-20A5B23EDA5C}"/>
              </a:ext>
            </a:extLst>
          </p:cNvPr>
          <p:cNvSpPr/>
          <p:nvPr/>
        </p:nvSpPr>
        <p:spPr>
          <a:xfrm>
            <a:off x="3925481" y="2588139"/>
            <a:ext cx="1304075" cy="201011"/>
          </a:xfrm>
          <a:prstGeom prst="rect">
            <a:avLst/>
          </a:prstGeom>
          <a:noFill/>
          <a:ln/>
        </p:spPr>
        <p:txBody>
          <a:bodyPr wrap="square" lIns="0" tIns="0" rIns="0" bIns="0" rtlCol="0" anchor="ctr"/>
          <a:lstStyle/>
          <a:p>
            <a:pPr algn="ctr">
              <a:lnSpc>
                <a:spcPct val="120000"/>
              </a:lnSpc>
            </a:pPr>
            <a:r>
              <a:rPr lang="en-US" sz="1050" dirty="0">
                <a:solidFill>
                  <a:srgbClr val="0070C0"/>
                </a:solidFill>
                <a:latin typeface="MiSans" pitchFamily="34" charset="0"/>
                <a:ea typeface="MiSans" pitchFamily="34" charset="-122"/>
                <a:cs typeface="MiSans" pitchFamily="34" charset="-120"/>
              </a:rPr>
              <a:t>млрд. </a:t>
            </a:r>
            <a:r>
              <a:rPr lang="en-US" sz="1050" dirty="0" err="1">
                <a:solidFill>
                  <a:srgbClr val="0070C0"/>
                </a:solidFill>
                <a:latin typeface="MiSans" pitchFamily="34" charset="0"/>
                <a:ea typeface="MiSans" pitchFamily="34" charset="-122"/>
                <a:cs typeface="MiSans" pitchFamily="34" charset="-120"/>
              </a:rPr>
              <a:t>те</a:t>
            </a:r>
            <a:r>
              <a:rPr lang="kk-KZ" sz="1050" dirty="0">
                <a:solidFill>
                  <a:srgbClr val="0070C0"/>
                </a:solidFill>
                <a:latin typeface="MiSans" pitchFamily="34" charset="0"/>
                <a:ea typeface="MiSans" pitchFamily="34" charset="-122"/>
                <a:cs typeface="MiSans" pitchFamily="34" charset="-120"/>
              </a:rPr>
              <a:t>ң</a:t>
            </a:r>
            <a:r>
              <a:rPr lang="en-US" sz="1050" dirty="0" err="1">
                <a:solidFill>
                  <a:srgbClr val="0070C0"/>
                </a:solidFill>
                <a:latin typeface="MiSans" pitchFamily="34" charset="0"/>
                <a:ea typeface="MiSans" pitchFamily="34" charset="-122"/>
                <a:cs typeface="MiSans" pitchFamily="34" charset="-120"/>
              </a:rPr>
              <a:t>ге</a:t>
            </a:r>
            <a:endParaRPr lang="en-US" sz="1600" dirty="0">
              <a:solidFill>
                <a:srgbClr val="0070C0"/>
              </a:solidFill>
            </a:endParaRPr>
          </a:p>
        </p:txBody>
      </p:sp>
      <p:sp>
        <p:nvSpPr>
          <p:cNvPr id="44" name="Shape 11">
            <a:extLst>
              <a:ext uri="{FF2B5EF4-FFF2-40B4-BE49-F238E27FC236}">
                <a16:creationId xmlns:a16="http://schemas.microsoft.com/office/drawing/2014/main" id="{0C3B8CB2-DE13-46C7-90C5-FFD5B35D7D49}"/>
              </a:ext>
            </a:extLst>
          </p:cNvPr>
          <p:cNvSpPr/>
          <p:nvPr/>
        </p:nvSpPr>
        <p:spPr>
          <a:xfrm>
            <a:off x="5905172" y="4911815"/>
            <a:ext cx="242515" cy="341194"/>
          </a:xfrm>
          <a:custGeom>
            <a:avLst/>
            <a:gdLst/>
            <a:ahLst/>
            <a:cxnLst/>
            <a:rect l="l" t="t" r="r" b="b"/>
            <a:pathLst>
              <a:path w="257175" h="342900">
                <a:moveTo>
                  <a:pt x="80367" y="58936"/>
                </a:moveTo>
                <a:cubicBezTo>
                  <a:pt x="80367" y="32322"/>
                  <a:pt x="101974" y="10716"/>
                  <a:pt x="128588" y="10716"/>
                </a:cubicBezTo>
                <a:cubicBezTo>
                  <a:pt x="155201" y="10716"/>
                  <a:pt x="176808" y="32322"/>
                  <a:pt x="176808" y="58936"/>
                </a:cubicBezTo>
                <a:cubicBezTo>
                  <a:pt x="176808" y="85549"/>
                  <a:pt x="155201" y="107156"/>
                  <a:pt x="128588" y="107156"/>
                </a:cubicBezTo>
                <a:cubicBezTo>
                  <a:pt x="101974" y="107156"/>
                  <a:pt x="80367" y="85549"/>
                  <a:pt x="80367" y="58936"/>
                </a:cubicBezTo>
                <a:close/>
                <a:moveTo>
                  <a:pt x="5157" y="96775"/>
                </a:moveTo>
                <a:cubicBezTo>
                  <a:pt x="13863" y="84787"/>
                  <a:pt x="30607" y="82175"/>
                  <a:pt x="42595" y="90882"/>
                </a:cubicBezTo>
                <a:lnTo>
                  <a:pt x="66839" y="108496"/>
                </a:lnTo>
                <a:cubicBezTo>
                  <a:pt x="84787" y="121555"/>
                  <a:pt x="106420" y="128588"/>
                  <a:pt x="128588" y="128588"/>
                </a:cubicBezTo>
                <a:cubicBezTo>
                  <a:pt x="150755" y="128588"/>
                  <a:pt x="172388" y="121555"/>
                  <a:pt x="190336" y="108496"/>
                </a:cubicBezTo>
                <a:lnTo>
                  <a:pt x="214580" y="90815"/>
                </a:lnTo>
                <a:cubicBezTo>
                  <a:pt x="226568" y="82108"/>
                  <a:pt x="243312" y="84787"/>
                  <a:pt x="252018" y="96709"/>
                </a:cubicBezTo>
                <a:cubicBezTo>
                  <a:pt x="260725" y="108630"/>
                  <a:pt x="258046" y="125440"/>
                  <a:pt x="246125" y="134146"/>
                </a:cubicBezTo>
                <a:lnTo>
                  <a:pt x="221880" y="151827"/>
                </a:lnTo>
                <a:cubicBezTo>
                  <a:pt x="212772" y="158457"/>
                  <a:pt x="203061" y="164016"/>
                  <a:pt x="192881" y="168570"/>
                </a:cubicBezTo>
                <a:lnTo>
                  <a:pt x="192881" y="192881"/>
                </a:lnTo>
                <a:lnTo>
                  <a:pt x="64294" y="192881"/>
                </a:lnTo>
                <a:lnTo>
                  <a:pt x="64294" y="168570"/>
                </a:lnTo>
                <a:cubicBezTo>
                  <a:pt x="54114" y="164083"/>
                  <a:pt x="44403" y="158457"/>
                  <a:pt x="35295" y="151827"/>
                </a:cubicBezTo>
                <a:lnTo>
                  <a:pt x="11050" y="134146"/>
                </a:lnTo>
                <a:cubicBezTo>
                  <a:pt x="-938" y="125440"/>
                  <a:pt x="-3550" y="108697"/>
                  <a:pt x="5157" y="96709"/>
                </a:cubicBezTo>
                <a:close/>
                <a:moveTo>
                  <a:pt x="65298" y="220541"/>
                </a:moveTo>
                <a:lnTo>
                  <a:pt x="105884" y="256036"/>
                </a:lnTo>
                <a:lnTo>
                  <a:pt x="88471" y="280950"/>
                </a:lnTo>
                <a:lnTo>
                  <a:pt x="104745" y="297225"/>
                </a:lnTo>
                <a:cubicBezTo>
                  <a:pt x="115193" y="307672"/>
                  <a:pt x="115193" y="324616"/>
                  <a:pt x="104745" y="335131"/>
                </a:cubicBezTo>
                <a:cubicBezTo>
                  <a:pt x="94298" y="345646"/>
                  <a:pt x="77353" y="345579"/>
                  <a:pt x="66839" y="335131"/>
                </a:cubicBezTo>
                <a:lnTo>
                  <a:pt x="34692" y="302984"/>
                </a:lnTo>
                <a:cubicBezTo>
                  <a:pt x="25450" y="293742"/>
                  <a:pt x="24177" y="279276"/>
                  <a:pt x="31611" y="268627"/>
                </a:cubicBezTo>
                <a:lnTo>
                  <a:pt x="65231" y="220541"/>
                </a:lnTo>
                <a:close/>
                <a:moveTo>
                  <a:pt x="151358" y="256036"/>
                </a:moveTo>
                <a:lnTo>
                  <a:pt x="191944" y="220541"/>
                </a:lnTo>
                <a:lnTo>
                  <a:pt x="225564" y="268627"/>
                </a:lnTo>
                <a:cubicBezTo>
                  <a:pt x="232998" y="279276"/>
                  <a:pt x="231725" y="293742"/>
                  <a:pt x="222550" y="302917"/>
                </a:cubicBezTo>
                <a:lnTo>
                  <a:pt x="190403" y="335064"/>
                </a:lnTo>
                <a:cubicBezTo>
                  <a:pt x="179956" y="345512"/>
                  <a:pt x="163011" y="345512"/>
                  <a:pt x="152497" y="335064"/>
                </a:cubicBezTo>
                <a:cubicBezTo>
                  <a:pt x="141982" y="324616"/>
                  <a:pt x="142049" y="307672"/>
                  <a:pt x="152497" y="297158"/>
                </a:cubicBezTo>
                <a:lnTo>
                  <a:pt x="168771" y="280883"/>
                </a:lnTo>
                <a:lnTo>
                  <a:pt x="151358" y="255969"/>
                </a:lnTo>
                <a:close/>
              </a:path>
            </a:pathLst>
          </a:custGeom>
          <a:solidFill>
            <a:srgbClr val="FFFFFF"/>
          </a:solidFill>
          <a:ln>
            <a:solidFill>
              <a:srgbClr val="2B6CB0"/>
            </a:solidFill>
          </a:ln>
        </p:spPr>
      </p:sp>
      <p:sp>
        <p:nvSpPr>
          <p:cNvPr id="3" name="Прямоугольник 2">
            <a:extLst>
              <a:ext uri="{FF2B5EF4-FFF2-40B4-BE49-F238E27FC236}">
                <a16:creationId xmlns:a16="http://schemas.microsoft.com/office/drawing/2014/main" id="{16E8EDE2-6B83-4B77-A038-795AD89F8562}"/>
              </a:ext>
            </a:extLst>
          </p:cNvPr>
          <p:cNvSpPr/>
          <p:nvPr/>
        </p:nvSpPr>
        <p:spPr>
          <a:xfrm>
            <a:off x="5463122" y="5312121"/>
            <a:ext cx="3058850" cy="293607"/>
          </a:xfrm>
          <a:prstGeom prst="rect">
            <a:avLst/>
          </a:prstGeom>
        </p:spPr>
        <p:txBody>
          <a:bodyPr wrap="square">
            <a:spAutoFit/>
          </a:bodyPr>
          <a:lstStyle/>
          <a:p>
            <a:pPr algn="ctr">
              <a:lnSpc>
                <a:spcPct val="120000"/>
              </a:lnSpc>
            </a:pPr>
            <a:r>
              <a:rPr lang="kk-KZ" sz="1200" b="1" dirty="0">
                <a:solidFill>
                  <a:srgbClr val="1A355D"/>
                </a:solidFill>
                <a:latin typeface="Arial" panose="020B0604020202020204" pitchFamily="34" charset="0"/>
                <a:ea typeface="MiSans" pitchFamily="34" charset="-122"/>
                <a:cs typeface="Arial" panose="020B0604020202020204" pitchFamily="34" charset="0"/>
              </a:rPr>
              <a:t>Төлемдердің басым бөлігі</a:t>
            </a:r>
            <a:endParaRPr lang="en-US" sz="1200" b="1" dirty="0">
              <a:solidFill>
                <a:srgbClr val="1A355D"/>
              </a:solidFill>
              <a:latin typeface="Arial" panose="020B0604020202020204" pitchFamily="34" charset="0"/>
              <a:cs typeface="Arial" panose="020B0604020202020204" pitchFamily="34" charset="0"/>
            </a:endParaRPr>
          </a:p>
        </p:txBody>
      </p:sp>
      <p:sp>
        <p:nvSpPr>
          <p:cNvPr id="45" name="Text 12">
            <a:extLst>
              <a:ext uri="{FF2B5EF4-FFF2-40B4-BE49-F238E27FC236}">
                <a16:creationId xmlns:a16="http://schemas.microsoft.com/office/drawing/2014/main" id="{2111805B-8ED5-4616-B4C0-FCE12B2C42B3}"/>
              </a:ext>
            </a:extLst>
          </p:cNvPr>
          <p:cNvSpPr/>
          <p:nvPr/>
        </p:nvSpPr>
        <p:spPr>
          <a:xfrm>
            <a:off x="5974491" y="5551477"/>
            <a:ext cx="3409950" cy="266700"/>
          </a:xfrm>
          <a:prstGeom prst="rect">
            <a:avLst/>
          </a:prstGeom>
          <a:noFill/>
          <a:ln/>
        </p:spPr>
        <p:txBody>
          <a:bodyPr wrap="square" lIns="0" tIns="0" rIns="0" bIns="0" rtlCol="0" anchor="ctr"/>
          <a:lstStyle/>
          <a:p>
            <a:pPr>
              <a:lnSpc>
                <a:spcPct val="130000"/>
              </a:lnSpc>
            </a:pPr>
            <a:r>
              <a:rPr lang="ru-RU" sz="1200" b="1" dirty="0">
                <a:solidFill>
                  <a:srgbClr val="1A355D"/>
                </a:solidFill>
                <a:latin typeface="Arial" panose="020B0604020202020204" pitchFamily="34" charset="0"/>
                <a:ea typeface="Quattrocento Sans" pitchFamily="34" charset="-122"/>
                <a:cs typeface="Arial" panose="020B0604020202020204" pitchFamily="34" charset="0"/>
              </a:rPr>
              <a:t>Ана мен </a:t>
            </a:r>
            <a:r>
              <a:rPr lang="ru-RU" sz="1200" b="1" dirty="0" err="1">
                <a:solidFill>
                  <a:srgbClr val="1A355D"/>
                </a:solidFill>
                <a:latin typeface="Arial" panose="020B0604020202020204" pitchFamily="34" charset="0"/>
                <a:ea typeface="Quattrocento Sans" pitchFamily="34" charset="-122"/>
                <a:cs typeface="Arial" panose="020B0604020202020204" pitchFamily="34" charset="0"/>
              </a:rPr>
              <a:t>баланы</a:t>
            </a:r>
            <a:r>
              <a:rPr lang="ru-RU" sz="1200" b="1" dirty="0">
                <a:solidFill>
                  <a:srgbClr val="1A355D"/>
                </a:solidFill>
                <a:latin typeface="Arial" panose="020B0604020202020204" pitchFamily="34" charset="0"/>
                <a:ea typeface="Quattrocento Sans" pitchFamily="34" charset="-122"/>
                <a:cs typeface="Arial" panose="020B0604020202020204" pitchFamily="34" charset="0"/>
              </a:rPr>
              <a:t> </a:t>
            </a:r>
            <a:r>
              <a:rPr lang="ru-RU" sz="1200" b="1" dirty="0" err="1">
                <a:solidFill>
                  <a:srgbClr val="1A355D"/>
                </a:solidFill>
                <a:latin typeface="Arial" panose="020B0604020202020204" pitchFamily="34" charset="0"/>
                <a:ea typeface="Quattrocento Sans" pitchFamily="34" charset="-122"/>
                <a:cs typeface="Arial" panose="020B0604020202020204" pitchFamily="34" charset="0"/>
              </a:rPr>
              <a:t>қолдау</a:t>
            </a:r>
            <a:r>
              <a:rPr lang="ru-RU" sz="1200" b="1" dirty="0">
                <a:solidFill>
                  <a:srgbClr val="1A355D"/>
                </a:solidFill>
                <a:latin typeface="Arial" panose="020B0604020202020204" pitchFamily="34" charset="0"/>
                <a:ea typeface="Quattrocento Sans" pitchFamily="34" charset="-122"/>
                <a:cs typeface="Arial" panose="020B0604020202020204" pitchFamily="34" charset="0"/>
              </a:rPr>
              <a:t> </a:t>
            </a:r>
            <a:r>
              <a:rPr lang="kk-KZ" sz="1200" b="1" dirty="0">
                <a:solidFill>
                  <a:srgbClr val="002060"/>
                </a:solidFill>
                <a:latin typeface="Arial" panose="020B0604020202020204" pitchFamily="34" charset="0"/>
                <a:cs typeface="Arial" panose="020B0604020202020204" pitchFamily="34" charset="0"/>
              </a:rPr>
              <a:t>(2025 ж.)</a:t>
            </a:r>
            <a:endParaRPr lang="en-US" sz="1200" dirty="0">
              <a:solidFill>
                <a:srgbClr val="1A355D"/>
              </a:solidFill>
              <a:latin typeface="Arial" panose="020B0604020202020204" pitchFamily="34" charset="0"/>
              <a:cs typeface="Arial" panose="020B0604020202020204" pitchFamily="34" charset="0"/>
            </a:endParaRPr>
          </a:p>
        </p:txBody>
      </p:sp>
      <p:sp>
        <p:nvSpPr>
          <p:cNvPr id="46" name="Text 8">
            <a:extLst>
              <a:ext uri="{FF2B5EF4-FFF2-40B4-BE49-F238E27FC236}">
                <a16:creationId xmlns:a16="http://schemas.microsoft.com/office/drawing/2014/main" id="{EE5FEFA0-710B-4D86-8F6C-D3883A6E3567}"/>
              </a:ext>
            </a:extLst>
          </p:cNvPr>
          <p:cNvSpPr/>
          <p:nvPr/>
        </p:nvSpPr>
        <p:spPr>
          <a:xfrm>
            <a:off x="9638029" y="5304520"/>
            <a:ext cx="1400329" cy="342900"/>
          </a:xfrm>
          <a:prstGeom prst="rect">
            <a:avLst/>
          </a:prstGeom>
          <a:noFill/>
          <a:ln/>
        </p:spPr>
        <p:txBody>
          <a:bodyPr wrap="square" lIns="0" tIns="0" rIns="0" bIns="0" rtlCol="0" anchor="ctr"/>
          <a:lstStyle/>
          <a:p>
            <a:pPr algn="ctr">
              <a:lnSpc>
                <a:spcPct val="100000"/>
              </a:lnSpc>
            </a:pPr>
            <a:r>
              <a:rPr lang="ru-RU" sz="2250" b="1" dirty="0">
                <a:solidFill>
                  <a:srgbClr val="0070C0"/>
                </a:solidFill>
                <a:latin typeface="MiSans" pitchFamily="34" charset="0"/>
                <a:ea typeface="MiSans" pitchFamily="34" charset="-122"/>
                <a:cs typeface="MiSans" pitchFamily="34" charset="-120"/>
              </a:rPr>
              <a:t>76,1 %</a:t>
            </a:r>
            <a:endParaRPr lang="en-US" sz="1600" dirty="0">
              <a:solidFill>
                <a:srgbClr val="0070C0"/>
              </a:solidFill>
            </a:endParaRPr>
          </a:p>
        </p:txBody>
      </p:sp>
      <p:sp>
        <p:nvSpPr>
          <p:cNvPr id="48" name="Text 44">
            <a:extLst>
              <a:ext uri="{FF2B5EF4-FFF2-40B4-BE49-F238E27FC236}">
                <a16:creationId xmlns:a16="http://schemas.microsoft.com/office/drawing/2014/main" id="{D8702FDD-E931-433C-8383-B8E529BD08B9}"/>
              </a:ext>
            </a:extLst>
          </p:cNvPr>
          <p:cNvSpPr/>
          <p:nvPr/>
        </p:nvSpPr>
        <p:spPr>
          <a:xfrm>
            <a:off x="11717378" y="6462219"/>
            <a:ext cx="200025" cy="190500"/>
          </a:xfrm>
          <a:prstGeom prst="rect">
            <a:avLst/>
          </a:prstGeom>
          <a:noFill/>
          <a:ln/>
        </p:spPr>
        <p:txBody>
          <a:bodyPr wrap="square" lIns="0" tIns="0" rIns="0" bIns="0" rtlCol="0" anchor="ctr"/>
          <a:lstStyle/>
          <a:p>
            <a:pPr>
              <a:lnSpc>
                <a:spcPct val="120000"/>
              </a:lnSpc>
            </a:pPr>
            <a:r>
              <a:rPr lang="ru-RU" sz="1000" dirty="0">
                <a:solidFill>
                  <a:srgbClr val="2B6CB0"/>
                </a:solidFill>
                <a:latin typeface="Arial" panose="020B0604020202020204" pitchFamily="34" charset="0"/>
                <a:ea typeface="MiSans" pitchFamily="34" charset="-122"/>
                <a:cs typeface="Arial" panose="020B0604020202020204" pitchFamily="34" charset="0"/>
              </a:rPr>
              <a:t>14</a:t>
            </a:r>
            <a:endParaRPr lang="en-US" sz="1000" dirty="0">
              <a:latin typeface="Arial" panose="020B0604020202020204" pitchFamily="34" charset="0"/>
              <a:cs typeface="Arial" panose="020B0604020202020204" pitchFamily="34" charset="0"/>
            </a:endParaRPr>
          </a:p>
        </p:txBody>
      </p:sp>
      <p:sp>
        <p:nvSpPr>
          <p:cNvPr id="49" name="Text 9">
            <a:extLst>
              <a:ext uri="{FF2B5EF4-FFF2-40B4-BE49-F238E27FC236}">
                <a16:creationId xmlns:a16="http://schemas.microsoft.com/office/drawing/2014/main" id="{EA00E989-0B3C-4F7C-9AD1-3E8F7AD3E86A}"/>
              </a:ext>
            </a:extLst>
          </p:cNvPr>
          <p:cNvSpPr/>
          <p:nvPr/>
        </p:nvSpPr>
        <p:spPr>
          <a:xfrm>
            <a:off x="8642744" y="5654600"/>
            <a:ext cx="3390900" cy="190500"/>
          </a:xfrm>
          <a:prstGeom prst="rect">
            <a:avLst/>
          </a:prstGeom>
          <a:noFill/>
          <a:ln/>
        </p:spPr>
        <p:txBody>
          <a:bodyPr wrap="square" lIns="0" tIns="0" rIns="0" bIns="0" rtlCol="0" anchor="ctr"/>
          <a:lstStyle/>
          <a:p>
            <a:pPr algn="ctr">
              <a:lnSpc>
                <a:spcPct val="120000"/>
              </a:lnSpc>
            </a:pPr>
            <a:r>
              <a:rPr lang="en-US" sz="1050" dirty="0">
                <a:solidFill>
                  <a:srgbClr val="0070C0"/>
                </a:solidFill>
                <a:latin typeface="MiSans" pitchFamily="34" charset="0"/>
                <a:ea typeface="MiSans" pitchFamily="34" charset="-122"/>
                <a:cs typeface="MiSans" pitchFamily="34" charset="-120"/>
              </a:rPr>
              <a:t>млрд. </a:t>
            </a:r>
            <a:r>
              <a:rPr lang="kk-KZ" sz="1050" dirty="0">
                <a:solidFill>
                  <a:srgbClr val="0070C0"/>
                </a:solidFill>
                <a:latin typeface="MiSans" pitchFamily="34" charset="0"/>
                <a:ea typeface="MiSans" pitchFamily="34" charset="-122"/>
                <a:cs typeface="MiSans" pitchFamily="34" charset="-120"/>
              </a:rPr>
              <a:t>теңге</a:t>
            </a:r>
            <a:endParaRPr lang="kk-KZ" sz="1600" dirty="0">
              <a:solidFill>
                <a:srgbClr val="0070C0"/>
              </a:solidFill>
            </a:endParaRPr>
          </a:p>
        </p:txBody>
      </p:sp>
    </p:spTree>
    <p:extLst>
      <p:ext uri="{BB962C8B-B14F-4D97-AF65-F5344CB8AC3E}">
        <p14:creationId xmlns:p14="http://schemas.microsoft.com/office/powerpoint/2010/main" val="4036552042"/>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81000" y="438150"/>
            <a:ext cx="457200" cy="457200"/>
          </a:xfrm>
          <a:prstGeom prst="roundRect">
            <a:avLst>
              <a:gd name="adj" fmla="val 25000"/>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3" name="Shape 1"/>
          <p:cNvSpPr/>
          <p:nvPr/>
        </p:nvSpPr>
        <p:spPr>
          <a:xfrm>
            <a:off x="514350" y="571500"/>
            <a:ext cx="190500" cy="190500"/>
          </a:xfrm>
          <a:custGeom>
            <a:avLst/>
            <a:gdLst/>
            <a:ahLst/>
            <a:cxnLst/>
            <a:rect l="l" t="t" r="r" b="b"/>
            <a:pathLst>
              <a:path w="190500" h="190500">
                <a:moveTo>
                  <a:pt x="148456" y="142949"/>
                </a:moveTo>
                <a:cubicBezTo>
                  <a:pt x="140233" y="128662"/>
                  <a:pt x="124792" y="119063"/>
                  <a:pt x="107156" y="119063"/>
                </a:cubicBezTo>
                <a:lnTo>
                  <a:pt x="83344" y="119063"/>
                </a:lnTo>
                <a:cubicBezTo>
                  <a:pt x="65708" y="119063"/>
                  <a:pt x="50267" y="128662"/>
                  <a:pt x="42044" y="142949"/>
                </a:cubicBezTo>
                <a:cubicBezTo>
                  <a:pt x="55141" y="157535"/>
                  <a:pt x="74116" y="166688"/>
                  <a:pt x="95250" y="166688"/>
                </a:cubicBezTo>
                <a:cubicBezTo>
                  <a:pt x="116384" y="166688"/>
                  <a:pt x="135359" y="157497"/>
                  <a:pt x="148456" y="142949"/>
                </a:cubicBezTo>
                <a:close/>
                <a:moveTo>
                  <a:pt x="0" y="95250"/>
                </a:moveTo>
                <a:cubicBezTo>
                  <a:pt x="0" y="42680"/>
                  <a:pt x="42680" y="0"/>
                  <a:pt x="95250" y="0"/>
                </a:cubicBezTo>
                <a:cubicBezTo>
                  <a:pt x="147820" y="0"/>
                  <a:pt x="190500" y="42680"/>
                  <a:pt x="190500" y="95250"/>
                </a:cubicBezTo>
                <a:cubicBezTo>
                  <a:pt x="190500" y="147820"/>
                  <a:pt x="147820" y="190500"/>
                  <a:pt x="95250" y="190500"/>
                </a:cubicBezTo>
                <a:cubicBezTo>
                  <a:pt x="42680" y="190500"/>
                  <a:pt x="0" y="147820"/>
                  <a:pt x="0" y="95250"/>
                </a:cubicBezTo>
                <a:close/>
                <a:moveTo>
                  <a:pt x="95250" y="101203"/>
                </a:moveTo>
                <a:cubicBezTo>
                  <a:pt x="110035" y="101203"/>
                  <a:pt x="122039" y="89199"/>
                  <a:pt x="122039" y="74414"/>
                </a:cubicBezTo>
                <a:cubicBezTo>
                  <a:pt x="122039" y="59629"/>
                  <a:pt x="110035" y="47625"/>
                  <a:pt x="95250" y="47625"/>
                </a:cubicBezTo>
                <a:cubicBezTo>
                  <a:pt x="80465" y="47625"/>
                  <a:pt x="68461" y="59629"/>
                  <a:pt x="68461" y="74414"/>
                </a:cubicBezTo>
                <a:cubicBezTo>
                  <a:pt x="68461" y="89199"/>
                  <a:pt x="80465" y="101203"/>
                  <a:pt x="95250" y="101203"/>
                </a:cubicBezTo>
                <a:close/>
              </a:path>
            </a:pathLst>
          </a:custGeom>
          <a:solidFill>
            <a:srgbClr val="FFFFFF"/>
          </a:solidFill>
          <a:ln/>
        </p:spPr>
      </p:sp>
      <p:sp>
        <p:nvSpPr>
          <p:cNvPr id="5" name="Text 3"/>
          <p:cNvSpPr/>
          <p:nvPr/>
        </p:nvSpPr>
        <p:spPr>
          <a:xfrm>
            <a:off x="971549" y="486782"/>
            <a:ext cx="10210975" cy="381000"/>
          </a:xfrm>
          <a:prstGeom prst="rect">
            <a:avLst/>
          </a:prstGeom>
          <a:noFill/>
          <a:ln/>
        </p:spPr>
        <p:txBody>
          <a:bodyPr wrap="square" lIns="0" tIns="0" rIns="0" bIns="0" rtlCol="0" anchor="ctr"/>
          <a:lstStyle/>
          <a:p>
            <a:pPr>
              <a:lnSpc>
                <a:spcPct val="90000"/>
              </a:lnSpc>
            </a:pPr>
            <a:r>
              <a:rPr lang="ru-RU" sz="2400" b="1" dirty="0">
                <a:solidFill>
                  <a:srgbClr val="1A365D"/>
                </a:solidFill>
                <a:latin typeface="Quattrocento Sans" pitchFamily="34" charset="0"/>
                <a:ea typeface="Quattrocento Sans" pitchFamily="34" charset="-122"/>
                <a:cs typeface="Quattrocento Sans" pitchFamily="34" charset="-120"/>
              </a:rPr>
              <a:t>НЕГІЗГІ НӘТИЖЕЛЕР- ӘЛЕУМЕТТІК ТӨЛЕМДЕРД</a:t>
            </a:r>
            <a:r>
              <a:rPr lang="kk-KZ" sz="2400" b="1" dirty="0">
                <a:solidFill>
                  <a:srgbClr val="1A365D"/>
                </a:solidFill>
                <a:latin typeface="Quattrocento Sans" pitchFamily="34" charset="0"/>
                <a:ea typeface="Quattrocento Sans" pitchFamily="34" charset="-122"/>
                <a:cs typeface="Quattrocento Sans" pitchFamily="34" charset="-120"/>
              </a:rPr>
              <a:t>І АЛУШЫЛАРДЫҢ ПОРТРЕТІ</a:t>
            </a:r>
            <a:endParaRPr lang="ru-RU" sz="2400" b="1" dirty="0">
              <a:solidFill>
                <a:srgbClr val="1A365D"/>
              </a:solidFill>
              <a:latin typeface="Quattrocento Sans" pitchFamily="34" charset="0"/>
              <a:ea typeface="Quattrocento Sans" pitchFamily="34" charset="-122"/>
              <a:cs typeface="Quattrocento Sans" pitchFamily="34" charset="-120"/>
            </a:endParaRPr>
          </a:p>
        </p:txBody>
      </p:sp>
      <p:sp>
        <p:nvSpPr>
          <p:cNvPr id="6" name="Shape 4"/>
          <p:cNvSpPr/>
          <p:nvPr/>
        </p:nvSpPr>
        <p:spPr>
          <a:xfrm>
            <a:off x="381000" y="1028700"/>
            <a:ext cx="914400" cy="38100"/>
          </a:xfrm>
          <a:prstGeom prst="roundRect">
            <a:avLst>
              <a:gd name="adj" fmla="val 0"/>
            </a:avLst>
          </a:prstGeom>
          <a:gradFill flip="none" rotWithShape="1">
            <a:gsLst>
              <a:gs pos="0">
                <a:srgbClr val="4299E1"/>
              </a:gs>
              <a:gs pos="100000">
                <a:srgbClr val="000000">
                  <a:alpha val="0"/>
                </a:srgbClr>
              </a:gs>
            </a:gsLst>
            <a:lin ang="0" scaled="1"/>
          </a:gradFill>
          <a:ln/>
        </p:spPr>
      </p:sp>
      <p:grpSp>
        <p:nvGrpSpPr>
          <p:cNvPr id="42" name="Группа 41">
            <a:extLst>
              <a:ext uri="{FF2B5EF4-FFF2-40B4-BE49-F238E27FC236}">
                <a16:creationId xmlns:a16="http://schemas.microsoft.com/office/drawing/2014/main" id="{35807FC1-3877-E8B8-0DA3-65F3BAC6F9AD}"/>
              </a:ext>
            </a:extLst>
          </p:cNvPr>
          <p:cNvGrpSpPr/>
          <p:nvPr/>
        </p:nvGrpSpPr>
        <p:grpSpPr>
          <a:xfrm>
            <a:off x="353885" y="1316739"/>
            <a:ext cx="514350" cy="514350"/>
            <a:chOff x="3887986" y="2286000"/>
            <a:chExt cx="914400" cy="914400"/>
          </a:xfrm>
        </p:grpSpPr>
        <p:sp>
          <p:nvSpPr>
            <p:cNvPr id="10" name="Shape 8"/>
            <p:cNvSpPr/>
            <p:nvPr/>
          </p:nvSpPr>
          <p:spPr>
            <a:xfrm>
              <a:off x="3887986" y="2286000"/>
              <a:ext cx="914400" cy="914400"/>
            </a:xfrm>
            <a:prstGeom prst="roundRect">
              <a:avLst>
                <a:gd name="adj" fmla="val 50000"/>
              </a:avLst>
            </a:prstGeom>
            <a:gradFill flip="none" rotWithShape="1">
              <a:gsLst>
                <a:gs pos="0">
                  <a:srgbClr val="1A365D"/>
                </a:gs>
                <a:gs pos="100000">
                  <a:srgbClr val="2B6CB0"/>
                </a:gs>
              </a:gsLst>
              <a:lin ang="2700000" scaled="1"/>
            </a:gradFill>
            <a:ln/>
          </p:spPr>
        </p:sp>
        <p:sp>
          <p:nvSpPr>
            <p:cNvPr id="11" name="Shape 9"/>
            <p:cNvSpPr/>
            <p:nvPr/>
          </p:nvSpPr>
          <p:spPr>
            <a:xfrm>
              <a:off x="4130873" y="2571750"/>
              <a:ext cx="428625" cy="342900"/>
            </a:xfrm>
            <a:custGeom>
              <a:avLst/>
              <a:gdLst/>
              <a:ahLst/>
              <a:cxnLst/>
              <a:rect l="l" t="t" r="r" b="b"/>
              <a:pathLst>
                <a:path w="428625" h="342900">
                  <a:moveTo>
                    <a:pt x="214313" y="10716"/>
                  </a:moveTo>
                  <a:cubicBezTo>
                    <a:pt x="252754" y="10716"/>
                    <a:pt x="283964" y="41925"/>
                    <a:pt x="283964" y="80367"/>
                  </a:cubicBezTo>
                  <a:cubicBezTo>
                    <a:pt x="283964" y="118809"/>
                    <a:pt x="252754" y="150019"/>
                    <a:pt x="214313" y="150019"/>
                  </a:cubicBezTo>
                  <a:cubicBezTo>
                    <a:pt x="175871" y="150019"/>
                    <a:pt x="144661" y="118809"/>
                    <a:pt x="144661" y="80367"/>
                  </a:cubicBezTo>
                  <a:cubicBezTo>
                    <a:pt x="144661" y="41925"/>
                    <a:pt x="175871" y="10716"/>
                    <a:pt x="214313" y="10716"/>
                  </a:cubicBezTo>
                  <a:close/>
                  <a:moveTo>
                    <a:pt x="64294" y="58936"/>
                  </a:moveTo>
                  <a:cubicBezTo>
                    <a:pt x="90907" y="58936"/>
                    <a:pt x="112514" y="80543"/>
                    <a:pt x="112514" y="107156"/>
                  </a:cubicBezTo>
                  <a:cubicBezTo>
                    <a:pt x="112514" y="133770"/>
                    <a:pt x="90907" y="155377"/>
                    <a:pt x="64294" y="155377"/>
                  </a:cubicBezTo>
                  <a:cubicBezTo>
                    <a:pt x="37680" y="155377"/>
                    <a:pt x="16073" y="133770"/>
                    <a:pt x="16073" y="107156"/>
                  </a:cubicBezTo>
                  <a:cubicBezTo>
                    <a:pt x="16073" y="80543"/>
                    <a:pt x="37680" y="58936"/>
                    <a:pt x="64294" y="58936"/>
                  </a:cubicBezTo>
                  <a:close/>
                  <a:moveTo>
                    <a:pt x="0" y="278606"/>
                  </a:moveTo>
                  <a:cubicBezTo>
                    <a:pt x="0" y="231257"/>
                    <a:pt x="38375" y="192881"/>
                    <a:pt x="85725" y="192881"/>
                  </a:cubicBezTo>
                  <a:cubicBezTo>
                    <a:pt x="94298" y="192881"/>
                    <a:pt x="102602" y="194154"/>
                    <a:pt x="110438" y="196498"/>
                  </a:cubicBezTo>
                  <a:cubicBezTo>
                    <a:pt x="88404" y="221144"/>
                    <a:pt x="75009" y="253692"/>
                    <a:pt x="75009" y="289322"/>
                  </a:cubicBezTo>
                  <a:lnTo>
                    <a:pt x="75009" y="300038"/>
                  </a:lnTo>
                  <a:cubicBezTo>
                    <a:pt x="75009" y="307672"/>
                    <a:pt x="76617" y="314905"/>
                    <a:pt x="79497" y="321469"/>
                  </a:cubicBezTo>
                  <a:lnTo>
                    <a:pt x="21431" y="321469"/>
                  </a:lnTo>
                  <a:cubicBezTo>
                    <a:pt x="9577" y="321469"/>
                    <a:pt x="0" y="311892"/>
                    <a:pt x="0" y="300038"/>
                  </a:cubicBezTo>
                  <a:lnTo>
                    <a:pt x="0" y="278606"/>
                  </a:lnTo>
                  <a:close/>
                  <a:moveTo>
                    <a:pt x="349128" y="321469"/>
                  </a:moveTo>
                  <a:cubicBezTo>
                    <a:pt x="352008" y="314905"/>
                    <a:pt x="353616" y="307672"/>
                    <a:pt x="353616" y="300038"/>
                  </a:cubicBezTo>
                  <a:lnTo>
                    <a:pt x="353616" y="289322"/>
                  </a:lnTo>
                  <a:cubicBezTo>
                    <a:pt x="353616" y="253692"/>
                    <a:pt x="340221" y="221144"/>
                    <a:pt x="318187" y="196498"/>
                  </a:cubicBezTo>
                  <a:cubicBezTo>
                    <a:pt x="326023" y="194154"/>
                    <a:pt x="334328" y="192881"/>
                    <a:pt x="342900" y="192881"/>
                  </a:cubicBezTo>
                  <a:cubicBezTo>
                    <a:pt x="390250" y="192881"/>
                    <a:pt x="428625" y="231257"/>
                    <a:pt x="428625" y="278606"/>
                  </a:cubicBezTo>
                  <a:lnTo>
                    <a:pt x="428625" y="300038"/>
                  </a:lnTo>
                  <a:cubicBezTo>
                    <a:pt x="428625" y="311892"/>
                    <a:pt x="419048" y="321469"/>
                    <a:pt x="407194" y="321469"/>
                  </a:cubicBezTo>
                  <a:lnTo>
                    <a:pt x="349128" y="321469"/>
                  </a:lnTo>
                  <a:close/>
                  <a:moveTo>
                    <a:pt x="316111" y="107156"/>
                  </a:moveTo>
                  <a:cubicBezTo>
                    <a:pt x="316111" y="80543"/>
                    <a:pt x="337718" y="58936"/>
                    <a:pt x="364331" y="58936"/>
                  </a:cubicBezTo>
                  <a:cubicBezTo>
                    <a:pt x="390945" y="58936"/>
                    <a:pt x="412552" y="80543"/>
                    <a:pt x="412552" y="107156"/>
                  </a:cubicBezTo>
                  <a:cubicBezTo>
                    <a:pt x="412552" y="133770"/>
                    <a:pt x="390945" y="155377"/>
                    <a:pt x="364331" y="155377"/>
                  </a:cubicBezTo>
                  <a:cubicBezTo>
                    <a:pt x="337718" y="155377"/>
                    <a:pt x="316111" y="133770"/>
                    <a:pt x="316111" y="107156"/>
                  </a:cubicBezTo>
                  <a:close/>
                  <a:moveTo>
                    <a:pt x="107156" y="289322"/>
                  </a:moveTo>
                  <a:cubicBezTo>
                    <a:pt x="107156" y="230118"/>
                    <a:pt x="155109" y="182166"/>
                    <a:pt x="214313" y="182166"/>
                  </a:cubicBezTo>
                  <a:cubicBezTo>
                    <a:pt x="273516" y="182166"/>
                    <a:pt x="321469" y="230118"/>
                    <a:pt x="321469" y="289322"/>
                  </a:cubicBezTo>
                  <a:lnTo>
                    <a:pt x="321469" y="300038"/>
                  </a:lnTo>
                  <a:cubicBezTo>
                    <a:pt x="321469" y="311892"/>
                    <a:pt x="311892" y="321469"/>
                    <a:pt x="300038" y="321469"/>
                  </a:cubicBezTo>
                  <a:lnTo>
                    <a:pt x="128588" y="321469"/>
                  </a:lnTo>
                  <a:cubicBezTo>
                    <a:pt x="116733" y="321469"/>
                    <a:pt x="107156" y="311892"/>
                    <a:pt x="107156" y="300038"/>
                  </a:cubicBezTo>
                  <a:lnTo>
                    <a:pt x="107156" y="289322"/>
                  </a:lnTo>
                  <a:close/>
                </a:path>
              </a:pathLst>
            </a:custGeom>
            <a:solidFill>
              <a:srgbClr val="FFFFFF"/>
            </a:solidFill>
            <a:ln/>
          </p:spPr>
        </p:sp>
      </p:grpSp>
      <p:sp>
        <p:nvSpPr>
          <p:cNvPr id="12" name="Text 10"/>
          <p:cNvSpPr/>
          <p:nvPr/>
        </p:nvSpPr>
        <p:spPr>
          <a:xfrm>
            <a:off x="1032765" y="1226130"/>
            <a:ext cx="2686050" cy="266700"/>
          </a:xfrm>
          <a:prstGeom prst="rect">
            <a:avLst/>
          </a:prstGeom>
          <a:noFill/>
          <a:ln/>
        </p:spPr>
        <p:txBody>
          <a:bodyPr wrap="square" lIns="0" tIns="0" rIns="0" bIns="0" rtlCol="0" anchor="ctr"/>
          <a:lstStyle/>
          <a:p>
            <a:pPr>
              <a:lnSpc>
                <a:spcPct val="120000"/>
              </a:lnSpc>
            </a:pPr>
            <a:r>
              <a:rPr lang="kk-KZ" sz="1500" b="1" dirty="0">
                <a:solidFill>
                  <a:srgbClr val="1A365D"/>
                </a:solidFill>
                <a:latin typeface="Quattrocento Sans" pitchFamily="34" charset="0"/>
                <a:ea typeface="Quattrocento Sans" pitchFamily="34" charset="-122"/>
                <a:cs typeface="Quattrocento Sans" pitchFamily="34" charset="-120"/>
              </a:rPr>
              <a:t>Алушылар</a:t>
            </a:r>
            <a:endParaRPr lang="en-US" sz="1600" dirty="0"/>
          </a:p>
        </p:txBody>
      </p:sp>
      <p:sp>
        <p:nvSpPr>
          <p:cNvPr id="13" name="Text 11"/>
          <p:cNvSpPr/>
          <p:nvPr/>
        </p:nvSpPr>
        <p:spPr>
          <a:xfrm>
            <a:off x="971549" y="1408380"/>
            <a:ext cx="2876550" cy="571500"/>
          </a:xfrm>
          <a:prstGeom prst="rect">
            <a:avLst/>
          </a:prstGeom>
          <a:noFill/>
          <a:ln/>
        </p:spPr>
        <p:txBody>
          <a:bodyPr wrap="square" lIns="0" tIns="0" rIns="0" bIns="0" rtlCol="0" anchor="ctr"/>
          <a:lstStyle/>
          <a:p>
            <a:pPr>
              <a:lnSpc>
                <a:spcPct val="80000"/>
              </a:lnSpc>
            </a:pPr>
            <a:r>
              <a:rPr lang="en-US" sz="2800" b="1" dirty="0">
                <a:solidFill>
                  <a:srgbClr val="4299E1"/>
                </a:solidFill>
                <a:latin typeface="MiSans" pitchFamily="34" charset="0"/>
                <a:ea typeface="MiSans" pitchFamily="34" charset="-122"/>
                <a:cs typeface="MiSans" pitchFamily="34" charset="-120"/>
              </a:rPr>
              <a:t>1 343 925</a:t>
            </a:r>
            <a:r>
              <a:rPr lang="ru-RU" sz="2800" b="1" dirty="0">
                <a:solidFill>
                  <a:srgbClr val="4299E1"/>
                </a:solidFill>
                <a:latin typeface="MiSans" pitchFamily="34" charset="0"/>
                <a:ea typeface="MiSans" pitchFamily="34" charset="-122"/>
                <a:cs typeface="MiSans" pitchFamily="34" charset="-120"/>
              </a:rPr>
              <a:t> </a:t>
            </a:r>
            <a:r>
              <a:rPr lang="ru-RU" sz="1350" dirty="0" err="1">
                <a:solidFill>
                  <a:srgbClr val="4299E1"/>
                </a:solidFill>
                <a:latin typeface="MiSans" pitchFamily="34" charset="0"/>
                <a:ea typeface="MiSans" pitchFamily="34" charset="-122"/>
                <a:cs typeface="MiSans" pitchFamily="34" charset="-120"/>
              </a:rPr>
              <a:t>адам</a:t>
            </a:r>
            <a:endParaRPr lang="en-US" sz="1350" dirty="0">
              <a:solidFill>
                <a:srgbClr val="4299E1"/>
              </a:solidFill>
            </a:endParaRPr>
          </a:p>
        </p:txBody>
      </p:sp>
      <p:grpSp>
        <p:nvGrpSpPr>
          <p:cNvPr id="43" name="Группа 42">
            <a:extLst>
              <a:ext uri="{FF2B5EF4-FFF2-40B4-BE49-F238E27FC236}">
                <a16:creationId xmlns:a16="http://schemas.microsoft.com/office/drawing/2014/main" id="{C9207EE3-40FD-4A07-A7AB-65EFABEF82F9}"/>
              </a:ext>
            </a:extLst>
          </p:cNvPr>
          <p:cNvGrpSpPr/>
          <p:nvPr/>
        </p:nvGrpSpPr>
        <p:grpSpPr>
          <a:xfrm>
            <a:off x="3287926" y="1318683"/>
            <a:ext cx="512406" cy="512406"/>
            <a:chOff x="7389540" y="2286000"/>
            <a:chExt cx="914400" cy="914400"/>
          </a:xfrm>
        </p:grpSpPr>
        <p:sp>
          <p:nvSpPr>
            <p:cNvPr id="17" name="Shape 15"/>
            <p:cNvSpPr/>
            <p:nvPr/>
          </p:nvSpPr>
          <p:spPr>
            <a:xfrm>
              <a:off x="7389540" y="2286000"/>
              <a:ext cx="914400" cy="914400"/>
            </a:xfrm>
            <a:prstGeom prst="roundRect">
              <a:avLst>
                <a:gd name="adj" fmla="val 50000"/>
              </a:avLst>
            </a:prstGeom>
            <a:gradFill flip="none" rotWithShape="1">
              <a:gsLst>
                <a:gs pos="0">
                  <a:srgbClr val="4299E1"/>
                </a:gs>
                <a:gs pos="100000">
                  <a:srgbClr val="1A365D"/>
                </a:gs>
              </a:gsLst>
              <a:lin ang="2700000" scaled="1"/>
            </a:gradFill>
            <a:ln/>
          </p:spPr>
        </p:sp>
        <p:sp>
          <p:nvSpPr>
            <p:cNvPr id="18" name="Shape 16"/>
            <p:cNvSpPr/>
            <p:nvPr/>
          </p:nvSpPr>
          <p:spPr>
            <a:xfrm>
              <a:off x="7675290" y="2571750"/>
              <a:ext cx="342900" cy="342900"/>
            </a:xfrm>
            <a:custGeom>
              <a:avLst/>
              <a:gdLst/>
              <a:ahLst/>
              <a:cxnLst/>
              <a:rect l="l" t="t" r="r" b="b"/>
              <a:pathLst>
                <a:path w="342900" h="342900">
                  <a:moveTo>
                    <a:pt x="85725" y="64294"/>
                  </a:moveTo>
                  <a:lnTo>
                    <a:pt x="85725" y="53578"/>
                  </a:lnTo>
                  <a:cubicBezTo>
                    <a:pt x="85725" y="23976"/>
                    <a:pt x="143321" y="0"/>
                    <a:pt x="214313" y="0"/>
                  </a:cubicBezTo>
                  <a:cubicBezTo>
                    <a:pt x="285304" y="0"/>
                    <a:pt x="342900" y="23976"/>
                    <a:pt x="342900" y="53578"/>
                  </a:cubicBezTo>
                  <a:lnTo>
                    <a:pt x="342900" y="64294"/>
                  </a:lnTo>
                  <a:cubicBezTo>
                    <a:pt x="342900" y="84787"/>
                    <a:pt x="315240" y="102602"/>
                    <a:pt x="274588" y="111643"/>
                  </a:cubicBezTo>
                  <a:cubicBezTo>
                    <a:pt x="272981" y="109768"/>
                    <a:pt x="271306" y="107960"/>
                    <a:pt x="269632" y="106286"/>
                  </a:cubicBezTo>
                  <a:cubicBezTo>
                    <a:pt x="259251" y="96039"/>
                    <a:pt x="245857" y="88270"/>
                    <a:pt x="231859" y="82510"/>
                  </a:cubicBezTo>
                  <a:cubicBezTo>
                    <a:pt x="203798" y="70790"/>
                    <a:pt x="167231" y="64361"/>
                    <a:pt x="128588" y="64361"/>
                  </a:cubicBezTo>
                  <a:cubicBezTo>
                    <a:pt x="113920" y="64361"/>
                    <a:pt x="99588" y="65298"/>
                    <a:pt x="85859" y="67107"/>
                  </a:cubicBezTo>
                  <a:cubicBezTo>
                    <a:pt x="85725" y="66236"/>
                    <a:pt x="85725" y="65298"/>
                    <a:pt x="85725" y="64361"/>
                  </a:cubicBezTo>
                  <a:close/>
                  <a:moveTo>
                    <a:pt x="289322" y="236413"/>
                  </a:moveTo>
                  <a:lnTo>
                    <a:pt x="289322" y="205472"/>
                  </a:lnTo>
                  <a:cubicBezTo>
                    <a:pt x="299435" y="202860"/>
                    <a:pt x="308945" y="199779"/>
                    <a:pt x="317584" y="196163"/>
                  </a:cubicBezTo>
                  <a:cubicBezTo>
                    <a:pt x="326425" y="192479"/>
                    <a:pt x="335064" y="187992"/>
                    <a:pt x="342900" y="182567"/>
                  </a:cubicBezTo>
                  <a:lnTo>
                    <a:pt x="342900" y="192881"/>
                  </a:lnTo>
                  <a:cubicBezTo>
                    <a:pt x="342900" y="210830"/>
                    <a:pt x="321804" y="226702"/>
                    <a:pt x="289322" y="236413"/>
                  </a:cubicBezTo>
                  <a:close/>
                  <a:moveTo>
                    <a:pt x="289322" y="172120"/>
                  </a:moveTo>
                  <a:lnTo>
                    <a:pt x="289322" y="150019"/>
                  </a:lnTo>
                  <a:cubicBezTo>
                    <a:pt x="289322" y="147005"/>
                    <a:pt x="289054" y="144125"/>
                    <a:pt x="288652" y="141312"/>
                  </a:cubicBezTo>
                  <a:cubicBezTo>
                    <a:pt x="299033" y="138700"/>
                    <a:pt x="308744" y="135553"/>
                    <a:pt x="317584" y="131802"/>
                  </a:cubicBezTo>
                  <a:cubicBezTo>
                    <a:pt x="326425" y="128052"/>
                    <a:pt x="335064" y="123632"/>
                    <a:pt x="342900" y="118207"/>
                  </a:cubicBezTo>
                  <a:lnTo>
                    <a:pt x="342900" y="128521"/>
                  </a:lnTo>
                  <a:cubicBezTo>
                    <a:pt x="342900" y="146469"/>
                    <a:pt x="321804" y="162342"/>
                    <a:pt x="289322" y="172053"/>
                  </a:cubicBezTo>
                  <a:close/>
                  <a:moveTo>
                    <a:pt x="0" y="160734"/>
                  </a:moveTo>
                  <a:lnTo>
                    <a:pt x="0" y="150019"/>
                  </a:lnTo>
                  <a:cubicBezTo>
                    <a:pt x="0" y="120417"/>
                    <a:pt x="57596" y="96441"/>
                    <a:pt x="128588" y="96441"/>
                  </a:cubicBezTo>
                  <a:cubicBezTo>
                    <a:pt x="199579" y="96441"/>
                    <a:pt x="257175" y="120417"/>
                    <a:pt x="257175" y="150019"/>
                  </a:cubicBezTo>
                  <a:lnTo>
                    <a:pt x="257175" y="160734"/>
                  </a:lnTo>
                  <a:cubicBezTo>
                    <a:pt x="257175" y="190336"/>
                    <a:pt x="199579" y="214313"/>
                    <a:pt x="128588" y="214313"/>
                  </a:cubicBezTo>
                  <a:cubicBezTo>
                    <a:pt x="57596" y="214313"/>
                    <a:pt x="0" y="190336"/>
                    <a:pt x="0" y="160734"/>
                  </a:cubicBezTo>
                  <a:close/>
                  <a:moveTo>
                    <a:pt x="257175" y="225028"/>
                  </a:moveTo>
                  <a:cubicBezTo>
                    <a:pt x="257175" y="254630"/>
                    <a:pt x="199579" y="278606"/>
                    <a:pt x="128588" y="278606"/>
                  </a:cubicBezTo>
                  <a:cubicBezTo>
                    <a:pt x="57596" y="278606"/>
                    <a:pt x="0" y="254630"/>
                    <a:pt x="0" y="225028"/>
                  </a:cubicBezTo>
                  <a:lnTo>
                    <a:pt x="0" y="214714"/>
                  </a:lnTo>
                  <a:cubicBezTo>
                    <a:pt x="7769" y="220139"/>
                    <a:pt x="16408" y="224559"/>
                    <a:pt x="25316" y="228310"/>
                  </a:cubicBezTo>
                  <a:cubicBezTo>
                    <a:pt x="53377" y="240030"/>
                    <a:pt x="89944" y="246459"/>
                    <a:pt x="128588" y="246459"/>
                  </a:cubicBezTo>
                  <a:cubicBezTo>
                    <a:pt x="167231" y="246459"/>
                    <a:pt x="203798" y="239963"/>
                    <a:pt x="231859" y="228310"/>
                  </a:cubicBezTo>
                  <a:cubicBezTo>
                    <a:pt x="240700" y="224626"/>
                    <a:pt x="249339" y="220139"/>
                    <a:pt x="257175" y="214714"/>
                  </a:cubicBezTo>
                  <a:lnTo>
                    <a:pt x="257175" y="225028"/>
                  </a:lnTo>
                  <a:close/>
                  <a:moveTo>
                    <a:pt x="257175" y="279008"/>
                  </a:moveTo>
                  <a:lnTo>
                    <a:pt x="257175" y="289322"/>
                  </a:lnTo>
                  <a:cubicBezTo>
                    <a:pt x="257175" y="318924"/>
                    <a:pt x="199579" y="342900"/>
                    <a:pt x="128588" y="342900"/>
                  </a:cubicBezTo>
                  <a:cubicBezTo>
                    <a:pt x="57596" y="342900"/>
                    <a:pt x="0" y="318924"/>
                    <a:pt x="0" y="289322"/>
                  </a:cubicBezTo>
                  <a:lnTo>
                    <a:pt x="0" y="279008"/>
                  </a:lnTo>
                  <a:cubicBezTo>
                    <a:pt x="7769" y="284433"/>
                    <a:pt x="16408" y="288853"/>
                    <a:pt x="25316" y="292604"/>
                  </a:cubicBezTo>
                  <a:cubicBezTo>
                    <a:pt x="53377" y="304324"/>
                    <a:pt x="89944" y="310753"/>
                    <a:pt x="128588" y="310753"/>
                  </a:cubicBezTo>
                  <a:cubicBezTo>
                    <a:pt x="167231" y="310753"/>
                    <a:pt x="203798" y="304257"/>
                    <a:pt x="231859" y="292604"/>
                  </a:cubicBezTo>
                  <a:cubicBezTo>
                    <a:pt x="240700" y="288920"/>
                    <a:pt x="249339" y="284433"/>
                    <a:pt x="257175" y="279008"/>
                  </a:cubicBezTo>
                  <a:close/>
                </a:path>
              </a:pathLst>
            </a:custGeom>
            <a:solidFill>
              <a:srgbClr val="FFFFFF"/>
            </a:solidFill>
            <a:ln/>
          </p:spPr>
        </p:sp>
      </p:grpSp>
      <p:sp>
        <p:nvSpPr>
          <p:cNvPr id="19" name="Text 17"/>
          <p:cNvSpPr/>
          <p:nvPr/>
        </p:nvSpPr>
        <p:spPr>
          <a:xfrm>
            <a:off x="3960459" y="1226130"/>
            <a:ext cx="2686050" cy="266700"/>
          </a:xfrm>
          <a:prstGeom prst="rect">
            <a:avLst/>
          </a:prstGeom>
          <a:noFill/>
          <a:ln/>
        </p:spPr>
        <p:txBody>
          <a:bodyPr wrap="square" lIns="0" tIns="0" rIns="0" bIns="0" rtlCol="0" anchor="ctr"/>
          <a:lstStyle/>
          <a:p>
            <a:pPr>
              <a:lnSpc>
                <a:spcPct val="120000"/>
              </a:lnSpc>
            </a:pPr>
            <a:r>
              <a:rPr lang="kk-KZ" sz="1500" b="1" dirty="0">
                <a:solidFill>
                  <a:srgbClr val="1A365D"/>
                </a:solidFill>
              </a:rPr>
              <a:t>Төлемдер соммасы</a:t>
            </a:r>
            <a:endParaRPr lang="en-US" sz="1600" dirty="0"/>
          </a:p>
        </p:txBody>
      </p:sp>
      <p:sp>
        <p:nvSpPr>
          <p:cNvPr id="20" name="Text 18"/>
          <p:cNvSpPr/>
          <p:nvPr/>
        </p:nvSpPr>
        <p:spPr>
          <a:xfrm>
            <a:off x="3951413" y="1394546"/>
            <a:ext cx="2876550" cy="571500"/>
          </a:xfrm>
          <a:prstGeom prst="rect">
            <a:avLst/>
          </a:prstGeom>
          <a:noFill/>
          <a:ln/>
        </p:spPr>
        <p:txBody>
          <a:bodyPr wrap="square" lIns="0" tIns="0" rIns="0" bIns="0" rtlCol="0" anchor="ctr"/>
          <a:lstStyle/>
          <a:p>
            <a:pPr>
              <a:lnSpc>
                <a:spcPct val="80000"/>
              </a:lnSpc>
            </a:pPr>
            <a:r>
              <a:rPr lang="en-US" sz="2800" b="1" dirty="0">
                <a:solidFill>
                  <a:srgbClr val="4299E1"/>
                </a:solidFill>
                <a:latin typeface="MiSans" pitchFamily="34" charset="0"/>
                <a:ea typeface="MiSans" pitchFamily="34" charset="-122"/>
                <a:cs typeface="MiSans" pitchFamily="34" charset="-120"/>
              </a:rPr>
              <a:t>922,4</a:t>
            </a:r>
            <a:endParaRPr lang="en-US" sz="2800" dirty="0"/>
          </a:p>
        </p:txBody>
      </p:sp>
      <p:sp>
        <p:nvSpPr>
          <p:cNvPr id="21" name="Text 19"/>
          <p:cNvSpPr/>
          <p:nvPr/>
        </p:nvSpPr>
        <p:spPr>
          <a:xfrm>
            <a:off x="4133676" y="1546946"/>
            <a:ext cx="2676525" cy="266700"/>
          </a:xfrm>
          <a:prstGeom prst="rect">
            <a:avLst/>
          </a:prstGeom>
          <a:noFill/>
          <a:ln/>
        </p:spPr>
        <p:txBody>
          <a:bodyPr wrap="square" lIns="0" tIns="0" rIns="0" bIns="0" rtlCol="0" anchor="ctr"/>
          <a:lstStyle/>
          <a:p>
            <a:pPr algn="ctr">
              <a:lnSpc>
                <a:spcPct val="130000"/>
              </a:lnSpc>
            </a:pPr>
            <a:r>
              <a:rPr lang="en-US" sz="1350" dirty="0">
                <a:solidFill>
                  <a:srgbClr val="2B6CB0"/>
                </a:solidFill>
                <a:latin typeface="MiSans" pitchFamily="34" charset="0"/>
                <a:ea typeface="MiSans" pitchFamily="34" charset="-122"/>
                <a:cs typeface="MiSans" pitchFamily="34" charset="-120"/>
              </a:rPr>
              <a:t>млрд. </a:t>
            </a:r>
            <a:r>
              <a:rPr lang="en-US" sz="1350" dirty="0" err="1">
                <a:solidFill>
                  <a:srgbClr val="2B6CB0"/>
                </a:solidFill>
                <a:latin typeface="MiSans" pitchFamily="34" charset="0"/>
                <a:ea typeface="MiSans" pitchFamily="34" charset="-122"/>
                <a:cs typeface="MiSans" pitchFamily="34" charset="-120"/>
              </a:rPr>
              <a:t>те</a:t>
            </a:r>
            <a:r>
              <a:rPr lang="kk-KZ" sz="1350" dirty="0">
                <a:solidFill>
                  <a:srgbClr val="2B6CB0"/>
                </a:solidFill>
                <a:latin typeface="MiSans" pitchFamily="34" charset="0"/>
                <a:ea typeface="MiSans" pitchFamily="34" charset="-122"/>
                <a:cs typeface="MiSans" pitchFamily="34" charset="-120"/>
              </a:rPr>
              <a:t>ң</a:t>
            </a:r>
            <a:r>
              <a:rPr lang="en-US" sz="1350" dirty="0" err="1">
                <a:solidFill>
                  <a:srgbClr val="2B6CB0"/>
                </a:solidFill>
                <a:latin typeface="MiSans" pitchFamily="34" charset="0"/>
                <a:ea typeface="MiSans" pitchFamily="34" charset="-122"/>
                <a:cs typeface="MiSans" pitchFamily="34" charset="-120"/>
              </a:rPr>
              <a:t>ге</a:t>
            </a:r>
            <a:endParaRPr lang="en-US" sz="1600" dirty="0"/>
          </a:p>
        </p:txBody>
      </p:sp>
      <p:sp>
        <p:nvSpPr>
          <p:cNvPr id="34" name="Shape 32"/>
          <p:cNvSpPr/>
          <p:nvPr/>
        </p:nvSpPr>
        <p:spPr>
          <a:xfrm>
            <a:off x="428416" y="6520744"/>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35" name="Text 33"/>
          <p:cNvSpPr/>
          <p:nvPr/>
        </p:nvSpPr>
        <p:spPr>
          <a:xfrm>
            <a:off x="635585" y="6492169"/>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36" name="Text 34"/>
          <p:cNvSpPr/>
          <p:nvPr/>
        </p:nvSpPr>
        <p:spPr>
          <a:xfrm>
            <a:off x="11701510" y="6520744"/>
            <a:ext cx="190500" cy="190500"/>
          </a:xfrm>
          <a:prstGeom prst="rect">
            <a:avLst/>
          </a:prstGeom>
          <a:noFill/>
          <a:ln/>
        </p:spPr>
        <p:txBody>
          <a:bodyPr wrap="square" lIns="0" tIns="0" rIns="0" bIns="0" rtlCol="0" anchor="ctr"/>
          <a:lstStyle/>
          <a:p>
            <a:pPr>
              <a:lnSpc>
                <a:spcPct val="120000"/>
              </a:lnSpc>
            </a:pPr>
            <a:r>
              <a:rPr lang="ru-RU" sz="1000" dirty="0">
                <a:solidFill>
                  <a:srgbClr val="2B6CB0"/>
                </a:solidFill>
                <a:latin typeface="MiSans" pitchFamily="34" charset="0"/>
                <a:ea typeface="MiSans" pitchFamily="34" charset="-122"/>
                <a:cs typeface="MiSans" pitchFamily="34" charset="-120"/>
              </a:rPr>
              <a:t>15</a:t>
            </a:r>
            <a:endParaRPr lang="en-US" sz="1000" dirty="0"/>
          </a:p>
        </p:txBody>
      </p:sp>
      <p:graphicFrame>
        <p:nvGraphicFramePr>
          <p:cNvPr id="44" name="Таблица 43">
            <a:extLst>
              <a:ext uri="{FF2B5EF4-FFF2-40B4-BE49-F238E27FC236}">
                <a16:creationId xmlns:a16="http://schemas.microsoft.com/office/drawing/2014/main" id="{D76FDD17-BCD8-E4CF-9BB0-7614B3D6EF8C}"/>
              </a:ext>
            </a:extLst>
          </p:cNvPr>
          <p:cNvGraphicFramePr>
            <a:graphicFrameLocks noGrp="1"/>
          </p:cNvGraphicFramePr>
          <p:nvPr>
            <p:extLst/>
          </p:nvPr>
        </p:nvGraphicFramePr>
        <p:xfrm>
          <a:off x="862519" y="2011076"/>
          <a:ext cx="11029491" cy="4121929"/>
        </p:xfrm>
        <a:graphic>
          <a:graphicData uri="http://schemas.openxmlformats.org/drawingml/2006/table">
            <a:tbl>
              <a:tblPr firstRow="1" bandRow="1">
                <a:tableStyleId>{5C22544A-7EE6-4342-B048-85BDC9FD1C3A}</a:tableStyleId>
              </a:tblPr>
              <a:tblGrid>
                <a:gridCol w="1577293">
                  <a:extLst>
                    <a:ext uri="{9D8B030D-6E8A-4147-A177-3AD203B41FA5}">
                      <a16:colId xmlns:a16="http://schemas.microsoft.com/office/drawing/2014/main" val="3619938657"/>
                    </a:ext>
                  </a:extLst>
                </a:gridCol>
                <a:gridCol w="1186791">
                  <a:extLst>
                    <a:ext uri="{9D8B030D-6E8A-4147-A177-3AD203B41FA5}">
                      <a16:colId xmlns:a16="http://schemas.microsoft.com/office/drawing/2014/main" val="4224631425"/>
                    </a:ext>
                  </a:extLst>
                </a:gridCol>
                <a:gridCol w="991892">
                  <a:extLst>
                    <a:ext uri="{9D8B030D-6E8A-4147-A177-3AD203B41FA5}">
                      <a16:colId xmlns:a16="http://schemas.microsoft.com/office/drawing/2014/main" val="3515339837"/>
                    </a:ext>
                  </a:extLst>
                </a:gridCol>
                <a:gridCol w="976393">
                  <a:extLst>
                    <a:ext uri="{9D8B030D-6E8A-4147-A177-3AD203B41FA5}">
                      <a16:colId xmlns:a16="http://schemas.microsoft.com/office/drawing/2014/main" val="2168131912"/>
                    </a:ext>
                  </a:extLst>
                </a:gridCol>
                <a:gridCol w="1239865">
                  <a:extLst>
                    <a:ext uri="{9D8B030D-6E8A-4147-A177-3AD203B41FA5}">
                      <a16:colId xmlns:a16="http://schemas.microsoft.com/office/drawing/2014/main" val="2491396500"/>
                    </a:ext>
                  </a:extLst>
                </a:gridCol>
                <a:gridCol w="1518833">
                  <a:extLst>
                    <a:ext uri="{9D8B030D-6E8A-4147-A177-3AD203B41FA5}">
                      <a16:colId xmlns:a16="http://schemas.microsoft.com/office/drawing/2014/main" val="272227924"/>
                    </a:ext>
                  </a:extLst>
                </a:gridCol>
                <a:gridCol w="1038387">
                  <a:extLst>
                    <a:ext uri="{9D8B030D-6E8A-4147-A177-3AD203B41FA5}">
                      <a16:colId xmlns:a16="http://schemas.microsoft.com/office/drawing/2014/main" val="2056742337"/>
                    </a:ext>
                  </a:extLst>
                </a:gridCol>
                <a:gridCol w="1289950">
                  <a:extLst>
                    <a:ext uri="{9D8B030D-6E8A-4147-A177-3AD203B41FA5}">
                      <a16:colId xmlns:a16="http://schemas.microsoft.com/office/drawing/2014/main" val="3075290396"/>
                    </a:ext>
                  </a:extLst>
                </a:gridCol>
                <a:gridCol w="1210087">
                  <a:extLst>
                    <a:ext uri="{9D8B030D-6E8A-4147-A177-3AD203B41FA5}">
                      <a16:colId xmlns:a16="http://schemas.microsoft.com/office/drawing/2014/main" val="3674421081"/>
                    </a:ext>
                  </a:extLst>
                </a:gridCol>
              </a:tblGrid>
              <a:tr h="910316">
                <a:tc>
                  <a:txBody>
                    <a:bodyPr/>
                    <a:lstStyle/>
                    <a:p>
                      <a:r>
                        <a:rPr lang="kk-KZ" sz="1200" dirty="0">
                          <a:solidFill>
                            <a:schemeClr val="bg1"/>
                          </a:solidFill>
                          <a:latin typeface="Arial" panose="020B0604020202020204" pitchFamily="34" charset="0"/>
                          <a:cs typeface="Arial" panose="020B0604020202020204" pitchFamily="34" charset="0"/>
                        </a:rPr>
                        <a:t>Төлемдердің</a:t>
                      </a:r>
                      <a:r>
                        <a:rPr lang="kk-KZ" sz="1200" dirty="0">
                          <a:solidFill>
                            <a:schemeClr val="accent5">
                              <a:lumMod val="50000"/>
                            </a:schemeClr>
                          </a:solidFill>
                          <a:latin typeface="Arial" panose="020B0604020202020204" pitchFamily="34" charset="0"/>
                          <a:cs typeface="Arial" panose="020B0604020202020204" pitchFamily="34" charset="0"/>
                        </a:rPr>
                        <a:t> </a:t>
                      </a:r>
                      <a:r>
                        <a:rPr lang="kk-KZ" sz="1200" b="1" kern="1200" dirty="0">
                          <a:solidFill>
                            <a:schemeClr val="bg1"/>
                          </a:solidFill>
                          <a:latin typeface="Arial" panose="020B0604020202020204" pitchFamily="34" charset="0"/>
                          <a:ea typeface="+mn-ea"/>
                          <a:cs typeface="Arial" panose="020B0604020202020204" pitchFamily="34" charset="0"/>
                        </a:rPr>
                        <a:t>түрлері</a:t>
                      </a:r>
                      <a:endParaRPr lang="ru-KZ" sz="1200" b="1" kern="1200" dirty="0">
                        <a:solidFill>
                          <a:schemeClr val="bg1"/>
                        </a:solidFill>
                        <a:latin typeface="Arial" panose="020B0604020202020204" pitchFamily="34" charset="0"/>
                        <a:ea typeface="+mn-ea"/>
                        <a:cs typeface="Arial" panose="020B0604020202020204" pitchFamily="34" charset="0"/>
                      </a:endParaRPr>
                    </a:p>
                  </a:txBody>
                  <a:tcPr>
                    <a:lnR w="12700" cap="flat" cmpd="sng" algn="ctr">
                      <a:solidFill>
                        <a:schemeClr val="tx2">
                          <a:lumMod val="20000"/>
                          <a:lumOff val="80000"/>
                        </a:schemeClr>
                      </a:solidFill>
                      <a:prstDash val="solid"/>
                      <a:round/>
                      <a:headEnd type="none" w="med" len="med"/>
                      <a:tailEnd type="none" w="med" len="med"/>
                    </a:lnR>
                    <a:solidFill>
                      <a:srgbClr val="4299E1"/>
                    </a:solidFill>
                  </a:tcPr>
                </a:tc>
                <a:tc>
                  <a:txBody>
                    <a:bodyPr/>
                    <a:lstStyle/>
                    <a:p>
                      <a:pPr marL="0" algn="l" defTabSz="914400" rtl="0" eaLnBrk="1" latinLnBrk="0" hangingPunct="1"/>
                      <a:r>
                        <a:rPr lang="kk-KZ" sz="1200" b="1" kern="1200" dirty="0">
                          <a:solidFill>
                            <a:schemeClr val="bg1"/>
                          </a:solidFill>
                          <a:latin typeface="Arial" panose="020B0604020202020204" pitchFamily="34" charset="0"/>
                          <a:ea typeface="+mn-ea"/>
                          <a:cs typeface="Arial" panose="020B0604020202020204" pitchFamily="34" charset="0"/>
                        </a:rPr>
                        <a:t>Алушылар саны, адам</a:t>
                      </a:r>
                      <a:endParaRPr lang="ru-KZ" sz="1200" b="1" kern="1200" dirty="0">
                        <a:solidFill>
                          <a:schemeClr val="bg1"/>
                        </a:solidFill>
                        <a:latin typeface="Arial" panose="020B0604020202020204" pitchFamily="34" charset="0"/>
                        <a:ea typeface="+mn-ea"/>
                        <a:cs typeface="Arial" panose="020B0604020202020204" pitchFamily="34" charset="0"/>
                      </a:endParaRPr>
                    </a:p>
                  </a:txBody>
                  <a:tcPr>
                    <a:lnL w="12700" cap="flat" cmpd="sng" algn="ctr">
                      <a:solidFill>
                        <a:schemeClr val="tx2">
                          <a:lumMod val="20000"/>
                          <a:lumOff val="80000"/>
                        </a:schemeClr>
                      </a:solidFill>
                      <a:prstDash val="solid"/>
                      <a:round/>
                      <a:headEnd type="none" w="med" len="med"/>
                      <a:tailEnd type="none" w="med" len="med"/>
                    </a:lnL>
                    <a:lnR w="12700" cap="flat" cmpd="sng" algn="ctr">
                      <a:solidFill>
                        <a:schemeClr val="tx2">
                          <a:lumMod val="20000"/>
                          <a:lumOff val="80000"/>
                        </a:schemeClr>
                      </a:solidFill>
                      <a:prstDash val="solid"/>
                      <a:round/>
                      <a:headEnd type="none" w="med" len="med"/>
                      <a:tailEnd type="none" w="med" len="med"/>
                    </a:lnR>
                    <a:solidFill>
                      <a:srgbClr val="4299E1"/>
                    </a:solidFill>
                  </a:tcPr>
                </a:tc>
                <a:tc>
                  <a:txBody>
                    <a:bodyPr/>
                    <a:lstStyle/>
                    <a:p>
                      <a:pPr marL="0" algn="l" defTabSz="914400" rtl="0" eaLnBrk="1" latinLnBrk="0" hangingPunct="1"/>
                      <a:r>
                        <a:rPr lang="kk-KZ" sz="1200" b="1" kern="1200" dirty="0">
                          <a:solidFill>
                            <a:schemeClr val="bg1"/>
                          </a:solidFill>
                          <a:latin typeface="Arial" panose="020B0604020202020204" pitchFamily="34" charset="0"/>
                          <a:ea typeface="+mn-ea"/>
                          <a:cs typeface="Arial" panose="020B0604020202020204" pitchFamily="34" charset="0"/>
                        </a:rPr>
                        <a:t>Әйелдер, адам</a:t>
                      </a:r>
                      <a:endParaRPr lang="ru-KZ" sz="1200" b="1" kern="1200" dirty="0">
                        <a:solidFill>
                          <a:schemeClr val="bg1"/>
                        </a:solidFill>
                        <a:latin typeface="Arial" panose="020B0604020202020204" pitchFamily="34" charset="0"/>
                        <a:ea typeface="+mn-ea"/>
                        <a:cs typeface="Arial" panose="020B0604020202020204" pitchFamily="34" charset="0"/>
                      </a:endParaRPr>
                    </a:p>
                  </a:txBody>
                  <a:tcPr>
                    <a:lnL w="12700" cap="flat" cmpd="sng" algn="ctr">
                      <a:solidFill>
                        <a:schemeClr val="tx2">
                          <a:lumMod val="20000"/>
                          <a:lumOff val="80000"/>
                        </a:schemeClr>
                      </a:solidFill>
                      <a:prstDash val="solid"/>
                      <a:round/>
                      <a:headEnd type="none" w="med" len="med"/>
                      <a:tailEnd type="none" w="med" len="med"/>
                    </a:lnL>
                    <a:lnR w="12700" cap="flat" cmpd="sng" algn="ctr">
                      <a:solidFill>
                        <a:schemeClr val="tx2">
                          <a:lumMod val="20000"/>
                          <a:lumOff val="80000"/>
                        </a:schemeClr>
                      </a:solidFill>
                      <a:prstDash val="solid"/>
                      <a:round/>
                      <a:headEnd type="none" w="med" len="med"/>
                      <a:tailEnd type="none" w="med" len="med"/>
                    </a:lnR>
                    <a:solidFill>
                      <a:srgbClr val="4299E1"/>
                    </a:solidFill>
                  </a:tcPr>
                </a:tc>
                <a:tc>
                  <a:txBody>
                    <a:bodyPr/>
                    <a:lstStyle/>
                    <a:p>
                      <a:pPr marL="0" algn="l" defTabSz="914400" rtl="0" eaLnBrk="1" latinLnBrk="0" hangingPunct="1"/>
                      <a:r>
                        <a:rPr lang="kk-KZ" sz="1200" b="1" kern="1200" dirty="0">
                          <a:solidFill>
                            <a:schemeClr val="bg1"/>
                          </a:solidFill>
                          <a:latin typeface="Arial" panose="020B0604020202020204" pitchFamily="34" charset="0"/>
                          <a:ea typeface="+mn-ea"/>
                          <a:cs typeface="Arial" panose="020B0604020202020204" pitchFamily="34" charset="0"/>
                        </a:rPr>
                        <a:t>Ерлер,</a:t>
                      </a:r>
                    </a:p>
                    <a:p>
                      <a:pPr marL="0" algn="l" defTabSz="914400" rtl="0" eaLnBrk="1" latinLnBrk="0" hangingPunct="1"/>
                      <a:r>
                        <a:rPr lang="kk-KZ" sz="1200" b="1" kern="1200" dirty="0">
                          <a:solidFill>
                            <a:schemeClr val="bg1"/>
                          </a:solidFill>
                          <a:latin typeface="Arial" panose="020B0604020202020204" pitchFamily="34" charset="0"/>
                          <a:ea typeface="+mn-ea"/>
                          <a:cs typeface="Arial" panose="020B0604020202020204" pitchFamily="34" charset="0"/>
                        </a:rPr>
                        <a:t>адам</a:t>
                      </a:r>
                      <a:endParaRPr lang="ru-KZ" sz="1200" b="1" kern="1200" dirty="0">
                        <a:solidFill>
                          <a:schemeClr val="bg1"/>
                        </a:solidFill>
                        <a:latin typeface="Arial" panose="020B0604020202020204" pitchFamily="34" charset="0"/>
                        <a:ea typeface="+mn-ea"/>
                        <a:cs typeface="Arial" panose="020B0604020202020204" pitchFamily="34" charset="0"/>
                      </a:endParaRPr>
                    </a:p>
                  </a:txBody>
                  <a:tcPr>
                    <a:lnL w="12700" cap="flat" cmpd="sng" algn="ctr">
                      <a:solidFill>
                        <a:schemeClr val="tx2">
                          <a:lumMod val="20000"/>
                          <a:lumOff val="80000"/>
                        </a:schemeClr>
                      </a:solidFill>
                      <a:prstDash val="solid"/>
                      <a:round/>
                      <a:headEnd type="none" w="med" len="med"/>
                      <a:tailEnd type="none" w="med" len="med"/>
                    </a:lnL>
                    <a:lnR w="12700" cap="flat" cmpd="sng" algn="ctr">
                      <a:solidFill>
                        <a:schemeClr val="tx2">
                          <a:lumMod val="20000"/>
                          <a:lumOff val="80000"/>
                        </a:schemeClr>
                      </a:solidFill>
                      <a:prstDash val="solid"/>
                      <a:round/>
                      <a:headEnd type="none" w="med" len="med"/>
                      <a:tailEnd type="none" w="med" len="med"/>
                    </a:lnR>
                    <a:solidFill>
                      <a:srgbClr val="4299E1"/>
                    </a:solidFill>
                  </a:tcPr>
                </a:tc>
                <a:tc>
                  <a:txBody>
                    <a:bodyPr/>
                    <a:lstStyle/>
                    <a:p>
                      <a:pPr marL="0" algn="l" defTabSz="914400" rtl="0" eaLnBrk="1" latinLnBrk="0" hangingPunct="1"/>
                      <a:r>
                        <a:rPr lang="kk-KZ" sz="1200" b="1" kern="1200" dirty="0">
                          <a:solidFill>
                            <a:schemeClr val="bg1"/>
                          </a:solidFill>
                          <a:latin typeface="Arial" panose="020B0604020202020204" pitchFamily="34" charset="0"/>
                          <a:ea typeface="+mn-ea"/>
                          <a:cs typeface="Arial" panose="020B0604020202020204" pitchFamily="34" charset="0"/>
                        </a:rPr>
                        <a:t>ОАК, </a:t>
                      </a:r>
                    </a:p>
                    <a:p>
                      <a:pPr marL="0" algn="l" defTabSz="914400" rtl="0" eaLnBrk="1" latinLnBrk="0" hangingPunct="1"/>
                      <a:r>
                        <a:rPr lang="kk-KZ" sz="1200" b="1" kern="1200" dirty="0">
                          <a:solidFill>
                            <a:schemeClr val="bg1"/>
                          </a:solidFill>
                          <a:latin typeface="Arial" panose="020B0604020202020204" pitchFamily="34" charset="0"/>
                          <a:ea typeface="+mn-ea"/>
                          <a:cs typeface="Arial" panose="020B0604020202020204" pitchFamily="34" charset="0"/>
                        </a:rPr>
                        <a:t>теңге</a:t>
                      </a:r>
                      <a:endParaRPr lang="ru-KZ" sz="1200" b="1" kern="1200" dirty="0">
                        <a:solidFill>
                          <a:schemeClr val="bg1"/>
                        </a:solidFill>
                        <a:latin typeface="Arial" panose="020B0604020202020204" pitchFamily="34" charset="0"/>
                        <a:ea typeface="+mn-ea"/>
                        <a:cs typeface="Arial" panose="020B0604020202020204" pitchFamily="34" charset="0"/>
                      </a:endParaRPr>
                    </a:p>
                  </a:txBody>
                  <a:tcPr>
                    <a:lnL w="12700" cap="flat" cmpd="sng" algn="ctr">
                      <a:solidFill>
                        <a:schemeClr val="tx2">
                          <a:lumMod val="20000"/>
                          <a:lumOff val="80000"/>
                        </a:schemeClr>
                      </a:solidFill>
                      <a:prstDash val="solid"/>
                      <a:round/>
                      <a:headEnd type="none" w="med" len="med"/>
                      <a:tailEnd type="none" w="med" len="med"/>
                    </a:lnL>
                    <a:lnR w="12700" cap="flat" cmpd="sng" algn="ctr">
                      <a:solidFill>
                        <a:schemeClr val="tx2">
                          <a:lumMod val="20000"/>
                          <a:lumOff val="80000"/>
                        </a:schemeClr>
                      </a:solidFill>
                      <a:prstDash val="solid"/>
                      <a:round/>
                      <a:headEnd type="none" w="med" len="med"/>
                      <a:tailEnd type="none" w="med" len="med"/>
                    </a:lnR>
                    <a:solidFill>
                      <a:srgbClr val="4299E1"/>
                    </a:solidFill>
                  </a:tcPr>
                </a:tc>
                <a:tc>
                  <a:txBody>
                    <a:bodyPr/>
                    <a:lstStyle/>
                    <a:p>
                      <a:pPr marL="0" algn="l" defTabSz="914400" rtl="0" eaLnBrk="1" latinLnBrk="0" hangingPunct="1"/>
                      <a:r>
                        <a:rPr lang="kk-KZ" sz="1200" b="1" kern="1200" dirty="0">
                          <a:solidFill>
                            <a:schemeClr val="bg1"/>
                          </a:solidFill>
                          <a:latin typeface="Arial" panose="020B0604020202020204" pitchFamily="34" charset="0"/>
                          <a:ea typeface="+mn-ea"/>
                          <a:cs typeface="Arial" panose="020B0604020202020204" pitchFamily="34" charset="0"/>
                        </a:rPr>
                        <a:t>Тағайындалған орташа мөлшер, теңге</a:t>
                      </a:r>
                      <a:endParaRPr lang="ru-KZ" sz="1200" b="1" kern="1200" dirty="0">
                        <a:solidFill>
                          <a:schemeClr val="bg1"/>
                        </a:solidFill>
                        <a:latin typeface="Arial" panose="020B0604020202020204" pitchFamily="34" charset="0"/>
                        <a:ea typeface="+mn-ea"/>
                        <a:cs typeface="Arial" panose="020B0604020202020204" pitchFamily="34" charset="0"/>
                      </a:endParaRPr>
                    </a:p>
                  </a:txBody>
                  <a:tcPr>
                    <a:lnL w="12700" cap="flat" cmpd="sng" algn="ctr">
                      <a:solidFill>
                        <a:schemeClr val="tx2">
                          <a:lumMod val="20000"/>
                          <a:lumOff val="80000"/>
                        </a:schemeClr>
                      </a:solidFill>
                      <a:prstDash val="solid"/>
                      <a:round/>
                      <a:headEnd type="none" w="med" len="med"/>
                      <a:tailEnd type="none" w="med" len="med"/>
                    </a:lnL>
                    <a:lnR w="12700" cap="flat" cmpd="sng" algn="ctr">
                      <a:solidFill>
                        <a:schemeClr val="tx2">
                          <a:lumMod val="20000"/>
                          <a:lumOff val="80000"/>
                        </a:schemeClr>
                      </a:solidFill>
                      <a:prstDash val="solid"/>
                      <a:round/>
                      <a:headEnd type="none" w="med" len="med"/>
                      <a:tailEnd type="none" w="med" len="med"/>
                    </a:lnR>
                    <a:solidFill>
                      <a:srgbClr val="4299E1"/>
                    </a:solidFill>
                  </a:tcPr>
                </a:tc>
                <a:tc>
                  <a:txBody>
                    <a:bodyPr/>
                    <a:lstStyle/>
                    <a:p>
                      <a:pPr marL="0" algn="l" defTabSz="914400" rtl="0" eaLnBrk="1" latinLnBrk="0" hangingPunct="1"/>
                      <a:r>
                        <a:rPr lang="kk-KZ" sz="1200" b="1" kern="1200" dirty="0">
                          <a:solidFill>
                            <a:schemeClr val="bg1"/>
                          </a:solidFill>
                          <a:latin typeface="Arial" panose="020B0604020202020204" pitchFamily="34" charset="0"/>
                          <a:ea typeface="+mn-ea"/>
                          <a:cs typeface="Arial" panose="020B0604020202020204" pitchFamily="34" charset="0"/>
                        </a:rPr>
                        <a:t>Орташа жас,</a:t>
                      </a:r>
                    </a:p>
                    <a:p>
                      <a:pPr marL="0" algn="l" defTabSz="914400" rtl="0" eaLnBrk="1" latinLnBrk="0" hangingPunct="1"/>
                      <a:r>
                        <a:rPr lang="kk-KZ" sz="1200" b="1" kern="1200" dirty="0">
                          <a:solidFill>
                            <a:schemeClr val="bg1"/>
                          </a:solidFill>
                          <a:latin typeface="Arial" panose="020B0604020202020204" pitchFamily="34" charset="0"/>
                          <a:ea typeface="+mn-ea"/>
                          <a:cs typeface="Arial" panose="020B0604020202020204" pitchFamily="34" charset="0"/>
                        </a:rPr>
                        <a:t>жас</a:t>
                      </a:r>
                      <a:endParaRPr lang="ru-KZ" sz="1200" b="1" kern="1200" dirty="0">
                        <a:solidFill>
                          <a:schemeClr val="bg1"/>
                        </a:solidFill>
                        <a:latin typeface="Arial" panose="020B0604020202020204" pitchFamily="34" charset="0"/>
                        <a:ea typeface="+mn-ea"/>
                        <a:cs typeface="Arial" panose="020B0604020202020204" pitchFamily="34" charset="0"/>
                      </a:endParaRPr>
                    </a:p>
                  </a:txBody>
                  <a:tcPr>
                    <a:lnL w="12700" cap="flat" cmpd="sng" algn="ctr">
                      <a:solidFill>
                        <a:schemeClr val="tx2">
                          <a:lumMod val="20000"/>
                          <a:lumOff val="80000"/>
                        </a:schemeClr>
                      </a:solidFill>
                      <a:prstDash val="solid"/>
                      <a:round/>
                      <a:headEnd type="none" w="med" len="med"/>
                      <a:tailEnd type="none" w="med" len="med"/>
                    </a:lnL>
                    <a:lnR w="12700" cap="flat" cmpd="sng" algn="ctr">
                      <a:solidFill>
                        <a:schemeClr val="tx2">
                          <a:lumMod val="20000"/>
                          <a:lumOff val="80000"/>
                        </a:schemeClr>
                      </a:solidFill>
                      <a:prstDash val="solid"/>
                      <a:round/>
                      <a:headEnd type="none" w="med" len="med"/>
                      <a:tailEnd type="none" w="med" len="med"/>
                    </a:lnR>
                    <a:solidFill>
                      <a:srgbClr val="4299E1"/>
                    </a:solidFill>
                  </a:tcPr>
                </a:tc>
                <a:tc>
                  <a:txBody>
                    <a:bodyPr/>
                    <a:lstStyle/>
                    <a:p>
                      <a:pPr marL="0" algn="l" defTabSz="914400" rtl="0" eaLnBrk="1" latinLnBrk="0" hangingPunct="1"/>
                      <a:r>
                        <a:rPr lang="kk-KZ" sz="1200" b="1" kern="1200" dirty="0">
                          <a:solidFill>
                            <a:schemeClr val="bg1"/>
                          </a:solidFill>
                          <a:latin typeface="Arial" panose="020B0604020202020204" pitchFamily="34" charset="0"/>
                          <a:ea typeface="+mn-ea"/>
                          <a:cs typeface="Arial" panose="020B0604020202020204" pitchFamily="34" charset="0"/>
                        </a:rPr>
                        <a:t>Қатысушы-ның орташа өтілі,</a:t>
                      </a:r>
                    </a:p>
                    <a:p>
                      <a:pPr marL="0" algn="l" defTabSz="914400" rtl="0" eaLnBrk="1" latinLnBrk="0" hangingPunct="1"/>
                      <a:r>
                        <a:rPr lang="kk-KZ" sz="1200" b="1" kern="1200" dirty="0">
                          <a:solidFill>
                            <a:schemeClr val="bg1"/>
                          </a:solidFill>
                          <a:latin typeface="Arial" panose="020B0604020202020204" pitchFamily="34" charset="0"/>
                          <a:ea typeface="+mn-ea"/>
                          <a:cs typeface="Arial" panose="020B0604020202020204" pitchFamily="34" charset="0"/>
                        </a:rPr>
                        <a:t>ай</a:t>
                      </a:r>
                      <a:endParaRPr lang="ru-KZ" sz="1200" b="1" kern="1200" dirty="0">
                        <a:solidFill>
                          <a:schemeClr val="bg1"/>
                        </a:solidFill>
                        <a:latin typeface="Arial" panose="020B0604020202020204" pitchFamily="34" charset="0"/>
                        <a:ea typeface="+mn-ea"/>
                        <a:cs typeface="Arial" panose="020B0604020202020204" pitchFamily="34" charset="0"/>
                      </a:endParaRPr>
                    </a:p>
                  </a:txBody>
                  <a:tcPr>
                    <a:lnL w="12700" cap="flat" cmpd="sng" algn="ctr">
                      <a:solidFill>
                        <a:schemeClr val="tx2">
                          <a:lumMod val="20000"/>
                          <a:lumOff val="80000"/>
                        </a:schemeClr>
                      </a:solidFill>
                      <a:prstDash val="solid"/>
                      <a:round/>
                      <a:headEnd type="none" w="med" len="med"/>
                      <a:tailEnd type="none" w="med" len="med"/>
                    </a:lnL>
                    <a:lnR w="12700" cap="flat" cmpd="sng" algn="ctr">
                      <a:solidFill>
                        <a:schemeClr val="tx2">
                          <a:lumMod val="20000"/>
                          <a:lumOff val="80000"/>
                        </a:schemeClr>
                      </a:solidFill>
                      <a:prstDash val="solid"/>
                      <a:round/>
                      <a:headEnd type="none" w="med" len="med"/>
                      <a:tailEnd type="none" w="med" len="med"/>
                    </a:lnR>
                    <a:solidFill>
                      <a:srgbClr val="4299E1"/>
                    </a:solidFill>
                  </a:tcPr>
                </a:tc>
                <a:tc>
                  <a:txBody>
                    <a:bodyPr/>
                    <a:lstStyle/>
                    <a:p>
                      <a:pPr marL="0" algn="l" defTabSz="914400" rtl="0" eaLnBrk="1" latinLnBrk="0" hangingPunct="1"/>
                      <a:r>
                        <a:rPr lang="kk-KZ" sz="1200" b="1" kern="1200" noProof="0" dirty="0">
                          <a:solidFill>
                            <a:schemeClr val="bg1"/>
                          </a:solidFill>
                          <a:latin typeface="Arial" panose="020B0604020202020204" pitchFamily="34" charset="0"/>
                          <a:ea typeface="+mn-ea"/>
                          <a:cs typeface="Arial" panose="020B0604020202020204" pitchFamily="34" charset="0"/>
                        </a:rPr>
                        <a:t>Төлемнің орташа мөлшері</a:t>
                      </a:r>
                      <a:r>
                        <a:rPr lang="ru-RU" sz="1200" b="1" kern="1200" dirty="0">
                          <a:solidFill>
                            <a:schemeClr val="bg1"/>
                          </a:solidFill>
                          <a:latin typeface="Arial" panose="020B0604020202020204" pitchFamily="34" charset="0"/>
                          <a:ea typeface="+mn-ea"/>
                          <a:cs typeface="Arial" panose="020B0604020202020204" pitchFamily="34" charset="0"/>
                        </a:rPr>
                        <a:t>, </a:t>
                      </a:r>
                      <a:r>
                        <a:rPr lang="ru-RU" sz="1200" b="1" kern="1200" dirty="0" err="1">
                          <a:solidFill>
                            <a:schemeClr val="bg1"/>
                          </a:solidFill>
                          <a:latin typeface="Arial" panose="020B0604020202020204" pitchFamily="34" charset="0"/>
                          <a:ea typeface="+mn-ea"/>
                          <a:cs typeface="Arial" panose="020B0604020202020204" pitchFamily="34" charset="0"/>
                        </a:rPr>
                        <a:t>теңге</a:t>
                      </a:r>
                      <a:endParaRPr lang="ru-KZ" sz="1200" b="1" kern="1200" dirty="0">
                        <a:solidFill>
                          <a:schemeClr val="bg1"/>
                        </a:solidFill>
                        <a:latin typeface="Arial" panose="020B0604020202020204" pitchFamily="34" charset="0"/>
                        <a:ea typeface="+mn-ea"/>
                        <a:cs typeface="Arial" panose="020B0604020202020204" pitchFamily="34" charset="0"/>
                      </a:endParaRPr>
                    </a:p>
                  </a:txBody>
                  <a:tcPr>
                    <a:lnL w="12700" cap="flat" cmpd="sng" algn="ctr">
                      <a:solidFill>
                        <a:schemeClr val="tx2">
                          <a:lumMod val="20000"/>
                          <a:lumOff val="80000"/>
                        </a:schemeClr>
                      </a:solidFill>
                      <a:prstDash val="solid"/>
                      <a:round/>
                      <a:headEnd type="none" w="med" len="med"/>
                      <a:tailEnd type="none" w="med" len="med"/>
                    </a:lnL>
                    <a:solidFill>
                      <a:srgbClr val="4299E1"/>
                    </a:solidFill>
                  </a:tcPr>
                </a:tc>
                <a:extLst>
                  <a:ext uri="{0D108BD9-81ED-4DB2-BD59-A6C34878D82A}">
                    <a16:rowId xmlns:a16="http://schemas.microsoft.com/office/drawing/2014/main" val="4158988461"/>
                  </a:ext>
                </a:extLst>
              </a:tr>
              <a:tr h="612000">
                <a:tc>
                  <a:txBody>
                    <a:bodyPr/>
                    <a:lstStyle/>
                    <a:p>
                      <a:r>
                        <a:rPr lang="ru-RU" sz="1200" dirty="0" err="1">
                          <a:latin typeface="Arial" panose="020B0604020202020204" pitchFamily="34" charset="0"/>
                          <a:cs typeface="Arial" panose="020B0604020202020204" pitchFamily="34" charset="0"/>
                        </a:rPr>
                        <a:t>Еңбекке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қабілеттіліктен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айырылу</a:t>
                      </a:r>
                      <a:endParaRPr lang="ru-RU" sz="1200" dirty="0">
                        <a:latin typeface="Arial" panose="020B0604020202020204" pitchFamily="34" charset="0"/>
                        <a:cs typeface="Arial" panose="020B0604020202020204" pitchFamily="34" charset="0"/>
                      </a:endParaRPr>
                    </a:p>
                  </a:txBody>
                  <a:tcPr>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101 473</a:t>
                      </a:r>
                      <a:endParaRPr lang="ru-KZ" sz="1200" dirty="0">
                        <a:latin typeface="Arial" panose="020B0604020202020204" pitchFamily="34" charset="0"/>
                        <a:cs typeface="Arial" panose="020B0604020202020204" pitchFamily="34" charset="0"/>
                      </a:endParaRPr>
                    </a:p>
                  </a:txBody>
                  <a:tcPr>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42 913</a:t>
                      </a:r>
                      <a:endParaRPr lang="ru-KZ" sz="1200" dirty="0">
                        <a:latin typeface="Arial" panose="020B0604020202020204" pitchFamily="34" charset="0"/>
                        <a:cs typeface="Arial" panose="020B0604020202020204" pitchFamily="34" charset="0"/>
                      </a:endParaRPr>
                    </a:p>
                  </a:txBody>
                  <a:tcPr>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58 560</a:t>
                      </a:r>
                      <a:endParaRPr lang="ru-KZ" sz="1200" dirty="0">
                        <a:latin typeface="Arial" panose="020B0604020202020204" pitchFamily="34" charset="0"/>
                        <a:cs typeface="Arial" panose="020B0604020202020204" pitchFamily="34" charset="0"/>
                      </a:endParaRPr>
                    </a:p>
                  </a:txBody>
                  <a:tcPr>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197 272,6</a:t>
                      </a:r>
                      <a:endParaRPr lang="ru-KZ" sz="1200" dirty="0">
                        <a:latin typeface="Arial" panose="020B0604020202020204" pitchFamily="34" charset="0"/>
                        <a:cs typeface="Arial" panose="020B0604020202020204" pitchFamily="34" charset="0"/>
                      </a:endParaRPr>
                    </a:p>
                  </a:txBody>
                  <a:tcPr>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72 409</a:t>
                      </a:r>
                      <a:endParaRPr lang="ru-KZ" sz="1200" dirty="0">
                        <a:latin typeface="Arial" panose="020B0604020202020204" pitchFamily="34" charset="0"/>
                        <a:cs typeface="Arial" panose="020B0604020202020204" pitchFamily="34" charset="0"/>
                      </a:endParaRPr>
                    </a:p>
                  </a:txBody>
                  <a:tcPr>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52</a:t>
                      </a:r>
                      <a:endParaRPr lang="ru-KZ" sz="1200" dirty="0">
                        <a:latin typeface="Arial" panose="020B0604020202020204" pitchFamily="34" charset="0"/>
                        <a:cs typeface="Arial" panose="020B0604020202020204" pitchFamily="34" charset="0"/>
                      </a:endParaRPr>
                    </a:p>
                  </a:txBody>
                  <a:tcPr>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147,2</a:t>
                      </a:r>
                      <a:endParaRPr lang="ru-KZ" sz="1200" dirty="0">
                        <a:latin typeface="Arial" panose="020B0604020202020204" pitchFamily="34" charset="0"/>
                        <a:cs typeface="Arial" panose="020B0604020202020204" pitchFamily="34" charset="0"/>
                      </a:endParaRPr>
                    </a:p>
                  </a:txBody>
                  <a:tcPr>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48 096</a:t>
                      </a:r>
                      <a:endParaRPr lang="ru-KZ" sz="1200" dirty="0">
                        <a:latin typeface="Arial" panose="020B0604020202020204" pitchFamily="34" charset="0"/>
                        <a:cs typeface="Arial" panose="020B0604020202020204" pitchFamily="34" charset="0"/>
                      </a:endParaRPr>
                    </a:p>
                  </a:txBody>
                  <a:tcPr>
                    <a:lnB w="12700" cap="flat" cmpd="sng" algn="ctr">
                      <a:solidFill>
                        <a:schemeClr val="tx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47095843"/>
                  </a:ext>
                </a:extLst>
              </a:tr>
              <a:tr h="601329">
                <a:tc>
                  <a:txBody>
                    <a:bodyPr/>
                    <a:lstStyle/>
                    <a:p>
                      <a:r>
                        <a:rPr lang="ru-RU" sz="1200" dirty="0" err="1">
                          <a:latin typeface="Arial" panose="020B0604020202020204" pitchFamily="34" charset="0"/>
                          <a:cs typeface="Arial" panose="020B0604020202020204" pitchFamily="34" charset="0"/>
                        </a:rPr>
                        <a:t>Асыраушысынан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айырылу</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68 639</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55 290</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13 349</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203 889,5</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73 306</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42</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137,9</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49 523</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78162387"/>
                  </a:ext>
                </a:extLst>
              </a:tr>
              <a:tr h="699122">
                <a:tc>
                  <a:txBody>
                    <a:bodyPr/>
                    <a:lstStyle/>
                    <a:p>
                      <a:r>
                        <a:rPr lang="ru-RU" sz="1200" dirty="0" err="1">
                          <a:latin typeface="Arial" panose="020B0604020202020204" pitchFamily="34" charset="0"/>
                          <a:cs typeface="Arial" panose="020B0604020202020204" pitchFamily="34" charset="0"/>
                        </a:rPr>
                        <a:t>Жұмысынан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айырылу</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354 221</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178 002</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176 219</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196 146,3</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92 309</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40</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88,9</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101 297</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98663401"/>
                  </a:ext>
                </a:extLst>
              </a:tr>
              <a:tr h="639905">
                <a:tc>
                  <a:txBody>
                    <a:bodyPr/>
                    <a:lstStyle/>
                    <a:p>
                      <a:r>
                        <a:rPr lang="ru-RU" sz="1200" dirty="0" err="1">
                          <a:latin typeface="Arial" panose="020B0604020202020204" pitchFamily="34" charset="0"/>
                          <a:cs typeface="Arial" panose="020B0604020202020204" pitchFamily="34" charset="0"/>
                        </a:rPr>
                        <a:t>Жүктілікке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және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босану</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200 798</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200 798</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331 524,0</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1 415 135</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31</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9,9</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tc>
                  <a:txBody>
                    <a:bodyPr/>
                    <a:lstStyle/>
                    <a:p>
                      <a:pPr algn="ctr"/>
                      <a:r>
                        <a:rPr lang="ru-RU" sz="1200" dirty="0">
                          <a:latin typeface="Arial" panose="020B0604020202020204" pitchFamily="34" charset="0"/>
                          <a:cs typeface="Arial" panose="020B0604020202020204" pitchFamily="34" charset="0"/>
                        </a:rPr>
                        <a:t>1 484 398</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lnB w="12700" cap="flat" cmpd="sng" algn="ctr">
                      <a:solidFill>
                        <a:schemeClr val="tx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53378956"/>
                  </a:ext>
                </a:extLst>
              </a:tr>
              <a:tr h="631177">
                <a:tc>
                  <a:txBody>
                    <a:bodyPr/>
                    <a:lstStyle/>
                    <a:p>
                      <a:r>
                        <a:rPr lang="ru-RU" sz="1200" dirty="0">
                          <a:latin typeface="Arial" panose="020B0604020202020204" pitchFamily="34" charset="0"/>
                          <a:cs typeface="Arial" panose="020B0604020202020204" pitchFamily="34" charset="0"/>
                        </a:rPr>
                        <a:t>Бала </a:t>
                      </a:r>
                      <a:r>
                        <a:rPr lang="ru-RU" sz="1200" dirty="0" err="1">
                          <a:latin typeface="Arial" panose="020B0604020202020204" pitchFamily="34" charset="0"/>
                          <a:cs typeface="Arial" panose="020B0604020202020204" pitchFamily="34" charset="0"/>
                        </a:rPr>
                        <a:t>күтімі</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solidFill>
                      <a:schemeClr val="bg1"/>
                    </a:solidFill>
                  </a:tcPr>
                </a:tc>
                <a:tc>
                  <a:txBody>
                    <a:bodyPr/>
                    <a:lstStyle/>
                    <a:p>
                      <a:pPr algn="ctr"/>
                      <a:r>
                        <a:rPr lang="ru-RU" sz="1200" dirty="0">
                          <a:latin typeface="Arial" panose="020B0604020202020204" pitchFamily="34" charset="0"/>
                          <a:cs typeface="Arial" panose="020B0604020202020204" pitchFamily="34" charset="0"/>
                        </a:rPr>
                        <a:t>618 794</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solidFill>
                      <a:schemeClr val="bg1"/>
                    </a:solidFill>
                  </a:tcPr>
                </a:tc>
                <a:tc>
                  <a:txBody>
                    <a:bodyPr/>
                    <a:lstStyle/>
                    <a:p>
                      <a:pPr algn="ctr"/>
                      <a:r>
                        <a:rPr lang="ru-RU" sz="1200" dirty="0">
                          <a:latin typeface="Arial" panose="020B0604020202020204" pitchFamily="34" charset="0"/>
                          <a:cs typeface="Arial" panose="020B0604020202020204" pitchFamily="34" charset="0"/>
                        </a:rPr>
                        <a:t>617 696</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solidFill>
                      <a:schemeClr val="bg1"/>
                    </a:solidFill>
                  </a:tcPr>
                </a:tc>
                <a:tc>
                  <a:txBody>
                    <a:bodyPr/>
                    <a:lstStyle/>
                    <a:p>
                      <a:pPr algn="ctr"/>
                      <a:r>
                        <a:rPr lang="ru-RU" sz="1200" dirty="0">
                          <a:latin typeface="Arial" panose="020B0604020202020204" pitchFamily="34" charset="0"/>
                          <a:cs typeface="Arial" panose="020B0604020202020204" pitchFamily="34" charset="0"/>
                        </a:rPr>
                        <a:t>1 098</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solidFill>
                      <a:schemeClr val="bg1"/>
                    </a:solidFill>
                  </a:tcPr>
                </a:tc>
                <a:tc>
                  <a:txBody>
                    <a:bodyPr/>
                    <a:lstStyle/>
                    <a:p>
                      <a:pPr algn="ctr"/>
                      <a:r>
                        <a:rPr lang="ru-RU" sz="1200" dirty="0">
                          <a:latin typeface="Arial" panose="020B0604020202020204" pitchFamily="34" charset="0"/>
                          <a:cs typeface="Arial" panose="020B0604020202020204" pitchFamily="34" charset="0"/>
                        </a:rPr>
                        <a:t>205 873,3</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solidFill>
                      <a:schemeClr val="bg1"/>
                    </a:solidFill>
                  </a:tcPr>
                </a:tc>
                <a:tc>
                  <a:txBody>
                    <a:bodyPr/>
                    <a:lstStyle/>
                    <a:p>
                      <a:pPr algn="ctr"/>
                      <a:r>
                        <a:rPr lang="ru-RU" sz="1200" dirty="0">
                          <a:latin typeface="Arial" panose="020B0604020202020204" pitchFamily="34" charset="0"/>
                          <a:cs typeface="Arial" panose="020B0604020202020204" pitchFamily="34" charset="0"/>
                        </a:rPr>
                        <a:t>85 993</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solidFill>
                      <a:schemeClr val="bg1"/>
                    </a:solidFill>
                  </a:tcPr>
                </a:tc>
                <a:tc>
                  <a:txBody>
                    <a:bodyPr/>
                    <a:lstStyle/>
                    <a:p>
                      <a:pPr algn="ctr"/>
                      <a:r>
                        <a:rPr lang="ru-RU" sz="1200" dirty="0">
                          <a:latin typeface="Arial" panose="020B0604020202020204" pitchFamily="34" charset="0"/>
                          <a:cs typeface="Arial" panose="020B0604020202020204" pitchFamily="34" charset="0"/>
                        </a:rPr>
                        <a:t>31</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solidFill>
                      <a:schemeClr val="bg1"/>
                    </a:solidFill>
                  </a:tcPr>
                </a:tc>
                <a:tc>
                  <a:txBody>
                    <a:bodyPr/>
                    <a:lstStyle/>
                    <a:p>
                      <a:pPr algn="ctr"/>
                      <a:r>
                        <a:rPr lang="ru-RU" sz="1200" dirty="0">
                          <a:latin typeface="Arial" panose="020B0604020202020204" pitchFamily="34" charset="0"/>
                          <a:cs typeface="Arial" panose="020B0604020202020204" pitchFamily="34" charset="0"/>
                        </a:rPr>
                        <a:t>57,1</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solidFill>
                      <a:schemeClr val="bg1"/>
                    </a:solidFill>
                  </a:tcPr>
                </a:tc>
                <a:tc>
                  <a:txBody>
                    <a:bodyPr/>
                    <a:lstStyle/>
                    <a:p>
                      <a:pPr algn="ctr"/>
                      <a:r>
                        <a:rPr lang="ru-RU" sz="1200" dirty="0">
                          <a:latin typeface="Arial" panose="020B0604020202020204" pitchFamily="34" charset="0"/>
                          <a:cs typeface="Arial" panose="020B0604020202020204" pitchFamily="34" charset="0"/>
                        </a:rPr>
                        <a:t>86 900</a:t>
                      </a:r>
                      <a:endParaRPr lang="ru-KZ" sz="1200" dirty="0">
                        <a:latin typeface="Arial" panose="020B0604020202020204" pitchFamily="34" charset="0"/>
                        <a:cs typeface="Arial" panose="020B0604020202020204" pitchFamily="34" charset="0"/>
                      </a:endParaRPr>
                    </a:p>
                  </a:txBody>
                  <a:tcPr>
                    <a:lnT w="12700" cap="flat" cmpd="sng" algn="ctr">
                      <a:solidFill>
                        <a:schemeClr val="tx2">
                          <a:lumMod val="20000"/>
                          <a:lumOff val="80000"/>
                        </a:schemeClr>
                      </a:solidFill>
                      <a:prstDash val="solid"/>
                      <a:round/>
                      <a:headEnd type="none" w="med" len="med"/>
                      <a:tailEnd type="none" w="med" len="med"/>
                    </a:lnT>
                    <a:solidFill>
                      <a:schemeClr val="bg1"/>
                    </a:solidFill>
                  </a:tcPr>
                </a:tc>
                <a:extLst>
                  <a:ext uri="{0D108BD9-81ED-4DB2-BD59-A6C34878D82A}">
                    <a16:rowId xmlns:a16="http://schemas.microsoft.com/office/drawing/2014/main" val="3221748202"/>
                  </a:ext>
                </a:extLst>
              </a:tr>
            </a:tbl>
          </a:graphicData>
        </a:graphic>
      </p:graphicFrame>
      <p:pic>
        <p:nvPicPr>
          <p:cNvPr id="45" name="Рисунок 44">
            <a:extLst>
              <a:ext uri="{FF2B5EF4-FFF2-40B4-BE49-F238E27FC236}">
                <a16:creationId xmlns:a16="http://schemas.microsoft.com/office/drawing/2014/main" id="{5085357A-2E16-DABE-2609-8F1386BEC9DB}"/>
              </a:ext>
            </a:extLst>
          </p:cNvPr>
          <p:cNvPicPr>
            <a:picLocks noChangeAspect="1"/>
          </p:cNvPicPr>
          <p:nvPr/>
        </p:nvPicPr>
        <p:blipFill>
          <a:blip r:embed="rId3"/>
          <a:stretch>
            <a:fillRect/>
          </a:stretch>
        </p:blipFill>
        <p:spPr>
          <a:xfrm>
            <a:off x="410928" y="3084516"/>
            <a:ext cx="286537" cy="359695"/>
          </a:xfrm>
          <a:prstGeom prst="rect">
            <a:avLst/>
          </a:prstGeom>
        </p:spPr>
      </p:pic>
      <p:pic>
        <p:nvPicPr>
          <p:cNvPr id="46" name="Рисунок 45">
            <a:extLst>
              <a:ext uri="{FF2B5EF4-FFF2-40B4-BE49-F238E27FC236}">
                <a16:creationId xmlns:a16="http://schemas.microsoft.com/office/drawing/2014/main" id="{B23CC1D3-A4AF-BAA8-4373-8C831B789A9F}"/>
              </a:ext>
            </a:extLst>
          </p:cNvPr>
          <p:cNvPicPr>
            <a:picLocks noChangeAspect="1"/>
          </p:cNvPicPr>
          <p:nvPr/>
        </p:nvPicPr>
        <p:blipFill>
          <a:blip r:embed="rId4"/>
          <a:stretch>
            <a:fillRect/>
          </a:stretch>
        </p:blipFill>
        <p:spPr>
          <a:xfrm>
            <a:off x="410928" y="3670674"/>
            <a:ext cx="371888" cy="329213"/>
          </a:xfrm>
          <a:prstGeom prst="rect">
            <a:avLst/>
          </a:prstGeom>
        </p:spPr>
      </p:pic>
      <p:pic>
        <p:nvPicPr>
          <p:cNvPr id="47" name="Рисунок 46">
            <a:extLst>
              <a:ext uri="{FF2B5EF4-FFF2-40B4-BE49-F238E27FC236}">
                <a16:creationId xmlns:a16="http://schemas.microsoft.com/office/drawing/2014/main" id="{CFC6F200-4132-F751-618C-7AB453B371B9}"/>
              </a:ext>
            </a:extLst>
          </p:cNvPr>
          <p:cNvPicPr>
            <a:picLocks noChangeAspect="1"/>
          </p:cNvPicPr>
          <p:nvPr/>
        </p:nvPicPr>
        <p:blipFill>
          <a:blip r:embed="rId5"/>
          <a:stretch>
            <a:fillRect/>
          </a:stretch>
        </p:blipFill>
        <p:spPr>
          <a:xfrm>
            <a:off x="274071" y="4242676"/>
            <a:ext cx="627942" cy="524301"/>
          </a:xfrm>
          <a:prstGeom prst="rect">
            <a:avLst/>
          </a:prstGeom>
        </p:spPr>
      </p:pic>
      <p:pic>
        <p:nvPicPr>
          <p:cNvPr id="48" name="Рисунок 47">
            <a:extLst>
              <a:ext uri="{FF2B5EF4-FFF2-40B4-BE49-F238E27FC236}">
                <a16:creationId xmlns:a16="http://schemas.microsoft.com/office/drawing/2014/main" id="{1FCD9780-6764-BA45-83F1-51A338DC2CAB}"/>
              </a:ext>
            </a:extLst>
          </p:cNvPr>
          <p:cNvPicPr>
            <a:picLocks noChangeAspect="1"/>
          </p:cNvPicPr>
          <p:nvPr/>
        </p:nvPicPr>
        <p:blipFill>
          <a:blip r:embed="rId6"/>
          <a:stretch>
            <a:fillRect/>
          </a:stretch>
        </p:blipFill>
        <p:spPr>
          <a:xfrm>
            <a:off x="478423" y="4932914"/>
            <a:ext cx="249958" cy="451143"/>
          </a:xfrm>
          <a:prstGeom prst="rect">
            <a:avLst/>
          </a:prstGeom>
        </p:spPr>
      </p:pic>
      <p:pic>
        <p:nvPicPr>
          <p:cNvPr id="49" name="Рисунок 48">
            <a:extLst>
              <a:ext uri="{FF2B5EF4-FFF2-40B4-BE49-F238E27FC236}">
                <a16:creationId xmlns:a16="http://schemas.microsoft.com/office/drawing/2014/main" id="{706C5FFF-9798-651F-AB92-03EB7636BAB9}"/>
              </a:ext>
            </a:extLst>
          </p:cNvPr>
          <p:cNvPicPr>
            <a:picLocks noChangeAspect="1"/>
          </p:cNvPicPr>
          <p:nvPr/>
        </p:nvPicPr>
        <p:blipFill>
          <a:blip r:embed="rId7"/>
          <a:stretch>
            <a:fillRect/>
          </a:stretch>
        </p:blipFill>
        <p:spPr>
          <a:xfrm>
            <a:off x="459812" y="5565442"/>
            <a:ext cx="267274" cy="400912"/>
          </a:xfrm>
          <a:prstGeom prst="rect">
            <a:avLst/>
          </a:prstGeom>
        </p:spPr>
      </p:pic>
      <p:sp>
        <p:nvSpPr>
          <p:cNvPr id="27" name="Text 2">
            <a:extLst>
              <a:ext uri="{FF2B5EF4-FFF2-40B4-BE49-F238E27FC236}">
                <a16:creationId xmlns:a16="http://schemas.microsoft.com/office/drawing/2014/main" id="{A7EF5EA1-C54A-465A-9BF2-20E1B5071F18}"/>
              </a:ext>
            </a:extLst>
          </p:cNvPr>
          <p:cNvSpPr/>
          <p:nvPr/>
        </p:nvSpPr>
        <p:spPr>
          <a:xfrm>
            <a:off x="988545" y="322937"/>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02 - ТАРАУ</a:t>
            </a:r>
            <a:endParaRPr lang="en-US" sz="1000" dirty="0">
              <a:latin typeface="Arial" panose="020B0604020202020204" pitchFamily="34" charset="0"/>
              <a:cs typeface="Arial" panose="020B0604020202020204" pitchFamily="34" charset="0"/>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81000" y="438150"/>
            <a:ext cx="457200" cy="457200"/>
          </a:xfrm>
          <a:prstGeom prst="roundRect">
            <a:avLst>
              <a:gd name="adj" fmla="val 25000"/>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3" name="Shape 1"/>
          <p:cNvSpPr/>
          <p:nvPr/>
        </p:nvSpPr>
        <p:spPr>
          <a:xfrm>
            <a:off x="526256" y="571500"/>
            <a:ext cx="166688" cy="190500"/>
          </a:xfrm>
          <a:custGeom>
            <a:avLst/>
            <a:gdLst/>
            <a:ahLst/>
            <a:cxnLst/>
            <a:rect l="l" t="t" r="r" b="b"/>
            <a:pathLst>
              <a:path w="166688" h="190500">
                <a:moveTo>
                  <a:pt x="71438" y="47625"/>
                </a:moveTo>
                <a:cubicBezTo>
                  <a:pt x="71438" y="27911"/>
                  <a:pt x="55432" y="11906"/>
                  <a:pt x="35719" y="11906"/>
                </a:cubicBezTo>
                <a:cubicBezTo>
                  <a:pt x="16005" y="11906"/>
                  <a:pt x="0" y="27911"/>
                  <a:pt x="0" y="47625"/>
                </a:cubicBezTo>
                <a:cubicBezTo>
                  <a:pt x="0" y="67339"/>
                  <a:pt x="16005" y="83344"/>
                  <a:pt x="35719" y="83344"/>
                </a:cubicBezTo>
                <a:cubicBezTo>
                  <a:pt x="55432" y="83344"/>
                  <a:pt x="71438" y="67339"/>
                  <a:pt x="71438" y="47625"/>
                </a:cubicBezTo>
                <a:close/>
                <a:moveTo>
                  <a:pt x="166688" y="142875"/>
                </a:moveTo>
                <a:cubicBezTo>
                  <a:pt x="166688" y="123161"/>
                  <a:pt x="150682" y="107156"/>
                  <a:pt x="130969" y="107156"/>
                </a:cubicBezTo>
                <a:cubicBezTo>
                  <a:pt x="111255" y="107156"/>
                  <a:pt x="95250" y="123161"/>
                  <a:pt x="95250" y="142875"/>
                </a:cubicBezTo>
                <a:cubicBezTo>
                  <a:pt x="95250" y="162589"/>
                  <a:pt x="111255" y="178594"/>
                  <a:pt x="130969" y="178594"/>
                </a:cubicBezTo>
                <a:cubicBezTo>
                  <a:pt x="150682" y="178594"/>
                  <a:pt x="166688" y="162589"/>
                  <a:pt x="166688" y="142875"/>
                </a:cubicBezTo>
                <a:close/>
                <a:moveTo>
                  <a:pt x="163190" y="32221"/>
                </a:moveTo>
                <a:cubicBezTo>
                  <a:pt x="167841" y="27570"/>
                  <a:pt x="167841" y="20017"/>
                  <a:pt x="163190" y="15367"/>
                </a:cubicBezTo>
                <a:cubicBezTo>
                  <a:pt x="158539" y="10716"/>
                  <a:pt x="150986" y="10716"/>
                  <a:pt x="146335" y="15367"/>
                </a:cubicBezTo>
                <a:lnTo>
                  <a:pt x="3460" y="158242"/>
                </a:lnTo>
                <a:cubicBezTo>
                  <a:pt x="-1191" y="162892"/>
                  <a:pt x="-1191" y="170445"/>
                  <a:pt x="3460" y="175096"/>
                </a:cubicBezTo>
                <a:cubicBezTo>
                  <a:pt x="8111" y="179747"/>
                  <a:pt x="15664" y="179747"/>
                  <a:pt x="20315" y="175096"/>
                </a:cubicBezTo>
                <a:lnTo>
                  <a:pt x="163190" y="32221"/>
                </a:lnTo>
                <a:close/>
              </a:path>
            </a:pathLst>
          </a:custGeom>
          <a:solidFill>
            <a:srgbClr val="FFFFFF"/>
          </a:solidFill>
          <a:ln/>
        </p:spPr>
      </p:sp>
      <p:sp>
        <p:nvSpPr>
          <p:cNvPr id="5" name="Text 3"/>
          <p:cNvSpPr/>
          <p:nvPr/>
        </p:nvSpPr>
        <p:spPr>
          <a:xfrm>
            <a:off x="952500" y="519326"/>
            <a:ext cx="10648950" cy="381000"/>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НЕГІЗГІ НӘТИЖЕЛЕР</a:t>
            </a:r>
            <a:r>
              <a:rPr lang="en-US" sz="2400" b="1" dirty="0">
                <a:solidFill>
                  <a:srgbClr val="1A365D"/>
                </a:solidFill>
                <a:latin typeface="Quattrocento Sans" pitchFamily="34" charset="0"/>
                <a:ea typeface="Quattrocento Sans" pitchFamily="34" charset="-122"/>
                <a:cs typeface="Quattrocento Sans" pitchFamily="34" charset="-120"/>
              </a:rPr>
              <a:t>- </a:t>
            </a:r>
            <a:r>
              <a:rPr lang="ru-RU" sz="2400" b="1" dirty="0">
                <a:solidFill>
                  <a:srgbClr val="1A365D"/>
                </a:solidFill>
                <a:latin typeface="Quattrocento Sans" pitchFamily="34" charset="0"/>
                <a:ea typeface="Quattrocento Sans" pitchFamily="34" charset="-122"/>
                <a:cs typeface="Quattrocento Sans" pitchFamily="34" charset="-120"/>
              </a:rPr>
              <a:t>ҚОР АҒЫНДАРЫНЫҢ ТЕҢГЕРІМДІЛІГІ</a:t>
            </a:r>
          </a:p>
        </p:txBody>
      </p:sp>
      <p:sp>
        <p:nvSpPr>
          <p:cNvPr id="6" name="Shape 4"/>
          <p:cNvSpPr/>
          <p:nvPr/>
        </p:nvSpPr>
        <p:spPr>
          <a:xfrm>
            <a:off x="381000" y="1028700"/>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8" name="Shape 6"/>
          <p:cNvSpPr/>
          <p:nvPr/>
        </p:nvSpPr>
        <p:spPr>
          <a:xfrm>
            <a:off x="338137" y="1371600"/>
            <a:ext cx="4791801" cy="1714607"/>
          </a:xfrm>
          <a:custGeom>
            <a:avLst/>
            <a:gdLst/>
            <a:ahLst/>
            <a:cxnLst/>
            <a:rect l="l" t="t" r="r" b="b"/>
            <a:pathLst>
              <a:path w="4095750" h="2171700">
                <a:moveTo>
                  <a:pt x="38100" y="0"/>
                </a:moveTo>
                <a:lnTo>
                  <a:pt x="3981450" y="0"/>
                </a:lnTo>
                <a:cubicBezTo>
                  <a:pt x="4044534" y="0"/>
                  <a:pt x="4095750" y="51216"/>
                  <a:pt x="4095750" y="114300"/>
                </a:cubicBezTo>
                <a:lnTo>
                  <a:pt x="4095750" y="2057400"/>
                </a:lnTo>
                <a:cubicBezTo>
                  <a:pt x="4095750" y="2120484"/>
                  <a:pt x="4044534" y="2171700"/>
                  <a:pt x="3981450" y="2171700"/>
                </a:cubicBezTo>
                <a:lnTo>
                  <a:pt x="38100" y="2171700"/>
                </a:lnTo>
                <a:cubicBezTo>
                  <a:pt x="17072" y="2171700"/>
                  <a:pt x="0" y="2154628"/>
                  <a:pt x="0" y="2133600"/>
                </a:cubicBezTo>
                <a:lnTo>
                  <a:pt x="0" y="38100"/>
                </a:lnTo>
                <a:cubicBezTo>
                  <a:pt x="0" y="17072"/>
                  <a:pt x="17072" y="0"/>
                  <a:pt x="38100" y="0"/>
                </a:cubicBezTo>
                <a:close/>
              </a:path>
            </a:pathLst>
          </a:custGeom>
          <a:solidFill>
            <a:srgbClr val="FFFFFF"/>
          </a:solidFill>
          <a:ln/>
          <a:effectLst>
            <a:outerShdw blurRad="238125" dist="190500" dir="5400000" algn="bl" rotWithShape="0">
              <a:srgbClr val="000000">
                <a:alpha val="10196"/>
              </a:srgbClr>
            </a:outerShdw>
          </a:effectLst>
        </p:spPr>
      </p:sp>
      <p:sp>
        <p:nvSpPr>
          <p:cNvPr id="16" name="Shape 14"/>
          <p:cNvSpPr/>
          <p:nvPr/>
        </p:nvSpPr>
        <p:spPr>
          <a:xfrm>
            <a:off x="358766" y="3704340"/>
            <a:ext cx="4771172" cy="2607287"/>
          </a:xfrm>
          <a:custGeom>
            <a:avLst/>
            <a:gdLst/>
            <a:ahLst/>
            <a:cxnLst/>
            <a:rect l="l" t="t" r="r" b="b"/>
            <a:pathLst>
              <a:path w="4095750" h="2171700">
                <a:moveTo>
                  <a:pt x="38100" y="0"/>
                </a:moveTo>
                <a:lnTo>
                  <a:pt x="3981450" y="0"/>
                </a:lnTo>
                <a:cubicBezTo>
                  <a:pt x="4044534" y="0"/>
                  <a:pt x="4095750" y="51216"/>
                  <a:pt x="4095750" y="114300"/>
                </a:cubicBezTo>
                <a:lnTo>
                  <a:pt x="4095750" y="2057400"/>
                </a:lnTo>
                <a:cubicBezTo>
                  <a:pt x="4095750" y="2120484"/>
                  <a:pt x="4044534" y="2171700"/>
                  <a:pt x="3981450" y="2171700"/>
                </a:cubicBezTo>
                <a:lnTo>
                  <a:pt x="38100" y="2171700"/>
                </a:lnTo>
                <a:cubicBezTo>
                  <a:pt x="17072" y="2171700"/>
                  <a:pt x="0" y="2154628"/>
                  <a:pt x="0" y="2133600"/>
                </a:cubicBezTo>
                <a:lnTo>
                  <a:pt x="0" y="38100"/>
                </a:lnTo>
                <a:cubicBezTo>
                  <a:pt x="0" y="17072"/>
                  <a:pt x="17072" y="0"/>
                  <a:pt x="38100" y="0"/>
                </a:cubicBezTo>
                <a:close/>
              </a:path>
            </a:pathLst>
          </a:custGeom>
          <a:solidFill>
            <a:srgbClr val="FFFFFF"/>
          </a:solidFill>
          <a:ln/>
          <a:effectLst>
            <a:outerShdw blurRad="238125" dist="190500" dir="5400000" algn="bl" rotWithShape="0">
              <a:srgbClr val="000000">
                <a:alpha val="10196"/>
              </a:srgbClr>
            </a:outerShdw>
          </a:effectLst>
        </p:spPr>
      </p:sp>
      <p:sp>
        <p:nvSpPr>
          <p:cNvPr id="28" name="Shape 26"/>
          <p:cNvSpPr/>
          <p:nvPr/>
        </p:nvSpPr>
        <p:spPr>
          <a:xfrm>
            <a:off x="358766" y="6582567"/>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29" name="Text 27"/>
          <p:cNvSpPr/>
          <p:nvPr/>
        </p:nvSpPr>
        <p:spPr>
          <a:xfrm>
            <a:off x="565935" y="6553992"/>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30" name="Text 28"/>
          <p:cNvSpPr/>
          <p:nvPr/>
        </p:nvSpPr>
        <p:spPr>
          <a:xfrm>
            <a:off x="11661056" y="6553992"/>
            <a:ext cx="219075"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16</a:t>
            </a:r>
            <a:endParaRPr lang="en-US" sz="1000" dirty="0">
              <a:latin typeface="Arial" panose="020B0604020202020204" pitchFamily="34" charset="0"/>
              <a:cs typeface="Arial" panose="020B0604020202020204" pitchFamily="34" charset="0"/>
            </a:endParaRPr>
          </a:p>
        </p:txBody>
      </p:sp>
      <p:graphicFrame>
        <p:nvGraphicFramePr>
          <p:cNvPr id="31" name="Таблица 30">
            <a:extLst>
              <a:ext uri="{FF2B5EF4-FFF2-40B4-BE49-F238E27FC236}">
                <a16:creationId xmlns:a16="http://schemas.microsoft.com/office/drawing/2014/main" id="{266169BB-1224-2E6B-BC39-6166F0B46704}"/>
              </a:ext>
            </a:extLst>
          </p:cNvPr>
          <p:cNvGraphicFramePr>
            <a:graphicFrameLocks noGrp="1"/>
          </p:cNvGraphicFramePr>
          <p:nvPr>
            <p:extLst/>
          </p:nvPr>
        </p:nvGraphicFramePr>
        <p:xfrm>
          <a:off x="5377912" y="1374829"/>
          <a:ext cx="6392683" cy="4905220"/>
        </p:xfrm>
        <a:graphic>
          <a:graphicData uri="http://schemas.openxmlformats.org/drawingml/2006/table">
            <a:tbl>
              <a:tblPr>
                <a:tableStyleId>{5C22544A-7EE6-4342-B048-85BDC9FD1C3A}</a:tableStyleId>
              </a:tblPr>
              <a:tblGrid>
                <a:gridCol w="1999281">
                  <a:extLst>
                    <a:ext uri="{9D8B030D-6E8A-4147-A177-3AD203B41FA5}">
                      <a16:colId xmlns:a16="http://schemas.microsoft.com/office/drawing/2014/main" val="1741083470"/>
                    </a:ext>
                  </a:extLst>
                </a:gridCol>
                <a:gridCol w="1456841">
                  <a:extLst>
                    <a:ext uri="{9D8B030D-6E8A-4147-A177-3AD203B41FA5}">
                      <a16:colId xmlns:a16="http://schemas.microsoft.com/office/drawing/2014/main" val="3849371347"/>
                    </a:ext>
                  </a:extLst>
                </a:gridCol>
                <a:gridCol w="1425844">
                  <a:extLst>
                    <a:ext uri="{9D8B030D-6E8A-4147-A177-3AD203B41FA5}">
                      <a16:colId xmlns:a16="http://schemas.microsoft.com/office/drawing/2014/main" val="3451398113"/>
                    </a:ext>
                  </a:extLst>
                </a:gridCol>
                <a:gridCol w="1510717">
                  <a:extLst>
                    <a:ext uri="{9D8B030D-6E8A-4147-A177-3AD203B41FA5}">
                      <a16:colId xmlns:a16="http://schemas.microsoft.com/office/drawing/2014/main" val="1054323454"/>
                    </a:ext>
                  </a:extLst>
                </a:gridCol>
              </a:tblGrid>
              <a:tr h="891091">
                <a:tc>
                  <a:txBody>
                    <a:bodyPr/>
                    <a:lstStyle/>
                    <a:p>
                      <a:pPr algn="ctr" fontAlgn="ctr"/>
                      <a:r>
                        <a:rPr lang="ru-RU" sz="1200" b="1" u="none" strike="noStrike" dirty="0" err="1">
                          <a:solidFill>
                            <a:schemeClr val="bg1"/>
                          </a:solidFill>
                          <a:effectLst/>
                          <a:latin typeface="Arial" panose="020B0604020202020204" pitchFamily="34" charset="0"/>
                          <a:cs typeface="Arial" panose="020B0604020202020204" pitchFamily="34" charset="0"/>
                        </a:rPr>
                        <a:t>Өңірлер</a:t>
                      </a:r>
                      <a:endParaRPr lang="ru-RU" sz="1200" b="1" i="0" u="none" strike="noStrike" dirty="0">
                        <a:solidFill>
                          <a:schemeClr val="bg1"/>
                        </a:solidFill>
                        <a:effectLst/>
                        <a:latin typeface="Arial" panose="020B0604020202020204" pitchFamily="34" charset="0"/>
                        <a:cs typeface="Arial" panose="020B0604020202020204" pitchFamily="34" charset="0"/>
                      </a:endParaRPr>
                    </a:p>
                  </a:txBody>
                  <a:tcPr marL="8269" marR="8269" marT="8269" marB="0" anchor="ctr">
                    <a:solidFill>
                      <a:srgbClr val="4299E1"/>
                    </a:solidFill>
                  </a:tcPr>
                </a:tc>
                <a:tc>
                  <a:txBody>
                    <a:bodyPr/>
                    <a:lstStyle/>
                    <a:p>
                      <a:pPr algn="ctr" fontAlgn="ctr"/>
                      <a:r>
                        <a:rPr lang="ru-RU" sz="1200" b="1" u="none" strike="noStrike" dirty="0" err="1">
                          <a:solidFill>
                            <a:schemeClr val="bg1"/>
                          </a:solidFill>
                          <a:effectLst/>
                          <a:latin typeface="Arial" panose="020B0604020202020204" pitchFamily="34" charset="0"/>
                          <a:cs typeface="Arial" panose="020B0604020202020204" pitchFamily="34" charset="0"/>
                        </a:rPr>
                        <a:t>Өсімпұлды</a:t>
                      </a:r>
                      <a:r>
                        <a:rPr lang="ru-RU" sz="1200" b="1" u="none" strike="noStrike" dirty="0">
                          <a:solidFill>
                            <a:schemeClr val="bg1"/>
                          </a:solidFill>
                          <a:effectLst/>
                          <a:latin typeface="Arial" panose="020B0604020202020204" pitchFamily="34" charset="0"/>
                          <a:cs typeface="Arial" panose="020B0604020202020204" pitchFamily="34" charset="0"/>
                        </a:rPr>
                        <a:t> </a:t>
                      </a:r>
                      <a:r>
                        <a:rPr lang="ru-RU" sz="1200" b="1" u="none" strike="noStrike" dirty="0" err="1">
                          <a:solidFill>
                            <a:schemeClr val="bg1"/>
                          </a:solidFill>
                          <a:effectLst/>
                          <a:latin typeface="Arial" panose="020B0604020202020204" pitchFamily="34" charset="0"/>
                          <a:cs typeface="Arial" panose="020B0604020202020204" pitchFamily="34" charset="0"/>
                        </a:rPr>
                        <a:t>ескере</a:t>
                      </a:r>
                      <a:r>
                        <a:rPr lang="ru-RU" sz="1200" b="1" u="none" strike="noStrike" dirty="0">
                          <a:solidFill>
                            <a:schemeClr val="bg1"/>
                          </a:solidFill>
                          <a:effectLst/>
                          <a:latin typeface="Arial" panose="020B0604020202020204" pitchFamily="34" charset="0"/>
                          <a:cs typeface="Arial" panose="020B0604020202020204" pitchFamily="34" charset="0"/>
                        </a:rPr>
                        <a:t> </a:t>
                      </a:r>
                      <a:r>
                        <a:rPr lang="ru-RU" sz="1200" b="1" u="none" strike="noStrike" dirty="0" err="1">
                          <a:solidFill>
                            <a:schemeClr val="bg1"/>
                          </a:solidFill>
                          <a:effectLst/>
                          <a:latin typeface="Arial" panose="020B0604020202020204" pitchFamily="34" charset="0"/>
                          <a:cs typeface="Arial" panose="020B0604020202020204" pitchFamily="34" charset="0"/>
                        </a:rPr>
                        <a:t>отырып</a:t>
                      </a:r>
                      <a:r>
                        <a:rPr lang="ru-RU" sz="1200" b="1" u="none" strike="noStrike" dirty="0">
                          <a:solidFill>
                            <a:schemeClr val="bg1"/>
                          </a:solidFill>
                          <a:effectLst/>
                          <a:latin typeface="Arial" panose="020B0604020202020204" pitchFamily="34" charset="0"/>
                          <a:cs typeface="Arial" panose="020B0604020202020204" pitchFamily="34" charset="0"/>
                        </a:rPr>
                        <a:t>, ӘА </a:t>
                      </a:r>
                      <a:r>
                        <a:rPr lang="ru-RU" sz="1200" b="1" u="none" strike="noStrike" dirty="0" err="1">
                          <a:solidFill>
                            <a:schemeClr val="bg1"/>
                          </a:solidFill>
                          <a:effectLst/>
                          <a:latin typeface="Arial" panose="020B0604020202020204" pitchFamily="34" charset="0"/>
                          <a:cs typeface="Arial" panose="020B0604020202020204" pitchFamily="34" charset="0"/>
                        </a:rPr>
                        <a:t>сомасы</a:t>
                      </a:r>
                      <a:r>
                        <a:rPr lang="ru-RU" sz="1200" b="1" u="none" strike="noStrike" dirty="0">
                          <a:solidFill>
                            <a:schemeClr val="bg1"/>
                          </a:solidFill>
                          <a:effectLst/>
                          <a:latin typeface="Arial" panose="020B0604020202020204" pitchFamily="34" charset="0"/>
                          <a:cs typeface="Arial" panose="020B0604020202020204" pitchFamily="34" charset="0"/>
                        </a:rPr>
                        <a:t>, </a:t>
                      </a:r>
                    </a:p>
                    <a:p>
                      <a:pPr algn="ctr" fontAlgn="ctr"/>
                      <a:r>
                        <a:rPr lang="ru-RU" sz="1200" b="1" u="none" strike="noStrike" dirty="0">
                          <a:solidFill>
                            <a:schemeClr val="bg1"/>
                          </a:solidFill>
                          <a:effectLst/>
                          <a:latin typeface="Arial" panose="020B0604020202020204" pitchFamily="34" charset="0"/>
                          <a:cs typeface="Arial" panose="020B0604020202020204" pitchFamily="34" charset="0"/>
                        </a:rPr>
                        <a:t>млн. </a:t>
                      </a:r>
                      <a:r>
                        <a:rPr lang="ru-RU" sz="1200" b="1" u="none" strike="noStrike" dirty="0" err="1">
                          <a:solidFill>
                            <a:schemeClr val="bg1"/>
                          </a:solidFill>
                          <a:effectLst/>
                          <a:latin typeface="Arial" panose="020B0604020202020204" pitchFamily="34" charset="0"/>
                          <a:cs typeface="Arial" panose="020B0604020202020204" pitchFamily="34" charset="0"/>
                        </a:rPr>
                        <a:t>теңге</a:t>
                      </a:r>
                      <a:endParaRPr lang="ru-RU" sz="1200" b="1" i="0" u="none" strike="noStrike" dirty="0">
                        <a:solidFill>
                          <a:schemeClr val="bg1"/>
                        </a:solidFill>
                        <a:effectLst/>
                        <a:latin typeface="Arial" panose="020B0604020202020204" pitchFamily="34" charset="0"/>
                        <a:cs typeface="Arial" panose="020B0604020202020204" pitchFamily="34" charset="0"/>
                      </a:endParaRPr>
                    </a:p>
                  </a:txBody>
                  <a:tcPr marL="8269" marR="8269" marT="8269" marB="0" anchor="ctr">
                    <a:solidFill>
                      <a:srgbClr val="4299E1"/>
                    </a:solidFill>
                  </a:tcPr>
                </a:tc>
                <a:tc>
                  <a:txBody>
                    <a:bodyPr/>
                    <a:lstStyle/>
                    <a:p>
                      <a:pPr algn="ctr" fontAlgn="ctr"/>
                      <a:r>
                        <a:rPr lang="ru-RU" sz="1200" b="1" u="none" strike="noStrike" dirty="0">
                          <a:solidFill>
                            <a:schemeClr val="bg1"/>
                          </a:solidFill>
                          <a:effectLst/>
                          <a:latin typeface="Arial" panose="020B0604020202020204" pitchFamily="34" charset="0"/>
                          <a:cs typeface="Arial" panose="020B0604020202020204" pitchFamily="34" charset="0"/>
                        </a:rPr>
                        <a:t>ӘТ </a:t>
                      </a:r>
                      <a:r>
                        <a:rPr lang="ru-RU" sz="1200" b="1" u="none" strike="noStrike" dirty="0" err="1">
                          <a:solidFill>
                            <a:schemeClr val="bg1"/>
                          </a:solidFill>
                          <a:effectLst/>
                          <a:latin typeface="Arial" panose="020B0604020202020204" pitchFamily="34" charset="0"/>
                          <a:cs typeface="Arial" panose="020B0604020202020204" pitchFamily="34" charset="0"/>
                        </a:rPr>
                        <a:t>соммасы</a:t>
                      </a:r>
                      <a:r>
                        <a:rPr lang="ru-RU" sz="1200" b="1" u="none" strike="noStrike" dirty="0">
                          <a:solidFill>
                            <a:schemeClr val="bg1"/>
                          </a:solidFill>
                          <a:effectLst/>
                          <a:latin typeface="Arial" panose="020B0604020202020204" pitchFamily="34" charset="0"/>
                          <a:cs typeface="Arial" panose="020B0604020202020204" pitchFamily="34" charset="0"/>
                        </a:rPr>
                        <a:t>,</a:t>
                      </a:r>
                    </a:p>
                    <a:p>
                      <a:pPr algn="ctr" fontAlgn="ctr"/>
                      <a:r>
                        <a:rPr lang="ru-RU" sz="1200" b="1" u="none" strike="noStrike" dirty="0">
                          <a:solidFill>
                            <a:schemeClr val="bg1"/>
                          </a:solidFill>
                          <a:effectLst/>
                          <a:latin typeface="Arial" panose="020B0604020202020204" pitchFamily="34" charset="0"/>
                          <a:cs typeface="Arial" panose="020B0604020202020204" pitchFamily="34" charset="0"/>
                        </a:rPr>
                        <a:t> млн. </a:t>
                      </a:r>
                      <a:r>
                        <a:rPr lang="ru-RU" sz="1200" b="1" u="none" strike="noStrike" dirty="0" err="1">
                          <a:solidFill>
                            <a:schemeClr val="bg1"/>
                          </a:solidFill>
                          <a:effectLst/>
                          <a:latin typeface="Arial" panose="020B0604020202020204" pitchFamily="34" charset="0"/>
                          <a:cs typeface="Arial" panose="020B0604020202020204" pitchFamily="34" charset="0"/>
                        </a:rPr>
                        <a:t>теңге</a:t>
                      </a:r>
                      <a:endParaRPr lang="ru-RU" sz="1200" b="1" i="0" u="none" strike="noStrike" dirty="0">
                        <a:solidFill>
                          <a:schemeClr val="bg1"/>
                        </a:solidFill>
                        <a:effectLst/>
                        <a:latin typeface="Arial" panose="020B0604020202020204" pitchFamily="34" charset="0"/>
                        <a:cs typeface="Arial" panose="020B0604020202020204" pitchFamily="34" charset="0"/>
                      </a:endParaRPr>
                    </a:p>
                  </a:txBody>
                  <a:tcPr marL="8269" marR="8269" marT="8269" marB="0" anchor="ctr">
                    <a:solidFill>
                      <a:srgbClr val="4299E1"/>
                    </a:solidFill>
                  </a:tcPr>
                </a:tc>
                <a:tc>
                  <a:txBody>
                    <a:bodyPr/>
                    <a:lstStyle/>
                    <a:p>
                      <a:pPr algn="ctr" fontAlgn="ctr"/>
                      <a:r>
                        <a:rPr lang="ru-RU" sz="1200" b="1" u="none" strike="noStrike" dirty="0">
                          <a:solidFill>
                            <a:schemeClr val="bg1"/>
                          </a:solidFill>
                          <a:effectLst/>
                          <a:latin typeface="Arial" panose="020B0604020202020204" pitchFamily="34" charset="0"/>
                          <a:cs typeface="Arial" panose="020B0604020202020204" pitchFamily="34" charset="0"/>
                        </a:rPr>
                        <a:t>ӘТ </a:t>
                      </a:r>
                      <a:r>
                        <a:rPr lang="ru-RU" sz="1200" b="1" u="none" strike="noStrike" dirty="0" err="1">
                          <a:solidFill>
                            <a:schemeClr val="bg1"/>
                          </a:solidFill>
                          <a:effectLst/>
                          <a:latin typeface="Arial" panose="020B0604020202020204" pitchFamily="34" charset="0"/>
                          <a:cs typeface="Arial" panose="020B0604020202020204" pitchFamily="34" charset="0"/>
                        </a:rPr>
                        <a:t>сомасының</a:t>
                      </a:r>
                      <a:r>
                        <a:rPr lang="ru-RU" sz="1200" b="1" u="none" strike="noStrike" dirty="0">
                          <a:solidFill>
                            <a:schemeClr val="bg1"/>
                          </a:solidFill>
                          <a:effectLst/>
                          <a:latin typeface="Arial" panose="020B0604020202020204" pitchFamily="34" charset="0"/>
                          <a:cs typeface="Arial" panose="020B0604020202020204" pitchFamily="34" charset="0"/>
                        </a:rPr>
                        <a:t> ӘА </a:t>
                      </a:r>
                      <a:r>
                        <a:rPr lang="ru-RU" sz="1200" b="1" u="none" strike="noStrike" dirty="0" err="1">
                          <a:solidFill>
                            <a:schemeClr val="bg1"/>
                          </a:solidFill>
                          <a:effectLst/>
                          <a:latin typeface="Arial" panose="020B0604020202020204" pitchFamily="34" charset="0"/>
                          <a:cs typeface="Arial" panose="020B0604020202020204" pitchFamily="34" charset="0"/>
                        </a:rPr>
                        <a:t>сомасына</a:t>
                      </a:r>
                      <a:r>
                        <a:rPr lang="ru-RU" sz="1200" b="1" u="none" strike="noStrike" dirty="0">
                          <a:solidFill>
                            <a:schemeClr val="bg1"/>
                          </a:solidFill>
                          <a:effectLst/>
                          <a:latin typeface="Arial" panose="020B0604020202020204" pitchFamily="34" charset="0"/>
                          <a:cs typeface="Arial" panose="020B0604020202020204" pitchFamily="34" charset="0"/>
                        </a:rPr>
                        <a:t> </a:t>
                      </a:r>
                      <a:r>
                        <a:rPr lang="ru-RU" sz="1200" b="1" u="none" strike="noStrike" dirty="0" err="1">
                          <a:solidFill>
                            <a:schemeClr val="bg1"/>
                          </a:solidFill>
                          <a:effectLst/>
                          <a:latin typeface="Arial" panose="020B0604020202020204" pitchFamily="34" charset="0"/>
                          <a:cs typeface="Arial" panose="020B0604020202020204" pitchFamily="34" charset="0"/>
                        </a:rPr>
                        <a:t>арақатынасы</a:t>
                      </a:r>
                      <a:r>
                        <a:rPr lang="ru-RU" sz="1200" b="1" u="none" strike="noStrike" dirty="0">
                          <a:solidFill>
                            <a:schemeClr val="bg1"/>
                          </a:solidFill>
                          <a:effectLst/>
                          <a:latin typeface="Arial" panose="020B0604020202020204" pitchFamily="34" charset="0"/>
                          <a:cs typeface="Arial" panose="020B0604020202020204" pitchFamily="34" charset="0"/>
                        </a:rPr>
                        <a:t> , %</a:t>
                      </a:r>
                      <a:endParaRPr lang="ru-RU" sz="1200" b="1" i="0" u="none" strike="noStrike" dirty="0">
                        <a:solidFill>
                          <a:schemeClr val="bg1"/>
                        </a:solidFill>
                        <a:effectLst/>
                        <a:latin typeface="Arial" panose="020B0604020202020204" pitchFamily="34" charset="0"/>
                        <a:cs typeface="Arial" panose="020B0604020202020204" pitchFamily="34" charset="0"/>
                      </a:endParaRPr>
                    </a:p>
                  </a:txBody>
                  <a:tcPr marL="8269" marR="8269" marT="8269" marB="0" anchor="ctr">
                    <a:solidFill>
                      <a:srgbClr val="4299E1"/>
                    </a:solidFill>
                  </a:tcPr>
                </a:tc>
                <a:extLst>
                  <a:ext uri="{0D108BD9-81ED-4DB2-BD59-A6C34878D82A}">
                    <a16:rowId xmlns:a16="http://schemas.microsoft.com/office/drawing/2014/main" val="275092029"/>
                  </a:ext>
                </a:extLst>
              </a:tr>
              <a:tr h="184607">
                <a:tc>
                  <a:txBody>
                    <a:bodyPr/>
                    <a:lstStyle/>
                    <a:p>
                      <a:pPr algn="l" fontAlgn="b"/>
                      <a:r>
                        <a:rPr lang="ru-RU" sz="1200" u="none" strike="noStrike" dirty="0">
                          <a:effectLst/>
                          <a:latin typeface="Arial" panose="020B0604020202020204" pitchFamily="34" charset="0"/>
                          <a:cs typeface="Arial" panose="020B0604020202020204" pitchFamily="34" charset="0"/>
                        </a:rPr>
                        <a:t>СҚО</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22 509,3</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10 724</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47,6</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921512892"/>
                  </a:ext>
                </a:extLst>
              </a:tr>
              <a:tr h="184607">
                <a:tc>
                  <a:txBody>
                    <a:bodyPr/>
                    <a:lstStyle/>
                    <a:p>
                      <a:pPr algn="l" fontAlgn="b"/>
                      <a:r>
                        <a:rPr lang="ru-RU" sz="1200" u="none" strike="noStrike" dirty="0">
                          <a:effectLst/>
                          <a:latin typeface="Arial" panose="020B0604020202020204" pitchFamily="34" charset="0"/>
                          <a:cs typeface="Arial" panose="020B0604020202020204" pitchFamily="34" charset="0"/>
                        </a:rPr>
                        <a:t>Алматы қ.</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185 587,8</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102 014</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55,0</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973898698"/>
                  </a:ext>
                </a:extLst>
              </a:tr>
              <a:tr h="184607">
                <a:tc>
                  <a:txBody>
                    <a:bodyPr/>
                    <a:lstStyle/>
                    <a:p>
                      <a:pPr algn="l" fontAlgn="b"/>
                      <a:r>
                        <a:rPr lang="ru-RU" sz="1200" u="none" strike="noStrike" dirty="0">
                          <a:effectLst/>
                          <a:latin typeface="Arial" panose="020B0604020202020204" pitchFamily="34" charset="0"/>
                          <a:cs typeface="Arial" panose="020B0604020202020204" pitchFamily="34" charset="0"/>
                        </a:rPr>
                        <a:t>Павлодар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41 455,1</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25 315</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61,1</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601225415"/>
                  </a:ext>
                </a:extLst>
              </a:tr>
              <a:tr h="184607">
                <a:tc>
                  <a:txBody>
                    <a:bodyPr/>
                    <a:lstStyle/>
                    <a:p>
                      <a:pPr algn="l" fontAlgn="b"/>
                      <a:r>
                        <a:rPr lang="ru-RU" sz="1200" u="none" strike="noStrike" dirty="0" err="1">
                          <a:effectLst/>
                          <a:latin typeface="Arial" panose="020B0604020202020204" pitchFamily="34" charset="0"/>
                          <a:cs typeface="Arial" panose="020B0604020202020204" pitchFamily="34" charset="0"/>
                        </a:rPr>
                        <a:t>Қостанай</a:t>
                      </a:r>
                      <a:r>
                        <a:rPr lang="ru-RU" sz="1200" u="none" strike="noStrike" dirty="0">
                          <a:effectLst/>
                          <a:latin typeface="Arial" panose="020B0604020202020204" pitchFamily="34" charset="0"/>
                          <a:cs typeface="Arial" panose="020B0604020202020204" pitchFamily="34" charset="0"/>
                        </a:rPr>
                        <a:t>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38 976,1</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24 190</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62,1</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967571282"/>
                  </a:ext>
                </a:extLst>
              </a:tr>
              <a:tr h="184607">
                <a:tc>
                  <a:txBody>
                    <a:bodyPr/>
                    <a:lstStyle/>
                    <a:p>
                      <a:pPr algn="l" fontAlgn="b"/>
                      <a:r>
                        <a:rPr lang="ru-RU" sz="1200" u="none" strike="noStrike" dirty="0" err="1">
                          <a:effectLst/>
                          <a:latin typeface="Arial" panose="020B0604020202020204" pitchFamily="34" charset="0"/>
                          <a:cs typeface="Arial" panose="020B0604020202020204" pitchFamily="34" charset="0"/>
                        </a:rPr>
                        <a:t>Ақмола</a:t>
                      </a:r>
                      <a:r>
                        <a:rPr lang="ru-RU" sz="1200" u="none" strike="noStrike" dirty="0">
                          <a:effectLst/>
                          <a:latin typeface="Arial" panose="020B0604020202020204" pitchFamily="34" charset="0"/>
                          <a:cs typeface="Arial" panose="020B0604020202020204" pitchFamily="34" charset="0"/>
                        </a:rPr>
                        <a:t>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33 753,7</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22 570</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66,9</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962085449"/>
                  </a:ext>
                </a:extLst>
              </a:tr>
              <a:tr h="184607">
                <a:tc>
                  <a:txBody>
                    <a:bodyPr/>
                    <a:lstStyle/>
                    <a:p>
                      <a:pPr algn="l" fontAlgn="b"/>
                      <a:r>
                        <a:rPr lang="ru-RU" sz="1200" u="none" strike="noStrike" dirty="0" err="1">
                          <a:effectLst/>
                          <a:latin typeface="Arial" panose="020B0604020202020204" pitchFamily="34" charset="0"/>
                          <a:cs typeface="Arial" panose="020B0604020202020204" pitchFamily="34" charset="0"/>
                        </a:rPr>
                        <a:t>Қарағанды</a:t>
                      </a:r>
                      <a:r>
                        <a:rPr lang="ru-RU" sz="1200" u="none" strike="noStrike" dirty="0">
                          <a:effectLst/>
                          <a:latin typeface="Arial" panose="020B0604020202020204" pitchFamily="34" charset="0"/>
                          <a:cs typeface="Arial" panose="020B0604020202020204" pitchFamily="34" charset="0"/>
                        </a:rPr>
                        <a:t>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61 826,9</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43 589</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70,5</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3686881107"/>
                  </a:ext>
                </a:extLst>
              </a:tr>
              <a:tr h="184607">
                <a:tc>
                  <a:txBody>
                    <a:bodyPr/>
                    <a:lstStyle/>
                    <a:p>
                      <a:pPr algn="l" fontAlgn="b"/>
                      <a:r>
                        <a:rPr lang="ru-RU" sz="1200" u="none" strike="noStrike" dirty="0">
                          <a:effectLst/>
                          <a:latin typeface="Arial" panose="020B0604020202020204" pitchFamily="34" charset="0"/>
                          <a:cs typeface="Arial" panose="020B0604020202020204" pitchFamily="34" charset="0"/>
                        </a:rPr>
                        <a:t>Астана қ.</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130 892,2</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92 592</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70,7</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185716877"/>
                  </a:ext>
                </a:extLst>
              </a:tr>
              <a:tr h="184607">
                <a:tc>
                  <a:txBody>
                    <a:bodyPr/>
                    <a:lstStyle/>
                    <a:p>
                      <a:pPr algn="l" fontAlgn="b"/>
                      <a:r>
                        <a:rPr lang="ru-RU" sz="1200" u="none" strike="noStrike" dirty="0" err="1">
                          <a:effectLst/>
                          <a:latin typeface="Arial" panose="020B0604020202020204" pitchFamily="34" charset="0"/>
                          <a:cs typeface="Arial" panose="020B0604020202020204" pitchFamily="34" charset="0"/>
                        </a:rPr>
                        <a:t>Ұлытау</a:t>
                      </a:r>
                      <a:r>
                        <a:rPr lang="ru-RU" sz="1200" u="none" strike="noStrike" dirty="0">
                          <a:effectLst/>
                          <a:latin typeface="Arial" panose="020B0604020202020204" pitchFamily="34" charset="0"/>
                          <a:cs typeface="Arial" panose="020B0604020202020204" pitchFamily="34" charset="0"/>
                        </a:rPr>
                        <a:t>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17 439,8</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12 498</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71,7</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2456904439"/>
                  </a:ext>
                </a:extLst>
              </a:tr>
              <a:tr h="184607">
                <a:tc>
                  <a:txBody>
                    <a:bodyPr/>
                    <a:lstStyle/>
                    <a:p>
                      <a:pPr algn="l" fontAlgn="b"/>
                      <a:r>
                        <a:rPr lang="ru-RU" sz="1200" u="none" strike="noStrike" dirty="0">
                          <a:effectLst/>
                          <a:latin typeface="Arial" panose="020B0604020202020204" pitchFamily="34" charset="0"/>
                          <a:cs typeface="Arial" panose="020B0604020202020204" pitchFamily="34" charset="0"/>
                        </a:rPr>
                        <a:t>ШҚО</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38 059,5</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29 501</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77,5</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1119494144"/>
                  </a:ext>
                </a:extLst>
              </a:tr>
              <a:tr h="184607">
                <a:tc>
                  <a:txBody>
                    <a:bodyPr/>
                    <a:lstStyle/>
                    <a:p>
                      <a:pPr algn="l" fontAlgn="b"/>
                      <a:r>
                        <a:rPr lang="ru-RU" sz="1200" u="none" strike="noStrike" dirty="0">
                          <a:effectLst/>
                          <a:latin typeface="Arial" panose="020B0604020202020204" pitchFamily="34" charset="0"/>
                          <a:cs typeface="Arial" panose="020B0604020202020204" pitchFamily="34" charset="0"/>
                        </a:rPr>
                        <a:t>БҚО</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29 160,1</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31 125</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106,7</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1002195130"/>
                  </a:ext>
                </a:extLst>
              </a:tr>
              <a:tr h="184607">
                <a:tc>
                  <a:txBody>
                    <a:bodyPr/>
                    <a:lstStyle/>
                    <a:p>
                      <a:pPr algn="l" fontAlgn="b"/>
                      <a:r>
                        <a:rPr lang="ru-RU" sz="1200" u="none" strike="noStrike" dirty="0">
                          <a:effectLst/>
                          <a:latin typeface="Arial" panose="020B0604020202020204" pitchFamily="34" charset="0"/>
                          <a:cs typeface="Arial" panose="020B0604020202020204" pitchFamily="34" charset="0"/>
                        </a:rPr>
                        <a:t>Абай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24 799,8</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26 854</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108,3</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2985353363"/>
                  </a:ext>
                </a:extLst>
              </a:tr>
              <a:tr h="184607">
                <a:tc>
                  <a:txBody>
                    <a:bodyPr/>
                    <a:lstStyle/>
                    <a:p>
                      <a:pPr algn="l" fontAlgn="b"/>
                      <a:r>
                        <a:rPr lang="ru-RU" sz="1200" u="none" strike="noStrike" dirty="0" err="1">
                          <a:effectLst/>
                          <a:latin typeface="Arial" panose="020B0604020202020204" pitchFamily="34" charset="0"/>
                          <a:cs typeface="Arial" panose="020B0604020202020204" pitchFamily="34" charset="0"/>
                        </a:rPr>
                        <a:t>Жетісу</a:t>
                      </a:r>
                      <a:r>
                        <a:rPr lang="ru-RU" sz="1200" u="none" strike="noStrike" dirty="0">
                          <a:effectLst/>
                          <a:latin typeface="Arial" panose="020B0604020202020204" pitchFamily="34" charset="0"/>
                          <a:cs typeface="Arial" panose="020B0604020202020204" pitchFamily="34" charset="0"/>
                        </a:rPr>
                        <a:t>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20 151,9</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22 445</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111,4</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1528514238"/>
                  </a:ext>
                </a:extLst>
              </a:tr>
              <a:tr h="184607">
                <a:tc>
                  <a:txBody>
                    <a:bodyPr/>
                    <a:lstStyle/>
                    <a:p>
                      <a:pPr algn="l" fontAlgn="b"/>
                      <a:r>
                        <a:rPr lang="ru-RU" sz="1200" u="none" strike="noStrike" dirty="0">
                          <a:effectLst/>
                          <a:latin typeface="Arial" panose="020B0604020202020204" pitchFamily="34" charset="0"/>
                          <a:cs typeface="Arial" panose="020B0604020202020204" pitchFamily="34" charset="0"/>
                        </a:rPr>
                        <a:t>Атырау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40 904,1</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46 433</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113,5</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2413491815"/>
                  </a:ext>
                </a:extLst>
              </a:tr>
              <a:tr h="184607">
                <a:tc>
                  <a:txBody>
                    <a:bodyPr/>
                    <a:lstStyle/>
                    <a:p>
                      <a:pPr algn="l" fontAlgn="b"/>
                      <a:r>
                        <a:rPr lang="ru-RU" sz="1200" u="none" strike="noStrike" dirty="0" err="1">
                          <a:effectLst/>
                          <a:latin typeface="Arial" panose="020B0604020202020204" pitchFamily="34" charset="0"/>
                          <a:cs typeface="Arial" panose="020B0604020202020204" pitchFamily="34" charset="0"/>
                        </a:rPr>
                        <a:t>Ақтөбе</a:t>
                      </a:r>
                      <a:r>
                        <a:rPr lang="ru-RU" sz="1200" u="none" strike="noStrike" dirty="0">
                          <a:effectLst/>
                          <a:latin typeface="Arial" panose="020B0604020202020204" pitchFamily="34" charset="0"/>
                          <a:cs typeface="Arial" panose="020B0604020202020204" pitchFamily="34" charset="0"/>
                        </a:rPr>
                        <a:t>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41 676,1</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48 108</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115,4</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3456153957"/>
                  </a:ext>
                </a:extLst>
              </a:tr>
              <a:tr h="184607">
                <a:tc>
                  <a:txBody>
                    <a:bodyPr/>
                    <a:lstStyle/>
                    <a:p>
                      <a:pPr algn="l" fontAlgn="b"/>
                      <a:r>
                        <a:rPr lang="ru-RU" sz="1200" u="none" strike="noStrike" dirty="0" err="1">
                          <a:effectLst/>
                          <a:latin typeface="Arial" panose="020B0604020202020204" pitchFamily="34" charset="0"/>
                          <a:cs typeface="Arial" panose="020B0604020202020204" pitchFamily="34" charset="0"/>
                        </a:rPr>
                        <a:t>Маңғыстау</a:t>
                      </a:r>
                      <a:r>
                        <a:rPr lang="ru-RU" sz="1200" u="none" strike="noStrike" dirty="0">
                          <a:effectLst/>
                          <a:latin typeface="Arial" panose="020B0604020202020204" pitchFamily="34" charset="0"/>
                          <a:cs typeface="Arial" panose="020B0604020202020204" pitchFamily="34" charset="0"/>
                        </a:rPr>
                        <a:t>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42 291,0</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59 369</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140,4</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1363860234"/>
                  </a:ext>
                </a:extLst>
              </a:tr>
              <a:tr h="184607">
                <a:tc>
                  <a:txBody>
                    <a:bodyPr/>
                    <a:lstStyle/>
                    <a:p>
                      <a:pPr algn="l" fontAlgn="b"/>
                      <a:r>
                        <a:rPr lang="ru-RU" sz="1200" u="none" strike="noStrike" dirty="0">
                          <a:effectLst/>
                          <a:latin typeface="Arial" panose="020B0604020202020204" pitchFamily="34" charset="0"/>
                          <a:cs typeface="Arial" panose="020B0604020202020204" pitchFamily="34" charset="0"/>
                        </a:rPr>
                        <a:t>Алматы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41 098,6</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57 910</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140,9</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2663293136"/>
                  </a:ext>
                </a:extLst>
              </a:tr>
              <a:tr h="184607">
                <a:tc>
                  <a:txBody>
                    <a:bodyPr/>
                    <a:lstStyle/>
                    <a:p>
                      <a:pPr algn="l" fontAlgn="b"/>
                      <a:r>
                        <a:rPr lang="ru-RU" sz="1200" u="none" strike="noStrike" dirty="0" err="1">
                          <a:effectLst/>
                          <a:latin typeface="Arial" panose="020B0604020202020204" pitchFamily="34" charset="0"/>
                          <a:cs typeface="Arial" panose="020B0604020202020204" pitchFamily="34" charset="0"/>
                        </a:rPr>
                        <a:t>Қызылорда</a:t>
                      </a:r>
                      <a:r>
                        <a:rPr lang="ru-RU" sz="1200" u="none" strike="noStrike" dirty="0">
                          <a:effectLst/>
                          <a:latin typeface="Arial" panose="020B0604020202020204" pitchFamily="34" charset="0"/>
                          <a:cs typeface="Arial" panose="020B0604020202020204" pitchFamily="34" charset="0"/>
                        </a:rPr>
                        <a:t>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24 981,3</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37 738</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151,1</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939746745"/>
                  </a:ext>
                </a:extLst>
              </a:tr>
              <a:tr h="184607">
                <a:tc>
                  <a:txBody>
                    <a:bodyPr/>
                    <a:lstStyle/>
                    <a:p>
                      <a:pPr algn="l" fontAlgn="b"/>
                      <a:r>
                        <a:rPr lang="ru-RU" sz="1200" u="none" strike="noStrike" dirty="0">
                          <a:effectLst/>
                          <a:latin typeface="Arial" panose="020B0604020202020204" pitchFamily="34" charset="0"/>
                          <a:cs typeface="Arial" panose="020B0604020202020204" pitchFamily="34" charset="0"/>
                        </a:rPr>
                        <a:t>Жамбыл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33 331,4</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53 689</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161,1</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755399007"/>
                  </a:ext>
                </a:extLst>
              </a:tr>
              <a:tr h="184607">
                <a:tc>
                  <a:txBody>
                    <a:bodyPr/>
                    <a:lstStyle/>
                    <a:p>
                      <a:pPr algn="l" fontAlgn="b"/>
                      <a:r>
                        <a:rPr lang="ru-RU" sz="1200" b="0" i="0" u="none" strike="noStrike" dirty="0">
                          <a:solidFill>
                            <a:srgbClr val="000000"/>
                          </a:solidFill>
                          <a:effectLst/>
                          <a:latin typeface="Arial" panose="020B0604020202020204" pitchFamily="34" charset="0"/>
                          <a:cs typeface="Arial" panose="020B0604020202020204" pitchFamily="34" charset="0"/>
                        </a:rPr>
                        <a:t>Шымкент қ.</a:t>
                      </a:r>
                    </a:p>
                  </a:txBody>
                  <a:tcPr marL="8269" marR="8269" marT="8269"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38 770,2</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64 720</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166,9</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3825028408"/>
                  </a:ext>
                </a:extLst>
              </a:tr>
              <a:tr h="189349">
                <a:tc>
                  <a:txBody>
                    <a:bodyPr/>
                    <a:lstStyle/>
                    <a:p>
                      <a:pPr algn="l" fontAlgn="b"/>
                      <a:r>
                        <a:rPr lang="ru-RU" sz="1200" u="none" strike="noStrike" dirty="0" err="1">
                          <a:effectLst/>
                          <a:latin typeface="Arial" panose="020B0604020202020204" pitchFamily="34" charset="0"/>
                          <a:cs typeface="Arial" panose="020B0604020202020204" pitchFamily="34" charset="0"/>
                        </a:rPr>
                        <a:t>Түркістан</a:t>
                      </a:r>
                      <a:r>
                        <a:rPr lang="ru-RU" sz="1200" u="none" strike="noStrike" dirty="0">
                          <a:effectLst/>
                          <a:latin typeface="Arial" panose="020B0604020202020204" pitchFamily="34" charset="0"/>
                          <a:cs typeface="Arial" panose="020B0604020202020204" pitchFamily="34" charset="0"/>
                        </a:rPr>
                        <a:t> обл.</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48 130,2</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111 040</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u="none" strike="noStrike">
                          <a:effectLst/>
                          <a:latin typeface="Arial" panose="020B0604020202020204" pitchFamily="34" charset="0"/>
                          <a:cs typeface="Arial" panose="020B0604020202020204" pitchFamily="34" charset="0"/>
                        </a:rPr>
                        <a:t>230,7</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2274619150"/>
                  </a:ext>
                </a:extLst>
              </a:tr>
              <a:tr h="184607">
                <a:tc>
                  <a:txBody>
                    <a:bodyPr/>
                    <a:lstStyle/>
                    <a:p>
                      <a:pPr algn="l" fontAlgn="b"/>
                      <a:r>
                        <a:rPr lang="ru-RU" sz="1200" b="1" u="none" strike="noStrike" dirty="0">
                          <a:solidFill>
                            <a:schemeClr val="accent5">
                              <a:lumMod val="50000"/>
                            </a:schemeClr>
                          </a:solidFill>
                          <a:effectLst/>
                          <a:latin typeface="Arial" panose="020B0604020202020204" pitchFamily="34" charset="0"/>
                          <a:cs typeface="Arial" panose="020B0604020202020204" pitchFamily="34" charset="0"/>
                        </a:rPr>
                        <a:t>БАРЛЫҒЫ</a:t>
                      </a:r>
                      <a:endParaRPr lang="ru-RU" sz="12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b="1" u="none" strike="noStrike" dirty="0">
                          <a:solidFill>
                            <a:schemeClr val="accent5">
                              <a:lumMod val="50000"/>
                            </a:schemeClr>
                          </a:solidFill>
                          <a:effectLst/>
                          <a:latin typeface="Arial" panose="020B0604020202020204" pitchFamily="34" charset="0"/>
                          <a:cs typeface="Arial" panose="020B0604020202020204" pitchFamily="34" charset="0"/>
                        </a:rPr>
                        <a:t>959 898,7</a:t>
                      </a:r>
                      <a:endParaRPr lang="ru-KZ" sz="12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b="1" u="none" strike="noStrike" dirty="0">
                          <a:solidFill>
                            <a:schemeClr val="accent5">
                              <a:lumMod val="50000"/>
                            </a:schemeClr>
                          </a:solidFill>
                          <a:effectLst/>
                          <a:latin typeface="Arial" panose="020B0604020202020204" pitchFamily="34" charset="0"/>
                          <a:cs typeface="Arial" panose="020B0604020202020204" pitchFamily="34" charset="0"/>
                        </a:rPr>
                        <a:t>922 424,5</a:t>
                      </a:r>
                      <a:endParaRPr lang="ru-KZ" sz="12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8269" marR="8269" marT="8269" marB="0" anchor="b"/>
                </a:tc>
                <a:tc>
                  <a:txBody>
                    <a:bodyPr/>
                    <a:lstStyle/>
                    <a:p>
                      <a:pPr algn="ctr" fontAlgn="b"/>
                      <a:r>
                        <a:rPr lang="ru-KZ" sz="1200" b="1" u="none" strike="noStrike" dirty="0">
                          <a:solidFill>
                            <a:schemeClr val="accent5">
                              <a:lumMod val="50000"/>
                            </a:schemeClr>
                          </a:solidFill>
                          <a:effectLst/>
                          <a:latin typeface="Arial" panose="020B0604020202020204" pitchFamily="34" charset="0"/>
                          <a:cs typeface="Arial" panose="020B0604020202020204" pitchFamily="34" charset="0"/>
                        </a:rPr>
                        <a:t>96,1</a:t>
                      </a:r>
                      <a:endParaRPr lang="ru-KZ" sz="12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8269" marR="8269" marT="8269" marB="0" anchor="b"/>
                </a:tc>
                <a:extLst>
                  <a:ext uri="{0D108BD9-81ED-4DB2-BD59-A6C34878D82A}">
                    <a16:rowId xmlns:a16="http://schemas.microsoft.com/office/drawing/2014/main" val="2505537953"/>
                  </a:ext>
                </a:extLst>
              </a:tr>
            </a:tbl>
          </a:graphicData>
        </a:graphic>
      </p:graphicFrame>
      <p:sp>
        <p:nvSpPr>
          <p:cNvPr id="25" name="Text 2">
            <a:extLst>
              <a:ext uri="{FF2B5EF4-FFF2-40B4-BE49-F238E27FC236}">
                <a16:creationId xmlns:a16="http://schemas.microsoft.com/office/drawing/2014/main" id="{522A2F64-2365-447C-A4C9-A837D687EB8F}"/>
              </a:ext>
            </a:extLst>
          </p:cNvPr>
          <p:cNvSpPr/>
          <p:nvPr/>
        </p:nvSpPr>
        <p:spPr>
          <a:xfrm>
            <a:off x="966787" y="331349"/>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02 -ТАРАУ</a:t>
            </a:r>
            <a:endParaRPr lang="en-US" sz="1000" dirty="0">
              <a:latin typeface="Arial" panose="020B0604020202020204" pitchFamily="34" charset="0"/>
              <a:cs typeface="Arial" panose="020B0604020202020204" pitchFamily="34" charset="0"/>
            </a:endParaRPr>
          </a:p>
        </p:txBody>
      </p:sp>
      <p:sp>
        <p:nvSpPr>
          <p:cNvPr id="26" name="Shape 49">
            <a:extLst>
              <a:ext uri="{FF2B5EF4-FFF2-40B4-BE49-F238E27FC236}">
                <a16:creationId xmlns:a16="http://schemas.microsoft.com/office/drawing/2014/main" id="{75B09C3B-8622-4AD3-A812-113497A43862}"/>
              </a:ext>
            </a:extLst>
          </p:cNvPr>
          <p:cNvSpPr/>
          <p:nvPr/>
        </p:nvSpPr>
        <p:spPr>
          <a:xfrm>
            <a:off x="407193" y="1705795"/>
            <a:ext cx="238125" cy="288169"/>
          </a:xfrm>
          <a:custGeom>
            <a:avLst/>
            <a:gdLst/>
            <a:ahLst/>
            <a:cxnLst/>
            <a:rect l="l" t="t" r="r" b="b"/>
            <a:pathLst>
              <a:path w="238125" h="190500">
                <a:moveTo>
                  <a:pt x="142875" y="11906"/>
                </a:moveTo>
                <a:lnTo>
                  <a:pt x="190500" y="11906"/>
                </a:lnTo>
                <a:cubicBezTo>
                  <a:pt x="197086" y="11906"/>
                  <a:pt x="202406" y="17227"/>
                  <a:pt x="202406" y="23812"/>
                </a:cubicBezTo>
                <a:cubicBezTo>
                  <a:pt x="202406" y="30398"/>
                  <a:pt x="197086" y="35719"/>
                  <a:pt x="190500" y="35719"/>
                </a:cubicBezTo>
                <a:lnTo>
                  <a:pt x="148233" y="35719"/>
                </a:lnTo>
                <a:cubicBezTo>
                  <a:pt x="146298" y="45318"/>
                  <a:pt x="139712" y="53243"/>
                  <a:pt x="130969" y="57038"/>
                </a:cubicBezTo>
                <a:lnTo>
                  <a:pt x="130969" y="166688"/>
                </a:lnTo>
                <a:lnTo>
                  <a:pt x="190500" y="166688"/>
                </a:lnTo>
                <a:cubicBezTo>
                  <a:pt x="197086" y="166688"/>
                  <a:pt x="202406" y="172008"/>
                  <a:pt x="202406" y="178594"/>
                </a:cubicBezTo>
                <a:cubicBezTo>
                  <a:pt x="202406" y="185179"/>
                  <a:pt x="197086" y="190500"/>
                  <a:pt x="190500" y="190500"/>
                </a:cubicBezTo>
                <a:lnTo>
                  <a:pt x="47625" y="190500"/>
                </a:lnTo>
                <a:cubicBezTo>
                  <a:pt x="41039" y="190500"/>
                  <a:pt x="35719" y="185179"/>
                  <a:pt x="35719" y="178594"/>
                </a:cubicBezTo>
                <a:cubicBezTo>
                  <a:pt x="35719" y="172008"/>
                  <a:pt x="41039" y="166688"/>
                  <a:pt x="47625" y="166688"/>
                </a:cubicBezTo>
                <a:lnTo>
                  <a:pt x="107156" y="166688"/>
                </a:lnTo>
                <a:lnTo>
                  <a:pt x="107156" y="57038"/>
                </a:lnTo>
                <a:cubicBezTo>
                  <a:pt x="98413" y="53206"/>
                  <a:pt x="91827" y="45281"/>
                  <a:pt x="89892" y="35719"/>
                </a:cubicBezTo>
                <a:lnTo>
                  <a:pt x="47625" y="35719"/>
                </a:lnTo>
                <a:cubicBezTo>
                  <a:pt x="41039" y="35719"/>
                  <a:pt x="35719" y="30398"/>
                  <a:pt x="35719" y="23812"/>
                </a:cubicBezTo>
                <a:cubicBezTo>
                  <a:pt x="35719" y="17227"/>
                  <a:pt x="41039" y="11906"/>
                  <a:pt x="47625" y="11906"/>
                </a:cubicBezTo>
                <a:lnTo>
                  <a:pt x="95250" y="11906"/>
                </a:lnTo>
                <a:cubicBezTo>
                  <a:pt x="100682" y="4688"/>
                  <a:pt x="109314" y="0"/>
                  <a:pt x="119063" y="0"/>
                </a:cubicBezTo>
                <a:cubicBezTo>
                  <a:pt x="128811" y="0"/>
                  <a:pt x="137443" y="4688"/>
                  <a:pt x="142875" y="11906"/>
                </a:cubicBezTo>
                <a:close/>
                <a:moveTo>
                  <a:pt x="163562" y="119063"/>
                </a:moveTo>
                <a:lnTo>
                  <a:pt x="217438" y="119063"/>
                </a:lnTo>
                <a:lnTo>
                  <a:pt x="190500" y="72851"/>
                </a:lnTo>
                <a:lnTo>
                  <a:pt x="163562" y="119063"/>
                </a:lnTo>
                <a:close/>
                <a:moveTo>
                  <a:pt x="190500" y="154781"/>
                </a:moveTo>
                <a:cubicBezTo>
                  <a:pt x="167097" y="154781"/>
                  <a:pt x="147638" y="142131"/>
                  <a:pt x="143619" y="125425"/>
                </a:cubicBezTo>
                <a:cubicBezTo>
                  <a:pt x="142652" y="121332"/>
                  <a:pt x="143991" y="117128"/>
                  <a:pt x="146112" y="113481"/>
                </a:cubicBezTo>
                <a:lnTo>
                  <a:pt x="181533" y="52760"/>
                </a:lnTo>
                <a:cubicBezTo>
                  <a:pt x="183393" y="49560"/>
                  <a:pt x="186817" y="47625"/>
                  <a:pt x="190500" y="47625"/>
                </a:cubicBezTo>
                <a:cubicBezTo>
                  <a:pt x="194183" y="47625"/>
                  <a:pt x="197607" y="49597"/>
                  <a:pt x="199467" y="52760"/>
                </a:cubicBezTo>
                <a:lnTo>
                  <a:pt x="234888" y="113481"/>
                </a:lnTo>
                <a:cubicBezTo>
                  <a:pt x="237009" y="117128"/>
                  <a:pt x="238348" y="121332"/>
                  <a:pt x="237381" y="125425"/>
                </a:cubicBezTo>
                <a:cubicBezTo>
                  <a:pt x="233363" y="142094"/>
                  <a:pt x="213903" y="154781"/>
                  <a:pt x="190500" y="154781"/>
                </a:cubicBezTo>
                <a:close/>
                <a:moveTo>
                  <a:pt x="47179" y="72851"/>
                </a:moveTo>
                <a:lnTo>
                  <a:pt x="20241" y="119063"/>
                </a:lnTo>
                <a:lnTo>
                  <a:pt x="74154" y="119063"/>
                </a:lnTo>
                <a:lnTo>
                  <a:pt x="47179" y="72851"/>
                </a:lnTo>
                <a:close/>
                <a:moveTo>
                  <a:pt x="335" y="125425"/>
                </a:moveTo>
                <a:cubicBezTo>
                  <a:pt x="-633" y="121332"/>
                  <a:pt x="707" y="117128"/>
                  <a:pt x="2828" y="113481"/>
                </a:cubicBezTo>
                <a:lnTo>
                  <a:pt x="38249" y="52760"/>
                </a:lnTo>
                <a:cubicBezTo>
                  <a:pt x="40109" y="49560"/>
                  <a:pt x="43532" y="47625"/>
                  <a:pt x="47216" y="47625"/>
                </a:cubicBezTo>
                <a:cubicBezTo>
                  <a:pt x="50899" y="47625"/>
                  <a:pt x="54322" y="49597"/>
                  <a:pt x="56183" y="52760"/>
                </a:cubicBezTo>
                <a:lnTo>
                  <a:pt x="91604" y="113481"/>
                </a:lnTo>
                <a:cubicBezTo>
                  <a:pt x="93725" y="117128"/>
                  <a:pt x="95064" y="121332"/>
                  <a:pt x="94097" y="125425"/>
                </a:cubicBezTo>
                <a:cubicBezTo>
                  <a:pt x="90078" y="142094"/>
                  <a:pt x="70619" y="154781"/>
                  <a:pt x="47216" y="154781"/>
                </a:cubicBezTo>
                <a:cubicBezTo>
                  <a:pt x="23812" y="154781"/>
                  <a:pt x="4353" y="142131"/>
                  <a:pt x="335" y="125425"/>
                </a:cubicBezTo>
                <a:close/>
              </a:path>
            </a:pathLst>
          </a:custGeom>
          <a:solidFill>
            <a:srgbClr val="4299E1"/>
          </a:solidFill>
          <a:ln/>
        </p:spPr>
      </p:sp>
      <p:sp>
        <p:nvSpPr>
          <p:cNvPr id="27" name="Text 51">
            <a:extLst>
              <a:ext uri="{FF2B5EF4-FFF2-40B4-BE49-F238E27FC236}">
                <a16:creationId xmlns:a16="http://schemas.microsoft.com/office/drawing/2014/main" id="{F9DB361D-C08F-429F-B8A4-9D973B9C6510}"/>
              </a:ext>
            </a:extLst>
          </p:cNvPr>
          <p:cNvSpPr/>
          <p:nvPr/>
        </p:nvSpPr>
        <p:spPr>
          <a:xfrm>
            <a:off x="708442" y="1705795"/>
            <a:ext cx="4221760" cy="1025131"/>
          </a:xfrm>
          <a:prstGeom prst="rect">
            <a:avLst/>
          </a:prstGeom>
          <a:noFill/>
          <a:ln/>
        </p:spPr>
        <p:txBody>
          <a:bodyPr wrap="square" lIns="0" tIns="0" rIns="0" bIns="0" rtlCol="0" anchor="ctr"/>
          <a:lstStyle/>
          <a:p>
            <a:pPr algn="just"/>
            <a:r>
              <a:rPr lang="ru-RU" sz="1200" dirty="0">
                <a:solidFill>
                  <a:srgbClr val="2B6CB0"/>
                </a:solidFill>
                <a:latin typeface="MiSans" pitchFamily="34" charset="0"/>
                <a:ea typeface="MiSans" pitchFamily="34" charset="-122"/>
                <a:cs typeface="MiSans" pitchFamily="34" charset="-120"/>
              </a:rPr>
              <a:t>2025 </a:t>
            </a:r>
            <a:r>
              <a:rPr lang="ru-RU" sz="1200" dirty="0" err="1">
                <a:solidFill>
                  <a:srgbClr val="2B6CB0"/>
                </a:solidFill>
                <a:latin typeface="MiSans" pitchFamily="34" charset="0"/>
                <a:ea typeface="MiSans" pitchFamily="34" charset="-122"/>
                <a:cs typeface="MiSans" pitchFamily="34" charset="-120"/>
              </a:rPr>
              <a:t>жылдың</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қорытындысы</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бойынша</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Қордың</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қаржылық</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тұрақтылығы</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едәуір</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нығайды</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Әлеуметтік</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аударымдар</a:t>
            </a:r>
            <a:r>
              <a:rPr lang="ru-RU" sz="1200" dirty="0">
                <a:solidFill>
                  <a:srgbClr val="2B6CB0"/>
                </a:solidFill>
                <a:latin typeface="MiSans" pitchFamily="34" charset="0"/>
                <a:ea typeface="MiSans" pitchFamily="34" charset="-122"/>
                <a:cs typeface="MiSans" pitchFamily="34" charset="-120"/>
              </a:rPr>
              <a:t> мен </a:t>
            </a:r>
            <a:r>
              <a:rPr lang="ru-RU" sz="1200" dirty="0" err="1">
                <a:solidFill>
                  <a:srgbClr val="2B6CB0"/>
                </a:solidFill>
                <a:latin typeface="MiSans" pitchFamily="34" charset="0"/>
                <a:ea typeface="MiSans" pitchFamily="34" charset="-122"/>
                <a:cs typeface="MiSans" pitchFamily="34" charset="-120"/>
              </a:rPr>
              <a:t>өсімпұл</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көлемі</a:t>
            </a:r>
            <a:r>
              <a:rPr lang="ru-RU" sz="1200" dirty="0">
                <a:solidFill>
                  <a:srgbClr val="2B6CB0"/>
                </a:solidFill>
                <a:latin typeface="MiSans" pitchFamily="34" charset="0"/>
                <a:ea typeface="MiSans" pitchFamily="34" charset="-122"/>
                <a:cs typeface="MiSans" pitchFamily="34" charset="-120"/>
              </a:rPr>
              <a:t> </a:t>
            </a:r>
            <a:r>
              <a:rPr lang="ru-RU" sz="1200" b="1" dirty="0" err="1">
                <a:solidFill>
                  <a:srgbClr val="002060"/>
                </a:solidFill>
                <a:latin typeface="MiSans" pitchFamily="34" charset="0"/>
                <a:ea typeface="MiSans" pitchFamily="34" charset="-122"/>
                <a:cs typeface="MiSans" pitchFamily="34" charset="-120"/>
              </a:rPr>
              <a:t>төлемдер</a:t>
            </a:r>
            <a:r>
              <a:rPr lang="ru-RU" sz="1200" b="1" dirty="0">
                <a:solidFill>
                  <a:srgbClr val="002060"/>
                </a:solidFill>
                <a:latin typeface="MiSans" pitchFamily="34" charset="0"/>
                <a:ea typeface="MiSans" pitchFamily="34" charset="-122"/>
                <a:cs typeface="MiSans" pitchFamily="34" charset="-120"/>
              </a:rPr>
              <a:t> </a:t>
            </a:r>
            <a:r>
              <a:rPr lang="ru-RU" sz="1200" b="1" dirty="0" err="1">
                <a:solidFill>
                  <a:srgbClr val="002060"/>
                </a:solidFill>
                <a:latin typeface="MiSans" pitchFamily="34" charset="0"/>
                <a:ea typeface="MiSans" pitchFamily="34" charset="-122"/>
                <a:cs typeface="MiSans" pitchFamily="34" charset="-120"/>
              </a:rPr>
              <a:t>сомасынан</a:t>
            </a:r>
            <a:r>
              <a:rPr lang="ru-RU" sz="1200" b="1" dirty="0">
                <a:solidFill>
                  <a:srgbClr val="002060"/>
                </a:solidFill>
                <a:latin typeface="MiSans" pitchFamily="34" charset="0"/>
                <a:ea typeface="MiSans" pitchFamily="34" charset="-122"/>
                <a:cs typeface="MiSans" pitchFamily="34" charset="-120"/>
              </a:rPr>
              <a:t> </a:t>
            </a:r>
            <a:r>
              <a:rPr lang="ru-RU" sz="1200" b="1" dirty="0" err="1">
                <a:solidFill>
                  <a:srgbClr val="002060"/>
                </a:solidFill>
                <a:latin typeface="MiSans" pitchFamily="34" charset="0"/>
                <a:ea typeface="MiSans" pitchFamily="34" charset="-122"/>
                <a:cs typeface="MiSans" pitchFamily="34" charset="-120"/>
              </a:rPr>
              <a:t>асып</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бұл</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бұрын</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орын</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алған</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кассалық</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алшақтықты</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жоюға</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мүмкіндік</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берді</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Түсімдердің</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төлемдерден</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асып</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түсуі</a:t>
            </a:r>
            <a:r>
              <a:rPr lang="ru-RU" sz="1200" dirty="0">
                <a:solidFill>
                  <a:srgbClr val="2B6CB0"/>
                </a:solidFill>
                <a:latin typeface="MiSans" pitchFamily="34" charset="0"/>
                <a:ea typeface="MiSans" pitchFamily="34" charset="-122"/>
                <a:cs typeface="MiSans" pitchFamily="34" charset="-120"/>
              </a:rPr>
              <a:t> </a:t>
            </a:r>
            <a:r>
              <a:rPr lang="ru-RU" sz="1200" b="1" dirty="0">
                <a:solidFill>
                  <a:srgbClr val="002060"/>
                </a:solidFill>
                <a:latin typeface="MiSans" pitchFamily="34" charset="0"/>
                <a:ea typeface="MiSans" pitchFamily="34" charset="-122"/>
                <a:cs typeface="MiSans" pitchFamily="34" charset="-120"/>
              </a:rPr>
              <a:t>4%</a:t>
            </a:r>
            <a:r>
              <a:rPr lang="ru-RU" sz="1200" dirty="0">
                <a:solidFill>
                  <a:srgbClr val="2B6CB0"/>
                </a:solidFill>
                <a:latin typeface="MiSans" pitchFamily="34" charset="0"/>
                <a:ea typeface="MiSans" pitchFamily="34" charset="-122"/>
                <a:cs typeface="MiSans" pitchFamily="34" charset="-120"/>
              </a:rPr>
              <a:t>-</a:t>
            </a:r>
            <a:r>
              <a:rPr lang="ru-RU" sz="1200" dirty="0" err="1">
                <a:solidFill>
                  <a:srgbClr val="2B6CB0"/>
                </a:solidFill>
                <a:latin typeface="MiSans" pitchFamily="34" charset="0"/>
                <a:ea typeface="MiSans" pitchFamily="34" charset="-122"/>
                <a:cs typeface="MiSans" pitchFamily="34" charset="-120"/>
              </a:rPr>
              <a:t>ды</a:t>
            </a:r>
            <a:r>
              <a:rPr lang="ru-RU" sz="1200" dirty="0">
                <a:solidFill>
                  <a:srgbClr val="2B6CB0"/>
                </a:solidFill>
                <a:latin typeface="MiSans" pitchFamily="34" charset="0"/>
                <a:ea typeface="MiSans" pitchFamily="34" charset="-122"/>
                <a:cs typeface="MiSans" pitchFamily="34" charset="-120"/>
              </a:rPr>
              <a:t> </a:t>
            </a:r>
            <a:r>
              <a:rPr lang="ru-RU" sz="1200" dirty="0" err="1">
                <a:solidFill>
                  <a:srgbClr val="2B6CB0"/>
                </a:solidFill>
                <a:latin typeface="MiSans" pitchFamily="34" charset="0"/>
                <a:ea typeface="MiSans" pitchFamily="34" charset="-122"/>
                <a:cs typeface="MiSans" pitchFamily="34" charset="-120"/>
              </a:rPr>
              <a:t>құрады</a:t>
            </a:r>
            <a:r>
              <a:rPr lang="ru-RU" sz="1200" dirty="0">
                <a:solidFill>
                  <a:srgbClr val="2B6CB0"/>
                </a:solidFill>
                <a:latin typeface="MiSans" pitchFamily="34" charset="0"/>
                <a:ea typeface="MiSans" pitchFamily="34" charset="-122"/>
                <a:cs typeface="MiSans" pitchFamily="34" charset="-120"/>
              </a:rPr>
              <a:t>.</a:t>
            </a:r>
            <a:endParaRPr lang="en-US" sz="1600" dirty="0"/>
          </a:p>
        </p:txBody>
      </p:sp>
      <p:sp>
        <p:nvSpPr>
          <p:cNvPr id="32" name="TextBox 31">
            <a:extLst>
              <a:ext uri="{FF2B5EF4-FFF2-40B4-BE49-F238E27FC236}">
                <a16:creationId xmlns:a16="http://schemas.microsoft.com/office/drawing/2014/main" id="{324106FD-D4CE-45C6-A8F6-22BE4428A56B}"/>
              </a:ext>
            </a:extLst>
          </p:cNvPr>
          <p:cNvSpPr txBox="1"/>
          <p:nvPr/>
        </p:nvSpPr>
        <p:spPr>
          <a:xfrm>
            <a:off x="120424" y="3325389"/>
            <a:ext cx="5584371" cy="276999"/>
          </a:xfrm>
          <a:prstGeom prst="rect">
            <a:avLst/>
          </a:prstGeom>
          <a:noFill/>
        </p:spPr>
        <p:txBody>
          <a:bodyPr wrap="square" rtlCol="0">
            <a:spAutoFit/>
          </a:bodyPr>
          <a:lstStyle/>
          <a:p>
            <a:pPr algn="ctr"/>
            <a:r>
              <a:rPr lang="ru-RU" sz="1200" b="1" dirty="0">
                <a:solidFill>
                  <a:srgbClr val="1A355D"/>
                </a:solidFill>
                <a:latin typeface="Arial" panose="020B0604020202020204" pitchFamily="34" charset="0"/>
                <a:cs typeface="Arial" panose="020B0604020202020204" pitchFamily="34" charset="0"/>
              </a:rPr>
              <a:t>ӘТ мен ӘА </a:t>
            </a:r>
            <a:r>
              <a:rPr lang="ru-RU" sz="1200" b="1" dirty="0" err="1">
                <a:solidFill>
                  <a:srgbClr val="1A355D"/>
                </a:solidFill>
                <a:latin typeface="Arial" panose="020B0604020202020204" pitchFamily="34" charset="0"/>
                <a:cs typeface="Arial" panose="020B0604020202020204" pitchFamily="34" charset="0"/>
              </a:rPr>
              <a:t>сомаларының</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арақатынасы</a:t>
            </a:r>
            <a:endParaRPr lang="ru-KZ" sz="1200" b="1" dirty="0">
              <a:solidFill>
                <a:srgbClr val="1A355D"/>
              </a:solidFill>
              <a:latin typeface="Arial" panose="020B0604020202020204" pitchFamily="34" charset="0"/>
              <a:cs typeface="Arial" panose="020B0604020202020204" pitchFamily="34" charset="0"/>
            </a:endParaRPr>
          </a:p>
        </p:txBody>
      </p:sp>
      <p:graphicFrame>
        <p:nvGraphicFramePr>
          <p:cNvPr id="33" name="Диаграмма 32">
            <a:extLst>
              <a:ext uri="{FF2B5EF4-FFF2-40B4-BE49-F238E27FC236}">
                <a16:creationId xmlns:a16="http://schemas.microsoft.com/office/drawing/2014/main" id="{93A2C2A1-DF3F-4A2F-BAB2-2B1B5086C2AF}"/>
              </a:ext>
            </a:extLst>
          </p:cNvPr>
          <p:cNvGraphicFramePr>
            <a:graphicFrameLocks/>
          </p:cNvGraphicFramePr>
          <p:nvPr>
            <p:extLst/>
          </p:nvPr>
        </p:nvGraphicFramePr>
        <p:xfrm>
          <a:off x="338137" y="3873328"/>
          <a:ext cx="5148946" cy="236851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28916-01D0-6C9E-FF33-21CA6F757F8C}"/>
            </a:ext>
          </a:extLst>
        </p:cNvPr>
        <p:cNvGrpSpPr/>
        <p:nvPr/>
      </p:nvGrpSpPr>
      <p:grpSpPr>
        <a:xfrm>
          <a:off x="0" y="0"/>
          <a:ext cx="0" cy="0"/>
          <a:chOff x="0" y="0"/>
          <a:chExt cx="0" cy="0"/>
        </a:xfrm>
      </p:grpSpPr>
      <p:sp>
        <p:nvSpPr>
          <p:cNvPr id="5" name="Text 3">
            <a:extLst>
              <a:ext uri="{FF2B5EF4-FFF2-40B4-BE49-F238E27FC236}">
                <a16:creationId xmlns:a16="http://schemas.microsoft.com/office/drawing/2014/main" id="{FD5DDF7D-E866-F02B-B40B-6EE11E9B9F72}"/>
              </a:ext>
            </a:extLst>
          </p:cNvPr>
          <p:cNvSpPr/>
          <p:nvPr/>
        </p:nvSpPr>
        <p:spPr>
          <a:xfrm>
            <a:off x="817437" y="414329"/>
            <a:ext cx="10844368" cy="361780"/>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НЕГІЗГІ НӘТИЖЕЛЕР </a:t>
            </a:r>
            <a:r>
              <a:rPr lang="en-US" sz="2400" b="1" dirty="0">
                <a:solidFill>
                  <a:srgbClr val="1A365D"/>
                </a:solidFill>
                <a:latin typeface="Quattrocento Sans" pitchFamily="34" charset="0"/>
                <a:ea typeface="Quattrocento Sans" pitchFamily="34" charset="-122"/>
                <a:cs typeface="Quattrocento Sans" pitchFamily="34" charset="-120"/>
              </a:rPr>
              <a:t>– </a:t>
            </a:r>
            <a:r>
              <a:rPr lang="ru-RU" sz="2400" b="1" dirty="0">
                <a:solidFill>
                  <a:srgbClr val="1A365D"/>
                </a:solidFill>
                <a:latin typeface="Quattrocento Sans" pitchFamily="34" charset="0"/>
                <a:ea typeface="Quattrocento Sans" pitchFamily="34" charset="-122"/>
                <a:cs typeface="Quattrocento Sans" pitchFamily="34" charset="-120"/>
              </a:rPr>
              <a:t>МЕМЛЕКЕТТІК ҚЫЗМЕТТЕР</a:t>
            </a:r>
          </a:p>
        </p:txBody>
      </p:sp>
      <p:graphicFrame>
        <p:nvGraphicFramePr>
          <p:cNvPr id="64" name="Таблица 63">
            <a:extLst>
              <a:ext uri="{FF2B5EF4-FFF2-40B4-BE49-F238E27FC236}">
                <a16:creationId xmlns:a16="http://schemas.microsoft.com/office/drawing/2014/main" id="{E745D4CE-92D7-ED52-C867-5B28CD068F74}"/>
              </a:ext>
            </a:extLst>
          </p:cNvPr>
          <p:cNvGraphicFramePr>
            <a:graphicFrameLocks noGrp="1"/>
          </p:cNvGraphicFramePr>
          <p:nvPr>
            <p:extLst/>
          </p:nvPr>
        </p:nvGraphicFramePr>
        <p:xfrm>
          <a:off x="308047" y="897157"/>
          <a:ext cx="6104192" cy="2761021"/>
        </p:xfrm>
        <a:graphic>
          <a:graphicData uri="http://schemas.openxmlformats.org/drawingml/2006/table">
            <a:tbl>
              <a:tblPr>
                <a:tableStyleId>{5C22544A-7EE6-4342-B048-85BDC9FD1C3A}</a:tableStyleId>
              </a:tblPr>
              <a:tblGrid>
                <a:gridCol w="1821760">
                  <a:extLst>
                    <a:ext uri="{9D8B030D-6E8A-4147-A177-3AD203B41FA5}">
                      <a16:colId xmlns:a16="http://schemas.microsoft.com/office/drawing/2014/main" val="1237535206"/>
                    </a:ext>
                  </a:extLst>
                </a:gridCol>
                <a:gridCol w="674689">
                  <a:extLst>
                    <a:ext uri="{9D8B030D-6E8A-4147-A177-3AD203B41FA5}">
                      <a16:colId xmlns:a16="http://schemas.microsoft.com/office/drawing/2014/main" val="1807855026"/>
                    </a:ext>
                  </a:extLst>
                </a:gridCol>
                <a:gridCol w="806510">
                  <a:extLst>
                    <a:ext uri="{9D8B030D-6E8A-4147-A177-3AD203B41FA5}">
                      <a16:colId xmlns:a16="http://schemas.microsoft.com/office/drawing/2014/main" val="4201108666"/>
                    </a:ext>
                  </a:extLst>
                </a:gridCol>
                <a:gridCol w="706065">
                  <a:extLst>
                    <a:ext uri="{9D8B030D-6E8A-4147-A177-3AD203B41FA5}">
                      <a16:colId xmlns:a16="http://schemas.microsoft.com/office/drawing/2014/main" val="1840070813"/>
                    </a:ext>
                  </a:extLst>
                </a:gridCol>
                <a:gridCol w="638635">
                  <a:extLst>
                    <a:ext uri="{9D8B030D-6E8A-4147-A177-3AD203B41FA5}">
                      <a16:colId xmlns:a16="http://schemas.microsoft.com/office/drawing/2014/main" val="2272696849"/>
                    </a:ext>
                  </a:extLst>
                </a:gridCol>
                <a:gridCol w="727445">
                  <a:extLst>
                    <a:ext uri="{9D8B030D-6E8A-4147-A177-3AD203B41FA5}">
                      <a16:colId xmlns:a16="http://schemas.microsoft.com/office/drawing/2014/main" val="3065973594"/>
                    </a:ext>
                  </a:extLst>
                </a:gridCol>
                <a:gridCol w="729088">
                  <a:extLst>
                    <a:ext uri="{9D8B030D-6E8A-4147-A177-3AD203B41FA5}">
                      <a16:colId xmlns:a16="http://schemas.microsoft.com/office/drawing/2014/main" val="2718550186"/>
                    </a:ext>
                  </a:extLst>
                </a:gridCol>
              </a:tblGrid>
              <a:tr h="266150">
                <a:tc rowSpan="2">
                  <a:txBody>
                    <a:bodyPr/>
                    <a:lstStyle/>
                    <a:p>
                      <a:pPr algn="ctr" fontAlgn="ctr"/>
                      <a:r>
                        <a:rPr lang="ru-RU" sz="1000" b="1" u="none" strike="noStrike" dirty="0">
                          <a:solidFill>
                            <a:schemeClr val="accent5">
                              <a:lumMod val="50000"/>
                            </a:schemeClr>
                          </a:solidFill>
                          <a:effectLst/>
                          <a:latin typeface="Arial" panose="020B0604020202020204" pitchFamily="34" charset="0"/>
                          <a:cs typeface="Arial" panose="020B0604020202020204" pitchFamily="34" charset="0"/>
                        </a:rPr>
                        <a:t>Мем. </a:t>
                      </a:r>
                      <a:r>
                        <a:rPr lang="ru-RU" sz="1000" b="1" u="none" strike="noStrike" dirty="0" err="1">
                          <a:solidFill>
                            <a:schemeClr val="accent5">
                              <a:lumMod val="50000"/>
                            </a:schemeClr>
                          </a:solidFill>
                          <a:effectLst/>
                          <a:latin typeface="Arial" panose="020B0604020202020204" pitchFamily="34" charset="0"/>
                          <a:cs typeface="Arial" panose="020B0604020202020204" pitchFamily="34" charset="0"/>
                        </a:rPr>
                        <a:t>қызметтің</a:t>
                      </a:r>
                      <a:r>
                        <a:rPr lang="ru-RU" sz="1000" b="1" u="none" strike="noStrike" dirty="0">
                          <a:solidFill>
                            <a:schemeClr val="accent5">
                              <a:lumMod val="50000"/>
                            </a:schemeClr>
                          </a:solidFill>
                          <a:effectLst/>
                          <a:latin typeface="Arial" panose="020B0604020202020204" pitchFamily="34" charset="0"/>
                          <a:cs typeface="Arial" panose="020B0604020202020204" pitchFamily="34" charset="0"/>
                        </a:rPr>
                        <a:t> </a:t>
                      </a:r>
                      <a:r>
                        <a:rPr lang="ru-RU" sz="1000" b="1" u="none" strike="noStrike" dirty="0" err="1">
                          <a:solidFill>
                            <a:schemeClr val="accent5">
                              <a:lumMod val="50000"/>
                            </a:schemeClr>
                          </a:solidFill>
                          <a:effectLst/>
                          <a:latin typeface="Arial" panose="020B0604020202020204" pitchFamily="34" charset="0"/>
                          <a:cs typeface="Arial" panose="020B0604020202020204" pitchFamily="34" charset="0"/>
                        </a:rPr>
                        <a:t>атауы</a:t>
                      </a:r>
                      <a:r>
                        <a:rPr lang="ru-RU" sz="1000" b="1" u="none" strike="noStrike" dirty="0">
                          <a:solidFill>
                            <a:schemeClr val="accent5">
                              <a:lumMod val="50000"/>
                            </a:schemeClr>
                          </a:solidFill>
                          <a:effectLst/>
                          <a:latin typeface="Arial" panose="020B0604020202020204" pitchFamily="34" charset="0"/>
                          <a:cs typeface="Arial" panose="020B0604020202020204" pitchFamily="34" charset="0"/>
                        </a:rPr>
                        <a:t> </a:t>
                      </a:r>
                    </a:p>
                    <a:p>
                      <a:pPr algn="ctr" fontAlgn="ctr"/>
                      <a:r>
                        <a:rPr lang="ru-RU" sz="1000" b="1" u="none" strike="noStrike" dirty="0">
                          <a:solidFill>
                            <a:schemeClr val="accent5">
                              <a:lumMod val="50000"/>
                            </a:schemeClr>
                          </a:solidFill>
                          <a:effectLst/>
                          <a:latin typeface="Arial" panose="020B0604020202020204" pitchFamily="34" charset="0"/>
                          <a:cs typeface="Arial" panose="020B0604020202020204" pitchFamily="34" charset="0"/>
                        </a:rPr>
                        <a:t>(</a:t>
                      </a:r>
                      <a:r>
                        <a:rPr lang="ru-RU" sz="1000" b="1" u="none" strike="noStrike" dirty="0" err="1">
                          <a:solidFill>
                            <a:schemeClr val="accent5">
                              <a:lumMod val="50000"/>
                            </a:schemeClr>
                          </a:solidFill>
                          <a:effectLst/>
                          <a:latin typeface="Arial" panose="020B0604020202020204" pitchFamily="34" charset="0"/>
                          <a:cs typeface="Arial" panose="020B0604020202020204" pitchFamily="34" charset="0"/>
                        </a:rPr>
                        <a:t>әлеуметтік</a:t>
                      </a:r>
                      <a:r>
                        <a:rPr lang="ru-RU" sz="1000" b="1" u="none" strike="noStrike" dirty="0">
                          <a:solidFill>
                            <a:schemeClr val="accent5">
                              <a:lumMod val="50000"/>
                            </a:schemeClr>
                          </a:solidFill>
                          <a:effectLst/>
                          <a:latin typeface="Arial" panose="020B0604020202020204" pitchFamily="34" charset="0"/>
                          <a:cs typeface="Arial" panose="020B0604020202020204" pitchFamily="34" charset="0"/>
                        </a:rPr>
                        <a:t> </a:t>
                      </a:r>
                      <a:r>
                        <a:rPr lang="ru-RU" sz="1000" b="1" u="none" strike="noStrike" dirty="0" err="1">
                          <a:solidFill>
                            <a:schemeClr val="accent5">
                              <a:lumMod val="50000"/>
                            </a:schemeClr>
                          </a:solidFill>
                          <a:effectLst/>
                          <a:latin typeface="Arial" panose="020B0604020202020204" pitchFamily="34" charset="0"/>
                          <a:cs typeface="Arial" panose="020B0604020202020204" pitchFamily="34" charset="0"/>
                        </a:rPr>
                        <a:t>төлемдер</a:t>
                      </a:r>
                      <a:r>
                        <a:rPr lang="ru-RU" sz="1000" b="1" u="none" strike="noStrike" dirty="0">
                          <a:solidFill>
                            <a:schemeClr val="accent5">
                              <a:lumMod val="50000"/>
                            </a:schemeClr>
                          </a:solidFill>
                          <a:effectLst/>
                          <a:latin typeface="Arial" panose="020B0604020202020204" pitchFamily="34" charset="0"/>
                          <a:cs typeface="Arial" panose="020B0604020202020204" pitchFamily="34" charset="0"/>
                        </a:rPr>
                        <a:t>)</a:t>
                      </a:r>
                      <a:endParaRPr lang="ru-RU"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gridSpan="2">
                  <a:txBody>
                    <a:bodyPr/>
                    <a:lstStyle/>
                    <a:p>
                      <a:pPr algn="ctr" fontAlgn="b"/>
                      <a:r>
                        <a:rPr lang="ru-KZ" sz="1000" b="1" u="none" strike="noStrike" dirty="0">
                          <a:solidFill>
                            <a:schemeClr val="accent5">
                              <a:lumMod val="50000"/>
                            </a:schemeClr>
                          </a:solidFill>
                          <a:effectLst/>
                          <a:latin typeface="Arial" panose="020B0604020202020204" pitchFamily="34" charset="0"/>
                          <a:cs typeface="Arial" panose="020B0604020202020204" pitchFamily="34" charset="0"/>
                        </a:rPr>
                        <a:t>2023</a:t>
                      </a:r>
                      <a:endParaRPr lang="ru-KZ"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tc gridSpan="2">
                  <a:txBody>
                    <a:bodyPr/>
                    <a:lstStyle/>
                    <a:p>
                      <a:pPr algn="ctr" fontAlgn="b"/>
                      <a:r>
                        <a:rPr lang="ru-KZ" sz="1000" b="1" u="none" strike="noStrike" dirty="0">
                          <a:solidFill>
                            <a:schemeClr val="accent5">
                              <a:lumMod val="50000"/>
                            </a:schemeClr>
                          </a:solidFill>
                          <a:effectLst/>
                          <a:latin typeface="Arial" panose="020B0604020202020204" pitchFamily="34" charset="0"/>
                          <a:cs typeface="Arial" panose="020B0604020202020204" pitchFamily="34" charset="0"/>
                        </a:rPr>
                        <a:t>2024</a:t>
                      </a:r>
                      <a:endParaRPr lang="ru-KZ"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tc gridSpan="2">
                  <a:txBody>
                    <a:bodyPr/>
                    <a:lstStyle/>
                    <a:p>
                      <a:pPr algn="ctr" fontAlgn="b"/>
                      <a:r>
                        <a:rPr lang="ru-KZ" sz="1000" b="1" u="none" strike="noStrike" dirty="0">
                          <a:solidFill>
                            <a:schemeClr val="accent5">
                              <a:lumMod val="50000"/>
                            </a:schemeClr>
                          </a:solidFill>
                          <a:effectLst/>
                          <a:latin typeface="Arial" panose="020B0604020202020204" pitchFamily="34" charset="0"/>
                          <a:cs typeface="Arial" panose="020B0604020202020204" pitchFamily="34" charset="0"/>
                        </a:rPr>
                        <a:t>2025</a:t>
                      </a:r>
                      <a:endParaRPr lang="ru-KZ"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extLst>
                  <a:ext uri="{0D108BD9-81ED-4DB2-BD59-A6C34878D82A}">
                    <a16:rowId xmlns:a16="http://schemas.microsoft.com/office/drawing/2014/main" val="1008125228"/>
                  </a:ext>
                </a:extLst>
              </a:tr>
              <a:tr h="473138">
                <a:tc vMerge="1">
                  <a:txBody>
                    <a:bodyPr/>
                    <a:lstStyle/>
                    <a:p>
                      <a:endParaRPr lang="ru-KZ"/>
                    </a:p>
                  </a:txBody>
                  <a:tcPr/>
                </a:tc>
                <a:tc>
                  <a:txBody>
                    <a:bodyPr/>
                    <a:lstStyle/>
                    <a:p>
                      <a:pPr algn="ctr" fontAlgn="b"/>
                      <a:r>
                        <a:rPr lang="kk-KZ" sz="1000" b="1" u="none" strike="noStrike" noProof="0" dirty="0">
                          <a:solidFill>
                            <a:schemeClr val="accent5">
                              <a:lumMod val="50000"/>
                            </a:schemeClr>
                          </a:solidFill>
                          <a:effectLst/>
                          <a:latin typeface="Arial" panose="020B0604020202020204" pitchFamily="34" charset="0"/>
                          <a:cs typeface="Arial" panose="020B0604020202020204" pitchFamily="34" charset="0"/>
                        </a:rPr>
                        <a:t>тағайын-далған</a:t>
                      </a:r>
                      <a:endParaRPr lang="kk-KZ" sz="1000" b="1" i="0" u="none" strike="noStrike" noProof="0"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algn="ctr" fontAlgn="b"/>
                      <a:r>
                        <a:rPr lang="kk-KZ" sz="1000" b="1" u="none" strike="noStrike" noProof="0" dirty="0">
                          <a:solidFill>
                            <a:schemeClr val="accent5">
                              <a:lumMod val="50000"/>
                            </a:schemeClr>
                          </a:solidFill>
                          <a:effectLst/>
                          <a:latin typeface="Arial" panose="020B0604020202020204" pitchFamily="34" charset="0"/>
                          <a:cs typeface="Arial" panose="020B0604020202020204" pitchFamily="34" charset="0"/>
                        </a:rPr>
                        <a:t>бас тартылған</a:t>
                      </a:r>
                      <a:endParaRPr lang="kk-KZ" sz="1000" b="1" i="0" u="none" strike="noStrike" noProof="0"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kk-KZ" sz="1000" b="1" u="none" strike="noStrike" noProof="0" dirty="0">
                          <a:solidFill>
                            <a:schemeClr val="accent5">
                              <a:lumMod val="50000"/>
                            </a:schemeClr>
                          </a:solidFill>
                          <a:effectLst/>
                          <a:latin typeface="Arial" panose="020B0604020202020204" pitchFamily="34" charset="0"/>
                          <a:cs typeface="Arial" panose="020B0604020202020204" pitchFamily="34" charset="0"/>
                        </a:rPr>
                        <a:t>тағайын-далған</a:t>
                      </a:r>
                      <a:endParaRPr lang="kk-KZ" sz="1000" b="1" i="0" u="none" strike="noStrike" noProof="0"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kk-KZ" sz="1000" b="1" u="none" strike="noStrike" noProof="0" dirty="0">
                          <a:solidFill>
                            <a:schemeClr val="accent5">
                              <a:lumMod val="50000"/>
                            </a:schemeClr>
                          </a:solidFill>
                          <a:effectLst/>
                          <a:latin typeface="Arial" panose="020B0604020202020204" pitchFamily="34" charset="0"/>
                          <a:cs typeface="Arial" panose="020B0604020202020204" pitchFamily="34" charset="0"/>
                        </a:rPr>
                        <a:t>бас тартылған</a:t>
                      </a:r>
                      <a:endParaRPr lang="kk-KZ" sz="1000" b="1" i="0" u="none" strike="noStrike" noProof="0"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kk-KZ" sz="1000" b="1" u="none" strike="noStrike" noProof="0" dirty="0">
                          <a:solidFill>
                            <a:schemeClr val="accent5">
                              <a:lumMod val="50000"/>
                            </a:schemeClr>
                          </a:solidFill>
                          <a:effectLst/>
                          <a:latin typeface="Arial" panose="020B0604020202020204" pitchFamily="34" charset="0"/>
                          <a:cs typeface="Arial" panose="020B0604020202020204" pitchFamily="34" charset="0"/>
                        </a:rPr>
                        <a:t>тағайын-далған</a:t>
                      </a:r>
                      <a:endParaRPr lang="kk-KZ" sz="1000" b="1" i="0" u="none" strike="noStrike" noProof="0"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kk-KZ" sz="1000" b="1" u="none" strike="noStrike" noProof="0" dirty="0">
                          <a:solidFill>
                            <a:schemeClr val="accent5">
                              <a:lumMod val="50000"/>
                            </a:schemeClr>
                          </a:solidFill>
                          <a:effectLst/>
                          <a:latin typeface="Arial" panose="020B0604020202020204" pitchFamily="34" charset="0"/>
                          <a:cs typeface="Arial" panose="020B0604020202020204" pitchFamily="34" charset="0"/>
                        </a:rPr>
                        <a:t>бас тартылған</a:t>
                      </a:r>
                      <a:endParaRPr lang="kk-KZ" sz="1000" b="1" i="0" u="none" strike="noStrike" noProof="0"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extLst>
                  <a:ext uri="{0D108BD9-81ED-4DB2-BD59-A6C34878D82A}">
                    <a16:rowId xmlns:a16="http://schemas.microsoft.com/office/drawing/2014/main" val="4006292956"/>
                  </a:ext>
                </a:extLst>
              </a:tr>
              <a:tr h="335857">
                <a:tc>
                  <a:txBody>
                    <a:bodyPr/>
                    <a:lstStyle/>
                    <a:p>
                      <a:r>
                        <a:rPr lang="ru-RU" sz="1000" dirty="0" err="1">
                          <a:latin typeface="Arial" panose="020B0604020202020204" pitchFamily="34" charset="0"/>
                          <a:cs typeface="Arial" panose="020B0604020202020204" pitchFamily="34" charset="0"/>
                        </a:rPr>
                        <a:t>Еңбекке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қабілеттіліктен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айырылу</a:t>
                      </a:r>
                      <a:endParaRPr lang="ru-RU" sz="1000" dirty="0">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15 981</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6 937</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15 372</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7 371</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14 843</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6 929</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56310610"/>
                  </a:ext>
                </a:extLst>
              </a:tr>
              <a:tr h="310638">
                <a:tc>
                  <a:txBody>
                    <a:bodyPr/>
                    <a:lstStyle/>
                    <a:p>
                      <a:pPr algn="l" fontAlgn="b"/>
                      <a:r>
                        <a:rPr lang="ru-RU" sz="1000" u="none" strike="noStrike" dirty="0" err="1">
                          <a:effectLst/>
                          <a:latin typeface="Arial" panose="020B0604020202020204" pitchFamily="34" charset="0"/>
                          <a:cs typeface="Arial" panose="020B0604020202020204" pitchFamily="34" charset="0"/>
                        </a:rPr>
                        <a:t>Асыраушысынан</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айырылу</a:t>
                      </a:r>
                      <a:endParaRPr lang="ru-RU"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5 975</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1 553</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6 534</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1 966</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6 105</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1 682</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635956945"/>
                  </a:ext>
                </a:extLst>
              </a:tr>
              <a:tr h="266150">
                <a:tc>
                  <a:txBody>
                    <a:bodyPr/>
                    <a:lstStyle/>
                    <a:p>
                      <a:pPr algn="l" fontAlgn="b"/>
                      <a:r>
                        <a:rPr lang="ru-RU" sz="1000" u="none" strike="noStrike" dirty="0" err="1">
                          <a:effectLst/>
                          <a:latin typeface="Arial" panose="020B0604020202020204" pitchFamily="34" charset="0"/>
                          <a:cs typeface="Arial" panose="020B0604020202020204" pitchFamily="34" charset="0"/>
                        </a:rPr>
                        <a:t>Жұмысынан</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айырылу</a:t>
                      </a:r>
                      <a:endParaRPr lang="ru-RU"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203 895</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29 748</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258 927</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59 429</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326 214</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67 084</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939731753"/>
                  </a:ext>
                </a:extLst>
              </a:tr>
              <a:tr h="266150">
                <a:tc>
                  <a:txBody>
                    <a:bodyPr/>
                    <a:lstStyle/>
                    <a:p>
                      <a:pPr algn="l" fontAlgn="b"/>
                      <a:r>
                        <a:rPr lang="ru-RU" sz="1000" u="none" strike="noStrike" dirty="0" err="1">
                          <a:effectLst/>
                          <a:latin typeface="Arial" panose="020B0604020202020204" pitchFamily="34" charset="0"/>
                          <a:cs typeface="Arial" panose="020B0604020202020204" pitchFamily="34" charset="0"/>
                        </a:rPr>
                        <a:t>Жүктілік</a:t>
                      </a:r>
                      <a:r>
                        <a:rPr lang="ru-RU" sz="1000" u="none" strike="noStrike" dirty="0">
                          <a:effectLst/>
                          <a:latin typeface="Arial" panose="020B0604020202020204" pitchFamily="34" charset="0"/>
                          <a:cs typeface="Arial" panose="020B0604020202020204" pitchFamily="34" charset="0"/>
                        </a:rPr>
                        <a:t> және </a:t>
                      </a:r>
                      <a:r>
                        <a:rPr lang="ru-RU" sz="1000" u="none" strike="noStrike" dirty="0" err="1">
                          <a:effectLst/>
                          <a:latin typeface="Arial" panose="020B0604020202020204" pitchFamily="34" charset="0"/>
                          <a:cs typeface="Arial" panose="020B0604020202020204" pitchFamily="34" charset="0"/>
                        </a:rPr>
                        <a:t>босану</a:t>
                      </a:r>
                      <a:endParaRPr lang="ru-RU"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272 956</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30 630</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231 362</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48 581</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188 775</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48 286</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523428929"/>
                  </a:ext>
                </a:extLst>
              </a:tr>
              <a:tr h="266150">
                <a:tc>
                  <a:txBody>
                    <a:bodyPr/>
                    <a:lstStyle/>
                    <a:p>
                      <a:pPr algn="l" fontAlgn="b"/>
                      <a:r>
                        <a:rPr lang="ru-RU" sz="1000" u="none" strike="noStrike" dirty="0">
                          <a:effectLst/>
                          <a:latin typeface="Arial" panose="020B0604020202020204" pitchFamily="34" charset="0"/>
                          <a:cs typeface="Arial" panose="020B0604020202020204" pitchFamily="34" charset="0"/>
                        </a:rPr>
                        <a:t>Бала </a:t>
                      </a:r>
                      <a:r>
                        <a:rPr lang="ru-RU" sz="1000" u="none" strike="noStrike" dirty="0" err="1">
                          <a:effectLst/>
                          <a:latin typeface="Arial" panose="020B0604020202020204" pitchFamily="34" charset="0"/>
                          <a:cs typeface="Arial" panose="020B0604020202020204" pitchFamily="34" charset="0"/>
                        </a:rPr>
                        <a:t>күтімі</a:t>
                      </a:r>
                      <a:endParaRPr lang="ru-RU"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312 705</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21 417</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277 701</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40 884</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245 351</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41 014</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909815850"/>
                  </a:ext>
                </a:extLst>
              </a:tr>
              <a:tr h="266150">
                <a:tc>
                  <a:txBody>
                    <a:bodyPr/>
                    <a:lstStyle/>
                    <a:p>
                      <a:pPr algn="r" fontAlgn="b"/>
                      <a:r>
                        <a:rPr lang="ru-RU" sz="1000" u="none" strike="noStrike" dirty="0" err="1">
                          <a:effectLst/>
                          <a:latin typeface="Arial" panose="020B0604020202020204" pitchFamily="34" charset="0"/>
                          <a:cs typeface="Arial" panose="020B0604020202020204" pitchFamily="34" charset="0"/>
                        </a:rPr>
                        <a:t>Қорытынды</a:t>
                      </a:r>
                      <a:endParaRPr lang="ru-RU" sz="1000" b="0" i="0" u="none" strike="noStrike" dirty="0">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1000" u="none" strike="noStrike">
                          <a:effectLst/>
                          <a:latin typeface="Arial" panose="020B0604020202020204" pitchFamily="34" charset="0"/>
                          <a:cs typeface="Arial" panose="020B0604020202020204" pitchFamily="34" charset="0"/>
                        </a:rPr>
                        <a:t>811 512</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90 285</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789 896</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158 231</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781 288</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164 995</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726736301"/>
                  </a:ext>
                </a:extLst>
              </a:tr>
              <a:tr h="310638">
                <a:tc>
                  <a:txBody>
                    <a:bodyPr/>
                    <a:lstStyle/>
                    <a:p>
                      <a:pPr algn="l" fontAlgn="b"/>
                      <a:r>
                        <a:rPr lang="ru-RU" sz="1000" b="1" u="none" strike="noStrike" dirty="0" err="1">
                          <a:solidFill>
                            <a:schemeClr val="accent5">
                              <a:lumMod val="50000"/>
                            </a:schemeClr>
                          </a:solidFill>
                          <a:effectLst/>
                          <a:latin typeface="Arial" panose="020B0604020202020204" pitchFamily="34" charset="0"/>
                          <a:cs typeface="Arial" panose="020B0604020202020204" pitchFamily="34" charset="0"/>
                        </a:rPr>
                        <a:t>Барлық</a:t>
                      </a:r>
                      <a:r>
                        <a:rPr lang="ru-RU" sz="1000" b="1" u="none" strike="noStrike" dirty="0">
                          <a:solidFill>
                            <a:schemeClr val="accent5">
                              <a:lumMod val="50000"/>
                            </a:schemeClr>
                          </a:solidFill>
                          <a:effectLst/>
                          <a:latin typeface="Arial" panose="020B0604020202020204" pitchFamily="34" charset="0"/>
                          <a:cs typeface="Arial" panose="020B0604020202020204" pitchFamily="34" charset="0"/>
                        </a:rPr>
                        <a:t> мем. </a:t>
                      </a:r>
                      <a:r>
                        <a:rPr lang="ru-RU" sz="1000" b="1" u="none" strike="noStrike" dirty="0" err="1">
                          <a:solidFill>
                            <a:schemeClr val="accent5">
                              <a:lumMod val="50000"/>
                            </a:schemeClr>
                          </a:solidFill>
                          <a:effectLst/>
                          <a:latin typeface="Arial" panose="020B0604020202020204" pitchFamily="34" charset="0"/>
                          <a:cs typeface="Arial" panose="020B0604020202020204" pitchFamily="34" charset="0"/>
                        </a:rPr>
                        <a:t>қызметтер</a:t>
                      </a:r>
                      <a:endParaRPr lang="ru-RU"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tc>
                <a:tc gridSpan="2">
                  <a:txBody>
                    <a:bodyPr/>
                    <a:lstStyle/>
                    <a:p>
                      <a:pPr algn="ctr" fontAlgn="b"/>
                      <a:r>
                        <a:rPr lang="ru-KZ" sz="1200" b="1" u="none" strike="noStrike" dirty="0">
                          <a:solidFill>
                            <a:schemeClr val="accent5">
                              <a:lumMod val="50000"/>
                            </a:schemeClr>
                          </a:solidFill>
                          <a:effectLst/>
                          <a:latin typeface="Arial" panose="020B0604020202020204" pitchFamily="34" charset="0"/>
                          <a:cs typeface="Arial" panose="020B0604020202020204" pitchFamily="34" charset="0"/>
                        </a:rPr>
                        <a:t>901 797</a:t>
                      </a:r>
                      <a:endParaRPr lang="ru-KZ" sz="12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endParaRPr lang="ru-KZ"/>
                    </a:p>
                  </a:txBody>
                  <a:tcPr/>
                </a:tc>
                <a:tc gridSpan="2">
                  <a:txBody>
                    <a:bodyPr/>
                    <a:lstStyle/>
                    <a:p>
                      <a:pPr algn="ctr" fontAlgn="b"/>
                      <a:r>
                        <a:rPr lang="ru-KZ" sz="1200" b="1" u="none" strike="noStrike" dirty="0">
                          <a:solidFill>
                            <a:schemeClr val="accent5">
                              <a:lumMod val="50000"/>
                            </a:schemeClr>
                          </a:solidFill>
                          <a:effectLst/>
                          <a:latin typeface="Arial" panose="020B0604020202020204" pitchFamily="34" charset="0"/>
                          <a:cs typeface="Arial" panose="020B0604020202020204" pitchFamily="34" charset="0"/>
                        </a:rPr>
                        <a:t>948 127</a:t>
                      </a:r>
                      <a:endParaRPr lang="ru-KZ" sz="12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endParaRPr lang="ru-KZ"/>
                    </a:p>
                  </a:txBody>
                  <a:tcPr/>
                </a:tc>
                <a:tc gridSpan="2">
                  <a:txBody>
                    <a:bodyPr/>
                    <a:lstStyle/>
                    <a:p>
                      <a:pPr algn="ctr" fontAlgn="b"/>
                      <a:r>
                        <a:rPr lang="ru-KZ" sz="1200" b="1" u="none" strike="noStrike" dirty="0">
                          <a:solidFill>
                            <a:schemeClr val="accent5">
                              <a:lumMod val="50000"/>
                            </a:schemeClr>
                          </a:solidFill>
                          <a:effectLst/>
                          <a:latin typeface="Arial" panose="020B0604020202020204" pitchFamily="34" charset="0"/>
                          <a:cs typeface="Arial" panose="020B0604020202020204" pitchFamily="34" charset="0"/>
                        </a:rPr>
                        <a:t>946 283</a:t>
                      </a:r>
                      <a:endParaRPr lang="ru-KZ" sz="12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endParaRPr lang="ru-KZ"/>
                    </a:p>
                  </a:txBody>
                  <a:tcPr/>
                </a:tc>
                <a:extLst>
                  <a:ext uri="{0D108BD9-81ED-4DB2-BD59-A6C34878D82A}">
                    <a16:rowId xmlns:a16="http://schemas.microsoft.com/office/drawing/2014/main" val="1339658274"/>
                  </a:ext>
                </a:extLst>
              </a:tr>
            </a:tbl>
          </a:graphicData>
        </a:graphic>
      </p:graphicFrame>
      <p:graphicFrame>
        <p:nvGraphicFramePr>
          <p:cNvPr id="65" name="Таблица 64">
            <a:extLst>
              <a:ext uri="{FF2B5EF4-FFF2-40B4-BE49-F238E27FC236}">
                <a16:creationId xmlns:a16="http://schemas.microsoft.com/office/drawing/2014/main" id="{75D91B29-70A8-3DF1-CC41-F6CC0FA9B0F5}"/>
              </a:ext>
            </a:extLst>
          </p:cNvPr>
          <p:cNvGraphicFramePr>
            <a:graphicFrameLocks noGrp="1"/>
          </p:cNvGraphicFramePr>
          <p:nvPr>
            <p:extLst/>
          </p:nvPr>
        </p:nvGraphicFramePr>
        <p:xfrm>
          <a:off x="6539718" y="3753740"/>
          <a:ext cx="5444796" cy="2719155"/>
        </p:xfrm>
        <a:graphic>
          <a:graphicData uri="http://schemas.openxmlformats.org/drawingml/2006/table">
            <a:tbl>
              <a:tblPr>
                <a:tableStyleId>{5C22544A-7EE6-4342-B048-85BDC9FD1C3A}</a:tableStyleId>
              </a:tblPr>
              <a:tblGrid>
                <a:gridCol w="1222221">
                  <a:extLst>
                    <a:ext uri="{9D8B030D-6E8A-4147-A177-3AD203B41FA5}">
                      <a16:colId xmlns:a16="http://schemas.microsoft.com/office/drawing/2014/main" val="2820757213"/>
                    </a:ext>
                  </a:extLst>
                </a:gridCol>
                <a:gridCol w="729861">
                  <a:extLst>
                    <a:ext uri="{9D8B030D-6E8A-4147-A177-3AD203B41FA5}">
                      <a16:colId xmlns:a16="http://schemas.microsoft.com/office/drawing/2014/main" val="3541497047"/>
                    </a:ext>
                  </a:extLst>
                </a:gridCol>
                <a:gridCol w="712484">
                  <a:extLst>
                    <a:ext uri="{9D8B030D-6E8A-4147-A177-3AD203B41FA5}">
                      <a16:colId xmlns:a16="http://schemas.microsoft.com/office/drawing/2014/main" val="2050214264"/>
                    </a:ext>
                  </a:extLst>
                </a:gridCol>
                <a:gridCol w="712484">
                  <a:extLst>
                    <a:ext uri="{9D8B030D-6E8A-4147-A177-3AD203B41FA5}">
                      <a16:colId xmlns:a16="http://schemas.microsoft.com/office/drawing/2014/main" val="1647938522"/>
                    </a:ext>
                  </a:extLst>
                </a:gridCol>
                <a:gridCol w="625595">
                  <a:extLst>
                    <a:ext uri="{9D8B030D-6E8A-4147-A177-3AD203B41FA5}">
                      <a16:colId xmlns:a16="http://schemas.microsoft.com/office/drawing/2014/main" val="1301499394"/>
                    </a:ext>
                  </a:extLst>
                </a:gridCol>
                <a:gridCol w="669040">
                  <a:extLst>
                    <a:ext uri="{9D8B030D-6E8A-4147-A177-3AD203B41FA5}">
                      <a16:colId xmlns:a16="http://schemas.microsoft.com/office/drawing/2014/main" val="3540267995"/>
                    </a:ext>
                  </a:extLst>
                </a:gridCol>
                <a:gridCol w="773111">
                  <a:extLst>
                    <a:ext uri="{9D8B030D-6E8A-4147-A177-3AD203B41FA5}">
                      <a16:colId xmlns:a16="http://schemas.microsoft.com/office/drawing/2014/main" val="2513302096"/>
                    </a:ext>
                  </a:extLst>
                </a:gridCol>
              </a:tblGrid>
              <a:tr h="277415">
                <a:tc rowSpan="2">
                  <a:txBody>
                    <a:bodyPr/>
                    <a:lstStyle/>
                    <a:p>
                      <a:pPr algn="ctr" fontAlgn="ctr"/>
                      <a:r>
                        <a:rPr lang="kk-KZ" sz="1000" b="1" i="0" u="none" strike="noStrike" dirty="0">
                          <a:solidFill>
                            <a:schemeClr val="accent5">
                              <a:lumMod val="50000"/>
                            </a:schemeClr>
                          </a:solidFill>
                          <a:effectLst/>
                          <a:latin typeface="Arial" panose="020B0604020202020204" pitchFamily="34" charset="0"/>
                          <a:cs typeface="Arial" panose="020B0604020202020204" pitchFamily="34" charset="0"/>
                        </a:rPr>
                        <a:t>Өтініштің түсу көзі (нысан)</a:t>
                      </a:r>
                      <a:endParaRPr lang="ru-RU"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gridSpan="2">
                  <a:txBody>
                    <a:bodyPr/>
                    <a:lstStyle/>
                    <a:p>
                      <a:pPr algn="ctr" fontAlgn="b"/>
                      <a:r>
                        <a:rPr lang="ru-KZ" sz="1000" b="1" u="none" strike="noStrike" dirty="0">
                          <a:solidFill>
                            <a:schemeClr val="accent5">
                              <a:lumMod val="50000"/>
                            </a:schemeClr>
                          </a:solidFill>
                          <a:effectLst/>
                          <a:latin typeface="Arial" panose="020B0604020202020204" pitchFamily="34" charset="0"/>
                          <a:cs typeface="Arial" panose="020B0604020202020204" pitchFamily="34" charset="0"/>
                        </a:rPr>
                        <a:t>2023</a:t>
                      </a:r>
                      <a:endParaRPr lang="ru-KZ"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tc gridSpan="2">
                  <a:txBody>
                    <a:bodyPr/>
                    <a:lstStyle/>
                    <a:p>
                      <a:pPr algn="ctr" fontAlgn="b"/>
                      <a:r>
                        <a:rPr lang="ru-KZ" sz="1000" b="1" u="none" strike="noStrike" dirty="0">
                          <a:solidFill>
                            <a:schemeClr val="accent5">
                              <a:lumMod val="50000"/>
                            </a:schemeClr>
                          </a:solidFill>
                          <a:effectLst/>
                          <a:latin typeface="Arial" panose="020B0604020202020204" pitchFamily="34" charset="0"/>
                          <a:cs typeface="Arial" panose="020B0604020202020204" pitchFamily="34" charset="0"/>
                        </a:rPr>
                        <a:t>2024</a:t>
                      </a:r>
                      <a:endParaRPr lang="ru-KZ"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tc gridSpan="2">
                  <a:txBody>
                    <a:bodyPr/>
                    <a:lstStyle/>
                    <a:p>
                      <a:pPr algn="ctr" fontAlgn="b"/>
                      <a:r>
                        <a:rPr lang="ru-KZ" sz="1000" b="1" u="none" strike="noStrike" dirty="0">
                          <a:solidFill>
                            <a:schemeClr val="accent5">
                              <a:lumMod val="50000"/>
                            </a:schemeClr>
                          </a:solidFill>
                          <a:effectLst/>
                          <a:latin typeface="Arial" panose="020B0604020202020204" pitchFamily="34" charset="0"/>
                          <a:cs typeface="Arial" panose="020B0604020202020204" pitchFamily="34" charset="0"/>
                        </a:rPr>
                        <a:t>2025</a:t>
                      </a:r>
                      <a:endParaRPr lang="ru-KZ"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extLst>
                  <a:ext uri="{0D108BD9-81ED-4DB2-BD59-A6C34878D82A}">
                    <a16:rowId xmlns:a16="http://schemas.microsoft.com/office/drawing/2014/main" val="4104870894"/>
                  </a:ext>
                </a:extLst>
              </a:tr>
              <a:tr h="277415">
                <a:tc vMerge="1">
                  <a:txBody>
                    <a:bodyPr/>
                    <a:lstStyle/>
                    <a:p>
                      <a:endParaRPr lang="ru-KZ"/>
                    </a:p>
                  </a:txBody>
                  <a:tcPr/>
                </a:tc>
                <a:tc>
                  <a:txBody>
                    <a:bodyPr/>
                    <a:lstStyle/>
                    <a:p>
                      <a:pPr algn="ctr" fontAlgn="b"/>
                      <a:r>
                        <a:rPr lang="ru-RU" sz="1000" b="1" u="none" strike="noStrike" dirty="0">
                          <a:solidFill>
                            <a:schemeClr val="accent5">
                              <a:lumMod val="50000"/>
                            </a:schemeClr>
                          </a:solidFill>
                          <a:effectLst/>
                          <a:latin typeface="Arial" panose="020B0604020202020204" pitchFamily="34" charset="0"/>
                          <a:cs typeface="Arial" panose="020B0604020202020204" pitchFamily="34" charset="0"/>
                        </a:rPr>
                        <a:t>саны</a:t>
                      </a:r>
                      <a:endParaRPr lang="ru-RU"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algn="ctr" fontAlgn="b"/>
                      <a:r>
                        <a:rPr lang="ru-KZ" sz="1000" b="1" u="none" strike="noStrike" dirty="0">
                          <a:solidFill>
                            <a:schemeClr val="accent5">
                              <a:lumMod val="50000"/>
                            </a:schemeClr>
                          </a:solidFill>
                          <a:effectLst/>
                          <a:latin typeface="Arial" panose="020B0604020202020204" pitchFamily="34" charset="0"/>
                          <a:cs typeface="Arial" panose="020B0604020202020204" pitchFamily="34" charset="0"/>
                        </a:rPr>
                        <a:t>%</a:t>
                      </a:r>
                      <a:endParaRPr lang="ru-KZ"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algn="ctr" fontAlgn="b"/>
                      <a:r>
                        <a:rPr lang="ru-RU" sz="1000" b="1" u="none" strike="noStrike" dirty="0">
                          <a:solidFill>
                            <a:schemeClr val="accent5">
                              <a:lumMod val="50000"/>
                            </a:schemeClr>
                          </a:solidFill>
                          <a:effectLst/>
                          <a:latin typeface="Arial" panose="020B0604020202020204" pitchFamily="34" charset="0"/>
                          <a:cs typeface="Arial" panose="020B0604020202020204" pitchFamily="34" charset="0"/>
                        </a:rPr>
                        <a:t>саны</a:t>
                      </a:r>
                      <a:endParaRPr lang="ru-RU"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algn="ctr" fontAlgn="b"/>
                      <a:r>
                        <a:rPr lang="ru-KZ" sz="1000" b="1" u="none" strike="noStrike" dirty="0">
                          <a:solidFill>
                            <a:schemeClr val="accent5">
                              <a:lumMod val="50000"/>
                            </a:schemeClr>
                          </a:solidFill>
                          <a:effectLst/>
                          <a:latin typeface="Arial" panose="020B0604020202020204" pitchFamily="34" charset="0"/>
                          <a:cs typeface="Arial" panose="020B0604020202020204" pitchFamily="34" charset="0"/>
                        </a:rPr>
                        <a:t>%</a:t>
                      </a:r>
                      <a:endParaRPr lang="ru-KZ"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algn="ctr" fontAlgn="b"/>
                      <a:r>
                        <a:rPr lang="ru-RU" sz="1000" b="1" u="none" strike="noStrike" dirty="0">
                          <a:solidFill>
                            <a:schemeClr val="accent5">
                              <a:lumMod val="50000"/>
                            </a:schemeClr>
                          </a:solidFill>
                          <a:effectLst/>
                          <a:latin typeface="Arial" panose="020B0604020202020204" pitchFamily="34" charset="0"/>
                          <a:cs typeface="Arial" panose="020B0604020202020204" pitchFamily="34" charset="0"/>
                        </a:rPr>
                        <a:t>саны</a:t>
                      </a:r>
                      <a:endParaRPr lang="ru-RU"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algn="ctr" fontAlgn="b"/>
                      <a:r>
                        <a:rPr lang="ru-KZ" sz="1000" b="1" u="none" strike="noStrike" dirty="0">
                          <a:solidFill>
                            <a:schemeClr val="accent5">
                              <a:lumMod val="50000"/>
                            </a:schemeClr>
                          </a:solidFill>
                          <a:effectLst/>
                          <a:latin typeface="Arial" panose="020B0604020202020204" pitchFamily="34" charset="0"/>
                          <a:cs typeface="Arial" panose="020B0604020202020204" pitchFamily="34" charset="0"/>
                        </a:rPr>
                        <a:t>%</a:t>
                      </a:r>
                      <a:endParaRPr lang="ru-KZ" sz="10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extLst>
                  <a:ext uri="{0D108BD9-81ED-4DB2-BD59-A6C34878D82A}">
                    <a16:rowId xmlns:a16="http://schemas.microsoft.com/office/drawing/2014/main" val="1339590726"/>
                  </a:ext>
                </a:extLst>
              </a:tr>
              <a:tr h="277415">
                <a:tc>
                  <a:txBody>
                    <a:bodyPr/>
                    <a:lstStyle/>
                    <a:p>
                      <a:pPr algn="l" fontAlgn="b"/>
                      <a:r>
                        <a:rPr lang="ru-RU" sz="1000" u="none" strike="noStrike" dirty="0" err="1">
                          <a:effectLst/>
                          <a:latin typeface="Arial" panose="020B0604020202020204" pitchFamily="34" charset="0"/>
                          <a:cs typeface="Arial" panose="020B0604020202020204" pitchFamily="34" charset="0"/>
                        </a:rPr>
                        <a:t>Қағаз</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түрінде</a:t>
                      </a:r>
                      <a:endParaRPr lang="ru-RU"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351 819</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39,0</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276 708</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29,2</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267 764</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28,3</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276857834"/>
                  </a:ext>
                </a:extLst>
              </a:tr>
              <a:tr h="330964">
                <a:tc>
                  <a:txBody>
                    <a:bodyPr/>
                    <a:lstStyle/>
                    <a:p>
                      <a:pPr algn="l" fontAlgn="b"/>
                      <a:r>
                        <a:rPr lang="ru-RU" sz="1000" u="none" strike="noStrike" dirty="0" err="1">
                          <a:effectLst/>
                          <a:latin typeface="Arial" panose="020B0604020202020204" pitchFamily="34" charset="0"/>
                          <a:cs typeface="Arial" panose="020B0604020202020204" pitchFamily="34" charset="0"/>
                        </a:rPr>
                        <a:t>Композитті</a:t>
                      </a:r>
                      <a:endParaRPr lang="ru-RU"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12 841</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1,4</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3 257</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0,3</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476</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0,1</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203659293"/>
                  </a:ext>
                </a:extLst>
              </a:tr>
              <a:tr h="331415">
                <a:tc>
                  <a:txBody>
                    <a:bodyPr/>
                    <a:lstStyle/>
                    <a:p>
                      <a:pPr algn="l" fontAlgn="b"/>
                      <a:r>
                        <a:rPr lang="ru-RU" sz="1000" u="none" strike="noStrike" dirty="0" err="1">
                          <a:effectLst/>
                          <a:latin typeface="Arial" panose="020B0604020202020204" pitchFamily="34" charset="0"/>
                          <a:cs typeface="Arial" panose="020B0604020202020204" pitchFamily="34" charset="0"/>
                        </a:rPr>
                        <a:t>Электрондық</a:t>
                      </a:r>
                      <a:endParaRPr lang="ru-RU"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537 137</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59,6</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668 162</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70,5</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dirty="0">
                          <a:effectLst/>
                          <a:latin typeface="Arial" panose="020B0604020202020204" pitchFamily="34" charset="0"/>
                          <a:cs typeface="Arial" panose="020B0604020202020204" pitchFamily="34" charset="0"/>
                        </a:rPr>
                        <a:t>678 043</a:t>
                      </a:r>
                      <a:endParaRPr lang="ru-KZ" sz="1000" b="0" i="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000" u="none" strike="noStrike">
                          <a:effectLst/>
                          <a:latin typeface="Arial" panose="020B0604020202020204" pitchFamily="34" charset="0"/>
                          <a:cs typeface="Arial" panose="020B0604020202020204" pitchFamily="34" charset="0"/>
                        </a:rPr>
                        <a:t>71,7</a:t>
                      </a:r>
                      <a:endParaRPr lang="ru-KZ" sz="1000" b="0" i="0" u="none" strike="noStrike">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869023193"/>
                  </a:ext>
                </a:extLst>
              </a:tr>
              <a:tr h="277415">
                <a:tc>
                  <a:txBody>
                    <a:bodyPr/>
                    <a:lstStyle/>
                    <a:p>
                      <a:pPr algn="l" fontAlgn="b"/>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    </a:t>
                      </a:r>
                      <a:r>
                        <a:rPr lang="ru-RU" sz="900" u="none" strike="noStrike" dirty="0" err="1">
                          <a:solidFill>
                            <a:schemeClr val="tx1">
                              <a:lumMod val="65000"/>
                              <a:lumOff val="35000"/>
                            </a:schemeClr>
                          </a:solidFill>
                          <a:effectLst/>
                          <a:latin typeface="Arial" panose="020B0604020202020204" pitchFamily="34" charset="0"/>
                          <a:cs typeface="Arial" panose="020B0604020202020204" pitchFamily="34" charset="0"/>
                        </a:rPr>
                        <a:t>проактивті</a:t>
                      </a:r>
                      <a:endParaRPr lang="ru-RU"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900" u="none" strike="noStrike" dirty="0">
                          <a:solidFill>
                            <a:schemeClr val="tx1">
                              <a:lumMod val="65000"/>
                              <a:lumOff val="35000"/>
                            </a:schemeClr>
                          </a:solidFill>
                          <a:effectLst/>
                          <a:latin typeface="Arial" panose="020B0604020202020204" pitchFamily="34" charset="0"/>
                          <a:cs typeface="Arial" panose="020B0604020202020204" pitchFamily="34" charset="0"/>
                        </a:rPr>
                        <a:t>226 582</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a:solidFill>
                            <a:schemeClr val="tx1">
                              <a:lumMod val="65000"/>
                              <a:lumOff val="35000"/>
                            </a:schemeClr>
                          </a:solidFill>
                          <a:effectLst/>
                          <a:latin typeface="Arial" panose="020B0604020202020204" pitchFamily="34" charset="0"/>
                          <a:cs typeface="Arial" panose="020B0604020202020204" pitchFamily="34" charset="0"/>
                        </a:rPr>
                        <a:t>25,1</a:t>
                      </a:r>
                      <a:endParaRPr lang="ru-KZ" sz="9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a:solidFill>
                            <a:schemeClr val="tx1">
                              <a:lumMod val="65000"/>
                              <a:lumOff val="35000"/>
                            </a:schemeClr>
                          </a:solidFill>
                          <a:effectLst/>
                          <a:latin typeface="Arial" panose="020B0604020202020204" pitchFamily="34" charset="0"/>
                          <a:cs typeface="Arial" panose="020B0604020202020204" pitchFamily="34" charset="0"/>
                        </a:rPr>
                        <a:t>188 572</a:t>
                      </a:r>
                      <a:endParaRPr lang="ru-KZ" sz="9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a:solidFill>
                            <a:schemeClr val="tx1">
                              <a:lumMod val="65000"/>
                              <a:lumOff val="35000"/>
                            </a:schemeClr>
                          </a:solidFill>
                          <a:effectLst/>
                          <a:latin typeface="Arial" panose="020B0604020202020204" pitchFamily="34" charset="0"/>
                          <a:cs typeface="Arial" panose="020B0604020202020204" pitchFamily="34" charset="0"/>
                        </a:rPr>
                        <a:t>19,9</a:t>
                      </a:r>
                      <a:endParaRPr lang="ru-KZ" sz="9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dirty="0">
                          <a:solidFill>
                            <a:schemeClr val="tx1">
                              <a:lumMod val="65000"/>
                              <a:lumOff val="35000"/>
                            </a:schemeClr>
                          </a:solidFill>
                          <a:effectLst/>
                          <a:latin typeface="Arial" panose="020B0604020202020204" pitchFamily="34" charset="0"/>
                          <a:cs typeface="Arial" panose="020B0604020202020204" pitchFamily="34" charset="0"/>
                        </a:rPr>
                        <a:t>191 198</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20,2</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120327861"/>
                  </a:ext>
                </a:extLst>
              </a:tr>
              <a:tr h="348562">
                <a:tc>
                  <a:txBody>
                    <a:bodyPr/>
                    <a:lstStyle/>
                    <a:p>
                      <a:pPr algn="l" fontAlgn="b"/>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    </a:t>
                      </a:r>
                      <a:r>
                        <a:rPr lang="ru-RU" sz="900" u="none" strike="noStrike" dirty="0" err="1">
                          <a:solidFill>
                            <a:schemeClr val="tx1">
                              <a:lumMod val="65000"/>
                              <a:lumOff val="35000"/>
                            </a:schemeClr>
                          </a:solidFill>
                          <a:effectLst/>
                          <a:latin typeface="Arial" panose="020B0604020202020204" pitchFamily="34" charset="0"/>
                          <a:cs typeface="Arial" panose="020B0604020202020204" pitchFamily="34" charset="0"/>
                        </a:rPr>
                        <a:t>электрондық</a:t>
                      </a:r>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 </a:t>
                      </a:r>
                      <a:r>
                        <a:rPr lang="ru-RU" sz="900" u="none" strike="noStrike" dirty="0" err="1">
                          <a:solidFill>
                            <a:schemeClr val="tx1">
                              <a:lumMod val="65000"/>
                              <a:lumOff val="35000"/>
                            </a:schemeClr>
                          </a:solidFill>
                          <a:effectLst/>
                          <a:latin typeface="Arial" panose="020B0604020202020204" pitchFamily="34" charset="0"/>
                          <a:cs typeface="Arial" panose="020B0604020202020204" pitchFamily="34" charset="0"/>
                        </a:rPr>
                        <a:t>үкімет</a:t>
                      </a:r>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   </a:t>
                      </a:r>
                    </a:p>
                    <a:p>
                      <a:pPr algn="l" fontAlgn="b"/>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    порталы</a:t>
                      </a:r>
                      <a:endParaRPr lang="ru-RU"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900" u="none" strike="noStrike" dirty="0">
                          <a:solidFill>
                            <a:schemeClr val="tx1">
                              <a:lumMod val="65000"/>
                              <a:lumOff val="35000"/>
                            </a:schemeClr>
                          </a:solidFill>
                          <a:effectLst/>
                          <a:latin typeface="Arial" panose="020B0604020202020204" pitchFamily="34" charset="0"/>
                          <a:cs typeface="Arial" panose="020B0604020202020204" pitchFamily="34" charset="0"/>
                        </a:rPr>
                        <a:t>75 881</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dirty="0">
                          <a:solidFill>
                            <a:schemeClr val="tx1">
                              <a:lumMod val="65000"/>
                              <a:lumOff val="35000"/>
                            </a:schemeClr>
                          </a:solidFill>
                          <a:effectLst/>
                          <a:latin typeface="Arial" panose="020B0604020202020204" pitchFamily="34" charset="0"/>
                          <a:cs typeface="Arial" panose="020B0604020202020204" pitchFamily="34" charset="0"/>
                        </a:rPr>
                        <a:t>8,4</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dirty="0">
                          <a:solidFill>
                            <a:schemeClr val="tx1">
                              <a:lumMod val="65000"/>
                              <a:lumOff val="35000"/>
                            </a:schemeClr>
                          </a:solidFill>
                          <a:effectLst/>
                          <a:latin typeface="Arial" panose="020B0604020202020204" pitchFamily="34" charset="0"/>
                          <a:cs typeface="Arial" panose="020B0604020202020204" pitchFamily="34" charset="0"/>
                        </a:rPr>
                        <a:t>93 072</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a:solidFill>
                            <a:schemeClr val="tx1">
                              <a:lumMod val="65000"/>
                              <a:lumOff val="35000"/>
                            </a:schemeClr>
                          </a:solidFill>
                          <a:effectLst/>
                          <a:latin typeface="Arial" panose="020B0604020202020204" pitchFamily="34" charset="0"/>
                          <a:cs typeface="Arial" panose="020B0604020202020204" pitchFamily="34" charset="0"/>
                        </a:rPr>
                        <a:t>9,8</a:t>
                      </a:r>
                      <a:endParaRPr lang="ru-KZ" sz="9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dirty="0">
                          <a:solidFill>
                            <a:schemeClr val="tx1">
                              <a:lumMod val="65000"/>
                              <a:lumOff val="35000"/>
                            </a:schemeClr>
                          </a:solidFill>
                          <a:effectLst/>
                          <a:latin typeface="Arial" panose="020B0604020202020204" pitchFamily="34" charset="0"/>
                          <a:cs typeface="Arial" panose="020B0604020202020204" pitchFamily="34" charset="0"/>
                        </a:rPr>
                        <a:t>44 822</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4,8</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042869354"/>
                  </a:ext>
                </a:extLst>
              </a:tr>
              <a:tr h="299277">
                <a:tc>
                  <a:txBody>
                    <a:bodyPr/>
                    <a:lstStyle/>
                    <a:p>
                      <a:pPr algn="l" fontAlgn="b"/>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    </a:t>
                      </a:r>
                      <a:r>
                        <a:rPr lang="ru-RU" sz="900" u="none" strike="noStrike" dirty="0" err="1">
                          <a:solidFill>
                            <a:schemeClr val="tx1">
                              <a:lumMod val="65000"/>
                              <a:lumOff val="35000"/>
                            </a:schemeClr>
                          </a:solidFill>
                          <a:effectLst/>
                          <a:latin typeface="Arial" panose="020B0604020202020204" pitchFamily="34" charset="0"/>
                          <a:cs typeface="Arial" panose="020B0604020202020204" pitchFamily="34" charset="0"/>
                        </a:rPr>
                        <a:t>электрондық</a:t>
                      </a:r>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 </a:t>
                      </a:r>
                      <a:r>
                        <a:rPr lang="ru-RU" sz="900" u="none" strike="noStrike" dirty="0" err="1">
                          <a:solidFill>
                            <a:schemeClr val="tx1">
                              <a:lumMod val="65000"/>
                              <a:lumOff val="35000"/>
                            </a:schemeClr>
                          </a:solidFill>
                          <a:effectLst/>
                          <a:latin typeface="Arial" panose="020B0604020202020204" pitchFamily="34" charset="0"/>
                          <a:cs typeface="Arial" panose="020B0604020202020204" pitchFamily="34" charset="0"/>
                        </a:rPr>
                        <a:t>еңбек</a:t>
                      </a:r>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 </a:t>
                      </a:r>
                    </a:p>
                    <a:p>
                      <a:pPr algn="l" fontAlgn="b"/>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    </a:t>
                      </a:r>
                      <a:r>
                        <a:rPr lang="ru-RU" sz="900" u="none" strike="noStrike" dirty="0" err="1">
                          <a:solidFill>
                            <a:schemeClr val="tx1">
                              <a:lumMod val="65000"/>
                              <a:lumOff val="35000"/>
                            </a:schemeClr>
                          </a:solidFill>
                          <a:effectLst/>
                          <a:latin typeface="Arial" panose="020B0604020202020204" pitchFamily="34" charset="0"/>
                          <a:cs typeface="Arial" panose="020B0604020202020204" pitchFamily="34" charset="0"/>
                        </a:rPr>
                        <a:t>биржасы</a:t>
                      </a:r>
                      <a:endParaRPr lang="ru-RU"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900" u="none" strike="noStrike">
                          <a:solidFill>
                            <a:schemeClr val="tx1">
                              <a:lumMod val="65000"/>
                              <a:lumOff val="35000"/>
                            </a:schemeClr>
                          </a:solidFill>
                          <a:effectLst/>
                          <a:latin typeface="Arial" panose="020B0604020202020204" pitchFamily="34" charset="0"/>
                          <a:cs typeface="Arial" panose="020B0604020202020204" pitchFamily="34" charset="0"/>
                        </a:rPr>
                        <a:t>144 866</a:t>
                      </a:r>
                      <a:endParaRPr lang="ru-KZ" sz="9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a:solidFill>
                            <a:schemeClr val="tx1">
                              <a:lumMod val="65000"/>
                              <a:lumOff val="35000"/>
                            </a:schemeClr>
                          </a:solidFill>
                          <a:effectLst/>
                          <a:latin typeface="Arial" panose="020B0604020202020204" pitchFamily="34" charset="0"/>
                          <a:cs typeface="Arial" panose="020B0604020202020204" pitchFamily="34" charset="0"/>
                        </a:rPr>
                        <a:t>16,1</a:t>
                      </a:r>
                      <a:endParaRPr lang="ru-KZ" sz="9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dirty="0">
                          <a:solidFill>
                            <a:schemeClr val="tx1">
                              <a:lumMod val="65000"/>
                              <a:lumOff val="35000"/>
                            </a:schemeClr>
                          </a:solidFill>
                          <a:effectLst/>
                          <a:latin typeface="Arial" panose="020B0604020202020204" pitchFamily="34" charset="0"/>
                          <a:cs typeface="Arial" panose="020B0604020202020204" pitchFamily="34" charset="0"/>
                        </a:rPr>
                        <a:t>179 414</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dirty="0">
                          <a:solidFill>
                            <a:schemeClr val="tx1">
                              <a:lumMod val="65000"/>
                              <a:lumOff val="35000"/>
                            </a:schemeClr>
                          </a:solidFill>
                          <a:effectLst/>
                          <a:latin typeface="Arial" panose="020B0604020202020204" pitchFamily="34" charset="0"/>
                          <a:cs typeface="Arial" panose="020B0604020202020204" pitchFamily="34" charset="0"/>
                        </a:rPr>
                        <a:t>18,9</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dirty="0">
                          <a:solidFill>
                            <a:schemeClr val="tx1">
                              <a:lumMod val="65000"/>
                              <a:lumOff val="35000"/>
                            </a:schemeClr>
                          </a:solidFill>
                          <a:effectLst/>
                          <a:latin typeface="Arial" panose="020B0604020202020204" pitchFamily="34" charset="0"/>
                          <a:cs typeface="Arial" panose="020B0604020202020204" pitchFamily="34" charset="0"/>
                        </a:rPr>
                        <a:t>197 482</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20,9</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759730131"/>
                  </a:ext>
                </a:extLst>
              </a:tr>
              <a:tr h="299277">
                <a:tc>
                  <a:txBody>
                    <a:bodyPr/>
                    <a:lstStyle/>
                    <a:p>
                      <a:pPr algn="l" fontAlgn="b"/>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    ЕДБ </a:t>
                      </a:r>
                      <a:r>
                        <a:rPr lang="ru-RU" sz="900" u="none" strike="noStrike" dirty="0" err="1">
                          <a:solidFill>
                            <a:schemeClr val="tx1">
                              <a:lumMod val="65000"/>
                              <a:lumOff val="35000"/>
                            </a:schemeClr>
                          </a:solidFill>
                          <a:effectLst/>
                          <a:latin typeface="Arial" panose="020B0604020202020204" pitchFamily="34" charset="0"/>
                          <a:cs typeface="Arial" panose="020B0604020202020204" pitchFamily="34" charset="0"/>
                        </a:rPr>
                        <a:t>мобильді</a:t>
                      </a:r>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  </a:t>
                      </a:r>
                    </a:p>
                    <a:p>
                      <a:pPr algn="l" fontAlgn="b"/>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    </a:t>
                      </a:r>
                      <a:r>
                        <a:rPr lang="ru-RU" sz="900" u="none" strike="noStrike" dirty="0" err="1">
                          <a:solidFill>
                            <a:schemeClr val="tx1">
                              <a:lumMod val="65000"/>
                              <a:lumOff val="35000"/>
                            </a:schemeClr>
                          </a:solidFill>
                          <a:effectLst/>
                          <a:latin typeface="Arial" panose="020B0604020202020204" pitchFamily="34" charset="0"/>
                          <a:cs typeface="Arial" panose="020B0604020202020204" pitchFamily="34" charset="0"/>
                        </a:rPr>
                        <a:t>қосымшалары</a:t>
                      </a:r>
                      <a:endParaRPr lang="ru-RU"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900" u="none" strike="noStrike" dirty="0">
                          <a:solidFill>
                            <a:schemeClr val="tx1">
                              <a:lumMod val="65000"/>
                              <a:lumOff val="35000"/>
                            </a:schemeClr>
                          </a:solidFill>
                          <a:effectLst/>
                          <a:latin typeface="Arial" panose="020B0604020202020204" pitchFamily="34" charset="0"/>
                          <a:cs typeface="Arial" panose="020B0604020202020204" pitchFamily="34" charset="0"/>
                        </a:rPr>
                        <a:t>89 808</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dirty="0">
                          <a:solidFill>
                            <a:schemeClr val="tx1">
                              <a:lumMod val="65000"/>
                              <a:lumOff val="35000"/>
                            </a:schemeClr>
                          </a:solidFill>
                          <a:effectLst/>
                          <a:latin typeface="Arial" panose="020B0604020202020204" pitchFamily="34" charset="0"/>
                          <a:cs typeface="Arial" panose="020B0604020202020204" pitchFamily="34" charset="0"/>
                        </a:rPr>
                        <a:t>10,0</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a:solidFill>
                            <a:schemeClr val="tx1">
                              <a:lumMod val="65000"/>
                              <a:lumOff val="35000"/>
                            </a:schemeClr>
                          </a:solidFill>
                          <a:effectLst/>
                          <a:latin typeface="Arial" panose="020B0604020202020204" pitchFamily="34" charset="0"/>
                          <a:cs typeface="Arial" panose="020B0604020202020204" pitchFamily="34" charset="0"/>
                        </a:rPr>
                        <a:t>207 104</a:t>
                      </a:r>
                      <a:endParaRPr lang="ru-KZ" sz="900" b="0" i="0" u="none" strike="noStrike">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dirty="0">
                          <a:solidFill>
                            <a:schemeClr val="tx1">
                              <a:lumMod val="65000"/>
                              <a:lumOff val="35000"/>
                            </a:schemeClr>
                          </a:solidFill>
                          <a:effectLst/>
                          <a:latin typeface="Arial" panose="020B0604020202020204" pitchFamily="34" charset="0"/>
                          <a:cs typeface="Arial" panose="020B0604020202020204" pitchFamily="34" charset="0"/>
                        </a:rPr>
                        <a:t>21,8</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900" u="none" strike="noStrike" dirty="0">
                          <a:solidFill>
                            <a:schemeClr val="tx1">
                              <a:lumMod val="65000"/>
                              <a:lumOff val="35000"/>
                            </a:schemeClr>
                          </a:solidFill>
                          <a:effectLst/>
                          <a:latin typeface="Arial" panose="020B0604020202020204" pitchFamily="34" charset="0"/>
                          <a:cs typeface="Arial" panose="020B0604020202020204" pitchFamily="34" charset="0"/>
                        </a:rPr>
                        <a:t>244 541</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RU" sz="900" u="none" strike="noStrike" dirty="0">
                          <a:solidFill>
                            <a:schemeClr val="tx1">
                              <a:lumMod val="65000"/>
                              <a:lumOff val="35000"/>
                            </a:schemeClr>
                          </a:solidFill>
                          <a:effectLst/>
                          <a:latin typeface="Arial" panose="020B0604020202020204" pitchFamily="34" charset="0"/>
                          <a:cs typeface="Arial" panose="020B0604020202020204" pitchFamily="34" charset="0"/>
                        </a:rPr>
                        <a:t>25,8</a:t>
                      </a:r>
                      <a:endParaRPr lang="ru-KZ" sz="900" b="0" i="0" u="none" strike="noStrike" dirty="0">
                        <a:solidFill>
                          <a:schemeClr val="tx1">
                            <a:lumMod val="65000"/>
                            <a:lumOff val="35000"/>
                          </a:schemeClr>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073431380"/>
                  </a:ext>
                </a:extLst>
              </a:tr>
            </a:tbl>
          </a:graphicData>
        </a:graphic>
      </p:graphicFrame>
      <p:grpSp>
        <p:nvGrpSpPr>
          <p:cNvPr id="125" name="Группа 124">
            <a:extLst>
              <a:ext uri="{FF2B5EF4-FFF2-40B4-BE49-F238E27FC236}">
                <a16:creationId xmlns:a16="http://schemas.microsoft.com/office/drawing/2014/main" id="{BFECCE4A-F897-3248-29C6-9636EE8D213F}"/>
              </a:ext>
            </a:extLst>
          </p:cNvPr>
          <p:cNvGrpSpPr/>
          <p:nvPr/>
        </p:nvGrpSpPr>
        <p:grpSpPr>
          <a:xfrm>
            <a:off x="361637" y="3817348"/>
            <a:ext cx="4123333" cy="870654"/>
            <a:chOff x="4276575" y="306291"/>
            <a:chExt cx="4123333" cy="870654"/>
          </a:xfrm>
        </p:grpSpPr>
        <p:sp>
          <p:nvSpPr>
            <p:cNvPr id="126" name="Shape 10">
              <a:extLst>
                <a:ext uri="{FF2B5EF4-FFF2-40B4-BE49-F238E27FC236}">
                  <a16:creationId xmlns:a16="http://schemas.microsoft.com/office/drawing/2014/main" id="{407D804F-E9FF-D87B-3D18-AD9931AF5E42}"/>
                </a:ext>
              </a:extLst>
            </p:cNvPr>
            <p:cNvSpPr/>
            <p:nvPr/>
          </p:nvSpPr>
          <p:spPr>
            <a:xfrm>
              <a:off x="4276575" y="336061"/>
              <a:ext cx="2636148" cy="840884"/>
            </a:xfrm>
            <a:prstGeom prst="roundRect">
              <a:avLst>
                <a:gd name="adj" fmla="val 6250"/>
              </a:avLst>
            </a:prstGeom>
            <a:gradFill flip="none" rotWithShape="1">
              <a:gsLst>
                <a:gs pos="0">
                  <a:srgbClr val="2B6CB0"/>
                </a:gs>
                <a:gs pos="100000">
                  <a:srgbClr val="4299E1"/>
                </a:gs>
              </a:gsLst>
              <a:lin ang="2700000" scaled="1"/>
            </a:gradFill>
            <a:ln/>
            <a:effectLst>
              <a:outerShdw blurRad="135668" dist="90445" dir="5400000" algn="bl" rotWithShape="0">
                <a:srgbClr val="000000">
                  <a:alpha val="10196"/>
                </a:srgbClr>
              </a:outerShdw>
            </a:effectLst>
          </p:spPr>
        </p:sp>
        <p:sp>
          <p:nvSpPr>
            <p:cNvPr id="127" name="Shape 11">
              <a:extLst>
                <a:ext uri="{FF2B5EF4-FFF2-40B4-BE49-F238E27FC236}">
                  <a16:creationId xmlns:a16="http://schemas.microsoft.com/office/drawing/2014/main" id="{9F3355AA-AF26-CCBE-38C7-136691A936A3}"/>
                </a:ext>
              </a:extLst>
            </p:cNvPr>
            <p:cNvSpPr/>
            <p:nvPr/>
          </p:nvSpPr>
          <p:spPr>
            <a:xfrm>
              <a:off x="4409877" y="554283"/>
              <a:ext cx="325602" cy="325602"/>
            </a:xfrm>
            <a:custGeom>
              <a:avLst/>
              <a:gdLst/>
              <a:ahLst/>
              <a:cxnLst/>
              <a:rect l="l" t="t" r="r" b="b"/>
              <a:pathLst>
                <a:path w="325602" h="325602">
                  <a:moveTo>
                    <a:pt x="162801" y="325602"/>
                  </a:moveTo>
                  <a:cubicBezTo>
                    <a:pt x="252654" y="325602"/>
                    <a:pt x="325602" y="252654"/>
                    <a:pt x="325602" y="162801"/>
                  </a:cubicBezTo>
                  <a:cubicBezTo>
                    <a:pt x="325602" y="72949"/>
                    <a:pt x="252654" y="0"/>
                    <a:pt x="162801" y="0"/>
                  </a:cubicBezTo>
                  <a:cubicBezTo>
                    <a:pt x="72949" y="0"/>
                    <a:pt x="0" y="72949"/>
                    <a:pt x="0" y="162801"/>
                  </a:cubicBezTo>
                  <a:cubicBezTo>
                    <a:pt x="0" y="252654"/>
                    <a:pt x="72949" y="325602"/>
                    <a:pt x="162801" y="325602"/>
                  </a:cubicBezTo>
                  <a:close/>
                  <a:moveTo>
                    <a:pt x="106202" y="106202"/>
                  </a:moveTo>
                  <a:cubicBezTo>
                    <a:pt x="112180" y="100224"/>
                    <a:pt x="121847" y="100224"/>
                    <a:pt x="127761" y="106202"/>
                  </a:cubicBezTo>
                  <a:lnTo>
                    <a:pt x="162738" y="141179"/>
                  </a:lnTo>
                  <a:lnTo>
                    <a:pt x="197714" y="106202"/>
                  </a:lnTo>
                  <a:cubicBezTo>
                    <a:pt x="203692" y="100224"/>
                    <a:pt x="213359" y="100224"/>
                    <a:pt x="219273" y="106202"/>
                  </a:cubicBezTo>
                  <a:cubicBezTo>
                    <a:pt x="225187" y="112180"/>
                    <a:pt x="225251" y="121847"/>
                    <a:pt x="219273" y="127761"/>
                  </a:cubicBezTo>
                  <a:lnTo>
                    <a:pt x="184296" y="162738"/>
                  </a:lnTo>
                  <a:lnTo>
                    <a:pt x="219273" y="197714"/>
                  </a:lnTo>
                  <a:cubicBezTo>
                    <a:pt x="225251" y="203692"/>
                    <a:pt x="225251" y="213359"/>
                    <a:pt x="219273" y="219273"/>
                  </a:cubicBezTo>
                  <a:cubicBezTo>
                    <a:pt x="213295" y="225187"/>
                    <a:pt x="203629" y="225251"/>
                    <a:pt x="197714" y="219273"/>
                  </a:cubicBezTo>
                  <a:lnTo>
                    <a:pt x="162738" y="184296"/>
                  </a:lnTo>
                  <a:lnTo>
                    <a:pt x="127761" y="219273"/>
                  </a:lnTo>
                  <a:cubicBezTo>
                    <a:pt x="121783" y="225251"/>
                    <a:pt x="112117" y="225251"/>
                    <a:pt x="106202" y="219273"/>
                  </a:cubicBezTo>
                  <a:cubicBezTo>
                    <a:pt x="100288" y="213295"/>
                    <a:pt x="100224" y="203629"/>
                    <a:pt x="106202" y="197714"/>
                  </a:cubicBezTo>
                  <a:lnTo>
                    <a:pt x="141179" y="162738"/>
                  </a:lnTo>
                  <a:lnTo>
                    <a:pt x="106202" y="127761"/>
                  </a:lnTo>
                  <a:cubicBezTo>
                    <a:pt x="100224" y="121783"/>
                    <a:pt x="100224" y="112117"/>
                    <a:pt x="106202" y="106202"/>
                  </a:cubicBezTo>
                  <a:close/>
                </a:path>
              </a:pathLst>
            </a:custGeom>
            <a:solidFill>
              <a:srgbClr val="FFFFFF"/>
            </a:solidFill>
            <a:ln/>
          </p:spPr>
        </p:sp>
        <p:sp>
          <p:nvSpPr>
            <p:cNvPr id="128" name="Text 12">
              <a:extLst>
                <a:ext uri="{FF2B5EF4-FFF2-40B4-BE49-F238E27FC236}">
                  <a16:creationId xmlns:a16="http://schemas.microsoft.com/office/drawing/2014/main" id="{12F87292-733B-ECE2-4F99-956BF0E0D675}"/>
                </a:ext>
              </a:extLst>
            </p:cNvPr>
            <p:cNvSpPr/>
            <p:nvPr/>
          </p:nvSpPr>
          <p:spPr>
            <a:xfrm>
              <a:off x="4898735" y="306291"/>
              <a:ext cx="3445958" cy="253246"/>
            </a:xfrm>
            <a:prstGeom prst="rect">
              <a:avLst/>
            </a:prstGeom>
            <a:noFill/>
            <a:ln/>
          </p:spPr>
          <p:txBody>
            <a:bodyPr wrap="square" lIns="0" tIns="0" rIns="0" bIns="0" rtlCol="0" anchor="ctr"/>
            <a:lstStyle/>
            <a:p>
              <a:pPr>
                <a:lnSpc>
                  <a:spcPct val="130000"/>
                </a:lnSpc>
              </a:pPr>
              <a:r>
                <a:rPr lang="kk-KZ" sz="1282" b="1" dirty="0">
                  <a:solidFill>
                    <a:srgbClr val="FFFFFF"/>
                  </a:solidFill>
                  <a:latin typeface="Quattrocento Sans" pitchFamily="34" charset="0"/>
                  <a:ea typeface="Quattrocento Sans" pitchFamily="34" charset="-122"/>
                  <a:cs typeface="Quattrocento Sans" pitchFamily="34" charset="-120"/>
                </a:rPr>
                <a:t>Бас тартылғандардың үлесі</a:t>
              </a:r>
              <a:endParaRPr lang="en-US" sz="1600" dirty="0"/>
            </a:p>
          </p:txBody>
        </p:sp>
        <p:sp>
          <p:nvSpPr>
            <p:cNvPr id="129" name="Text 13">
              <a:extLst>
                <a:ext uri="{FF2B5EF4-FFF2-40B4-BE49-F238E27FC236}">
                  <a16:creationId xmlns:a16="http://schemas.microsoft.com/office/drawing/2014/main" id="{9E711723-A097-773F-F0E6-6B44BE45354E}"/>
                </a:ext>
              </a:extLst>
            </p:cNvPr>
            <p:cNvSpPr/>
            <p:nvPr/>
          </p:nvSpPr>
          <p:spPr>
            <a:xfrm>
              <a:off x="4872549" y="602865"/>
              <a:ext cx="3527359" cy="361780"/>
            </a:xfrm>
            <a:prstGeom prst="rect">
              <a:avLst/>
            </a:prstGeom>
            <a:noFill/>
            <a:ln/>
          </p:spPr>
          <p:txBody>
            <a:bodyPr wrap="square" lIns="0" tIns="0" rIns="0" bIns="0" rtlCol="0" anchor="ctr"/>
            <a:lstStyle/>
            <a:p>
              <a:pPr>
                <a:lnSpc>
                  <a:spcPct val="90000"/>
                </a:lnSpc>
              </a:pPr>
              <a:r>
                <a:rPr lang="en-US" sz="2564" b="1" dirty="0">
                  <a:solidFill>
                    <a:srgbClr val="FFFFFF"/>
                  </a:solidFill>
                  <a:latin typeface="MiSans" pitchFamily="34" charset="0"/>
                  <a:ea typeface="MiSans" pitchFamily="34" charset="-122"/>
                  <a:cs typeface="MiSans" pitchFamily="34" charset="-120"/>
                </a:rPr>
                <a:t>17,4%</a:t>
              </a:r>
              <a:endParaRPr lang="en-US" sz="1600" dirty="0"/>
            </a:p>
          </p:txBody>
        </p:sp>
        <p:sp>
          <p:nvSpPr>
            <p:cNvPr id="130" name="Text 14">
              <a:extLst>
                <a:ext uri="{FF2B5EF4-FFF2-40B4-BE49-F238E27FC236}">
                  <a16:creationId xmlns:a16="http://schemas.microsoft.com/office/drawing/2014/main" id="{F69ABD53-F8F3-F2DF-31AB-CA5A37552D0E}"/>
                </a:ext>
              </a:extLst>
            </p:cNvPr>
            <p:cNvSpPr/>
            <p:nvPr/>
          </p:nvSpPr>
          <p:spPr>
            <a:xfrm>
              <a:off x="4893266" y="949917"/>
              <a:ext cx="3427869" cy="180890"/>
            </a:xfrm>
            <a:prstGeom prst="rect">
              <a:avLst/>
            </a:prstGeom>
            <a:noFill/>
            <a:ln/>
          </p:spPr>
          <p:txBody>
            <a:bodyPr wrap="square" lIns="0" tIns="0" rIns="0" bIns="0" rtlCol="0" anchor="ctr"/>
            <a:lstStyle/>
            <a:p>
              <a:pPr>
                <a:lnSpc>
                  <a:spcPct val="120000"/>
                </a:lnSpc>
              </a:pPr>
              <a:r>
                <a:rPr lang="en-US" sz="997" dirty="0">
                  <a:solidFill>
                    <a:srgbClr val="FFFFFF">
                      <a:alpha val="90000"/>
                    </a:srgbClr>
                  </a:solidFill>
                  <a:latin typeface="MiSans" pitchFamily="34" charset="0"/>
                  <a:ea typeface="MiSans" pitchFamily="34" charset="-122"/>
                  <a:cs typeface="MiSans" pitchFamily="34" charset="-120"/>
                </a:rPr>
                <a:t>(2023 </a:t>
              </a:r>
              <a:r>
                <a:rPr lang="kk-KZ" sz="997" dirty="0">
                  <a:solidFill>
                    <a:srgbClr val="FFFFFF">
                      <a:alpha val="90000"/>
                    </a:srgbClr>
                  </a:solidFill>
                  <a:latin typeface="MiSans" pitchFamily="34" charset="0"/>
                  <a:ea typeface="MiSans" pitchFamily="34" charset="-122"/>
                  <a:cs typeface="MiSans" pitchFamily="34" charset="-120"/>
                </a:rPr>
                <a:t>ж</a:t>
              </a:r>
              <a:r>
                <a:rPr lang="en-US" sz="997" dirty="0">
                  <a:solidFill>
                    <a:srgbClr val="FFFFFF">
                      <a:alpha val="90000"/>
                    </a:srgbClr>
                  </a:solidFill>
                  <a:latin typeface="MiSans" pitchFamily="34" charset="0"/>
                  <a:ea typeface="MiSans" pitchFamily="34" charset="-122"/>
                  <a:cs typeface="MiSans" pitchFamily="34" charset="-120"/>
                </a:rPr>
                <a:t>.</a:t>
              </a:r>
              <a:r>
                <a:rPr lang="kk-KZ" sz="997" dirty="0">
                  <a:solidFill>
                    <a:srgbClr val="FFFFFF">
                      <a:alpha val="90000"/>
                    </a:srgbClr>
                  </a:solidFill>
                  <a:latin typeface="MiSans" pitchFamily="34" charset="0"/>
                  <a:ea typeface="MiSans" pitchFamily="34" charset="-122"/>
                  <a:cs typeface="MiSans" pitchFamily="34" charset="-120"/>
                </a:rPr>
                <a:t> </a:t>
              </a:r>
              <a:r>
                <a:rPr lang="en-US" sz="997" dirty="0">
                  <a:solidFill>
                    <a:srgbClr val="FFFFFF">
                      <a:alpha val="90000"/>
                    </a:srgbClr>
                  </a:solidFill>
                  <a:latin typeface="MiSans" pitchFamily="34" charset="0"/>
                  <a:ea typeface="MiSans" pitchFamily="34" charset="-122"/>
                  <a:cs typeface="MiSans" pitchFamily="34" charset="-120"/>
                </a:rPr>
                <a:t>10% )</a:t>
              </a:r>
              <a:endParaRPr lang="en-US" sz="1600" dirty="0"/>
            </a:p>
          </p:txBody>
        </p:sp>
      </p:grpSp>
      <p:grpSp>
        <p:nvGrpSpPr>
          <p:cNvPr id="131" name="Группа 130">
            <a:extLst>
              <a:ext uri="{FF2B5EF4-FFF2-40B4-BE49-F238E27FC236}">
                <a16:creationId xmlns:a16="http://schemas.microsoft.com/office/drawing/2014/main" id="{2A4AACF2-3166-6571-5D98-B0A7F3A0AB42}"/>
              </a:ext>
            </a:extLst>
          </p:cNvPr>
          <p:cNvGrpSpPr/>
          <p:nvPr/>
        </p:nvGrpSpPr>
        <p:grpSpPr>
          <a:xfrm>
            <a:off x="366502" y="4800231"/>
            <a:ext cx="4206646" cy="840884"/>
            <a:chOff x="8163188" y="253800"/>
            <a:chExt cx="4206646" cy="860694"/>
          </a:xfrm>
        </p:grpSpPr>
        <p:sp>
          <p:nvSpPr>
            <p:cNvPr id="132" name="Shape 15">
              <a:extLst>
                <a:ext uri="{FF2B5EF4-FFF2-40B4-BE49-F238E27FC236}">
                  <a16:creationId xmlns:a16="http://schemas.microsoft.com/office/drawing/2014/main" id="{4E402174-B171-484E-08BD-6113D9FEADA8}"/>
                </a:ext>
              </a:extLst>
            </p:cNvPr>
            <p:cNvSpPr/>
            <p:nvPr/>
          </p:nvSpPr>
          <p:spPr>
            <a:xfrm>
              <a:off x="8163188" y="253800"/>
              <a:ext cx="2631283" cy="860694"/>
            </a:xfrm>
            <a:prstGeom prst="roundRect">
              <a:avLst>
                <a:gd name="adj" fmla="val 6250"/>
              </a:avLst>
            </a:prstGeom>
            <a:gradFill flip="none" rotWithShape="1">
              <a:gsLst>
                <a:gs pos="0">
                  <a:srgbClr val="4299E1"/>
                </a:gs>
                <a:gs pos="100000">
                  <a:srgbClr val="1A365D"/>
                </a:gs>
              </a:gsLst>
              <a:lin ang="2700000" scaled="1"/>
            </a:gradFill>
            <a:ln/>
            <a:effectLst>
              <a:outerShdw blurRad="135668" dist="90445" dir="5400000" algn="bl" rotWithShape="0">
                <a:srgbClr val="000000">
                  <a:alpha val="10196"/>
                </a:srgbClr>
              </a:outerShdw>
            </a:effectLst>
          </p:spPr>
        </p:sp>
        <p:sp>
          <p:nvSpPr>
            <p:cNvPr id="133" name="Shape 16">
              <a:extLst>
                <a:ext uri="{FF2B5EF4-FFF2-40B4-BE49-F238E27FC236}">
                  <a16:creationId xmlns:a16="http://schemas.microsoft.com/office/drawing/2014/main" id="{2C16351A-92FA-3F79-2795-23E2E1F88D81}"/>
                </a:ext>
              </a:extLst>
            </p:cNvPr>
            <p:cNvSpPr/>
            <p:nvPr/>
          </p:nvSpPr>
          <p:spPr>
            <a:xfrm>
              <a:off x="8312423" y="543226"/>
              <a:ext cx="407003" cy="325602"/>
            </a:xfrm>
            <a:custGeom>
              <a:avLst/>
              <a:gdLst/>
              <a:ahLst/>
              <a:cxnLst/>
              <a:rect l="l" t="t" r="r" b="b"/>
              <a:pathLst>
                <a:path w="407003" h="325602">
                  <a:moveTo>
                    <a:pt x="81401" y="20350"/>
                  </a:moveTo>
                  <a:cubicBezTo>
                    <a:pt x="58952" y="20350"/>
                    <a:pt x="40700" y="38602"/>
                    <a:pt x="40700" y="61050"/>
                  </a:cubicBezTo>
                  <a:lnTo>
                    <a:pt x="40700" y="213677"/>
                  </a:lnTo>
                  <a:lnTo>
                    <a:pt x="81401" y="213677"/>
                  </a:lnTo>
                  <a:lnTo>
                    <a:pt x="81401" y="61050"/>
                  </a:lnTo>
                  <a:lnTo>
                    <a:pt x="325602" y="61050"/>
                  </a:lnTo>
                  <a:lnTo>
                    <a:pt x="325602" y="213677"/>
                  </a:lnTo>
                  <a:lnTo>
                    <a:pt x="366303" y="213677"/>
                  </a:lnTo>
                  <a:lnTo>
                    <a:pt x="366303" y="61050"/>
                  </a:lnTo>
                  <a:cubicBezTo>
                    <a:pt x="366303" y="38602"/>
                    <a:pt x="348051" y="20350"/>
                    <a:pt x="325602" y="20350"/>
                  </a:cubicBezTo>
                  <a:lnTo>
                    <a:pt x="81401" y="20350"/>
                  </a:lnTo>
                  <a:close/>
                  <a:moveTo>
                    <a:pt x="12210" y="244202"/>
                  </a:moveTo>
                  <a:cubicBezTo>
                    <a:pt x="5469" y="244202"/>
                    <a:pt x="0" y="249671"/>
                    <a:pt x="0" y="256412"/>
                  </a:cubicBezTo>
                  <a:cubicBezTo>
                    <a:pt x="0" y="283376"/>
                    <a:pt x="21876" y="305252"/>
                    <a:pt x="48840" y="305252"/>
                  </a:cubicBezTo>
                  <a:lnTo>
                    <a:pt x="358163" y="305252"/>
                  </a:lnTo>
                  <a:cubicBezTo>
                    <a:pt x="385127" y="305252"/>
                    <a:pt x="407003" y="283376"/>
                    <a:pt x="407003" y="256412"/>
                  </a:cubicBezTo>
                  <a:cubicBezTo>
                    <a:pt x="407003" y="249671"/>
                    <a:pt x="401534" y="244202"/>
                    <a:pt x="394793" y="244202"/>
                  </a:cubicBezTo>
                  <a:lnTo>
                    <a:pt x="12210" y="244202"/>
                  </a:lnTo>
                  <a:close/>
                </a:path>
              </a:pathLst>
            </a:custGeom>
            <a:solidFill>
              <a:srgbClr val="FFFFFF"/>
            </a:solidFill>
            <a:ln/>
          </p:spPr>
        </p:sp>
        <p:sp>
          <p:nvSpPr>
            <p:cNvPr id="134" name="Text 17">
              <a:extLst>
                <a:ext uri="{FF2B5EF4-FFF2-40B4-BE49-F238E27FC236}">
                  <a16:creationId xmlns:a16="http://schemas.microsoft.com/office/drawing/2014/main" id="{DDA057E6-6935-CAD9-FF2D-6ED40C058F4F}"/>
                </a:ext>
              </a:extLst>
            </p:cNvPr>
            <p:cNvSpPr/>
            <p:nvPr/>
          </p:nvSpPr>
          <p:spPr>
            <a:xfrm>
              <a:off x="8825119" y="289979"/>
              <a:ext cx="3445958" cy="253246"/>
            </a:xfrm>
            <a:prstGeom prst="rect">
              <a:avLst/>
            </a:prstGeom>
            <a:noFill/>
            <a:ln/>
          </p:spPr>
          <p:txBody>
            <a:bodyPr wrap="square" lIns="0" tIns="0" rIns="0" bIns="0" rtlCol="0" anchor="ctr"/>
            <a:lstStyle/>
            <a:p>
              <a:pPr>
                <a:lnSpc>
                  <a:spcPct val="130000"/>
                </a:lnSpc>
              </a:pPr>
              <a:r>
                <a:rPr lang="kk-KZ" sz="1282" b="1" dirty="0">
                  <a:solidFill>
                    <a:srgbClr val="FFFFFF"/>
                  </a:solidFill>
                  <a:latin typeface="Quattrocento Sans" pitchFamily="34" charset="0"/>
                  <a:ea typeface="Quattrocento Sans" pitchFamily="34" charset="-122"/>
                  <a:cs typeface="Quattrocento Sans" pitchFamily="34" charset="-120"/>
                </a:rPr>
                <a:t>Электрондық нысанда</a:t>
              </a:r>
              <a:endParaRPr lang="en-US" sz="1600" dirty="0"/>
            </a:p>
          </p:txBody>
        </p:sp>
        <p:sp>
          <p:nvSpPr>
            <p:cNvPr id="135" name="Text 18">
              <a:extLst>
                <a:ext uri="{FF2B5EF4-FFF2-40B4-BE49-F238E27FC236}">
                  <a16:creationId xmlns:a16="http://schemas.microsoft.com/office/drawing/2014/main" id="{995DA447-93B1-9236-3F69-9EA990DB955E}"/>
                </a:ext>
              </a:extLst>
            </p:cNvPr>
            <p:cNvSpPr/>
            <p:nvPr/>
          </p:nvSpPr>
          <p:spPr>
            <a:xfrm>
              <a:off x="8842475" y="572039"/>
              <a:ext cx="3527359" cy="361780"/>
            </a:xfrm>
            <a:prstGeom prst="rect">
              <a:avLst/>
            </a:prstGeom>
            <a:noFill/>
            <a:ln/>
          </p:spPr>
          <p:txBody>
            <a:bodyPr wrap="square" lIns="0" tIns="0" rIns="0" bIns="0" rtlCol="0" anchor="ctr"/>
            <a:lstStyle/>
            <a:p>
              <a:pPr>
                <a:lnSpc>
                  <a:spcPct val="90000"/>
                </a:lnSpc>
              </a:pPr>
              <a:r>
                <a:rPr lang="en-US" sz="2564" b="1" dirty="0">
                  <a:solidFill>
                    <a:srgbClr val="FFFFFF"/>
                  </a:solidFill>
                  <a:latin typeface="MiSans" pitchFamily="34" charset="0"/>
                  <a:ea typeface="MiSans" pitchFamily="34" charset="-122"/>
                  <a:cs typeface="MiSans" pitchFamily="34" charset="-120"/>
                </a:rPr>
                <a:t>71,7%</a:t>
              </a:r>
              <a:endParaRPr lang="en-US" sz="1600" dirty="0"/>
            </a:p>
          </p:txBody>
        </p:sp>
        <p:sp>
          <p:nvSpPr>
            <p:cNvPr id="136" name="Text 19">
              <a:extLst>
                <a:ext uri="{FF2B5EF4-FFF2-40B4-BE49-F238E27FC236}">
                  <a16:creationId xmlns:a16="http://schemas.microsoft.com/office/drawing/2014/main" id="{17B3796F-0504-DEBF-72C4-9460E7C2319C}"/>
                </a:ext>
              </a:extLst>
            </p:cNvPr>
            <p:cNvSpPr/>
            <p:nvPr/>
          </p:nvSpPr>
          <p:spPr>
            <a:xfrm>
              <a:off x="8834164" y="933604"/>
              <a:ext cx="3427869" cy="180890"/>
            </a:xfrm>
            <a:prstGeom prst="rect">
              <a:avLst/>
            </a:prstGeom>
            <a:noFill/>
            <a:ln/>
          </p:spPr>
          <p:txBody>
            <a:bodyPr wrap="square" lIns="0" tIns="0" rIns="0" bIns="0" rtlCol="0" anchor="ctr"/>
            <a:lstStyle/>
            <a:p>
              <a:pPr>
                <a:lnSpc>
                  <a:spcPct val="120000"/>
                </a:lnSpc>
              </a:pPr>
              <a:r>
                <a:rPr lang="en-US" sz="997" dirty="0">
                  <a:solidFill>
                    <a:srgbClr val="FFFFFF">
                      <a:alpha val="90000"/>
                    </a:srgbClr>
                  </a:solidFill>
                  <a:latin typeface="MiSans" pitchFamily="34" charset="0"/>
                  <a:ea typeface="MiSans" pitchFamily="34" charset="-122"/>
                  <a:cs typeface="MiSans" pitchFamily="34" charset="-120"/>
                </a:rPr>
                <a:t>(2023 </a:t>
              </a:r>
              <a:r>
                <a:rPr lang="kk-KZ" sz="997" dirty="0">
                  <a:solidFill>
                    <a:srgbClr val="FFFFFF">
                      <a:alpha val="90000"/>
                    </a:srgbClr>
                  </a:solidFill>
                  <a:latin typeface="MiSans" pitchFamily="34" charset="0"/>
                  <a:ea typeface="MiSans" pitchFamily="34" charset="-122"/>
                  <a:cs typeface="MiSans" pitchFamily="34" charset="-120"/>
                </a:rPr>
                <a:t>ж</a:t>
              </a:r>
              <a:r>
                <a:rPr lang="en-US" sz="997" dirty="0">
                  <a:solidFill>
                    <a:srgbClr val="FFFFFF">
                      <a:alpha val="90000"/>
                    </a:srgbClr>
                  </a:solidFill>
                  <a:latin typeface="MiSans" pitchFamily="34" charset="0"/>
                  <a:ea typeface="MiSans" pitchFamily="34" charset="-122"/>
                  <a:cs typeface="MiSans" pitchFamily="34" charset="-120"/>
                </a:rPr>
                <a:t>.</a:t>
              </a:r>
              <a:r>
                <a:rPr lang="kk-KZ" sz="997" dirty="0">
                  <a:solidFill>
                    <a:srgbClr val="FFFFFF">
                      <a:alpha val="90000"/>
                    </a:srgbClr>
                  </a:solidFill>
                  <a:latin typeface="MiSans" pitchFamily="34" charset="0"/>
                  <a:ea typeface="MiSans" pitchFamily="34" charset="-122"/>
                  <a:cs typeface="MiSans" pitchFamily="34" charset="-120"/>
                </a:rPr>
                <a:t> </a:t>
              </a:r>
              <a:r>
                <a:rPr lang="en-US" sz="997" dirty="0">
                  <a:solidFill>
                    <a:srgbClr val="FFFFFF">
                      <a:alpha val="90000"/>
                    </a:srgbClr>
                  </a:solidFill>
                  <a:latin typeface="MiSans" pitchFamily="34" charset="0"/>
                  <a:ea typeface="MiSans" pitchFamily="34" charset="-122"/>
                  <a:cs typeface="MiSans" pitchFamily="34" charset="-120"/>
                </a:rPr>
                <a:t>59,6%)</a:t>
              </a:r>
              <a:endParaRPr lang="en-US" sz="1600" dirty="0"/>
            </a:p>
          </p:txBody>
        </p:sp>
      </p:grpSp>
      <p:sp>
        <p:nvSpPr>
          <p:cNvPr id="137" name="Shape 20">
            <a:extLst>
              <a:ext uri="{FF2B5EF4-FFF2-40B4-BE49-F238E27FC236}">
                <a16:creationId xmlns:a16="http://schemas.microsoft.com/office/drawing/2014/main" id="{16361606-D9F1-35C4-D5F3-22374A7FE137}"/>
              </a:ext>
            </a:extLst>
          </p:cNvPr>
          <p:cNvSpPr/>
          <p:nvPr/>
        </p:nvSpPr>
        <p:spPr>
          <a:xfrm>
            <a:off x="3150467" y="3781824"/>
            <a:ext cx="3274113" cy="2747515"/>
          </a:xfrm>
          <a:prstGeom prst="roundRect">
            <a:avLst>
              <a:gd name="adj" fmla="val 3468"/>
            </a:avLst>
          </a:prstGeom>
          <a:solidFill>
            <a:srgbClr val="FFFFFF"/>
          </a:solidFill>
          <a:ln/>
          <a:effectLst>
            <a:outerShdw blurRad="54267" dist="36178" dir="5400000" algn="bl" rotWithShape="0">
              <a:srgbClr val="000000">
                <a:alpha val="10196"/>
              </a:srgbClr>
            </a:outerShdw>
          </a:effectLst>
        </p:spPr>
      </p:sp>
      <p:sp>
        <p:nvSpPr>
          <p:cNvPr id="139" name="Text 22">
            <a:extLst>
              <a:ext uri="{FF2B5EF4-FFF2-40B4-BE49-F238E27FC236}">
                <a16:creationId xmlns:a16="http://schemas.microsoft.com/office/drawing/2014/main" id="{F7361E6B-9171-9314-D49A-E75ACF429894}"/>
              </a:ext>
            </a:extLst>
          </p:cNvPr>
          <p:cNvSpPr/>
          <p:nvPr/>
        </p:nvSpPr>
        <p:spPr>
          <a:xfrm>
            <a:off x="3346495" y="3977852"/>
            <a:ext cx="2396795" cy="235157"/>
          </a:xfrm>
          <a:prstGeom prst="rect">
            <a:avLst/>
          </a:prstGeom>
          <a:noFill/>
          <a:ln/>
        </p:spPr>
        <p:txBody>
          <a:bodyPr wrap="square" lIns="0" tIns="0" rIns="0" bIns="0" rtlCol="0" anchor="ctr"/>
          <a:lstStyle/>
          <a:p>
            <a:pPr>
              <a:lnSpc>
                <a:spcPct val="120000"/>
              </a:lnSpc>
            </a:pPr>
            <a:r>
              <a:rPr lang="kk-KZ" sz="1424" b="1" dirty="0">
                <a:solidFill>
                  <a:srgbClr val="1A365D"/>
                </a:solidFill>
                <a:latin typeface="Quattrocento Sans" pitchFamily="34" charset="0"/>
                <a:ea typeface="Quattrocento Sans" pitchFamily="34" charset="-122"/>
                <a:cs typeface="Quattrocento Sans" pitchFamily="34" charset="-120"/>
              </a:rPr>
              <a:t>Бас тартудың негізгі себептері</a:t>
            </a:r>
            <a:endParaRPr lang="en-US" sz="1600" dirty="0"/>
          </a:p>
        </p:txBody>
      </p:sp>
      <p:sp>
        <p:nvSpPr>
          <p:cNvPr id="140" name="Shape 23">
            <a:extLst>
              <a:ext uri="{FF2B5EF4-FFF2-40B4-BE49-F238E27FC236}">
                <a16:creationId xmlns:a16="http://schemas.microsoft.com/office/drawing/2014/main" id="{09513BC9-929A-B7F0-B838-B03E61A17452}"/>
              </a:ext>
            </a:extLst>
          </p:cNvPr>
          <p:cNvSpPr/>
          <p:nvPr/>
        </p:nvSpPr>
        <p:spPr>
          <a:xfrm>
            <a:off x="3343090" y="4410748"/>
            <a:ext cx="434136" cy="434136"/>
          </a:xfrm>
          <a:prstGeom prst="roundRect">
            <a:avLst>
              <a:gd name="adj" fmla="val 50000"/>
            </a:avLst>
          </a:prstGeom>
          <a:solidFill>
            <a:srgbClr val="1A365D"/>
          </a:solidFill>
          <a:ln/>
        </p:spPr>
      </p:sp>
      <p:sp>
        <p:nvSpPr>
          <p:cNvPr id="141" name="Text 24">
            <a:extLst>
              <a:ext uri="{FF2B5EF4-FFF2-40B4-BE49-F238E27FC236}">
                <a16:creationId xmlns:a16="http://schemas.microsoft.com/office/drawing/2014/main" id="{32FBD341-E9CC-FF93-B16B-6AA4D5184134}"/>
              </a:ext>
            </a:extLst>
          </p:cNvPr>
          <p:cNvSpPr/>
          <p:nvPr/>
        </p:nvSpPr>
        <p:spPr>
          <a:xfrm>
            <a:off x="3295180" y="4392410"/>
            <a:ext cx="506493" cy="434136"/>
          </a:xfrm>
          <a:prstGeom prst="rect">
            <a:avLst/>
          </a:prstGeom>
          <a:noFill/>
          <a:ln/>
        </p:spPr>
        <p:txBody>
          <a:bodyPr wrap="square" lIns="0" tIns="0" rIns="0" bIns="0" rtlCol="0" anchor="ctr"/>
          <a:lstStyle/>
          <a:p>
            <a:pPr algn="ctr">
              <a:lnSpc>
                <a:spcPct val="130000"/>
              </a:lnSpc>
            </a:pPr>
            <a:r>
              <a:rPr lang="en-US" sz="1050" b="1" dirty="0">
                <a:solidFill>
                  <a:srgbClr val="FFFFFF"/>
                </a:solidFill>
                <a:latin typeface="MiSans" pitchFamily="34" charset="0"/>
                <a:ea typeface="MiSans" pitchFamily="34" charset="-122"/>
                <a:cs typeface="MiSans" pitchFamily="34" charset="-120"/>
              </a:rPr>
              <a:t>39,8%</a:t>
            </a:r>
            <a:endParaRPr lang="en-US" sz="1200" dirty="0"/>
          </a:p>
        </p:txBody>
      </p:sp>
      <p:sp>
        <p:nvSpPr>
          <p:cNvPr id="142" name="Text 25">
            <a:extLst>
              <a:ext uri="{FF2B5EF4-FFF2-40B4-BE49-F238E27FC236}">
                <a16:creationId xmlns:a16="http://schemas.microsoft.com/office/drawing/2014/main" id="{80182F58-7D3D-D29D-C06F-0243AA7C371B}"/>
              </a:ext>
            </a:extLst>
          </p:cNvPr>
          <p:cNvSpPr/>
          <p:nvPr/>
        </p:nvSpPr>
        <p:spPr>
          <a:xfrm>
            <a:off x="3874028" y="4346822"/>
            <a:ext cx="2080237" cy="217068"/>
          </a:xfrm>
          <a:prstGeom prst="rect">
            <a:avLst/>
          </a:prstGeom>
          <a:noFill/>
          <a:ln/>
        </p:spPr>
        <p:txBody>
          <a:bodyPr wrap="square" lIns="0" tIns="0" rIns="0" bIns="0" rtlCol="0" anchor="ctr"/>
          <a:lstStyle/>
          <a:p>
            <a:pPr>
              <a:lnSpc>
                <a:spcPct val="130000"/>
              </a:lnSpc>
            </a:pPr>
            <a:r>
              <a:rPr lang="ru-RU" sz="1139" b="1" dirty="0" err="1">
                <a:solidFill>
                  <a:srgbClr val="1A365D"/>
                </a:solidFill>
                <a:latin typeface="MiSans" pitchFamily="34" charset="0"/>
                <a:ea typeface="MiSans" pitchFamily="34" charset="-122"/>
                <a:cs typeface="MiSans" pitchFamily="34" charset="-120"/>
              </a:rPr>
              <a:t>Расталмаған</a:t>
            </a:r>
            <a:r>
              <a:rPr lang="ru-RU" sz="1139" b="1" dirty="0">
                <a:solidFill>
                  <a:srgbClr val="1A365D"/>
                </a:solidFill>
                <a:latin typeface="MiSans" pitchFamily="34" charset="0"/>
                <a:ea typeface="MiSans" pitchFamily="34" charset="-122"/>
                <a:cs typeface="MiSans" pitchFamily="34" charset="-120"/>
              </a:rPr>
              <a:t> </a:t>
            </a:r>
            <a:r>
              <a:rPr lang="ru-RU" sz="1139" b="1" dirty="0" err="1">
                <a:solidFill>
                  <a:srgbClr val="1A365D"/>
                </a:solidFill>
                <a:latin typeface="MiSans" pitchFamily="34" charset="0"/>
                <a:ea typeface="MiSans" pitchFamily="34" charset="-122"/>
                <a:cs typeface="MiSans" pitchFamily="34" charset="-120"/>
              </a:rPr>
              <a:t>табыс</a:t>
            </a:r>
            <a:endParaRPr lang="en-US" sz="1600" dirty="0"/>
          </a:p>
        </p:txBody>
      </p:sp>
      <p:sp>
        <p:nvSpPr>
          <p:cNvPr id="143" name="Text 26">
            <a:extLst>
              <a:ext uri="{FF2B5EF4-FFF2-40B4-BE49-F238E27FC236}">
                <a16:creationId xmlns:a16="http://schemas.microsoft.com/office/drawing/2014/main" id="{9CABBAF9-586A-122C-5EFA-D5225CFB913A}"/>
              </a:ext>
            </a:extLst>
          </p:cNvPr>
          <p:cNvSpPr/>
          <p:nvPr/>
        </p:nvSpPr>
        <p:spPr>
          <a:xfrm>
            <a:off x="3874028" y="4563890"/>
            <a:ext cx="2538210" cy="293106"/>
          </a:xfrm>
          <a:prstGeom prst="rect">
            <a:avLst/>
          </a:prstGeom>
          <a:noFill/>
          <a:ln/>
        </p:spPr>
        <p:txBody>
          <a:bodyPr wrap="square" lIns="0" tIns="0" rIns="0" bIns="0" rtlCol="0" anchor="ctr"/>
          <a:lstStyle/>
          <a:p>
            <a:r>
              <a:rPr lang="ru-RU" sz="997" dirty="0" err="1">
                <a:solidFill>
                  <a:srgbClr val="2B6CB0"/>
                </a:solidFill>
                <a:latin typeface="MiSans" pitchFamily="34" charset="0"/>
                <a:ea typeface="MiSans" pitchFamily="34" charset="-122"/>
                <a:cs typeface="MiSans" pitchFamily="34" charset="-120"/>
              </a:rPr>
              <a:t>Табысты</a:t>
            </a:r>
            <a:r>
              <a:rPr lang="ru-RU" sz="997" dirty="0">
                <a:solidFill>
                  <a:srgbClr val="2B6CB0"/>
                </a:solidFill>
                <a:latin typeface="MiSans" pitchFamily="34" charset="0"/>
                <a:ea typeface="MiSans" pitchFamily="34" charset="-122"/>
                <a:cs typeface="MiSans" pitchFamily="34" charset="-120"/>
              </a:rPr>
              <a:t> </a:t>
            </a:r>
            <a:r>
              <a:rPr lang="ru-RU" sz="997" dirty="0" err="1">
                <a:solidFill>
                  <a:srgbClr val="2B6CB0"/>
                </a:solidFill>
                <a:latin typeface="MiSans" pitchFamily="34" charset="0"/>
                <a:ea typeface="MiSans" pitchFamily="34" charset="-122"/>
                <a:cs typeface="MiSans" pitchFamily="34" charset="-120"/>
              </a:rPr>
              <a:t>растайтын</a:t>
            </a:r>
            <a:r>
              <a:rPr lang="ru-RU" sz="997" dirty="0">
                <a:solidFill>
                  <a:srgbClr val="2B6CB0"/>
                </a:solidFill>
                <a:latin typeface="MiSans" pitchFamily="34" charset="0"/>
                <a:ea typeface="MiSans" pitchFamily="34" charset="-122"/>
                <a:cs typeface="MiSans" pitchFamily="34" charset="-120"/>
              </a:rPr>
              <a:t> </a:t>
            </a:r>
            <a:r>
              <a:rPr lang="ru-RU" sz="997" dirty="0" err="1">
                <a:solidFill>
                  <a:srgbClr val="2B6CB0"/>
                </a:solidFill>
                <a:latin typeface="MiSans" pitchFamily="34" charset="0"/>
                <a:ea typeface="MiSans" pitchFamily="34" charset="-122"/>
                <a:cs typeface="MiSans" pitchFamily="34" charset="-120"/>
              </a:rPr>
              <a:t>құжаттардың</a:t>
            </a:r>
            <a:r>
              <a:rPr lang="ru-RU" sz="997" dirty="0">
                <a:solidFill>
                  <a:srgbClr val="2B6CB0"/>
                </a:solidFill>
                <a:latin typeface="MiSans" pitchFamily="34" charset="0"/>
                <a:ea typeface="MiSans" pitchFamily="34" charset="-122"/>
                <a:cs typeface="MiSans" pitchFamily="34" charset="-120"/>
              </a:rPr>
              <a:t> </a:t>
            </a:r>
            <a:r>
              <a:rPr lang="ru-RU" sz="997" dirty="0" err="1">
                <a:solidFill>
                  <a:srgbClr val="2B6CB0"/>
                </a:solidFill>
                <a:latin typeface="MiSans" pitchFamily="34" charset="0"/>
                <a:ea typeface="MiSans" pitchFamily="34" charset="-122"/>
                <a:cs typeface="MiSans" pitchFamily="34" charset="-120"/>
              </a:rPr>
              <a:t>болмауы</a:t>
            </a:r>
            <a:endParaRPr lang="en-US" sz="1600" dirty="0"/>
          </a:p>
        </p:txBody>
      </p:sp>
      <p:sp>
        <p:nvSpPr>
          <p:cNvPr id="144" name="Shape 27">
            <a:extLst>
              <a:ext uri="{FF2B5EF4-FFF2-40B4-BE49-F238E27FC236}">
                <a16:creationId xmlns:a16="http://schemas.microsoft.com/office/drawing/2014/main" id="{F0DAD510-56AF-312B-5801-66785D22AB5B}"/>
              </a:ext>
            </a:extLst>
          </p:cNvPr>
          <p:cNvSpPr/>
          <p:nvPr/>
        </p:nvSpPr>
        <p:spPr>
          <a:xfrm>
            <a:off x="3343090" y="4953419"/>
            <a:ext cx="434136" cy="434136"/>
          </a:xfrm>
          <a:prstGeom prst="roundRect">
            <a:avLst>
              <a:gd name="adj" fmla="val 50000"/>
            </a:avLst>
          </a:prstGeom>
          <a:solidFill>
            <a:srgbClr val="2B6CB0"/>
          </a:solidFill>
          <a:ln/>
        </p:spPr>
      </p:sp>
      <p:sp>
        <p:nvSpPr>
          <p:cNvPr id="145" name="Text 28">
            <a:extLst>
              <a:ext uri="{FF2B5EF4-FFF2-40B4-BE49-F238E27FC236}">
                <a16:creationId xmlns:a16="http://schemas.microsoft.com/office/drawing/2014/main" id="{B9C63991-A362-97B2-F358-D4066A9FAA22}"/>
              </a:ext>
            </a:extLst>
          </p:cNvPr>
          <p:cNvSpPr/>
          <p:nvPr/>
        </p:nvSpPr>
        <p:spPr>
          <a:xfrm>
            <a:off x="3295180" y="4935081"/>
            <a:ext cx="506493" cy="434136"/>
          </a:xfrm>
          <a:prstGeom prst="rect">
            <a:avLst/>
          </a:prstGeom>
          <a:noFill/>
          <a:ln/>
        </p:spPr>
        <p:txBody>
          <a:bodyPr wrap="square" lIns="0" tIns="0" rIns="0" bIns="0" rtlCol="0" anchor="ctr"/>
          <a:lstStyle/>
          <a:p>
            <a:pPr algn="ctr">
              <a:lnSpc>
                <a:spcPct val="130000"/>
              </a:lnSpc>
            </a:pPr>
            <a:r>
              <a:rPr lang="en-US" sz="1050" b="1" dirty="0">
                <a:solidFill>
                  <a:srgbClr val="FFFFFF"/>
                </a:solidFill>
                <a:latin typeface="MiSans" pitchFamily="34" charset="0"/>
                <a:ea typeface="MiSans" pitchFamily="34" charset="-122"/>
                <a:cs typeface="MiSans" pitchFamily="34" charset="-120"/>
              </a:rPr>
              <a:t>24,3%</a:t>
            </a:r>
            <a:endParaRPr lang="en-US" sz="1200" dirty="0"/>
          </a:p>
        </p:txBody>
      </p:sp>
      <p:sp>
        <p:nvSpPr>
          <p:cNvPr id="146" name="Text 29">
            <a:extLst>
              <a:ext uri="{FF2B5EF4-FFF2-40B4-BE49-F238E27FC236}">
                <a16:creationId xmlns:a16="http://schemas.microsoft.com/office/drawing/2014/main" id="{5695F27E-A687-694B-DFA8-410D36113F0F}"/>
              </a:ext>
            </a:extLst>
          </p:cNvPr>
          <p:cNvSpPr/>
          <p:nvPr/>
        </p:nvSpPr>
        <p:spPr>
          <a:xfrm>
            <a:off x="3874028" y="4926507"/>
            <a:ext cx="2550552" cy="217068"/>
          </a:xfrm>
          <a:prstGeom prst="rect">
            <a:avLst/>
          </a:prstGeom>
          <a:noFill/>
          <a:ln/>
        </p:spPr>
        <p:txBody>
          <a:bodyPr wrap="square" lIns="0" tIns="0" rIns="0" bIns="0" rtlCol="0" anchor="ctr"/>
          <a:lstStyle/>
          <a:p>
            <a:pPr>
              <a:lnSpc>
                <a:spcPct val="130000"/>
              </a:lnSpc>
            </a:pPr>
            <a:r>
              <a:rPr lang="ru-RU" sz="1139" b="1" dirty="0" err="1">
                <a:solidFill>
                  <a:srgbClr val="1A365D"/>
                </a:solidFill>
                <a:latin typeface="MiSans" pitchFamily="34" charset="0"/>
                <a:ea typeface="MiSans" pitchFamily="34" charset="-122"/>
                <a:cs typeface="MiSans" pitchFamily="34" charset="-120"/>
              </a:rPr>
              <a:t>Құжаттар</a:t>
            </a:r>
            <a:r>
              <a:rPr lang="ru-RU" sz="1139" b="1" dirty="0">
                <a:solidFill>
                  <a:srgbClr val="1A365D"/>
                </a:solidFill>
                <a:latin typeface="MiSans" pitchFamily="34" charset="0"/>
                <a:ea typeface="MiSans" pitchFamily="34" charset="-122"/>
                <a:cs typeface="MiSans" pitchFamily="34" charset="-120"/>
              </a:rPr>
              <a:t> </a:t>
            </a:r>
            <a:r>
              <a:rPr lang="ru-RU" sz="1139" b="1" dirty="0" err="1">
                <a:solidFill>
                  <a:srgbClr val="1A365D"/>
                </a:solidFill>
                <a:latin typeface="MiSans" pitchFamily="34" charset="0"/>
                <a:ea typeface="MiSans" pitchFamily="34" charset="-122"/>
                <a:cs typeface="MiSans" pitchFamily="34" charset="-120"/>
              </a:rPr>
              <a:t>ұсынылмаған</a:t>
            </a:r>
            <a:endParaRPr lang="en-US" sz="1600" dirty="0"/>
          </a:p>
        </p:txBody>
      </p:sp>
      <p:sp>
        <p:nvSpPr>
          <p:cNvPr id="147" name="Text 30">
            <a:extLst>
              <a:ext uri="{FF2B5EF4-FFF2-40B4-BE49-F238E27FC236}">
                <a16:creationId xmlns:a16="http://schemas.microsoft.com/office/drawing/2014/main" id="{55275FCF-4F41-C899-1905-C01A34988B6E}"/>
              </a:ext>
            </a:extLst>
          </p:cNvPr>
          <p:cNvSpPr/>
          <p:nvPr/>
        </p:nvSpPr>
        <p:spPr>
          <a:xfrm>
            <a:off x="3874028" y="5143575"/>
            <a:ext cx="2541507" cy="180890"/>
          </a:xfrm>
          <a:prstGeom prst="rect">
            <a:avLst/>
          </a:prstGeom>
          <a:noFill/>
          <a:ln/>
        </p:spPr>
        <p:txBody>
          <a:bodyPr wrap="square" lIns="0" tIns="0" rIns="0" bIns="0" rtlCol="0" anchor="ctr"/>
          <a:lstStyle/>
          <a:p>
            <a:pPr>
              <a:lnSpc>
                <a:spcPct val="120000"/>
              </a:lnSpc>
            </a:pPr>
            <a:r>
              <a:rPr lang="ru-RU" sz="997" dirty="0" err="1">
                <a:solidFill>
                  <a:srgbClr val="2B6CB0"/>
                </a:solidFill>
                <a:latin typeface="MiSans" pitchFamily="34" charset="0"/>
                <a:ea typeface="MiSans" pitchFamily="34" charset="-122"/>
                <a:cs typeface="MiSans" pitchFamily="34" charset="-120"/>
              </a:rPr>
              <a:t>Қосымша</a:t>
            </a:r>
            <a:r>
              <a:rPr lang="ru-RU" sz="997" dirty="0">
                <a:solidFill>
                  <a:srgbClr val="2B6CB0"/>
                </a:solidFill>
                <a:latin typeface="MiSans" pitchFamily="34" charset="0"/>
                <a:ea typeface="MiSans" pitchFamily="34" charset="-122"/>
                <a:cs typeface="MiSans" pitchFamily="34" charset="-120"/>
              </a:rPr>
              <a:t> </a:t>
            </a:r>
            <a:r>
              <a:rPr lang="ru-RU" sz="997" dirty="0" err="1">
                <a:solidFill>
                  <a:srgbClr val="2B6CB0"/>
                </a:solidFill>
                <a:latin typeface="MiSans" pitchFamily="34" charset="0"/>
                <a:ea typeface="MiSans" pitchFamily="34" charset="-122"/>
                <a:cs typeface="MiSans" pitchFamily="34" charset="-120"/>
              </a:rPr>
              <a:t>құжаттардың</a:t>
            </a:r>
            <a:r>
              <a:rPr lang="ru-RU" sz="997" dirty="0">
                <a:solidFill>
                  <a:srgbClr val="2B6CB0"/>
                </a:solidFill>
                <a:latin typeface="MiSans" pitchFamily="34" charset="0"/>
                <a:ea typeface="MiSans" pitchFamily="34" charset="-122"/>
                <a:cs typeface="MiSans" pitchFamily="34" charset="-120"/>
              </a:rPr>
              <a:t> </a:t>
            </a:r>
            <a:r>
              <a:rPr lang="ru-RU" sz="997" dirty="0" err="1">
                <a:solidFill>
                  <a:srgbClr val="2B6CB0"/>
                </a:solidFill>
                <a:latin typeface="MiSans" pitchFamily="34" charset="0"/>
                <a:ea typeface="MiSans" pitchFamily="34" charset="-122"/>
                <a:cs typeface="MiSans" pitchFamily="34" charset="-120"/>
              </a:rPr>
              <a:t>болмауы</a:t>
            </a:r>
            <a:endParaRPr lang="en-US" sz="1600" dirty="0"/>
          </a:p>
        </p:txBody>
      </p:sp>
      <p:sp>
        <p:nvSpPr>
          <p:cNvPr id="148" name="Shape 31">
            <a:extLst>
              <a:ext uri="{FF2B5EF4-FFF2-40B4-BE49-F238E27FC236}">
                <a16:creationId xmlns:a16="http://schemas.microsoft.com/office/drawing/2014/main" id="{683C4FEF-766A-D1C4-1D70-63C3BA7F4964}"/>
              </a:ext>
            </a:extLst>
          </p:cNvPr>
          <p:cNvSpPr/>
          <p:nvPr/>
        </p:nvSpPr>
        <p:spPr>
          <a:xfrm>
            <a:off x="3343090" y="5496089"/>
            <a:ext cx="434136" cy="434136"/>
          </a:xfrm>
          <a:prstGeom prst="roundRect">
            <a:avLst>
              <a:gd name="adj" fmla="val 50000"/>
            </a:avLst>
          </a:prstGeom>
          <a:solidFill>
            <a:srgbClr val="4299E1"/>
          </a:solidFill>
          <a:ln/>
        </p:spPr>
      </p:sp>
      <p:sp>
        <p:nvSpPr>
          <p:cNvPr id="149" name="Text 32">
            <a:extLst>
              <a:ext uri="{FF2B5EF4-FFF2-40B4-BE49-F238E27FC236}">
                <a16:creationId xmlns:a16="http://schemas.microsoft.com/office/drawing/2014/main" id="{B010D2ED-9740-E1B4-2C1E-1BFA2DE56FE8}"/>
              </a:ext>
            </a:extLst>
          </p:cNvPr>
          <p:cNvSpPr/>
          <p:nvPr/>
        </p:nvSpPr>
        <p:spPr>
          <a:xfrm>
            <a:off x="3295180" y="5477751"/>
            <a:ext cx="506493" cy="434136"/>
          </a:xfrm>
          <a:prstGeom prst="rect">
            <a:avLst/>
          </a:prstGeom>
          <a:noFill/>
          <a:ln/>
        </p:spPr>
        <p:txBody>
          <a:bodyPr wrap="square" lIns="0" tIns="0" rIns="0" bIns="0" rtlCol="0" anchor="ctr"/>
          <a:lstStyle/>
          <a:p>
            <a:pPr algn="ctr">
              <a:lnSpc>
                <a:spcPct val="130000"/>
              </a:lnSpc>
            </a:pPr>
            <a:r>
              <a:rPr lang="en-US" sz="1050" b="1" dirty="0">
                <a:solidFill>
                  <a:srgbClr val="FFFFFF"/>
                </a:solidFill>
                <a:latin typeface="MiSans" pitchFamily="34" charset="0"/>
                <a:ea typeface="MiSans" pitchFamily="34" charset="-122"/>
                <a:cs typeface="MiSans" pitchFamily="34" charset="-120"/>
              </a:rPr>
              <a:t>15,3%</a:t>
            </a:r>
            <a:endParaRPr lang="en-US" sz="1200" dirty="0"/>
          </a:p>
        </p:txBody>
      </p:sp>
      <p:sp>
        <p:nvSpPr>
          <p:cNvPr id="150" name="Text 33">
            <a:extLst>
              <a:ext uri="{FF2B5EF4-FFF2-40B4-BE49-F238E27FC236}">
                <a16:creationId xmlns:a16="http://schemas.microsoft.com/office/drawing/2014/main" id="{98469985-2A2B-BEB7-91E3-E16B004466B5}"/>
              </a:ext>
            </a:extLst>
          </p:cNvPr>
          <p:cNvSpPr/>
          <p:nvPr/>
        </p:nvSpPr>
        <p:spPr>
          <a:xfrm>
            <a:off x="3874028" y="5468643"/>
            <a:ext cx="1736546" cy="217068"/>
          </a:xfrm>
          <a:prstGeom prst="rect">
            <a:avLst/>
          </a:prstGeom>
          <a:noFill/>
          <a:ln/>
        </p:spPr>
        <p:txBody>
          <a:bodyPr wrap="square" lIns="0" tIns="0" rIns="0" bIns="0" rtlCol="0" anchor="ctr"/>
          <a:lstStyle/>
          <a:p>
            <a:pPr>
              <a:lnSpc>
                <a:spcPct val="130000"/>
              </a:lnSpc>
            </a:pPr>
            <a:r>
              <a:rPr lang="kk-KZ" sz="1139" b="1" dirty="0">
                <a:solidFill>
                  <a:srgbClr val="1A365D"/>
                </a:solidFill>
                <a:latin typeface="MiSans" pitchFamily="34" charset="0"/>
                <a:ea typeface="MiSans" pitchFamily="34" charset="-122"/>
                <a:cs typeface="MiSans" pitchFamily="34" charset="-120"/>
              </a:rPr>
              <a:t>Жазбаша өтініш</a:t>
            </a:r>
            <a:endParaRPr lang="en-US" sz="1600" dirty="0"/>
          </a:p>
        </p:txBody>
      </p:sp>
      <p:sp>
        <p:nvSpPr>
          <p:cNvPr id="151" name="Text 34">
            <a:extLst>
              <a:ext uri="{FF2B5EF4-FFF2-40B4-BE49-F238E27FC236}">
                <a16:creationId xmlns:a16="http://schemas.microsoft.com/office/drawing/2014/main" id="{0DCBA65E-D2F8-FBF9-D9F4-E8E5677DEC72}"/>
              </a:ext>
            </a:extLst>
          </p:cNvPr>
          <p:cNvSpPr/>
          <p:nvPr/>
        </p:nvSpPr>
        <p:spPr>
          <a:xfrm>
            <a:off x="3874028" y="5685712"/>
            <a:ext cx="1877811" cy="152938"/>
          </a:xfrm>
          <a:prstGeom prst="rect">
            <a:avLst/>
          </a:prstGeom>
          <a:noFill/>
          <a:ln/>
        </p:spPr>
        <p:txBody>
          <a:bodyPr wrap="square" lIns="0" tIns="0" rIns="0" bIns="0" rtlCol="0" anchor="ctr"/>
          <a:lstStyle/>
          <a:p>
            <a:pPr>
              <a:lnSpc>
                <a:spcPct val="120000"/>
              </a:lnSpc>
            </a:pPr>
            <a:r>
              <a:rPr lang="ru-RU" sz="997" dirty="0" err="1">
                <a:solidFill>
                  <a:srgbClr val="2B6CB0"/>
                </a:solidFill>
                <a:latin typeface="MiSans" pitchFamily="34" charset="0"/>
                <a:ea typeface="MiSans" pitchFamily="34" charset="-122"/>
                <a:cs typeface="MiSans" pitchFamily="34" charset="-120"/>
              </a:rPr>
              <a:t>Төлемдерді</a:t>
            </a:r>
            <a:r>
              <a:rPr lang="ru-RU" sz="997" dirty="0">
                <a:solidFill>
                  <a:srgbClr val="2B6CB0"/>
                </a:solidFill>
                <a:latin typeface="MiSans" pitchFamily="34" charset="0"/>
                <a:ea typeface="MiSans" pitchFamily="34" charset="-122"/>
                <a:cs typeface="MiSans" pitchFamily="34" charset="-120"/>
              </a:rPr>
              <a:t> </a:t>
            </a:r>
            <a:r>
              <a:rPr lang="ru-RU" sz="997" dirty="0" err="1">
                <a:solidFill>
                  <a:srgbClr val="2B6CB0"/>
                </a:solidFill>
                <a:latin typeface="MiSans" pitchFamily="34" charset="0"/>
                <a:ea typeface="MiSans" pitchFamily="34" charset="-122"/>
                <a:cs typeface="MiSans" pitchFamily="34" charset="-120"/>
              </a:rPr>
              <a:t>алудан</a:t>
            </a:r>
            <a:r>
              <a:rPr lang="ru-RU" sz="997" dirty="0">
                <a:solidFill>
                  <a:srgbClr val="2B6CB0"/>
                </a:solidFill>
                <a:latin typeface="MiSans" pitchFamily="34" charset="0"/>
                <a:ea typeface="MiSans" pitchFamily="34" charset="-122"/>
                <a:cs typeface="MiSans" pitchFamily="34" charset="-120"/>
              </a:rPr>
              <a:t> бас </a:t>
            </a:r>
            <a:r>
              <a:rPr lang="ru-RU" sz="997" dirty="0" err="1">
                <a:solidFill>
                  <a:srgbClr val="2B6CB0"/>
                </a:solidFill>
                <a:latin typeface="MiSans" pitchFamily="34" charset="0"/>
                <a:ea typeface="MiSans" pitchFamily="34" charset="-122"/>
                <a:cs typeface="MiSans" pitchFamily="34" charset="-120"/>
              </a:rPr>
              <a:t>тарту</a:t>
            </a:r>
            <a:endParaRPr lang="en-US" sz="1600" dirty="0"/>
          </a:p>
        </p:txBody>
      </p:sp>
      <p:sp>
        <p:nvSpPr>
          <p:cNvPr id="152" name="Shape 35">
            <a:extLst>
              <a:ext uri="{FF2B5EF4-FFF2-40B4-BE49-F238E27FC236}">
                <a16:creationId xmlns:a16="http://schemas.microsoft.com/office/drawing/2014/main" id="{C904C001-764D-69C1-6EAC-2D5918F15187}"/>
              </a:ext>
            </a:extLst>
          </p:cNvPr>
          <p:cNvSpPr/>
          <p:nvPr/>
        </p:nvSpPr>
        <p:spPr>
          <a:xfrm>
            <a:off x="3343090" y="6038760"/>
            <a:ext cx="434136" cy="434136"/>
          </a:xfrm>
          <a:prstGeom prst="roundRect">
            <a:avLst>
              <a:gd name="adj" fmla="val 50000"/>
            </a:avLst>
          </a:prstGeom>
          <a:solidFill>
            <a:srgbClr val="1A365D"/>
          </a:solidFill>
          <a:ln/>
        </p:spPr>
      </p:sp>
      <p:sp>
        <p:nvSpPr>
          <p:cNvPr id="153" name="Text 36">
            <a:extLst>
              <a:ext uri="{FF2B5EF4-FFF2-40B4-BE49-F238E27FC236}">
                <a16:creationId xmlns:a16="http://schemas.microsoft.com/office/drawing/2014/main" id="{7D87B3E3-2DFD-C9A3-F8DA-E661C0CDAC1B}"/>
              </a:ext>
            </a:extLst>
          </p:cNvPr>
          <p:cNvSpPr/>
          <p:nvPr/>
        </p:nvSpPr>
        <p:spPr>
          <a:xfrm>
            <a:off x="3307706" y="6032948"/>
            <a:ext cx="506493" cy="434136"/>
          </a:xfrm>
          <a:prstGeom prst="rect">
            <a:avLst/>
          </a:prstGeom>
          <a:noFill/>
          <a:ln/>
        </p:spPr>
        <p:txBody>
          <a:bodyPr wrap="square" lIns="0" tIns="0" rIns="0" bIns="0" rtlCol="0" anchor="ctr"/>
          <a:lstStyle/>
          <a:p>
            <a:pPr algn="ctr">
              <a:lnSpc>
                <a:spcPct val="130000"/>
              </a:lnSpc>
            </a:pPr>
            <a:r>
              <a:rPr lang="en-US" sz="1050" b="1" dirty="0">
                <a:solidFill>
                  <a:srgbClr val="FFFFFF"/>
                </a:solidFill>
                <a:latin typeface="MiSans" pitchFamily="34" charset="0"/>
                <a:ea typeface="MiSans" pitchFamily="34" charset="-122"/>
                <a:cs typeface="MiSans" pitchFamily="34" charset="-120"/>
              </a:rPr>
              <a:t>20,6%</a:t>
            </a:r>
            <a:endParaRPr lang="en-US" sz="1200" dirty="0"/>
          </a:p>
        </p:txBody>
      </p:sp>
      <p:sp>
        <p:nvSpPr>
          <p:cNvPr id="154" name="Text 37">
            <a:extLst>
              <a:ext uri="{FF2B5EF4-FFF2-40B4-BE49-F238E27FC236}">
                <a16:creationId xmlns:a16="http://schemas.microsoft.com/office/drawing/2014/main" id="{3E39B971-69A6-F409-D9FA-C022A8C06ED2}"/>
              </a:ext>
            </a:extLst>
          </p:cNvPr>
          <p:cNvSpPr/>
          <p:nvPr/>
        </p:nvSpPr>
        <p:spPr>
          <a:xfrm>
            <a:off x="3874028" y="6038511"/>
            <a:ext cx="1239098" cy="217068"/>
          </a:xfrm>
          <a:prstGeom prst="rect">
            <a:avLst/>
          </a:prstGeom>
          <a:noFill/>
          <a:ln/>
        </p:spPr>
        <p:txBody>
          <a:bodyPr wrap="square" lIns="0" tIns="0" rIns="0" bIns="0" rtlCol="0" anchor="ctr"/>
          <a:lstStyle/>
          <a:p>
            <a:pPr>
              <a:lnSpc>
                <a:spcPct val="130000"/>
              </a:lnSpc>
            </a:pPr>
            <a:r>
              <a:rPr lang="kk-KZ" sz="1139" b="1" dirty="0">
                <a:solidFill>
                  <a:srgbClr val="1A365D"/>
                </a:solidFill>
                <a:latin typeface="MiSans" pitchFamily="34" charset="0"/>
                <a:ea typeface="MiSans" pitchFamily="34" charset="-122"/>
                <a:cs typeface="MiSans" pitchFamily="34" charset="-120"/>
              </a:rPr>
              <a:t>Басқа себептер</a:t>
            </a:r>
            <a:endParaRPr lang="en-US" sz="1600" dirty="0"/>
          </a:p>
        </p:txBody>
      </p:sp>
      <p:sp>
        <p:nvSpPr>
          <p:cNvPr id="155" name="Text 38">
            <a:extLst>
              <a:ext uri="{FF2B5EF4-FFF2-40B4-BE49-F238E27FC236}">
                <a16:creationId xmlns:a16="http://schemas.microsoft.com/office/drawing/2014/main" id="{6EA89431-E2D0-EC2A-1AF8-083FF9AD9A3A}"/>
              </a:ext>
            </a:extLst>
          </p:cNvPr>
          <p:cNvSpPr/>
          <p:nvPr/>
        </p:nvSpPr>
        <p:spPr>
          <a:xfrm>
            <a:off x="3874028" y="6255579"/>
            <a:ext cx="1230053" cy="180890"/>
          </a:xfrm>
          <a:prstGeom prst="rect">
            <a:avLst/>
          </a:prstGeom>
          <a:noFill/>
          <a:ln/>
        </p:spPr>
        <p:txBody>
          <a:bodyPr wrap="square" lIns="0" tIns="0" rIns="0" bIns="0" rtlCol="0" anchor="ctr"/>
          <a:lstStyle/>
          <a:p>
            <a:pPr>
              <a:lnSpc>
                <a:spcPct val="120000"/>
              </a:lnSpc>
            </a:pPr>
            <a:r>
              <a:rPr lang="kk-KZ" sz="997" dirty="0">
                <a:solidFill>
                  <a:srgbClr val="2B6CB0"/>
                </a:solidFill>
                <a:latin typeface="MiSans" pitchFamily="34" charset="0"/>
                <a:ea typeface="MiSans" pitchFamily="34" charset="-122"/>
                <a:cs typeface="MiSans" pitchFamily="34" charset="-120"/>
              </a:rPr>
              <a:t>Өзге негіздер</a:t>
            </a:r>
            <a:endParaRPr lang="en-US" sz="1600" dirty="0"/>
          </a:p>
        </p:txBody>
      </p:sp>
      <p:sp>
        <p:nvSpPr>
          <p:cNvPr id="156" name="Shape 39">
            <a:extLst>
              <a:ext uri="{FF2B5EF4-FFF2-40B4-BE49-F238E27FC236}">
                <a16:creationId xmlns:a16="http://schemas.microsoft.com/office/drawing/2014/main" id="{09743B8F-EF63-99F0-CAA1-AC1145AEB453}"/>
              </a:ext>
            </a:extLst>
          </p:cNvPr>
          <p:cNvSpPr/>
          <p:nvPr/>
        </p:nvSpPr>
        <p:spPr>
          <a:xfrm>
            <a:off x="6539718" y="898223"/>
            <a:ext cx="5444796" cy="2759955"/>
          </a:xfrm>
          <a:prstGeom prst="roundRect">
            <a:avLst>
              <a:gd name="adj" fmla="val 3468"/>
            </a:avLst>
          </a:prstGeom>
          <a:solidFill>
            <a:srgbClr val="FFFFFF"/>
          </a:solidFill>
          <a:ln/>
          <a:effectLst>
            <a:outerShdw blurRad="54267" dist="36178" dir="5400000" algn="bl" rotWithShape="0">
              <a:srgbClr val="000000">
                <a:alpha val="10196"/>
              </a:srgbClr>
            </a:outerShdw>
          </a:effectLst>
        </p:spPr>
      </p:sp>
      <p:sp>
        <p:nvSpPr>
          <p:cNvPr id="157" name="Shape 40">
            <a:extLst>
              <a:ext uri="{FF2B5EF4-FFF2-40B4-BE49-F238E27FC236}">
                <a16:creationId xmlns:a16="http://schemas.microsoft.com/office/drawing/2014/main" id="{DBE0D5FA-9088-285D-85ED-DF4FE9ABC47F}"/>
              </a:ext>
            </a:extLst>
          </p:cNvPr>
          <p:cNvSpPr/>
          <p:nvPr/>
        </p:nvSpPr>
        <p:spPr>
          <a:xfrm>
            <a:off x="6627749" y="993785"/>
            <a:ext cx="180890" cy="180890"/>
          </a:xfrm>
          <a:custGeom>
            <a:avLst/>
            <a:gdLst/>
            <a:ahLst/>
            <a:cxnLst/>
            <a:rect l="l" t="t" r="r" b="b"/>
            <a:pathLst>
              <a:path w="180890" h="180890">
                <a:moveTo>
                  <a:pt x="11306" y="11306"/>
                </a:moveTo>
                <a:cubicBezTo>
                  <a:pt x="17559" y="11306"/>
                  <a:pt x="22611" y="16358"/>
                  <a:pt x="22611" y="22611"/>
                </a:cubicBezTo>
                <a:lnTo>
                  <a:pt x="22611" y="141320"/>
                </a:lnTo>
                <a:cubicBezTo>
                  <a:pt x="22611" y="144430"/>
                  <a:pt x="25155" y="146973"/>
                  <a:pt x="28264" y="146973"/>
                </a:cubicBezTo>
                <a:lnTo>
                  <a:pt x="169585" y="146973"/>
                </a:lnTo>
                <a:cubicBezTo>
                  <a:pt x="175838" y="146973"/>
                  <a:pt x="180890" y="152026"/>
                  <a:pt x="180890" y="158279"/>
                </a:cubicBezTo>
                <a:cubicBezTo>
                  <a:pt x="180890" y="164532"/>
                  <a:pt x="175838" y="169585"/>
                  <a:pt x="169585" y="169585"/>
                </a:cubicBezTo>
                <a:lnTo>
                  <a:pt x="28264" y="169585"/>
                </a:lnTo>
                <a:cubicBezTo>
                  <a:pt x="12648" y="169585"/>
                  <a:pt x="0" y="156936"/>
                  <a:pt x="0" y="141320"/>
                </a:cubicBezTo>
                <a:lnTo>
                  <a:pt x="0" y="22611"/>
                </a:lnTo>
                <a:cubicBezTo>
                  <a:pt x="0" y="16358"/>
                  <a:pt x="5052" y="11306"/>
                  <a:pt x="11306" y="11306"/>
                </a:cubicBezTo>
                <a:close/>
                <a:moveTo>
                  <a:pt x="45223" y="33917"/>
                </a:moveTo>
                <a:cubicBezTo>
                  <a:pt x="45223" y="27663"/>
                  <a:pt x="50275" y="22611"/>
                  <a:pt x="56528" y="22611"/>
                </a:cubicBezTo>
                <a:lnTo>
                  <a:pt x="124362" y="22611"/>
                </a:lnTo>
                <a:cubicBezTo>
                  <a:pt x="130615" y="22611"/>
                  <a:pt x="135668" y="27663"/>
                  <a:pt x="135668" y="33917"/>
                </a:cubicBezTo>
                <a:cubicBezTo>
                  <a:pt x="135668" y="40170"/>
                  <a:pt x="130615" y="45223"/>
                  <a:pt x="124362" y="45223"/>
                </a:cubicBezTo>
                <a:lnTo>
                  <a:pt x="56528" y="45223"/>
                </a:lnTo>
                <a:cubicBezTo>
                  <a:pt x="50275" y="45223"/>
                  <a:pt x="45223" y="40170"/>
                  <a:pt x="45223" y="33917"/>
                </a:cubicBezTo>
                <a:close/>
                <a:moveTo>
                  <a:pt x="56528" y="62181"/>
                </a:moveTo>
                <a:lnTo>
                  <a:pt x="101751" y="62181"/>
                </a:lnTo>
                <a:cubicBezTo>
                  <a:pt x="108004" y="62181"/>
                  <a:pt x="113056" y="67233"/>
                  <a:pt x="113056" y="73487"/>
                </a:cubicBezTo>
                <a:cubicBezTo>
                  <a:pt x="113056" y="79740"/>
                  <a:pt x="108004" y="84792"/>
                  <a:pt x="101751" y="84792"/>
                </a:cubicBezTo>
                <a:lnTo>
                  <a:pt x="56528" y="84792"/>
                </a:lnTo>
                <a:cubicBezTo>
                  <a:pt x="50275" y="84792"/>
                  <a:pt x="45223" y="79740"/>
                  <a:pt x="45223" y="73487"/>
                </a:cubicBezTo>
                <a:cubicBezTo>
                  <a:pt x="45223" y="67233"/>
                  <a:pt x="50275" y="62181"/>
                  <a:pt x="56528" y="62181"/>
                </a:cubicBezTo>
                <a:close/>
                <a:moveTo>
                  <a:pt x="56528" y="101751"/>
                </a:moveTo>
                <a:lnTo>
                  <a:pt x="146973" y="101751"/>
                </a:lnTo>
                <a:cubicBezTo>
                  <a:pt x="153227" y="101751"/>
                  <a:pt x="158279" y="106803"/>
                  <a:pt x="158279" y="113056"/>
                </a:cubicBezTo>
                <a:cubicBezTo>
                  <a:pt x="158279" y="119310"/>
                  <a:pt x="153227" y="124362"/>
                  <a:pt x="146973" y="124362"/>
                </a:cubicBezTo>
                <a:lnTo>
                  <a:pt x="56528" y="124362"/>
                </a:lnTo>
                <a:cubicBezTo>
                  <a:pt x="50275" y="124362"/>
                  <a:pt x="45223" y="119310"/>
                  <a:pt x="45223" y="113056"/>
                </a:cubicBezTo>
                <a:cubicBezTo>
                  <a:pt x="45223" y="106803"/>
                  <a:pt x="50275" y="101751"/>
                  <a:pt x="56528" y="101751"/>
                </a:cubicBezTo>
                <a:close/>
              </a:path>
            </a:pathLst>
          </a:custGeom>
          <a:solidFill>
            <a:srgbClr val="4299E1"/>
          </a:solidFill>
          <a:ln/>
        </p:spPr>
      </p:sp>
      <p:sp>
        <p:nvSpPr>
          <p:cNvPr id="158" name="Text 41">
            <a:extLst>
              <a:ext uri="{FF2B5EF4-FFF2-40B4-BE49-F238E27FC236}">
                <a16:creationId xmlns:a16="http://schemas.microsoft.com/office/drawing/2014/main" id="{2CF5238C-01FD-6E93-F00A-133C1E76BA8D}"/>
              </a:ext>
            </a:extLst>
          </p:cNvPr>
          <p:cNvSpPr/>
          <p:nvPr/>
        </p:nvSpPr>
        <p:spPr>
          <a:xfrm>
            <a:off x="6831251" y="957607"/>
            <a:ext cx="5164415" cy="253246"/>
          </a:xfrm>
          <a:prstGeom prst="rect">
            <a:avLst/>
          </a:prstGeom>
          <a:noFill/>
          <a:ln/>
        </p:spPr>
        <p:txBody>
          <a:bodyPr wrap="square" lIns="0" tIns="0" rIns="0" bIns="0" rtlCol="0" anchor="ctr"/>
          <a:lstStyle/>
          <a:p>
            <a:pPr>
              <a:lnSpc>
                <a:spcPct val="120000"/>
              </a:lnSpc>
            </a:pPr>
            <a:r>
              <a:rPr lang="kk-KZ" sz="1424" b="1" dirty="0">
                <a:solidFill>
                  <a:srgbClr val="1A365D"/>
                </a:solidFill>
                <a:latin typeface="Quattrocento Sans" pitchFamily="34" charset="0"/>
                <a:ea typeface="Quattrocento Sans" pitchFamily="34" charset="-122"/>
                <a:cs typeface="Quattrocento Sans" pitchFamily="34" charset="-120"/>
              </a:rPr>
              <a:t>Өтініштердің түсу көздері </a:t>
            </a:r>
            <a:r>
              <a:rPr lang="kk-KZ" sz="1300" b="1" dirty="0">
                <a:solidFill>
                  <a:srgbClr val="1A365D"/>
                </a:solidFill>
                <a:latin typeface="Quattrocento Sans" pitchFamily="34" charset="0"/>
                <a:ea typeface="Quattrocento Sans" pitchFamily="34" charset="-122"/>
                <a:cs typeface="Quattrocento Sans" pitchFamily="34" charset="-120"/>
              </a:rPr>
              <a:t>2025ж.</a:t>
            </a:r>
            <a:endParaRPr lang="en-US" sz="1300" dirty="0"/>
          </a:p>
        </p:txBody>
      </p:sp>
      <p:sp>
        <p:nvSpPr>
          <p:cNvPr id="159" name="Shape 42">
            <a:extLst>
              <a:ext uri="{FF2B5EF4-FFF2-40B4-BE49-F238E27FC236}">
                <a16:creationId xmlns:a16="http://schemas.microsoft.com/office/drawing/2014/main" id="{D901C1B5-91D0-2F52-FD31-14C898BA0912}"/>
              </a:ext>
            </a:extLst>
          </p:cNvPr>
          <p:cNvSpPr/>
          <p:nvPr/>
        </p:nvSpPr>
        <p:spPr>
          <a:xfrm>
            <a:off x="6605138" y="1283565"/>
            <a:ext cx="5300083" cy="687383"/>
          </a:xfrm>
          <a:prstGeom prst="roundRect">
            <a:avLst>
              <a:gd name="adj" fmla="val 10526"/>
            </a:avLst>
          </a:prstGeom>
          <a:solidFill>
            <a:srgbClr val="F0F4F8"/>
          </a:solidFill>
          <a:ln/>
        </p:spPr>
      </p:sp>
      <p:sp>
        <p:nvSpPr>
          <p:cNvPr id="160" name="Text 43">
            <a:extLst>
              <a:ext uri="{FF2B5EF4-FFF2-40B4-BE49-F238E27FC236}">
                <a16:creationId xmlns:a16="http://schemas.microsoft.com/office/drawing/2014/main" id="{CD69AE72-6DB7-7F7A-D82A-9879D7985066}"/>
              </a:ext>
            </a:extLst>
          </p:cNvPr>
          <p:cNvSpPr/>
          <p:nvPr/>
        </p:nvSpPr>
        <p:spPr>
          <a:xfrm>
            <a:off x="6713671" y="1428277"/>
            <a:ext cx="1702031" cy="217068"/>
          </a:xfrm>
          <a:prstGeom prst="rect">
            <a:avLst/>
          </a:prstGeom>
          <a:noFill/>
          <a:ln/>
        </p:spPr>
        <p:txBody>
          <a:bodyPr wrap="square" lIns="0" tIns="0" rIns="0" bIns="0" rtlCol="0" anchor="ctr"/>
          <a:lstStyle/>
          <a:p>
            <a:pPr>
              <a:lnSpc>
                <a:spcPct val="130000"/>
              </a:lnSpc>
            </a:pPr>
            <a:r>
              <a:rPr lang="kk-KZ" sz="1139" b="1" dirty="0">
                <a:solidFill>
                  <a:srgbClr val="1A365D"/>
                </a:solidFill>
                <a:latin typeface="MiSans" pitchFamily="34" charset="0"/>
                <a:ea typeface="MiSans" pitchFamily="34" charset="-122"/>
                <a:cs typeface="MiSans" pitchFamily="34" charset="-120"/>
              </a:rPr>
              <a:t>Электрондық нысанда</a:t>
            </a:r>
            <a:endParaRPr lang="en-US" sz="1600" dirty="0"/>
          </a:p>
        </p:txBody>
      </p:sp>
      <p:sp>
        <p:nvSpPr>
          <p:cNvPr id="161" name="Text 44">
            <a:extLst>
              <a:ext uri="{FF2B5EF4-FFF2-40B4-BE49-F238E27FC236}">
                <a16:creationId xmlns:a16="http://schemas.microsoft.com/office/drawing/2014/main" id="{68A5114D-7E1A-9020-76B2-2C13D369DBB3}"/>
              </a:ext>
            </a:extLst>
          </p:cNvPr>
          <p:cNvSpPr/>
          <p:nvPr/>
        </p:nvSpPr>
        <p:spPr>
          <a:xfrm>
            <a:off x="11251543" y="1392099"/>
            <a:ext cx="651205" cy="289424"/>
          </a:xfrm>
          <a:prstGeom prst="rect">
            <a:avLst/>
          </a:prstGeom>
          <a:noFill/>
          <a:ln/>
        </p:spPr>
        <p:txBody>
          <a:bodyPr wrap="square" lIns="0" tIns="0" rIns="0" bIns="0" rtlCol="0" anchor="ctr"/>
          <a:lstStyle/>
          <a:p>
            <a:pPr>
              <a:lnSpc>
                <a:spcPct val="110000"/>
              </a:lnSpc>
            </a:pPr>
            <a:r>
              <a:rPr lang="en-US" sz="1709" b="1" dirty="0">
                <a:solidFill>
                  <a:srgbClr val="1A365D"/>
                </a:solidFill>
                <a:latin typeface="MiSans" pitchFamily="34" charset="0"/>
                <a:ea typeface="MiSans" pitchFamily="34" charset="-122"/>
                <a:cs typeface="MiSans" pitchFamily="34" charset="-120"/>
              </a:rPr>
              <a:t>71,7%</a:t>
            </a:r>
            <a:endParaRPr lang="en-US" sz="1600" dirty="0"/>
          </a:p>
        </p:txBody>
      </p:sp>
      <p:sp>
        <p:nvSpPr>
          <p:cNvPr id="162" name="Shape 45">
            <a:extLst>
              <a:ext uri="{FF2B5EF4-FFF2-40B4-BE49-F238E27FC236}">
                <a16:creationId xmlns:a16="http://schemas.microsoft.com/office/drawing/2014/main" id="{05ED7539-DF06-585D-26CA-324AEC4326A9}"/>
              </a:ext>
            </a:extLst>
          </p:cNvPr>
          <p:cNvSpPr/>
          <p:nvPr/>
        </p:nvSpPr>
        <p:spPr>
          <a:xfrm>
            <a:off x="6713672" y="1753880"/>
            <a:ext cx="5083015" cy="108534"/>
          </a:xfrm>
          <a:prstGeom prst="roundRect">
            <a:avLst>
              <a:gd name="adj" fmla="val 50000"/>
            </a:avLst>
          </a:prstGeom>
          <a:solidFill>
            <a:srgbClr val="E2E8F0"/>
          </a:solidFill>
          <a:ln/>
        </p:spPr>
      </p:sp>
      <p:sp>
        <p:nvSpPr>
          <p:cNvPr id="163" name="Shape 46">
            <a:extLst>
              <a:ext uri="{FF2B5EF4-FFF2-40B4-BE49-F238E27FC236}">
                <a16:creationId xmlns:a16="http://schemas.microsoft.com/office/drawing/2014/main" id="{C449310D-07DD-432C-46DD-2D3CAE2F2BC4}"/>
              </a:ext>
            </a:extLst>
          </p:cNvPr>
          <p:cNvSpPr/>
          <p:nvPr/>
        </p:nvSpPr>
        <p:spPr>
          <a:xfrm>
            <a:off x="6713672" y="1753880"/>
            <a:ext cx="3644938" cy="108534"/>
          </a:xfrm>
          <a:prstGeom prst="roundRect">
            <a:avLst>
              <a:gd name="adj" fmla="val 50000"/>
            </a:avLst>
          </a:prstGeom>
          <a:gradFill flip="none" rotWithShape="1">
            <a:gsLst>
              <a:gs pos="0">
                <a:srgbClr val="1A365D"/>
              </a:gs>
              <a:gs pos="100000">
                <a:srgbClr val="2B6CB0"/>
              </a:gs>
            </a:gsLst>
            <a:lin ang="0" scaled="1"/>
          </a:gradFill>
          <a:ln/>
        </p:spPr>
      </p:sp>
      <p:sp>
        <p:nvSpPr>
          <p:cNvPr id="164" name="Shape 47">
            <a:extLst>
              <a:ext uri="{FF2B5EF4-FFF2-40B4-BE49-F238E27FC236}">
                <a16:creationId xmlns:a16="http://schemas.microsoft.com/office/drawing/2014/main" id="{BEA27FA6-F02A-DFC6-C83A-72CADF2629A7}"/>
              </a:ext>
            </a:extLst>
          </p:cNvPr>
          <p:cNvSpPr/>
          <p:nvPr/>
        </p:nvSpPr>
        <p:spPr>
          <a:xfrm>
            <a:off x="6605138" y="2079482"/>
            <a:ext cx="5300083" cy="687383"/>
          </a:xfrm>
          <a:prstGeom prst="roundRect">
            <a:avLst>
              <a:gd name="adj" fmla="val 10526"/>
            </a:avLst>
          </a:prstGeom>
          <a:solidFill>
            <a:srgbClr val="F0F4F8"/>
          </a:solidFill>
          <a:ln/>
        </p:spPr>
      </p:sp>
      <p:sp>
        <p:nvSpPr>
          <p:cNvPr id="165" name="Text 48">
            <a:extLst>
              <a:ext uri="{FF2B5EF4-FFF2-40B4-BE49-F238E27FC236}">
                <a16:creationId xmlns:a16="http://schemas.microsoft.com/office/drawing/2014/main" id="{0728BABF-A501-16B7-7CEA-2DFC38663450}"/>
              </a:ext>
            </a:extLst>
          </p:cNvPr>
          <p:cNvSpPr/>
          <p:nvPr/>
        </p:nvSpPr>
        <p:spPr>
          <a:xfrm>
            <a:off x="6713672" y="2224194"/>
            <a:ext cx="1356677" cy="217068"/>
          </a:xfrm>
          <a:prstGeom prst="rect">
            <a:avLst/>
          </a:prstGeom>
          <a:noFill/>
          <a:ln/>
        </p:spPr>
        <p:txBody>
          <a:bodyPr wrap="square" lIns="0" tIns="0" rIns="0" bIns="0" rtlCol="0" anchor="ctr"/>
          <a:lstStyle/>
          <a:p>
            <a:pPr>
              <a:lnSpc>
                <a:spcPct val="130000"/>
              </a:lnSpc>
            </a:pPr>
            <a:r>
              <a:rPr lang="kk-KZ" sz="1139" b="1" dirty="0">
                <a:solidFill>
                  <a:srgbClr val="1A365D"/>
                </a:solidFill>
                <a:latin typeface="MiSans" pitchFamily="34" charset="0"/>
                <a:ea typeface="MiSans" pitchFamily="34" charset="-122"/>
                <a:cs typeface="MiSans" pitchFamily="34" charset="-120"/>
              </a:rPr>
              <a:t>Қағаз нысанында</a:t>
            </a:r>
            <a:endParaRPr lang="en-US" sz="1600" dirty="0"/>
          </a:p>
        </p:txBody>
      </p:sp>
      <p:sp>
        <p:nvSpPr>
          <p:cNvPr id="166" name="Text 49">
            <a:extLst>
              <a:ext uri="{FF2B5EF4-FFF2-40B4-BE49-F238E27FC236}">
                <a16:creationId xmlns:a16="http://schemas.microsoft.com/office/drawing/2014/main" id="{DF95322B-25CC-9B4E-1ECA-4A0FE3F42628}"/>
              </a:ext>
            </a:extLst>
          </p:cNvPr>
          <p:cNvSpPr/>
          <p:nvPr/>
        </p:nvSpPr>
        <p:spPr>
          <a:xfrm>
            <a:off x="11176926" y="2188016"/>
            <a:ext cx="723561" cy="289424"/>
          </a:xfrm>
          <a:prstGeom prst="rect">
            <a:avLst/>
          </a:prstGeom>
          <a:noFill/>
          <a:ln/>
        </p:spPr>
        <p:txBody>
          <a:bodyPr wrap="square" lIns="0" tIns="0" rIns="0" bIns="0" rtlCol="0" anchor="ctr"/>
          <a:lstStyle/>
          <a:p>
            <a:pPr>
              <a:lnSpc>
                <a:spcPct val="110000"/>
              </a:lnSpc>
            </a:pPr>
            <a:r>
              <a:rPr lang="en-US" sz="1709" b="1" dirty="0">
                <a:solidFill>
                  <a:srgbClr val="2B6CB0"/>
                </a:solidFill>
                <a:latin typeface="MiSans" pitchFamily="34" charset="0"/>
                <a:ea typeface="MiSans" pitchFamily="34" charset="-122"/>
                <a:cs typeface="MiSans" pitchFamily="34" charset="-120"/>
              </a:rPr>
              <a:t>28,3%</a:t>
            </a:r>
            <a:endParaRPr lang="en-US" sz="1600" dirty="0"/>
          </a:p>
        </p:txBody>
      </p:sp>
      <p:sp>
        <p:nvSpPr>
          <p:cNvPr id="167" name="Shape 50">
            <a:extLst>
              <a:ext uri="{FF2B5EF4-FFF2-40B4-BE49-F238E27FC236}">
                <a16:creationId xmlns:a16="http://schemas.microsoft.com/office/drawing/2014/main" id="{DAD85071-95FE-BBB9-60C9-F709888F56A8}"/>
              </a:ext>
            </a:extLst>
          </p:cNvPr>
          <p:cNvSpPr/>
          <p:nvPr/>
        </p:nvSpPr>
        <p:spPr>
          <a:xfrm>
            <a:off x="6713672" y="2549797"/>
            <a:ext cx="5083015" cy="108534"/>
          </a:xfrm>
          <a:prstGeom prst="roundRect">
            <a:avLst>
              <a:gd name="adj" fmla="val 50000"/>
            </a:avLst>
          </a:prstGeom>
          <a:solidFill>
            <a:srgbClr val="E2E8F0"/>
          </a:solidFill>
          <a:ln/>
        </p:spPr>
      </p:sp>
      <p:sp>
        <p:nvSpPr>
          <p:cNvPr id="168" name="Shape 51">
            <a:extLst>
              <a:ext uri="{FF2B5EF4-FFF2-40B4-BE49-F238E27FC236}">
                <a16:creationId xmlns:a16="http://schemas.microsoft.com/office/drawing/2014/main" id="{2E1E192F-2EBC-B1E6-E9DB-4C89C7366119}"/>
              </a:ext>
            </a:extLst>
          </p:cNvPr>
          <p:cNvSpPr/>
          <p:nvPr/>
        </p:nvSpPr>
        <p:spPr>
          <a:xfrm>
            <a:off x="6713672" y="2549797"/>
            <a:ext cx="1438077" cy="108534"/>
          </a:xfrm>
          <a:prstGeom prst="roundRect">
            <a:avLst>
              <a:gd name="adj" fmla="val 50000"/>
            </a:avLst>
          </a:prstGeom>
          <a:gradFill flip="none" rotWithShape="1">
            <a:gsLst>
              <a:gs pos="0">
                <a:srgbClr val="2B6CB0"/>
              </a:gs>
              <a:gs pos="100000">
                <a:srgbClr val="4299E1"/>
              </a:gs>
            </a:gsLst>
            <a:lin ang="0" scaled="1"/>
          </a:gradFill>
          <a:ln/>
        </p:spPr>
      </p:sp>
      <p:sp>
        <p:nvSpPr>
          <p:cNvPr id="169" name="Shape 52">
            <a:extLst>
              <a:ext uri="{FF2B5EF4-FFF2-40B4-BE49-F238E27FC236}">
                <a16:creationId xmlns:a16="http://schemas.microsoft.com/office/drawing/2014/main" id="{24EEE428-D700-7886-5F60-B6ADFB3F4F3F}"/>
              </a:ext>
            </a:extLst>
          </p:cNvPr>
          <p:cNvSpPr/>
          <p:nvPr/>
        </p:nvSpPr>
        <p:spPr>
          <a:xfrm>
            <a:off x="6609660" y="2836377"/>
            <a:ext cx="5291039" cy="718382"/>
          </a:xfrm>
          <a:prstGeom prst="roundRect">
            <a:avLst>
              <a:gd name="adj" fmla="val 9412"/>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sp>
      <p:sp>
        <p:nvSpPr>
          <p:cNvPr id="171" name="Text 54">
            <a:extLst>
              <a:ext uri="{FF2B5EF4-FFF2-40B4-BE49-F238E27FC236}">
                <a16:creationId xmlns:a16="http://schemas.microsoft.com/office/drawing/2014/main" id="{6BB3BAEF-FD48-0133-C1C5-BB082E4D7036}"/>
              </a:ext>
            </a:extLst>
          </p:cNvPr>
          <p:cNvSpPr/>
          <p:nvPr/>
        </p:nvSpPr>
        <p:spPr>
          <a:xfrm>
            <a:off x="6719292" y="2914640"/>
            <a:ext cx="5077395" cy="542671"/>
          </a:xfrm>
          <a:prstGeom prst="rect">
            <a:avLst/>
          </a:prstGeom>
          <a:noFill/>
          <a:ln/>
        </p:spPr>
        <p:txBody>
          <a:bodyPr wrap="square" lIns="0" tIns="0" rIns="0" bIns="0" rtlCol="0" anchor="ctr"/>
          <a:lstStyle/>
          <a:p>
            <a:pPr algn="just">
              <a:lnSpc>
                <a:spcPct val="120000"/>
              </a:lnSpc>
            </a:pPr>
            <a:r>
              <a:rPr lang="kk-KZ" sz="997" dirty="0">
                <a:solidFill>
                  <a:srgbClr val="2B6CB0"/>
                </a:solidFill>
                <a:latin typeface="MiSans" pitchFamily="34" charset="0"/>
                <a:ea typeface="MiSans" pitchFamily="34" charset="-122"/>
                <a:cs typeface="MiSans" pitchFamily="34" charset="-120"/>
              </a:rPr>
              <a:t>Электрондық қызметтердің үлесінің артуы онлайн құралдарға жоғары сұранысты көрсетеді және цифрлық трансформацияның табысты іске асырылғанын растайды.</a:t>
            </a:r>
            <a:endParaRPr lang="kk-KZ" sz="1600" dirty="0"/>
          </a:p>
        </p:txBody>
      </p:sp>
      <p:sp>
        <p:nvSpPr>
          <p:cNvPr id="66" name="Text 2">
            <a:extLst>
              <a:ext uri="{FF2B5EF4-FFF2-40B4-BE49-F238E27FC236}">
                <a16:creationId xmlns:a16="http://schemas.microsoft.com/office/drawing/2014/main" id="{6ECF3E64-84CE-49FD-8D9C-D858E500850F}"/>
              </a:ext>
            </a:extLst>
          </p:cNvPr>
          <p:cNvSpPr/>
          <p:nvPr/>
        </p:nvSpPr>
        <p:spPr>
          <a:xfrm>
            <a:off x="719456" y="235106"/>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02 - ТАРАУ</a:t>
            </a:r>
            <a:endParaRPr lang="en-US" sz="1000" dirty="0">
              <a:latin typeface="Arial" panose="020B0604020202020204" pitchFamily="34" charset="0"/>
              <a:cs typeface="Arial" panose="020B0604020202020204" pitchFamily="34" charset="0"/>
            </a:endParaRPr>
          </a:p>
        </p:txBody>
      </p:sp>
      <p:sp>
        <p:nvSpPr>
          <p:cNvPr id="67" name="Shape 49">
            <a:extLst>
              <a:ext uri="{FF2B5EF4-FFF2-40B4-BE49-F238E27FC236}">
                <a16:creationId xmlns:a16="http://schemas.microsoft.com/office/drawing/2014/main" id="{489FEC77-7580-4A0B-B8CB-7746FF39F1DD}"/>
              </a:ext>
            </a:extLst>
          </p:cNvPr>
          <p:cNvSpPr/>
          <p:nvPr/>
        </p:nvSpPr>
        <p:spPr>
          <a:xfrm>
            <a:off x="362189" y="6647460"/>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68" name="Text 50">
            <a:extLst>
              <a:ext uri="{FF2B5EF4-FFF2-40B4-BE49-F238E27FC236}">
                <a16:creationId xmlns:a16="http://schemas.microsoft.com/office/drawing/2014/main" id="{F788A29C-72C1-4E17-B310-97062E1A3844}"/>
              </a:ext>
            </a:extLst>
          </p:cNvPr>
          <p:cNvSpPr/>
          <p:nvPr/>
        </p:nvSpPr>
        <p:spPr>
          <a:xfrm>
            <a:off x="569358" y="6618885"/>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69" name="Shape 6">
            <a:extLst>
              <a:ext uri="{FF2B5EF4-FFF2-40B4-BE49-F238E27FC236}">
                <a16:creationId xmlns:a16="http://schemas.microsoft.com/office/drawing/2014/main" id="{FE673D4C-FBDB-4607-AA4B-AEFF4B59A241}"/>
              </a:ext>
            </a:extLst>
          </p:cNvPr>
          <p:cNvSpPr/>
          <p:nvPr/>
        </p:nvSpPr>
        <p:spPr>
          <a:xfrm>
            <a:off x="318376" y="338338"/>
            <a:ext cx="407003" cy="368373"/>
          </a:xfrm>
          <a:custGeom>
            <a:avLst/>
            <a:gdLst/>
            <a:ahLst/>
            <a:cxnLst/>
            <a:rect l="l" t="t" r="r" b="b"/>
            <a:pathLst>
              <a:path w="407003" h="325602">
                <a:moveTo>
                  <a:pt x="40764" y="40700"/>
                </a:moveTo>
                <a:cubicBezTo>
                  <a:pt x="40764" y="18252"/>
                  <a:pt x="59015" y="0"/>
                  <a:pt x="81464" y="0"/>
                </a:cubicBezTo>
                <a:lnTo>
                  <a:pt x="176538" y="0"/>
                </a:lnTo>
                <a:cubicBezTo>
                  <a:pt x="187349" y="0"/>
                  <a:pt x="197714" y="4261"/>
                  <a:pt x="205346" y="11892"/>
                </a:cubicBezTo>
                <a:lnTo>
                  <a:pt x="273010" y="79684"/>
                </a:lnTo>
                <a:cubicBezTo>
                  <a:pt x="280641" y="87315"/>
                  <a:pt x="284902" y="97681"/>
                  <a:pt x="284902" y="108492"/>
                </a:cubicBezTo>
                <a:lnTo>
                  <a:pt x="284902" y="170496"/>
                </a:lnTo>
                <a:lnTo>
                  <a:pt x="200958" y="254440"/>
                </a:lnTo>
                <a:lnTo>
                  <a:pt x="174185" y="254440"/>
                </a:lnTo>
                <a:lnTo>
                  <a:pt x="163946" y="220354"/>
                </a:lnTo>
                <a:cubicBezTo>
                  <a:pt x="160957" y="210370"/>
                  <a:pt x="151799" y="203565"/>
                  <a:pt x="141370" y="203565"/>
                </a:cubicBezTo>
                <a:cubicBezTo>
                  <a:pt x="134184" y="203565"/>
                  <a:pt x="127443" y="206808"/>
                  <a:pt x="122991" y="212405"/>
                </a:cubicBezTo>
                <a:lnTo>
                  <a:pt x="84771" y="260100"/>
                </a:lnTo>
                <a:cubicBezTo>
                  <a:pt x="79493" y="266651"/>
                  <a:pt x="80574" y="276317"/>
                  <a:pt x="87124" y="281532"/>
                </a:cubicBezTo>
                <a:cubicBezTo>
                  <a:pt x="93674" y="286746"/>
                  <a:pt x="103341" y="285729"/>
                  <a:pt x="108555" y="279115"/>
                </a:cubicBezTo>
                <a:lnTo>
                  <a:pt x="138508" y="241722"/>
                </a:lnTo>
                <a:lnTo>
                  <a:pt x="148175" y="273964"/>
                </a:lnTo>
                <a:cubicBezTo>
                  <a:pt x="150082" y="280450"/>
                  <a:pt x="156060" y="284838"/>
                  <a:pt x="162801" y="284838"/>
                </a:cubicBezTo>
                <a:lnTo>
                  <a:pt x="182833" y="284838"/>
                </a:lnTo>
                <a:cubicBezTo>
                  <a:pt x="182261" y="286810"/>
                  <a:pt x="181752" y="288845"/>
                  <a:pt x="181371" y="290880"/>
                </a:cubicBezTo>
                <a:lnTo>
                  <a:pt x="174439" y="325539"/>
                </a:lnTo>
                <a:lnTo>
                  <a:pt x="81464" y="325539"/>
                </a:lnTo>
                <a:cubicBezTo>
                  <a:pt x="59015" y="325539"/>
                  <a:pt x="40764" y="307287"/>
                  <a:pt x="40764" y="284838"/>
                </a:cubicBezTo>
                <a:lnTo>
                  <a:pt x="40764" y="40637"/>
                </a:lnTo>
                <a:close/>
                <a:moveTo>
                  <a:pt x="173040" y="37203"/>
                </a:moveTo>
                <a:lnTo>
                  <a:pt x="173040" y="96663"/>
                </a:lnTo>
                <a:cubicBezTo>
                  <a:pt x="173040" y="105121"/>
                  <a:pt x="179844" y="111926"/>
                  <a:pt x="188302" y="111926"/>
                </a:cubicBezTo>
                <a:lnTo>
                  <a:pt x="247763" y="111926"/>
                </a:lnTo>
                <a:lnTo>
                  <a:pt x="173040" y="37203"/>
                </a:lnTo>
                <a:close/>
                <a:moveTo>
                  <a:pt x="211324" y="296921"/>
                </a:moveTo>
                <a:cubicBezTo>
                  <a:pt x="212913" y="289036"/>
                  <a:pt x="216793" y="281786"/>
                  <a:pt x="222453" y="276126"/>
                </a:cubicBezTo>
                <a:lnTo>
                  <a:pt x="298066" y="200513"/>
                </a:lnTo>
                <a:lnTo>
                  <a:pt x="348941" y="251388"/>
                </a:lnTo>
                <a:lnTo>
                  <a:pt x="273328" y="327001"/>
                </a:lnTo>
                <a:cubicBezTo>
                  <a:pt x="267668" y="332661"/>
                  <a:pt x="260418" y="336541"/>
                  <a:pt x="252533" y="338130"/>
                </a:cubicBezTo>
                <a:lnTo>
                  <a:pt x="214630" y="345698"/>
                </a:lnTo>
                <a:cubicBezTo>
                  <a:pt x="214058" y="345825"/>
                  <a:pt x="213422" y="345889"/>
                  <a:pt x="212786" y="345889"/>
                </a:cubicBezTo>
                <a:cubicBezTo>
                  <a:pt x="207699" y="345889"/>
                  <a:pt x="203501" y="341755"/>
                  <a:pt x="203501" y="336604"/>
                </a:cubicBezTo>
                <a:cubicBezTo>
                  <a:pt x="203501" y="335968"/>
                  <a:pt x="203565" y="335396"/>
                  <a:pt x="203692" y="334760"/>
                </a:cubicBezTo>
                <a:lnTo>
                  <a:pt x="211260" y="296858"/>
                </a:lnTo>
                <a:close/>
                <a:moveTo>
                  <a:pt x="381629" y="218701"/>
                </a:moveTo>
                <a:lnTo>
                  <a:pt x="363314" y="237016"/>
                </a:lnTo>
                <a:lnTo>
                  <a:pt x="312438" y="186140"/>
                </a:lnTo>
                <a:lnTo>
                  <a:pt x="330754" y="167825"/>
                </a:lnTo>
                <a:cubicBezTo>
                  <a:pt x="344808" y="153771"/>
                  <a:pt x="367575" y="153771"/>
                  <a:pt x="381629" y="167825"/>
                </a:cubicBezTo>
                <a:cubicBezTo>
                  <a:pt x="395683" y="181879"/>
                  <a:pt x="395683" y="204646"/>
                  <a:pt x="381629" y="218701"/>
                </a:cubicBezTo>
                <a:close/>
              </a:path>
            </a:pathLst>
          </a:custGeom>
          <a:solidFill>
            <a:srgbClr val="2B6CB0"/>
          </a:solidFill>
          <a:ln>
            <a:solidFill>
              <a:srgbClr val="2B6CB0"/>
            </a:solidFill>
          </a:ln>
        </p:spPr>
      </p:sp>
      <p:sp>
        <p:nvSpPr>
          <p:cNvPr id="70" name="Text 28">
            <a:extLst>
              <a:ext uri="{FF2B5EF4-FFF2-40B4-BE49-F238E27FC236}">
                <a16:creationId xmlns:a16="http://schemas.microsoft.com/office/drawing/2014/main" id="{D868B05A-B791-4598-A8DC-9C0211E22D16}"/>
              </a:ext>
            </a:extLst>
          </p:cNvPr>
          <p:cNvSpPr/>
          <p:nvPr/>
        </p:nvSpPr>
        <p:spPr>
          <a:xfrm>
            <a:off x="11796687" y="6586245"/>
            <a:ext cx="219075" cy="190500"/>
          </a:xfrm>
          <a:prstGeom prst="rect">
            <a:avLst/>
          </a:prstGeom>
          <a:noFill/>
          <a:ln/>
        </p:spPr>
        <p:txBody>
          <a:bodyPr wrap="square" lIns="0" tIns="0" rIns="0" bIns="0" rtlCol="0" anchor="ctr"/>
          <a:lstStyle/>
          <a:p>
            <a:pPr>
              <a:lnSpc>
                <a:spcPct val="120000"/>
              </a:lnSpc>
            </a:pPr>
            <a:r>
              <a:rPr lang="ru-RU" sz="1000" dirty="0">
                <a:solidFill>
                  <a:srgbClr val="2B6CB0"/>
                </a:solidFill>
                <a:latin typeface="Arial" panose="020B0604020202020204" pitchFamily="34" charset="0"/>
                <a:ea typeface="MiSans" pitchFamily="34" charset="-122"/>
                <a:cs typeface="Arial" panose="020B0604020202020204" pitchFamily="34" charset="0"/>
              </a:rPr>
              <a:t>17</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3041901"/>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22753" y="371166"/>
            <a:ext cx="387304" cy="387304"/>
          </a:xfrm>
          <a:prstGeom prst="roundRect">
            <a:avLst>
              <a:gd name="adj" fmla="val 25000"/>
            </a:avLst>
          </a:prstGeom>
          <a:gradFill flip="none" rotWithShape="1">
            <a:gsLst>
              <a:gs pos="0">
                <a:srgbClr val="1A365D"/>
              </a:gs>
              <a:gs pos="100000">
                <a:srgbClr val="2B6CB0"/>
              </a:gs>
            </a:gsLst>
            <a:lin ang="2700000" scaled="1"/>
          </a:gradFill>
          <a:ln/>
          <a:effectLst>
            <a:outerShdw blurRad="121032" dist="80688" dir="5400000" algn="bl" rotWithShape="0">
              <a:srgbClr val="000000">
                <a:alpha val="10196"/>
              </a:srgbClr>
            </a:outerShdw>
          </a:effectLst>
        </p:spPr>
      </p:sp>
      <p:sp>
        <p:nvSpPr>
          <p:cNvPr id="5" name="Text 3"/>
          <p:cNvSpPr/>
          <p:nvPr/>
        </p:nvSpPr>
        <p:spPr>
          <a:xfrm>
            <a:off x="852071" y="439336"/>
            <a:ext cx="9440529" cy="322753"/>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НЕГІЗГІ НӘТИЖЕЛЕР</a:t>
            </a:r>
            <a:r>
              <a:rPr lang="en-US" sz="2400" b="1" dirty="0">
                <a:solidFill>
                  <a:srgbClr val="1A365D"/>
                </a:solidFill>
                <a:latin typeface="Quattrocento Sans" pitchFamily="34" charset="0"/>
                <a:ea typeface="Quattrocento Sans" pitchFamily="34" charset="-122"/>
                <a:cs typeface="Quattrocento Sans" pitchFamily="34" charset="-120"/>
              </a:rPr>
              <a:t>- </a:t>
            </a:r>
            <a:r>
              <a:rPr lang="ru-RU" sz="2400" b="1" dirty="0">
                <a:solidFill>
                  <a:srgbClr val="1A365D"/>
                </a:solidFill>
                <a:latin typeface="Quattrocento Sans" pitchFamily="34" charset="0"/>
                <a:ea typeface="Quattrocento Sans" pitchFamily="34" charset="-122"/>
                <a:cs typeface="Quattrocento Sans" pitchFamily="34" charset="-120"/>
              </a:rPr>
              <a:t>ТАЛАП-АРЫЗ ЖҰМЫСЫ</a:t>
            </a:r>
          </a:p>
        </p:txBody>
      </p:sp>
      <p:sp>
        <p:nvSpPr>
          <p:cNvPr id="6" name="Shape 4"/>
          <p:cNvSpPr/>
          <p:nvPr/>
        </p:nvSpPr>
        <p:spPr>
          <a:xfrm>
            <a:off x="322753" y="847369"/>
            <a:ext cx="774608" cy="32275"/>
          </a:xfrm>
          <a:prstGeom prst="roundRect">
            <a:avLst>
              <a:gd name="adj" fmla="val 0"/>
            </a:avLst>
          </a:prstGeom>
          <a:gradFill flip="none" rotWithShape="1">
            <a:gsLst>
              <a:gs pos="0">
                <a:srgbClr val="4299E1"/>
              </a:gs>
              <a:gs pos="100000">
                <a:srgbClr val="000000">
                  <a:alpha val="0"/>
                </a:srgbClr>
              </a:gs>
            </a:gsLst>
            <a:lin ang="0" scaled="1"/>
          </a:gradFill>
          <a:ln/>
        </p:spPr>
      </p:sp>
      <p:sp>
        <p:nvSpPr>
          <p:cNvPr id="22" name="Shape 20"/>
          <p:cNvSpPr/>
          <p:nvPr/>
        </p:nvSpPr>
        <p:spPr>
          <a:xfrm>
            <a:off x="236616" y="940509"/>
            <a:ext cx="6078460" cy="2352641"/>
          </a:xfrm>
          <a:prstGeom prst="roundRect">
            <a:avLst>
              <a:gd name="adj" fmla="val 2740"/>
            </a:avLst>
          </a:prstGeom>
          <a:solidFill>
            <a:srgbClr val="FFFFFF"/>
          </a:solidFill>
          <a:ln/>
          <a:effectLst>
            <a:outerShdw blurRad="48413" dist="32275" dir="5400000" algn="bl" rotWithShape="0">
              <a:srgbClr val="000000">
                <a:alpha val="10196"/>
              </a:srgbClr>
            </a:outerShdw>
          </a:effectLst>
        </p:spPr>
      </p:sp>
      <p:sp>
        <p:nvSpPr>
          <p:cNvPr id="23" name="Shape 21"/>
          <p:cNvSpPr/>
          <p:nvPr/>
        </p:nvSpPr>
        <p:spPr>
          <a:xfrm>
            <a:off x="379222" y="1059032"/>
            <a:ext cx="161377" cy="161377"/>
          </a:xfrm>
          <a:custGeom>
            <a:avLst/>
            <a:gdLst/>
            <a:ahLst/>
            <a:cxnLst/>
            <a:rect l="l" t="t" r="r" b="b"/>
            <a:pathLst>
              <a:path w="161377" h="161377">
                <a:moveTo>
                  <a:pt x="10086" y="10086"/>
                </a:moveTo>
                <a:cubicBezTo>
                  <a:pt x="15665" y="10086"/>
                  <a:pt x="20172" y="14593"/>
                  <a:pt x="20172" y="20172"/>
                </a:cubicBezTo>
                <a:lnTo>
                  <a:pt x="20172" y="126075"/>
                </a:lnTo>
                <a:cubicBezTo>
                  <a:pt x="20172" y="128849"/>
                  <a:pt x="22441" y="131118"/>
                  <a:pt x="25215" y="131118"/>
                </a:cubicBezTo>
                <a:lnTo>
                  <a:pt x="151291" y="131118"/>
                </a:lnTo>
                <a:cubicBezTo>
                  <a:pt x="156869" y="131118"/>
                  <a:pt x="161377" y="135626"/>
                  <a:pt x="161377" y="141205"/>
                </a:cubicBezTo>
                <a:cubicBezTo>
                  <a:pt x="161377" y="146783"/>
                  <a:pt x="156869" y="151291"/>
                  <a:pt x="151291" y="151291"/>
                </a:cubicBezTo>
                <a:lnTo>
                  <a:pt x="25215" y="151291"/>
                </a:lnTo>
                <a:cubicBezTo>
                  <a:pt x="11284" y="151291"/>
                  <a:pt x="0" y="140007"/>
                  <a:pt x="0" y="126075"/>
                </a:cubicBezTo>
                <a:lnTo>
                  <a:pt x="0" y="20172"/>
                </a:lnTo>
                <a:cubicBezTo>
                  <a:pt x="0" y="14593"/>
                  <a:pt x="4507" y="10086"/>
                  <a:pt x="10086" y="10086"/>
                </a:cubicBezTo>
                <a:close/>
                <a:moveTo>
                  <a:pt x="40344" y="30258"/>
                </a:moveTo>
                <a:cubicBezTo>
                  <a:pt x="40344" y="24679"/>
                  <a:pt x="44851" y="20172"/>
                  <a:pt x="50430" y="20172"/>
                </a:cubicBezTo>
                <a:lnTo>
                  <a:pt x="110946" y="20172"/>
                </a:lnTo>
                <a:cubicBezTo>
                  <a:pt x="116525" y="20172"/>
                  <a:pt x="121032" y="24679"/>
                  <a:pt x="121032" y="30258"/>
                </a:cubicBezTo>
                <a:cubicBezTo>
                  <a:pt x="121032" y="35837"/>
                  <a:pt x="116525" y="40344"/>
                  <a:pt x="110946" y="40344"/>
                </a:cubicBezTo>
                <a:lnTo>
                  <a:pt x="50430" y="40344"/>
                </a:lnTo>
                <a:cubicBezTo>
                  <a:pt x="44851" y="40344"/>
                  <a:pt x="40344" y="35837"/>
                  <a:pt x="40344" y="30258"/>
                </a:cubicBezTo>
                <a:close/>
                <a:moveTo>
                  <a:pt x="50430" y="55473"/>
                </a:moveTo>
                <a:lnTo>
                  <a:pt x="90774" y="55473"/>
                </a:lnTo>
                <a:cubicBezTo>
                  <a:pt x="96353" y="55473"/>
                  <a:pt x="100860" y="59980"/>
                  <a:pt x="100860" y="65559"/>
                </a:cubicBezTo>
                <a:cubicBezTo>
                  <a:pt x="100860" y="71138"/>
                  <a:pt x="96353" y="75645"/>
                  <a:pt x="90774" y="75645"/>
                </a:cubicBezTo>
                <a:lnTo>
                  <a:pt x="50430" y="75645"/>
                </a:lnTo>
                <a:cubicBezTo>
                  <a:pt x="44851" y="75645"/>
                  <a:pt x="40344" y="71138"/>
                  <a:pt x="40344" y="65559"/>
                </a:cubicBezTo>
                <a:cubicBezTo>
                  <a:pt x="40344" y="59980"/>
                  <a:pt x="44851" y="55473"/>
                  <a:pt x="50430" y="55473"/>
                </a:cubicBezTo>
                <a:close/>
                <a:moveTo>
                  <a:pt x="50430" y="90774"/>
                </a:moveTo>
                <a:lnTo>
                  <a:pt x="131118" y="90774"/>
                </a:lnTo>
                <a:cubicBezTo>
                  <a:pt x="136697" y="90774"/>
                  <a:pt x="141205" y="95282"/>
                  <a:pt x="141205" y="100860"/>
                </a:cubicBezTo>
                <a:cubicBezTo>
                  <a:pt x="141205" y="106439"/>
                  <a:pt x="136697" y="110946"/>
                  <a:pt x="131118" y="110946"/>
                </a:cubicBezTo>
                <a:lnTo>
                  <a:pt x="50430" y="110946"/>
                </a:lnTo>
                <a:cubicBezTo>
                  <a:pt x="44851" y="110946"/>
                  <a:pt x="40344" y="106439"/>
                  <a:pt x="40344" y="100860"/>
                </a:cubicBezTo>
                <a:cubicBezTo>
                  <a:pt x="40344" y="95282"/>
                  <a:pt x="44851" y="90774"/>
                  <a:pt x="50430" y="90774"/>
                </a:cubicBezTo>
                <a:close/>
              </a:path>
            </a:pathLst>
          </a:custGeom>
          <a:solidFill>
            <a:srgbClr val="4299E1"/>
          </a:solidFill>
          <a:ln/>
        </p:spPr>
      </p:sp>
      <p:sp>
        <p:nvSpPr>
          <p:cNvPr id="24" name="Text 22"/>
          <p:cNvSpPr/>
          <p:nvPr/>
        </p:nvSpPr>
        <p:spPr>
          <a:xfrm>
            <a:off x="645493" y="1000898"/>
            <a:ext cx="5268945" cy="225927"/>
          </a:xfrm>
          <a:prstGeom prst="rect">
            <a:avLst/>
          </a:prstGeom>
          <a:noFill/>
          <a:ln/>
        </p:spPr>
        <p:txBody>
          <a:bodyPr wrap="square" lIns="0" tIns="0" rIns="0" bIns="0" rtlCol="0" anchor="ctr"/>
          <a:lstStyle/>
          <a:p>
            <a:pPr>
              <a:lnSpc>
                <a:spcPct val="120000"/>
              </a:lnSpc>
            </a:pPr>
            <a:r>
              <a:rPr lang="ru-RU" sz="1271" b="1" dirty="0" err="1">
                <a:solidFill>
                  <a:srgbClr val="1A365D"/>
                </a:solidFill>
                <a:latin typeface="Quattrocento Sans" pitchFamily="34" charset="0"/>
                <a:ea typeface="Quattrocento Sans" pitchFamily="34" charset="-122"/>
                <a:cs typeface="Quattrocento Sans" pitchFamily="34" charset="-120"/>
              </a:rPr>
              <a:t>Қордың</a:t>
            </a:r>
            <a:r>
              <a:rPr lang="ru-RU" sz="1271" b="1" dirty="0">
                <a:solidFill>
                  <a:srgbClr val="1A365D"/>
                </a:solidFill>
                <a:latin typeface="Quattrocento Sans" pitchFamily="34" charset="0"/>
                <a:ea typeface="Quattrocento Sans" pitchFamily="34" charset="-122"/>
                <a:cs typeface="Quattrocento Sans" pitchFamily="34" charset="-120"/>
              </a:rPr>
              <a:t> </a:t>
            </a:r>
            <a:r>
              <a:rPr lang="ru-RU" sz="1271" b="1" dirty="0" err="1">
                <a:solidFill>
                  <a:srgbClr val="1A365D"/>
                </a:solidFill>
                <a:latin typeface="Quattrocento Sans" pitchFamily="34" charset="0"/>
                <a:ea typeface="Quattrocento Sans" pitchFamily="34" charset="-122"/>
                <a:cs typeface="Quattrocento Sans" pitchFamily="34" charset="-120"/>
              </a:rPr>
              <a:t>қатысуымен</a:t>
            </a:r>
            <a:r>
              <a:rPr lang="ru-RU" sz="1271" b="1" dirty="0">
                <a:solidFill>
                  <a:srgbClr val="1A365D"/>
                </a:solidFill>
                <a:latin typeface="Quattrocento Sans" pitchFamily="34" charset="0"/>
                <a:ea typeface="Quattrocento Sans" pitchFamily="34" charset="-122"/>
                <a:cs typeface="Quattrocento Sans" pitchFamily="34" charset="-120"/>
              </a:rPr>
              <a:t> </a:t>
            </a:r>
            <a:r>
              <a:rPr lang="ru-RU" sz="1271" b="1" dirty="0" err="1">
                <a:solidFill>
                  <a:srgbClr val="1A365D"/>
                </a:solidFill>
                <a:latin typeface="Quattrocento Sans" pitchFamily="34" charset="0"/>
                <a:ea typeface="Quattrocento Sans" pitchFamily="34" charset="-122"/>
                <a:cs typeface="Quattrocento Sans" pitchFamily="34" charset="-120"/>
              </a:rPr>
              <a:t>қаралған</a:t>
            </a:r>
            <a:r>
              <a:rPr lang="ru-RU" sz="1271" b="1" dirty="0">
                <a:solidFill>
                  <a:srgbClr val="1A365D"/>
                </a:solidFill>
                <a:latin typeface="Quattrocento Sans" pitchFamily="34" charset="0"/>
                <a:ea typeface="Quattrocento Sans" pitchFamily="34" charset="-122"/>
                <a:cs typeface="Quattrocento Sans" pitchFamily="34" charset="-120"/>
              </a:rPr>
              <a:t> сот </a:t>
            </a:r>
            <a:r>
              <a:rPr lang="ru-RU" sz="1271" b="1" dirty="0" err="1">
                <a:solidFill>
                  <a:srgbClr val="1A365D"/>
                </a:solidFill>
                <a:latin typeface="Quattrocento Sans" pitchFamily="34" charset="0"/>
                <a:ea typeface="Quattrocento Sans" pitchFamily="34" charset="-122"/>
                <a:cs typeface="Quattrocento Sans" pitchFamily="34" charset="-120"/>
              </a:rPr>
              <a:t>дауларының</a:t>
            </a:r>
            <a:r>
              <a:rPr lang="ru-RU" sz="1271" b="1" dirty="0">
                <a:solidFill>
                  <a:srgbClr val="1A365D"/>
                </a:solidFill>
                <a:latin typeface="Quattrocento Sans" pitchFamily="34" charset="0"/>
                <a:ea typeface="Quattrocento Sans" pitchFamily="34" charset="-122"/>
                <a:cs typeface="Quattrocento Sans" pitchFamily="34" charset="-120"/>
              </a:rPr>
              <a:t> </a:t>
            </a:r>
            <a:r>
              <a:rPr lang="ru-RU" sz="1271" b="1" dirty="0" err="1">
                <a:solidFill>
                  <a:srgbClr val="1A365D"/>
                </a:solidFill>
                <a:latin typeface="Quattrocento Sans" pitchFamily="34" charset="0"/>
                <a:ea typeface="Quattrocento Sans" pitchFamily="34" charset="-122"/>
                <a:cs typeface="Quattrocento Sans" pitchFamily="34" charset="-120"/>
              </a:rPr>
              <a:t>динамикасы</a:t>
            </a:r>
            <a:endParaRPr lang="en-US" sz="1600" dirty="0"/>
          </a:p>
        </p:txBody>
      </p:sp>
      <p:sp>
        <p:nvSpPr>
          <p:cNvPr id="45" name="Shape 43"/>
          <p:cNvSpPr/>
          <p:nvPr/>
        </p:nvSpPr>
        <p:spPr>
          <a:xfrm>
            <a:off x="230566" y="3468515"/>
            <a:ext cx="6084510" cy="3067238"/>
          </a:xfrm>
          <a:prstGeom prst="roundRect">
            <a:avLst>
              <a:gd name="adj" fmla="val 2740"/>
            </a:avLst>
          </a:prstGeom>
          <a:solidFill>
            <a:srgbClr val="FFFFFF"/>
          </a:solidFill>
          <a:ln/>
          <a:effectLst>
            <a:outerShdw blurRad="48413" dist="32275" dir="5400000" algn="bl" rotWithShape="0">
              <a:srgbClr val="000000">
                <a:alpha val="10196"/>
              </a:srgbClr>
            </a:outerShdw>
          </a:effectLst>
        </p:spPr>
      </p:sp>
      <p:sp>
        <p:nvSpPr>
          <p:cNvPr id="47" name="Text 45"/>
          <p:cNvSpPr/>
          <p:nvPr/>
        </p:nvSpPr>
        <p:spPr>
          <a:xfrm>
            <a:off x="521511" y="3460952"/>
            <a:ext cx="5268945" cy="225927"/>
          </a:xfrm>
          <a:prstGeom prst="rect">
            <a:avLst/>
          </a:prstGeom>
          <a:noFill/>
          <a:ln/>
        </p:spPr>
        <p:txBody>
          <a:bodyPr wrap="square" lIns="0" tIns="0" rIns="0" bIns="0" rtlCol="0" anchor="ctr"/>
          <a:lstStyle/>
          <a:p>
            <a:pPr>
              <a:lnSpc>
                <a:spcPct val="120000"/>
              </a:lnSpc>
            </a:pPr>
            <a:r>
              <a:rPr lang="ru-RU" sz="1271" b="1" dirty="0" err="1">
                <a:solidFill>
                  <a:srgbClr val="1A365D"/>
                </a:solidFill>
                <a:latin typeface="Quattrocento Sans" pitchFamily="34" charset="0"/>
                <a:ea typeface="Quattrocento Sans" pitchFamily="34" charset="-122"/>
                <a:cs typeface="Quattrocento Sans" pitchFamily="34" charset="-120"/>
              </a:rPr>
              <a:t>Талап</a:t>
            </a:r>
            <a:r>
              <a:rPr lang="ru-RU" sz="1271" b="1" dirty="0">
                <a:solidFill>
                  <a:srgbClr val="1A365D"/>
                </a:solidFill>
                <a:latin typeface="Quattrocento Sans" pitchFamily="34" charset="0"/>
                <a:ea typeface="Quattrocento Sans" pitchFamily="34" charset="-122"/>
                <a:cs typeface="Quattrocento Sans" pitchFamily="34" charset="-120"/>
              </a:rPr>
              <a:t> </a:t>
            </a:r>
            <a:r>
              <a:rPr lang="ru-RU" sz="1271" b="1" dirty="0" err="1">
                <a:solidFill>
                  <a:srgbClr val="1A365D"/>
                </a:solidFill>
                <a:latin typeface="Quattrocento Sans" pitchFamily="34" charset="0"/>
                <a:ea typeface="Quattrocento Sans" pitchFamily="34" charset="-122"/>
                <a:cs typeface="Quattrocento Sans" pitchFamily="34" charset="-120"/>
              </a:rPr>
              <a:t>қою</a:t>
            </a:r>
            <a:r>
              <a:rPr lang="ru-RU" sz="1271" b="1" dirty="0">
                <a:solidFill>
                  <a:srgbClr val="1A365D"/>
                </a:solidFill>
                <a:latin typeface="Quattrocento Sans" pitchFamily="34" charset="0"/>
                <a:ea typeface="Quattrocento Sans" pitchFamily="34" charset="-122"/>
                <a:cs typeface="Quattrocento Sans" pitchFamily="34" charset="-120"/>
              </a:rPr>
              <a:t> </a:t>
            </a:r>
            <a:r>
              <a:rPr lang="ru-RU" sz="1271" b="1" dirty="0" err="1">
                <a:solidFill>
                  <a:srgbClr val="1A365D"/>
                </a:solidFill>
                <a:latin typeface="Quattrocento Sans" pitchFamily="34" charset="0"/>
                <a:ea typeface="Quattrocento Sans" pitchFamily="34" charset="-122"/>
                <a:cs typeface="Quattrocento Sans" pitchFamily="34" charset="-120"/>
              </a:rPr>
              <a:t>талаптары</a:t>
            </a:r>
            <a:r>
              <a:rPr lang="ru-RU" sz="1271" b="1" dirty="0">
                <a:solidFill>
                  <a:srgbClr val="1A365D"/>
                </a:solidFill>
                <a:latin typeface="Quattrocento Sans" pitchFamily="34" charset="0"/>
                <a:ea typeface="Quattrocento Sans" pitchFamily="34" charset="-122"/>
                <a:cs typeface="Quattrocento Sans" pitchFamily="34" charset="-120"/>
              </a:rPr>
              <a:t> </a:t>
            </a:r>
            <a:r>
              <a:rPr lang="ru-RU" sz="1271" b="1" dirty="0" err="1">
                <a:solidFill>
                  <a:srgbClr val="1A365D"/>
                </a:solidFill>
                <a:latin typeface="Quattrocento Sans" pitchFamily="34" charset="0"/>
                <a:ea typeface="Quattrocento Sans" pitchFamily="34" charset="-122"/>
                <a:cs typeface="Quattrocento Sans" pitchFamily="34" charset="-120"/>
              </a:rPr>
              <a:t>бойынша</a:t>
            </a:r>
            <a:r>
              <a:rPr lang="ru-RU" sz="1271" b="1" dirty="0">
                <a:solidFill>
                  <a:srgbClr val="1A365D"/>
                </a:solidFill>
                <a:latin typeface="Quattrocento Sans" pitchFamily="34" charset="0"/>
                <a:ea typeface="Quattrocento Sans" pitchFamily="34" charset="-122"/>
                <a:cs typeface="Quattrocento Sans" pitchFamily="34" charset="-120"/>
              </a:rPr>
              <a:t> </a:t>
            </a:r>
            <a:r>
              <a:rPr lang="ru-RU" sz="1271" b="1" dirty="0" err="1">
                <a:solidFill>
                  <a:srgbClr val="1A365D"/>
                </a:solidFill>
                <a:latin typeface="Quattrocento Sans" pitchFamily="34" charset="0"/>
                <a:ea typeface="Quattrocento Sans" pitchFamily="34" charset="-122"/>
                <a:cs typeface="Quattrocento Sans" pitchFamily="34" charset="-120"/>
              </a:rPr>
              <a:t>өтемақы</a:t>
            </a:r>
            <a:endParaRPr lang="ru-RU" sz="1271" b="1" dirty="0">
              <a:solidFill>
                <a:srgbClr val="1A365D"/>
              </a:solidFill>
              <a:latin typeface="Quattrocento Sans" pitchFamily="34" charset="0"/>
              <a:ea typeface="Quattrocento Sans" pitchFamily="34" charset="-122"/>
              <a:cs typeface="Quattrocento Sans" pitchFamily="34" charset="-120"/>
            </a:endParaRPr>
          </a:p>
        </p:txBody>
      </p:sp>
      <p:sp>
        <p:nvSpPr>
          <p:cNvPr id="63" name="Text 61"/>
          <p:cNvSpPr/>
          <p:nvPr/>
        </p:nvSpPr>
        <p:spPr>
          <a:xfrm>
            <a:off x="11769587" y="6571282"/>
            <a:ext cx="185583" cy="161377"/>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18</a:t>
            </a:r>
            <a:endParaRPr lang="en-US" sz="1000" dirty="0">
              <a:latin typeface="Arial" panose="020B0604020202020204" pitchFamily="34" charset="0"/>
              <a:cs typeface="Arial" panose="020B0604020202020204" pitchFamily="34" charset="0"/>
            </a:endParaRPr>
          </a:p>
        </p:txBody>
      </p:sp>
      <p:sp>
        <p:nvSpPr>
          <p:cNvPr id="64" name="Shape 6">
            <a:extLst>
              <a:ext uri="{FF2B5EF4-FFF2-40B4-BE49-F238E27FC236}">
                <a16:creationId xmlns:a16="http://schemas.microsoft.com/office/drawing/2014/main" id="{9444F027-7D05-1569-C12A-8DF6A1724729}"/>
              </a:ext>
            </a:extLst>
          </p:cNvPr>
          <p:cNvSpPr/>
          <p:nvPr/>
        </p:nvSpPr>
        <p:spPr>
          <a:xfrm>
            <a:off x="379222" y="441427"/>
            <a:ext cx="266271" cy="225927"/>
          </a:xfrm>
          <a:custGeom>
            <a:avLst/>
            <a:gdLst/>
            <a:ahLst/>
            <a:cxnLst/>
            <a:rect l="l" t="t" r="r" b="b"/>
            <a:pathLst>
              <a:path w="363097" h="290478">
                <a:moveTo>
                  <a:pt x="217858" y="18155"/>
                </a:moveTo>
                <a:lnTo>
                  <a:pt x="290478" y="18155"/>
                </a:lnTo>
                <a:cubicBezTo>
                  <a:pt x="300520" y="18155"/>
                  <a:pt x="308633" y="26268"/>
                  <a:pt x="308633" y="36310"/>
                </a:cubicBezTo>
                <a:cubicBezTo>
                  <a:pt x="308633" y="46352"/>
                  <a:pt x="300520" y="54465"/>
                  <a:pt x="290478" y="54465"/>
                </a:cubicBezTo>
                <a:lnTo>
                  <a:pt x="226028" y="54465"/>
                </a:lnTo>
                <a:cubicBezTo>
                  <a:pt x="223078" y="69102"/>
                  <a:pt x="213036" y="81186"/>
                  <a:pt x="199704" y="86973"/>
                </a:cubicBezTo>
                <a:lnTo>
                  <a:pt x="199704" y="254168"/>
                </a:lnTo>
                <a:lnTo>
                  <a:pt x="290478" y="254168"/>
                </a:lnTo>
                <a:cubicBezTo>
                  <a:pt x="300520" y="254168"/>
                  <a:pt x="308633" y="262281"/>
                  <a:pt x="308633" y="272323"/>
                </a:cubicBezTo>
                <a:cubicBezTo>
                  <a:pt x="308633" y="282365"/>
                  <a:pt x="300520" y="290478"/>
                  <a:pt x="290478" y="290478"/>
                </a:cubicBezTo>
                <a:lnTo>
                  <a:pt x="72619" y="290478"/>
                </a:lnTo>
                <a:cubicBezTo>
                  <a:pt x="62578" y="290478"/>
                  <a:pt x="54465" y="282365"/>
                  <a:pt x="54465" y="272323"/>
                </a:cubicBezTo>
                <a:cubicBezTo>
                  <a:pt x="54465" y="262281"/>
                  <a:pt x="62578" y="254168"/>
                  <a:pt x="72619" y="254168"/>
                </a:cubicBezTo>
                <a:lnTo>
                  <a:pt x="163394" y="254168"/>
                </a:lnTo>
                <a:lnTo>
                  <a:pt x="163394" y="86973"/>
                </a:lnTo>
                <a:cubicBezTo>
                  <a:pt x="150061" y="81130"/>
                  <a:pt x="140019" y="69045"/>
                  <a:pt x="137069" y="54465"/>
                </a:cubicBezTo>
                <a:lnTo>
                  <a:pt x="72619" y="54465"/>
                </a:lnTo>
                <a:cubicBezTo>
                  <a:pt x="62578" y="54465"/>
                  <a:pt x="54465" y="46352"/>
                  <a:pt x="54465" y="36310"/>
                </a:cubicBezTo>
                <a:cubicBezTo>
                  <a:pt x="54465" y="26268"/>
                  <a:pt x="62578" y="18155"/>
                  <a:pt x="72619" y="18155"/>
                </a:cubicBezTo>
                <a:lnTo>
                  <a:pt x="145239" y="18155"/>
                </a:lnTo>
                <a:cubicBezTo>
                  <a:pt x="153522" y="7148"/>
                  <a:pt x="166684" y="0"/>
                  <a:pt x="181549" y="0"/>
                </a:cubicBezTo>
                <a:cubicBezTo>
                  <a:pt x="196413" y="0"/>
                  <a:pt x="209575" y="7148"/>
                  <a:pt x="217858" y="18155"/>
                </a:cubicBezTo>
                <a:close/>
                <a:moveTo>
                  <a:pt x="249402" y="181549"/>
                </a:moveTo>
                <a:lnTo>
                  <a:pt x="331553" y="181549"/>
                </a:lnTo>
                <a:lnTo>
                  <a:pt x="290478" y="111085"/>
                </a:lnTo>
                <a:lnTo>
                  <a:pt x="249402" y="181549"/>
                </a:lnTo>
                <a:close/>
                <a:moveTo>
                  <a:pt x="290478" y="236013"/>
                </a:moveTo>
                <a:cubicBezTo>
                  <a:pt x="254792" y="236013"/>
                  <a:pt x="225120" y="216724"/>
                  <a:pt x="218993" y="191250"/>
                </a:cubicBezTo>
                <a:cubicBezTo>
                  <a:pt x="217518" y="185009"/>
                  <a:pt x="219560" y="178598"/>
                  <a:pt x="222794" y="173039"/>
                </a:cubicBezTo>
                <a:lnTo>
                  <a:pt x="276805" y="80449"/>
                </a:lnTo>
                <a:cubicBezTo>
                  <a:pt x="279642" y="75570"/>
                  <a:pt x="284861" y="72619"/>
                  <a:pt x="290478" y="72619"/>
                </a:cubicBezTo>
                <a:cubicBezTo>
                  <a:pt x="296094" y="72619"/>
                  <a:pt x="301314" y="75626"/>
                  <a:pt x="304151" y="80449"/>
                </a:cubicBezTo>
                <a:lnTo>
                  <a:pt x="358161" y="173039"/>
                </a:lnTo>
                <a:cubicBezTo>
                  <a:pt x="361395" y="178598"/>
                  <a:pt x="363438" y="185009"/>
                  <a:pt x="361963" y="191250"/>
                </a:cubicBezTo>
                <a:cubicBezTo>
                  <a:pt x="355835" y="216667"/>
                  <a:pt x="326163" y="236013"/>
                  <a:pt x="290478" y="236013"/>
                </a:cubicBezTo>
                <a:close/>
                <a:moveTo>
                  <a:pt x="71939" y="111085"/>
                </a:moveTo>
                <a:lnTo>
                  <a:pt x="30863" y="181549"/>
                </a:lnTo>
                <a:lnTo>
                  <a:pt x="113071" y="181549"/>
                </a:lnTo>
                <a:lnTo>
                  <a:pt x="71939" y="111085"/>
                </a:lnTo>
                <a:close/>
                <a:moveTo>
                  <a:pt x="511" y="191250"/>
                </a:moveTo>
                <a:cubicBezTo>
                  <a:pt x="-964" y="185009"/>
                  <a:pt x="1078" y="178598"/>
                  <a:pt x="4312" y="173039"/>
                </a:cubicBezTo>
                <a:lnTo>
                  <a:pt x="58323" y="80449"/>
                </a:lnTo>
                <a:cubicBezTo>
                  <a:pt x="61159" y="75570"/>
                  <a:pt x="66379" y="72619"/>
                  <a:pt x="71995" y="72619"/>
                </a:cubicBezTo>
                <a:cubicBezTo>
                  <a:pt x="77612" y="72619"/>
                  <a:pt x="82832" y="75626"/>
                  <a:pt x="85668" y="80449"/>
                </a:cubicBezTo>
                <a:lnTo>
                  <a:pt x="139679" y="173039"/>
                </a:lnTo>
                <a:cubicBezTo>
                  <a:pt x="142913" y="178598"/>
                  <a:pt x="144955" y="185009"/>
                  <a:pt x="143480" y="191250"/>
                </a:cubicBezTo>
                <a:cubicBezTo>
                  <a:pt x="137353" y="216667"/>
                  <a:pt x="107681" y="236013"/>
                  <a:pt x="71995" y="236013"/>
                </a:cubicBezTo>
                <a:cubicBezTo>
                  <a:pt x="36310" y="236013"/>
                  <a:pt x="6638" y="216724"/>
                  <a:pt x="511" y="191250"/>
                </a:cubicBezTo>
                <a:close/>
              </a:path>
            </a:pathLst>
          </a:custGeom>
          <a:solidFill>
            <a:srgbClr val="4299E1"/>
          </a:solidFill>
          <a:ln/>
        </p:spPr>
      </p:sp>
      <p:graphicFrame>
        <p:nvGraphicFramePr>
          <p:cNvPr id="66" name="Таблица 65">
            <a:extLst>
              <a:ext uri="{FF2B5EF4-FFF2-40B4-BE49-F238E27FC236}">
                <a16:creationId xmlns:a16="http://schemas.microsoft.com/office/drawing/2014/main" id="{D8BFC81E-2D3C-071C-47E3-A1CF37481E2A}"/>
              </a:ext>
            </a:extLst>
          </p:cNvPr>
          <p:cNvGraphicFramePr>
            <a:graphicFrameLocks noGrp="1"/>
          </p:cNvGraphicFramePr>
          <p:nvPr>
            <p:extLst/>
          </p:nvPr>
        </p:nvGraphicFramePr>
        <p:xfrm>
          <a:off x="379222" y="1295498"/>
          <a:ext cx="5858068" cy="1916872"/>
        </p:xfrm>
        <a:graphic>
          <a:graphicData uri="http://schemas.openxmlformats.org/drawingml/2006/table">
            <a:tbl>
              <a:tblPr>
                <a:tableStyleId>{BC89EF96-8CEA-46FF-86C4-4CE0E7609802}</a:tableStyleId>
              </a:tblPr>
              <a:tblGrid>
                <a:gridCol w="1257613">
                  <a:extLst>
                    <a:ext uri="{9D8B030D-6E8A-4147-A177-3AD203B41FA5}">
                      <a16:colId xmlns:a16="http://schemas.microsoft.com/office/drawing/2014/main" val="3732905816"/>
                    </a:ext>
                  </a:extLst>
                </a:gridCol>
                <a:gridCol w="792275">
                  <a:extLst>
                    <a:ext uri="{9D8B030D-6E8A-4147-A177-3AD203B41FA5}">
                      <a16:colId xmlns:a16="http://schemas.microsoft.com/office/drawing/2014/main" val="2699951370"/>
                    </a:ext>
                  </a:extLst>
                </a:gridCol>
                <a:gridCol w="769956">
                  <a:extLst>
                    <a:ext uri="{9D8B030D-6E8A-4147-A177-3AD203B41FA5}">
                      <a16:colId xmlns:a16="http://schemas.microsoft.com/office/drawing/2014/main" val="2551985956"/>
                    </a:ext>
                  </a:extLst>
                </a:gridCol>
                <a:gridCol w="881545">
                  <a:extLst>
                    <a:ext uri="{9D8B030D-6E8A-4147-A177-3AD203B41FA5}">
                      <a16:colId xmlns:a16="http://schemas.microsoft.com/office/drawing/2014/main" val="1318262285"/>
                    </a:ext>
                  </a:extLst>
                </a:gridCol>
                <a:gridCol w="723171">
                  <a:extLst>
                    <a:ext uri="{9D8B030D-6E8A-4147-A177-3AD203B41FA5}">
                      <a16:colId xmlns:a16="http://schemas.microsoft.com/office/drawing/2014/main" val="3609383164"/>
                    </a:ext>
                  </a:extLst>
                </a:gridCol>
                <a:gridCol w="705553">
                  <a:extLst>
                    <a:ext uri="{9D8B030D-6E8A-4147-A177-3AD203B41FA5}">
                      <a16:colId xmlns:a16="http://schemas.microsoft.com/office/drawing/2014/main" val="560580395"/>
                    </a:ext>
                  </a:extLst>
                </a:gridCol>
                <a:gridCol w="727955">
                  <a:extLst>
                    <a:ext uri="{9D8B030D-6E8A-4147-A177-3AD203B41FA5}">
                      <a16:colId xmlns:a16="http://schemas.microsoft.com/office/drawing/2014/main" val="1691739001"/>
                    </a:ext>
                  </a:extLst>
                </a:gridCol>
              </a:tblGrid>
              <a:tr h="133783">
                <a:tc rowSpan="2">
                  <a:txBody>
                    <a:bodyPr/>
                    <a:lstStyle/>
                    <a:p>
                      <a:pPr algn="ctr" fontAlgn="ctr"/>
                      <a:r>
                        <a:rPr lang="ru-RU" sz="900" b="1" u="none" strike="noStrike" dirty="0" err="1">
                          <a:solidFill>
                            <a:srgbClr val="002060"/>
                          </a:solidFill>
                          <a:effectLst/>
                          <a:latin typeface="Arial" panose="020B0604020202020204" pitchFamily="34" charset="0"/>
                          <a:cs typeface="Arial" panose="020B0604020202020204" pitchFamily="34" charset="0"/>
                        </a:rPr>
                        <a:t>Бағыт</a:t>
                      </a:r>
                      <a:endParaRPr lang="ru-RU" sz="9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gridSpan="2">
                  <a:txBody>
                    <a:bodyPr/>
                    <a:lstStyle/>
                    <a:p>
                      <a:pPr algn="ctr" fontAlgn="ctr"/>
                      <a:r>
                        <a:rPr lang="ru-KZ" sz="900" b="1" u="none" strike="noStrike" dirty="0">
                          <a:solidFill>
                            <a:srgbClr val="002060"/>
                          </a:solidFill>
                          <a:effectLst/>
                          <a:latin typeface="Arial" panose="020B0604020202020204" pitchFamily="34" charset="0"/>
                          <a:cs typeface="Arial" panose="020B0604020202020204" pitchFamily="34" charset="0"/>
                        </a:rPr>
                        <a:t>2023</a:t>
                      </a:r>
                      <a:endParaRPr lang="ru-KZ" sz="9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tc gridSpan="2">
                  <a:txBody>
                    <a:bodyPr/>
                    <a:lstStyle/>
                    <a:p>
                      <a:pPr algn="ctr" fontAlgn="ctr"/>
                      <a:r>
                        <a:rPr lang="ru-KZ" sz="900" b="1" u="none" strike="noStrike" dirty="0">
                          <a:solidFill>
                            <a:srgbClr val="002060"/>
                          </a:solidFill>
                          <a:effectLst/>
                          <a:latin typeface="Arial" panose="020B0604020202020204" pitchFamily="34" charset="0"/>
                          <a:cs typeface="Arial" panose="020B0604020202020204" pitchFamily="34" charset="0"/>
                        </a:rPr>
                        <a:t>2024</a:t>
                      </a:r>
                      <a:endParaRPr lang="ru-KZ" sz="9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tc gridSpan="2">
                  <a:txBody>
                    <a:bodyPr/>
                    <a:lstStyle/>
                    <a:p>
                      <a:pPr algn="ctr" fontAlgn="ctr"/>
                      <a:r>
                        <a:rPr lang="ru-KZ" sz="900" b="1" u="none" strike="noStrike" dirty="0">
                          <a:solidFill>
                            <a:srgbClr val="002060"/>
                          </a:solidFill>
                          <a:effectLst/>
                          <a:latin typeface="Arial" panose="020B0604020202020204" pitchFamily="34" charset="0"/>
                          <a:cs typeface="Arial" panose="020B0604020202020204" pitchFamily="34" charset="0"/>
                        </a:rPr>
                        <a:t>2025</a:t>
                      </a:r>
                      <a:endParaRPr lang="ru-KZ" sz="9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extLst>
                  <a:ext uri="{0D108BD9-81ED-4DB2-BD59-A6C34878D82A}">
                    <a16:rowId xmlns:a16="http://schemas.microsoft.com/office/drawing/2014/main" val="368540942"/>
                  </a:ext>
                </a:extLst>
              </a:tr>
              <a:tr h="258879">
                <a:tc vMerge="1">
                  <a:txBody>
                    <a:bodyPr/>
                    <a:lstStyle/>
                    <a:p>
                      <a:endParaRPr lang="ru-KZ"/>
                    </a:p>
                  </a:txBody>
                  <a:tcPr/>
                </a:tc>
                <a:tc>
                  <a:txBody>
                    <a:bodyPr/>
                    <a:lstStyle/>
                    <a:p>
                      <a:pPr algn="ctr" fontAlgn="ctr"/>
                      <a:r>
                        <a:rPr lang="ru-RU" sz="900" b="1" u="none" strike="noStrike" dirty="0" err="1">
                          <a:solidFill>
                            <a:srgbClr val="002060"/>
                          </a:solidFill>
                          <a:effectLst/>
                          <a:latin typeface="Arial" panose="020B0604020202020204" pitchFamily="34" charset="0"/>
                          <a:cs typeface="Arial" panose="020B0604020202020204" pitchFamily="34" charset="0"/>
                        </a:rPr>
                        <a:t>талап</a:t>
                      </a:r>
                      <a:r>
                        <a:rPr lang="ru-RU" sz="900" b="1" u="none" strike="noStrike" dirty="0">
                          <a:solidFill>
                            <a:srgbClr val="002060"/>
                          </a:solidFill>
                          <a:effectLst/>
                          <a:latin typeface="Arial" panose="020B0604020202020204" pitchFamily="34" charset="0"/>
                          <a:cs typeface="Arial" panose="020B0604020202020204" pitchFamily="34" charset="0"/>
                        </a:rPr>
                        <a:t> </a:t>
                      </a:r>
                      <a:r>
                        <a:rPr lang="ru-RU" sz="900" b="1" u="none" strike="noStrike" dirty="0" err="1">
                          <a:solidFill>
                            <a:srgbClr val="002060"/>
                          </a:solidFill>
                          <a:effectLst/>
                          <a:latin typeface="Arial" panose="020B0604020202020204" pitchFamily="34" charset="0"/>
                          <a:cs typeface="Arial" panose="020B0604020202020204" pitchFamily="34" charset="0"/>
                        </a:rPr>
                        <a:t>қоюшы</a:t>
                      </a:r>
                      <a:endParaRPr lang="ru-RU" sz="9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algn="ctr" fontAlgn="ctr"/>
                      <a:r>
                        <a:rPr lang="ru-RU" sz="900" b="1" u="none" strike="noStrike" dirty="0" err="1">
                          <a:solidFill>
                            <a:srgbClr val="002060"/>
                          </a:solidFill>
                          <a:effectLst/>
                          <a:latin typeface="Arial" panose="020B0604020202020204" pitchFamily="34" charset="0"/>
                          <a:cs typeface="Arial" panose="020B0604020202020204" pitchFamily="34" charset="0"/>
                        </a:rPr>
                        <a:t>Жауапкер</a:t>
                      </a:r>
                      <a:r>
                        <a:rPr lang="ru-RU" sz="900" b="1" u="none" strike="noStrike" dirty="0">
                          <a:solidFill>
                            <a:srgbClr val="002060"/>
                          </a:solidFill>
                          <a:effectLst/>
                          <a:latin typeface="Arial" panose="020B0604020202020204" pitchFamily="34" charset="0"/>
                          <a:cs typeface="Arial" panose="020B0604020202020204" pitchFamily="34" charset="0"/>
                        </a:rPr>
                        <a:t> </a:t>
                      </a:r>
                      <a:endParaRPr lang="ru-RU" sz="9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900" b="1" u="none" strike="noStrike" dirty="0" err="1">
                          <a:solidFill>
                            <a:srgbClr val="002060"/>
                          </a:solidFill>
                          <a:effectLst/>
                          <a:latin typeface="Arial" panose="020B0604020202020204" pitchFamily="34" charset="0"/>
                          <a:cs typeface="Arial" panose="020B0604020202020204" pitchFamily="34" charset="0"/>
                        </a:rPr>
                        <a:t>талап</a:t>
                      </a:r>
                      <a:r>
                        <a:rPr lang="ru-RU" sz="900" b="1" u="none" strike="noStrike" dirty="0">
                          <a:solidFill>
                            <a:srgbClr val="002060"/>
                          </a:solidFill>
                          <a:effectLst/>
                          <a:latin typeface="Arial" panose="020B0604020202020204" pitchFamily="34" charset="0"/>
                          <a:cs typeface="Arial" panose="020B0604020202020204" pitchFamily="34" charset="0"/>
                        </a:rPr>
                        <a:t> </a:t>
                      </a:r>
                      <a:r>
                        <a:rPr lang="ru-RU" sz="900" b="1" u="none" strike="noStrike" dirty="0" err="1">
                          <a:solidFill>
                            <a:srgbClr val="002060"/>
                          </a:solidFill>
                          <a:effectLst/>
                          <a:latin typeface="Arial" panose="020B0604020202020204" pitchFamily="34" charset="0"/>
                          <a:cs typeface="Arial" panose="020B0604020202020204" pitchFamily="34" charset="0"/>
                        </a:rPr>
                        <a:t>қоюшы</a:t>
                      </a:r>
                      <a:endParaRPr lang="ru-RU" sz="900" b="1"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algn="ctr" fontAlgn="ctr"/>
                      <a:r>
                        <a:rPr lang="ru-RU" sz="900" b="1" u="none" strike="noStrike" dirty="0" err="1">
                          <a:solidFill>
                            <a:srgbClr val="002060"/>
                          </a:solidFill>
                          <a:effectLst/>
                          <a:latin typeface="Arial" panose="020B0604020202020204" pitchFamily="34" charset="0"/>
                          <a:cs typeface="Arial" panose="020B0604020202020204" pitchFamily="34" charset="0"/>
                        </a:rPr>
                        <a:t>Жауапкер</a:t>
                      </a:r>
                      <a:endParaRPr lang="ru-RU" sz="9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900" b="1" u="none" strike="noStrike" dirty="0" err="1">
                          <a:solidFill>
                            <a:srgbClr val="002060"/>
                          </a:solidFill>
                          <a:effectLst/>
                          <a:latin typeface="Arial" panose="020B0604020202020204" pitchFamily="34" charset="0"/>
                          <a:cs typeface="Arial" panose="020B0604020202020204" pitchFamily="34" charset="0"/>
                        </a:rPr>
                        <a:t>талап</a:t>
                      </a:r>
                      <a:r>
                        <a:rPr lang="ru-RU" sz="900" b="1" u="none" strike="noStrike" dirty="0">
                          <a:solidFill>
                            <a:srgbClr val="002060"/>
                          </a:solidFill>
                          <a:effectLst/>
                          <a:latin typeface="Arial" panose="020B0604020202020204" pitchFamily="34" charset="0"/>
                          <a:cs typeface="Arial" panose="020B0604020202020204" pitchFamily="34" charset="0"/>
                        </a:rPr>
                        <a:t> </a:t>
                      </a:r>
                      <a:r>
                        <a:rPr lang="ru-RU" sz="900" b="1" u="none" strike="noStrike" dirty="0" err="1">
                          <a:solidFill>
                            <a:srgbClr val="002060"/>
                          </a:solidFill>
                          <a:effectLst/>
                          <a:latin typeface="Arial" panose="020B0604020202020204" pitchFamily="34" charset="0"/>
                          <a:cs typeface="Arial" panose="020B0604020202020204" pitchFamily="34" charset="0"/>
                        </a:rPr>
                        <a:t>қоюшы</a:t>
                      </a:r>
                      <a:endParaRPr lang="ru-RU" sz="9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algn="ctr" fontAlgn="ctr"/>
                      <a:r>
                        <a:rPr lang="ru-RU" sz="900" b="1" u="none" strike="noStrike" dirty="0" err="1">
                          <a:solidFill>
                            <a:srgbClr val="002060"/>
                          </a:solidFill>
                          <a:effectLst/>
                          <a:latin typeface="Arial" panose="020B0604020202020204" pitchFamily="34" charset="0"/>
                          <a:cs typeface="Arial" panose="020B0604020202020204" pitchFamily="34" charset="0"/>
                        </a:rPr>
                        <a:t>Жауапкер</a:t>
                      </a:r>
                      <a:endParaRPr lang="ru-RU" sz="9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extLst>
                  <a:ext uri="{0D108BD9-81ED-4DB2-BD59-A6C34878D82A}">
                    <a16:rowId xmlns:a16="http://schemas.microsoft.com/office/drawing/2014/main" val="809963704"/>
                  </a:ext>
                </a:extLst>
              </a:tr>
              <a:tr h="147683">
                <a:tc>
                  <a:txBody>
                    <a:bodyPr/>
                    <a:lstStyle/>
                    <a:p>
                      <a:pPr algn="just" fontAlgn="ctr"/>
                      <a:r>
                        <a:rPr lang="ru-RU" sz="1000" u="none" strike="noStrike" dirty="0" err="1">
                          <a:effectLst/>
                        </a:rPr>
                        <a:t>ӘТеа</a:t>
                      </a:r>
                      <a:endParaRPr lang="ru-RU"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11</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3</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2</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3</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1</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3</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extLst>
                  <a:ext uri="{0D108BD9-81ED-4DB2-BD59-A6C34878D82A}">
                    <a16:rowId xmlns:a16="http://schemas.microsoft.com/office/drawing/2014/main" val="4244944282"/>
                  </a:ext>
                </a:extLst>
              </a:tr>
              <a:tr h="147683">
                <a:tc>
                  <a:txBody>
                    <a:bodyPr/>
                    <a:lstStyle/>
                    <a:p>
                      <a:pPr algn="just" fontAlgn="ctr"/>
                      <a:r>
                        <a:rPr lang="ru-RU" sz="1000" u="none" strike="noStrike" dirty="0" err="1">
                          <a:effectLst/>
                        </a:rPr>
                        <a:t>ӘТаа</a:t>
                      </a:r>
                      <a:endParaRPr lang="ru-RU"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14</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3</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22</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2</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18</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 </a:t>
                      </a:r>
                      <a:endParaRPr lang="ru-KZ" sz="1000" b="0" i="0" u="none" strike="noStrike">
                        <a:solidFill>
                          <a:srgbClr val="000000"/>
                        </a:solidFill>
                        <a:effectLst/>
                        <a:latin typeface="+mn-lt"/>
                        <a:cs typeface="Arial" panose="020B0604020202020204" pitchFamily="34" charset="0"/>
                      </a:endParaRPr>
                    </a:p>
                  </a:txBody>
                  <a:tcPr marL="9525" marR="9525" marT="9525" marB="0" anchor="ctr"/>
                </a:tc>
                <a:extLst>
                  <a:ext uri="{0D108BD9-81ED-4DB2-BD59-A6C34878D82A}">
                    <a16:rowId xmlns:a16="http://schemas.microsoft.com/office/drawing/2014/main" val="1920140114"/>
                  </a:ext>
                </a:extLst>
              </a:tr>
              <a:tr h="147683">
                <a:tc>
                  <a:txBody>
                    <a:bodyPr/>
                    <a:lstStyle/>
                    <a:p>
                      <a:pPr algn="just" fontAlgn="ctr"/>
                      <a:r>
                        <a:rPr lang="ru-RU" sz="1000" u="none" strike="noStrike" dirty="0" err="1">
                          <a:effectLst/>
                        </a:rPr>
                        <a:t>ӘТжа</a:t>
                      </a:r>
                      <a:endParaRPr lang="ru-RU"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205</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4</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329</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3</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1366</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6</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extLst>
                  <a:ext uri="{0D108BD9-81ED-4DB2-BD59-A6C34878D82A}">
                    <a16:rowId xmlns:a16="http://schemas.microsoft.com/office/drawing/2014/main" val="3959680835"/>
                  </a:ext>
                </a:extLst>
              </a:tr>
              <a:tr h="147683">
                <a:tc>
                  <a:txBody>
                    <a:bodyPr/>
                    <a:lstStyle/>
                    <a:p>
                      <a:pPr algn="just" fontAlgn="ctr"/>
                      <a:r>
                        <a:rPr lang="ru-RU" sz="1000" u="none" strike="noStrike" dirty="0" err="1">
                          <a:effectLst/>
                        </a:rPr>
                        <a:t>ӘТжб</a:t>
                      </a:r>
                      <a:endParaRPr lang="ru-RU"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1</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8</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3</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10</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 </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 </a:t>
                      </a:r>
                      <a:endParaRPr lang="ru-KZ" sz="1000" b="0" i="0" u="none" strike="noStrike">
                        <a:solidFill>
                          <a:srgbClr val="000000"/>
                        </a:solidFill>
                        <a:effectLst/>
                        <a:latin typeface="+mn-lt"/>
                        <a:cs typeface="Arial" panose="020B0604020202020204" pitchFamily="34" charset="0"/>
                      </a:endParaRPr>
                    </a:p>
                  </a:txBody>
                  <a:tcPr marL="9525" marR="9525" marT="9525" marB="0" anchor="ctr"/>
                </a:tc>
                <a:extLst>
                  <a:ext uri="{0D108BD9-81ED-4DB2-BD59-A6C34878D82A}">
                    <a16:rowId xmlns:a16="http://schemas.microsoft.com/office/drawing/2014/main" val="1308604032"/>
                  </a:ext>
                </a:extLst>
              </a:tr>
              <a:tr h="147683">
                <a:tc>
                  <a:txBody>
                    <a:bodyPr/>
                    <a:lstStyle/>
                    <a:p>
                      <a:pPr algn="just" fontAlgn="ctr"/>
                      <a:r>
                        <a:rPr lang="ru-RU" sz="1000" u="none" strike="noStrike" dirty="0" err="1">
                          <a:effectLst/>
                        </a:rPr>
                        <a:t>ӘТбк</a:t>
                      </a:r>
                      <a:endParaRPr lang="ru-RU"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21</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5</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36</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7</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 </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 </a:t>
                      </a:r>
                      <a:endParaRPr lang="ru-KZ" sz="1000" b="0" i="0" u="none" strike="noStrike">
                        <a:solidFill>
                          <a:srgbClr val="000000"/>
                        </a:solidFill>
                        <a:effectLst/>
                        <a:latin typeface="+mn-lt"/>
                        <a:cs typeface="Arial" panose="020B0604020202020204" pitchFamily="34" charset="0"/>
                      </a:endParaRPr>
                    </a:p>
                  </a:txBody>
                  <a:tcPr marL="9525" marR="9525" marT="9525" marB="0" anchor="ctr"/>
                </a:tc>
                <a:extLst>
                  <a:ext uri="{0D108BD9-81ED-4DB2-BD59-A6C34878D82A}">
                    <a16:rowId xmlns:a16="http://schemas.microsoft.com/office/drawing/2014/main" val="677421052"/>
                  </a:ext>
                </a:extLst>
              </a:tr>
              <a:tr h="147683">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ru-RU" sz="1000" u="none" strike="noStrike" dirty="0" err="1">
                          <a:effectLst/>
                        </a:rPr>
                        <a:t>ӘТжб</a:t>
                      </a:r>
                      <a:r>
                        <a:rPr lang="ru-RU" sz="1000" u="none" strike="noStrike" dirty="0">
                          <a:effectLst/>
                        </a:rPr>
                        <a:t> </a:t>
                      </a:r>
                      <a:r>
                        <a:rPr lang="ru-RU" sz="1000" u="none" strike="noStrike" dirty="0" err="1">
                          <a:effectLst/>
                        </a:rPr>
                        <a:t>және</a:t>
                      </a:r>
                      <a:r>
                        <a:rPr lang="ru-RU" sz="1000" u="none" strike="noStrike" dirty="0">
                          <a:effectLst/>
                        </a:rPr>
                        <a:t> </a:t>
                      </a:r>
                      <a:r>
                        <a:rPr lang="ru-RU" sz="1000" u="none" strike="noStrike" dirty="0" err="1">
                          <a:effectLst/>
                        </a:rPr>
                        <a:t>ӘТбк</a:t>
                      </a:r>
                      <a:endParaRPr lang="ru-RU"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 </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 </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 </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 </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54</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161</a:t>
                      </a:r>
                      <a:endParaRPr lang="ru-KZ" sz="1000" b="0" i="0" u="none" strike="noStrike">
                        <a:solidFill>
                          <a:srgbClr val="000000"/>
                        </a:solidFill>
                        <a:effectLst/>
                        <a:latin typeface="+mn-lt"/>
                        <a:cs typeface="Arial" panose="020B0604020202020204" pitchFamily="34" charset="0"/>
                      </a:endParaRPr>
                    </a:p>
                  </a:txBody>
                  <a:tcPr marL="9525" marR="9525" marT="9525" marB="0" anchor="ctr"/>
                </a:tc>
                <a:extLst>
                  <a:ext uri="{0D108BD9-81ED-4DB2-BD59-A6C34878D82A}">
                    <a16:rowId xmlns:a16="http://schemas.microsoft.com/office/drawing/2014/main" val="816969985"/>
                  </a:ext>
                </a:extLst>
              </a:tr>
              <a:tr h="147683">
                <a:tc>
                  <a:txBody>
                    <a:bodyPr/>
                    <a:lstStyle/>
                    <a:p>
                      <a:pPr algn="just" fontAlgn="ctr"/>
                      <a:r>
                        <a:rPr lang="ru-RU" sz="1000" u="none" strike="noStrike" dirty="0" err="1">
                          <a:effectLst/>
                        </a:rPr>
                        <a:t>Мем.сатып</a:t>
                      </a:r>
                      <a:r>
                        <a:rPr lang="ru-RU" sz="1000" u="none" strike="noStrike" dirty="0">
                          <a:effectLst/>
                        </a:rPr>
                        <a:t> </a:t>
                      </a:r>
                      <a:r>
                        <a:rPr lang="ru-RU" sz="1000" u="none" strike="noStrike" dirty="0" err="1">
                          <a:effectLst/>
                        </a:rPr>
                        <a:t>алу</a:t>
                      </a:r>
                      <a:endParaRPr lang="ru-RU"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8</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 </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9</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1</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3</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RU" sz="1000" u="none" strike="noStrike" dirty="0">
                          <a:effectLst/>
                        </a:rPr>
                        <a:t>3</a:t>
                      </a:r>
                      <a:r>
                        <a:rPr lang="ru-KZ" sz="1000" u="none" strike="noStrike" dirty="0">
                          <a:effectLst/>
                        </a:rPr>
                        <a:t> </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extLst>
                  <a:ext uri="{0D108BD9-81ED-4DB2-BD59-A6C34878D82A}">
                    <a16:rowId xmlns:a16="http://schemas.microsoft.com/office/drawing/2014/main" val="102799812"/>
                  </a:ext>
                </a:extLst>
              </a:tr>
              <a:tr h="153364">
                <a:tc>
                  <a:txBody>
                    <a:bodyPr/>
                    <a:lstStyle/>
                    <a:p>
                      <a:pPr algn="just" fontAlgn="ctr"/>
                      <a:r>
                        <a:rPr lang="ru-RU" sz="1000" u="none" strike="noStrike" dirty="0" err="1">
                          <a:effectLst/>
                        </a:rPr>
                        <a:t>Басқа</a:t>
                      </a:r>
                      <a:endParaRPr lang="ru-RU"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1</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 </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a:effectLst/>
                        </a:rPr>
                        <a:t> </a:t>
                      </a:r>
                      <a:endParaRPr lang="ru-KZ" sz="1000" b="0" i="0" u="none" strike="noStrike">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 </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KZ" sz="1000" u="none" strike="noStrike" dirty="0">
                          <a:effectLst/>
                        </a:rPr>
                        <a:t> </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tc>
                  <a:txBody>
                    <a:bodyPr/>
                    <a:lstStyle/>
                    <a:p>
                      <a:pPr algn="ctr" fontAlgn="ctr"/>
                      <a:r>
                        <a:rPr lang="ru-RU" sz="1000" u="none" strike="noStrike" dirty="0">
                          <a:effectLst/>
                        </a:rPr>
                        <a:t>1</a:t>
                      </a:r>
                      <a:endParaRPr lang="ru-KZ" sz="1000" b="0" i="0" u="none" strike="noStrike" dirty="0">
                        <a:solidFill>
                          <a:srgbClr val="000000"/>
                        </a:solidFill>
                        <a:effectLst/>
                        <a:latin typeface="+mn-lt"/>
                        <a:cs typeface="Arial" panose="020B0604020202020204" pitchFamily="34" charset="0"/>
                      </a:endParaRPr>
                    </a:p>
                  </a:txBody>
                  <a:tcPr marL="9525" marR="9525" marT="9525" marB="0" anchor="ctr"/>
                </a:tc>
                <a:extLst>
                  <a:ext uri="{0D108BD9-81ED-4DB2-BD59-A6C34878D82A}">
                    <a16:rowId xmlns:a16="http://schemas.microsoft.com/office/drawing/2014/main" val="4065096252"/>
                  </a:ext>
                </a:extLst>
              </a:tr>
              <a:tr h="190942">
                <a:tc>
                  <a:txBody>
                    <a:bodyPr/>
                    <a:lstStyle/>
                    <a:p>
                      <a:pPr algn="just" fontAlgn="ctr"/>
                      <a:r>
                        <a:rPr lang="ru-RU" sz="1000" b="1" u="none" strike="noStrike" dirty="0" err="1">
                          <a:solidFill>
                            <a:schemeClr val="accent5">
                              <a:lumMod val="75000"/>
                            </a:schemeClr>
                          </a:solidFill>
                          <a:effectLst/>
                          <a:latin typeface="+mn-lt"/>
                          <a:cs typeface="Arial" panose="020B0604020202020204" pitchFamily="34" charset="0"/>
                        </a:rPr>
                        <a:t>Барлығы</a:t>
                      </a:r>
                      <a:endParaRPr lang="ru-RU" sz="1000" b="1" i="0" u="none" strike="noStrike" dirty="0">
                        <a:solidFill>
                          <a:schemeClr val="accent5">
                            <a:lumMod val="75000"/>
                          </a:schemeClr>
                        </a:solidFill>
                        <a:effectLst/>
                        <a:latin typeface="+mn-lt"/>
                        <a:cs typeface="Arial" panose="020B0604020202020204" pitchFamily="34" charset="0"/>
                      </a:endParaRPr>
                    </a:p>
                  </a:txBody>
                  <a:tcPr marL="9525" marR="9525" marT="9525" marB="0" anchor="ctr"/>
                </a:tc>
                <a:tc>
                  <a:txBody>
                    <a:bodyPr/>
                    <a:lstStyle/>
                    <a:p>
                      <a:pPr algn="ctr" fontAlgn="ctr"/>
                      <a:r>
                        <a:rPr lang="ru-KZ" sz="1000" b="1" u="none" strike="noStrike" dirty="0">
                          <a:solidFill>
                            <a:schemeClr val="accent5">
                              <a:lumMod val="75000"/>
                            </a:schemeClr>
                          </a:solidFill>
                          <a:effectLst/>
                          <a:latin typeface="+mn-lt"/>
                          <a:cs typeface="Arial" panose="020B0604020202020204" pitchFamily="34" charset="0"/>
                        </a:rPr>
                        <a:t>261</a:t>
                      </a:r>
                      <a:endParaRPr lang="ru-KZ" sz="1000" b="1" i="0" u="none" strike="noStrike" dirty="0">
                        <a:solidFill>
                          <a:schemeClr val="accent5">
                            <a:lumMod val="75000"/>
                          </a:schemeClr>
                        </a:solidFill>
                        <a:effectLst/>
                        <a:latin typeface="+mn-lt"/>
                        <a:cs typeface="Arial" panose="020B0604020202020204" pitchFamily="34" charset="0"/>
                      </a:endParaRPr>
                    </a:p>
                  </a:txBody>
                  <a:tcPr marL="9525" marR="9525" marT="9525" marB="0" anchor="ctr"/>
                </a:tc>
                <a:tc>
                  <a:txBody>
                    <a:bodyPr/>
                    <a:lstStyle/>
                    <a:p>
                      <a:pPr algn="ctr" fontAlgn="ctr"/>
                      <a:r>
                        <a:rPr lang="ru-KZ" sz="1000" b="1" u="none" strike="noStrike" dirty="0">
                          <a:solidFill>
                            <a:schemeClr val="accent5">
                              <a:lumMod val="75000"/>
                            </a:schemeClr>
                          </a:solidFill>
                          <a:effectLst/>
                          <a:latin typeface="+mn-lt"/>
                          <a:cs typeface="Arial" panose="020B0604020202020204" pitchFamily="34" charset="0"/>
                        </a:rPr>
                        <a:t>23</a:t>
                      </a:r>
                      <a:endParaRPr lang="ru-KZ" sz="1000" b="1" i="0" u="none" strike="noStrike" dirty="0">
                        <a:solidFill>
                          <a:schemeClr val="accent5">
                            <a:lumMod val="75000"/>
                          </a:schemeClr>
                        </a:solidFill>
                        <a:effectLst/>
                        <a:latin typeface="+mn-lt"/>
                        <a:cs typeface="Arial" panose="020B0604020202020204" pitchFamily="34" charset="0"/>
                      </a:endParaRPr>
                    </a:p>
                  </a:txBody>
                  <a:tcPr marL="9525" marR="9525" marT="9525" marB="0" anchor="ctr"/>
                </a:tc>
                <a:tc>
                  <a:txBody>
                    <a:bodyPr/>
                    <a:lstStyle/>
                    <a:p>
                      <a:pPr algn="ctr" fontAlgn="ctr"/>
                      <a:r>
                        <a:rPr lang="ru-KZ" sz="1000" b="1" u="none" strike="noStrike" dirty="0">
                          <a:solidFill>
                            <a:schemeClr val="accent5">
                              <a:lumMod val="75000"/>
                            </a:schemeClr>
                          </a:solidFill>
                          <a:effectLst/>
                          <a:latin typeface="+mn-lt"/>
                          <a:cs typeface="Arial" panose="020B0604020202020204" pitchFamily="34" charset="0"/>
                        </a:rPr>
                        <a:t>401</a:t>
                      </a:r>
                      <a:endParaRPr lang="ru-KZ" sz="1000" b="1" i="0" u="none" strike="noStrike" dirty="0">
                        <a:solidFill>
                          <a:schemeClr val="accent5">
                            <a:lumMod val="75000"/>
                          </a:schemeClr>
                        </a:solidFill>
                        <a:effectLst/>
                        <a:latin typeface="+mn-lt"/>
                        <a:cs typeface="Arial" panose="020B0604020202020204" pitchFamily="34" charset="0"/>
                      </a:endParaRPr>
                    </a:p>
                  </a:txBody>
                  <a:tcPr marL="9525" marR="9525" marT="9525" marB="0" anchor="ctr"/>
                </a:tc>
                <a:tc>
                  <a:txBody>
                    <a:bodyPr/>
                    <a:lstStyle/>
                    <a:p>
                      <a:pPr algn="ctr" fontAlgn="ctr"/>
                      <a:r>
                        <a:rPr lang="ru-KZ" sz="1000" b="1" u="none" strike="noStrike" dirty="0">
                          <a:solidFill>
                            <a:schemeClr val="accent5">
                              <a:lumMod val="75000"/>
                            </a:schemeClr>
                          </a:solidFill>
                          <a:effectLst/>
                          <a:latin typeface="+mn-lt"/>
                          <a:cs typeface="Arial" panose="020B0604020202020204" pitchFamily="34" charset="0"/>
                        </a:rPr>
                        <a:t>26</a:t>
                      </a:r>
                      <a:endParaRPr lang="ru-KZ" sz="1000" b="1" i="0" u="none" strike="noStrike" dirty="0">
                        <a:solidFill>
                          <a:schemeClr val="accent5">
                            <a:lumMod val="75000"/>
                          </a:schemeClr>
                        </a:solidFill>
                        <a:effectLst/>
                        <a:latin typeface="+mn-lt"/>
                        <a:cs typeface="Arial" panose="020B0604020202020204" pitchFamily="34" charset="0"/>
                      </a:endParaRPr>
                    </a:p>
                  </a:txBody>
                  <a:tcPr marL="9525" marR="9525" marT="9525" marB="0" anchor="ctr"/>
                </a:tc>
                <a:tc>
                  <a:txBody>
                    <a:bodyPr/>
                    <a:lstStyle/>
                    <a:p>
                      <a:pPr algn="ctr" fontAlgn="ctr"/>
                      <a:r>
                        <a:rPr lang="ru-KZ" sz="1000" b="1" u="none" strike="noStrike" dirty="0">
                          <a:solidFill>
                            <a:schemeClr val="accent5">
                              <a:lumMod val="75000"/>
                            </a:schemeClr>
                          </a:solidFill>
                          <a:effectLst/>
                          <a:latin typeface="+mn-lt"/>
                          <a:cs typeface="Arial" panose="020B0604020202020204" pitchFamily="34" charset="0"/>
                        </a:rPr>
                        <a:t>1 442 </a:t>
                      </a:r>
                      <a:endParaRPr lang="ru-KZ" sz="1000" b="1" i="0" u="none" strike="noStrike" dirty="0">
                        <a:solidFill>
                          <a:schemeClr val="accent5">
                            <a:lumMod val="75000"/>
                          </a:schemeClr>
                        </a:solidFill>
                        <a:effectLst/>
                        <a:latin typeface="+mn-lt"/>
                        <a:cs typeface="Arial" panose="020B0604020202020204" pitchFamily="34" charset="0"/>
                      </a:endParaRPr>
                    </a:p>
                  </a:txBody>
                  <a:tcPr marL="9525" marR="9525" marT="9525" marB="0" anchor="ctr"/>
                </a:tc>
                <a:tc>
                  <a:txBody>
                    <a:bodyPr/>
                    <a:lstStyle/>
                    <a:p>
                      <a:pPr algn="ctr" fontAlgn="ctr"/>
                      <a:r>
                        <a:rPr lang="ru-KZ" sz="1000" b="1" u="none" strike="noStrike" dirty="0">
                          <a:solidFill>
                            <a:schemeClr val="accent5">
                              <a:lumMod val="75000"/>
                            </a:schemeClr>
                          </a:solidFill>
                          <a:effectLst/>
                          <a:latin typeface="+mn-lt"/>
                          <a:cs typeface="Arial" panose="020B0604020202020204" pitchFamily="34" charset="0"/>
                        </a:rPr>
                        <a:t>17</a:t>
                      </a:r>
                      <a:r>
                        <a:rPr lang="ru-RU" sz="1000" b="1" u="none" strike="noStrike" dirty="0">
                          <a:solidFill>
                            <a:schemeClr val="accent5">
                              <a:lumMod val="75000"/>
                            </a:schemeClr>
                          </a:solidFill>
                          <a:effectLst/>
                          <a:latin typeface="+mn-lt"/>
                          <a:cs typeface="Arial" panose="020B0604020202020204" pitchFamily="34" charset="0"/>
                        </a:rPr>
                        <a:t>4</a:t>
                      </a:r>
                      <a:endParaRPr lang="ru-KZ" sz="1000" b="1" i="0" u="none" strike="noStrike" dirty="0">
                        <a:solidFill>
                          <a:schemeClr val="accent5">
                            <a:lumMod val="75000"/>
                          </a:schemeClr>
                        </a:solidFill>
                        <a:effectLst/>
                        <a:latin typeface="+mn-lt"/>
                        <a:cs typeface="Arial" panose="020B0604020202020204" pitchFamily="34" charset="0"/>
                      </a:endParaRPr>
                    </a:p>
                  </a:txBody>
                  <a:tcPr marL="9525" marR="9525" marT="9525" marB="0" anchor="ctr"/>
                </a:tc>
                <a:extLst>
                  <a:ext uri="{0D108BD9-81ED-4DB2-BD59-A6C34878D82A}">
                    <a16:rowId xmlns:a16="http://schemas.microsoft.com/office/drawing/2014/main" val="1639088011"/>
                  </a:ext>
                </a:extLst>
              </a:tr>
            </a:tbl>
          </a:graphicData>
        </a:graphic>
      </p:graphicFrame>
      <p:sp>
        <p:nvSpPr>
          <p:cNvPr id="67" name="Shape 31">
            <a:extLst>
              <a:ext uri="{FF2B5EF4-FFF2-40B4-BE49-F238E27FC236}">
                <a16:creationId xmlns:a16="http://schemas.microsoft.com/office/drawing/2014/main" id="{0879C719-0401-9F31-98BC-4841D3C40CA2}"/>
              </a:ext>
            </a:extLst>
          </p:cNvPr>
          <p:cNvSpPr/>
          <p:nvPr/>
        </p:nvSpPr>
        <p:spPr>
          <a:xfrm>
            <a:off x="289709" y="3529380"/>
            <a:ext cx="171450" cy="171450"/>
          </a:xfrm>
          <a:custGeom>
            <a:avLst/>
            <a:gdLst/>
            <a:ahLst/>
            <a:cxnLst/>
            <a:rect l="l" t="t" r="r" b="b"/>
            <a:pathLst>
              <a:path w="171450" h="171450">
                <a:moveTo>
                  <a:pt x="85725" y="21431"/>
                </a:moveTo>
                <a:cubicBezTo>
                  <a:pt x="66705" y="21431"/>
                  <a:pt x="49593" y="29702"/>
                  <a:pt x="37806" y="42863"/>
                </a:cubicBezTo>
                <a:lnTo>
                  <a:pt x="53578" y="42863"/>
                </a:lnTo>
                <a:cubicBezTo>
                  <a:pt x="59505" y="42863"/>
                  <a:pt x="64294" y="47651"/>
                  <a:pt x="64294" y="53578"/>
                </a:cubicBezTo>
                <a:cubicBezTo>
                  <a:pt x="64294" y="59505"/>
                  <a:pt x="59505" y="64294"/>
                  <a:pt x="53578" y="64294"/>
                </a:cubicBezTo>
                <a:lnTo>
                  <a:pt x="10716" y="64294"/>
                </a:lnTo>
                <a:cubicBezTo>
                  <a:pt x="4789" y="64294"/>
                  <a:pt x="0" y="59505"/>
                  <a:pt x="0" y="53578"/>
                </a:cubicBezTo>
                <a:lnTo>
                  <a:pt x="0" y="10716"/>
                </a:lnTo>
                <a:cubicBezTo>
                  <a:pt x="0" y="4789"/>
                  <a:pt x="4789" y="0"/>
                  <a:pt x="10716" y="0"/>
                </a:cubicBezTo>
                <a:cubicBezTo>
                  <a:pt x="16643" y="0"/>
                  <a:pt x="21431" y="4789"/>
                  <a:pt x="21431" y="10716"/>
                </a:cubicBezTo>
                <a:lnTo>
                  <a:pt x="21431" y="29033"/>
                </a:lnTo>
                <a:cubicBezTo>
                  <a:pt x="37136" y="11251"/>
                  <a:pt x="60108" y="0"/>
                  <a:pt x="85725" y="0"/>
                </a:cubicBezTo>
                <a:cubicBezTo>
                  <a:pt x="133075" y="0"/>
                  <a:pt x="171450" y="38375"/>
                  <a:pt x="171450" y="85725"/>
                </a:cubicBezTo>
                <a:cubicBezTo>
                  <a:pt x="171450" y="133075"/>
                  <a:pt x="133075" y="171450"/>
                  <a:pt x="85725" y="171450"/>
                </a:cubicBezTo>
                <a:cubicBezTo>
                  <a:pt x="56592" y="171450"/>
                  <a:pt x="30841" y="156917"/>
                  <a:pt x="15370" y="134715"/>
                </a:cubicBezTo>
                <a:cubicBezTo>
                  <a:pt x="11988" y="129860"/>
                  <a:pt x="13160" y="123196"/>
                  <a:pt x="18016" y="119781"/>
                </a:cubicBezTo>
                <a:cubicBezTo>
                  <a:pt x="22871" y="116365"/>
                  <a:pt x="29535" y="117570"/>
                  <a:pt x="32951" y="122426"/>
                </a:cubicBezTo>
                <a:cubicBezTo>
                  <a:pt x="44604" y="139102"/>
                  <a:pt x="63892" y="149985"/>
                  <a:pt x="85725" y="149985"/>
                </a:cubicBezTo>
                <a:cubicBezTo>
                  <a:pt x="121221" y="149985"/>
                  <a:pt x="150019" y="121187"/>
                  <a:pt x="150019" y="85692"/>
                </a:cubicBezTo>
                <a:cubicBezTo>
                  <a:pt x="150019" y="50196"/>
                  <a:pt x="121221" y="21431"/>
                  <a:pt x="85725" y="21431"/>
                </a:cubicBezTo>
                <a:close/>
              </a:path>
            </a:pathLst>
          </a:custGeom>
          <a:solidFill>
            <a:srgbClr val="4299E1"/>
          </a:solidFill>
          <a:ln/>
        </p:spPr>
      </p:sp>
      <p:graphicFrame>
        <p:nvGraphicFramePr>
          <p:cNvPr id="68" name="Таблица 67">
            <a:extLst>
              <a:ext uri="{FF2B5EF4-FFF2-40B4-BE49-F238E27FC236}">
                <a16:creationId xmlns:a16="http://schemas.microsoft.com/office/drawing/2014/main" id="{BD1C3029-D881-08BE-4FEA-43E6DB1B6E7F}"/>
              </a:ext>
            </a:extLst>
          </p:cNvPr>
          <p:cNvGraphicFramePr>
            <a:graphicFrameLocks noGrp="1"/>
          </p:cNvGraphicFramePr>
          <p:nvPr>
            <p:extLst/>
          </p:nvPr>
        </p:nvGraphicFramePr>
        <p:xfrm>
          <a:off x="333148" y="3754792"/>
          <a:ext cx="5904142" cy="2709939"/>
        </p:xfrm>
        <a:graphic>
          <a:graphicData uri="http://schemas.openxmlformats.org/drawingml/2006/table">
            <a:tbl>
              <a:tblPr>
                <a:tableStyleId>{BC89EF96-8CEA-46FF-86C4-4CE0E7609802}</a:tableStyleId>
              </a:tblPr>
              <a:tblGrid>
                <a:gridCol w="1014986">
                  <a:extLst>
                    <a:ext uri="{9D8B030D-6E8A-4147-A177-3AD203B41FA5}">
                      <a16:colId xmlns:a16="http://schemas.microsoft.com/office/drawing/2014/main" val="4089763628"/>
                    </a:ext>
                  </a:extLst>
                </a:gridCol>
                <a:gridCol w="575897">
                  <a:extLst>
                    <a:ext uri="{9D8B030D-6E8A-4147-A177-3AD203B41FA5}">
                      <a16:colId xmlns:a16="http://schemas.microsoft.com/office/drawing/2014/main" val="3436436365"/>
                    </a:ext>
                  </a:extLst>
                </a:gridCol>
                <a:gridCol w="564243">
                  <a:extLst>
                    <a:ext uri="{9D8B030D-6E8A-4147-A177-3AD203B41FA5}">
                      <a16:colId xmlns:a16="http://schemas.microsoft.com/office/drawing/2014/main" val="2440605717"/>
                    </a:ext>
                  </a:extLst>
                </a:gridCol>
                <a:gridCol w="401073">
                  <a:extLst>
                    <a:ext uri="{9D8B030D-6E8A-4147-A177-3AD203B41FA5}">
                      <a16:colId xmlns:a16="http://schemas.microsoft.com/office/drawing/2014/main" val="2433996621"/>
                    </a:ext>
                  </a:extLst>
                </a:gridCol>
                <a:gridCol w="679914">
                  <a:extLst>
                    <a:ext uri="{9D8B030D-6E8A-4147-A177-3AD203B41FA5}">
                      <a16:colId xmlns:a16="http://schemas.microsoft.com/office/drawing/2014/main" val="77597426"/>
                    </a:ext>
                  </a:extLst>
                </a:gridCol>
                <a:gridCol w="562343">
                  <a:extLst>
                    <a:ext uri="{9D8B030D-6E8A-4147-A177-3AD203B41FA5}">
                      <a16:colId xmlns:a16="http://schemas.microsoft.com/office/drawing/2014/main" val="2385748697"/>
                    </a:ext>
                  </a:extLst>
                </a:gridCol>
                <a:gridCol w="354936">
                  <a:extLst>
                    <a:ext uri="{9D8B030D-6E8A-4147-A177-3AD203B41FA5}">
                      <a16:colId xmlns:a16="http://schemas.microsoft.com/office/drawing/2014/main" val="687769541"/>
                    </a:ext>
                  </a:extLst>
                </a:gridCol>
                <a:gridCol w="667711">
                  <a:extLst>
                    <a:ext uri="{9D8B030D-6E8A-4147-A177-3AD203B41FA5}">
                      <a16:colId xmlns:a16="http://schemas.microsoft.com/office/drawing/2014/main" val="1551235862"/>
                    </a:ext>
                  </a:extLst>
                </a:gridCol>
                <a:gridCol w="653236">
                  <a:extLst>
                    <a:ext uri="{9D8B030D-6E8A-4147-A177-3AD203B41FA5}">
                      <a16:colId xmlns:a16="http://schemas.microsoft.com/office/drawing/2014/main" val="3024625991"/>
                    </a:ext>
                  </a:extLst>
                </a:gridCol>
                <a:gridCol w="429803">
                  <a:extLst>
                    <a:ext uri="{9D8B030D-6E8A-4147-A177-3AD203B41FA5}">
                      <a16:colId xmlns:a16="http://schemas.microsoft.com/office/drawing/2014/main" val="3514514914"/>
                    </a:ext>
                  </a:extLst>
                </a:gridCol>
              </a:tblGrid>
              <a:tr h="149297">
                <a:tc rowSpan="3">
                  <a:txBody>
                    <a:bodyPr/>
                    <a:lstStyle/>
                    <a:p>
                      <a:pPr algn="ctr" fontAlgn="ctr"/>
                      <a:r>
                        <a:rPr lang="ru-RU" sz="900" b="1" u="none" strike="noStrike" dirty="0" err="1">
                          <a:solidFill>
                            <a:schemeClr val="accent5">
                              <a:lumMod val="50000"/>
                            </a:schemeClr>
                          </a:solidFill>
                          <a:effectLst/>
                          <a:latin typeface="Arial" panose="020B0604020202020204" pitchFamily="34" charset="0"/>
                          <a:cs typeface="Arial" panose="020B0604020202020204" pitchFamily="34" charset="0"/>
                        </a:rPr>
                        <a:t>Бағыт</a:t>
                      </a:r>
                      <a:endParaRPr lang="ru-RU" sz="9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gridSpan="3">
                  <a:txBody>
                    <a:bodyPr/>
                    <a:lstStyle/>
                    <a:p>
                      <a:pPr algn="ctr" fontAlgn="ctr"/>
                      <a:r>
                        <a:rPr lang="ru-KZ" sz="900" b="1" u="none" strike="noStrike" dirty="0">
                          <a:solidFill>
                            <a:schemeClr val="accent5">
                              <a:lumMod val="50000"/>
                            </a:schemeClr>
                          </a:solidFill>
                          <a:effectLst/>
                        </a:rPr>
                        <a:t>2023</a:t>
                      </a:r>
                      <a:endParaRPr lang="ru-KZ" sz="9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tc hMerge="1">
                  <a:txBody>
                    <a:bodyPr/>
                    <a:lstStyle/>
                    <a:p>
                      <a:endParaRPr lang="ru-KZ"/>
                    </a:p>
                  </a:txBody>
                  <a:tcPr/>
                </a:tc>
                <a:tc gridSpan="3">
                  <a:txBody>
                    <a:bodyPr/>
                    <a:lstStyle/>
                    <a:p>
                      <a:pPr algn="ctr" fontAlgn="ctr"/>
                      <a:r>
                        <a:rPr lang="ru-KZ" sz="900" b="1" u="none" strike="noStrike" dirty="0">
                          <a:solidFill>
                            <a:schemeClr val="accent5">
                              <a:lumMod val="50000"/>
                            </a:schemeClr>
                          </a:solidFill>
                          <a:effectLst/>
                        </a:rPr>
                        <a:t>2024</a:t>
                      </a:r>
                      <a:endParaRPr lang="ru-KZ" sz="9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tc hMerge="1">
                  <a:txBody>
                    <a:bodyPr/>
                    <a:lstStyle/>
                    <a:p>
                      <a:endParaRPr lang="ru-KZ"/>
                    </a:p>
                  </a:txBody>
                  <a:tcPr/>
                </a:tc>
                <a:tc gridSpan="3">
                  <a:txBody>
                    <a:bodyPr/>
                    <a:lstStyle/>
                    <a:p>
                      <a:pPr algn="ctr" fontAlgn="ctr"/>
                      <a:r>
                        <a:rPr lang="ru-KZ" sz="900" b="1" u="none" strike="noStrike" dirty="0">
                          <a:solidFill>
                            <a:schemeClr val="accent5">
                              <a:lumMod val="50000"/>
                            </a:schemeClr>
                          </a:solidFill>
                          <a:effectLst/>
                        </a:rPr>
                        <a:t>2025</a:t>
                      </a:r>
                      <a:endParaRPr lang="ru-KZ" sz="9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tc hMerge="1">
                  <a:txBody>
                    <a:bodyPr/>
                    <a:lstStyle/>
                    <a:p>
                      <a:endParaRPr lang="ru-KZ"/>
                    </a:p>
                  </a:txBody>
                  <a:tcPr/>
                </a:tc>
                <a:extLst>
                  <a:ext uri="{0D108BD9-81ED-4DB2-BD59-A6C34878D82A}">
                    <a16:rowId xmlns:a16="http://schemas.microsoft.com/office/drawing/2014/main" val="2756617168"/>
                  </a:ext>
                </a:extLst>
              </a:tr>
              <a:tr h="227807">
                <a:tc vMerge="1">
                  <a:txBody>
                    <a:bodyPr/>
                    <a:lstStyle/>
                    <a:p>
                      <a:endParaRPr lang="ru-KZ"/>
                    </a:p>
                  </a:txBody>
                  <a:tcPr/>
                </a:tc>
                <a:tc rowSpan="2">
                  <a:txBody>
                    <a:bodyPr/>
                    <a:lstStyle/>
                    <a:p>
                      <a:pPr algn="ctr" fontAlgn="ctr"/>
                      <a:r>
                        <a:rPr lang="ru-RU" sz="900" b="1" u="none" strike="noStrike" dirty="0" err="1">
                          <a:solidFill>
                            <a:schemeClr val="accent5">
                              <a:lumMod val="50000"/>
                            </a:schemeClr>
                          </a:solidFill>
                          <a:effectLst/>
                          <a:latin typeface="Arial" panose="020B0604020202020204" pitchFamily="34" charset="0"/>
                          <a:cs typeface="Arial" panose="020B0604020202020204" pitchFamily="34" charset="0"/>
                        </a:rPr>
                        <a:t>Талап</a:t>
                      </a:r>
                      <a: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t> </a:t>
                      </a:r>
                      <a:r>
                        <a:rPr lang="ru-RU" sz="900" b="1" u="none" strike="noStrike" dirty="0" err="1">
                          <a:solidFill>
                            <a:schemeClr val="accent5">
                              <a:lumMod val="50000"/>
                            </a:schemeClr>
                          </a:solidFill>
                          <a:effectLst/>
                          <a:latin typeface="Arial" panose="020B0604020202020204" pitchFamily="34" charset="0"/>
                          <a:cs typeface="Arial" panose="020B0604020202020204" pitchFamily="34" charset="0"/>
                        </a:rPr>
                        <a:t>сомасы</a:t>
                      </a:r>
                      <a: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t> </a:t>
                      </a:r>
                      <a:b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br>
                      <a:endParaRPr lang="ru-RU" sz="9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gridSpan="2">
                  <a:txBody>
                    <a:bodyPr/>
                    <a:lstStyle/>
                    <a:p>
                      <a:pPr algn="ctr" fontAlgn="ctr"/>
                      <a:r>
                        <a:rPr lang="ru-RU" sz="900" b="1" u="none" strike="noStrike" dirty="0" err="1">
                          <a:solidFill>
                            <a:schemeClr val="accent5">
                              <a:lumMod val="50000"/>
                            </a:schemeClr>
                          </a:solidFill>
                          <a:effectLst/>
                          <a:latin typeface="Arial" panose="020B0604020202020204" pitchFamily="34" charset="0"/>
                          <a:cs typeface="Arial" panose="020B0604020202020204" pitchFamily="34" charset="0"/>
                        </a:rPr>
                        <a:t>өтелген</a:t>
                      </a:r>
                      <a:endParaRPr lang="ru-RU" sz="9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tc rowSpan="2">
                  <a:txBody>
                    <a:bodyPr/>
                    <a:lstStyle/>
                    <a:p>
                      <a:pPr algn="ctr" fontAlgn="ctr"/>
                      <a:r>
                        <a:rPr lang="ru-RU" sz="900" b="1" u="none" strike="noStrike" dirty="0" err="1">
                          <a:solidFill>
                            <a:schemeClr val="accent5">
                              <a:lumMod val="50000"/>
                            </a:schemeClr>
                          </a:solidFill>
                          <a:effectLst/>
                          <a:latin typeface="Arial" panose="020B0604020202020204" pitchFamily="34" charset="0"/>
                          <a:cs typeface="Arial" panose="020B0604020202020204" pitchFamily="34" charset="0"/>
                        </a:rPr>
                        <a:t>Талап</a:t>
                      </a:r>
                      <a: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t> </a:t>
                      </a:r>
                      <a:r>
                        <a:rPr lang="ru-RU" sz="900" b="1" u="none" strike="noStrike" dirty="0" err="1">
                          <a:solidFill>
                            <a:schemeClr val="accent5">
                              <a:lumMod val="50000"/>
                            </a:schemeClr>
                          </a:solidFill>
                          <a:effectLst/>
                          <a:latin typeface="Arial" panose="020B0604020202020204" pitchFamily="34" charset="0"/>
                          <a:cs typeface="Arial" panose="020B0604020202020204" pitchFamily="34" charset="0"/>
                        </a:rPr>
                        <a:t>сомасы</a:t>
                      </a:r>
                      <a:endParaRPr lang="ru-RU" sz="9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gridSpan="2">
                  <a:txBody>
                    <a:bodyPr/>
                    <a:lstStyle/>
                    <a:p>
                      <a:pPr algn="ctr" fontAlgn="ctr"/>
                      <a:r>
                        <a:rPr lang="ru-RU" sz="900" b="1" u="none" strike="noStrike" dirty="0" err="1">
                          <a:solidFill>
                            <a:schemeClr val="accent5">
                              <a:lumMod val="50000"/>
                            </a:schemeClr>
                          </a:solidFill>
                          <a:effectLst/>
                          <a:latin typeface="Arial" panose="020B0604020202020204" pitchFamily="34" charset="0"/>
                          <a:cs typeface="Arial" panose="020B0604020202020204" pitchFamily="34" charset="0"/>
                        </a:rPr>
                        <a:t>өтелген</a:t>
                      </a:r>
                      <a:endParaRPr lang="ru-RU" sz="9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tc rowSpan="2">
                  <a:txBody>
                    <a:bodyPr/>
                    <a:lstStyle/>
                    <a:p>
                      <a:pPr algn="ctr" fontAlgn="ctr"/>
                      <a:r>
                        <a:rPr lang="ru-RU" sz="900" b="1" u="none" strike="noStrike" dirty="0" err="1">
                          <a:solidFill>
                            <a:schemeClr val="accent5">
                              <a:lumMod val="50000"/>
                            </a:schemeClr>
                          </a:solidFill>
                          <a:effectLst/>
                          <a:latin typeface="Arial" panose="020B0604020202020204" pitchFamily="34" charset="0"/>
                          <a:cs typeface="Arial" panose="020B0604020202020204" pitchFamily="34" charset="0"/>
                        </a:rPr>
                        <a:t>Талап</a:t>
                      </a:r>
                      <a: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t> </a:t>
                      </a:r>
                      <a:r>
                        <a:rPr lang="ru-RU" sz="900" b="1" u="none" strike="noStrike" dirty="0" err="1">
                          <a:solidFill>
                            <a:schemeClr val="accent5">
                              <a:lumMod val="50000"/>
                            </a:schemeClr>
                          </a:solidFill>
                          <a:effectLst/>
                          <a:latin typeface="Arial" panose="020B0604020202020204" pitchFamily="34" charset="0"/>
                          <a:cs typeface="Arial" panose="020B0604020202020204" pitchFamily="34" charset="0"/>
                        </a:rPr>
                        <a:t>сомасы</a:t>
                      </a:r>
                      <a:endParaRPr lang="ru-RU" sz="9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gridSpan="2">
                  <a:txBody>
                    <a:bodyPr/>
                    <a:lstStyle/>
                    <a:p>
                      <a:pPr algn="ctr" fontAlgn="ctr"/>
                      <a:r>
                        <a:rPr lang="ru-RU" sz="900" b="1" u="none" strike="noStrike" dirty="0" err="1">
                          <a:solidFill>
                            <a:schemeClr val="accent5">
                              <a:lumMod val="50000"/>
                            </a:schemeClr>
                          </a:solidFill>
                          <a:effectLst/>
                          <a:latin typeface="Arial" panose="020B0604020202020204" pitchFamily="34" charset="0"/>
                          <a:cs typeface="Arial" panose="020B0604020202020204" pitchFamily="34" charset="0"/>
                        </a:rPr>
                        <a:t>өтелген</a:t>
                      </a:r>
                      <a:endParaRPr lang="ru-RU" sz="9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hMerge="1">
                  <a:txBody>
                    <a:bodyPr/>
                    <a:lstStyle/>
                    <a:p>
                      <a:endParaRPr lang="ru-KZ"/>
                    </a:p>
                  </a:txBody>
                  <a:tcPr/>
                </a:tc>
                <a:extLst>
                  <a:ext uri="{0D108BD9-81ED-4DB2-BD59-A6C34878D82A}">
                    <a16:rowId xmlns:a16="http://schemas.microsoft.com/office/drawing/2014/main" val="2868734182"/>
                  </a:ext>
                </a:extLst>
              </a:tr>
              <a:tr h="422020">
                <a:tc vMerge="1">
                  <a:txBody>
                    <a:bodyPr/>
                    <a:lstStyle/>
                    <a:p>
                      <a:endParaRPr lang="ru-KZ"/>
                    </a:p>
                  </a:txBody>
                  <a:tcPr/>
                </a:tc>
                <a:tc vMerge="1">
                  <a:txBody>
                    <a:bodyPr/>
                    <a:lstStyle/>
                    <a:p>
                      <a:endParaRPr lang="ru-KZ"/>
                    </a:p>
                  </a:txBody>
                  <a:tcPr/>
                </a:tc>
                <a:tc>
                  <a:txBody>
                    <a:bodyPr/>
                    <a:lstStyle/>
                    <a:p>
                      <a:pPr algn="ctr" fontAlgn="ctr"/>
                      <a: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t>Сома</a:t>
                      </a:r>
                      <a:endParaRPr lang="ru-RU" sz="9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algn="ctr"/>
                      <a:r>
                        <a:rPr lang="ru-RU" sz="900" b="1" u="none" strike="noStrike" dirty="0" err="1">
                          <a:solidFill>
                            <a:schemeClr val="accent5">
                              <a:lumMod val="50000"/>
                            </a:schemeClr>
                          </a:solidFill>
                          <a:effectLst/>
                          <a:latin typeface="Arial" panose="020B0604020202020204" pitchFamily="34" charset="0"/>
                          <a:cs typeface="Arial" panose="020B0604020202020204" pitchFamily="34" charset="0"/>
                        </a:rPr>
                        <a:t>үлес</a:t>
                      </a:r>
                      <a: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t>, </a:t>
                      </a:r>
                      <a:b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br>
                      <a: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t>%</a:t>
                      </a:r>
                      <a:endParaRPr lang="ru-KZ" dirty="0"/>
                    </a:p>
                  </a:txBody>
                  <a:tcPr marL="9525" marR="9525" marT="9525" marB="0" anchor="ctr">
                    <a:solidFill>
                      <a:schemeClr val="accent1">
                        <a:lumMod val="60000"/>
                        <a:lumOff val="40000"/>
                      </a:schemeClr>
                    </a:solidFill>
                  </a:tcPr>
                </a:tc>
                <a:tc vMerge="1">
                  <a:txBody>
                    <a:bodyPr/>
                    <a:lstStyle/>
                    <a:p>
                      <a:endParaRPr lang="ru-KZ"/>
                    </a:p>
                  </a:txBody>
                  <a:tcPr/>
                </a:tc>
                <a:tc>
                  <a:txBody>
                    <a:bodyPr/>
                    <a:lstStyle/>
                    <a:p>
                      <a:pPr algn="ctr" fontAlgn="ctr"/>
                      <a: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t>Сома</a:t>
                      </a:r>
                      <a:endParaRPr lang="ru-RU" sz="9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algn="ctr"/>
                      <a:r>
                        <a:rPr lang="ru-RU" sz="900" b="1" u="none" strike="noStrike" dirty="0" err="1">
                          <a:solidFill>
                            <a:schemeClr val="accent5">
                              <a:lumMod val="50000"/>
                            </a:schemeClr>
                          </a:solidFill>
                          <a:effectLst/>
                          <a:latin typeface="Arial" panose="020B0604020202020204" pitchFamily="34" charset="0"/>
                          <a:cs typeface="Arial" panose="020B0604020202020204" pitchFamily="34" charset="0"/>
                        </a:rPr>
                        <a:t>үлес</a:t>
                      </a:r>
                      <a: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t>, </a:t>
                      </a:r>
                      <a:b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br>
                      <a: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t>%</a:t>
                      </a:r>
                      <a:endParaRPr lang="ru-KZ" dirty="0"/>
                    </a:p>
                  </a:txBody>
                  <a:tcPr marL="9525" marR="9525" marT="9525" marB="0" anchor="ctr">
                    <a:solidFill>
                      <a:schemeClr val="accent1">
                        <a:lumMod val="60000"/>
                        <a:lumOff val="40000"/>
                      </a:schemeClr>
                    </a:solidFill>
                  </a:tcPr>
                </a:tc>
                <a:tc vMerge="1">
                  <a:txBody>
                    <a:bodyPr/>
                    <a:lstStyle/>
                    <a:p>
                      <a:endParaRPr lang="ru-KZ"/>
                    </a:p>
                  </a:txBody>
                  <a:tcPr/>
                </a:tc>
                <a:tc>
                  <a:txBody>
                    <a:bodyPr/>
                    <a:lstStyle/>
                    <a:p>
                      <a:pPr algn="ctr" fontAlgn="ctr"/>
                      <a: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t>Сома</a:t>
                      </a:r>
                      <a:endParaRPr lang="ru-RU" sz="900" b="1" i="0" u="none" strike="noStrike" dirty="0">
                        <a:solidFill>
                          <a:schemeClr val="accent5">
                            <a:lumMod val="50000"/>
                          </a:schemeClr>
                        </a:solidFill>
                        <a:effectLst/>
                        <a:latin typeface="Arial" panose="020B0604020202020204" pitchFamily="34" charset="0"/>
                        <a:cs typeface="Arial" panose="020B0604020202020204" pitchFamily="34" charset="0"/>
                      </a:endParaRPr>
                    </a:p>
                  </a:txBody>
                  <a:tcPr marL="9525" marR="9525" marT="9525" marB="0" anchor="ctr">
                    <a:solidFill>
                      <a:schemeClr val="accent1">
                        <a:lumMod val="60000"/>
                        <a:lumOff val="40000"/>
                      </a:schemeClr>
                    </a:solidFill>
                  </a:tcPr>
                </a:tc>
                <a:tc>
                  <a:txBody>
                    <a:bodyPr/>
                    <a:lstStyle/>
                    <a:p>
                      <a:pPr algn="ctr"/>
                      <a:r>
                        <a:rPr lang="ru-RU" sz="900" b="1" u="none" strike="noStrike" dirty="0" err="1">
                          <a:solidFill>
                            <a:schemeClr val="accent5">
                              <a:lumMod val="50000"/>
                            </a:schemeClr>
                          </a:solidFill>
                          <a:effectLst/>
                          <a:latin typeface="Arial" panose="020B0604020202020204" pitchFamily="34" charset="0"/>
                          <a:cs typeface="Arial" panose="020B0604020202020204" pitchFamily="34" charset="0"/>
                        </a:rPr>
                        <a:t>үлес</a:t>
                      </a:r>
                      <a: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t>, </a:t>
                      </a:r>
                      <a:b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br>
                      <a:r>
                        <a:rPr lang="ru-RU" sz="900" b="1" u="none" strike="noStrike" dirty="0">
                          <a:solidFill>
                            <a:schemeClr val="accent5">
                              <a:lumMod val="50000"/>
                            </a:schemeClr>
                          </a:solidFill>
                          <a:effectLst/>
                          <a:latin typeface="Arial" panose="020B0604020202020204" pitchFamily="34" charset="0"/>
                          <a:cs typeface="Arial" panose="020B0604020202020204" pitchFamily="34" charset="0"/>
                        </a:rPr>
                        <a:t>%</a:t>
                      </a:r>
                      <a:endParaRPr lang="ru-KZ" dirty="0"/>
                    </a:p>
                  </a:txBody>
                  <a:tcPr marL="9525" marR="9525" marT="9525" marB="0" anchor="ctr">
                    <a:solidFill>
                      <a:schemeClr val="accent1">
                        <a:lumMod val="60000"/>
                        <a:lumOff val="40000"/>
                      </a:schemeClr>
                    </a:solidFill>
                  </a:tcPr>
                </a:tc>
                <a:extLst>
                  <a:ext uri="{0D108BD9-81ED-4DB2-BD59-A6C34878D82A}">
                    <a16:rowId xmlns:a16="http://schemas.microsoft.com/office/drawing/2014/main" val="3174187718"/>
                  </a:ext>
                </a:extLst>
              </a:tr>
              <a:tr h="162316">
                <a:tc>
                  <a:txBody>
                    <a:bodyPr/>
                    <a:lstStyle/>
                    <a:p>
                      <a:pPr algn="just" fontAlgn="ctr"/>
                      <a:r>
                        <a:rPr lang="ru-RU" sz="1000" u="none" strike="noStrike" dirty="0" err="1">
                          <a:effectLst/>
                        </a:rPr>
                        <a:t>ӘТеа</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852,0</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135,7</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16%</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127,6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27,8</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27,8</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100%</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337992209"/>
                  </a:ext>
                </a:extLst>
              </a:tr>
              <a:tr h="162316">
                <a:tc>
                  <a:txBody>
                    <a:bodyPr/>
                    <a:lstStyle/>
                    <a:p>
                      <a:pPr algn="just" fontAlgn="ctr"/>
                      <a:r>
                        <a:rPr lang="ru-RU" sz="1000" u="none" strike="noStrike" dirty="0" err="1">
                          <a:effectLst/>
                        </a:rPr>
                        <a:t>ӘТаа</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950,0</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220,1</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23%</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1 430,0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809,8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57%</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1 241,8</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420,8</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33,9%</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602983880"/>
                  </a:ext>
                </a:extLst>
              </a:tr>
              <a:tr h="169709">
                <a:tc>
                  <a:txBody>
                    <a:bodyPr/>
                    <a:lstStyle/>
                    <a:p>
                      <a:pPr algn="just" fontAlgn="ctr"/>
                      <a:r>
                        <a:rPr lang="ru-RU" sz="1000" u="none" strike="noStrike" dirty="0" err="1">
                          <a:effectLst/>
                        </a:rPr>
                        <a:t>ӘТжа</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21 853,7</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12 079,5</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55,3%</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36 740,0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13 538,9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37%</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166 345,4</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79193,2</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47,6%</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641980245"/>
                  </a:ext>
                </a:extLst>
              </a:tr>
              <a:tr h="162316">
                <a:tc>
                  <a:txBody>
                    <a:bodyPr/>
                    <a:lstStyle/>
                    <a:p>
                      <a:pPr algn="just" fontAlgn="ctr"/>
                      <a:r>
                        <a:rPr lang="ru-RU" sz="1000" u="none" strike="noStrike" dirty="0" err="1">
                          <a:effectLst/>
                        </a:rPr>
                        <a:t>ӘТжб</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1 695,8</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4 134,4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869315309"/>
                  </a:ext>
                </a:extLst>
              </a:tr>
              <a:tr h="162316">
                <a:tc>
                  <a:txBody>
                    <a:bodyPr/>
                    <a:lstStyle/>
                    <a:p>
                      <a:pPr algn="just" fontAlgn="ctr"/>
                      <a:r>
                        <a:rPr lang="ru-RU" sz="1000" u="none" strike="noStrike" dirty="0" err="1">
                          <a:effectLst/>
                        </a:rPr>
                        <a:t>ӘТбк</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2 875,8</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1 279,8</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44,5%</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8 111,5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1 585,7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20%</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534532495"/>
                  </a:ext>
                </a:extLst>
              </a:tr>
              <a:tr h="162316">
                <a:tc>
                  <a:txBody>
                    <a:bodyPr/>
                    <a:lstStyle/>
                    <a:p>
                      <a:pPr algn="just" fontAlgn="ctr"/>
                      <a:r>
                        <a:rPr lang="ru-RU" sz="1000" u="none" strike="noStrike" dirty="0" err="1">
                          <a:effectLst/>
                        </a:rPr>
                        <a:t>ӘТжб</a:t>
                      </a:r>
                      <a:r>
                        <a:rPr lang="ru-RU" sz="1000" u="none" strike="noStrike" dirty="0">
                          <a:effectLst/>
                        </a:rPr>
                        <a:t> </a:t>
                      </a:r>
                      <a:r>
                        <a:rPr lang="ru-RU" sz="1000" u="none" strike="noStrike" dirty="0" err="1">
                          <a:effectLst/>
                        </a:rPr>
                        <a:t>және</a:t>
                      </a:r>
                      <a:r>
                        <a:rPr lang="ru-RU" sz="1000" u="none" strike="noStrike" dirty="0">
                          <a:effectLst/>
                        </a:rPr>
                        <a:t> </a:t>
                      </a:r>
                      <a:r>
                        <a:rPr lang="ru-RU" sz="1000" u="none" strike="noStrike" dirty="0" err="1">
                          <a:effectLst/>
                        </a:rPr>
                        <a:t>ӘТбк</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27 170,3</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1854,3</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6,8%</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448855391"/>
                  </a:ext>
                </a:extLst>
              </a:tr>
              <a:tr h="289811">
                <a:tc>
                  <a:txBody>
                    <a:bodyPr/>
                    <a:lstStyle/>
                    <a:p>
                      <a:pPr algn="l" fontAlgn="b"/>
                      <a:r>
                        <a:rPr lang="ru-RU" sz="1000" u="none" strike="noStrike" dirty="0" err="1">
                          <a:effectLst/>
                        </a:rPr>
                        <a:t>ӘТжб</a:t>
                      </a:r>
                      <a:r>
                        <a:rPr lang="ru-RU" sz="1000" u="none" strike="noStrike" dirty="0">
                          <a:effectLst/>
                        </a:rPr>
                        <a:t>, </a:t>
                      </a:r>
                      <a:r>
                        <a:rPr lang="ru-RU" sz="1000" u="none" strike="noStrike" dirty="0" err="1">
                          <a:effectLst/>
                        </a:rPr>
                        <a:t>ӘТжб</a:t>
                      </a:r>
                      <a:r>
                        <a:rPr lang="ru-RU" sz="1000" u="none" strike="noStrike" dirty="0">
                          <a:effectLst/>
                        </a:rPr>
                        <a:t> </a:t>
                      </a:r>
                      <a:r>
                        <a:rPr lang="ru-RU" sz="800" i="1" u="none" strike="noStrike" dirty="0">
                          <a:effectLst/>
                        </a:rPr>
                        <a:t>(сот </a:t>
                      </a:r>
                      <a:r>
                        <a:rPr lang="ru-RU" sz="800" i="1" u="none" strike="noStrike" dirty="0" err="1">
                          <a:effectLst/>
                        </a:rPr>
                        <a:t>үкімі</a:t>
                      </a:r>
                      <a:r>
                        <a:rPr lang="ru-RU" sz="800" i="1" u="none" strike="noStrike" dirty="0">
                          <a:effectLst/>
                        </a:rPr>
                        <a:t> </a:t>
                      </a:r>
                      <a:r>
                        <a:rPr lang="ru-RU" sz="800" i="1" u="none" strike="noStrike" dirty="0" err="1">
                          <a:effectLst/>
                        </a:rPr>
                        <a:t>бойынша</a:t>
                      </a:r>
                      <a:r>
                        <a:rPr lang="ru-RU" sz="800" i="1" u="none" strike="noStrike" dirty="0">
                          <a:effectLst/>
                        </a:rPr>
                        <a:t>)</a:t>
                      </a:r>
                      <a:endParaRPr lang="ru-RU" sz="1000" b="0" i="1"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46 513,9</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707785258"/>
                  </a:ext>
                </a:extLst>
              </a:tr>
              <a:tr h="162316">
                <a:tc>
                  <a:txBody>
                    <a:bodyPr/>
                    <a:lstStyle/>
                    <a:p>
                      <a:pPr algn="just" fontAlgn="ctr"/>
                      <a:r>
                        <a:rPr lang="ru-RU" sz="1000" u="none" strike="noStrike" dirty="0" err="1">
                          <a:effectLst/>
                        </a:rPr>
                        <a:t>Мем.сатып</a:t>
                      </a:r>
                      <a:r>
                        <a:rPr lang="ru-RU" sz="1000" u="none" strike="noStrike" dirty="0">
                          <a:effectLst/>
                        </a:rPr>
                        <a:t> </a:t>
                      </a:r>
                      <a:r>
                        <a:rPr lang="ru-RU" sz="1000" u="none" strike="noStrike" dirty="0" err="1">
                          <a:effectLst/>
                        </a:rPr>
                        <a:t>алу</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230,0</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224,6</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97,7%</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ru-KZ" sz="1000" u="none" strike="noStrike" dirty="0">
                          <a:effectLst/>
                        </a:rPr>
                        <a:t>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ctr"/>
                      <a:r>
                        <a:rPr lang="ru-KZ" sz="1000" u="none" strike="noStrike" dirty="0">
                          <a:effectLst/>
                        </a:rPr>
                        <a:t>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101105850"/>
                  </a:ext>
                </a:extLst>
              </a:tr>
              <a:tr h="162316">
                <a:tc>
                  <a:txBody>
                    <a:bodyPr/>
                    <a:lstStyle/>
                    <a:p>
                      <a:pPr algn="just" fontAlgn="ctr"/>
                      <a:r>
                        <a:rPr lang="ru-RU" sz="1000" u="none" strike="noStrike" dirty="0" err="1">
                          <a:effectLst/>
                        </a:rPr>
                        <a:t>басқа</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77,0</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15,5</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20%</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a:effectLst/>
                        </a:rPr>
                        <a:t> </a:t>
                      </a:r>
                      <a:endParaRPr lang="ru-KZ" sz="1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ru-KZ" sz="1000" u="none" strike="noStrike" dirty="0">
                          <a:effectLst/>
                        </a:rPr>
                        <a:t> </a:t>
                      </a:r>
                      <a:endParaRPr lang="ru-KZ"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887412863"/>
                  </a:ext>
                </a:extLst>
              </a:tr>
              <a:tr h="315083">
                <a:tc>
                  <a:txBody>
                    <a:bodyPr/>
                    <a:lstStyle/>
                    <a:p>
                      <a:pPr algn="just" fontAlgn="ctr"/>
                      <a:r>
                        <a:rPr lang="ru-RU" sz="1000" b="1" u="none" strike="noStrike" dirty="0" err="1">
                          <a:solidFill>
                            <a:schemeClr val="accent5">
                              <a:lumMod val="75000"/>
                            </a:schemeClr>
                          </a:solidFill>
                          <a:effectLst/>
                        </a:rPr>
                        <a:t>Барлығы</a:t>
                      </a:r>
                      <a:endParaRPr lang="ru-RU" sz="1000" b="1"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marL="0" algn="r" defTabSz="914400" rtl="0" eaLnBrk="1" fontAlgn="ctr" latinLnBrk="0" hangingPunct="1"/>
                      <a:r>
                        <a:rPr lang="ru-KZ" sz="1000" b="1" u="none" strike="noStrike" kern="1200" dirty="0">
                          <a:solidFill>
                            <a:schemeClr val="accent5">
                              <a:lumMod val="75000"/>
                            </a:schemeClr>
                          </a:solidFill>
                          <a:effectLst/>
                          <a:latin typeface="+mn-lt"/>
                          <a:ea typeface="+mn-ea"/>
                          <a:cs typeface="+mn-cs"/>
                        </a:rPr>
                        <a:t>28 534,3</a:t>
                      </a:r>
                    </a:p>
                  </a:txBody>
                  <a:tcPr marL="9525" marR="9525" marT="9525" marB="0" anchor="ctr">
                    <a:solidFill>
                      <a:schemeClr val="bg1"/>
                    </a:solidFill>
                  </a:tcPr>
                </a:tc>
                <a:tc>
                  <a:txBody>
                    <a:bodyPr/>
                    <a:lstStyle/>
                    <a:p>
                      <a:pPr algn="r" fontAlgn="ctr"/>
                      <a:r>
                        <a:rPr lang="ru-KZ" sz="1000" b="1" u="none" strike="noStrike" dirty="0">
                          <a:solidFill>
                            <a:schemeClr val="accent5">
                              <a:lumMod val="75000"/>
                            </a:schemeClr>
                          </a:solidFill>
                          <a:effectLst/>
                        </a:rPr>
                        <a:t>13 955,2</a:t>
                      </a:r>
                      <a:endParaRPr lang="ru-KZ" sz="1000" b="1"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r" fontAlgn="ctr"/>
                      <a:r>
                        <a:rPr lang="ru-KZ" sz="1000" b="1" u="none" strike="noStrike" dirty="0">
                          <a:solidFill>
                            <a:schemeClr val="accent5">
                              <a:lumMod val="75000"/>
                            </a:schemeClr>
                          </a:solidFill>
                          <a:effectLst/>
                        </a:rPr>
                        <a:t>48,9%</a:t>
                      </a:r>
                      <a:endParaRPr lang="ru-KZ" sz="1000" b="1"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r" fontAlgn="ctr"/>
                      <a:r>
                        <a:rPr lang="ru-KZ" sz="1000" b="1" u="none" strike="noStrike" dirty="0">
                          <a:solidFill>
                            <a:schemeClr val="accent5">
                              <a:lumMod val="75000"/>
                            </a:schemeClr>
                          </a:solidFill>
                          <a:effectLst/>
                        </a:rPr>
                        <a:t>    50 543,5   </a:t>
                      </a:r>
                      <a:endParaRPr lang="ru-KZ" sz="1000" b="1"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just" fontAlgn="ctr"/>
                      <a:r>
                        <a:rPr lang="ru-KZ" sz="1000" b="1" u="none" strike="noStrike" dirty="0">
                          <a:solidFill>
                            <a:schemeClr val="accent5">
                              <a:lumMod val="75000"/>
                            </a:schemeClr>
                          </a:solidFill>
                          <a:effectLst/>
                        </a:rPr>
                        <a:t>   15 934,4   </a:t>
                      </a:r>
                      <a:endParaRPr lang="ru-KZ" sz="1000" b="1"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r" fontAlgn="ctr"/>
                      <a:r>
                        <a:rPr lang="ru-KZ" sz="1000" b="1" u="none" strike="noStrike" dirty="0">
                          <a:solidFill>
                            <a:schemeClr val="accent5">
                              <a:lumMod val="75000"/>
                            </a:schemeClr>
                          </a:solidFill>
                          <a:effectLst/>
                        </a:rPr>
                        <a:t>32%</a:t>
                      </a:r>
                      <a:endParaRPr lang="ru-KZ" sz="1000" b="1"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r" fontAlgn="ctr"/>
                      <a:r>
                        <a:rPr lang="ru-KZ" sz="1000" b="1" u="none" strike="noStrike" dirty="0">
                          <a:solidFill>
                            <a:schemeClr val="accent5">
                              <a:lumMod val="75000"/>
                            </a:schemeClr>
                          </a:solidFill>
                          <a:effectLst/>
                        </a:rPr>
                        <a:t> 241 299,2   </a:t>
                      </a:r>
                      <a:endParaRPr lang="ru-KZ" sz="1000" b="1"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r" fontAlgn="ctr"/>
                      <a:r>
                        <a:rPr lang="ru-KZ" sz="1000" b="1" u="none" strike="noStrike" dirty="0">
                          <a:solidFill>
                            <a:schemeClr val="accent5">
                              <a:lumMod val="75000"/>
                            </a:schemeClr>
                          </a:solidFill>
                          <a:effectLst/>
                        </a:rPr>
                        <a:t>81 496,1 </a:t>
                      </a:r>
                      <a:endParaRPr lang="ru-KZ" sz="1000" b="1"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r" fontAlgn="ctr"/>
                      <a:r>
                        <a:rPr lang="ru-KZ" sz="1000" b="1" u="none" strike="noStrike" dirty="0">
                          <a:solidFill>
                            <a:schemeClr val="accent5">
                              <a:lumMod val="75000"/>
                            </a:schemeClr>
                          </a:solidFill>
                          <a:effectLst/>
                        </a:rPr>
                        <a:t>33,8%</a:t>
                      </a:r>
                      <a:endParaRPr lang="ru-KZ" sz="1000" b="1"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extLst>
                  <a:ext uri="{0D108BD9-81ED-4DB2-BD59-A6C34878D82A}">
                    <a16:rowId xmlns:a16="http://schemas.microsoft.com/office/drawing/2014/main" val="3049488854"/>
                  </a:ext>
                </a:extLst>
              </a:tr>
            </a:tbl>
          </a:graphicData>
        </a:graphic>
      </p:graphicFrame>
      <p:pic>
        <p:nvPicPr>
          <p:cNvPr id="74" name="Рисунок 73">
            <a:extLst>
              <a:ext uri="{FF2B5EF4-FFF2-40B4-BE49-F238E27FC236}">
                <a16:creationId xmlns:a16="http://schemas.microsoft.com/office/drawing/2014/main" id="{5CE55375-0CEC-6107-1A7E-356769CBF6F8}"/>
              </a:ext>
            </a:extLst>
          </p:cNvPr>
          <p:cNvPicPr>
            <a:picLocks noChangeAspect="1"/>
          </p:cNvPicPr>
          <p:nvPr/>
        </p:nvPicPr>
        <p:blipFill>
          <a:blip r:embed="rId3">
            <a:duotone>
              <a:schemeClr val="accent1">
                <a:shade val="45000"/>
                <a:satMod val="135000"/>
              </a:schemeClr>
              <a:prstClr val="white"/>
            </a:duotone>
          </a:blip>
          <a:stretch>
            <a:fillRect/>
          </a:stretch>
        </p:blipFill>
        <p:spPr>
          <a:xfrm>
            <a:off x="10670149" y="134111"/>
            <a:ext cx="1192230" cy="1006647"/>
          </a:xfrm>
          <a:prstGeom prst="rect">
            <a:avLst/>
          </a:prstGeom>
        </p:spPr>
      </p:pic>
      <p:sp>
        <p:nvSpPr>
          <p:cNvPr id="25" name="Text 2">
            <a:extLst>
              <a:ext uri="{FF2B5EF4-FFF2-40B4-BE49-F238E27FC236}">
                <a16:creationId xmlns:a16="http://schemas.microsoft.com/office/drawing/2014/main" id="{CCC80486-4E66-4C54-8B5E-F88382DD21D9}"/>
              </a:ext>
            </a:extLst>
          </p:cNvPr>
          <p:cNvSpPr/>
          <p:nvPr/>
        </p:nvSpPr>
        <p:spPr>
          <a:xfrm>
            <a:off x="852071" y="275916"/>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02-ТАРАУ</a:t>
            </a:r>
            <a:endParaRPr lang="en-US" sz="1000" dirty="0">
              <a:latin typeface="Arial" panose="020B0604020202020204" pitchFamily="34" charset="0"/>
              <a:cs typeface="Arial" panose="020B0604020202020204" pitchFamily="34" charset="0"/>
            </a:endParaRPr>
          </a:p>
        </p:txBody>
      </p:sp>
      <p:sp>
        <p:nvSpPr>
          <p:cNvPr id="26" name="Shape 49">
            <a:extLst>
              <a:ext uri="{FF2B5EF4-FFF2-40B4-BE49-F238E27FC236}">
                <a16:creationId xmlns:a16="http://schemas.microsoft.com/office/drawing/2014/main" id="{A6ABA884-AC40-4CFA-B0CE-F21C0E085171}"/>
              </a:ext>
            </a:extLst>
          </p:cNvPr>
          <p:cNvSpPr/>
          <p:nvPr/>
        </p:nvSpPr>
        <p:spPr>
          <a:xfrm>
            <a:off x="230565" y="6651971"/>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27" name="Text 50">
            <a:extLst>
              <a:ext uri="{FF2B5EF4-FFF2-40B4-BE49-F238E27FC236}">
                <a16:creationId xmlns:a16="http://schemas.microsoft.com/office/drawing/2014/main" id="{2D0F856E-86AB-4D73-BF84-717862A786EA}"/>
              </a:ext>
            </a:extLst>
          </p:cNvPr>
          <p:cNvSpPr/>
          <p:nvPr/>
        </p:nvSpPr>
        <p:spPr>
          <a:xfrm>
            <a:off x="437734" y="6623396"/>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CD72CC4D-FAF3-409C-911F-1D43A2F38406}"/>
              </a:ext>
            </a:extLst>
          </p:cNvPr>
          <p:cNvSpPr txBox="1"/>
          <p:nvPr/>
        </p:nvSpPr>
        <p:spPr>
          <a:xfrm>
            <a:off x="5281681" y="3505621"/>
            <a:ext cx="1017550" cy="230832"/>
          </a:xfrm>
          <a:prstGeom prst="rect">
            <a:avLst/>
          </a:prstGeom>
          <a:noFill/>
          <a:ln>
            <a:noFill/>
          </a:ln>
          <a:effectLst>
            <a:outerShdw blurRad="48413" dist="32275" dir="5400000" algn="bl" rotWithShape="0">
              <a:srgbClr val="000000">
                <a:alpha val="10196"/>
              </a:srgbClr>
            </a:outerShdw>
          </a:effectLst>
        </p:spPr>
        <p:txBody>
          <a:bodyPr wrap="square" rtlCol="0">
            <a:spAutoFit/>
          </a:bodyPr>
          <a:lstStyle/>
          <a:p>
            <a:pPr algn="r"/>
            <a:r>
              <a:rPr lang="ru-RU" sz="900" i="1" dirty="0">
                <a:latin typeface="Arial" panose="020B0604020202020204" pitchFamily="34" charset="0"/>
                <a:cs typeface="Arial" panose="020B0604020202020204" pitchFamily="34" charset="0"/>
              </a:rPr>
              <a:t>(мы</a:t>
            </a:r>
            <a:r>
              <a:rPr lang="kk-KZ" sz="900" i="1" dirty="0">
                <a:latin typeface="Arial" panose="020B0604020202020204" pitchFamily="34" charset="0"/>
                <a:cs typeface="Arial" panose="020B0604020202020204" pitchFamily="34" charset="0"/>
              </a:rPr>
              <a:t>ң</a:t>
            </a:r>
            <a:r>
              <a:rPr lang="ru-RU" sz="900" i="1" dirty="0">
                <a:latin typeface="Arial" panose="020B0604020202020204" pitchFamily="34" charset="0"/>
                <a:cs typeface="Arial" panose="020B0604020202020204" pitchFamily="34" charset="0"/>
              </a:rPr>
              <a:t> </a:t>
            </a:r>
            <a:r>
              <a:rPr lang="ru-RU" sz="900" i="1" dirty="0" err="1">
                <a:latin typeface="Arial" panose="020B0604020202020204" pitchFamily="34" charset="0"/>
                <a:cs typeface="Arial" panose="020B0604020202020204" pitchFamily="34" charset="0"/>
              </a:rPr>
              <a:t>теңге</a:t>
            </a:r>
            <a:r>
              <a:rPr lang="ru-RU" sz="900" i="1" dirty="0">
                <a:latin typeface="Arial" panose="020B0604020202020204" pitchFamily="34" charset="0"/>
                <a:cs typeface="Arial" panose="020B0604020202020204" pitchFamily="34" charset="0"/>
              </a:rPr>
              <a:t>)</a:t>
            </a:r>
            <a:endParaRPr lang="ru-KZ" sz="900" i="1"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FD7EB966-F8F2-45AB-A4B4-1EB468099C1E}"/>
              </a:ext>
            </a:extLst>
          </p:cNvPr>
          <p:cNvSpPr txBox="1"/>
          <p:nvPr/>
        </p:nvSpPr>
        <p:spPr>
          <a:xfrm>
            <a:off x="6471761" y="948900"/>
            <a:ext cx="5430530" cy="3785652"/>
          </a:xfrm>
          <a:prstGeom prst="rect">
            <a:avLst/>
          </a:prstGeom>
          <a:solidFill>
            <a:srgbClr val="FFFFFF"/>
          </a:solidFill>
          <a:ln/>
          <a:effectLst>
            <a:outerShdw blurRad="48413" dist="32275" dir="5400000" algn="bl" rotWithShape="0">
              <a:srgbClr val="000000">
                <a:alpha val="10196"/>
              </a:srgbClr>
            </a:outerShdw>
          </a:effectLst>
        </p:spPr>
        <p:txBody>
          <a:bodyPr wrap="square" rtlCol="0">
            <a:spAutoFit/>
          </a:bodyPr>
          <a:lstStyle/>
          <a:p>
            <a:pPr indent="266700" algn="just"/>
            <a:r>
              <a:rPr lang="ru-RU" sz="1000" dirty="0" err="1">
                <a:latin typeface="Arial" panose="020B0604020202020204" pitchFamily="34" charset="0"/>
                <a:cs typeface="Arial" panose="020B0604020202020204" pitchFamily="34" charset="0"/>
              </a:rPr>
              <a:t>ӘТжа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сомаларын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өндіріп</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алу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туралы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талап-арыздар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санының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өсуі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негізінен</a:t>
            </a:r>
            <a:r>
              <a:rPr lang="ru-RU" sz="1000" dirty="0">
                <a:latin typeface="Arial" panose="020B0604020202020204" pitchFamily="34" charset="0"/>
                <a:cs typeface="Arial" panose="020B0604020202020204" pitchFamily="34" charset="0"/>
              </a:rPr>
              <a:t> ҚР ЕХӘҚМ </a:t>
            </a:r>
            <a:r>
              <a:rPr lang="ru-RU" sz="1000" dirty="0" err="1">
                <a:latin typeface="Arial" panose="020B0604020202020204" pitchFamily="34" charset="0"/>
                <a:cs typeface="Arial" panose="020B0604020202020204" pitchFamily="34" charset="0"/>
              </a:rPr>
              <a:t>тарапынан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алушылардың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еңбек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қызметін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қайта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бастағанын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ақпараттық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жүйелер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арқылы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бақылауға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мүмкіндік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беретін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нормалардың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қабылдануымен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2025 </a:t>
            </a:r>
            <a:r>
              <a:rPr lang="ru-RU" sz="1000" dirty="0" err="1">
                <a:latin typeface="Arial" panose="020B0604020202020204" pitchFamily="34" charset="0"/>
                <a:cs typeface="Arial" panose="020B0604020202020204" pitchFamily="34" charset="0"/>
              </a:rPr>
              <a:t>жылы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алушылар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санының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өсуімен</a:t>
            </a:r>
            <a:r>
              <a:rPr lang="ru-RU" sz="1000" dirty="0">
                <a:latin typeface="Arial" panose="020B0604020202020204" pitchFamily="34" charset="0"/>
                <a:cs typeface="Arial" panose="020B0604020202020204" pitchFamily="34" charset="0"/>
              </a:rPr>
              <a:t> байланысты. </a:t>
            </a:r>
            <a:r>
              <a:rPr lang="ru-RU" sz="1000" dirty="0" err="1">
                <a:latin typeface="Arial" panose="020B0604020202020204" pitchFamily="34" charset="0"/>
                <a:cs typeface="Arial" panose="020B0604020202020204" pitchFamily="34" charset="0"/>
              </a:rPr>
              <a:t>Қазіргі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уақытта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төлемді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тоқтату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маманның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қатысуынсыз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автоматты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түрде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жүзеге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асырылады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бұл</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төлемді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белгіленген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мерзімдерде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тоқтатуға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артық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төлемге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жол</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бермеуге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мүмкіндік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береді</a:t>
            </a:r>
            <a:r>
              <a:rPr lang="ru-RU" sz="1000" dirty="0">
                <a:latin typeface="Arial" panose="020B0604020202020204" pitchFamily="34" charset="0"/>
                <a:cs typeface="Arial" panose="020B0604020202020204" pitchFamily="34" charset="0"/>
              </a:rPr>
              <a:t>.</a:t>
            </a:r>
          </a:p>
          <a:p>
            <a:pPr indent="266700" algn="just">
              <a:spcAft>
                <a:spcPts val="0"/>
              </a:spcAft>
            </a:pPr>
            <a:r>
              <a:rPr lang="ru-RU" sz="1000" dirty="0">
                <a:latin typeface="Arial" panose="020B0604020202020204" pitchFamily="34" charset="0"/>
                <a:cs typeface="Arial" panose="020B0604020202020204" pitchFamily="34" charset="0"/>
              </a:rPr>
              <a:t>Ана </a:t>
            </a:r>
            <a:r>
              <a:rPr lang="ru-RU" sz="1000" dirty="0" err="1">
                <a:latin typeface="Arial" panose="020B0604020202020204" pitchFamily="34" charset="0"/>
                <a:cs typeface="Arial" panose="020B0604020202020204" pitchFamily="34" charset="0"/>
              </a:rPr>
              <a:t>болуына</a:t>
            </a:r>
            <a:r>
              <a:rPr lang="ru-RU" sz="1000" dirty="0">
                <a:latin typeface="Arial" panose="020B0604020202020204" pitchFamily="34" charset="0"/>
                <a:cs typeface="Arial" panose="020B0604020202020204" pitchFamily="34" charset="0"/>
              </a:rPr>
              <a:t> байланысты </a:t>
            </a:r>
            <a:r>
              <a:rPr lang="ru-RU" sz="1000" dirty="0" err="1">
                <a:latin typeface="Arial" panose="020B0604020202020204" pitchFamily="34" charset="0"/>
                <a:cs typeface="Arial" panose="020B0604020202020204" pitchFamily="34" charset="0"/>
              </a:rPr>
              <a:t>берілетін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әлеуметтік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төлемдер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бойынша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жүргізілген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талдау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барысында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жекелеген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азаматтардың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әлеуметтік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төлемдердің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мөлшерін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негізсіз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ұлғайтылған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мөлшерде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алу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мақсатында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бір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мезгілде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бірнеше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жұмыс</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берушімен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еңбек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қатынастарына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түсетіні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сол</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арқылы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өздерінің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кірістерін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қасақана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арттыратыны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анықталды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құқық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қорғау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органдарымен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бірлесіп</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осындай</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әлеуметтік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төлем</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алушыларға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қатысты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тиісті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жұмыстар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жүргізуде</a:t>
            </a:r>
            <a:r>
              <a:rPr lang="ru-RU" sz="1000" dirty="0">
                <a:latin typeface="Arial" panose="020B0604020202020204" pitchFamily="34" charset="0"/>
                <a:cs typeface="Arial" panose="020B0604020202020204" pitchFamily="34" charset="0"/>
              </a:rPr>
              <a:t>. ҚР ЕХӘҚМ </a:t>
            </a:r>
            <a:r>
              <a:rPr lang="ru-RU" sz="1000" dirty="0" err="1">
                <a:latin typeface="Arial" panose="020B0604020202020204" pitchFamily="34" charset="0"/>
                <a:cs typeface="Arial" panose="020B0604020202020204" pitchFamily="34" charset="0"/>
              </a:rPr>
              <a:t>аталған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теріс</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пайдаланушылықтардың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жолын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кесуге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бағытталған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әлеуметтік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төлемдерді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тағайындаудың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қолданыстағы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тәртібіне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бірқатар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өзгерістер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енгізді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Аталған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мән-жайлар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Қорға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қойылатын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талаптар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бойынша</a:t>
            </a:r>
            <a:r>
              <a:rPr lang="ru-RU" sz="1000" dirty="0">
                <a:latin typeface="Arial" panose="020B0604020202020204" pitchFamily="34" charset="0"/>
                <a:cs typeface="Arial" panose="020B0604020202020204" pitchFamily="34" charset="0"/>
              </a:rPr>
              <a:t> да, </a:t>
            </a:r>
            <a:r>
              <a:rPr lang="ru-RU" sz="1000" dirty="0" err="1">
                <a:latin typeface="Arial" panose="020B0604020202020204" pitchFamily="34" charset="0"/>
                <a:cs typeface="Arial" panose="020B0604020202020204" pitchFamily="34" charset="0"/>
              </a:rPr>
              <a:t>сондай-ақ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активтерін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өндіріп</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алу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мақсатында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талап</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қоюшы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ретінде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әрекет</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ететін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істер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бойынша</a:t>
            </a:r>
            <a:r>
              <a:rPr lang="ru-RU" sz="1000" dirty="0">
                <a:latin typeface="Arial" panose="020B0604020202020204" pitchFamily="34" charset="0"/>
                <a:cs typeface="Arial" panose="020B0604020202020204" pitchFamily="34" charset="0"/>
              </a:rPr>
              <a:t> да сот </a:t>
            </a:r>
            <a:r>
              <a:rPr lang="ru-RU" sz="1000" dirty="0" err="1">
                <a:latin typeface="Arial" panose="020B0604020202020204" pitchFamily="34" charset="0"/>
                <a:cs typeface="Arial" panose="020B0604020202020204" pitchFamily="34" charset="0"/>
              </a:rPr>
              <a:t>дауларының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негізгі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себептерінің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бірі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болып</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табылады</a:t>
            </a:r>
            <a:r>
              <a:rPr lang="ru-RU" sz="1000" dirty="0">
                <a:latin typeface="Arial" panose="020B0604020202020204" pitchFamily="34" charset="0"/>
                <a:cs typeface="Arial" panose="020B0604020202020204" pitchFamily="34" charset="0"/>
              </a:rPr>
              <a:t>. </a:t>
            </a:r>
          </a:p>
          <a:p>
            <a:pPr indent="266700" algn="just">
              <a:spcAft>
                <a:spcPts val="0"/>
              </a:spcAft>
            </a:pPr>
            <a:r>
              <a:rPr lang="ru-RU" sz="1000" dirty="0">
                <a:latin typeface="Arial" panose="020B0604020202020204" pitchFamily="34" charset="0"/>
                <a:ea typeface="Calibri" panose="020F0502020204030204" pitchFamily="34" charset="0"/>
                <a:cs typeface="Arial" panose="020B0604020202020204" pitchFamily="34" charset="0"/>
              </a:rPr>
              <a:t>2025 </a:t>
            </a:r>
            <a:r>
              <a:rPr lang="ru-RU" sz="1000" dirty="0" err="1">
                <a:latin typeface="Arial" panose="020B0604020202020204" pitchFamily="34" charset="0"/>
                <a:ea typeface="Calibri" panose="020F0502020204030204" pitchFamily="34" charset="0"/>
                <a:cs typeface="Arial" panose="020B0604020202020204" pitchFamily="34" charset="0"/>
              </a:rPr>
              <a:t>жылы</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Қор</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b="1" dirty="0">
                <a:latin typeface="Arial" panose="020B0604020202020204" pitchFamily="34" charset="0"/>
                <a:ea typeface="Calibri" panose="020F0502020204030204" pitchFamily="34" charset="0"/>
                <a:cs typeface="Arial" panose="020B0604020202020204" pitchFamily="34" charset="0"/>
              </a:rPr>
              <a:t>1 616 </a:t>
            </a:r>
            <a:r>
              <a:rPr lang="ru-RU" sz="1000" dirty="0">
                <a:latin typeface="Arial" panose="020B0604020202020204" pitchFamily="34" charset="0"/>
                <a:ea typeface="Calibri" panose="020F0502020204030204" pitchFamily="34" charset="0"/>
                <a:cs typeface="Arial" panose="020B0604020202020204" pitchFamily="34" charset="0"/>
              </a:rPr>
              <a:t>сот </a:t>
            </a:r>
            <a:r>
              <a:rPr lang="ru-RU" sz="1000" dirty="0" err="1">
                <a:latin typeface="Arial" panose="020B0604020202020204" pitchFamily="34" charset="0"/>
                <a:ea typeface="Calibri" panose="020F0502020204030204" pitchFamily="34" charset="0"/>
                <a:cs typeface="Arial" panose="020B0604020202020204" pitchFamily="34" charset="0"/>
              </a:rPr>
              <a:t>ісін</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қарауға</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қатысты</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Қордың</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пайдасына</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b="1" dirty="0">
                <a:latin typeface="Arial" panose="020B0604020202020204" pitchFamily="34" charset="0"/>
                <a:ea typeface="Calibri" panose="020F0502020204030204" pitchFamily="34" charset="0"/>
                <a:cs typeface="Arial" panose="020B0604020202020204" pitchFamily="34" charset="0"/>
              </a:rPr>
              <a:t>1 365 </a:t>
            </a:r>
            <a:r>
              <a:rPr lang="ru-RU" sz="1000" dirty="0">
                <a:latin typeface="Arial" panose="020B0604020202020204" pitchFamily="34" charset="0"/>
                <a:ea typeface="Calibri" panose="020F0502020204030204" pitchFamily="34" charset="0"/>
                <a:cs typeface="Arial" panose="020B0604020202020204" pitchFamily="34" charset="0"/>
              </a:rPr>
              <a:t>сот </a:t>
            </a:r>
            <a:r>
              <a:rPr lang="ru-RU" sz="1000" dirty="0" err="1">
                <a:latin typeface="Arial" panose="020B0604020202020204" pitchFamily="34" charset="0"/>
                <a:ea typeface="Calibri" panose="020F0502020204030204" pitchFamily="34" charset="0"/>
                <a:cs typeface="Arial" panose="020B0604020202020204" pitchFamily="34" charset="0"/>
              </a:rPr>
              <a:t>актісі</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b="1" dirty="0">
                <a:latin typeface="Arial" panose="020B0604020202020204" pitchFamily="34" charset="0"/>
                <a:ea typeface="Calibri" panose="020F0502020204030204" pitchFamily="34" charset="0"/>
                <a:cs typeface="Arial" panose="020B0604020202020204" pitchFamily="34" charset="0"/>
              </a:rPr>
              <a:t>(84,5%) </a:t>
            </a:r>
            <a:r>
              <a:rPr lang="ru-RU" sz="1000" dirty="0" err="1">
                <a:latin typeface="Arial" panose="020B0604020202020204" pitchFamily="34" charset="0"/>
                <a:ea typeface="Calibri" panose="020F0502020204030204" pitchFamily="34" charset="0"/>
                <a:cs typeface="Arial" panose="020B0604020202020204" pitchFamily="34" charset="0"/>
              </a:rPr>
              <a:t>шығарылды</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олардың</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ішінде</a:t>
            </a:r>
            <a:r>
              <a:rPr lang="ru-RU" sz="1000" dirty="0">
                <a:latin typeface="Arial" panose="020B0604020202020204" pitchFamily="34" charset="0"/>
                <a:ea typeface="Calibri" panose="020F0502020204030204" pitchFamily="34" charset="0"/>
                <a:cs typeface="Arial" panose="020B0604020202020204" pitchFamily="34" charset="0"/>
              </a:rPr>
              <a:t>:</a:t>
            </a:r>
          </a:p>
          <a:p>
            <a:pPr marL="266700" lvl="2" algn="just">
              <a:tabLst>
                <a:tab pos="266700" algn="l"/>
              </a:tabLst>
            </a:pPr>
            <a:r>
              <a:rPr lang="ru-RU" sz="1000" dirty="0">
                <a:latin typeface="Arial" panose="020B0604020202020204" pitchFamily="34" charset="0"/>
                <a:ea typeface="Calibri" panose="020F0502020204030204" pitchFamily="34" charset="0"/>
                <a:cs typeface="Arial" panose="020B0604020202020204" pitchFamily="34" charset="0"/>
              </a:rPr>
              <a:t>829 </a:t>
            </a:r>
            <a:r>
              <a:rPr lang="ru-RU" sz="1000" dirty="0" err="1">
                <a:latin typeface="Arial" panose="020B0604020202020204" pitchFamily="34" charset="0"/>
                <a:ea typeface="Calibri" panose="020F0502020204030204" pitchFamily="34" charset="0"/>
                <a:cs typeface="Arial" panose="020B0604020202020204" pitchFamily="34" charset="0"/>
              </a:rPr>
              <a:t>шешім</a:t>
            </a:r>
            <a:r>
              <a:rPr lang="ru-RU" sz="1000" dirty="0">
                <a:latin typeface="Arial" panose="020B0604020202020204" pitchFamily="34" charset="0"/>
                <a:ea typeface="Calibri" panose="020F0502020204030204" pitchFamily="34" charset="0"/>
                <a:cs typeface="Arial" panose="020B0604020202020204" pitchFamily="34" charset="0"/>
              </a:rPr>
              <a:t>;</a:t>
            </a:r>
          </a:p>
          <a:p>
            <a:pPr marL="266700" lvl="2" algn="just">
              <a:tabLst>
                <a:tab pos="266700" algn="l"/>
              </a:tabLst>
            </a:pPr>
            <a:r>
              <a:rPr lang="ru-RU" sz="1000" dirty="0">
                <a:latin typeface="Arial" panose="020B0604020202020204" pitchFamily="34" charset="0"/>
                <a:ea typeface="Calibri" panose="020F0502020204030204" pitchFamily="34" charset="0"/>
                <a:cs typeface="Arial" panose="020B0604020202020204" pitchFamily="34" charset="0"/>
              </a:rPr>
              <a:t>361 </a:t>
            </a:r>
            <a:r>
              <a:rPr lang="ru-RU" sz="1000" dirty="0" err="1">
                <a:latin typeface="Arial" panose="020B0604020202020204" pitchFamily="34" charset="0"/>
                <a:ea typeface="Calibri" panose="020F0502020204030204" pitchFamily="34" charset="0"/>
                <a:cs typeface="Arial" panose="020B0604020202020204" pitchFamily="34" charset="0"/>
              </a:rPr>
              <a:t>медиативтік</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келісім</a:t>
            </a:r>
            <a:r>
              <a:rPr lang="ru-RU" sz="1000" dirty="0">
                <a:latin typeface="Arial" panose="020B0604020202020204" pitchFamily="34" charset="0"/>
                <a:ea typeface="Calibri" panose="020F0502020204030204" pitchFamily="34" charset="0"/>
                <a:cs typeface="Arial" panose="020B0604020202020204" pitchFamily="34" charset="0"/>
              </a:rPr>
              <a:t>;</a:t>
            </a:r>
          </a:p>
          <a:p>
            <a:pPr marL="266700" lvl="2" algn="just">
              <a:tabLst>
                <a:tab pos="266700" algn="l"/>
              </a:tabLst>
            </a:pPr>
            <a:r>
              <a:rPr lang="ru-RU" sz="1000" dirty="0">
                <a:latin typeface="Arial" panose="020B0604020202020204" pitchFamily="34" charset="0"/>
                <a:ea typeface="Calibri" panose="020F0502020204030204" pitchFamily="34" charset="0"/>
                <a:cs typeface="Arial" panose="020B0604020202020204" pitchFamily="34" charset="0"/>
              </a:rPr>
              <a:t>29 </a:t>
            </a:r>
            <a:r>
              <a:rPr lang="ru-RU" sz="1000" dirty="0" err="1">
                <a:latin typeface="Arial" panose="020B0604020202020204" pitchFamily="34" charset="0"/>
                <a:ea typeface="Calibri" panose="020F0502020204030204" pitchFamily="34" charset="0"/>
                <a:cs typeface="Arial" panose="020B0604020202020204" pitchFamily="34" charset="0"/>
              </a:rPr>
              <a:t>бітімгершілік</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келісім</a:t>
            </a:r>
            <a:r>
              <a:rPr lang="ru-RU" sz="1000" dirty="0">
                <a:latin typeface="Arial" panose="020B0604020202020204" pitchFamily="34" charset="0"/>
                <a:ea typeface="Calibri" panose="020F0502020204030204" pitchFamily="34" charset="0"/>
                <a:cs typeface="Arial" panose="020B0604020202020204" pitchFamily="34" charset="0"/>
              </a:rPr>
              <a:t>;</a:t>
            </a:r>
          </a:p>
          <a:p>
            <a:pPr marL="266700" lvl="2" algn="just">
              <a:tabLst>
                <a:tab pos="266700" algn="l"/>
              </a:tabLst>
            </a:pPr>
            <a:r>
              <a:rPr lang="ru-RU" sz="1000" dirty="0">
                <a:latin typeface="Arial" panose="020B0604020202020204" pitchFamily="34" charset="0"/>
                <a:ea typeface="Calibri" panose="020F0502020204030204" pitchFamily="34" charset="0"/>
                <a:cs typeface="Arial" panose="020B0604020202020204" pitchFamily="34" charset="0"/>
              </a:rPr>
              <a:t>146 </a:t>
            </a:r>
            <a:r>
              <a:rPr lang="ru-RU" sz="1000" dirty="0" err="1">
                <a:latin typeface="Arial" panose="020B0604020202020204" pitchFamily="34" charset="0"/>
                <a:ea typeface="Calibri" panose="020F0502020204030204" pitchFamily="34" charset="0"/>
                <a:cs typeface="Arial" panose="020B0604020202020204" pitchFamily="34" charset="0"/>
              </a:rPr>
              <a:t>талап-арыз</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қайтарылды</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оның</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ішінде</a:t>
            </a:r>
            <a:r>
              <a:rPr lang="ru-RU" sz="1000" dirty="0">
                <a:latin typeface="Arial" panose="020B0604020202020204" pitchFamily="34" charset="0"/>
                <a:ea typeface="Calibri" panose="020F0502020204030204" pitchFamily="34" charset="0"/>
                <a:cs typeface="Arial" panose="020B0604020202020204" pitchFamily="34" charset="0"/>
              </a:rPr>
              <a:t>: 88 </a:t>
            </a:r>
            <a:r>
              <a:rPr lang="ru-RU" sz="1000" dirty="0" err="1">
                <a:latin typeface="Arial" panose="020B0604020202020204" pitchFamily="34" charset="0"/>
                <a:ea typeface="Calibri" panose="020F0502020204030204" pitchFamily="34" charset="0"/>
                <a:cs typeface="Arial" panose="020B0604020202020204" pitchFamily="34" charset="0"/>
              </a:rPr>
              <a:t>азаматтық</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талап-арыз</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толық</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өтелуіне</a:t>
            </a:r>
            <a:r>
              <a:rPr lang="ru-RU" sz="1000" dirty="0">
                <a:latin typeface="Arial" panose="020B0604020202020204" pitchFamily="34" charset="0"/>
                <a:ea typeface="Calibri" panose="020F0502020204030204" pitchFamily="34" charset="0"/>
                <a:cs typeface="Arial" panose="020B0604020202020204" pitchFamily="34" charset="0"/>
              </a:rPr>
              <a:t> байланысты, 58 </a:t>
            </a:r>
            <a:r>
              <a:rPr lang="ru-RU" sz="1000" dirty="0" err="1">
                <a:latin typeface="Arial" panose="020B0604020202020204" pitchFamily="34" charset="0"/>
                <a:ea typeface="Calibri" panose="020F0502020204030204" pitchFamily="34" charset="0"/>
                <a:cs typeface="Arial" panose="020B0604020202020204" pitchFamily="34" charset="0"/>
              </a:rPr>
              <a:t>әкімшілік</a:t>
            </a:r>
            <a:r>
              <a:rPr lang="ru-RU" sz="1000" dirty="0">
                <a:latin typeface="Arial" panose="020B0604020202020204" pitchFamily="34" charset="0"/>
                <a:ea typeface="Calibri" panose="020F0502020204030204" pitchFamily="34" charset="0"/>
                <a:cs typeface="Arial" panose="020B0604020202020204" pitchFamily="34" charset="0"/>
              </a:rPr>
              <a:t> </a:t>
            </a:r>
            <a:r>
              <a:rPr lang="ru-RU" sz="1000" dirty="0" err="1">
                <a:latin typeface="Arial" panose="020B0604020202020204" pitchFamily="34" charset="0"/>
                <a:ea typeface="Calibri" panose="020F0502020204030204" pitchFamily="34" charset="0"/>
                <a:cs typeface="Arial" panose="020B0604020202020204" pitchFamily="34" charset="0"/>
              </a:rPr>
              <a:t>талап-арыз</a:t>
            </a:r>
            <a:r>
              <a:rPr lang="ru-RU" sz="1000" dirty="0">
                <a:latin typeface="Arial" panose="020B0604020202020204" pitchFamily="34" charset="0"/>
                <a:cs typeface="Arial" panose="020B0604020202020204" pitchFamily="34" charset="0"/>
              </a:rPr>
              <a:t>.</a:t>
            </a:r>
          </a:p>
        </p:txBody>
      </p:sp>
      <p:sp>
        <p:nvSpPr>
          <p:cNvPr id="30" name="Shape 11">
            <a:extLst>
              <a:ext uri="{FF2B5EF4-FFF2-40B4-BE49-F238E27FC236}">
                <a16:creationId xmlns:a16="http://schemas.microsoft.com/office/drawing/2014/main" id="{500D4C2A-983A-4BD9-BEAC-A474EA053541}"/>
              </a:ext>
            </a:extLst>
          </p:cNvPr>
          <p:cNvSpPr/>
          <p:nvPr/>
        </p:nvSpPr>
        <p:spPr>
          <a:xfrm>
            <a:off x="6608390" y="5053440"/>
            <a:ext cx="396256" cy="399957"/>
          </a:xfrm>
          <a:prstGeom prst="roundRect">
            <a:avLst>
              <a:gd name="adj" fmla="val 50000"/>
            </a:avLst>
          </a:prstGeom>
          <a:gradFill flip="none" rotWithShape="1">
            <a:gsLst>
              <a:gs pos="0">
                <a:srgbClr val="1A365D"/>
              </a:gs>
              <a:gs pos="100000">
                <a:srgbClr val="2B6CB0"/>
              </a:gs>
            </a:gsLst>
            <a:lin ang="2700000" scaled="1"/>
          </a:gradFill>
          <a:ln/>
        </p:spPr>
      </p:sp>
      <p:sp>
        <p:nvSpPr>
          <p:cNvPr id="31" name="Text 13">
            <a:extLst>
              <a:ext uri="{FF2B5EF4-FFF2-40B4-BE49-F238E27FC236}">
                <a16:creationId xmlns:a16="http://schemas.microsoft.com/office/drawing/2014/main" id="{940FC53D-BC64-436A-B498-0B98738D72D7}"/>
              </a:ext>
            </a:extLst>
          </p:cNvPr>
          <p:cNvSpPr/>
          <p:nvPr/>
        </p:nvSpPr>
        <p:spPr>
          <a:xfrm>
            <a:off x="7172479" y="5010371"/>
            <a:ext cx="4323310" cy="521842"/>
          </a:xfrm>
          <a:prstGeom prst="rect">
            <a:avLst/>
          </a:prstGeom>
          <a:noFill/>
          <a:ln/>
        </p:spPr>
        <p:txBody>
          <a:bodyPr wrap="square" lIns="0" tIns="0" rIns="0" bIns="0" rtlCol="0" anchor="ctr"/>
          <a:lstStyle/>
          <a:p>
            <a:pPr algn="just"/>
            <a:r>
              <a:rPr lang="ru-RU" sz="1350" b="1" dirty="0">
                <a:solidFill>
                  <a:srgbClr val="1A365D"/>
                </a:solidFill>
                <a:latin typeface="Quattrocento Sans" pitchFamily="34" charset="0"/>
                <a:ea typeface="Quattrocento Sans" pitchFamily="34" charset="-122"/>
                <a:cs typeface="Quattrocento Sans" pitchFamily="34" charset="-120"/>
              </a:rPr>
              <a:t>11</a:t>
            </a:r>
            <a:r>
              <a:rPr lang="ru-RU" sz="1350" dirty="0">
                <a:solidFill>
                  <a:srgbClr val="1A365D"/>
                </a:solidFill>
                <a:latin typeface="Quattrocento Sans" pitchFamily="34" charset="0"/>
                <a:ea typeface="Quattrocento Sans" pitchFamily="34" charset="-122"/>
                <a:cs typeface="Quattrocento Sans" pitchFamily="34" charset="-120"/>
              </a:rPr>
              <a:t> </a:t>
            </a:r>
            <a:r>
              <a:rPr lang="ru-RU" sz="1350" dirty="0" err="1">
                <a:solidFill>
                  <a:srgbClr val="1A365D"/>
                </a:solidFill>
                <a:latin typeface="Quattrocento Sans" pitchFamily="34" charset="0"/>
                <a:ea typeface="Quattrocento Sans" pitchFamily="34" charset="-122"/>
                <a:cs typeface="Quattrocento Sans" pitchFamily="34" charset="-120"/>
              </a:rPr>
              <a:t>өңірде</a:t>
            </a:r>
            <a:r>
              <a:rPr lang="ru-RU" sz="1350" dirty="0">
                <a:solidFill>
                  <a:srgbClr val="1A365D"/>
                </a:solidFill>
                <a:latin typeface="Quattrocento Sans" pitchFamily="34" charset="0"/>
                <a:ea typeface="Quattrocento Sans" pitchFamily="34" charset="-122"/>
                <a:cs typeface="Quattrocento Sans" pitchFamily="34" charset="-120"/>
              </a:rPr>
              <a:t>  </a:t>
            </a:r>
            <a:r>
              <a:rPr lang="ru-RU" sz="1350" b="1" dirty="0">
                <a:solidFill>
                  <a:srgbClr val="1A365D"/>
                </a:solidFill>
                <a:latin typeface="Quattrocento Sans" pitchFamily="34" charset="0"/>
                <a:ea typeface="Quattrocento Sans" pitchFamily="34" charset="-122"/>
                <a:cs typeface="Quattrocento Sans" pitchFamily="34" charset="-120"/>
              </a:rPr>
              <a:t>21</a:t>
            </a:r>
            <a:r>
              <a:rPr lang="ru-RU" sz="1350" dirty="0">
                <a:solidFill>
                  <a:srgbClr val="1A365D"/>
                </a:solidFill>
                <a:latin typeface="Quattrocento Sans" pitchFamily="34" charset="0"/>
                <a:ea typeface="Quattrocento Sans" pitchFamily="34" charset="-122"/>
                <a:cs typeface="Quattrocento Sans" pitchFamily="34" charset="-120"/>
              </a:rPr>
              <a:t> </a:t>
            </a:r>
            <a:r>
              <a:rPr lang="ru-RU" sz="1350" dirty="0" err="1">
                <a:solidFill>
                  <a:srgbClr val="1A365D"/>
                </a:solidFill>
                <a:latin typeface="Quattrocento Sans" pitchFamily="34" charset="0"/>
                <a:ea typeface="Quattrocento Sans" pitchFamily="34" charset="-122"/>
                <a:cs typeface="Quattrocento Sans" pitchFamily="34" charset="-120"/>
              </a:rPr>
              <a:t>қылмыстық</a:t>
            </a:r>
            <a:r>
              <a:rPr lang="ru-RU" sz="1350" dirty="0">
                <a:solidFill>
                  <a:srgbClr val="1A365D"/>
                </a:solidFill>
                <a:latin typeface="Quattrocento Sans" pitchFamily="34" charset="0"/>
                <a:ea typeface="Quattrocento Sans" pitchFamily="34" charset="-122"/>
                <a:cs typeface="Quattrocento Sans" pitchFamily="34" charset="-120"/>
              </a:rPr>
              <a:t> </a:t>
            </a:r>
            <a:r>
              <a:rPr lang="ru-RU" sz="1350" dirty="0" err="1">
                <a:solidFill>
                  <a:srgbClr val="1A365D"/>
                </a:solidFill>
                <a:latin typeface="Quattrocento Sans" pitchFamily="34" charset="0"/>
                <a:ea typeface="Quattrocento Sans" pitchFamily="34" charset="-122"/>
                <a:cs typeface="Quattrocento Sans" pitchFamily="34" charset="-120"/>
              </a:rPr>
              <a:t>іс</a:t>
            </a:r>
            <a:r>
              <a:rPr lang="ru-RU" sz="1350" dirty="0">
                <a:solidFill>
                  <a:srgbClr val="1A365D"/>
                </a:solidFill>
                <a:latin typeface="Quattrocento Sans" pitchFamily="34" charset="0"/>
                <a:ea typeface="Quattrocento Sans" pitchFamily="34" charset="-122"/>
                <a:cs typeface="Quattrocento Sans" pitchFamily="34" charset="-120"/>
              </a:rPr>
              <a:t> ҚОЗҒАЛДЫ</a:t>
            </a:r>
          </a:p>
        </p:txBody>
      </p:sp>
      <p:sp>
        <p:nvSpPr>
          <p:cNvPr id="32" name="Shape 12">
            <a:extLst>
              <a:ext uri="{FF2B5EF4-FFF2-40B4-BE49-F238E27FC236}">
                <a16:creationId xmlns:a16="http://schemas.microsoft.com/office/drawing/2014/main" id="{81432646-0A24-4BB8-BD3F-755FCD72B152}"/>
              </a:ext>
            </a:extLst>
          </p:cNvPr>
          <p:cNvSpPr/>
          <p:nvPr/>
        </p:nvSpPr>
        <p:spPr>
          <a:xfrm>
            <a:off x="6693802" y="5180439"/>
            <a:ext cx="183357" cy="163688"/>
          </a:xfrm>
          <a:custGeom>
            <a:avLst/>
            <a:gdLst/>
            <a:ahLst/>
            <a:cxnLst/>
            <a:rect l="l" t="t" r="r" b="b"/>
            <a:pathLst>
              <a:path w="214313" h="190500">
                <a:moveTo>
                  <a:pt x="63103" y="57076"/>
                </a:moveTo>
                <a:lnTo>
                  <a:pt x="56145" y="50118"/>
                </a:lnTo>
                <a:cubicBezTo>
                  <a:pt x="51495" y="45467"/>
                  <a:pt x="51495" y="37914"/>
                  <a:pt x="56145" y="33263"/>
                </a:cubicBezTo>
                <a:lnTo>
                  <a:pt x="98822" y="-9451"/>
                </a:lnTo>
                <a:cubicBezTo>
                  <a:pt x="103473" y="-14101"/>
                  <a:pt x="111026" y="-14101"/>
                  <a:pt x="115677" y="-9451"/>
                </a:cubicBezTo>
                <a:lnTo>
                  <a:pt x="122634" y="-2456"/>
                </a:lnTo>
                <a:cubicBezTo>
                  <a:pt x="127285" y="2195"/>
                  <a:pt x="127285" y="9748"/>
                  <a:pt x="122634" y="14399"/>
                </a:cubicBezTo>
                <a:lnTo>
                  <a:pt x="79958" y="57076"/>
                </a:lnTo>
                <a:cubicBezTo>
                  <a:pt x="75307" y="61726"/>
                  <a:pt x="67754" y="61726"/>
                  <a:pt x="63103" y="57076"/>
                </a:cubicBezTo>
                <a:close/>
                <a:moveTo>
                  <a:pt x="102691" y="78767"/>
                </a:moveTo>
                <a:lnTo>
                  <a:pt x="91008" y="67084"/>
                </a:lnTo>
                <a:lnTo>
                  <a:pt x="132680" y="25412"/>
                </a:lnTo>
                <a:lnTo>
                  <a:pt x="177105" y="69838"/>
                </a:lnTo>
                <a:lnTo>
                  <a:pt x="135434" y="111509"/>
                </a:lnTo>
                <a:lnTo>
                  <a:pt x="123751" y="99826"/>
                </a:lnTo>
                <a:lnTo>
                  <a:pt x="37430" y="186147"/>
                </a:lnTo>
                <a:cubicBezTo>
                  <a:pt x="31626" y="191951"/>
                  <a:pt x="22213" y="191951"/>
                  <a:pt x="16371" y="186147"/>
                </a:cubicBezTo>
                <a:cubicBezTo>
                  <a:pt x="10530" y="180342"/>
                  <a:pt x="10567" y="170929"/>
                  <a:pt x="16371" y="165088"/>
                </a:cubicBezTo>
                <a:lnTo>
                  <a:pt x="102691" y="78767"/>
                </a:lnTo>
                <a:close/>
                <a:moveTo>
                  <a:pt x="145442" y="139378"/>
                </a:moveTo>
                <a:cubicBezTo>
                  <a:pt x="140791" y="134727"/>
                  <a:pt x="140791" y="127174"/>
                  <a:pt x="145442" y="122523"/>
                </a:cubicBezTo>
                <a:lnTo>
                  <a:pt x="188119" y="79846"/>
                </a:lnTo>
                <a:cubicBezTo>
                  <a:pt x="192770" y="75195"/>
                  <a:pt x="200323" y="75195"/>
                  <a:pt x="204974" y="79846"/>
                </a:cubicBezTo>
                <a:lnTo>
                  <a:pt x="211931" y="86804"/>
                </a:lnTo>
                <a:cubicBezTo>
                  <a:pt x="216582" y="91455"/>
                  <a:pt x="216582" y="99008"/>
                  <a:pt x="211931" y="103659"/>
                </a:cubicBezTo>
                <a:lnTo>
                  <a:pt x="169255" y="146372"/>
                </a:lnTo>
                <a:cubicBezTo>
                  <a:pt x="164604" y="151023"/>
                  <a:pt x="157051" y="151023"/>
                  <a:pt x="152400" y="146372"/>
                </a:cubicBezTo>
                <a:lnTo>
                  <a:pt x="145442" y="139415"/>
                </a:lnTo>
                <a:close/>
              </a:path>
            </a:pathLst>
          </a:custGeom>
          <a:solidFill>
            <a:srgbClr val="FFFFFF"/>
          </a:solidFill>
          <a:ln/>
        </p:spPr>
      </p:sp>
      <p:sp>
        <p:nvSpPr>
          <p:cNvPr id="33" name="Shape 21">
            <a:extLst>
              <a:ext uri="{FF2B5EF4-FFF2-40B4-BE49-F238E27FC236}">
                <a16:creationId xmlns:a16="http://schemas.microsoft.com/office/drawing/2014/main" id="{3680F7FC-0382-4419-8C41-3CB92A1A8091}"/>
              </a:ext>
            </a:extLst>
          </p:cNvPr>
          <p:cNvSpPr/>
          <p:nvPr/>
        </p:nvSpPr>
        <p:spPr>
          <a:xfrm>
            <a:off x="6600341" y="5550091"/>
            <a:ext cx="416038" cy="399957"/>
          </a:xfrm>
          <a:prstGeom prst="roundRect">
            <a:avLst>
              <a:gd name="adj" fmla="val 50000"/>
            </a:avLst>
          </a:prstGeom>
          <a:gradFill flip="none" rotWithShape="1">
            <a:gsLst>
              <a:gs pos="0">
                <a:srgbClr val="2B6CB0"/>
              </a:gs>
              <a:gs pos="100000">
                <a:srgbClr val="4299E1"/>
              </a:gs>
            </a:gsLst>
            <a:lin ang="2700000" scaled="1"/>
          </a:gradFill>
          <a:ln/>
        </p:spPr>
      </p:sp>
      <p:sp>
        <p:nvSpPr>
          <p:cNvPr id="34" name="Shape 22">
            <a:extLst>
              <a:ext uri="{FF2B5EF4-FFF2-40B4-BE49-F238E27FC236}">
                <a16:creationId xmlns:a16="http://schemas.microsoft.com/office/drawing/2014/main" id="{6E555C18-600E-4C27-B8B1-8D504567CF10}"/>
              </a:ext>
            </a:extLst>
          </p:cNvPr>
          <p:cNvSpPr/>
          <p:nvPr/>
        </p:nvSpPr>
        <p:spPr>
          <a:xfrm>
            <a:off x="6752822" y="5681727"/>
            <a:ext cx="167159" cy="123433"/>
          </a:xfrm>
          <a:custGeom>
            <a:avLst/>
            <a:gdLst/>
            <a:ahLst/>
            <a:cxnLst/>
            <a:rect l="l" t="t" r="r" b="b"/>
            <a:pathLst>
              <a:path w="214313" h="190500">
                <a:moveTo>
                  <a:pt x="107156" y="-5953"/>
                </a:moveTo>
                <a:cubicBezTo>
                  <a:pt x="102208" y="-5953"/>
                  <a:pt x="98227" y="-1972"/>
                  <a:pt x="98227" y="2977"/>
                </a:cubicBezTo>
                <a:lnTo>
                  <a:pt x="98227" y="7441"/>
                </a:lnTo>
                <a:lnTo>
                  <a:pt x="97557" y="7441"/>
                </a:lnTo>
                <a:cubicBezTo>
                  <a:pt x="83939" y="7441"/>
                  <a:pt x="72926" y="18492"/>
                  <a:pt x="72926" y="32072"/>
                </a:cubicBezTo>
                <a:cubicBezTo>
                  <a:pt x="72926" y="44500"/>
                  <a:pt x="82190" y="54992"/>
                  <a:pt x="94506" y="56517"/>
                </a:cubicBezTo>
                <a:lnTo>
                  <a:pt x="117202" y="59345"/>
                </a:lnTo>
                <a:cubicBezTo>
                  <a:pt x="119100" y="59568"/>
                  <a:pt x="120551" y="61206"/>
                  <a:pt x="120551" y="63140"/>
                </a:cubicBezTo>
                <a:cubicBezTo>
                  <a:pt x="120551" y="65261"/>
                  <a:pt x="118839" y="66935"/>
                  <a:pt x="116756" y="66935"/>
                </a:cubicBezTo>
                <a:lnTo>
                  <a:pt x="89297" y="66973"/>
                </a:lnTo>
                <a:cubicBezTo>
                  <a:pt x="83530" y="66973"/>
                  <a:pt x="78879" y="71624"/>
                  <a:pt x="78879" y="77391"/>
                </a:cubicBezTo>
                <a:cubicBezTo>
                  <a:pt x="78879" y="83158"/>
                  <a:pt x="83530" y="87809"/>
                  <a:pt x="89297" y="87809"/>
                </a:cubicBezTo>
                <a:lnTo>
                  <a:pt x="98227" y="87809"/>
                </a:lnTo>
                <a:lnTo>
                  <a:pt x="98227" y="92273"/>
                </a:lnTo>
                <a:cubicBezTo>
                  <a:pt x="98227" y="97222"/>
                  <a:pt x="102208" y="101203"/>
                  <a:pt x="107156" y="101203"/>
                </a:cubicBezTo>
                <a:cubicBezTo>
                  <a:pt x="112105" y="101203"/>
                  <a:pt x="116086" y="97222"/>
                  <a:pt x="116086" y="92273"/>
                </a:cubicBezTo>
                <a:lnTo>
                  <a:pt x="116086" y="87809"/>
                </a:lnTo>
                <a:lnTo>
                  <a:pt x="116756" y="87809"/>
                </a:lnTo>
                <a:cubicBezTo>
                  <a:pt x="130373" y="87809"/>
                  <a:pt x="141387" y="76758"/>
                  <a:pt x="141387" y="63178"/>
                </a:cubicBezTo>
                <a:cubicBezTo>
                  <a:pt x="141387" y="50750"/>
                  <a:pt x="132122" y="40258"/>
                  <a:pt x="119807" y="38733"/>
                </a:cubicBezTo>
                <a:lnTo>
                  <a:pt x="97110" y="35905"/>
                </a:lnTo>
                <a:cubicBezTo>
                  <a:pt x="95213" y="35682"/>
                  <a:pt x="93762" y="34044"/>
                  <a:pt x="93762" y="32110"/>
                </a:cubicBezTo>
                <a:cubicBezTo>
                  <a:pt x="93762" y="29989"/>
                  <a:pt x="95473" y="28315"/>
                  <a:pt x="97557" y="28315"/>
                </a:cubicBezTo>
                <a:lnTo>
                  <a:pt x="122039" y="28277"/>
                </a:lnTo>
                <a:cubicBezTo>
                  <a:pt x="127806" y="28277"/>
                  <a:pt x="132457" y="23626"/>
                  <a:pt x="132457" y="17859"/>
                </a:cubicBezTo>
                <a:cubicBezTo>
                  <a:pt x="132457" y="12092"/>
                  <a:pt x="127806" y="7441"/>
                  <a:pt x="122039" y="7441"/>
                </a:cubicBezTo>
                <a:lnTo>
                  <a:pt x="116086" y="7441"/>
                </a:lnTo>
                <a:lnTo>
                  <a:pt x="116086" y="2977"/>
                </a:lnTo>
                <a:cubicBezTo>
                  <a:pt x="116086" y="-1972"/>
                  <a:pt x="112105" y="-5953"/>
                  <a:pt x="107156" y="-5953"/>
                </a:cubicBezTo>
                <a:close/>
                <a:moveTo>
                  <a:pt x="40667" y="127062"/>
                </a:moveTo>
                <a:lnTo>
                  <a:pt x="24817" y="142875"/>
                </a:lnTo>
                <a:lnTo>
                  <a:pt x="11906" y="142875"/>
                </a:lnTo>
                <a:cubicBezTo>
                  <a:pt x="5321" y="142875"/>
                  <a:pt x="0" y="148196"/>
                  <a:pt x="0" y="154781"/>
                </a:cubicBezTo>
                <a:lnTo>
                  <a:pt x="0" y="178594"/>
                </a:lnTo>
                <a:cubicBezTo>
                  <a:pt x="0" y="185179"/>
                  <a:pt x="5321" y="190500"/>
                  <a:pt x="11906" y="190500"/>
                </a:cubicBezTo>
                <a:lnTo>
                  <a:pt x="131155" y="190500"/>
                </a:lnTo>
                <a:cubicBezTo>
                  <a:pt x="141945" y="190500"/>
                  <a:pt x="152474" y="187040"/>
                  <a:pt x="161181" y="180640"/>
                </a:cubicBezTo>
                <a:lnTo>
                  <a:pt x="208285" y="145926"/>
                </a:lnTo>
                <a:cubicBezTo>
                  <a:pt x="214908" y="141052"/>
                  <a:pt x="216322" y="131750"/>
                  <a:pt x="211448" y="125127"/>
                </a:cubicBezTo>
                <a:cubicBezTo>
                  <a:pt x="206573" y="118504"/>
                  <a:pt x="197272" y="117091"/>
                  <a:pt x="190649" y="121965"/>
                </a:cubicBezTo>
                <a:lnTo>
                  <a:pt x="146075" y="154781"/>
                </a:lnTo>
                <a:lnTo>
                  <a:pt x="104180" y="154781"/>
                </a:lnTo>
                <a:cubicBezTo>
                  <a:pt x="99231" y="154781"/>
                  <a:pt x="95250" y="150800"/>
                  <a:pt x="95250" y="145852"/>
                </a:cubicBezTo>
                <a:cubicBezTo>
                  <a:pt x="95250" y="140903"/>
                  <a:pt x="99231" y="136922"/>
                  <a:pt x="104180" y="136922"/>
                </a:cubicBezTo>
                <a:lnTo>
                  <a:pt x="130969" y="136922"/>
                </a:lnTo>
                <a:cubicBezTo>
                  <a:pt x="137554" y="136922"/>
                  <a:pt x="142875" y="131601"/>
                  <a:pt x="142875" y="125016"/>
                </a:cubicBezTo>
                <a:cubicBezTo>
                  <a:pt x="142875" y="118430"/>
                  <a:pt x="137554" y="113109"/>
                  <a:pt x="130969" y="113109"/>
                </a:cubicBezTo>
                <a:lnTo>
                  <a:pt x="74340" y="113109"/>
                </a:lnTo>
                <a:cubicBezTo>
                  <a:pt x="61726" y="113109"/>
                  <a:pt x="49597" y="118132"/>
                  <a:pt x="40667" y="127062"/>
                </a:cubicBezTo>
                <a:close/>
              </a:path>
            </a:pathLst>
          </a:custGeom>
          <a:solidFill>
            <a:srgbClr val="FFFFFF"/>
          </a:solidFill>
          <a:ln/>
        </p:spPr>
      </p:sp>
      <p:sp>
        <p:nvSpPr>
          <p:cNvPr id="35" name="Text 23">
            <a:extLst>
              <a:ext uri="{FF2B5EF4-FFF2-40B4-BE49-F238E27FC236}">
                <a16:creationId xmlns:a16="http://schemas.microsoft.com/office/drawing/2014/main" id="{63455F9E-BBF6-4240-B3A1-A5E0C5A3BB00}"/>
              </a:ext>
            </a:extLst>
          </p:cNvPr>
          <p:cNvSpPr/>
          <p:nvPr/>
        </p:nvSpPr>
        <p:spPr>
          <a:xfrm>
            <a:off x="7188089" y="5536384"/>
            <a:ext cx="3343017" cy="449866"/>
          </a:xfrm>
          <a:prstGeom prst="rect">
            <a:avLst/>
          </a:prstGeom>
          <a:noFill/>
          <a:ln/>
        </p:spPr>
        <p:txBody>
          <a:bodyPr wrap="square" lIns="0" tIns="0" rIns="0" bIns="0" rtlCol="0" anchor="ctr"/>
          <a:lstStyle/>
          <a:p>
            <a:pPr algn="just"/>
            <a:r>
              <a:rPr lang="ru-RU" sz="1350" dirty="0" err="1">
                <a:solidFill>
                  <a:srgbClr val="1A365D"/>
                </a:solidFill>
                <a:latin typeface="Quattrocento Sans" pitchFamily="34" charset="0"/>
              </a:rPr>
              <a:t>Ерікті</a:t>
            </a:r>
            <a:r>
              <a:rPr lang="ru-RU" sz="1350" dirty="0">
                <a:solidFill>
                  <a:srgbClr val="1A365D"/>
                </a:solidFill>
                <a:latin typeface="Quattrocento Sans" pitchFamily="34" charset="0"/>
              </a:rPr>
              <a:t> </a:t>
            </a:r>
            <a:r>
              <a:rPr lang="ru-RU" sz="1350" dirty="0" err="1">
                <a:solidFill>
                  <a:srgbClr val="1A365D"/>
                </a:solidFill>
                <a:latin typeface="Quattrocento Sans" pitchFamily="34" charset="0"/>
              </a:rPr>
              <a:t>түрде</a:t>
            </a:r>
            <a:r>
              <a:rPr lang="ru-RU" sz="1350" dirty="0">
                <a:solidFill>
                  <a:srgbClr val="1A365D"/>
                </a:solidFill>
                <a:latin typeface="Quattrocento Sans" pitchFamily="34" charset="0"/>
              </a:rPr>
              <a:t> </a:t>
            </a:r>
            <a:r>
              <a:rPr lang="ru-RU" sz="1350" b="1" dirty="0">
                <a:solidFill>
                  <a:srgbClr val="1A365D"/>
                </a:solidFill>
                <a:latin typeface="Quattrocento Sans" pitchFamily="34" charset="0"/>
              </a:rPr>
              <a:t>334,8 млн </a:t>
            </a:r>
            <a:r>
              <a:rPr lang="ru-RU" sz="1350" b="1" dirty="0" err="1">
                <a:solidFill>
                  <a:srgbClr val="1A365D"/>
                </a:solidFill>
                <a:latin typeface="Quattrocento Sans" pitchFamily="34" charset="0"/>
              </a:rPr>
              <a:t>тг</a:t>
            </a:r>
            <a:r>
              <a:rPr lang="ru-RU" sz="1350" dirty="0">
                <a:solidFill>
                  <a:srgbClr val="1A365D"/>
                </a:solidFill>
                <a:latin typeface="Quattrocento Sans" pitchFamily="34" charset="0"/>
              </a:rPr>
              <a:t> ӨТЕЛДІ </a:t>
            </a:r>
          </a:p>
          <a:p>
            <a:pPr algn="just"/>
            <a:r>
              <a:rPr lang="ru-RU" sz="1350" dirty="0">
                <a:solidFill>
                  <a:srgbClr val="1A365D"/>
                </a:solidFill>
                <a:latin typeface="Quattrocento Sans" pitchFamily="34" charset="0"/>
              </a:rPr>
              <a:t>(</a:t>
            </a:r>
            <a:r>
              <a:rPr lang="ru-RU" sz="1350" dirty="0" err="1">
                <a:solidFill>
                  <a:srgbClr val="1A365D"/>
                </a:solidFill>
                <a:latin typeface="Quattrocento Sans" pitchFamily="34" charset="0"/>
              </a:rPr>
              <a:t>ӘТжб</a:t>
            </a:r>
            <a:r>
              <a:rPr lang="ru-RU" sz="1350" dirty="0">
                <a:solidFill>
                  <a:srgbClr val="1A365D"/>
                </a:solidFill>
                <a:latin typeface="Quattrocento Sans" pitchFamily="34" charset="0"/>
              </a:rPr>
              <a:t> – 214, </a:t>
            </a:r>
            <a:r>
              <a:rPr lang="ru-RU" sz="1350" dirty="0" err="1">
                <a:solidFill>
                  <a:srgbClr val="1A365D"/>
                </a:solidFill>
                <a:latin typeface="Quattrocento Sans" pitchFamily="34" charset="0"/>
              </a:rPr>
              <a:t>ӘТбк</a:t>
            </a:r>
            <a:r>
              <a:rPr lang="ru-RU" sz="1350" dirty="0">
                <a:solidFill>
                  <a:srgbClr val="1A365D"/>
                </a:solidFill>
                <a:latin typeface="Quattrocento Sans" pitchFamily="34" charset="0"/>
              </a:rPr>
              <a:t> – 139)</a:t>
            </a:r>
            <a:endParaRPr lang="en-US" sz="1350" dirty="0">
              <a:solidFill>
                <a:srgbClr val="1A365D"/>
              </a:solidFill>
              <a:latin typeface="Quattrocento Sans" pitchFamily="34" charset="0"/>
            </a:endParaRPr>
          </a:p>
        </p:txBody>
      </p:sp>
      <p:sp>
        <p:nvSpPr>
          <p:cNvPr id="36" name="Text 7">
            <a:extLst>
              <a:ext uri="{FF2B5EF4-FFF2-40B4-BE49-F238E27FC236}">
                <a16:creationId xmlns:a16="http://schemas.microsoft.com/office/drawing/2014/main" id="{506DD9FC-35BC-4F2D-97B9-A1790EE9D67D}"/>
              </a:ext>
            </a:extLst>
          </p:cNvPr>
          <p:cNvSpPr/>
          <p:nvPr/>
        </p:nvSpPr>
        <p:spPr>
          <a:xfrm>
            <a:off x="6528236" y="4734552"/>
            <a:ext cx="5374056" cy="246062"/>
          </a:xfrm>
          <a:prstGeom prst="rect">
            <a:avLst/>
          </a:prstGeom>
          <a:noFill/>
          <a:ln/>
        </p:spPr>
        <p:txBody>
          <a:bodyPr wrap="square" lIns="0" tIns="0" rIns="0" bIns="0" rtlCol="0" anchor="ctr"/>
          <a:lstStyle/>
          <a:p>
            <a:pPr>
              <a:lnSpc>
                <a:spcPct val="120000"/>
              </a:lnSpc>
            </a:pPr>
            <a:r>
              <a:rPr lang="ru-RU" sz="1271" b="1" dirty="0" err="1">
                <a:solidFill>
                  <a:srgbClr val="1A365D"/>
                </a:solidFill>
                <a:latin typeface="Quattrocento Sans" pitchFamily="34" charset="0"/>
              </a:rPr>
              <a:t>Әлеуметтік</a:t>
            </a:r>
            <a:r>
              <a:rPr lang="ru-RU" sz="1271" b="1" dirty="0">
                <a:solidFill>
                  <a:srgbClr val="1A365D"/>
                </a:solidFill>
                <a:latin typeface="Quattrocento Sans" pitchFamily="34" charset="0"/>
              </a:rPr>
              <a:t> </a:t>
            </a:r>
            <a:r>
              <a:rPr lang="ru-RU" sz="1271" b="1" dirty="0" err="1">
                <a:solidFill>
                  <a:srgbClr val="1A365D"/>
                </a:solidFill>
                <a:latin typeface="Quattrocento Sans" pitchFamily="34" charset="0"/>
              </a:rPr>
              <a:t>масылдық</a:t>
            </a:r>
            <a:r>
              <a:rPr lang="ru-RU" sz="1271" b="1" dirty="0">
                <a:solidFill>
                  <a:srgbClr val="1A365D"/>
                </a:solidFill>
                <a:latin typeface="Quattrocento Sans" pitchFamily="34" charset="0"/>
              </a:rPr>
              <a:t> пен </a:t>
            </a:r>
            <a:r>
              <a:rPr lang="ru-RU" sz="1271" b="1" dirty="0" err="1">
                <a:solidFill>
                  <a:srgbClr val="1A365D"/>
                </a:solidFill>
                <a:latin typeface="Quattrocento Sans" pitchFamily="34" charset="0"/>
              </a:rPr>
              <a:t>алаяқтықты</a:t>
            </a:r>
            <a:r>
              <a:rPr lang="ru-RU" sz="1271" b="1" dirty="0">
                <a:solidFill>
                  <a:srgbClr val="1A365D"/>
                </a:solidFill>
                <a:latin typeface="Quattrocento Sans" pitchFamily="34" charset="0"/>
              </a:rPr>
              <a:t> </a:t>
            </a:r>
            <a:r>
              <a:rPr lang="ru-RU" sz="1271" b="1" dirty="0" err="1">
                <a:solidFill>
                  <a:srgbClr val="1A365D"/>
                </a:solidFill>
                <a:latin typeface="Quattrocento Sans" pitchFamily="34" charset="0"/>
              </a:rPr>
              <a:t>жою</a:t>
            </a:r>
            <a:r>
              <a:rPr lang="ru-RU" sz="1271" b="1" dirty="0">
                <a:solidFill>
                  <a:srgbClr val="1A365D"/>
                </a:solidFill>
                <a:latin typeface="Quattrocento Sans" pitchFamily="34" charset="0"/>
              </a:rPr>
              <a:t> </a:t>
            </a:r>
            <a:r>
              <a:rPr lang="ru-RU" sz="1271" b="1" dirty="0" err="1">
                <a:solidFill>
                  <a:srgbClr val="1A365D"/>
                </a:solidFill>
                <a:latin typeface="Quattrocento Sans" pitchFamily="34" charset="0"/>
              </a:rPr>
              <a:t>жөніндегі</a:t>
            </a:r>
            <a:r>
              <a:rPr lang="ru-RU" sz="1271" b="1" dirty="0">
                <a:solidFill>
                  <a:srgbClr val="1A365D"/>
                </a:solidFill>
                <a:latin typeface="Quattrocento Sans" pitchFamily="34" charset="0"/>
              </a:rPr>
              <a:t> </a:t>
            </a:r>
            <a:r>
              <a:rPr lang="ru-RU" sz="1271" b="1" dirty="0" err="1">
                <a:solidFill>
                  <a:srgbClr val="1A365D"/>
                </a:solidFill>
                <a:latin typeface="Quattrocento Sans" pitchFamily="34" charset="0"/>
              </a:rPr>
              <a:t>шаралар</a:t>
            </a:r>
            <a:endParaRPr lang="en-US" sz="1271" b="1" dirty="0">
              <a:solidFill>
                <a:srgbClr val="1A365D"/>
              </a:solidFill>
              <a:latin typeface="Quattrocento Sans" pitchFamily="34" charset="0"/>
            </a:endParaRPr>
          </a:p>
        </p:txBody>
      </p:sp>
      <p:sp>
        <p:nvSpPr>
          <p:cNvPr id="37" name="Shape 34">
            <a:extLst>
              <a:ext uri="{FF2B5EF4-FFF2-40B4-BE49-F238E27FC236}">
                <a16:creationId xmlns:a16="http://schemas.microsoft.com/office/drawing/2014/main" id="{28180624-A2E6-44ED-B0A9-8968E5B9AB43}"/>
              </a:ext>
            </a:extLst>
          </p:cNvPr>
          <p:cNvSpPr/>
          <p:nvPr/>
        </p:nvSpPr>
        <p:spPr>
          <a:xfrm>
            <a:off x="6608390" y="6057290"/>
            <a:ext cx="407989" cy="399956"/>
          </a:xfrm>
          <a:prstGeom prst="roundRect">
            <a:avLst>
              <a:gd name="adj" fmla="val 50000"/>
            </a:avLst>
          </a:prstGeom>
          <a:gradFill flip="none" rotWithShape="1">
            <a:gsLst>
              <a:gs pos="0">
                <a:srgbClr val="4299E1"/>
              </a:gs>
              <a:gs pos="100000">
                <a:srgbClr val="1A365D"/>
              </a:gs>
            </a:gsLst>
            <a:lin ang="2700000" scaled="1"/>
          </a:gradFill>
          <a:ln/>
        </p:spPr>
      </p:sp>
      <p:sp>
        <p:nvSpPr>
          <p:cNvPr id="38" name="Text 36">
            <a:extLst>
              <a:ext uri="{FF2B5EF4-FFF2-40B4-BE49-F238E27FC236}">
                <a16:creationId xmlns:a16="http://schemas.microsoft.com/office/drawing/2014/main" id="{87B5828D-9528-43FB-9539-BE552AF761AD}"/>
              </a:ext>
            </a:extLst>
          </p:cNvPr>
          <p:cNvSpPr/>
          <p:nvPr/>
        </p:nvSpPr>
        <p:spPr>
          <a:xfrm>
            <a:off x="7188089" y="6071771"/>
            <a:ext cx="3661881" cy="330361"/>
          </a:xfrm>
          <a:prstGeom prst="rect">
            <a:avLst/>
          </a:prstGeom>
          <a:noFill/>
          <a:ln/>
        </p:spPr>
        <p:txBody>
          <a:bodyPr wrap="square" lIns="0" tIns="0" rIns="0" bIns="0" rtlCol="0" anchor="ctr"/>
          <a:lstStyle/>
          <a:p>
            <a:r>
              <a:rPr lang="ru-RU" sz="1350" b="1" dirty="0">
                <a:solidFill>
                  <a:srgbClr val="1A365D"/>
                </a:solidFill>
                <a:latin typeface="Quattrocento Sans" pitchFamily="34" charset="0"/>
                <a:ea typeface="Quattrocento Sans" pitchFamily="34" charset="-122"/>
                <a:cs typeface="Quattrocento Sans" pitchFamily="34" charset="-120"/>
              </a:rPr>
              <a:t>6</a:t>
            </a:r>
            <a:r>
              <a:rPr lang="ru-RU" sz="1350" dirty="0">
                <a:solidFill>
                  <a:srgbClr val="1A365D"/>
                </a:solidFill>
                <a:latin typeface="Quattrocento Sans" pitchFamily="34" charset="0"/>
                <a:ea typeface="Quattrocento Sans" pitchFamily="34" charset="-122"/>
                <a:cs typeface="Quattrocento Sans" pitchFamily="34" charset="-120"/>
              </a:rPr>
              <a:t> сот </a:t>
            </a:r>
            <a:r>
              <a:rPr lang="ru-RU" sz="1350" dirty="0" err="1">
                <a:solidFill>
                  <a:srgbClr val="1A365D"/>
                </a:solidFill>
                <a:latin typeface="Quattrocento Sans" pitchFamily="34" charset="0"/>
                <a:ea typeface="Quattrocento Sans" pitchFamily="34" charset="-122"/>
                <a:cs typeface="Quattrocento Sans" pitchFamily="34" charset="-120"/>
              </a:rPr>
              <a:t>үкімі</a:t>
            </a:r>
            <a:r>
              <a:rPr lang="ru-RU" sz="1350" dirty="0">
                <a:solidFill>
                  <a:srgbClr val="1A365D"/>
                </a:solidFill>
                <a:latin typeface="Quattrocento Sans" pitchFamily="34" charset="0"/>
                <a:ea typeface="Quattrocento Sans" pitchFamily="34" charset="-122"/>
                <a:cs typeface="Quattrocento Sans" pitchFamily="34" charset="-120"/>
              </a:rPr>
              <a:t> ШЫҒАРЫЛДЫ, </a:t>
            </a:r>
            <a:r>
              <a:rPr lang="ru-RU" sz="1350" dirty="0" err="1">
                <a:solidFill>
                  <a:srgbClr val="1A365D"/>
                </a:solidFill>
                <a:latin typeface="Quattrocento Sans" pitchFamily="34" charset="0"/>
                <a:ea typeface="Quattrocento Sans" pitchFamily="34" charset="-122"/>
                <a:cs typeface="Quattrocento Sans" pitchFamily="34" charset="-120"/>
              </a:rPr>
              <a:t>Қорға</a:t>
            </a:r>
            <a:r>
              <a:rPr lang="ru-RU" sz="1350" dirty="0">
                <a:solidFill>
                  <a:srgbClr val="1A365D"/>
                </a:solidFill>
                <a:latin typeface="Quattrocento Sans" pitchFamily="34" charset="0"/>
                <a:ea typeface="Quattrocento Sans" pitchFamily="34" charset="-122"/>
                <a:cs typeface="Quattrocento Sans" pitchFamily="34" charset="-120"/>
              </a:rPr>
              <a:t> </a:t>
            </a:r>
            <a:r>
              <a:rPr lang="ru-RU" sz="1350" dirty="0" err="1">
                <a:solidFill>
                  <a:srgbClr val="1A365D"/>
                </a:solidFill>
                <a:latin typeface="Quattrocento Sans" pitchFamily="34" charset="0"/>
                <a:ea typeface="Quattrocento Sans" pitchFamily="34" charset="-122"/>
                <a:cs typeface="Quattrocento Sans" pitchFamily="34" charset="-120"/>
              </a:rPr>
              <a:t>келтірілген</a:t>
            </a:r>
            <a:r>
              <a:rPr lang="ru-RU" sz="1350" dirty="0">
                <a:solidFill>
                  <a:srgbClr val="1A365D"/>
                </a:solidFill>
                <a:latin typeface="Quattrocento Sans" pitchFamily="34" charset="0"/>
                <a:ea typeface="Quattrocento Sans" pitchFamily="34" charset="-122"/>
                <a:cs typeface="Quattrocento Sans" pitchFamily="34" charset="-120"/>
              </a:rPr>
              <a:t> </a:t>
            </a:r>
            <a:r>
              <a:rPr lang="ru-RU" sz="1350" dirty="0" err="1">
                <a:solidFill>
                  <a:srgbClr val="1A365D"/>
                </a:solidFill>
                <a:latin typeface="Quattrocento Sans" pitchFamily="34" charset="0"/>
                <a:ea typeface="Quattrocento Sans" pitchFamily="34" charset="-122"/>
                <a:cs typeface="Quattrocento Sans" pitchFamily="34" charset="-120"/>
              </a:rPr>
              <a:t>залалдың</a:t>
            </a:r>
            <a:r>
              <a:rPr lang="ru-RU" sz="1350" dirty="0">
                <a:solidFill>
                  <a:srgbClr val="1A365D"/>
                </a:solidFill>
                <a:latin typeface="Quattrocento Sans" pitchFamily="34" charset="0"/>
                <a:ea typeface="Quattrocento Sans" pitchFamily="34" charset="-122"/>
                <a:cs typeface="Quattrocento Sans" pitchFamily="34" charset="-120"/>
              </a:rPr>
              <a:t> </a:t>
            </a:r>
            <a:r>
              <a:rPr lang="ru-RU" sz="1350" dirty="0" err="1">
                <a:solidFill>
                  <a:srgbClr val="1A365D"/>
                </a:solidFill>
                <a:latin typeface="Quattrocento Sans" pitchFamily="34" charset="0"/>
                <a:ea typeface="Quattrocento Sans" pitchFamily="34" charset="-122"/>
                <a:cs typeface="Quattrocento Sans" pitchFamily="34" charset="-120"/>
              </a:rPr>
              <a:t>сомасы</a:t>
            </a:r>
            <a:r>
              <a:rPr lang="ru-RU" sz="1350" dirty="0">
                <a:solidFill>
                  <a:srgbClr val="1A365D"/>
                </a:solidFill>
                <a:latin typeface="Quattrocento Sans" pitchFamily="34" charset="0"/>
                <a:ea typeface="Quattrocento Sans" pitchFamily="34" charset="-122"/>
                <a:cs typeface="Quattrocento Sans" pitchFamily="34" charset="-120"/>
              </a:rPr>
              <a:t> – </a:t>
            </a:r>
            <a:r>
              <a:rPr lang="ru-RU" sz="1350" b="1" dirty="0">
                <a:solidFill>
                  <a:srgbClr val="1A365D"/>
                </a:solidFill>
                <a:latin typeface="Quattrocento Sans" pitchFamily="34" charset="0"/>
                <a:ea typeface="Quattrocento Sans" pitchFamily="34" charset="-122"/>
                <a:cs typeface="Quattrocento Sans" pitchFamily="34" charset="-120"/>
              </a:rPr>
              <a:t>354 млн </a:t>
            </a:r>
            <a:r>
              <a:rPr lang="ru-RU" sz="1350" b="1" dirty="0" err="1">
                <a:solidFill>
                  <a:srgbClr val="1A365D"/>
                </a:solidFill>
                <a:latin typeface="Quattrocento Sans" pitchFamily="34" charset="0"/>
                <a:ea typeface="Quattrocento Sans" pitchFamily="34" charset="-122"/>
                <a:cs typeface="Quattrocento Sans" pitchFamily="34" charset="-120"/>
              </a:rPr>
              <a:t>тг</a:t>
            </a:r>
            <a:endParaRPr lang="ru-RU" sz="1350" b="1" dirty="0">
              <a:solidFill>
                <a:srgbClr val="1A365D"/>
              </a:solidFill>
              <a:latin typeface="Quattrocento Sans" pitchFamily="34" charset="0"/>
              <a:ea typeface="Quattrocento Sans" pitchFamily="34" charset="-122"/>
              <a:cs typeface="Quattrocento Sans" pitchFamily="34" charset="-120"/>
            </a:endParaRPr>
          </a:p>
        </p:txBody>
      </p:sp>
      <p:sp>
        <p:nvSpPr>
          <p:cNvPr id="39" name="Shape 6">
            <a:extLst>
              <a:ext uri="{FF2B5EF4-FFF2-40B4-BE49-F238E27FC236}">
                <a16:creationId xmlns:a16="http://schemas.microsoft.com/office/drawing/2014/main" id="{B4A47F86-C25B-401F-8C81-9B1CE9492BF6}"/>
              </a:ext>
            </a:extLst>
          </p:cNvPr>
          <p:cNvSpPr/>
          <p:nvPr/>
        </p:nvSpPr>
        <p:spPr>
          <a:xfrm>
            <a:off x="6717575" y="6199260"/>
            <a:ext cx="208315" cy="137199"/>
          </a:xfrm>
          <a:custGeom>
            <a:avLst/>
            <a:gdLst/>
            <a:ahLst/>
            <a:cxnLst/>
            <a:rect l="l" t="t" r="r" b="b"/>
            <a:pathLst>
              <a:path w="363097" h="290478">
                <a:moveTo>
                  <a:pt x="217858" y="18155"/>
                </a:moveTo>
                <a:lnTo>
                  <a:pt x="290478" y="18155"/>
                </a:lnTo>
                <a:cubicBezTo>
                  <a:pt x="300520" y="18155"/>
                  <a:pt x="308633" y="26268"/>
                  <a:pt x="308633" y="36310"/>
                </a:cubicBezTo>
                <a:cubicBezTo>
                  <a:pt x="308633" y="46352"/>
                  <a:pt x="300520" y="54465"/>
                  <a:pt x="290478" y="54465"/>
                </a:cubicBezTo>
                <a:lnTo>
                  <a:pt x="226028" y="54465"/>
                </a:lnTo>
                <a:cubicBezTo>
                  <a:pt x="223078" y="69102"/>
                  <a:pt x="213036" y="81186"/>
                  <a:pt x="199704" y="86973"/>
                </a:cubicBezTo>
                <a:lnTo>
                  <a:pt x="199704" y="254168"/>
                </a:lnTo>
                <a:lnTo>
                  <a:pt x="290478" y="254168"/>
                </a:lnTo>
                <a:cubicBezTo>
                  <a:pt x="300520" y="254168"/>
                  <a:pt x="308633" y="262281"/>
                  <a:pt x="308633" y="272323"/>
                </a:cubicBezTo>
                <a:cubicBezTo>
                  <a:pt x="308633" y="282365"/>
                  <a:pt x="300520" y="290478"/>
                  <a:pt x="290478" y="290478"/>
                </a:cubicBezTo>
                <a:lnTo>
                  <a:pt x="72619" y="290478"/>
                </a:lnTo>
                <a:cubicBezTo>
                  <a:pt x="62578" y="290478"/>
                  <a:pt x="54465" y="282365"/>
                  <a:pt x="54465" y="272323"/>
                </a:cubicBezTo>
                <a:cubicBezTo>
                  <a:pt x="54465" y="262281"/>
                  <a:pt x="62578" y="254168"/>
                  <a:pt x="72619" y="254168"/>
                </a:cubicBezTo>
                <a:lnTo>
                  <a:pt x="163394" y="254168"/>
                </a:lnTo>
                <a:lnTo>
                  <a:pt x="163394" y="86973"/>
                </a:lnTo>
                <a:cubicBezTo>
                  <a:pt x="150061" y="81130"/>
                  <a:pt x="140019" y="69045"/>
                  <a:pt x="137069" y="54465"/>
                </a:cubicBezTo>
                <a:lnTo>
                  <a:pt x="72619" y="54465"/>
                </a:lnTo>
                <a:cubicBezTo>
                  <a:pt x="62578" y="54465"/>
                  <a:pt x="54465" y="46352"/>
                  <a:pt x="54465" y="36310"/>
                </a:cubicBezTo>
                <a:cubicBezTo>
                  <a:pt x="54465" y="26268"/>
                  <a:pt x="62578" y="18155"/>
                  <a:pt x="72619" y="18155"/>
                </a:cubicBezTo>
                <a:lnTo>
                  <a:pt x="145239" y="18155"/>
                </a:lnTo>
                <a:cubicBezTo>
                  <a:pt x="153522" y="7148"/>
                  <a:pt x="166684" y="0"/>
                  <a:pt x="181549" y="0"/>
                </a:cubicBezTo>
                <a:cubicBezTo>
                  <a:pt x="196413" y="0"/>
                  <a:pt x="209575" y="7148"/>
                  <a:pt x="217858" y="18155"/>
                </a:cubicBezTo>
                <a:close/>
                <a:moveTo>
                  <a:pt x="249402" y="181549"/>
                </a:moveTo>
                <a:lnTo>
                  <a:pt x="331553" y="181549"/>
                </a:lnTo>
                <a:lnTo>
                  <a:pt x="290478" y="111085"/>
                </a:lnTo>
                <a:lnTo>
                  <a:pt x="249402" y="181549"/>
                </a:lnTo>
                <a:close/>
                <a:moveTo>
                  <a:pt x="290478" y="236013"/>
                </a:moveTo>
                <a:cubicBezTo>
                  <a:pt x="254792" y="236013"/>
                  <a:pt x="225120" y="216724"/>
                  <a:pt x="218993" y="191250"/>
                </a:cubicBezTo>
                <a:cubicBezTo>
                  <a:pt x="217518" y="185009"/>
                  <a:pt x="219560" y="178598"/>
                  <a:pt x="222794" y="173039"/>
                </a:cubicBezTo>
                <a:lnTo>
                  <a:pt x="276805" y="80449"/>
                </a:lnTo>
                <a:cubicBezTo>
                  <a:pt x="279642" y="75570"/>
                  <a:pt x="284861" y="72619"/>
                  <a:pt x="290478" y="72619"/>
                </a:cubicBezTo>
                <a:cubicBezTo>
                  <a:pt x="296094" y="72619"/>
                  <a:pt x="301314" y="75626"/>
                  <a:pt x="304151" y="80449"/>
                </a:cubicBezTo>
                <a:lnTo>
                  <a:pt x="358161" y="173039"/>
                </a:lnTo>
                <a:cubicBezTo>
                  <a:pt x="361395" y="178598"/>
                  <a:pt x="363438" y="185009"/>
                  <a:pt x="361963" y="191250"/>
                </a:cubicBezTo>
                <a:cubicBezTo>
                  <a:pt x="355835" y="216667"/>
                  <a:pt x="326163" y="236013"/>
                  <a:pt x="290478" y="236013"/>
                </a:cubicBezTo>
                <a:close/>
                <a:moveTo>
                  <a:pt x="71939" y="111085"/>
                </a:moveTo>
                <a:lnTo>
                  <a:pt x="30863" y="181549"/>
                </a:lnTo>
                <a:lnTo>
                  <a:pt x="113071" y="181549"/>
                </a:lnTo>
                <a:lnTo>
                  <a:pt x="71939" y="111085"/>
                </a:lnTo>
                <a:close/>
                <a:moveTo>
                  <a:pt x="511" y="191250"/>
                </a:moveTo>
                <a:cubicBezTo>
                  <a:pt x="-964" y="185009"/>
                  <a:pt x="1078" y="178598"/>
                  <a:pt x="4312" y="173039"/>
                </a:cubicBezTo>
                <a:lnTo>
                  <a:pt x="58323" y="80449"/>
                </a:lnTo>
                <a:cubicBezTo>
                  <a:pt x="61159" y="75570"/>
                  <a:pt x="66379" y="72619"/>
                  <a:pt x="71995" y="72619"/>
                </a:cubicBezTo>
                <a:cubicBezTo>
                  <a:pt x="77612" y="72619"/>
                  <a:pt x="82832" y="75626"/>
                  <a:pt x="85668" y="80449"/>
                </a:cubicBezTo>
                <a:lnTo>
                  <a:pt x="139679" y="173039"/>
                </a:lnTo>
                <a:cubicBezTo>
                  <a:pt x="142913" y="178598"/>
                  <a:pt x="144955" y="185009"/>
                  <a:pt x="143480" y="191250"/>
                </a:cubicBezTo>
                <a:cubicBezTo>
                  <a:pt x="137353" y="216667"/>
                  <a:pt x="107681" y="236013"/>
                  <a:pt x="71995" y="236013"/>
                </a:cubicBezTo>
                <a:cubicBezTo>
                  <a:pt x="36310" y="236013"/>
                  <a:pt x="6638" y="216724"/>
                  <a:pt x="511" y="191250"/>
                </a:cubicBezTo>
                <a:close/>
              </a:path>
            </a:pathLst>
          </a:custGeom>
          <a:solidFill>
            <a:schemeClr val="bg1"/>
          </a:solidFill>
          <a:ln/>
        </p:spPr>
        <p:txBody>
          <a:bodyPr/>
          <a:lstStyle/>
          <a:p>
            <a:endParaRPr lang="ru-KZ" dirty="0"/>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88469" y="234529"/>
            <a:ext cx="377832" cy="442340"/>
          </a:xfrm>
          <a:prstGeom prst="roundRect">
            <a:avLst>
              <a:gd name="adj" fmla="val 29268"/>
            </a:avLst>
          </a:prstGeom>
          <a:gradFill flip="none" rotWithShape="1">
            <a:gsLst>
              <a:gs pos="0">
                <a:srgbClr val="1A365D"/>
              </a:gs>
              <a:gs pos="100000">
                <a:srgbClr val="2B6CB0"/>
              </a:gs>
            </a:gsLst>
            <a:lin ang="2700000" scaled="1"/>
          </a:gradFill>
          <a:ln/>
          <a:effectLst>
            <a:outerShdw blurRad="138231" dist="92154" dir="5400000" algn="bl" rotWithShape="0">
              <a:srgbClr val="000000">
                <a:alpha val="10196"/>
              </a:srgbClr>
            </a:outerShdw>
          </a:effectLst>
        </p:spPr>
      </p:sp>
      <p:sp>
        <p:nvSpPr>
          <p:cNvPr id="3" name="Shape 1"/>
          <p:cNvSpPr/>
          <p:nvPr/>
        </p:nvSpPr>
        <p:spPr>
          <a:xfrm>
            <a:off x="485375" y="351513"/>
            <a:ext cx="184308" cy="184308"/>
          </a:xfrm>
          <a:custGeom>
            <a:avLst/>
            <a:gdLst/>
            <a:ahLst/>
            <a:cxnLst/>
            <a:rect l="l" t="t" r="r" b="b"/>
            <a:pathLst>
              <a:path w="184308" h="184308">
                <a:moveTo>
                  <a:pt x="166022" y="6804"/>
                </a:moveTo>
                <a:cubicBezTo>
                  <a:pt x="170161" y="8639"/>
                  <a:pt x="172789" y="12743"/>
                  <a:pt x="172789" y="17279"/>
                </a:cubicBezTo>
                <a:lnTo>
                  <a:pt x="172789" y="167029"/>
                </a:lnTo>
                <a:cubicBezTo>
                  <a:pt x="172789" y="171565"/>
                  <a:pt x="170161" y="175669"/>
                  <a:pt x="166022" y="177505"/>
                </a:cubicBezTo>
                <a:cubicBezTo>
                  <a:pt x="161882" y="179341"/>
                  <a:pt x="157094" y="178657"/>
                  <a:pt x="153674" y="175669"/>
                </a:cubicBezTo>
                <a:lnTo>
                  <a:pt x="136899" y="161018"/>
                </a:lnTo>
                <a:cubicBezTo>
                  <a:pt x="121204" y="147303"/>
                  <a:pt x="101370" y="139311"/>
                  <a:pt x="80599" y="138339"/>
                </a:cubicBezTo>
                <a:lnTo>
                  <a:pt x="80599" y="172789"/>
                </a:lnTo>
                <a:cubicBezTo>
                  <a:pt x="80599" y="179161"/>
                  <a:pt x="75451" y="184308"/>
                  <a:pt x="69080" y="184308"/>
                </a:cubicBezTo>
                <a:lnTo>
                  <a:pt x="57560" y="184308"/>
                </a:lnTo>
                <a:cubicBezTo>
                  <a:pt x="51189" y="184308"/>
                  <a:pt x="46041" y="179161"/>
                  <a:pt x="46041" y="172789"/>
                </a:cubicBezTo>
                <a:lnTo>
                  <a:pt x="46041" y="138231"/>
                </a:lnTo>
                <a:cubicBezTo>
                  <a:pt x="20627" y="138231"/>
                  <a:pt x="0" y="117605"/>
                  <a:pt x="0" y="92154"/>
                </a:cubicBezTo>
                <a:cubicBezTo>
                  <a:pt x="0" y="66704"/>
                  <a:pt x="20627" y="46077"/>
                  <a:pt x="46077" y="46077"/>
                </a:cubicBezTo>
                <a:lnTo>
                  <a:pt x="76495" y="46077"/>
                </a:lnTo>
                <a:cubicBezTo>
                  <a:pt x="98742" y="46005"/>
                  <a:pt x="120196" y="37906"/>
                  <a:pt x="136935" y="23291"/>
                </a:cubicBezTo>
                <a:lnTo>
                  <a:pt x="153710" y="8639"/>
                </a:lnTo>
                <a:cubicBezTo>
                  <a:pt x="157094" y="5652"/>
                  <a:pt x="161954" y="4968"/>
                  <a:pt x="166058" y="6804"/>
                </a:cubicBezTo>
                <a:close/>
                <a:moveTo>
                  <a:pt x="80635" y="115193"/>
                </a:moveTo>
                <a:lnTo>
                  <a:pt x="80635" y="115265"/>
                </a:lnTo>
                <a:cubicBezTo>
                  <a:pt x="105941" y="116237"/>
                  <a:pt x="130240" y="125524"/>
                  <a:pt x="149751" y="141687"/>
                </a:cubicBezTo>
                <a:lnTo>
                  <a:pt x="149751" y="42585"/>
                </a:lnTo>
                <a:cubicBezTo>
                  <a:pt x="130240" y="58748"/>
                  <a:pt x="105941" y="68036"/>
                  <a:pt x="80635" y="69008"/>
                </a:cubicBezTo>
                <a:lnTo>
                  <a:pt x="80635" y="115193"/>
                </a:lnTo>
                <a:close/>
              </a:path>
            </a:pathLst>
          </a:custGeom>
          <a:solidFill>
            <a:srgbClr val="FFFFFF"/>
          </a:solidFill>
          <a:ln/>
        </p:spPr>
      </p:sp>
      <p:sp>
        <p:nvSpPr>
          <p:cNvPr id="5" name="Text 3"/>
          <p:cNvSpPr/>
          <p:nvPr/>
        </p:nvSpPr>
        <p:spPr>
          <a:xfrm>
            <a:off x="896920" y="128355"/>
            <a:ext cx="11132227" cy="737234"/>
          </a:xfrm>
          <a:prstGeom prst="rect">
            <a:avLst/>
          </a:prstGeom>
          <a:noFill/>
          <a:ln/>
        </p:spPr>
        <p:txBody>
          <a:bodyPr wrap="square" lIns="0" tIns="0" rIns="0" bIns="0" rtlCol="0" anchor="ctr"/>
          <a:lstStyle/>
          <a:p>
            <a:pPr>
              <a:lnSpc>
                <a:spcPct val="90000"/>
              </a:lnSpc>
            </a:pPr>
            <a:r>
              <a:rPr lang="kk-KZ" sz="2612" b="1" dirty="0">
                <a:solidFill>
                  <a:srgbClr val="1A365D"/>
                </a:solidFill>
                <a:latin typeface="Quattrocento Sans" pitchFamily="34" charset="0"/>
                <a:ea typeface="Quattrocento Sans" pitchFamily="34" charset="-122"/>
                <a:cs typeface="Quattrocento Sans" pitchFamily="34" charset="-120"/>
              </a:rPr>
              <a:t>НЕГІЗГІ НӘТИЖЕЛЕР</a:t>
            </a:r>
            <a:r>
              <a:rPr lang="en-US" sz="2612" b="1" dirty="0">
                <a:solidFill>
                  <a:srgbClr val="1A365D"/>
                </a:solidFill>
                <a:latin typeface="Quattrocento Sans" pitchFamily="34" charset="0"/>
                <a:ea typeface="Quattrocento Sans" pitchFamily="34" charset="-122"/>
                <a:cs typeface="Quattrocento Sans" pitchFamily="34" charset="-120"/>
              </a:rPr>
              <a:t> – </a:t>
            </a:r>
            <a:r>
              <a:rPr lang="ru-RU" sz="2400" b="1" dirty="0">
                <a:solidFill>
                  <a:srgbClr val="1A365D"/>
                </a:solidFill>
                <a:latin typeface="Quattrocento Sans" pitchFamily="34" charset="0"/>
                <a:ea typeface="Quattrocento Sans" pitchFamily="34" charset="-122"/>
                <a:cs typeface="Quattrocento Sans" pitchFamily="34" charset="-120"/>
              </a:rPr>
              <a:t>АҚПАРАТТЫҚ-ТҮСІНДІРУ ЖҰМЫСЫ</a:t>
            </a:r>
            <a:endParaRPr lang="ru-RU" sz="2612" b="1" dirty="0">
              <a:solidFill>
                <a:srgbClr val="1A365D"/>
              </a:solidFill>
              <a:latin typeface="Quattrocento Sans" pitchFamily="34" charset="0"/>
              <a:ea typeface="Quattrocento Sans" pitchFamily="34" charset="-122"/>
              <a:cs typeface="Quattrocento Sans" pitchFamily="34" charset="-120"/>
            </a:endParaRPr>
          </a:p>
        </p:txBody>
      </p:sp>
      <p:sp>
        <p:nvSpPr>
          <p:cNvPr id="6" name="Shape 4"/>
          <p:cNvSpPr/>
          <p:nvPr/>
        </p:nvSpPr>
        <p:spPr>
          <a:xfrm>
            <a:off x="402963" y="775422"/>
            <a:ext cx="884680" cy="36862"/>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p:cNvSpPr/>
          <p:nvPr/>
        </p:nvSpPr>
        <p:spPr>
          <a:xfrm>
            <a:off x="370709" y="4334322"/>
            <a:ext cx="11454766" cy="1984027"/>
          </a:xfrm>
          <a:prstGeom prst="roundRect">
            <a:avLst>
              <a:gd name="adj" fmla="val 4412"/>
            </a:avLst>
          </a:prstGeom>
          <a:solidFill>
            <a:srgbClr val="FFFFFF"/>
          </a:solidFill>
          <a:ln/>
          <a:effectLst>
            <a:outerShdw blurRad="55293" dist="36862" dir="5400000" algn="bl" rotWithShape="0">
              <a:srgbClr val="000000">
                <a:alpha val="10196"/>
              </a:srgbClr>
            </a:outerShdw>
          </a:effectLst>
        </p:spPr>
      </p:sp>
      <p:sp>
        <p:nvSpPr>
          <p:cNvPr id="8" name="Shape 6"/>
          <p:cNvSpPr/>
          <p:nvPr/>
        </p:nvSpPr>
        <p:spPr>
          <a:xfrm>
            <a:off x="552132" y="4378763"/>
            <a:ext cx="207347" cy="184308"/>
          </a:xfrm>
          <a:custGeom>
            <a:avLst/>
            <a:gdLst/>
            <a:ahLst/>
            <a:cxnLst/>
            <a:rect l="l" t="t" r="r" b="b"/>
            <a:pathLst>
              <a:path w="207347" h="184308">
                <a:moveTo>
                  <a:pt x="0" y="46077"/>
                </a:moveTo>
                <a:cubicBezTo>
                  <a:pt x="0" y="33370"/>
                  <a:pt x="10331" y="23039"/>
                  <a:pt x="23039" y="23039"/>
                </a:cubicBezTo>
                <a:lnTo>
                  <a:pt x="184308" y="23039"/>
                </a:lnTo>
                <a:cubicBezTo>
                  <a:pt x="197016" y="23039"/>
                  <a:pt x="207347" y="33370"/>
                  <a:pt x="207347" y="46077"/>
                </a:cubicBezTo>
                <a:lnTo>
                  <a:pt x="207347" y="138231"/>
                </a:lnTo>
                <a:cubicBezTo>
                  <a:pt x="207347" y="150938"/>
                  <a:pt x="197016" y="161270"/>
                  <a:pt x="184308" y="161270"/>
                </a:cubicBezTo>
                <a:lnTo>
                  <a:pt x="23039" y="161270"/>
                </a:lnTo>
                <a:cubicBezTo>
                  <a:pt x="10331" y="161270"/>
                  <a:pt x="0" y="150938"/>
                  <a:pt x="0" y="138231"/>
                </a:cubicBezTo>
                <a:lnTo>
                  <a:pt x="0" y="46077"/>
                </a:lnTo>
                <a:close/>
                <a:moveTo>
                  <a:pt x="23039" y="57596"/>
                </a:moveTo>
                <a:lnTo>
                  <a:pt x="23039" y="69116"/>
                </a:lnTo>
                <a:cubicBezTo>
                  <a:pt x="23039" y="75487"/>
                  <a:pt x="28186" y="80635"/>
                  <a:pt x="34558" y="80635"/>
                </a:cubicBezTo>
                <a:lnTo>
                  <a:pt x="92154" y="80635"/>
                </a:lnTo>
                <a:cubicBezTo>
                  <a:pt x="98526" y="80635"/>
                  <a:pt x="103673" y="75487"/>
                  <a:pt x="103673" y="69116"/>
                </a:cubicBezTo>
                <a:lnTo>
                  <a:pt x="103673" y="57596"/>
                </a:lnTo>
                <a:cubicBezTo>
                  <a:pt x="103673" y="51225"/>
                  <a:pt x="98526" y="46077"/>
                  <a:pt x="92154" y="46077"/>
                </a:cubicBezTo>
                <a:lnTo>
                  <a:pt x="34558" y="46077"/>
                </a:lnTo>
                <a:cubicBezTo>
                  <a:pt x="28186" y="46077"/>
                  <a:pt x="23039" y="51225"/>
                  <a:pt x="23039" y="57596"/>
                </a:cubicBezTo>
                <a:close/>
                <a:moveTo>
                  <a:pt x="31678" y="126712"/>
                </a:moveTo>
                <a:cubicBezTo>
                  <a:pt x="26890" y="126712"/>
                  <a:pt x="23039" y="130564"/>
                  <a:pt x="23039" y="135351"/>
                </a:cubicBezTo>
                <a:cubicBezTo>
                  <a:pt x="23039" y="140139"/>
                  <a:pt x="26890" y="143991"/>
                  <a:pt x="31678" y="143991"/>
                </a:cubicBezTo>
                <a:lnTo>
                  <a:pt x="80635" y="143991"/>
                </a:lnTo>
                <a:cubicBezTo>
                  <a:pt x="85423" y="143991"/>
                  <a:pt x="89274" y="140139"/>
                  <a:pt x="89274" y="135351"/>
                </a:cubicBezTo>
                <a:cubicBezTo>
                  <a:pt x="89274" y="130564"/>
                  <a:pt x="85423" y="126712"/>
                  <a:pt x="80635" y="126712"/>
                </a:cubicBezTo>
                <a:lnTo>
                  <a:pt x="31678" y="126712"/>
                </a:lnTo>
                <a:close/>
                <a:moveTo>
                  <a:pt x="123832" y="126712"/>
                </a:moveTo>
                <a:cubicBezTo>
                  <a:pt x="119045" y="126712"/>
                  <a:pt x="115193" y="130564"/>
                  <a:pt x="115193" y="135351"/>
                </a:cubicBezTo>
                <a:cubicBezTo>
                  <a:pt x="115193" y="140139"/>
                  <a:pt x="119045" y="143991"/>
                  <a:pt x="123832" y="143991"/>
                </a:cubicBezTo>
                <a:lnTo>
                  <a:pt x="175669" y="143991"/>
                </a:lnTo>
                <a:cubicBezTo>
                  <a:pt x="180457" y="143991"/>
                  <a:pt x="184308" y="140139"/>
                  <a:pt x="184308" y="135351"/>
                </a:cubicBezTo>
                <a:cubicBezTo>
                  <a:pt x="184308" y="130564"/>
                  <a:pt x="180457" y="126712"/>
                  <a:pt x="175669" y="126712"/>
                </a:cubicBezTo>
                <a:lnTo>
                  <a:pt x="123832" y="126712"/>
                </a:lnTo>
                <a:close/>
                <a:moveTo>
                  <a:pt x="178549" y="69116"/>
                </a:moveTo>
                <a:cubicBezTo>
                  <a:pt x="178549" y="56400"/>
                  <a:pt x="168226" y="46077"/>
                  <a:pt x="155510" y="46077"/>
                </a:cubicBezTo>
                <a:cubicBezTo>
                  <a:pt x="142795" y="46077"/>
                  <a:pt x="132472" y="56400"/>
                  <a:pt x="132472" y="69116"/>
                </a:cubicBezTo>
                <a:cubicBezTo>
                  <a:pt x="132472" y="81831"/>
                  <a:pt x="142795" y="92154"/>
                  <a:pt x="155510" y="92154"/>
                </a:cubicBezTo>
                <a:cubicBezTo>
                  <a:pt x="168226" y="92154"/>
                  <a:pt x="178549" y="81831"/>
                  <a:pt x="178549" y="69116"/>
                </a:cubicBezTo>
                <a:close/>
                <a:moveTo>
                  <a:pt x="31678" y="112313"/>
                </a:moveTo>
                <a:cubicBezTo>
                  <a:pt x="36446" y="112313"/>
                  <a:pt x="40317" y="108442"/>
                  <a:pt x="40317" y="103673"/>
                </a:cubicBezTo>
                <a:cubicBezTo>
                  <a:pt x="40317" y="98905"/>
                  <a:pt x="36446" y="95034"/>
                  <a:pt x="31678" y="95034"/>
                </a:cubicBezTo>
                <a:cubicBezTo>
                  <a:pt x="26910" y="95034"/>
                  <a:pt x="23039" y="98905"/>
                  <a:pt x="23039" y="103673"/>
                </a:cubicBezTo>
                <a:cubicBezTo>
                  <a:pt x="23039" y="108442"/>
                  <a:pt x="26910" y="112313"/>
                  <a:pt x="31678" y="112313"/>
                </a:cubicBezTo>
                <a:close/>
                <a:moveTo>
                  <a:pt x="69116" y="103673"/>
                </a:moveTo>
                <a:cubicBezTo>
                  <a:pt x="69116" y="98905"/>
                  <a:pt x="65244" y="95034"/>
                  <a:pt x="60476" y="95034"/>
                </a:cubicBezTo>
                <a:cubicBezTo>
                  <a:pt x="55708" y="95034"/>
                  <a:pt x="51837" y="98905"/>
                  <a:pt x="51837" y="103673"/>
                </a:cubicBezTo>
                <a:cubicBezTo>
                  <a:pt x="51837" y="108442"/>
                  <a:pt x="55708" y="112313"/>
                  <a:pt x="60476" y="112313"/>
                </a:cubicBezTo>
                <a:cubicBezTo>
                  <a:pt x="65244" y="112313"/>
                  <a:pt x="69116" y="108442"/>
                  <a:pt x="69116" y="103673"/>
                </a:cubicBezTo>
                <a:close/>
                <a:moveTo>
                  <a:pt x="89274" y="112313"/>
                </a:moveTo>
                <a:cubicBezTo>
                  <a:pt x="94043" y="112313"/>
                  <a:pt x="97914" y="108442"/>
                  <a:pt x="97914" y="103673"/>
                </a:cubicBezTo>
                <a:cubicBezTo>
                  <a:pt x="97914" y="98905"/>
                  <a:pt x="94043" y="95034"/>
                  <a:pt x="89274" y="95034"/>
                </a:cubicBezTo>
                <a:cubicBezTo>
                  <a:pt x="84506" y="95034"/>
                  <a:pt x="80635" y="98905"/>
                  <a:pt x="80635" y="103673"/>
                </a:cubicBezTo>
                <a:cubicBezTo>
                  <a:pt x="80635" y="108442"/>
                  <a:pt x="84506" y="112313"/>
                  <a:pt x="89274" y="112313"/>
                </a:cubicBezTo>
                <a:close/>
              </a:path>
            </a:pathLst>
          </a:custGeom>
          <a:solidFill>
            <a:srgbClr val="4299E1"/>
          </a:solidFill>
          <a:ln/>
        </p:spPr>
      </p:sp>
      <p:sp>
        <p:nvSpPr>
          <p:cNvPr id="9" name="Text 7"/>
          <p:cNvSpPr/>
          <p:nvPr/>
        </p:nvSpPr>
        <p:spPr>
          <a:xfrm>
            <a:off x="832991" y="4303091"/>
            <a:ext cx="10947918" cy="258032"/>
          </a:xfrm>
          <a:prstGeom prst="rect">
            <a:avLst/>
          </a:prstGeom>
          <a:noFill/>
          <a:ln/>
        </p:spPr>
        <p:txBody>
          <a:bodyPr wrap="square" lIns="0" tIns="0" rIns="0" bIns="0" rtlCol="0" anchor="ctr"/>
          <a:lstStyle/>
          <a:p>
            <a:pPr>
              <a:lnSpc>
                <a:spcPct val="120000"/>
              </a:lnSpc>
            </a:pPr>
            <a:r>
              <a:rPr lang="ru-RU" sz="1451" b="1" dirty="0" err="1">
                <a:solidFill>
                  <a:srgbClr val="1A365D"/>
                </a:solidFill>
                <a:latin typeface="Quattrocento Sans" pitchFamily="34" charset="0"/>
                <a:ea typeface="Quattrocento Sans" pitchFamily="34" charset="-122"/>
                <a:cs typeface="Quattrocento Sans" pitchFamily="34" charset="-120"/>
              </a:rPr>
              <a:t>Коммуникацияларды</a:t>
            </a:r>
            <a:r>
              <a:rPr lang="ru-RU" sz="1451" b="1" dirty="0">
                <a:solidFill>
                  <a:srgbClr val="1A365D"/>
                </a:solidFill>
                <a:latin typeface="Quattrocento Sans" pitchFamily="34" charset="0"/>
                <a:ea typeface="Quattrocento Sans" pitchFamily="34" charset="-122"/>
                <a:cs typeface="Quattrocento Sans" pitchFamily="34" charset="-120"/>
              </a:rPr>
              <a:t> </a:t>
            </a:r>
            <a:r>
              <a:rPr lang="ru-RU" sz="1451" b="1" dirty="0" err="1">
                <a:solidFill>
                  <a:srgbClr val="1A365D"/>
                </a:solidFill>
                <a:latin typeface="Quattrocento Sans" pitchFamily="34" charset="0"/>
                <a:ea typeface="Quattrocento Sans" pitchFamily="34" charset="-122"/>
                <a:cs typeface="Quattrocento Sans" pitchFamily="34" charset="-120"/>
              </a:rPr>
              <a:t>цифрлық</a:t>
            </a:r>
            <a:r>
              <a:rPr lang="ru-RU" sz="1451" b="1" dirty="0">
                <a:solidFill>
                  <a:srgbClr val="1A365D"/>
                </a:solidFill>
                <a:latin typeface="Quattrocento Sans" pitchFamily="34" charset="0"/>
                <a:ea typeface="Quattrocento Sans" pitchFamily="34" charset="-122"/>
                <a:cs typeface="Quattrocento Sans" pitchFamily="34" charset="-120"/>
              </a:rPr>
              <a:t> </a:t>
            </a:r>
            <a:r>
              <a:rPr lang="ru-RU" sz="1451" b="1" dirty="0" err="1">
                <a:solidFill>
                  <a:srgbClr val="1A365D"/>
                </a:solidFill>
                <a:latin typeface="Quattrocento Sans" pitchFamily="34" charset="0"/>
                <a:ea typeface="Quattrocento Sans" pitchFamily="34" charset="-122"/>
                <a:cs typeface="Quattrocento Sans" pitchFamily="34" charset="-120"/>
              </a:rPr>
              <a:t>трансформациялау</a:t>
            </a:r>
            <a:endParaRPr lang="en-US" sz="1600" dirty="0"/>
          </a:p>
        </p:txBody>
      </p:sp>
      <p:sp>
        <p:nvSpPr>
          <p:cNvPr id="10" name="Text 8"/>
          <p:cNvSpPr/>
          <p:nvPr/>
        </p:nvSpPr>
        <p:spPr>
          <a:xfrm>
            <a:off x="540613" y="4511888"/>
            <a:ext cx="11159873" cy="479202"/>
          </a:xfrm>
          <a:prstGeom prst="rect">
            <a:avLst/>
          </a:prstGeom>
          <a:noFill/>
          <a:ln/>
        </p:spPr>
        <p:txBody>
          <a:bodyPr wrap="square" lIns="0" tIns="0" rIns="0" bIns="0" rtlCol="0" anchor="ctr"/>
          <a:lstStyle/>
          <a:p>
            <a:r>
              <a:rPr lang="ru-RU" sz="1200" dirty="0" err="1">
                <a:solidFill>
                  <a:srgbClr val="2B6CB0"/>
                </a:solidFill>
                <a:latin typeface="Arial" panose="020B0604020202020204" pitchFamily="34" charset="0"/>
                <a:ea typeface="MiSans" pitchFamily="34" charset="-122"/>
                <a:cs typeface="Arial" panose="020B0604020202020204" pitchFamily="34" charset="0"/>
              </a:rPr>
              <a:t>Цифрлық</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трансформацияның</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қазіргі</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заманғы</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үрдісі</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ресурсты</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көп</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қажет</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ететін</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дәстүрлі</a:t>
            </a:r>
            <a:r>
              <a:rPr lang="ru-RU" sz="1200" dirty="0">
                <a:solidFill>
                  <a:srgbClr val="2B6CB0"/>
                </a:solidFill>
                <a:latin typeface="Arial" panose="020B0604020202020204" pitchFamily="34" charset="0"/>
                <a:ea typeface="MiSans" pitchFamily="34" charset="-122"/>
                <a:cs typeface="Arial" panose="020B0604020202020204" pitchFamily="34" charset="0"/>
              </a:rPr>
              <a:t> коммуникация </a:t>
            </a:r>
            <a:r>
              <a:rPr lang="ru-RU" sz="1200" dirty="0" err="1">
                <a:solidFill>
                  <a:srgbClr val="2B6CB0"/>
                </a:solidFill>
                <a:latin typeface="Arial" panose="020B0604020202020204" pitchFamily="34" charset="0"/>
                <a:ea typeface="MiSans" pitchFamily="34" charset="-122"/>
                <a:cs typeface="Arial" panose="020B0604020202020204" pitchFamily="34" charset="0"/>
              </a:rPr>
              <a:t>түрлерінен</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жарияланымдар</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конференциялар</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семинарлар</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жедел</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әрі</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интерактивті</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цифрлық</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арналарға</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көшуге</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мүмкіндік</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береді</a:t>
            </a:r>
            <a:r>
              <a:rPr lang="ru-RU" sz="1200" dirty="0">
                <a:solidFill>
                  <a:srgbClr val="2B6CB0"/>
                </a:solidFill>
                <a:latin typeface="Arial" panose="020B0604020202020204" pitchFamily="34" charset="0"/>
                <a:ea typeface="MiSans" pitchFamily="34" charset="-122"/>
                <a:cs typeface="Arial" panose="020B0604020202020204" pitchFamily="34" charset="0"/>
              </a:rPr>
              <a:t>.</a:t>
            </a:r>
            <a:endParaRPr lang="en-US" sz="1200" dirty="0">
              <a:latin typeface="Arial" panose="020B0604020202020204" pitchFamily="34" charset="0"/>
              <a:cs typeface="Arial" panose="020B0604020202020204" pitchFamily="34" charset="0"/>
            </a:endParaRPr>
          </a:p>
        </p:txBody>
      </p:sp>
      <p:sp>
        <p:nvSpPr>
          <p:cNvPr id="11" name="Shape 9"/>
          <p:cNvSpPr/>
          <p:nvPr/>
        </p:nvSpPr>
        <p:spPr>
          <a:xfrm>
            <a:off x="535293" y="5055036"/>
            <a:ext cx="2681687" cy="1176607"/>
          </a:xfrm>
          <a:prstGeom prst="roundRect">
            <a:avLst>
              <a:gd name="adj" fmla="val 6723"/>
            </a:avLst>
          </a:prstGeom>
          <a:gradFill flip="none" rotWithShape="1">
            <a:gsLst>
              <a:gs pos="0">
                <a:srgbClr val="1A365D">
                  <a:alpha val="5000"/>
                </a:srgbClr>
              </a:gs>
              <a:gs pos="100000">
                <a:srgbClr val="000000">
                  <a:alpha val="0"/>
                </a:srgbClr>
              </a:gs>
            </a:gsLst>
            <a:lin ang="5400000" scaled="1"/>
          </a:gradFill>
          <a:ln w="12700">
            <a:solidFill>
              <a:srgbClr val="1A365D">
                <a:alpha val="10196"/>
              </a:srgbClr>
            </a:solidFill>
            <a:prstDash val="solid"/>
          </a:ln>
        </p:spPr>
      </p:sp>
      <p:sp>
        <p:nvSpPr>
          <p:cNvPr id="12" name="Shape 10"/>
          <p:cNvSpPr/>
          <p:nvPr/>
        </p:nvSpPr>
        <p:spPr>
          <a:xfrm>
            <a:off x="1738625" y="5170228"/>
            <a:ext cx="276463" cy="276463"/>
          </a:xfrm>
          <a:custGeom>
            <a:avLst/>
            <a:gdLst/>
            <a:ahLst/>
            <a:cxnLst/>
            <a:rect l="l" t="t" r="r" b="b"/>
            <a:pathLst>
              <a:path w="276463" h="276463">
                <a:moveTo>
                  <a:pt x="138231" y="0"/>
                </a:moveTo>
                <a:cubicBezTo>
                  <a:pt x="214523" y="0"/>
                  <a:pt x="276463" y="61939"/>
                  <a:pt x="276463" y="138231"/>
                </a:cubicBezTo>
                <a:cubicBezTo>
                  <a:pt x="276463" y="214523"/>
                  <a:pt x="214523" y="276463"/>
                  <a:pt x="138231" y="276463"/>
                </a:cubicBezTo>
                <a:cubicBezTo>
                  <a:pt x="61939" y="276463"/>
                  <a:pt x="0" y="214523"/>
                  <a:pt x="0" y="138231"/>
                </a:cubicBezTo>
                <a:cubicBezTo>
                  <a:pt x="0" y="61939"/>
                  <a:pt x="61939" y="0"/>
                  <a:pt x="138231" y="0"/>
                </a:cubicBezTo>
                <a:close/>
                <a:moveTo>
                  <a:pt x="125272" y="64796"/>
                </a:moveTo>
                <a:lnTo>
                  <a:pt x="125272" y="138231"/>
                </a:lnTo>
                <a:cubicBezTo>
                  <a:pt x="125272" y="142551"/>
                  <a:pt x="127432" y="146601"/>
                  <a:pt x="131050" y="149031"/>
                </a:cubicBezTo>
                <a:lnTo>
                  <a:pt x="182886" y="183588"/>
                </a:lnTo>
                <a:cubicBezTo>
                  <a:pt x="188826" y="187584"/>
                  <a:pt x="196872" y="185964"/>
                  <a:pt x="200867" y="179971"/>
                </a:cubicBezTo>
                <a:cubicBezTo>
                  <a:pt x="204863" y="173977"/>
                  <a:pt x="203243" y="165986"/>
                  <a:pt x="197250" y="161990"/>
                </a:cubicBezTo>
                <a:lnTo>
                  <a:pt x="151190" y="131320"/>
                </a:lnTo>
                <a:lnTo>
                  <a:pt x="151190" y="64796"/>
                </a:lnTo>
                <a:cubicBezTo>
                  <a:pt x="151190" y="57614"/>
                  <a:pt x="145413" y="51837"/>
                  <a:pt x="138231" y="51837"/>
                </a:cubicBezTo>
                <a:cubicBezTo>
                  <a:pt x="131050" y="51837"/>
                  <a:pt x="125272" y="57614"/>
                  <a:pt x="125272" y="64796"/>
                </a:cubicBezTo>
                <a:close/>
              </a:path>
            </a:pathLst>
          </a:custGeom>
          <a:solidFill>
            <a:srgbClr val="1A365D"/>
          </a:solidFill>
          <a:ln/>
        </p:spPr>
      </p:sp>
      <p:sp>
        <p:nvSpPr>
          <p:cNvPr id="13" name="Text 11"/>
          <p:cNvSpPr/>
          <p:nvPr/>
        </p:nvSpPr>
        <p:spPr>
          <a:xfrm>
            <a:off x="618232" y="5520414"/>
            <a:ext cx="2515810" cy="184308"/>
          </a:xfrm>
          <a:prstGeom prst="rect">
            <a:avLst/>
          </a:prstGeom>
          <a:noFill/>
          <a:ln/>
        </p:spPr>
        <p:txBody>
          <a:bodyPr wrap="square" lIns="0" tIns="0" rIns="0" bIns="0" rtlCol="0" anchor="ctr"/>
          <a:lstStyle/>
          <a:p>
            <a:pPr algn="ctr">
              <a:lnSpc>
                <a:spcPct val="120000"/>
              </a:lnSpc>
            </a:pPr>
            <a:r>
              <a:rPr lang="kk-KZ" sz="1016" b="1" dirty="0">
                <a:solidFill>
                  <a:srgbClr val="1A365D"/>
                </a:solidFill>
                <a:latin typeface="MiSans" pitchFamily="34" charset="0"/>
                <a:ea typeface="MiSans" pitchFamily="34" charset="-122"/>
                <a:cs typeface="MiSans" pitchFamily="34" charset="-120"/>
              </a:rPr>
              <a:t>Қолжетімділік</a:t>
            </a:r>
            <a:r>
              <a:rPr lang="en-US" sz="1016" b="1" dirty="0">
                <a:solidFill>
                  <a:srgbClr val="1A365D"/>
                </a:solidFill>
                <a:latin typeface="MiSans" pitchFamily="34" charset="0"/>
                <a:ea typeface="MiSans" pitchFamily="34" charset="-122"/>
                <a:cs typeface="MiSans" pitchFamily="34" charset="-120"/>
              </a:rPr>
              <a:t> 24/7</a:t>
            </a:r>
            <a:endParaRPr lang="en-US" sz="1600" dirty="0"/>
          </a:p>
        </p:txBody>
      </p:sp>
      <p:sp>
        <p:nvSpPr>
          <p:cNvPr id="14" name="Text 12"/>
          <p:cNvSpPr/>
          <p:nvPr/>
        </p:nvSpPr>
        <p:spPr>
          <a:xfrm>
            <a:off x="622839" y="5741584"/>
            <a:ext cx="2506594" cy="294893"/>
          </a:xfrm>
          <a:prstGeom prst="rect">
            <a:avLst/>
          </a:prstGeom>
          <a:noFill/>
          <a:ln/>
        </p:spPr>
        <p:txBody>
          <a:bodyPr wrap="square" lIns="0" tIns="0" rIns="0" bIns="0" rtlCol="0" anchor="ctr"/>
          <a:lstStyle/>
          <a:p>
            <a:pPr algn="ctr">
              <a:lnSpc>
                <a:spcPct val="110000"/>
              </a:lnSpc>
            </a:pPr>
            <a:r>
              <a:rPr lang="ru-RU" sz="1000" dirty="0">
                <a:solidFill>
                  <a:srgbClr val="2B6CB0"/>
                </a:solidFill>
                <a:latin typeface="Arial" panose="020B0604020202020204" pitchFamily="34" charset="0"/>
                <a:ea typeface="MiSans" pitchFamily="34" charset="-122"/>
                <a:cs typeface="Arial" panose="020B0604020202020204" pitchFamily="34" charset="0"/>
              </a:rPr>
              <a:t>Интернет-ресурс пен </a:t>
            </a:r>
            <a:r>
              <a:rPr lang="ru-RU" sz="1000" dirty="0" err="1">
                <a:solidFill>
                  <a:srgbClr val="2B6CB0"/>
                </a:solidFill>
                <a:latin typeface="Arial" panose="020B0604020202020204" pitchFamily="34" charset="0"/>
                <a:ea typeface="MiSans" pitchFamily="34" charset="-122"/>
                <a:cs typeface="Arial" panose="020B0604020202020204" pitchFamily="34" charset="0"/>
              </a:rPr>
              <a:t>әлеуметтік</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желілердегі</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ақпарат</a:t>
            </a:r>
            <a:endParaRPr lang="en-US" sz="1000" dirty="0">
              <a:latin typeface="Arial" panose="020B0604020202020204" pitchFamily="34" charset="0"/>
              <a:cs typeface="Arial" panose="020B0604020202020204" pitchFamily="34" charset="0"/>
            </a:endParaRPr>
          </a:p>
        </p:txBody>
      </p:sp>
      <p:sp>
        <p:nvSpPr>
          <p:cNvPr id="15" name="Shape 13"/>
          <p:cNvSpPr/>
          <p:nvPr/>
        </p:nvSpPr>
        <p:spPr>
          <a:xfrm>
            <a:off x="3333685" y="5047968"/>
            <a:ext cx="2681687" cy="1183675"/>
          </a:xfrm>
          <a:prstGeom prst="roundRect">
            <a:avLst>
              <a:gd name="adj" fmla="val 6723"/>
            </a:avLst>
          </a:prstGeom>
          <a:gradFill flip="none" rotWithShape="1">
            <a:gsLst>
              <a:gs pos="0">
                <a:srgbClr val="2B6CB0">
                  <a:alpha val="5000"/>
                </a:srgbClr>
              </a:gs>
              <a:gs pos="100000">
                <a:srgbClr val="000000">
                  <a:alpha val="0"/>
                </a:srgbClr>
              </a:gs>
            </a:gsLst>
            <a:lin ang="5400000" scaled="1"/>
          </a:gradFill>
          <a:ln w="12700">
            <a:solidFill>
              <a:srgbClr val="2B6CB0">
                <a:alpha val="10196"/>
              </a:srgbClr>
            </a:solidFill>
            <a:prstDash val="solid"/>
          </a:ln>
        </p:spPr>
      </p:sp>
      <p:sp>
        <p:nvSpPr>
          <p:cNvPr id="16" name="Shape 14"/>
          <p:cNvSpPr/>
          <p:nvPr/>
        </p:nvSpPr>
        <p:spPr>
          <a:xfrm>
            <a:off x="4554296" y="5163160"/>
            <a:ext cx="241905" cy="276463"/>
          </a:xfrm>
          <a:custGeom>
            <a:avLst/>
            <a:gdLst/>
            <a:ahLst/>
            <a:cxnLst/>
            <a:rect l="l" t="t" r="r" b="b"/>
            <a:pathLst>
              <a:path w="241905" h="276463">
                <a:moveTo>
                  <a:pt x="182940" y="-5346"/>
                </a:moveTo>
                <a:cubicBezTo>
                  <a:pt x="189366" y="-702"/>
                  <a:pt x="191742" y="7722"/>
                  <a:pt x="188826" y="15065"/>
                </a:cubicBezTo>
                <a:lnTo>
                  <a:pt x="146493" y="120952"/>
                </a:lnTo>
                <a:lnTo>
                  <a:pt x="224626" y="120952"/>
                </a:lnTo>
                <a:cubicBezTo>
                  <a:pt x="231915" y="120952"/>
                  <a:pt x="238395" y="125488"/>
                  <a:pt x="240879" y="132346"/>
                </a:cubicBezTo>
                <a:cubicBezTo>
                  <a:pt x="243363" y="139203"/>
                  <a:pt x="241257" y="146871"/>
                  <a:pt x="235695" y="151514"/>
                </a:cubicBezTo>
                <a:lnTo>
                  <a:pt x="80185" y="281106"/>
                </a:lnTo>
                <a:cubicBezTo>
                  <a:pt x="74083" y="286182"/>
                  <a:pt x="65390" y="286452"/>
                  <a:pt x="58964" y="281808"/>
                </a:cubicBezTo>
                <a:cubicBezTo>
                  <a:pt x="52539" y="277165"/>
                  <a:pt x="50163" y="268741"/>
                  <a:pt x="53079" y="261398"/>
                </a:cubicBezTo>
                <a:lnTo>
                  <a:pt x="95412" y="155510"/>
                </a:lnTo>
                <a:lnTo>
                  <a:pt x="17279" y="155510"/>
                </a:lnTo>
                <a:cubicBezTo>
                  <a:pt x="9989" y="155510"/>
                  <a:pt x="3510" y="150974"/>
                  <a:pt x="1026" y="144117"/>
                </a:cubicBezTo>
                <a:cubicBezTo>
                  <a:pt x="-1458" y="137259"/>
                  <a:pt x="648" y="129592"/>
                  <a:pt x="6210" y="124948"/>
                </a:cubicBezTo>
                <a:lnTo>
                  <a:pt x="161720" y="-4644"/>
                </a:lnTo>
                <a:cubicBezTo>
                  <a:pt x="167821" y="-9719"/>
                  <a:pt x="176515" y="-9989"/>
                  <a:pt x="182940" y="-5346"/>
                </a:cubicBezTo>
                <a:close/>
              </a:path>
            </a:pathLst>
          </a:custGeom>
          <a:solidFill>
            <a:srgbClr val="2B6CB0"/>
          </a:solidFill>
          <a:ln/>
        </p:spPr>
      </p:sp>
      <p:sp>
        <p:nvSpPr>
          <p:cNvPr id="17" name="Text 15"/>
          <p:cNvSpPr/>
          <p:nvPr/>
        </p:nvSpPr>
        <p:spPr>
          <a:xfrm>
            <a:off x="3416623" y="5513346"/>
            <a:ext cx="2515810" cy="184308"/>
          </a:xfrm>
          <a:prstGeom prst="rect">
            <a:avLst/>
          </a:prstGeom>
          <a:noFill/>
          <a:ln/>
        </p:spPr>
        <p:txBody>
          <a:bodyPr wrap="square" lIns="0" tIns="0" rIns="0" bIns="0" rtlCol="0" anchor="ctr"/>
          <a:lstStyle/>
          <a:p>
            <a:pPr algn="ctr">
              <a:lnSpc>
                <a:spcPct val="120000"/>
              </a:lnSpc>
            </a:pPr>
            <a:r>
              <a:rPr lang="kk-KZ" sz="1016" b="1" dirty="0">
                <a:solidFill>
                  <a:srgbClr val="1A365D"/>
                </a:solidFill>
                <a:latin typeface="MiSans" pitchFamily="34" charset="0"/>
                <a:ea typeface="MiSans" pitchFamily="34" charset="-122"/>
                <a:cs typeface="MiSans" pitchFamily="34" charset="-120"/>
              </a:rPr>
              <a:t>Жеделдік</a:t>
            </a:r>
            <a:endParaRPr lang="en-US" sz="1600" dirty="0"/>
          </a:p>
        </p:txBody>
      </p:sp>
      <p:sp>
        <p:nvSpPr>
          <p:cNvPr id="18" name="Text 16"/>
          <p:cNvSpPr/>
          <p:nvPr/>
        </p:nvSpPr>
        <p:spPr>
          <a:xfrm>
            <a:off x="3421231" y="5734516"/>
            <a:ext cx="2506594" cy="294893"/>
          </a:xfrm>
          <a:prstGeom prst="rect">
            <a:avLst/>
          </a:prstGeom>
          <a:noFill/>
          <a:ln/>
        </p:spPr>
        <p:txBody>
          <a:bodyPr wrap="square" lIns="0" tIns="0" rIns="0" bIns="0" rtlCol="0" anchor="ctr"/>
          <a:lstStyle/>
          <a:p>
            <a:pPr algn="ctr">
              <a:lnSpc>
                <a:spcPct val="110000"/>
              </a:lnSpc>
            </a:pPr>
            <a:r>
              <a:rPr lang="ru-RU" sz="1000" dirty="0" err="1">
                <a:solidFill>
                  <a:srgbClr val="2B6CB0"/>
                </a:solidFill>
                <a:latin typeface="Arial" panose="020B0604020202020204" pitchFamily="34" charset="0"/>
                <a:ea typeface="MiSans" pitchFamily="34" charset="-122"/>
                <a:cs typeface="Arial" panose="020B0604020202020204" pitchFamily="34" charset="0"/>
              </a:rPr>
              <a:t>Жаңартуларды</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жедел</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жариялау</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және</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кері</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байланыс</a:t>
            </a:r>
            <a:endParaRPr lang="en-US" sz="1000" dirty="0">
              <a:solidFill>
                <a:srgbClr val="2B6CB0"/>
              </a:solidFill>
              <a:latin typeface="Arial" panose="020B0604020202020204" pitchFamily="34" charset="0"/>
              <a:ea typeface="MiSans" pitchFamily="34" charset="-122"/>
              <a:cs typeface="Arial" panose="020B0604020202020204" pitchFamily="34" charset="0"/>
            </a:endParaRPr>
          </a:p>
        </p:txBody>
      </p:sp>
      <p:sp>
        <p:nvSpPr>
          <p:cNvPr id="19" name="Shape 17"/>
          <p:cNvSpPr/>
          <p:nvPr/>
        </p:nvSpPr>
        <p:spPr>
          <a:xfrm>
            <a:off x="6119037" y="5048110"/>
            <a:ext cx="2681687" cy="1183533"/>
          </a:xfrm>
          <a:prstGeom prst="roundRect">
            <a:avLst>
              <a:gd name="adj" fmla="val 6723"/>
            </a:avLst>
          </a:prstGeom>
          <a:gradFill flip="none" rotWithShape="1">
            <a:gsLst>
              <a:gs pos="0">
                <a:srgbClr val="4299E1">
                  <a:alpha val="5000"/>
                </a:srgbClr>
              </a:gs>
              <a:gs pos="100000">
                <a:srgbClr val="000000">
                  <a:alpha val="0"/>
                </a:srgbClr>
              </a:gs>
            </a:gsLst>
            <a:lin ang="5400000" scaled="1"/>
          </a:gradFill>
          <a:ln w="12700">
            <a:solidFill>
              <a:srgbClr val="4299E1">
                <a:alpha val="10196"/>
              </a:srgbClr>
            </a:solidFill>
            <a:prstDash val="solid"/>
          </a:ln>
        </p:spPr>
      </p:sp>
      <p:sp>
        <p:nvSpPr>
          <p:cNvPr id="20" name="Shape 18"/>
          <p:cNvSpPr/>
          <p:nvPr/>
        </p:nvSpPr>
        <p:spPr>
          <a:xfrm>
            <a:off x="7305091" y="5163302"/>
            <a:ext cx="311020" cy="276463"/>
          </a:xfrm>
          <a:custGeom>
            <a:avLst/>
            <a:gdLst/>
            <a:ahLst/>
            <a:cxnLst/>
            <a:rect l="l" t="t" r="r" b="b"/>
            <a:pathLst>
              <a:path w="311020" h="276463">
                <a:moveTo>
                  <a:pt x="51837" y="34558"/>
                </a:moveTo>
                <a:cubicBezTo>
                  <a:pt x="32776" y="34558"/>
                  <a:pt x="17279" y="50055"/>
                  <a:pt x="17279" y="69116"/>
                </a:cubicBezTo>
                <a:lnTo>
                  <a:pt x="17279" y="207347"/>
                </a:lnTo>
                <a:cubicBezTo>
                  <a:pt x="17279" y="226408"/>
                  <a:pt x="32776" y="241905"/>
                  <a:pt x="51837" y="241905"/>
                </a:cubicBezTo>
                <a:lnTo>
                  <a:pt x="190068" y="241905"/>
                </a:lnTo>
                <a:cubicBezTo>
                  <a:pt x="209129" y="241905"/>
                  <a:pt x="224626" y="226408"/>
                  <a:pt x="224626" y="207347"/>
                </a:cubicBezTo>
                <a:lnTo>
                  <a:pt x="224626" y="69116"/>
                </a:lnTo>
                <a:cubicBezTo>
                  <a:pt x="224626" y="50055"/>
                  <a:pt x="209129" y="34558"/>
                  <a:pt x="190068" y="34558"/>
                </a:cubicBezTo>
                <a:lnTo>
                  <a:pt x="51837" y="34558"/>
                </a:lnTo>
                <a:close/>
                <a:moveTo>
                  <a:pt x="250544" y="181429"/>
                </a:moveTo>
                <a:lnTo>
                  <a:pt x="290232" y="213179"/>
                </a:lnTo>
                <a:cubicBezTo>
                  <a:pt x="292500" y="215014"/>
                  <a:pt x="295307" y="215986"/>
                  <a:pt x="298223" y="215986"/>
                </a:cubicBezTo>
                <a:cubicBezTo>
                  <a:pt x="305297" y="215986"/>
                  <a:pt x="311020" y="210263"/>
                  <a:pt x="311020" y="203189"/>
                </a:cubicBezTo>
                <a:lnTo>
                  <a:pt x="311020" y="73273"/>
                </a:lnTo>
                <a:cubicBezTo>
                  <a:pt x="311020" y="66200"/>
                  <a:pt x="305297" y="60476"/>
                  <a:pt x="298223" y="60476"/>
                </a:cubicBezTo>
                <a:cubicBezTo>
                  <a:pt x="295307" y="60476"/>
                  <a:pt x="292500" y="61448"/>
                  <a:pt x="290232" y="63284"/>
                </a:cubicBezTo>
                <a:lnTo>
                  <a:pt x="250544" y="95034"/>
                </a:lnTo>
                <a:lnTo>
                  <a:pt x="250544" y="181429"/>
                </a:lnTo>
                <a:close/>
              </a:path>
            </a:pathLst>
          </a:custGeom>
          <a:solidFill>
            <a:srgbClr val="4299E1"/>
          </a:solidFill>
          <a:ln/>
        </p:spPr>
      </p:sp>
      <p:sp>
        <p:nvSpPr>
          <p:cNvPr id="21" name="Text 19"/>
          <p:cNvSpPr/>
          <p:nvPr/>
        </p:nvSpPr>
        <p:spPr>
          <a:xfrm>
            <a:off x="6201976" y="5513488"/>
            <a:ext cx="2515810" cy="184308"/>
          </a:xfrm>
          <a:prstGeom prst="rect">
            <a:avLst/>
          </a:prstGeom>
          <a:noFill/>
          <a:ln/>
        </p:spPr>
        <p:txBody>
          <a:bodyPr wrap="square" lIns="0" tIns="0" rIns="0" bIns="0" rtlCol="0" anchor="ctr"/>
          <a:lstStyle/>
          <a:p>
            <a:pPr algn="ctr">
              <a:lnSpc>
                <a:spcPct val="120000"/>
              </a:lnSpc>
            </a:pPr>
            <a:r>
              <a:rPr lang="ru-RU" sz="1016" b="1" dirty="0" err="1">
                <a:solidFill>
                  <a:srgbClr val="1A365D"/>
                </a:solidFill>
                <a:latin typeface="MiSans" pitchFamily="34" charset="0"/>
                <a:ea typeface="MiSans" pitchFamily="34" charset="-122"/>
                <a:cs typeface="MiSans" pitchFamily="34" charset="-120"/>
              </a:rPr>
              <a:t>Қатысу</a:t>
            </a:r>
            <a:r>
              <a:rPr lang="ru-RU" sz="1016" b="1" dirty="0">
                <a:solidFill>
                  <a:srgbClr val="1A365D"/>
                </a:solidFill>
                <a:latin typeface="MiSans" pitchFamily="34" charset="0"/>
                <a:ea typeface="MiSans" pitchFamily="34" charset="-122"/>
                <a:cs typeface="MiSans" pitchFamily="34" charset="-120"/>
              </a:rPr>
              <a:t> </a:t>
            </a:r>
            <a:r>
              <a:rPr lang="ru-RU" sz="1016" b="1" dirty="0" err="1">
                <a:solidFill>
                  <a:srgbClr val="1A365D"/>
                </a:solidFill>
                <a:latin typeface="MiSans" pitchFamily="34" charset="0"/>
                <a:ea typeface="MiSans" pitchFamily="34" charset="-122"/>
                <a:cs typeface="MiSans" pitchFamily="34" charset="-120"/>
              </a:rPr>
              <a:t>деңгей</a:t>
            </a:r>
            <a:endParaRPr lang="en-US" sz="1600" dirty="0"/>
          </a:p>
        </p:txBody>
      </p:sp>
      <p:sp>
        <p:nvSpPr>
          <p:cNvPr id="22" name="Text 20"/>
          <p:cNvSpPr/>
          <p:nvPr/>
        </p:nvSpPr>
        <p:spPr>
          <a:xfrm>
            <a:off x="6224587" y="5792868"/>
            <a:ext cx="2506594" cy="294893"/>
          </a:xfrm>
          <a:prstGeom prst="rect">
            <a:avLst/>
          </a:prstGeom>
          <a:noFill/>
          <a:ln/>
        </p:spPr>
        <p:txBody>
          <a:bodyPr wrap="square" lIns="0" tIns="0" rIns="0" bIns="0" rtlCol="0" anchor="ctr"/>
          <a:lstStyle/>
          <a:p>
            <a:pPr algn="ctr">
              <a:lnSpc>
                <a:spcPct val="110000"/>
              </a:lnSpc>
            </a:pPr>
            <a:r>
              <a:rPr lang="ru-RU" sz="1000" dirty="0" err="1">
                <a:solidFill>
                  <a:srgbClr val="2B6CB0"/>
                </a:solidFill>
                <a:latin typeface="Arial" panose="020B0604020202020204" pitchFamily="34" charset="0"/>
                <a:ea typeface="MiSans" pitchFamily="34" charset="-122"/>
                <a:cs typeface="Arial" panose="020B0604020202020204" pitchFamily="34" charset="0"/>
              </a:rPr>
              <a:t>Қысқа</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бейнематериалдар</a:t>
            </a:r>
            <a:r>
              <a:rPr lang="ru-RU" sz="1000" dirty="0">
                <a:solidFill>
                  <a:srgbClr val="2B6CB0"/>
                </a:solidFill>
                <a:latin typeface="Arial" panose="020B0604020202020204" pitchFamily="34" charset="0"/>
                <a:ea typeface="MiSans" pitchFamily="34" charset="-122"/>
                <a:cs typeface="Arial" panose="020B0604020202020204" pitchFamily="34" charset="0"/>
              </a:rPr>
              <a:t> мен инфографика </a:t>
            </a:r>
            <a:r>
              <a:rPr lang="ru-RU" sz="1000" dirty="0" err="1">
                <a:solidFill>
                  <a:srgbClr val="2B6CB0"/>
                </a:solidFill>
                <a:latin typeface="Arial" panose="020B0604020202020204" pitchFamily="34" charset="0"/>
                <a:ea typeface="MiSans" pitchFamily="34" charset="-122"/>
                <a:cs typeface="Arial" panose="020B0604020202020204" pitchFamily="34" charset="0"/>
              </a:rPr>
              <a:t>ақпараттың</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есте</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сақталуын</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арттырады</a:t>
            </a:r>
            <a:endParaRPr lang="en-US" sz="1000" dirty="0">
              <a:solidFill>
                <a:srgbClr val="2B6CB0"/>
              </a:solidFill>
              <a:latin typeface="Arial" panose="020B0604020202020204" pitchFamily="34" charset="0"/>
              <a:ea typeface="MiSans" pitchFamily="34" charset="-122"/>
              <a:cs typeface="Arial" panose="020B0604020202020204" pitchFamily="34" charset="0"/>
            </a:endParaRPr>
          </a:p>
        </p:txBody>
      </p:sp>
      <p:sp>
        <p:nvSpPr>
          <p:cNvPr id="23" name="Shape 21"/>
          <p:cNvSpPr/>
          <p:nvPr/>
        </p:nvSpPr>
        <p:spPr>
          <a:xfrm>
            <a:off x="8904179" y="5065689"/>
            <a:ext cx="2681687" cy="1165954"/>
          </a:xfrm>
          <a:prstGeom prst="roundRect">
            <a:avLst>
              <a:gd name="adj" fmla="val 6723"/>
            </a:avLst>
          </a:prstGeom>
          <a:gradFill flip="none" rotWithShape="1">
            <a:gsLst>
              <a:gs pos="0">
                <a:srgbClr val="1A365D">
                  <a:alpha val="5000"/>
                </a:srgbClr>
              </a:gs>
              <a:gs pos="100000">
                <a:srgbClr val="000000">
                  <a:alpha val="0"/>
                </a:srgbClr>
              </a:gs>
            </a:gsLst>
            <a:lin ang="5400000" scaled="1"/>
          </a:gradFill>
          <a:ln w="12700">
            <a:solidFill>
              <a:srgbClr val="1A365D">
                <a:alpha val="10196"/>
              </a:srgbClr>
            </a:solidFill>
            <a:prstDash val="solid"/>
          </a:ln>
        </p:spPr>
      </p:sp>
      <p:sp>
        <p:nvSpPr>
          <p:cNvPr id="24" name="Shape 22"/>
          <p:cNvSpPr/>
          <p:nvPr/>
        </p:nvSpPr>
        <p:spPr>
          <a:xfrm>
            <a:off x="10090304" y="5180881"/>
            <a:ext cx="311020" cy="276463"/>
          </a:xfrm>
          <a:custGeom>
            <a:avLst/>
            <a:gdLst/>
            <a:ahLst/>
            <a:cxnLst/>
            <a:rect l="l" t="t" r="r" b="b"/>
            <a:pathLst>
              <a:path w="311020" h="276463">
                <a:moveTo>
                  <a:pt x="207347" y="77755"/>
                </a:moveTo>
                <a:cubicBezTo>
                  <a:pt x="207347" y="130240"/>
                  <a:pt x="160910" y="172789"/>
                  <a:pt x="103673" y="172789"/>
                </a:cubicBezTo>
                <a:cubicBezTo>
                  <a:pt x="89256" y="172789"/>
                  <a:pt x="75541" y="170089"/>
                  <a:pt x="63068" y="165230"/>
                </a:cubicBezTo>
                <a:lnTo>
                  <a:pt x="19007" y="188556"/>
                </a:lnTo>
                <a:cubicBezTo>
                  <a:pt x="13985" y="191202"/>
                  <a:pt x="7830" y="190284"/>
                  <a:pt x="3780" y="186288"/>
                </a:cubicBezTo>
                <a:cubicBezTo>
                  <a:pt x="-270" y="182293"/>
                  <a:pt x="-1188" y="176083"/>
                  <a:pt x="1512" y="171061"/>
                </a:cubicBezTo>
                <a:lnTo>
                  <a:pt x="20735" y="134776"/>
                </a:lnTo>
                <a:cubicBezTo>
                  <a:pt x="7722" y="118901"/>
                  <a:pt x="0" y="99138"/>
                  <a:pt x="0" y="77755"/>
                </a:cubicBezTo>
                <a:cubicBezTo>
                  <a:pt x="0" y="25270"/>
                  <a:pt x="46437" y="-17279"/>
                  <a:pt x="103673" y="-17279"/>
                </a:cubicBezTo>
                <a:cubicBezTo>
                  <a:pt x="160910" y="-17279"/>
                  <a:pt x="207347" y="25270"/>
                  <a:pt x="207347" y="77755"/>
                </a:cubicBezTo>
                <a:close/>
                <a:moveTo>
                  <a:pt x="207347" y="276463"/>
                </a:moveTo>
                <a:cubicBezTo>
                  <a:pt x="156536" y="276463"/>
                  <a:pt x="114257" y="242931"/>
                  <a:pt x="105401" y="198707"/>
                </a:cubicBezTo>
                <a:cubicBezTo>
                  <a:pt x="170197" y="197898"/>
                  <a:pt x="226516" y="151784"/>
                  <a:pt x="232725" y="89256"/>
                </a:cubicBezTo>
                <a:cubicBezTo>
                  <a:pt x="277705" y="99624"/>
                  <a:pt x="311020" y="136935"/>
                  <a:pt x="311020" y="181429"/>
                </a:cubicBezTo>
                <a:cubicBezTo>
                  <a:pt x="311020" y="202811"/>
                  <a:pt x="303299" y="222574"/>
                  <a:pt x="290286" y="238449"/>
                </a:cubicBezTo>
                <a:lnTo>
                  <a:pt x="309509" y="274735"/>
                </a:lnTo>
                <a:cubicBezTo>
                  <a:pt x="312154" y="279756"/>
                  <a:pt x="311236" y="285912"/>
                  <a:pt x="307241" y="289962"/>
                </a:cubicBezTo>
                <a:cubicBezTo>
                  <a:pt x="303245" y="294011"/>
                  <a:pt x="297035" y="294929"/>
                  <a:pt x="292014" y="292230"/>
                </a:cubicBezTo>
                <a:lnTo>
                  <a:pt x="247952" y="268903"/>
                </a:lnTo>
                <a:cubicBezTo>
                  <a:pt x="235479" y="273763"/>
                  <a:pt x="221764" y="276463"/>
                  <a:pt x="207347" y="276463"/>
                </a:cubicBezTo>
                <a:close/>
              </a:path>
            </a:pathLst>
          </a:custGeom>
          <a:solidFill>
            <a:srgbClr val="1A365D"/>
          </a:solidFill>
          <a:ln/>
        </p:spPr>
      </p:sp>
      <p:sp>
        <p:nvSpPr>
          <p:cNvPr id="25" name="Text 23"/>
          <p:cNvSpPr/>
          <p:nvPr/>
        </p:nvSpPr>
        <p:spPr>
          <a:xfrm>
            <a:off x="8987118" y="5531067"/>
            <a:ext cx="2515810" cy="184308"/>
          </a:xfrm>
          <a:prstGeom prst="rect">
            <a:avLst/>
          </a:prstGeom>
          <a:noFill/>
          <a:ln/>
        </p:spPr>
        <p:txBody>
          <a:bodyPr wrap="square" lIns="0" tIns="0" rIns="0" bIns="0" rtlCol="0" anchor="ctr"/>
          <a:lstStyle/>
          <a:p>
            <a:pPr algn="ctr">
              <a:lnSpc>
                <a:spcPct val="120000"/>
              </a:lnSpc>
            </a:pPr>
            <a:r>
              <a:rPr lang="en-US" sz="1016" b="1" dirty="0">
                <a:solidFill>
                  <a:srgbClr val="1A365D"/>
                </a:solidFill>
                <a:latin typeface="MiSans" pitchFamily="34" charset="0"/>
                <a:ea typeface="MiSans" pitchFamily="34" charset="-122"/>
                <a:cs typeface="MiSans" pitchFamily="34" charset="-120"/>
              </a:rPr>
              <a:t>Диалог</a:t>
            </a:r>
            <a:endParaRPr lang="en-US" sz="1600" dirty="0"/>
          </a:p>
        </p:txBody>
      </p:sp>
      <p:sp>
        <p:nvSpPr>
          <p:cNvPr id="26" name="Text 24"/>
          <p:cNvSpPr/>
          <p:nvPr/>
        </p:nvSpPr>
        <p:spPr>
          <a:xfrm>
            <a:off x="8991726" y="5752237"/>
            <a:ext cx="2506594" cy="294893"/>
          </a:xfrm>
          <a:prstGeom prst="rect">
            <a:avLst/>
          </a:prstGeom>
          <a:noFill/>
          <a:ln/>
        </p:spPr>
        <p:txBody>
          <a:bodyPr wrap="square" lIns="0" tIns="0" rIns="0" bIns="0" rtlCol="0" anchor="ctr"/>
          <a:lstStyle/>
          <a:p>
            <a:pPr algn="ctr">
              <a:lnSpc>
                <a:spcPct val="110000"/>
              </a:lnSpc>
            </a:pPr>
            <a:r>
              <a:rPr lang="ru-RU" sz="1000" dirty="0" err="1">
                <a:solidFill>
                  <a:srgbClr val="2B6CB0"/>
                </a:solidFill>
                <a:latin typeface="Arial" panose="020B0604020202020204" pitchFamily="34" charset="0"/>
                <a:ea typeface="MiSans" pitchFamily="34" charset="-122"/>
                <a:cs typeface="Arial" panose="020B0604020202020204" pitchFamily="34" charset="0"/>
              </a:rPr>
              <a:t>Қор</a:t>
            </a:r>
            <a:r>
              <a:rPr lang="ru-RU" sz="1000" dirty="0">
                <a:solidFill>
                  <a:srgbClr val="2B6CB0"/>
                </a:solidFill>
                <a:latin typeface="Arial" panose="020B0604020202020204" pitchFamily="34" charset="0"/>
                <a:ea typeface="MiSans" pitchFamily="34" charset="-122"/>
                <a:cs typeface="Arial" panose="020B0604020202020204" pitchFamily="34" charset="0"/>
              </a:rPr>
              <a:t> мен аудитория </a:t>
            </a:r>
            <a:r>
              <a:rPr lang="ru-RU" sz="1000" dirty="0" err="1">
                <a:solidFill>
                  <a:srgbClr val="2B6CB0"/>
                </a:solidFill>
                <a:latin typeface="Arial" panose="020B0604020202020204" pitchFamily="34" charset="0"/>
                <a:ea typeface="MiSans" pitchFamily="34" charset="-122"/>
                <a:cs typeface="Arial" panose="020B0604020202020204" pitchFamily="34" charset="0"/>
              </a:rPr>
              <a:t>арасындағы</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жедел</a:t>
            </a:r>
            <a:r>
              <a:rPr lang="ru-RU" sz="1000" dirty="0">
                <a:solidFill>
                  <a:srgbClr val="2B6CB0"/>
                </a:solidFill>
                <a:latin typeface="Arial" panose="020B0604020202020204" pitchFamily="34" charset="0"/>
                <a:ea typeface="MiSans" pitchFamily="34" charset="-122"/>
                <a:cs typeface="Arial" panose="020B0604020202020204" pitchFamily="34" charset="0"/>
              </a:rPr>
              <a:t> диалог</a:t>
            </a:r>
            <a:endParaRPr lang="en-US" sz="1000" dirty="0">
              <a:solidFill>
                <a:srgbClr val="2B6CB0"/>
              </a:solidFill>
              <a:latin typeface="Arial" panose="020B0604020202020204" pitchFamily="34" charset="0"/>
              <a:ea typeface="MiSans" pitchFamily="34" charset="-122"/>
              <a:cs typeface="Arial" panose="020B0604020202020204" pitchFamily="34" charset="0"/>
            </a:endParaRPr>
          </a:p>
        </p:txBody>
      </p:sp>
      <p:grpSp>
        <p:nvGrpSpPr>
          <p:cNvPr id="56" name="Группа 55">
            <a:extLst>
              <a:ext uri="{FF2B5EF4-FFF2-40B4-BE49-F238E27FC236}">
                <a16:creationId xmlns:a16="http://schemas.microsoft.com/office/drawing/2014/main" id="{C1C54EC0-5F5C-EA50-A8A2-3291FD5BC3DE}"/>
              </a:ext>
            </a:extLst>
          </p:cNvPr>
          <p:cNvGrpSpPr/>
          <p:nvPr/>
        </p:nvGrpSpPr>
        <p:grpSpPr>
          <a:xfrm>
            <a:off x="6237255" y="762768"/>
            <a:ext cx="5600532" cy="2067897"/>
            <a:chOff x="368617" y="4202231"/>
            <a:chExt cx="5600532" cy="2086036"/>
          </a:xfrm>
        </p:grpSpPr>
        <p:sp>
          <p:nvSpPr>
            <p:cNvPr id="27" name="Shape 25"/>
            <p:cNvSpPr/>
            <p:nvPr/>
          </p:nvSpPr>
          <p:spPr>
            <a:xfrm>
              <a:off x="368617" y="4202231"/>
              <a:ext cx="5600532" cy="2086036"/>
            </a:xfrm>
            <a:prstGeom prst="roundRect">
              <a:avLst>
                <a:gd name="adj" fmla="val 4762"/>
              </a:avLst>
            </a:prstGeom>
            <a:solidFill>
              <a:srgbClr val="FFFFFF"/>
            </a:solidFill>
            <a:ln/>
            <a:effectLst>
              <a:outerShdw blurRad="55293" dist="36862" dir="5400000" algn="bl" rotWithShape="0">
                <a:srgbClr val="000000">
                  <a:alpha val="10196"/>
                </a:srgbClr>
              </a:outerShdw>
            </a:effectLst>
          </p:spPr>
        </p:sp>
        <p:sp>
          <p:nvSpPr>
            <p:cNvPr id="28" name="Shape 26"/>
            <p:cNvSpPr/>
            <p:nvPr/>
          </p:nvSpPr>
          <p:spPr>
            <a:xfrm>
              <a:off x="552255" y="4277358"/>
              <a:ext cx="165878" cy="165878"/>
            </a:xfrm>
            <a:custGeom>
              <a:avLst/>
              <a:gdLst/>
              <a:ahLst/>
              <a:cxnLst/>
              <a:rect l="l" t="t" r="r" b="b"/>
              <a:pathLst>
                <a:path w="165878" h="165878">
                  <a:moveTo>
                    <a:pt x="124408" y="62204"/>
                  </a:moveTo>
                  <a:cubicBezTo>
                    <a:pt x="141579" y="62204"/>
                    <a:pt x="155510" y="48273"/>
                    <a:pt x="155510" y="31102"/>
                  </a:cubicBezTo>
                  <a:cubicBezTo>
                    <a:pt x="155510" y="13931"/>
                    <a:pt x="141579" y="0"/>
                    <a:pt x="124408" y="0"/>
                  </a:cubicBezTo>
                  <a:cubicBezTo>
                    <a:pt x="107237" y="0"/>
                    <a:pt x="93306" y="13931"/>
                    <a:pt x="93306" y="31102"/>
                  </a:cubicBezTo>
                  <a:cubicBezTo>
                    <a:pt x="93306" y="32852"/>
                    <a:pt x="93468" y="34601"/>
                    <a:pt x="93727" y="36286"/>
                  </a:cubicBezTo>
                  <a:lnTo>
                    <a:pt x="51707" y="59645"/>
                  </a:lnTo>
                  <a:cubicBezTo>
                    <a:pt x="46232" y="54785"/>
                    <a:pt x="39007" y="51837"/>
                    <a:pt x="31102" y="51837"/>
                  </a:cubicBezTo>
                  <a:cubicBezTo>
                    <a:pt x="13931" y="51837"/>
                    <a:pt x="0" y="65768"/>
                    <a:pt x="0" y="82939"/>
                  </a:cubicBezTo>
                  <a:cubicBezTo>
                    <a:pt x="0" y="100110"/>
                    <a:pt x="13931" y="114041"/>
                    <a:pt x="31102" y="114041"/>
                  </a:cubicBezTo>
                  <a:cubicBezTo>
                    <a:pt x="39007" y="114041"/>
                    <a:pt x="46199" y="111093"/>
                    <a:pt x="51707" y="106233"/>
                  </a:cubicBezTo>
                  <a:lnTo>
                    <a:pt x="93727" y="129592"/>
                  </a:lnTo>
                  <a:cubicBezTo>
                    <a:pt x="93436" y="131277"/>
                    <a:pt x="93306" y="132994"/>
                    <a:pt x="93306" y="134776"/>
                  </a:cubicBezTo>
                  <a:cubicBezTo>
                    <a:pt x="93306" y="151946"/>
                    <a:pt x="107237" y="165878"/>
                    <a:pt x="124408" y="165878"/>
                  </a:cubicBezTo>
                  <a:cubicBezTo>
                    <a:pt x="141579" y="165878"/>
                    <a:pt x="155510" y="151946"/>
                    <a:pt x="155510" y="134776"/>
                  </a:cubicBezTo>
                  <a:cubicBezTo>
                    <a:pt x="155510" y="117605"/>
                    <a:pt x="141579" y="103673"/>
                    <a:pt x="124408" y="103673"/>
                  </a:cubicBezTo>
                  <a:cubicBezTo>
                    <a:pt x="116503" y="103673"/>
                    <a:pt x="109311" y="106622"/>
                    <a:pt x="103803" y="111481"/>
                  </a:cubicBezTo>
                  <a:lnTo>
                    <a:pt x="61783" y="88122"/>
                  </a:lnTo>
                  <a:cubicBezTo>
                    <a:pt x="62074" y="86438"/>
                    <a:pt x="62204" y="84721"/>
                    <a:pt x="62204" y="82939"/>
                  </a:cubicBezTo>
                  <a:cubicBezTo>
                    <a:pt x="62204" y="81157"/>
                    <a:pt x="62042" y="79440"/>
                    <a:pt x="61783" y="77755"/>
                  </a:cubicBezTo>
                  <a:lnTo>
                    <a:pt x="103803" y="54396"/>
                  </a:lnTo>
                  <a:cubicBezTo>
                    <a:pt x="109278" y="59256"/>
                    <a:pt x="116503" y="62204"/>
                    <a:pt x="124408" y="62204"/>
                  </a:cubicBezTo>
                  <a:close/>
                </a:path>
              </a:pathLst>
            </a:custGeom>
            <a:solidFill>
              <a:srgbClr val="4299E1"/>
            </a:solidFill>
            <a:ln/>
          </p:spPr>
        </p:sp>
        <p:sp>
          <p:nvSpPr>
            <p:cNvPr id="29" name="Text 27"/>
            <p:cNvSpPr/>
            <p:nvPr/>
          </p:nvSpPr>
          <p:spPr>
            <a:xfrm>
              <a:off x="810286" y="4217737"/>
              <a:ext cx="5151420" cy="258032"/>
            </a:xfrm>
            <a:prstGeom prst="rect">
              <a:avLst/>
            </a:prstGeom>
            <a:noFill/>
            <a:ln/>
          </p:spPr>
          <p:txBody>
            <a:bodyPr wrap="square" lIns="0" tIns="0" rIns="0" bIns="0" rtlCol="0" anchor="ctr"/>
            <a:lstStyle/>
            <a:p>
              <a:pPr>
                <a:lnSpc>
                  <a:spcPct val="130000"/>
                </a:lnSpc>
              </a:pPr>
              <a:r>
                <a:rPr lang="kk-KZ" sz="1306" b="1" dirty="0">
                  <a:solidFill>
                    <a:srgbClr val="1A365D"/>
                  </a:solidFill>
                </a:rPr>
                <a:t>Ақпарат көздері</a:t>
              </a:r>
              <a:endParaRPr lang="en-US" sz="1600" dirty="0"/>
            </a:p>
          </p:txBody>
        </p:sp>
        <p:sp>
          <p:nvSpPr>
            <p:cNvPr id="30" name="Shape 28"/>
            <p:cNvSpPr/>
            <p:nvPr/>
          </p:nvSpPr>
          <p:spPr>
            <a:xfrm>
              <a:off x="551413" y="4562680"/>
              <a:ext cx="5280435" cy="479202"/>
            </a:xfrm>
            <a:prstGeom prst="roundRect">
              <a:avLst>
                <a:gd name="adj" fmla="val 15385"/>
              </a:avLst>
            </a:prstGeom>
            <a:solidFill>
              <a:srgbClr val="F0F4F8"/>
            </a:solidFill>
            <a:ln/>
          </p:spPr>
          <p:txBody>
            <a:bodyPr/>
            <a:lstStyle/>
            <a:p>
              <a:endParaRPr lang="ru-KZ" dirty="0"/>
            </a:p>
          </p:txBody>
        </p:sp>
        <p:sp>
          <p:nvSpPr>
            <p:cNvPr id="31" name="Shape 29"/>
            <p:cNvSpPr/>
            <p:nvPr/>
          </p:nvSpPr>
          <p:spPr>
            <a:xfrm>
              <a:off x="665093" y="4709677"/>
              <a:ext cx="147447" cy="147447"/>
            </a:xfrm>
            <a:custGeom>
              <a:avLst/>
              <a:gdLst/>
              <a:ahLst/>
              <a:cxnLst/>
              <a:rect l="l" t="t" r="r" b="b"/>
              <a:pathLst>
                <a:path w="147447" h="147447">
                  <a:moveTo>
                    <a:pt x="101341" y="80635"/>
                  </a:moveTo>
                  <a:lnTo>
                    <a:pt x="46365" y="80635"/>
                  </a:lnTo>
                  <a:cubicBezTo>
                    <a:pt x="47200" y="99210"/>
                    <a:pt x="51318" y="116316"/>
                    <a:pt x="57164" y="128843"/>
                  </a:cubicBezTo>
                  <a:cubicBezTo>
                    <a:pt x="60447" y="135899"/>
                    <a:pt x="63990" y="140881"/>
                    <a:pt x="67273" y="143933"/>
                  </a:cubicBezTo>
                  <a:cubicBezTo>
                    <a:pt x="70498" y="146957"/>
                    <a:pt x="72715" y="147447"/>
                    <a:pt x="73867" y="147447"/>
                  </a:cubicBezTo>
                  <a:cubicBezTo>
                    <a:pt x="75019" y="147447"/>
                    <a:pt x="77237" y="146957"/>
                    <a:pt x="80462" y="143933"/>
                  </a:cubicBezTo>
                  <a:cubicBezTo>
                    <a:pt x="83745" y="140881"/>
                    <a:pt x="87287" y="135870"/>
                    <a:pt x="90570" y="128843"/>
                  </a:cubicBezTo>
                  <a:cubicBezTo>
                    <a:pt x="96416" y="116316"/>
                    <a:pt x="100534" y="99210"/>
                    <a:pt x="101370" y="80635"/>
                  </a:cubicBezTo>
                  <a:close/>
                  <a:moveTo>
                    <a:pt x="46336" y="66812"/>
                  </a:moveTo>
                  <a:lnTo>
                    <a:pt x="101312" y="66812"/>
                  </a:lnTo>
                  <a:cubicBezTo>
                    <a:pt x="100506" y="48237"/>
                    <a:pt x="96388" y="31131"/>
                    <a:pt x="90541" y="18604"/>
                  </a:cubicBezTo>
                  <a:cubicBezTo>
                    <a:pt x="87259" y="11577"/>
                    <a:pt x="83716" y="6566"/>
                    <a:pt x="80433" y="3513"/>
                  </a:cubicBezTo>
                  <a:cubicBezTo>
                    <a:pt x="77208" y="490"/>
                    <a:pt x="74990" y="0"/>
                    <a:pt x="73839" y="0"/>
                  </a:cubicBezTo>
                  <a:cubicBezTo>
                    <a:pt x="72687" y="0"/>
                    <a:pt x="70469" y="490"/>
                    <a:pt x="67244" y="3513"/>
                  </a:cubicBezTo>
                  <a:cubicBezTo>
                    <a:pt x="63961" y="6566"/>
                    <a:pt x="60419" y="11577"/>
                    <a:pt x="57136" y="18604"/>
                  </a:cubicBezTo>
                  <a:cubicBezTo>
                    <a:pt x="51290" y="31131"/>
                    <a:pt x="47171" y="48237"/>
                    <a:pt x="46336" y="66812"/>
                  </a:cubicBezTo>
                  <a:close/>
                  <a:moveTo>
                    <a:pt x="32513" y="66812"/>
                  </a:moveTo>
                  <a:cubicBezTo>
                    <a:pt x="33521" y="42161"/>
                    <a:pt x="39885" y="19266"/>
                    <a:pt x="49187" y="4233"/>
                  </a:cubicBezTo>
                  <a:cubicBezTo>
                    <a:pt x="22664" y="13622"/>
                    <a:pt x="3139" y="37783"/>
                    <a:pt x="432" y="66812"/>
                  </a:cubicBezTo>
                  <a:lnTo>
                    <a:pt x="32513" y="66812"/>
                  </a:lnTo>
                  <a:close/>
                  <a:moveTo>
                    <a:pt x="432" y="80635"/>
                  </a:moveTo>
                  <a:cubicBezTo>
                    <a:pt x="3139" y="109663"/>
                    <a:pt x="22664" y="133825"/>
                    <a:pt x="49187" y="143213"/>
                  </a:cubicBezTo>
                  <a:cubicBezTo>
                    <a:pt x="39885" y="128181"/>
                    <a:pt x="33521" y="105286"/>
                    <a:pt x="32513" y="80635"/>
                  </a:cubicBezTo>
                  <a:lnTo>
                    <a:pt x="432" y="80635"/>
                  </a:lnTo>
                  <a:close/>
                  <a:moveTo>
                    <a:pt x="115164" y="80635"/>
                  </a:moveTo>
                  <a:cubicBezTo>
                    <a:pt x="114156" y="105286"/>
                    <a:pt x="107792" y="128181"/>
                    <a:pt x="98490" y="143213"/>
                  </a:cubicBezTo>
                  <a:cubicBezTo>
                    <a:pt x="125013" y="133796"/>
                    <a:pt x="144538" y="109663"/>
                    <a:pt x="147245" y="80635"/>
                  </a:cubicBezTo>
                  <a:lnTo>
                    <a:pt x="115164" y="80635"/>
                  </a:lnTo>
                  <a:close/>
                  <a:moveTo>
                    <a:pt x="147245" y="66812"/>
                  </a:moveTo>
                  <a:cubicBezTo>
                    <a:pt x="144538" y="37783"/>
                    <a:pt x="125013" y="13622"/>
                    <a:pt x="98490" y="4233"/>
                  </a:cubicBezTo>
                  <a:cubicBezTo>
                    <a:pt x="107792" y="19266"/>
                    <a:pt x="114156" y="42161"/>
                    <a:pt x="115164" y="66812"/>
                  </a:cubicBezTo>
                  <a:lnTo>
                    <a:pt x="147245" y="66812"/>
                  </a:lnTo>
                  <a:close/>
                </a:path>
              </a:pathLst>
            </a:custGeom>
            <a:solidFill>
              <a:srgbClr val="4299E1"/>
            </a:solidFill>
            <a:ln/>
          </p:spPr>
        </p:sp>
        <p:sp>
          <p:nvSpPr>
            <p:cNvPr id="32" name="Text 30"/>
            <p:cNvSpPr/>
            <p:nvPr/>
          </p:nvSpPr>
          <p:spPr>
            <a:xfrm>
              <a:off x="904693" y="4636404"/>
              <a:ext cx="1580785" cy="177078"/>
            </a:xfrm>
            <a:prstGeom prst="rect">
              <a:avLst/>
            </a:prstGeom>
            <a:noFill/>
            <a:ln/>
          </p:spPr>
          <p:txBody>
            <a:bodyPr wrap="square" lIns="0" tIns="0" rIns="0" bIns="0" rtlCol="0" anchor="ctr"/>
            <a:lstStyle/>
            <a:p>
              <a:pPr>
                <a:lnSpc>
                  <a:spcPct val="120000"/>
                </a:lnSpc>
              </a:pPr>
              <a:r>
                <a:rPr lang="en-US" sz="1016" b="1" dirty="0" err="1">
                  <a:solidFill>
                    <a:srgbClr val="1A365D"/>
                  </a:solidFill>
                  <a:latin typeface="MiSans" pitchFamily="34" charset="0"/>
                  <a:ea typeface="MiSans" pitchFamily="34" charset="-122"/>
                  <a:cs typeface="MiSans" pitchFamily="34" charset="-120"/>
                </a:rPr>
                <a:t>Интернет-ресурс</a:t>
              </a:r>
              <a:r>
                <a:rPr lang="kk-KZ" sz="1016" b="1" dirty="0">
                  <a:solidFill>
                    <a:srgbClr val="1A365D"/>
                  </a:solidFill>
                  <a:latin typeface="MiSans" pitchFamily="34" charset="0"/>
                  <a:ea typeface="MiSans" pitchFamily="34" charset="-122"/>
                  <a:cs typeface="MiSans" pitchFamily="34" charset="-120"/>
                </a:rPr>
                <a:t>тар</a:t>
              </a:r>
              <a:endParaRPr lang="en-US" sz="1600" dirty="0"/>
            </a:p>
          </p:txBody>
        </p:sp>
        <p:sp>
          <p:nvSpPr>
            <p:cNvPr id="33" name="Text 31"/>
            <p:cNvSpPr/>
            <p:nvPr/>
          </p:nvSpPr>
          <p:spPr>
            <a:xfrm>
              <a:off x="904694" y="4820712"/>
              <a:ext cx="3312339" cy="336362"/>
            </a:xfrm>
            <a:prstGeom prst="rect">
              <a:avLst/>
            </a:prstGeom>
            <a:noFill/>
            <a:ln/>
          </p:spPr>
          <p:txBody>
            <a:bodyPr wrap="square" lIns="0" tIns="0" rIns="0" bIns="0" rtlCol="0" anchor="ctr"/>
            <a:lstStyle/>
            <a:p>
              <a:pPr>
                <a:lnSpc>
                  <a:spcPct val="110000"/>
                </a:lnSpc>
              </a:pPr>
              <a:r>
                <a:rPr lang="ru-RU" sz="871" dirty="0">
                  <a:solidFill>
                    <a:srgbClr val="2B6CB0"/>
                  </a:solidFill>
                  <a:latin typeface="MiSans" pitchFamily="34" charset="0"/>
                  <a:ea typeface="MiSans" pitchFamily="34" charset="-122"/>
                  <a:cs typeface="MiSans" pitchFamily="34" charset="-120"/>
                </a:rPr>
                <a:t>ЕХӘҚМ интернет-</a:t>
              </a:r>
              <a:r>
                <a:rPr lang="ru-RU" sz="871" dirty="0" err="1">
                  <a:solidFill>
                    <a:srgbClr val="2B6CB0"/>
                  </a:solidFill>
                  <a:latin typeface="MiSans" pitchFamily="34" charset="0"/>
                  <a:ea typeface="MiSans" pitchFamily="34" charset="-122"/>
                  <a:cs typeface="MiSans" pitchFamily="34" charset="-120"/>
                </a:rPr>
                <a:t>ресурстары</a:t>
              </a:r>
              <a:r>
                <a:rPr lang="ru-RU" sz="871" dirty="0">
                  <a:solidFill>
                    <a:srgbClr val="2B6CB0"/>
                  </a:solidFill>
                  <a:latin typeface="MiSans" pitchFamily="34" charset="0"/>
                  <a:ea typeface="MiSans" pitchFamily="34" charset="-122"/>
                  <a:cs typeface="MiSans" pitchFamily="34" charset="-120"/>
                </a:rPr>
                <a:t> (</a:t>
              </a:r>
              <a:r>
                <a:rPr lang="en-US" sz="871" dirty="0">
                  <a:solidFill>
                    <a:srgbClr val="2B6CB0"/>
                  </a:solidFill>
                  <a:latin typeface="MiSans" pitchFamily="34" charset="0"/>
                  <a:ea typeface="MiSans" pitchFamily="34" charset="-122"/>
                  <a:cs typeface="MiSans" pitchFamily="34" charset="-120"/>
                </a:rPr>
                <a:t>enbek.gov.kz), </a:t>
              </a:r>
              <a:r>
                <a:rPr lang="ru-RU" sz="871" dirty="0">
                  <a:solidFill>
                    <a:srgbClr val="2B6CB0"/>
                  </a:solidFill>
                  <a:latin typeface="MiSans" pitchFamily="34" charset="0"/>
                  <a:ea typeface="MiSans" pitchFamily="34" charset="-122"/>
                  <a:cs typeface="MiSans" pitchFamily="34" charset="-120"/>
                </a:rPr>
                <a:t>МӘСҚ (</a:t>
              </a:r>
              <a:r>
                <a:rPr lang="en-US" sz="871" dirty="0" err="1">
                  <a:solidFill>
                    <a:srgbClr val="2B6CB0"/>
                  </a:solidFill>
                  <a:latin typeface="MiSans" pitchFamily="34" charset="0"/>
                  <a:ea typeface="MiSans" pitchFamily="34" charset="-122"/>
                  <a:cs typeface="MiSans" pitchFamily="34" charset="-120"/>
                </a:rPr>
                <a:t>gfss.kz</a:t>
              </a:r>
              <a:r>
                <a:rPr lang="en-US" sz="871" dirty="0">
                  <a:solidFill>
                    <a:srgbClr val="2B6CB0"/>
                  </a:solidFill>
                  <a:latin typeface="MiSans" pitchFamily="34" charset="0"/>
                  <a:ea typeface="MiSans" pitchFamily="34" charset="-122"/>
                  <a:cs typeface="MiSans" pitchFamily="34" charset="-120"/>
                </a:rPr>
                <a:t>);</a:t>
              </a:r>
            </a:p>
            <a:p>
              <a:pPr>
                <a:lnSpc>
                  <a:spcPct val="110000"/>
                </a:lnSpc>
              </a:pPr>
              <a:endParaRPr lang="en-US" sz="871" dirty="0">
                <a:solidFill>
                  <a:srgbClr val="2B6CB0"/>
                </a:solidFill>
                <a:latin typeface="MiSans" pitchFamily="34" charset="0"/>
                <a:ea typeface="MiSans" pitchFamily="34" charset="-122"/>
                <a:cs typeface="MiSans" pitchFamily="34" charset="-120"/>
              </a:endParaRPr>
            </a:p>
          </p:txBody>
        </p:sp>
        <p:sp>
          <p:nvSpPr>
            <p:cNvPr id="34" name="Shape 32"/>
            <p:cNvSpPr/>
            <p:nvPr/>
          </p:nvSpPr>
          <p:spPr>
            <a:xfrm>
              <a:off x="572939" y="5115606"/>
              <a:ext cx="5280435" cy="479202"/>
            </a:xfrm>
            <a:prstGeom prst="roundRect">
              <a:avLst>
                <a:gd name="adj" fmla="val 15385"/>
              </a:avLst>
            </a:prstGeom>
            <a:solidFill>
              <a:srgbClr val="F0F4F8"/>
            </a:solidFill>
            <a:ln/>
          </p:spPr>
        </p:sp>
        <p:sp>
          <p:nvSpPr>
            <p:cNvPr id="35" name="Shape 33"/>
            <p:cNvSpPr/>
            <p:nvPr/>
          </p:nvSpPr>
          <p:spPr>
            <a:xfrm>
              <a:off x="654295" y="5286315"/>
              <a:ext cx="129016" cy="147447"/>
            </a:xfrm>
            <a:custGeom>
              <a:avLst/>
              <a:gdLst/>
              <a:ahLst/>
              <a:cxnLst/>
              <a:rect l="l" t="t" r="r" b="b"/>
              <a:pathLst>
                <a:path w="129016" h="147447">
                  <a:moveTo>
                    <a:pt x="64594" y="40605"/>
                  </a:moveTo>
                  <a:cubicBezTo>
                    <a:pt x="52762" y="40575"/>
                    <a:pt x="41813" y="46858"/>
                    <a:pt x="35870" y="57090"/>
                  </a:cubicBezTo>
                  <a:cubicBezTo>
                    <a:pt x="29928" y="67321"/>
                    <a:pt x="29895" y="79945"/>
                    <a:pt x="35784" y="90207"/>
                  </a:cubicBezTo>
                  <a:cubicBezTo>
                    <a:pt x="41673" y="100470"/>
                    <a:pt x="52590" y="106810"/>
                    <a:pt x="64422" y="106841"/>
                  </a:cubicBezTo>
                  <a:cubicBezTo>
                    <a:pt x="82700" y="106889"/>
                    <a:pt x="97578" y="92088"/>
                    <a:pt x="97626" y="73810"/>
                  </a:cubicBezTo>
                  <a:cubicBezTo>
                    <a:pt x="97674" y="55531"/>
                    <a:pt x="82873" y="40653"/>
                    <a:pt x="64594" y="40605"/>
                  </a:cubicBezTo>
                  <a:close/>
                  <a:moveTo>
                    <a:pt x="64422" y="52240"/>
                  </a:moveTo>
                  <a:cubicBezTo>
                    <a:pt x="72097" y="52209"/>
                    <a:pt x="79206" y="56275"/>
                    <a:pt x="83070" y="62907"/>
                  </a:cubicBezTo>
                  <a:cubicBezTo>
                    <a:pt x="86934" y="69538"/>
                    <a:pt x="86967" y="77728"/>
                    <a:pt x="83156" y="84390"/>
                  </a:cubicBezTo>
                  <a:cubicBezTo>
                    <a:pt x="79345" y="91053"/>
                    <a:pt x="72270" y="95176"/>
                    <a:pt x="64594" y="95207"/>
                  </a:cubicBezTo>
                  <a:cubicBezTo>
                    <a:pt x="52737" y="95254"/>
                    <a:pt x="43072" y="85667"/>
                    <a:pt x="43024" y="73810"/>
                  </a:cubicBezTo>
                  <a:cubicBezTo>
                    <a:pt x="42977" y="61953"/>
                    <a:pt x="52565" y="52288"/>
                    <a:pt x="64422" y="52240"/>
                  </a:cubicBezTo>
                  <a:close/>
                  <a:moveTo>
                    <a:pt x="91319" y="39252"/>
                  </a:moveTo>
                  <a:cubicBezTo>
                    <a:pt x="91319" y="34992"/>
                    <a:pt x="94777" y="31534"/>
                    <a:pt x="99037" y="31534"/>
                  </a:cubicBezTo>
                  <a:cubicBezTo>
                    <a:pt x="103297" y="31534"/>
                    <a:pt x="106755" y="34992"/>
                    <a:pt x="106755" y="39252"/>
                  </a:cubicBezTo>
                  <a:cubicBezTo>
                    <a:pt x="106755" y="43512"/>
                    <a:pt x="103297" y="46970"/>
                    <a:pt x="99037" y="46970"/>
                  </a:cubicBezTo>
                  <a:cubicBezTo>
                    <a:pt x="94777" y="46970"/>
                    <a:pt x="91319" y="43512"/>
                    <a:pt x="91319" y="39252"/>
                  </a:cubicBezTo>
                  <a:close/>
                  <a:moveTo>
                    <a:pt x="128670" y="47085"/>
                  </a:moveTo>
                  <a:cubicBezTo>
                    <a:pt x="128181" y="36746"/>
                    <a:pt x="125819" y="27589"/>
                    <a:pt x="118245" y="20044"/>
                  </a:cubicBezTo>
                  <a:cubicBezTo>
                    <a:pt x="110700" y="12498"/>
                    <a:pt x="101542" y="10137"/>
                    <a:pt x="91204" y="9619"/>
                  </a:cubicBezTo>
                  <a:cubicBezTo>
                    <a:pt x="80549" y="9014"/>
                    <a:pt x="48611" y="9014"/>
                    <a:pt x="37956" y="9619"/>
                  </a:cubicBezTo>
                  <a:cubicBezTo>
                    <a:pt x="27646" y="10108"/>
                    <a:pt x="18488" y="12470"/>
                    <a:pt x="10915" y="20015"/>
                  </a:cubicBezTo>
                  <a:cubicBezTo>
                    <a:pt x="3341" y="27560"/>
                    <a:pt x="1008" y="36718"/>
                    <a:pt x="490" y="47056"/>
                  </a:cubicBezTo>
                  <a:cubicBezTo>
                    <a:pt x="-115" y="57712"/>
                    <a:pt x="-115" y="89649"/>
                    <a:pt x="490" y="100304"/>
                  </a:cubicBezTo>
                  <a:cubicBezTo>
                    <a:pt x="979" y="110643"/>
                    <a:pt x="3341" y="119800"/>
                    <a:pt x="10915" y="127346"/>
                  </a:cubicBezTo>
                  <a:cubicBezTo>
                    <a:pt x="18488" y="134891"/>
                    <a:pt x="27617" y="137252"/>
                    <a:pt x="37956" y="137771"/>
                  </a:cubicBezTo>
                  <a:cubicBezTo>
                    <a:pt x="48611" y="138375"/>
                    <a:pt x="80549" y="138375"/>
                    <a:pt x="91204" y="137771"/>
                  </a:cubicBezTo>
                  <a:cubicBezTo>
                    <a:pt x="101542" y="137281"/>
                    <a:pt x="110700" y="134920"/>
                    <a:pt x="118245" y="127346"/>
                  </a:cubicBezTo>
                  <a:cubicBezTo>
                    <a:pt x="125790" y="119800"/>
                    <a:pt x="128152" y="110643"/>
                    <a:pt x="128670" y="100304"/>
                  </a:cubicBezTo>
                  <a:cubicBezTo>
                    <a:pt x="129275" y="89649"/>
                    <a:pt x="129275" y="57740"/>
                    <a:pt x="128670" y="47085"/>
                  </a:cubicBezTo>
                  <a:close/>
                  <a:moveTo>
                    <a:pt x="114905" y="111737"/>
                  </a:moveTo>
                  <a:cubicBezTo>
                    <a:pt x="112659" y="117381"/>
                    <a:pt x="108310" y="121730"/>
                    <a:pt x="102637" y="124005"/>
                  </a:cubicBezTo>
                  <a:cubicBezTo>
                    <a:pt x="94141" y="127374"/>
                    <a:pt x="73983" y="126597"/>
                    <a:pt x="64594" y="126597"/>
                  </a:cubicBezTo>
                  <a:cubicBezTo>
                    <a:pt x="55206" y="126597"/>
                    <a:pt x="35019" y="127346"/>
                    <a:pt x="26552" y="124005"/>
                  </a:cubicBezTo>
                  <a:cubicBezTo>
                    <a:pt x="20907" y="121759"/>
                    <a:pt x="16559" y="117410"/>
                    <a:pt x="14284" y="111737"/>
                  </a:cubicBezTo>
                  <a:cubicBezTo>
                    <a:pt x="10915" y="103241"/>
                    <a:pt x="11692" y="83083"/>
                    <a:pt x="11692" y="73695"/>
                  </a:cubicBezTo>
                  <a:cubicBezTo>
                    <a:pt x="11692" y="64306"/>
                    <a:pt x="10943" y="44119"/>
                    <a:pt x="14284" y="35652"/>
                  </a:cubicBezTo>
                  <a:cubicBezTo>
                    <a:pt x="16530" y="30008"/>
                    <a:pt x="20879" y="25659"/>
                    <a:pt x="26552" y="23384"/>
                  </a:cubicBezTo>
                  <a:cubicBezTo>
                    <a:pt x="35047" y="20015"/>
                    <a:pt x="55206" y="20792"/>
                    <a:pt x="64594" y="20792"/>
                  </a:cubicBezTo>
                  <a:cubicBezTo>
                    <a:pt x="73983" y="20792"/>
                    <a:pt x="94170" y="20044"/>
                    <a:pt x="102637" y="23384"/>
                  </a:cubicBezTo>
                  <a:cubicBezTo>
                    <a:pt x="108281" y="25630"/>
                    <a:pt x="112630" y="29979"/>
                    <a:pt x="114905" y="35652"/>
                  </a:cubicBezTo>
                  <a:cubicBezTo>
                    <a:pt x="118274" y="44148"/>
                    <a:pt x="117497" y="64306"/>
                    <a:pt x="117497" y="73695"/>
                  </a:cubicBezTo>
                  <a:cubicBezTo>
                    <a:pt x="117497" y="83083"/>
                    <a:pt x="118274" y="103270"/>
                    <a:pt x="114905" y="111737"/>
                  </a:cubicBezTo>
                  <a:close/>
                </a:path>
              </a:pathLst>
            </a:custGeom>
            <a:solidFill>
              <a:srgbClr val="4299E1"/>
            </a:solidFill>
            <a:ln/>
          </p:spPr>
        </p:sp>
        <p:sp>
          <p:nvSpPr>
            <p:cNvPr id="36" name="Text 34"/>
            <p:cNvSpPr/>
            <p:nvPr/>
          </p:nvSpPr>
          <p:spPr>
            <a:xfrm>
              <a:off x="904694" y="5189329"/>
              <a:ext cx="2027392" cy="184308"/>
            </a:xfrm>
            <a:prstGeom prst="rect">
              <a:avLst/>
            </a:prstGeom>
            <a:noFill/>
            <a:ln/>
          </p:spPr>
          <p:txBody>
            <a:bodyPr wrap="square" lIns="0" tIns="0" rIns="0" bIns="0" rtlCol="0" anchor="ctr"/>
            <a:lstStyle/>
            <a:p>
              <a:pPr>
                <a:lnSpc>
                  <a:spcPct val="120000"/>
                </a:lnSpc>
              </a:pPr>
              <a:r>
                <a:rPr lang="kk-KZ" sz="1016" b="1" dirty="0">
                  <a:solidFill>
                    <a:srgbClr val="1A365D"/>
                  </a:solidFill>
                  <a:latin typeface="MiSans" pitchFamily="34" charset="0"/>
                  <a:ea typeface="MiSans" pitchFamily="34" charset="-122"/>
                  <a:cs typeface="MiSans" pitchFamily="34" charset="-120"/>
                </a:rPr>
                <a:t>Әлеуметтік желілер</a:t>
              </a:r>
              <a:endParaRPr lang="en-US" sz="1600" dirty="0"/>
            </a:p>
          </p:txBody>
        </p:sp>
        <p:sp>
          <p:nvSpPr>
            <p:cNvPr id="37" name="Text 35"/>
            <p:cNvSpPr/>
            <p:nvPr/>
          </p:nvSpPr>
          <p:spPr>
            <a:xfrm>
              <a:off x="915143" y="5373637"/>
              <a:ext cx="4408509" cy="213941"/>
            </a:xfrm>
            <a:prstGeom prst="rect">
              <a:avLst/>
            </a:prstGeom>
            <a:noFill/>
            <a:ln/>
          </p:spPr>
          <p:txBody>
            <a:bodyPr wrap="square" lIns="0" tIns="0" rIns="0" bIns="0" rtlCol="0" anchor="ctr"/>
            <a:lstStyle/>
            <a:p>
              <a:pPr>
                <a:lnSpc>
                  <a:spcPct val="110000"/>
                </a:lnSpc>
              </a:pPr>
              <a:r>
                <a:rPr lang="en-US" sz="871" dirty="0">
                  <a:solidFill>
                    <a:srgbClr val="2B6CB0"/>
                  </a:solidFill>
                  <a:latin typeface="MiSans" pitchFamily="34" charset="0"/>
                  <a:ea typeface="MiSans" pitchFamily="34" charset="-122"/>
                  <a:cs typeface="MiSans" pitchFamily="34" charset="-120"/>
                </a:rPr>
                <a:t>Instagram: @</a:t>
              </a:r>
              <a:r>
                <a:rPr lang="en-US" sz="871" dirty="0" err="1">
                  <a:solidFill>
                    <a:srgbClr val="2B6CB0"/>
                  </a:solidFill>
                  <a:latin typeface="MiSans" pitchFamily="34" charset="0"/>
                  <a:ea typeface="MiSans" pitchFamily="34" charset="-122"/>
                  <a:cs typeface="MiSans" pitchFamily="34" charset="-120"/>
                </a:rPr>
                <a:t>gfss</a:t>
              </a:r>
              <a:r>
                <a:rPr lang="en-US" sz="871" dirty="0">
                  <a:solidFill>
                    <a:srgbClr val="2B6CB0"/>
                  </a:solidFill>
                  <a:latin typeface="MiSans" pitchFamily="34" charset="0"/>
                  <a:ea typeface="MiSans" pitchFamily="34" charset="-122"/>
                  <a:cs typeface="MiSans" pitchFamily="34" charset="-120"/>
                </a:rPr>
                <a:t>_, Facebook: @</a:t>
              </a:r>
              <a:r>
                <a:rPr lang="en-US" sz="871" dirty="0" err="1">
                  <a:solidFill>
                    <a:srgbClr val="2B6CB0"/>
                  </a:solidFill>
                  <a:latin typeface="MiSans" pitchFamily="34" charset="0"/>
                  <a:ea typeface="MiSans" pitchFamily="34" charset="-122"/>
                  <a:cs typeface="MiSans" pitchFamily="34" charset="-120"/>
                </a:rPr>
                <a:t>gfsskaz</a:t>
              </a:r>
              <a:r>
                <a:rPr lang="en-US" sz="871" dirty="0">
                  <a:solidFill>
                    <a:srgbClr val="2B6CB0"/>
                  </a:solidFill>
                  <a:latin typeface="MiSans" pitchFamily="34" charset="0"/>
                  <a:ea typeface="MiSans" pitchFamily="34" charset="-122"/>
                  <a:cs typeface="MiSans" pitchFamily="34" charset="-120"/>
                </a:rPr>
                <a:t>, TikTok: @</a:t>
              </a:r>
              <a:r>
                <a:rPr lang="en-US" sz="871" dirty="0" err="1">
                  <a:solidFill>
                    <a:srgbClr val="2B6CB0"/>
                  </a:solidFill>
                  <a:latin typeface="MiSans" pitchFamily="34" charset="0"/>
                  <a:ea typeface="MiSans" pitchFamily="34" charset="-122"/>
                  <a:cs typeface="MiSans" pitchFamily="34" charset="-120"/>
                </a:rPr>
                <a:t>gfsskz</a:t>
              </a:r>
              <a:r>
                <a:rPr lang="en-US" sz="871" dirty="0">
                  <a:solidFill>
                    <a:srgbClr val="2B6CB0"/>
                  </a:solidFill>
                  <a:latin typeface="MiSans" pitchFamily="34" charset="0"/>
                  <a:ea typeface="MiSans" pitchFamily="34" charset="-122"/>
                  <a:cs typeface="MiSans" pitchFamily="34" charset="-120"/>
                </a:rPr>
                <a:t>_, YouTube: @</a:t>
              </a:r>
              <a:r>
                <a:rPr lang="en-US" sz="871" dirty="0" err="1">
                  <a:solidFill>
                    <a:srgbClr val="2B6CB0"/>
                  </a:solidFill>
                  <a:latin typeface="MiSans" pitchFamily="34" charset="0"/>
                  <a:ea typeface="MiSans" pitchFamily="34" charset="-122"/>
                  <a:cs typeface="MiSans" pitchFamily="34" charset="-120"/>
                </a:rPr>
                <a:t>gfsskaz</a:t>
              </a:r>
              <a:r>
                <a:rPr lang="en-US" sz="871" dirty="0">
                  <a:solidFill>
                    <a:srgbClr val="2B6CB0"/>
                  </a:solidFill>
                  <a:latin typeface="MiSans" pitchFamily="34" charset="0"/>
                  <a:ea typeface="MiSans" pitchFamily="34" charset="-122"/>
                  <a:cs typeface="MiSans" pitchFamily="34" charset="-120"/>
                </a:rPr>
                <a:t> </a:t>
              </a:r>
              <a:endParaRPr lang="en-US" sz="1600" dirty="0"/>
            </a:p>
          </p:txBody>
        </p:sp>
        <p:sp>
          <p:nvSpPr>
            <p:cNvPr id="38" name="Shape 36"/>
            <p:cNvSpPr/>
            <p:nvPr/>
          </p:nvSpPr>
          <p:spPr>
            <a:xfrm>
              <a:off x="572939" y="5668531"/>
              <a:ext cx="5280435" cy="559452"/>
            </a:xfrm>
            <a:prstGeom prst="roundRect">
              <a:avLst>
                <a:gd name="adj" fmla="val 15385"/>
              </a:avLst>
            </a:prstGeom>
            <a:solidFill>
              <a:srgbClr val="F0F4F8"/>
            </a:solidFill>
            <a:ln/>
          </p:spPr>
        </p:sp>
        <p:sp>
          <p:nvSpPr>
            <p:cNvPr id="39" name="Shape 37"/>
            <p:cNvSpPr/>
            <p:nvPr/>
          </p:nvSpPr>
          <p:spPr>
            <a:xfrm>
              <a:off x="674309" y="5779116"/>
              <a:ext cx="129016" cy="147447"/>
            </a:xfrm>
            <a:custGeom>
              <a:avLst/>
              <a:gdLst/>
              <a:ahLst/>
              <a:cxnLst/>
              <a:rect l="l" t="t" r="r" b="b"/>
              <a:pathLst>
                <a:path w="129016" h="147447">
                  <a:moveTo>
                    <a:pt x="129016" y="59267"/>
                  </a:moveTo>
                  <a:cubicBezTo>
                    <a:pt x="124754" y="62089"/>
                    <a:pt x="119858" y="64364"/>
                    <a:pt x="114761" y="66178"/>
                  </a:cubicBezTo>
                  <a:cubicBezTo>
                    <a:pt x="101226" y="71016"/>
                    <a:pt x="83457" y="73723"/>
                    <a:pt x="64508" y="73723"/>
                  </a:cubicBezTo>
                  <a:cubicBezTo>
                    <a:pt x="45559" y="73723"/>
                    <a:pt x="27761" y="70988"/>
                    <a:pt x="14255" y="66178"/>
                  </a:cubicBezTo>
                  <a:cubicBezTo>
                    <a:pt x="9187" y="64364"/>
                    <a:pt x="4262" y="62089"/>
                    <a:pt x="0" y="59267"/>
                  </a:cubicBezTo>
                  <a:lnTo>
                    <a:pt x="0" y="82939"/>
                  </a:lnTo>
                  <a:cubicBezTo>
                    <a:pt x="0" y="95668"/>
                    <a:pt x="28885" y="105977"/>
                    <a:pt x="64508" y="105977"/>
                  </a:cubicBezTo>
                  <a:cubicBezTo>
                    <a:pt x="100131" y="105977"/>
                    <a:pt x="129016" y="95668"/>
                    <a:pt x="129016" y="82939"/>
                  </a:cubicBezTo>
                  <a:lnTo>
                    <a:pt x="129016" y="59267"/>
                  </a:lnTo>
                  <a:close/>
                  <a:moveTo>
                    <a:pt x="129016" y="36862"/>
                  </a:moveTo>
                  <a:lnTo>
                    <a:pt x="129016" y="23039"/>
                  </a:lnTo>
                  <a:cubicBezTo>
                    <a:pt x="129016" y="10310"/>
                    <a:pt x="100131" y="0"/>
                    <a:pt x="64508" y="0"/>
                  </a:cubicBezTo>
                  <a:cubicBezTo>
                    <a:pt x="28885" y="0"/>
                    <a:pt x="0" y="10310"/>
                    <a:pt x="0" y="23039"/>
                  </a:cubicBezTo>
                  <a:lnTo>
                    <a:pt x="0" y="36862"/>
                  </a:lnTo>
                  <a:cubicBezTo>
                    <a:pt x="0" y="49590"/>
                    <a:pt x="28885" y="59900"/>
                    <a:pt x="64508" y="59900"/>
                  </a:cubicBezTo>
                  <a:cubicBezTo>
                    <a:pt x="100131" y="59900"/>
                    <a:pt x="129016" y="49590"/>
                    <a:pt x="129016" y="36862"/>
                  </a:cubicBezTo>
                  <a:close/>
                  <a:moveTo>
                    <a:pt x="114761" y="112255"/>
                  </a:moveTo>
                  <a:cubicBezTo>
                    <a:pt x="101254" y="117065"/>
                    <a:pt x="83486" y="119800"/>
                    <a:pt x="64508" y="119800"/>
                  </a:cubicBezTo>
                  <a:cubicBezTo>
                    <a:pt x="45530" y="119800"/>
                    <a:pt x="27761" y="117065"/>
                    <a:pt x="14255" y="112255"/>
                  </a:cubicBezTo>
                  <a:cubicBezTo>
                    <a:pt x="9187" y="110441"/>
                    <a:pt x="4262" y="108166"/>
                    <a:pt x="0" y="105344"/>
                  </a:cubicBezTo>
                  <a:lnTo>
                    <a:pt x="0" y="124408"/>
                  </a:lnTo>
                  <a:cubicBezTo>
                    <a:pt x="0" y="137137"/>
                    <a:pt x="28885" y="147447"/>
                    <a:pt x="64508" y="147447"/>
                  </a:cubicBezTo>
                  <a:cubicBezTo>
                    <a:pt x="100131" y="147447"/>
                    <a:pt x="129016" y="137137"/>
                    <a:pt x="129016" y="124408"/>
                  </a:cubicBezTo>
                  <a:lnTo>
                    <a:pt x="129016" y="105344"/>
                  </a:lnTo>
                  <a:cubicBezTo>
                    <a:pt x="124754" y="108166"/>
                    <a:pt x="119858" y="110441"/>
                    <a:pt x="114761" y="112255"/>
                  </a:cubicBezTo>
                  <a:close/>
                </a:path>
              </a:pathLst>
            </a:custGeom>
            <a:solidFill>
              <a:srgbClr val="4299E1"/>
            </a:solidFill>
            <a:ln/>
          </p:spPr>
        </p:sp>
        <p:sp>
          <p:nvSpPr>
            <p:cNvPr id="40" name="Text 38"/>
            <p:cNvSpPr/>
            <p:nvPr/>
          </p:nvSpPr>
          <p:spPr>
            <a:xfrm>
              <a:off x="904694" y="5742254"/>
              <a:ext cx="3627992" cy="145694"/>
            </a:xfrm>
            <a:prstGeom prst="rect">
              <a:avLst/>
            </a:prstGeom>
            <a:noFill/>
            <a:ln/>
          </p:spPr>
          <p:txBody>
            <a:bodyPr wrap="square" lIns="0" tIns="0" rIns="0" bIns="0" rtlCol="0" anchor="ctr"/>
            <a:lstStyle/>
            <a:p>
              <a:pPr>
                <a:lnSpc>
                  <a:spcPct val="120000"/>
                </a:lnSpc>
              </a:pPr>
              <a:r>
                <a:rPr lang="ru-RU" sz="1016" b="1" dirty="0">
                  <a:solidFill>
                    <a:srgbClr val="1A365D"/>
                  </a:solidFill>
                  <a:latin typeface="MiSans" pitchFamily="34" charset="0"/>
                  <a:ea typeface="MiSans" pitchFamily="34" charset="-122"/>
                  <a:cs typeface="MiSans" pitchFamily="34" charset="-120"/>
                </a:rPr>
                <a:t>«</a:t>
              </a:r>
              <a:r>
                <a:rPr lang="ru-RU" sz="1016" b="1" dirty="0" err="1">
                  <a:solidFill>
                    <a:srgbClr val="1A365D"/>
                  </a:solidFill>
                  <a:latin typeface="MiSans" pitchFamily="34" charset="0"/>
                  <a:ea typeface="MiSans" pitchFamily="34" charset="-122"/>
                  <a:cs typeface="MiSans" pitchFamily="34" charset="-120"/>
                </a:rPr>
                <a:t>Ашық</a:t>
              </a:r>
              <a:r>
                <a:rPr lang="ru-RU" sz="1016" b="1" dirty="0">
                  <a:solidFill>
                    <a:srgbClr val="1A365D"/>
                  </a:solidFill>
                  <a:latin typeface="MiSans" pitchFamily="34" charset="0"/>
                  <a:ea typeface="MiSans" pitchFamily="34" charset="-122"/>
                  <a:cs typeface="MiSans" pitchFamily="34" charset="-120"/>
                </a:rPr>
                <a:t> </a:t>
              </a:r>
              <a:r>
                <a:rPr lang="ru-RU" sz="1016" b="1" dirty="0" err="1">
                  <a:solidFill>
                    <a:srgbClr val="1A365D"/>
                  </a:solidFill>
                  <a:latin typeface="MiSans" pitchFamily="34" charset="0"/>
                  <a:ea typeface="MiSans" pitchFamily="34" charset="-122"/>
                  <a:cs typeface="MiSans" pitchFamily="34" charset="-120"/>
                </a:rPr>
                <a:t>деректер</a:t>
              </a:r>
              <a:r>
                <a:rPr lang="ru-RU" sz="1016" b="1" dirty="0">
                  <a:solidFill>
                    <a:srgbClr val="1A365D"/>
                  </a:solidFill>
                  <a:latin typeface="MiSans" pitchFamily="34" charset="0"/>
                  <a:ea typeface="MiSans" pitchFamily="34" charset="-122"/>
                  <a:cs typeface="MiSans" pitchFamily="34" charset="-120"/>
                </a:rPr>
                <a:t>» порталы</a:t>
              </a:r>
              <a:endParaRPr lang="en-US" sz="1600" dirty="0"/>
            </a:p>
          </p:txBody>
        </p:sp>
        <p:sp>
          <p:nvSpPr>
            <p:cNvPr id="41" name="Text 39"/>
            <p:cNvSpPr/>
            <p:nvPr/>
          </p:nvSpPr>
          <p:spPr>
            <a:xfrm>
              <a:off x="904694" y="5926563"/>
              <a:ext cx="5050050" cy="215423"/>
            </a:xfrm>
            <a:prstGeom prst="rect">
              <a:avLst/>
            </a:prstGeom>
            <a:noFill/>
            <a:ln/>
          </p:spPr>
          <p:txBody>
            <a:bodyPr wrap="square" lIns="0" tIns="0" rIns="0" bIns="0" rtlCol="0" anchor="ctr"/>
            <a:lstStyle/>
            <a:p>
              <a:r>
                <a:rPr lang="en-US" sz="871" dirty="0" err="1">
                  <a:solidFill>
                    <a:srgbClr val="2B6CB0"/>
                  </a:solidFill>
                  <a:latin typeface="MiSans" pitchFamily="34" charset="0"/>
                  <a:ea typeface="MiSans" pitchFamily="34" charset="-122"/>
                  <a:cs typeface="MiSans" pitchFamily="34" charset="-120"/>
                </a:rPr>
                <a:t>data.egov.kz</a:t>
              </a:r>
              <a:r>
                <a:rPr lang="kk-KZ" sz="871" dirty="0">
                  <a:solidFill>
                    <a:srgbClr val="2B6CB0"/>
                  </a:solidFill>
                  <a:latin typeface="MiSans" pitchFamily="34" charset="0"/>
                  <a:ea typeface="MiSans" pitchFamily="34" charset="-122"/>
                  <a:cs typeface="MiSans" pitchFamily="34" charset="-120"/>
                </a:rPr>
                <a:t> </a:t>
              </a:r>
              <a:endParaRPr lang="en-US" sz="871" dirty="0">
                <a:solidFill>
                  <a:srgbClr val="2B6CB0"/>
                </a:solidFill>
                <a:latin typeface="MiSans" pitchFamily="34" charset="0"/>
                <a:ea typeface="MiSans" pitchFamily="34" charset="-122"/>
                <a:cs typeface="MiSans" pitchFamily="34" charset="-120"/>
              </a:endParaRPr>
            </a:p>
            <a:p>
              <a:r>
                <a:rPr lang="en-US" sz="871" dirty="0">
                  <a:solidFill>
                    <a:srgbClr val="2B6CB0"/>
                  </a:solidFill>
                  <a:latin typeface="MiSans" pitchFamily="34" charset="0"/>
                  <a:ea typeface="MiSans" pitchFamily="34" charset="-122"/>
                  <a:cs typeface="MiSans" pitchFamily="34" charset="-120"/>
                </a:rPr>
                <a:t>(</a:t>
              </a:r>
              <a:r>
                <a:rPr lang="kk-KZ" sz="871" dirty="0">
                  <a:solidFill>
                    <a:srgbClr val="2B6CB0"/>
                  </a:solidFill>
                  <a:latin typeface="MiSans" pitchFamily="34" charset="0"/>
                  <a:ea typeface="MiSans" pitchFamily="34" charset="-122"/>
                  <a:cs typeface="MiSans" pitchFamily="34" charset="-120"/>
                </a:rPr>
                <a:t>жалпы пайдалануға арналған құрылымдалған деректер жиынтықтары орналастырылған</a:t>
              </a:r>
              <a:r>
                <a:rPr lang="en-US" sz="871" dirty="0">
                  <a:solidFill>
                    <a:srgbClr val="2B6CB0"/>
                  </a:solidFill>
                  <a:latin typeface="MiSans" pitchFamily="34" charset="0"/>
                  <a:ea typeface="MiSans" pitchFamily="34" charset="-122"/>
                  <a:cs typeface="MiSans" pitchFamily="34" charset="-120"/>
                </a:rPr>
                <a:t>)</a:t>
              </a:r>
              <a:endParaRPr lang="en-US" sz="1600" dirty="0"/>
            </a:p>
          </p:txBody>
        </p:sp>
      </p:grpSp>
      <p:grpSp>
        <p:nvGrpSpPr>
          <p:cNvPr id="55" name="Группа 54">
            <a:extLst>
              <a:ext uri="{FF2B5EF4-FFF2-40B4-BE49-F238E27FC236}">
                <a16:creationId xmlns:a16="http://schemas.microsoft.com/office/drawing/2014/main" id="{9DB56558-E4A0-5BEA-429E-409643473647}"/>
              </a:ext>
            </a:extLst>
          </p:cNvPr>
          <p:cNvGrpSpPr/>
          <p:nvPr/>
        </p:nvGrpSpPr>
        <p:grpSpPr>
          <a:xfrm>
            <a:off x="6241863" y="2926694"/>
            <a:ext cx="5604707" cy="1321918"/>
            <a:chOff x="6143736" y="4327410"/>
            <a:chExt cx="7361248" cy="1542239"/>
          </a:xfrm>
        </p:grpSpPr>
        <p:sp>
          <p:nvSpPr>
            <p:cNvPr id="42" name="Shape 40"/>
            <p:cNvSpPr/>
            <p:nvPr/>
          </p:nvSpPr>
          <p:spPr>
            <a:xfrm>
              <a:off x="6143736" y="4327410"/>
              <a:ext cx="7355764" cy="1542239"/>
            </a:xfrm>
            <a:prstGeom prst="roundRect">
              <a:avLst>
                <a:gd name="adj" fmla="val 4762"/>
              </a:avLst>
            </a:prstGeom>
            <a:gradFill flip="none" rotWithShape="1">
              <a:gsLst>
                <a:gs pos="0">
                  <a:srgbClr val="1A365D"/>
                </a:gs>
                <a:gs pos="100000">
                  <a:srgbClr val="2B6CB0"/>
                </a:gs>
              </a:gsLst>
              <a:lin ang="2700000" scaled="1"/>
            </a:gradFill>
            <a:ln/>
            <a:effectLst>
              <a:outerShdw blurRad="138231" dist="92154" dir="5400000" algn="bl" rotWithShape="0">
                <a:srgbClr val="000000">
                  <a:alpha val="10196"/>
                </a:srgbClr>
              </a:outerShdw>
            </a:effectLst>
          </p:spPr>
        </p:sp>
        <p:sp>
          <p:nvSpPr>
            <p:cNvPr id="43" name="Shape 41"/>
            <p:cNvSpPr/>
            <p:nvPr/>
          </p:nvSpPr>
          <p:spPr>
            <a:xfrm>
              <a:off x="6375486" y="4432617"/>
              <a:ext cx="165878" cy="165878"/>
            </a:xfrm>
            <a:custGeom>
              <a:avLst/>
              <a:gdLst/>
              <a:ahLst/>
              <a:cxnLst/>
              <a:rect l="l" t="t" r="r" b="b"/>
              <a:pathLst>
                <a:path w="165878" h="165878">
                  <a:moveTo>
                    <a:pt x="122983" y="97"/>
                  </a:moveTo>
                  <a:cubicBezTo>
                    <a:pt x="120099" y="486"/>
                    <a:pt x="117410" y="2106"/>
                    <a:pt x="115726" y="4665"/>
                  </a:cubicBezTo>
                  <a:cubicBezTo>
                    <a:pt x="113522" y="8035"/>
                    <a:pt x="113458" y="12473"/>
                    <a:pt x="115596" y="15875"/>
                  </a:cubicBezTo>
                  <a:cubicBezTo>
                    <a:pt x="117410" y="18758"/>
                    <a:pt x="120618" y="19990"/>
                    <a:pt x="123307" y="21869"/>
                  </a:cubicBezTo>
                  <a:cubicBezTo>
                    <a:pt x="125736" y="23553"/>
                    <a:pt x="129009" y="26145"/>
                    <a:pt x="132281" y="29709"/>
                  </a:cubicBezTo>
                  <a:cubicBezTo>
                    <a:pt x="138760" y="36739"/>
                    <a:pt x="145078" y="47301"/>
                    <a:pt x="145078" y="62204"/>
                  </a:cubicBezTo>
                  <a:cubicBezTo>
                    <a:pt x="145078" y="67939"/>
                    <a:pt x="149711" y="72571"/>
                    <a:pt x="155445" y="72571"/>
                  </a:cubicBezTo>
                  <a:cubicBezTo>
                    <a:pt x="161180" y="72571"/>
                    <a:pt x="165813" y="67939"/>
                    <a:pt x="165813" y="62204"/>
                  </a:cubicBezTo>
                  <a:cubicBezTo>
                    <a:pt x="165813" y="40821"/>
                    <a:pt x="156579" y="25465"/>
                    <a:pt x="147508" y="15648"/>
                  </a:cubicBezTo>
                  <a:cubicBezTo>
                    <a:pt x="143005" y="10756"/>
                    <a:pt x="138501" y="7192"/>
                    <a:pt x="135099" y="4860"/>
                  </a:cubicBezTo>
                  <a:cubicBezTo>
                    <a:pt x="131536" y="2397"/>
                    <a:pt x="127486" y="-518"/>
                    <a:pt x="122918" y="97"/>
                  </a:cubicBezTo>
                  <a:close/>
                  <a:moveTo>
                    <a:pt x="77755" y="41469"/>
                  </a:moveTo>
                  <a:cubicBezTo>
                    <a:pt x="59094" y="41469"/>
                    <a:pt x="43705" y="55595"/>
                    <a:pt x="41696" y="73705"/>
                  </a:cubicBezTo>
                  <a:cubicBezTo>
                    <a:pt x="41081" y="79407"/>
                    <a:pt x="35929" y="83490"/>
                    <a:pt x="30260" y="82874"/>
                  </a:cubicBezTo>
                  <a:cubicBezTo>
                    <a:pt x="24590" y="82258"/>
                    <a:pt x="20476" y="77107"/>
                    <a:pt x="21091" y="71438"/>
                  </a:cubicBezTo>
                  <a:cubicBezTo>
                    <a:pt x="24234" y="42927"/>
                    <a:pt x="48403" y="20735"/>
                    <a:pt x="77755" y="20735"/>
                  </a:cubicBezTo>
                  <a:cubicBezTo>
                    <a:pt x="109246" y="20735"/>
                    <a:pt x="134776" y="46264"/>
                    <a:pt x="134776" y="77755"/>
                  </a:cubicBezTo>
                  <a:cubicBezTo>
                    <a:pt x="134776" y="92658"/>
                    <a:pt x="129041" y="106233"/>
                    <a:pt x="119678" y="116406"/>
                  </a:cubicBezTo>
                  <a:cubicBezTo>
                    <a:pt x="115790" y="120618"/>
                    <a:pt x="114041" y="124441"/>
                    <a:pt x="114041" y="127648"/>
                  </a:cubicBezTo>
                  <a:lnTo>
                    <a:pt x="114041" y="129624"/>
                  </a:lnTo>
                  <a:cubicBezTo>
                    <a:pt x="114041" y="149679"/>
                    <a:pt x="97809" y="165910"/>
                    <a:pt x="77755" y="165910"/>
                  </a:cubicBezTo>
                  <a:cubicBezTo>
                    <a:pt x="72021" y="165910"/>
                    <a:pt x="67388" y="161277"/>
                    <a:pt x="67388" y="155543"/>
                  </a:cubicBezTo>
                  <a:cubicBezTo>
                    <a:pt x="67388" y="149808"/>
                    <a:pt x="72021" y="145175"/>
                    <a:pt x="77755" y="145175"/>
                  </a:cubicBezTo>
                  <a:cubicBezTo>
                    <a:pt x="86341" y="145175"/>
                    <a:pt x="93306" y="138210"/>
                    <a:pt x="93306" y="129624"/>
                  </a:cubicBezTo>
                  <a:lnTo>
                    <a:pt x="93306" y="127648"/>
                  </a:lnTo>
                  <a:cubicBezTo>
                    <a:pt x="93306" y="116989"/>
                    <a:pt x="98943" y="108339"/>
                    <a:pt x="104451" y="102378"/>
                  </a:cubicBezTo>
                  <a:cubicBezTo>
                    <a:pt x="110412" y="95898"/>
                    <a:pt x="114041" y="87280"/>
                    <a:pt x="114041" y="77788"/>
                  </a:cubicBezTo>
                  <a:cubicBezTo>
                    <a:pt x="114041" y="57733"/>
                    <a:pt x="97809" y="41502"/>
                    <a:pt x="77755" y="41502"/>
                  </a:cubicBezTo>
                  <a:close/>
                  <a:moveTo>
                    <a:pt x="0" y="155510"/>
                  </a:moveTo>
                  <a:cubicBezTo>
                    <a:pt x="0" y="149788"/>
                    <a:pt x="4645" y="145143"/>
                    <a:pt x="10367" y="145143"/>
                  </a:cubicBezTo>
                  <a:cubicBezTo>
                    <a:pt x="16089" y="145143"/>
                    <a:pt x="20735" y="149788"/>
                    <a:pt x="20735" y="155510"/>
                  </a:cubicBezTo>
                  <a:cubicBezTo>
                    <a:pt x="20735" y="161232"/>
                    <a:pt x="16089" y="165878"/>
                    <a:pt x="10367" y="165878"/>
                  </a:cubicBezTo>
                  <a:cubicBezTo>
                    <a:pt x="4645" y="165878"/>
                    <a:pt x="0" y="161232"/>
                    <a:pt x="0" y="155510"/>
                  </a:cubicBezTo>
                  <a:close/>
                  <a:moveTo>
                    <a:pt x="51837" y="124408"/>
                  </a:moveTo>
                  <a:cubicBezTo>
                    <a:pt x="57559" y="124408"/>
                    <a:pt x="62204" y="119763"/>
                    <a:pt x="62204" y="114041"/>
                  </a:cubicBezTo>
                  <a:cubicBezTo>
                    <a:pt x="62204" y="108319"/>
                    <a:pt x="57559" y="103673"/>
                    <a:pt x="51837" y="103673"/>
                  </a:cubicBezTo>
                  <a:cubicBezTo>
                    <a:pt x="46115" y="103673"/>
                    <a:pt x="41469" y="108319"/>
                    <a:pt x="41469" y="114041"/>
                  </a:cubicBezTo>
                  <a:cubicBezTo>
                    <a:pt x="41469" y="119763"/>
                    <a:pt x="46115" y="124408"/>
                    <a:pt x="51837" y="124408"/>
                  </a:cubicBezTo>
                  <a:close/>
                  <a:moveTo>
                    <a:pt x="28057" y="117086"/>
                  </a:moveTo>
                  <a:cubicBezTo>
                    <a:pt x="24007" y="113036"/>
                    <a:pt x="17430" y="113036"/>
                    <a:pt x="13380" y="117086"/>
                  </a:cubicBezTo>
                  <a:cubicBezTo>
                    <a:pt x="9331" y="121136"/>
                    <a:pt x="9331" y="127713"/>
                    <a:pt x="13380" y="131763"/>
                  </a:cubicBezTo>
                  <a:lnTo>
                    <a:pt x="34115" y="152497"/>
                  </a:lnTo>
                  <a:cubicBezTo>
                    <a:pt x="38165" y="156547"/>
                    <a:pt x="44742" y="156547"/>
                    <a:pt x="48791" y="152497"/>
                  </a:cubicBezTo>
                  <a:cubicBezTo>
                    <a:pt x="52841" y="148447"/>
                    <a:pt x="52841" y="141871"/>
                    <a:pt x="48791" y="137821"/>
                  </a:cubicBezTo>
                  <a:lnTo>
                    <a:pt x="28057" y="117086"/>
                  </a:lnTo>
                  <a:close/>
                  <a:moveTo>
                    <a:pt x="77755" y="67388"/>
                  </a:moveTo>
                  <a:cubicBezTo>
                    <a:pt x="72021" y="67388"/>
                    <a:pt x="67388" y="72021"/>
                    <a:pt x="67388" y="77755"/>
                  </a:cubicBezTo>
                  <a:cubicBezTo>
                    <a:pt x="67388" y="82064"/>
                    <a:pt x="63921" y="85531"/>
                    <a:pt x="59612" y="85531"/>
                  </a:cubicBezTo>
                  <a:cubicBezTo>
                    <a:pt x="55303" y="85531"/>
                    <a:pt x="51837" y="82064"/>
                    <a:pt x="51837" y="77755"/>
                  </a:cubicBezTo>
                  <a:cubicBezTo>
                    <a:pt x="51837" y="63435"/>
                    <a:pt x="63435" y="51837"/>
                    <a:pt x="77755" y="51837"/>
                  </a:cubicBezTo>
                  <a:cubicBezTo>
                    <a:pt x="92075" y="51837"/>
                    <a:pt x="103673" y="63435"/>
                    <a:pt x="103673" y="77755"/>
                  </a:cubicBezTo>
                  <a:cubicBezTo>
                    <a:pt x="103673" y="82064"/>
                    <a:pt x="100207" y="85531"/>
                    <a:pt x="95898" y="85531"/>
                  </a:cubicBezTo>
                  <a:cubicBezTo>
                    <a:pt x="91589" y="85531"/>
                    <a:pt x="88122" y="82064"/>
                    <a:pt x="88122" y="77755"/>
                  </a:cubicBezTo>
                  <a:cubicBezTo>
                    <a:pt x="88122" y="72021"/>
                    <a:pt x="83490" y="67388"/>
                    <a:pt x="77755" y="67388"/>
                  </a:cubicBezTo>
                  <a:close/>
                </a:path>
              </a:pathLst>
            </a:custGeom>
            <a:solidFill>
              <a:srgbClr val="FFFFFF"/>
            </a:solidFill>
            <a:ln/>
          </p:spPr>
        </p:sp>
        <p:sp>
          <p:nvSpPr>
            <p:cNvPr id="44" name="Text 42"/>
            <p:cNvSpPr/>
            <p:nvPr/>
          </p:nvSpPr>
          <p:spPr>
            <a:xfrm>
              <a:off x="6601989" y="4343049"/>
              <a:ext cx="6238970" cy="310390"/>
            </a:xfrm>
            <a:prstGeom prst="rect">
              <a:avLst/>
            </a:prstGeom>
            <a:noFill/>
            <a:ln/>
          </p:spPr>
          <p:txBody>
            <a:bodyPr wrap="square" lIns="0" tIns="0" rIns="0" bIns="0" rtlCol="0" anchor="ctr"/>
            <a:lstStyle/>
            <a:p>
              <a:pPr>
                <a:lnSpc>
                  <a:spcPct val="130000"/>
                </a:lnSpc>
              </a:pPr>
              <a:r>
                <a:rPr lang="ru-RU" sz="1306" b="1" dirty="0">
                  <a:solidFill>
                    <a:srgbClr val="FFFFFF"/>
                  </a:solidFill>
                  <a:latin typeface="Quattrocento Sans" pitchFamily="34" charset="0"/>
                  <a:ea typeface="Quattrocento Sans" pitchFamily="34" charset="-122"/>
                  <a:cs typeface="Quattrocento Sans" pitchFamily="34" charset="-120"/>
                </a:rPr>
                <a:t>«</a:t>
              </a:r>
              <a:r>
                <a:rPr lang="ru-RU" sz="1306" b="1" dirty="0" err="1">
                  <a:solidFill>
                    <a:srgbClr val="FFFFFF"/>
                  </a:solidFill>
                  <a:latin typeface="Quattrocento Sans" pitchFamily="34" charset="0"/>
                  <a:ea typeface="Quattrocento Sans" pitchFamily="34" charset="-122"/>
                  <a:cs typeface="Quattrocento Sans" pitchFamily="34" charset="-120"/>
                </a:rPr>
                <a:t>Халық</a:t>
              </a:r>
              <a:r>
                <a:rPr lang="ru-RU" sz="1306" b="1" dirty="0">
                  <a:solidFill>
                    <a:srgbClr val="FFFFFF"/>
                  </a:solidFill>
                  <a:latin typeface="Quattrocento Sans" pitchFamily="34" charset="0"/>
                  <a:ea typeface="Quattrocento Sans" pitchFamily="34" charset="-122"/>
                  <a:cs typeface="Quattrocento Sans" pitchFamily="34" charset="-120"/>
                </a:rPr>
                <a:t> </a:t>
              </a:r>
              <a:r>
                <a:rPr lang="ru-RU" sz="1306" b="1" dirty="0" err="1">
                  <a:solidFill>
                    <a:srgbClr val="FFFFFF"/>
                  </a:solidFill>
                  <a:latin typeface="Quattrocento Sans" pitchFamily="34" charset="0"/>
                  <a:ea typeface="Quattrocento Sans" pitchFamily="34" charset="-122"/>
                  <a:cs typeface="Quattrocento Sans" pitchFamily="34" charset="-120"/>
                </a:rPr>
                <a:t>үніне</a:t>
              </a:r>
              <a:r>
                <a:rPr lang="ru-RU" sz="1306" b="1" dirty="0">
                  <a:solidFill>
                    <a:srgbClr val="FFFFFF"/>
                  </a:solidFill>
                  <a:latin typeface="Quattrocento Sans" pitchFamily="34" charset="0"/>
                  <a:ea typeface="Quattrocento Sans" pitchFamily="34" charset="-122"/>
                  <a:cs typeface="Quattrocento Sans" pitchFamily="34" charset="-120"/>
                </a:rPr>
                <a:t> </a:t>
              </a:r>
              <a:r>
                <a:rPr lang="ru-RU" sz="1306" b="1" dirty="0" err="1">
                  <a:solidFill>
                    <a:srgbClr val="FFFFFF"/>
                  </a:solidFill>
                  <a:latin typeface="Quattrocento Sans" pitchFamily="34" charset="0"/>
                  <a:ea typeface="Quattrocento Sans" pitchFamily="34" charset="-122"/>
                  <a:cs typeface="Quattrocento Sans" pitchFamily="34" charset="-120"/>
                </a:rPr>
                <a:t>құлақ</a:t>
              </a:r>
              <a:r>
                <a:rPr lang="ru-RU" sz="1306" b="1" dirty="0">
                  <a:solidFill>
                    <a:srgbClr val="FFFFFF"/>
                  </a:solidFill>
                  <a:latin typeface="Quattrocento Sans" pitchFamily="34" charset="0"/>
                  <a:ea typeface="Quattrocento Sans" pitchFamily="34" charset="-122"/>
                  <a:cs typeface="Quattrocento Sans" pitchFamily="34" charset="-120"/>
                </a:rPr>
                <a:t> </a:t>
              </a:r>
              <a:r>
                <a:rPr lang="ru-RU" sz="1306" b="1" dirty="0" err="1">
                  <a:solidFill>
                    <a:srgbClr val="FFFFFF"/>
                  </a:solidFill>
                  <a:latin typeface="Quattrocento Sans" pitchFamily="34" charset="0"/>
                  <a:ea typeface="Quattrocento Sans" pitchFamily="34" charset="-122"/>
                  <a:cs typeface="Quattrocento Sans" pitchFamily="34" charset="-120"/>
                </a:rPr>
                <a:t>асатын</a:t>
              </a:r>
              <a:r>
                <a:rPr lang="ru-RU" sz="1306" b="1" dirty="0">
                  <a:solidFill>
                    <a:srgbClr val="FFFFFF"/>
                  </a:solidFill>
                  <a:latin typeface="Quattrocento Sans" pitchFamily="34" charset="0"/>
                  <a:ea typeface="Quattrocento Sans" pitchFamily="34" charset="-122"/>
                  <a:cs typeface="Quattrocento Sans" pitchFamily="34" charset="-120"/>
                </a:rPr>
                <a:t> </a:t>
              </a:r>
              <a:r>
                <a:rPr lang="ru-RU" sz="1306" b="1" dirty="0" err="1">
                  <a:solidFill>
                    <a:srgbClr val="FFFFFF"/>
                  </a:solidFill>
                  <a:latin typeface="Quattrocento Sans" pitchFamily="34" charset="0"/>
                  <a:ea typeface="Quattrocento Sans" pitchFamily="34" charset="-122"/>
                  <a:cs typeface="Quattrocento Sans" pitchFamily="34" charset="-120"/>
                </a:rPr>
                <a:t>мемлекет</a:t>
              </a:r>
              <a:r>
                <a:rPr lang="ru-RU" sz="1306" b="1" dirty="0">
                  <a:solidFill>
                    <a:srgbClr val="FFFFFF"/>
                  </a:solidFill>
                  <a:latin typeface="Quattrocento Sans" pitchFamily="34" charset="0"/>
                  <a:ea typeface="Quattrocento Sans" pitchFamily="34" charset="-122"/>
                  <a:cs typeface="Quattrocento Sans" pitchFamily="34" charset="-120"/>
                </a:rPr>
                <a:t>» </a:t>
              </a:r>
              <a:r>
                <a:rPr lang="ru-RU" sz="1306" b="1" dirty="0" err="1">
                  <a:solidFill>
                    <a:srgbClr val="FFFFFF"/>
                  </a:solidFill>
                  <a:latin typeface="Quattrocento Sans" pitchFamily="34" charset="0"/>
                  <a:ea typeface="Quattrocento Sans" pitchFamily="34" charset="-122"/>
                  <a:cs typeface="Quattrocento Sans" pitchFamily="34" charset="-120"/>
                </a:rPr>
                <a:t>тұжырымдамасы</a:t>
              </a:r>
              <a:endParaRPr lang="en-US" sz="1600" dirty="0"/>
            </a:p>
          </p:txBody>
        </p:sp>
        <p:sp>
          <p:nvSpPr>
            <p:cNvPr id="45" name="Text 43"/>
            <p:cNvSpPr/>
            <p:nvPr/>
          </p:nvSpPr>
          <p:spPr>
            <a:xfrm>
              <a:off x="6352447" y="4755156"/>
              <a:ext cx="7152537" cy="320271"/>
            </a:xfrm>
            <a:prstGeom prst="rect">
              <a:avLst/>
            </a:prstGeom>
            <a:noFill/>
            <a:ln/>
          </p:spPr>
          <p:txBody>
            <a:bodyPr wrap="square" lIns="0" tIns="0" rIns="0" bIns="0" rtlCol="0" anchor="ctr"/>
            <a:lstStyle/>
            <a:p>
              <a:r>
                <a:rPr lang="ru-RU" sz="1016" dirty="0">
                  <a:solidFill>
                    <a:srgbClr val="FFFFFF">
                      <a:alpha val="90000"/>
                    </a:srgbClr>
                  </a:solidFill>
                  <a:latin typeface="MiSans" pitchFamily="34" charset="0"/>
                  <a:ea typeface="MiSans" pitchFamily="34" charset="-122"/>
                  <a:cs typeface="MiSans" pitchFamily="34" charset="-120"/>
                </a:rPr>
                <a:t>Телефон </a:t>
              </a:r>
              <a:r>
                <a:rPr lang="ru-RU" sz="1016" dirty="0" err="1">
                  <a:solidFill>
                    <a:srgbClr val="FFFFFF">
                      <a:alpha val="90000"/>
                    </a:srgbClr>
                  </a:solidFill>
                  <a:latin typeface="MiSans" pitchFamily="34" charset="0"/>
                  <a:ea typeface="MiSans" pitchFamily="34" charset="-122"/>
                  <a:cs typeface="MiSans" pitchFamily="34" charset="-120"/>
                </a:rPr>
                <a:t>арқылы</a:t>
              </a:r>
              <a:r>
                <a:rPr lang="ru-RU" sz="1016" dirty="0">
                  <a:solidFill>
                    <a:srgbClr val="FFFFFF">
                      <a:alpha val="90000"/>
                    </a:srgbClr>
                  </a:solidFill>
                  <a:latin typeface="MiSans" pitchFamily="34" charset="0"/>
                  <a:ea typeface="MiSans" pitchFamily="34" charset="-122"/>
                  <a:cs typeface="MiSans" pitchFamily="34" charset="-120"/>
                </a:rPr>
                <a:t> </a:t>
              </a:r>
              <a:r>
                <a:rPr lang="ru-RU" sz="1016" dirty="0" err="1">
                  <a:solidFill>
                    <a:srgbClr val="FFFFFF">
                      <a:alpha val="90000"/>
                    </a:srgbClr>
                  </a:solidFill>
                  <a:latin typeface="MiSans" pitchFamily="34" charset="0"/>
                  <a:ea typeface="MiSans" pitchFamily="34" charset="-122"/>
                  <a:cs typeface="MiSans" pitchFamily="34" charset="-120"/>
                </a:rPr>
                <a:t>кеңес</a:t>
              </a:r>
              <a:r>
                <a:rPr lang="ru-RU" sz="1016" dirty="0">
                  <a:solidFill>
                    <a:srgbClr val="FFFFFF">
                      <a:alpha val="90000"/>
                    </a:srgbClr>
                  </a:solidFill>
                  <a:latin typeface="MiSans" pitchFamily="34" charset="0"/>
                  <a:ea typeface="MiSans" pitchFamily="34" charset="-122"/>
                  <a:cs typeface="MiSans" pitchFamily="34" charset="-120"/>
                </a:rPr>
                <a:t> </a:t>
              </a:r>
              <a:r>
                <a:rPr lang="ru-RU" sz="1016" dirty="0" err="1">
                  <a:solidFill>
                    <a:srgbClr val="FFFFFF">
                      <a:alpha val="90000"/>
                    </a:srgbClr>
                  </a:solidFill>
                  <a:latin typeface="MiSans" pitchFamily="34" charset="0"/>
                  <a:ea typeface="MiSans" pitchFamily="34" charset="-122"/>
                  <a:cs typeface="MiSans" pitchFamily="34" charset="-120"/>
                </a:rPr>
                <a:t>берудің</a:t>
              </a:r>
              <a:r>
                <a:rPr lang="ru-RU" sz="1016" dirty="0">
                  <a:solidFill>
                    <a:srgbClr val="FFFFFF">
                      <a:alpha val="90000"/>
                    </a:srgbClr>
                  </a:solidFill>
                  <a:latin typeface="MiSans" pitchFamily="34" charset="0"/>
                  <a:ea typeface="MiSans" pitchFamily="34" charset="-122"/>
                  <a:cs typeface="MiSans" pitchFamily="34" charset="-120"/>
                </a:rPr>
                <a:t> </a:t>
              </a:r>
              <a:r>
                <a:rPr lang="ru-RU" sz="1016" dirty="0" err="1">
                  <a:solidFill>
                    <a:srgbClr val="FFFFFF">
                      <a:alpha val="90000"/>
                    </a:srgbClr>
                  </a:solidFill>
                  <a:latin typeface="MiSans" pitchFamily="34" charset="0"/>
                  <a:ea typeface="MiSans" pitchFamily="34" charset="-122"/>
                  <a:cs typeface="MiSans" pitchFamily="34" charset="-120"/>
                </a:rPr>
                <a:t>айтарлықтай</a:t>
              </a:r>
              <a:r>
                <a:rPr lang="ru-RU" sz="1016" dirty="0">
                  <a:solidFill>
                    <a:srgbClr val="FFFFFF">
                      <a:alpha val="90000"/>
                    </a:srgbClr>
                  </a:solidFill>
                  <a:latin typeface="MiSans" pitchFamily="34" charset="0"/>
                  <a:ea typeface="MiSans" pitchFamily="34" charset="-122"/>
                  <a:cs typeface="MiSans" pitchFamily="34" charset="-120"/>
                </a:rPr>
                <a:t> </a:t>
              </a:r>
              <a:r>
                <a:rPr lang="ru-RU" sz="1016" dirty="0" err="1">
                  <a:solidFill>
                    <a:srgbClr val="FFFFFF">
                      <a:alpha val="90000"/>
                    </a:srgbClr>
                  </a:solidFill>
                  <a:latin typeface="MiSans" pitchFamily="34" charset="0"/>
                  <a:ea typeface="MiSans" pitchFamily="34" charset="-122"/>
                  <a:cs typeface="MiSans" pitchFamily="34" charset="-120"/>
                </a:rPr>
                <a:t>өсуі</a:t>
              </a:r>
              <a:r>
                <a:rPr lang="ru-RU" sz="1016" dirty="0">
                  <a:solidFill>
                    <a:srgbClr val="FFFFFF">
                      <a:alpha val="90000"/>
                    </a:srgbClr>
                  </a:solidFill>
                  <a:latin typeface="MiSans" pitchFamily="34" charset="0"/>
                  <a:ea typeface="MiSans" pitchFamily="34" charset="-122"/>
                  <a:cs typeface="MiSans" pitchFamily="34" charset="-120"/>
                </a:rPr>
                <a:t> (2023 </a:t>
              </a:r>
              <a:r>
                <a:rPr lang="ru-RU" sz="1016" dirty="0" err="1">
                  <a:solidFill>
                    <a:srgbClr val="FFFFFF">
                      <a:alpha val="90000"/>
                    </a:srgbClr>
                  </a:solidFill>
                  <a:latin typeface="MiSans" pitchFamily="34" charset="0"/>
                  <a:ea typeface="MiSans" pitchFamily="34" charset="-122"/>
                  <a:cs typeface="MiSans" pitchFamily="34" charset="-120"/>
                </a:rPr>
                <a:t>жылмен</a:t>
              </a:r>
              <a:r>
                <a:rPr lang="ru-RU" sz="1016" dirty="0">
                  <a:solidFill>
                    <a:srgbClr val="FFFFFF">
                      <a:alpha val="90000"/>
                    </a:srgbClr>
                  </a:solidFill>
                  <a:latin typeface="MiSans" pitchFamily="34" charset="0"/>
                  <a:ea typeface="MiSans" pitchFamily="34" charset="-122"/>
                  <a:cs typeface="MiSans" pitchFamily="34" charset="-120"/>
                </a:rPr>
                <a:t> </a:t>
              </a:r>
              <a:r>
                <a:rPr lang="ru-RU" sz="1016" dirty="0" err="1">
                  <a:solidFill>
                    <a:srgbClr val="FFFFFF">
                      <a:alpha val="90000"/>
                    </a:srgbClr>
                  </a:solidFill>
                  <a:latin typeface="MiSans" pitchFamily="34" charset="0"/>
                  <a:ea typeface="MiSans" pitchFamily="34" charset="-122"/>
                  <a:cs typeface="MiSans" pitchFamily="34" charset="-120"/>
                </a:rPr>
                <a:t>салыстырғанда</a:t>
              </a:r>
              <a:r>
                <a:rPr lang="ru-RU" sz="1016" dirty="0">
                  <a:solidFill>
                    <a:srgbClr val="FFFFFF">
                      <a:alpha val="90000"/>
                    </a:srgbClr>
                  </a:solidFill>
                  <a:latin typeface="MiSans" pitchFamily="34" charset="0"/>
                  <a:ea typeface="MiSans" pitchFamily="34" charset="-122"/>
                  <a:cs typeface="MiSans" pitchFamily="34" charset="-120"/>
                </a:rPr>
                <a:t> 29%-</a:t>
              </a:r>
              <a:r>
                <a:rPr lang="ru-RU" sz="1016" dirty="0" err="1">
                  <a:solidFill>
                    <a:srgbClr val="FFFFFF">
                      <a:alpha val="90000"/>
                    </a:srgbClr>
                  </a:solidFill>
                  <a:latin typeface="MiSans" pitchFamily="34" charset="0"/>
                  <a:ea typeface="MiSans" pitchFamily="34" charset="-122"/>
                  <a:cs typeface="MiSans" pitchFamily="34" charset="-120"/>
                </a:rPr>
                <a:t>ға</a:t>
              </a:r>
              <a:r>
                <a:rPr lang="ru-RU" sz="1016" dirty="0">
                  <a:solidFill>
                    <a:srgbClr val="FFFFFF">
                      <a:alpha val="90000"/>
                    </a:srgbClr>
                  </a:solidFill>
                  <a:latin typeface="MiSans" pitchFamily="34" charset="0"/>
                  <a:ea typeface="MiSans" pitchFamily="34" charset="-122"/>
                  <a:cs typeface="MiSans" pitchFamily="34" charset="-120"/>
                </a:rPr>
                <a:t>), </a:t>
              </a:r>
              <a:r>
                <a:rPr lang="ru-RU" sz="1016" dirty="0" err="1">
                  <a:solidFill>
                    <a:srgbClr val="FFFFFF">
                      <a:alpha val="90000"/>
                    </a:srgbClr>
                  </a:solidFill>
                  <a:latin typeface="MiSans" pitchFamily="34" charset="0"/>
                  <a:ea typeface="MiSans" pitchFamily="34" charset="-122"/>
                  <a:cs typeface="MiSans" pitchFamily="34" charset="-120"/>
                </a:rPr>
                <a:t>азаматтарды</a:t>
              </a:r>
              <a:r>
                <a:rPr lang="ru-RU" sz="1016" dirty="0">
                  <a:solidFill>
                    <a:srgbClr val="FFFFFF">
                      <a:alpha val="90000"/>
                    </a:srgbClr>
                  </a:solidFill>
                  <a:latin typeface="MiSans" pitchFamily="34" charset="0"/>
                  <a:ea typeface="MiSans" pitchFamily="34" charset="-122"/>
                  <a:cs typeface="MiSans" pitchFamily="34" charset="-120"/>
                </a:rPr>
                <a:t> </a:t>
              </a:r>
              <a:r>
                <a:rPr lang="ru-RU" sz="1016" dirty="0" err="1">
                  <a:solidFill>
                    <a:srgbClr val="FFFFFF">
                      <a:alpha val="90000"/>
                    </a:srgbClr>
                  </a:solidFill>
                  <a:latin typeface="MiSans" pitchFamily="34" charset="0"/>
                  <a:ea typeface="MiSans" pitchFamily="34" charset="-122"/>
                  <a:cs typeface="MiSans" pitchFamily="34" charset="-120"/>
                </a:rPr>
                <a:t>қабылдаудың</a:t>
              </a:r>
              <a:r>
                <a:rPr lang="ru-RU" sz="1016" dirty="0">
                  <a:solidFill>
                    <a:srgbClr val="FFFFFF">
                      <a:alpha val="90000"/>
                    </a:srgbClr>
                  </a:solidFill>
                  <a:latin typeface="MiSans" pitchFamily="34" charset="0"/>
                  <a:ea typeface="MiSans" pitchFamily="34" charset="-122"/>
                  <a:cs typeface="MiSans" pitchFamily="34" charset="-120"/>
                </a:rPr>
                <a:t> (2 </a:t>
              </a:r>
              <a:r>
                <a:rPr lang="ru-RU" sz="1016" dirty="0" err="1">
                  <a:solidFill>
                    <a:srgbClr val="FFFFFF">
                      <a:alpha val="90000"/>
                    </a:srgbClr>
                  </a:solidFill>
                  <a:latin typeface="MiSans" pitchFamily="34" charset="0"/>
                  <a:ea typeface="MiSans" pitchFamily="34" charset="-122"/>
                  <a:cs typeface="MiSans" pitchFamily="34" charset="-120"/>
                </a:rPr>
                <a:t>еседен</a:t>
              </a:r>
              <a:r>
                <a:rPr lang="ru-RU" sz="1016" dirty="0">
                  <a:solidFill>
                    <a:srgbClr val="FFFFFF">
                      <a:alpha val="90000"/>
                    </a:srgbClr>
                  </a:solidFill>
                  <a:latin typeface="MiSans" pitchFamily="34" charset="0"/>
                  <a:ea typeface="MiSans" pitchFamily="34" charset="-122"/>
                  <a:cs typeface="MiSans" pitchFamily="34" charset="-120"/>
                </a:rPr>
                <a:t> </a:t>
              </a:r>
              <a:r>
                <a:rPr lang="ru-RU" sz="1016" dirty="0" err="1">
                  <a:solidFill>
                    <a:srgbClr val="FFFFFF">
                      <a:alpha val="90000"/>
                    </a:srgbClr>
                  </a:solidFill>
                  <a:latin typeface="MiSans" pitchFamily="34" charset="0"/>
                  <a:ea typeface="MiSans" pitchFamily="34" charset="-122"/>
                  <a:cs typeface="MiSans" pitchFamily="34" charset="-120"/>
                </a:rPr>
                <a:t>астам</a:t>
              </a:r>
              <a:r>
                <a:rPr lang="ru-RU" sz="1016" dirty="0">
                  <a:solidFill>
                    <a:srgbClr val="FFFFFF">
                      <a:alpha val="90000"/>
                    </a:srgbClr>
                  </a:solidFill>
                  <a:latin typeface="MiSans" pitchFamily="34" charset="0"/>
                  <a:ea typeface="MiSans" pitchFamily="34" charset="-122"/>
                  <a:cs typeface="MiSans" pitchFamily="34" charset="-120"/>
                </a:rPr>
                <a:t> </a:t>
              </a:r>
              <a:r>
                <a:rPr lang="ru-RU" sz="1016" dirty="0" err="1">
                  <a:solidFill>
                    <a:srgbClr val="FFFFFF">
                      <a:alpha val="90000"/>
                    </a:srgbClr>
                  </a:solidFill>
                  <a:latin typeface="MiSans" pitchFamily="34" charset="0"/>
                  <a:ea typeface="MiSans" pitchFamily="34" charset="-122"/>
                  <a:cs typeface="MiSans" pitchFamily="34" charset="-120"/>
                </a:rPr>
                <a:t>артуы</a:t>
              </a:r>
              <a:r>
                <a:rPr lang="ru-RU" sz="1016" dirty="0">
                  <a:solidFill>
                    <a:srgbClr val="FFFFFF">
                      <a:alpha val="90000"/>
                    </a:srgbClr>
                  </a:solidFill>
                  <a:latin typeface="MiSans" pitchFamily="34" charset="0"/>
                  <a:ea typeface="MiSans" pitchFamily="34" charset="-122"/>
                  <a:cs typeface="MiSans" pitchFamily="34" charset="-120"/>
                </a:rPr>
                <a:t>) </a:t>
              </a:r>
              <a:r>
                <a:rPr lang="ru-RU" sz="1016" dirty="0" err="1">
                  <a:solidFill>
                    <a:srgbClr val="FFFFFF">
                      <a:alpha val="90000"/>
                    </a:srgbClr>
                  </a:solidFill>
                  <a:latin typeface="MiSans" pitchFamily="34" charset="0"/>
                  <a:ea typeface="MiSans" pitchFamily="34" charset="-122"/>
                  <a:cs typeface="MiSans" pitchFamily="34" charset="-120"/>
                </a:rPr>
                <a:t>келесі</a:t>
              </a:r>
              <a:r>
                <a:rPr lang="ru-RU" sz="1016" dirty="0">
                  <a:solidFill>
                    <a:srgbClr val="FFFFFF">
                      <a:alpha val="90000"/>
                    </a:srgbClr>
                  </a:solidFill>
                  <a:latin typeface="MiSans" pitchFamily="34" charset="0"/>
                  <a:ea typeface="MiSans" pitchFamily="34" charset="-122"/>
                  <a:cs typeface="MiSans" pitchFamily="34" charset="-120"/>
                </a:rPr>
                <a:t> </a:t>
              </a:r>
              <a:r>
                <a:rPr lang="ru-RU" sz="1016" dirty="0" err="1">
                  <a:solidFill>
                    <a:srgbClr val="FFFFFF">
                      <a:alpha val="90000"/>
                    </a:srgbClr>
                  </a:solidFill>
                  <a:latin typeface="MiSans" pitchFamily="34" charset="0"/>
                  <a:ea typeface="MiSans" pitchFamily="34" charset="-122"/>
                  <a:cs typeface="MiSans" pitchFamily="34" charset="-120"/>
                </a:rPr>
                <a:t>факторлармен</a:t>
              </a:r>
              <a:r>
                <a:rPr lang="ru-RU" sz="1016" dirty="0">
                  <a:solidFill>
                    <a:srgbClr val="FFFFFF">
                      <a:alpha val="90000"/>
                    </a:srgbClr>
                  </a:solidFill>
                  <a:latin typeface="MiSans" pitchFamily="34" charset="0"/>
                  <a:ea typeface="MiSans" pitchFamily="34" charset="-122"/>
                  <a:cs typeface="MiSans" pitchFamily="34" charset="-120"/>
                </a:rPr>
                <a:t> байланысты:</a:t>
              </a:r>
              <a:endParaRPr lang="en-US" sz="1600" dirty="0"/>
            </a:p>
          </p:txBody>
        </p:sp>
        <p:sp>
          <p:nvSpPr>
            <p:cNvPr id="46" name="Shape 44"/>
            <p:cNvSpPr/>
            <p:nvPr/>
          </p:nvSpPr>
          <p:spPr>
            <a:xfrm>
              <a:off x="6337228" y="5217587"/>
              <a:ext cx="147447" cy="147447"/>
            </a:xfrm>
            <a:custGeom>
              <a:avLst/>
              <a:gdLst/>
              <a:ahLst/>
              <a:cxnLst/>
              <a:rect l="l" t="t" r="r" b="b"/>
              <a:pathLst>
                <a:path w="147447" h="147447">
                  <a:moveTo>
                    <a:pt x="73723" y="147447"/>
                  </a:moveTo>
                  <a:cubicBezTo>
                    <a:pt x="114412" y="147447"/>
                    <a:pt x="147447" y="114412"/>
                    <a:pt x="147447" y="73723"/>
                  </a:cubicBezTo>
                  <a:cubicBezTo>
                    <a:pt x="147447" y="33034"/>
                    <a:pt x="114412" y="0"/>
                    <a:pt x="73723" y="0"/>
                  </a:cubicBezTo>
                  <a:cubicBezTo>
                    <a:pt x="33034" y="0"/>
                    <a:pt x="0" y="33034"/>
                    <a:pt x="0" y="73723"/>
                  </a:cubicBezTo>
                  <a:cubicBezTo>
                    <a:pt x="0" y="114412"/>
                    <a:pt x="33034" y="147447"/>
                    <a:pt x="73723" y="147447"/>
                  </a:cubicBezTo>
                  <a:close/>
                  <a:moveTo>
                    <a:pt x="98029" y="61254"/>
                  </a:moveTo>
                  <a:lnTo>
                    <a:pt x="74990" y="98115"/>
                  </a:lnTo>
                  <a:cubicBezTo>
                    <a:pt x="73781" y="100045"/>
                    <a:pt x="71707" y="101254"/>
                    <a:pt x="69432" y="101370"/>
                  </a:cubicBezTo>
                  <a:cubicBezTo>
                    <a:pt x="67157" y="101485"/>
                    <a:pt x="64969" y="100448"/>
                    <a:pt x="63615" y="98605"/>
                  </a:cubicBezTo>
                  <a:lnTo>
                    <a:pt x="49792" y="80174"/>
                  </a:lnTo>
                  <a:cubicBezTo>
                    <a:pt x="47488" y="77122"/>
                    <a:pt x="48122" y="72802"/>
                    <a:pt x="51174" y="70498"/>
                  </a:cubicBezTo>
                  <a:cubicBezTo>
                    <a:pt x="54227" y="68194"/>
                    <a:pt x="58547" y="68828"/>
                    <a:pt x="60851" y="71880"/>
                  </a:cubicBezTo>
                  <a:lnTo>
                    <a:pt x="68626" y="82248"/>
                  </a:lnTo>
                  <a:lnTo>
                    <a:pt x="86308" y="53939"/>
                  </a:lnTo>
                  <a:cubicBezTo>
                    <a:pt x="88324" y="50714"/>
                    <a:pt x="92586" y="49706"/>
                    <a:pt x="95840" y="51750"/>
                  </a:cubicBezTo>
                  <a:cubicBezTo>
                    <a:pt x="99095" y="53795"/>
                    <a:pt x="100074" y="58028"/>
                    <a:pt x="98029" y="61283"/>
                  </a:cubicBezTo>
                  <a:close/>
                </a:path>
              </a:pathLst>
            </a:custGeom>
            <a:solidFill>
              <a:srgbClr val="4299E1"/>
            </a:solidFill>
            <a:ln/>
          </p:spPr>
        </p:sp>
        <p:sp>
          <p:nvSpPr>
            <p:cNvPr id="47" name="Text 45"/>
            <p:cNvSpPr/>
            <p:nvPr/>
          </p:nvSpPr>
          <p:spPr>
            <a:xfrm>
              <a:off x="6570255" y="5124745"/>
              <a:ext cx="5944284" cy="253348"/>
            </a:xfrm>
            <a:prstGeom prst="rect">
              <a:avLst/>
            </a:prstGeom>
            <a:noFill/>
            <a:ln/>
          </p:spPr>
          <p:txBody>
            <a:bodyPr wrap="square" lIns="0" tIns="0" rIns="0" bIns="0" rtlCol="0" anchor="ctr"/>
            <a:lstStyle/>
            <a:p>
              <a:pPr>
                <a:lnSpc>
                  <a:spcPct val="120000"/>
                </a:lnSpc>
              </a:pPr>
              <a:r>
                <a:rPr lang="ru-RU" sz="1016" dirty="0" err="1">
                  <a:solidFill>
                    <a:srgbClr val="FFFFFF"/>
                  </a:solidFill>
                  <a:latin typeface="MiSans" pitchFamily="34" charset="0"/>
                  <a:ea typeface="MiSans" pitchFamily="34" charset="-122"/>
                  <a:cs typeface="MiSans" pitchFamily="34" charset="-120"/>
                </a:rPr>
                <a:t>Заңнамадағы</a:t>
              </a:r>
              <a:r>
                <a:rPr lang="ru-RU" sz="1016" dirty="0">
                  <a:solidFill>
                    <a:srgbClr val="FFFFFF"/>
                  </a:solidFill>
                  <a:latin typeface="MiSans" pitchFamily="34" charset="0"/>
                  <a:ea typeface="MiSans" pitchFamily="34" charset="-122"/>
                  <a:cs typeface="MiSans" pitchFamily="34" charset="-120"/>
                </a:rPr>
                <a:t> </a:t>
              </a:r>
              <a:r>
                <a:rPr lang="ru-RU" sz="1016" dirty="0" err="1">
                  <a:solidFill>
                    <a:srgbClr val="FFFFFF"/>
                  </a:solidFill>
                  <a:latin typeface="MiSans" pitchFamily="34" charset="0"/>
                  <a:ea typeface="MiSans" pitchFamily="34" charset="-122"/>
                  <a:cs typeface="MiSans" pitchFamily="34" charset="-120"/>
                </a:rPr>
                <a:t>өзгерістермен</a:t>
              </a:r>
              <a:endParaRPr lang="en-US" sz="1600" dirty="0"/>
            </a:p>
          </p:txBody>
        </p:sp>
        <p:sp>
          <p:nvSpPr>
            <p:cNvPr id="48" name="Shape 46"/>
            <p:cNvSpPr/>
            <p:nvPr/>
          </p:nvSpPr>
          <p:spPr>
            <a:xfrm>
              <a:off x="6337228" y="5413845"/>
              <a:ext cx="147447" cy="147447"/>
            </a:xfrm>
            <a:custGeom>
              <a:avLst/>
              <a:gdLst/>
              <a:ahLst/>
              <a:cxnLst/>
              <a:rect l="l" t="t" r="r" b="b"/>
              <a:pathLst>
                <a:path w="147447" h="147447">
                  <a:moveTo>
                    <a:pt x="73723" y="147447"/>
                  </a:moveTo>
                  <a:cubicBezTo>
                    <a:pt x="114412" y="147447"/>
                    <a:pt x="147447" y="114412"/>
                    <a:pt x="147447" y="73723"/>
                  </a:cubicBezTo>
                  <a:cubicBezTo>
                    <a:pt x="147447" y="33034"/>
                    <a:pt x="114412" y="0"/>
                    <a:pt x="73723" y="0"/>
                  </a:cubicBezTo>
                  <a:cubicBezTo>
                    <a:pt x="33034" y="0"/>
                    <a:pt x="0" y="33034"/>
                    <a:pt x="0" y="73723"/>
                  </a:cubicBezTo>
                  <a:cubicBezTo>
                    <a:pt x="0" y="114412"/>
                    <a:pt x="33034" y="147447"/>
                    <a:pt x="73723" y="147447"/>
                  </a:cubicBezTo>
                  <a:close/>
                  <a:moveTo>
                    <a:pt x="98029" y="61254"/>
                  </a:moveTo>
                  <a:lnTo>
                    <a:pt x="74990" y="98115"/>
                  </a:lnTo>
                  <a:cubicBezTo>
                    <a:pt x="73781" y="100045"/>
                    <a:pt x="71707" y="101254"/>
                    <a:pt x="69432" y="101370"/>
                  </a:cubicBezTo>
                  <a:cubicBezTo>
                    <a:pt x="67157" y="101485"/>
                    <a:pt x="64969" y="100448"/>
                    <a:pt x="63615" y="98605"/>
                  </a:cubicBezTo>
                  <a:lnTo>
                    <a:pt x="49792" y="80174"/>
                  </a:lnTo>
                  <a:cubicBezTo>
                    <a:pt x="47488" y="77122"/>
                    <a:pt x="48122" y="72802"/>
                    <a:pt x="51174" y="70498"/>
                  </a:cubicBezTo>
                  <a:cubicBezTo>
                    <a:pt x="54227" y="68194"/>
                    <a:pt x="58547" y="68828"/>
                    <a:pt x="60851" y="71880"/>
                  </a:cubicBezTo>
                  <a:lnTo>
                    <a:pt x="68626" y="82248"/>
                  </a:lnTo>
                  <a:lnTo>
                    <a:pt x="86308" y="53939"/>
                  </a:lnTo>
                  <a:cubicBezTo>
                    <a:pt x="88324" y="50714"/>
                    <a:pt x="92586" y="49706"/>
                    <a:pt x="95840" y="51750"/>
                  </a:cubicBezTo>
                  <a:cubicBezTo>
                    <a:pt x="99095" y="53795"/>
                    <a:pt x="100074" y="58028"/>
                    <a:pt x="98029" y="61283"/>
                  </a:cubicBezTo>
                  <a:close/>
                </a:path>
              </a:pathLst>
            </a:custGeom>
            <a:solidFill>
              <a:srgbClr val="4299E1"/>
            </a:solidFill>
            <a:ln/>
          </p:spPr>
          <p:txBody>
            <a:bodyPr/>
            <a:lstStyle/>
            <a:p>
              <a:endParaRPr lang="ru-KZ" dirty="0"/>
            </a:p>
          </p:txBody>
        </p:sp>
        <p:sp>
          <p:nvSpPr>
            <p:cNvPr id="49" name="Text 47"/>
            <p:cNvSpPr/>
            <p:nvPr/>
          </p:nvSpPr>
          <p:spPr>
            <a:xfrm>
              <a:off x="6576829" y="5349486"/>
              <a:ext cx="6059266" cy="230658"/>
            </a:xfrm>
            <a:prstGeom prst="rect">
              <a:avLst/>
            </a:prstGeom>
            <a:noFill/>
            <a:ln/>
          </p:spPr>
          <p:txBody>
            <a:bodyPr wrap="square" lIns="0" tIns="0" rIns="0" bIns="0" rtlCol="0" anchor="ctr"/>
            <a:lstStyle/>
            <a:p>
              <a:pPr>
                <a:lnSpc>
                  <a:spcPct val="120000"/>
                </a:lnSpc>
              </a:pPr>
              <a:r>
                <a:rPr lang="ru-RU" sz="1016" dirty="0" err="1">
                  <a:solidFill>
                    <a:srgbClr val="FFFFFF"/>
                  </a:solidFill>
                  <a:latin typeface="MiSans" pitchFamily="34" charset="0"/>
                  <a:ea typeface="MiSans" pitchFamily="34" charset="-122"/>
                  <a:cs typeface="MiSans" pitchFamily="34" charset="-120"/>
                </a:rPr>
                <a:t>Жаңа</a:t>
              </a:r>
              <a:r>
                <a:rPr lang="ru-RU" sz="1016" dirty="0">
                  <a:solidFill>
                    <a:srgbClr val="FFFFFF"/>
                  </a:solidFill>
                  <a:latin typeface="MiSans" pitchFamily="34" charset="0"/>
                  <a:ea typeface="MiSans" pitchFamily="34" charset="-122"/>
                  <a:cs typeface="MiSans" pitchFamily="34" charset="-120"/>
                </a:rPr>
                <a:t> </a:t>
              </a:r>
              <a:r>
                <a:rPr lang="ru-RU" sz="1016" dirty="0" err="1">
                  <a:solidFill>
                    <a:srgbClr val="FFFFFF"/>
                  </a:solidFill>
                  <a:latin typeface="MiSans" pitchFamily="34" charset="0"/>
                  <a:ea typeface="MiSans" pitchFamily="34" charset="-122"/>
                  <a:cs typeface="MiSans" pitchFamily="34" charset="-120"/>
                </a:rPr>
                <a:t>цифрлық</a:t>
              </a:r>
              <a:r>
                <a:rPr lang="ru-RU" sz="1016" dirty="0">
                  <a:solidFill>
                    <a:srgbClr val="FFFFFF"/>
                  </a:solidFill>
                  <a:latin typeface="MiSans" pitchFamily="34" charset="0"/>
                  <a:ea typeface="MiSans" pitchFamily="34" charset="-122"/>
                  <a:cs typeface="MiSans" pitchFamily="34" charset="-120"/>
                </a:rPr>
                <a:t> </a:t>
              </a:r>
              <a:r>
                <a:rPr lang="ru-RU" sz="1016" dirty="0" err="1">
                  <a:solidFill>
                    <a:srgbClr val="FFFFFF"/>
                  </a:solidFill>
                  <a:latin typeface="MiSans" pitchFamily="34" charset="0"/>
                  <a:ea typeface="MiSans" pitchFamily="34" charset="-122"/>
                  <a:cs typeface="MiSans" pitchFamily="34" charset="-120"/>
                </a:rPr>
                <a:t>форматтарды</a:t>
              </a:r>
              <a:r>
                <a:rPr lang="ru-RU" sz="1016" dirty="0">
                  <a:solidFill>
                    <a:srgbClr val="FFFFFF"/>
                  </a:solidFill>
                  <a:latin typeface="MiSans" pitchFamily="34" charset="0"/>
                  <a:ea typeface="MiSans" pitchFamily="34" charset="-122"/>
                  <a:cs typeface="MiSans" pitchFamily="34" charset="-120"/>
                </a:rPr>
                <a:t> </a:t>
              </a:r>
              <a:r>
                <a:rPr lang="ru-RU" sz="1016" dirty="0" err="1">
                  <a:solidFill>
                    <a:srgbClr val="FFFFFF"/>
                  </a:solidFill>
                  <a:latin typeface="MiSans" pitchFamily="34" charset="0"/>
                  <a:ea typeface="MiSans" pitchFamily="34" charset="-122"/>
                  <a:cs typeface="MiSans" pitchFamily="34" charset="-120"/>
                </a:rPr>
                <a:t>енгізумен</a:t>
              </a:r>
              <a:endParaRPr lang="en-US" sz="1600" dirty="0"/>
            </a:p>
          </p:txBody>
        </p:sp>
        <p:sp>
          <p:nvSpPr>
            <p:cNvPr id="50" name="Shape 48"/>
            <p:cNvSpPr/>
            <p:nvPr/>
          </p:nvSpPr>
          <p:spPr>
            <a:xfrm>
              <a:off x="6337228" y="5627810"/>
              <a:ext cx="147447" cy="147447"/>
            </a:xfrm>
            <a:custGeom>
              <a:avLst/>
              <a:gdLst/>
              <a:ahLst/>
              <a:cxnLst/>
              <a:rect l="l" t="t" r="r" b="b"/>
              <a:pathLst>
                <a:path w="147447" h="147447">
                  <a:moveTo>
                    <a:pt x="73723" y="147447"/>
                  </a:moveTo>
                  <a:cubicBezTo>
                    <a:pt x="114412" y="147447"/>
                    <a:pt x="147447" y="114412"/>
                    <a:pt x="147447" y="73723"/>
                  </a:cubicBezTo>
                  <a:cubicBezTo>
                    <a:pt x="147447" y="33034"/>
                    <a:pt x="114412" y="0"/>
                    <a:pt x="73723" y="0"/>
                  </a:cubicBezTo>
                  <a:cubicBezTo>
                    <a:pt x="33034" y="0"/>
                    <a:pt x="0" y="33034"/>
                    <a:pt x="0" y="73723"/>
                  </a:cubicBezTo>
                  <a:cubicBezTo>
                    <a:pt x="0" y="114412"/>
                    <a:pt x="33034" y="147447"/>
                    <a:pt x="73723" y="147447"/>
                  </a:cubicBezTo>
                  <a:close/>
                  <a:moveTo>
                    <a:pt x="98029" y="61254"/>
                  </a:moveTo>
                  <a:lnTo>
                    <a:pt x="74990" y="98115"/>
                  </a:lnTo>
                  <a:cubicBezTo>
                    <a:pt x="73781" y="100045"/>
                    <a:pt x="71707" y="101254"/>
                    <a:pt x="69432" y="101370"/>
                  </a:cubicBezTo>
                  <a:cubicBezTo>
                    <a:pt x="67157" y="101485"/>
                    <a:pt x="64969" y="100448"/>
                    <a:pt x="63615" y="98605"/>
                  </a:cubicBezTo>
                  <a:lnTo>
                    <a:pt x="49792" y="80174"/>
                  </a:lnTo>
                  <a:cubicBezTo>
                    <a:pt x="47488" y="77122"/>
                    <a:pt x="48122" y="72802"/>
                    <a:pt x="51174" y="70498"/>
                  </a:cubicBezTo>
                  <a:cubicBezTo>
                    <a:pt x="54227" y="68194"/>
                    <a:pt x="58547" y="68828"/>
                    <a:pt x="60851" y="71880"/>
                  </a:cubicBezTo>
                  <a:lnTo>
                    <a:pt x="68626" y="82248"/>
                  </a:lnTo>
                  <a:lnTo>
                    <a:pt x="86308" y="53939"/>
                  </a:lnTo>
                  <a:cubicBezTo>
                    <a:pt x="88324" y="50714"/>
                    <a:pt x="92586" y="49706"/>
                    <a:pt x="95840" y="51750"/>
                  </a:cubicBezTo>
                  <a:cubicBezTo>
                    <a:pt x="99095" y="53795"/>
                    <a:pt x="100074" y="58028"/>
                    <a:pt x="98029" y="61283"/>
                  </a:cubicBezTo>
                  <a:close/>
                </a:path>
              </a:pathLst>
            </a:custGeom>
            <a:solidFill>
              <a:srgbClr val="4299E1"/>
            </a:solidFill>
            <a:ln/>
          </p:spPr>
        </p:sp>
        <p:sp>
          <p:nvSpPr>
            <p:cNvPr id="51" name="Text 49"/>
            <p:cNvSpPr/>
            <p:nvPr/>
          </p:nvSpPr>
          <p:spPr>
            <a:xfrm>
              <a:off x="6552425" y="5549814"/>
              <a:ext cx="5454539" cy="206352"/>
            </a:xfrm>
            <a:prstGeom prst="rect">
              <a:avLst/>
            </a:prstGeom>
            <a:noFill/>
            <a:ln/>
          </p:spPr>
          <p:txBody>
            <a:bodyPr wrap="square" lIns="0" tIns="0" rIns="0" bIns="0" rtlCol="0" anchor="ctr"/>
            <a:lstStyle/>
            <a:p>
              <a:pPr>
                <a:lnSpc>
                  <a:spcPct val="120000"/>
                </a:lnSpc>
              </a:pPr>
              <a:r>
                <a:rPr lang="ru-RU" sz="1016" dirty="0" err="1">
                  <a:solidFill>
                    <a:srgbClr val="FFFFFF"/>
                  </a:solidFill>
                  <a:latin typeface="MiSans" pitchFamily="34" charset="0"/>
                  <a:ea typeface="MiSans" pitchFamily="34" charset="-122"/>
                  <a:cs typeface="MiSans" pitchFamily="34" charset="-120"/>
                </a:rPr>
                <a:t>Азаматтар</a:t>
              </a:r>
              <a:r>
                <a:rPr lang="ru-RU" sz="1016" dirty="0">
                  <a:solidFill>
                    <a:srgbClr val="FFFFFF"/>
                  </a:solidFill>
                  <a:latin typeface="MiSans" pitchFamily="34" charset="0"/>
                  <a:ea typeface="MiSans" pitchFamily="34" charset="-122"/>
                  <a:cs typeface="MiSans" pitchFamily="34" charset="-120"/>
                </a:rPr>
                <a:t> </a:t>
              </a:r>
              <a:r>
                <a:rPr lang="ru-RU" sz="1016" dirty="0" err="1">
                  <a:solidFill>
                    <a:srgbClr val="FFFFFF"/>
                  </a:solidFill>
                  <a:latin typeface="MiSans" pitchFamily="34" charset="0"/>
                  <a:ea typeface="MiSans" pitchFamily="34" charset="-122"/>
                  <a:cs typeface="MiSans" pitchFamily="34" charset="-120"/>
                </a:rPr>
                <a:t>белсенділігінің</a:t>
              </a:r>
              <a:r>
                <a:rPr lang="ru-RU" sz="1016" dirty="0">
                  <a:solidFill>
                    <a:srgbClr val="FFFFFF"/>
                  </a:solidFill>
                  <a:latin typeface="MiSans" pitchFamily="34" charset="0"/>
                  <a:ea typeface="MiSans" pitchFamily="34" charset="-122"/>
                  <a:cs typeface="MiSans" pitchFamily="34" charset="-120"/>
                </a:rPr>
                <a:t> </a:t>
              </a:r>
              <a:r>
                <a:rPr lang="ru-RU" sz="1016" dirty="0" err="1">
                  <a:solidFill>
                    <a:srgbClr val="FFFFFF"/>
                  </a:solidFill>
                  <a:latin typeface="MiSans" pitchFamily="34" charset="0"/>
                  <a:ea typeface="MiSans" pitchFamily="34" charset="-122"/>
                  <a:cs typeface="MiSans" pitchFamily="34" charset="-120"/>
                </a:rPr>
                <a:t>артуымен</a:t>
              </a:r>
              <a:endParaRPr lang="en-US" sz="1600" dirty="0"/>
            </a:p>
          </p:txBody>
        </p:sp>
      </p:grpSp>
      <p:sp>
        <p:nvSpPr>
          <p:cNvPr id="57" name="Shape 5">
            <a:extLst>
              <a:ext uri="{FF2B5EF4-FFF2-40B4-BE49-F238E27FC236}">
                <a16:creationId xmlns:a16="http://schemas.microsoft.com/office/drawing/2014/main" id="{8D3A3A38-B86D-1A12-936A-9E5C60F292E9}"/>
              </a:ext>
            </a:extLst>
          </p:cNvPr>
          <p:cNvSpPr/>
          <p:nvPr/>
        </p:nvSpPr>
        <p:spPr>
          <a:xfrm>
            <a:off x="390677" y="987786"/>
            <a:ext cx="5704368" cy="3053536"/>
          </a:xfrm>
          <a:prstGeom prst="roundRect">
            <a:avLst>
              <a:gd name="adj" fmla="val 4412"/>
            </a:avLst>
          </a:prstGeom>
          <a:solidFill>
            <a:srgbClr val="FFFFFF"/>
          </a:solidFill>
          <a:ln/>
          <a:effectLst>
            <a:outerShdw blurRad="55293" dist="36862" dir="5400000" algn="bl" rotWithShape="0">
              <a:srgbClr val="000000">
                <a:alpha val="10196"/>
              </a:srgbClr>
            </a:outerShdw>
          </a:effectLst>
        </p:spPr>
      </p:sp>
      <p:sp>
        <p:nvSpPr>
          <p:cNvPr id="58" name="Shape 6">
            <a:extLst>
              <a:ext uri="{FF2B5EF4-FFF2-40B4-BE49-F238E27FC236}">
                <a16:creationId xmlns:a16="http://schemas.microsoft.com/office/drawing/2014/main" id="{16B28A1F-ECE5-0678-DED0-DDFDB5069293}"/>
              </a:ext>
            </a:extLst>
          </p:cNvPr>
          <p:cNvSpPr/>
          <p:nvPr/>
        </p:nvSpPr>
        <p:spPr>
          <a:xfrm>
            <a:off x="534135" y="1043870"/>
            <a:ext cx="207347" cy="184308"/>
          </a:xfrm>
          <a:custGeom>
            <a:avLst/>
            <a:gdLst/>
            <a:ahLst/>
            <a:cxnLst/>
            <a:rect l="l" t="t" r="r" b="b"/>
            <a:pathLst>
              <a:path w="207347" h="184308">
                <a:moveTo>
                  <a:pt x="0" y="46077"/>
                </a:moveTo>
                <a:cubicBezTo>
                  <a:pt x="0" y="33370"/>
                  <a:pt x="10331" y="23039"/>
                  <a:pt x="23039" y="23039"/>
                </a:cubicBezTo>
                <a:lnTo>
                  <a:pt x="184308" y="23039"/>
                </a:lnTo>
                <a:cubicBezTo>
                  <a:pt x="197016" y="23039"/>
                  <a:pt x="207347" y="33370"/>
                  <a:pt x="207347" y="46077"/>
                </a:cubicBezTo>
                <a:lnTo>
                  <a:pt x="207347" y="138231"/>
                </a:lnTo>
                <a:cubicBezTo>
                  <a:pt x="207347" y="150938"/>
                  <a:pt x="197016" y="161270"/>
                  <a:pt x="184308" y="161270"/>
                </a:cubicBezTo>
                <a:lnTo>
                  <a:pt x="23039" y="161270"/>
                </a:lnTo>
                <a:cubicBezTo>
                  <a:pt x="10331" y="161270"/>
                  <a:pt x="0" y="150938"/>
                  <a:pt x="0" y="138231"/>
                </a:cubicBezTo>
                <a:lnTo>
                  <a:pt x="0" y="46077"/>
                </a:lnTo>
                <a:close/>
                <a:moveTo>
                  <a:pt x="23039" y="57596"/>
                </a:moveTo>
                <a:lnTo>
                  <a:pt x="23039" y="69116"/>
                </a:lnTo>
                <a:cubicBezTo>
                  <a:pt x="23039" y="75487"/>
                  <a:pt x="28186" y="80635"/>
                  <a:pt x="34558" y="80635"/>
                </a:cubicBezTo>
                <a:lnTo>
                  <a:pt x="92154" y="80635"/>
                </a:lnTo>
                <a:cubicBezTo>
                  <a:pt x="98526" y="80635"/>
                  <a:pt x="103673" y="75487"/>
                  <a:pt x="103673" y="69116"/>
                </a:cubicBezTo>
                <a:lnTo>
                  <a:pt x="103673" y="57596"/>
                </a:lnTo>
                <a:cubicBezTo>
                  <a:pt x="103673" y="51225"/>
                  <a:pt x="98526" y="46077"/>
                  <a:pt x="92154" y="46077"/>
                </a:cubicBezTo>
                <a:lnTo>
                  <a:pt x="34558" y="46077"/>
                </a:lnTo>
                <a:cubicBezTo>
                  <a:pt x="28186" y="46077"/>
                  <a:pt x="23039" y="51225"/>
                  <a:pt x="23039" y="57596"/>
                </a:cubicBezTo>
                <a:close/>
                <a:moveTo>
                  <a:pt x="31678" y="126712"/>
                </a:moveTo>
                <a:cubicBezTo>
                  <a:pt x="26890" y="126712"/>
                  <a:pt x="23039" y="130564"/>
                  <a:pt x="23039" y="135351"/>
                </a:cubicBezTo>
                <a:cubicBezTo>
                  <a:pt x="23039" y="140139"/>
                  <a:pt x="26890" y="143991"/>
                  <a:pt x="31678" y="143991"/>
                </a:cubicBezTo>
                <a:lnTo>
                  <a:pt x="80635" y="143991"/>
                </a:lnTo>
                <a:cubicBezTo>
                  <a:pt x="85423" y="143991"/>
                  <a:pt x="89274" y="140139"/>
                  <a:pt x="89274" y="135351"/>
                </a:cubicBezTo>
                <a:cubicBezTo>
                  <a:pt x="89274" y="130564"/>
                  <a:pt x="85423" y="126712"/>
                  <a:pt x="80635" y="126712"/>
                </a:cubicBezTo>
                <a:lnTo>
                  <a:pt x="31678" y="126712"/>
                </a:lnTo>
                <a:close/>
                <a:moveTo>
                  <a:pt x="123832" y="126712"/>
                </a:moveTo>
                <a:cubicBezTo>
                  <a:pt x="119045" y="126712"/>
                  <a:pt x="115193" y="130564"/>
                  <a:pt x="115193" y="135351"/>
                </a:cubicBezTo>
                <a:cubicBezTo>
                  <a:pt x="115193" y="140139"/>
                  <a:pt x="119045" y="143991"/>
                  <a:pt x="123832" y="143991"/>
                </a:cubicBezTo>
                <a:lnTo>
                  <a:pt x="175669" y="143991"/>
                </a:lnTo>
                <a:cubicBezTo>
                  <a:pt x="180457" y="143991"/>
                  <a:pt x="184308" y="140139"/>
                  <a:pt x="184308" y="135351"/>
                </a:cubicBezTo>
                <a:cubicBezTo>
                  <a:pt x="184308" y="130564"/>
                  <a:pt x="180457" y="126712"/>
                  <a:pt x="175669" y="126712"/>
                </a:cubicBezTo>
                <a:lnTo>
                  <a:pt x="123832" y="126712"/>
                </a:lnTo>
                <a:close/>
                <a:moveTo>
                  <a:pt x="178549" y="69116"/>
                </a:moveTo>
                <a:cubicBezTo>
                  <a:pt x="178549" y="56400"/>
                  <a:pt x="168226" y="46077"/>
                  <a:pt x="155510" y="46077"/>
                </a:cubicBezTo>
                <a:cubicBezTo>
                  <a:pt x="142795" y="46077"/>
                  <a:pt x="132472" y="56400"/>
                  <a:pt x="132472" y="69116"/>
                </a:cubicBezTo>
                <a:cubicBezTo>
                  <a:pt x="132472" y="81831"/>
                  <a:pt x="142795" y="92154"/>
                  <a:pt x="155510" y="92154"/>
                </a:cubicBezTo>
                <a:cubicBezTo>
                  <a:pt x="168226" y="92154"/>
                  <a:pt x="178549" y="81831"/>
                  <a:pt x="178549" y="69116"/>
                </a:cubicBezTo>
                <a:close/>
                <a:moveTo>
                  <a:pt x="31678" y="112313"/>
                </a:moveTo>
                <a:cubicBezTo>
                  <a:pt x="36446" y="112313"/>
                  <a:pt x="40317" y="108442"/>
                  <a:pt x="40317" y="103673"/>
                </a:cubicBezTo>
                <a:cubicBezTo>
                  <a:pt x="40317" y="98905"/>
                  <a:pt x="36446" y="95034"/>
                  <a:pt x="31678" y="95034"/>
                </a:cubicBezTo>
                <a:cubicBezTo>
                  <a:pt x="26910" y="95034"/>
                  <a:pt x="23039" y="98905"/>
                  <a:pt x="23039" y="103673"/>
                </a:cubicBezTo>
                <a:cubicBezTo>
                  <a:pt x="23039" y="108442"/>
                  <a:pt x="26910" y="112313"/>
                  <a:pt x="31678" y="112313"/>
                </a:cubicBezTo>
                <a:close/>
                <a:moveTo>
                  <a:pt x="69116" y="103673"/>
                </a:moveTo>
                <a:cubicBezTo>
                  <a:pt x="69116" y="98905"/>
                  <a:pt x="65244" y="95034"/>
                  <a:pt x="60476" y="95034"/>
                </a:cubicBezTo>
                <a:cubicBezTo>
                  <a:pt x="55708" y="95034"/>
                  <a:pt x="51837" y="98905"/>
                  <a:pt x="51837" y="103673"/>
                </a:cubicBezTo>
                <a:cubicBezTo>
                  <a:pt x="51837" y="108442"/>
                  <a:pt x="55708" y="112313"/>
                  <a:pt x="60476" y="112313"/>
                </a:cubicBezTo>
                <a:cubicBezTo>
                  <a:pt x="65244" y="112313"/>
                  <a:pt x="69116" y="108442"/>
                  <a:pt x="69116" y="103673"/>
                </a:cubicBezTo>
                <a:close/>
                <a:moveTo>
                  <a:pt x="89274" y="112313"/>
                </a:moveTo>
                <a:cubicBezTo>
                  <a:pt x="94043" y="112313"/>
                  <a:pt x="97914" y="108442"/>
                  <a:pt x="97914" y="103673"/>
                </a:cubicBezTo>
                <a:cubicBezTo>
                  <a:pt x="97914" y="98905"/>
                  <a:pt x="94043" y="95034"/>
                  <a:pt x="89274" y="95034"/>
                </a:cubicBezTo>
                <a:cubicBezTo>
                  <a:pt x="84506" y="95034"/>
                  <a:pt x="80635" y="98905"/>
                  <a:pt x="80635" y="103673"/>
                </a:cubicBezTo>
                <a:cubicBezTo>
                  <a:pt x="80635" y="108442"/>
                  <a:pt x="84506" y="112313"/>
                  <a:pt x="89274" y="112313"/>
                </a:cubicBezTo>
                <a:close/>
              </a:path>
            </a:pathLst>
          </a:custGeom>
          <a:solidFill>
            <a:srgbClr val="4299E1"/>
          </a:solidFill>
          <a:ln/>
        </p:spPr>
      </p:sp>
      <p:sp>
        <p:nvSpPr>
          <p:cNvPr id="59" name="Text 7">
            <a:extLst>
              <a:ext uri="{FF2B5EF4-FFF2-40B4-BE49-F238E27FC236}">
                <a16:creationId xmlns:a16="http://schemas.microsoft.com/office/drawing/2014/main" id="{1BDB8782-0B5D-B365-4C02-1FC4EC814927}"/>
              </a:ext>
            </a:extLst>
          </p:cNvPr>
          <p:cNvSpPr/>
          <p:nvPr/>
        </p:nvSpPr>
        <p:spPr>
          <a:xfrm>
            <a:off x="830035" y="958880"/>
            <a:ext cx="5182392" cy="277356"/>
          </a:xfrm>
          <a:prstGeom prst="rect">
            <a:avLst/>
          </a:prstGeom>
          <a:noFill/>
          <a:ln/>
        </p:spPr>
        <p:txBody>
          <a:bodyPr wrap="square" lIns="0" tIns="0" rIns="0" bIns="0" rtlCol="0" anchor="ctr"/>
          <a:lstStyle/>
          <a:p>
            <a:pPr>
              <a:lnSpc>
                <a:spcPct val="120000"/>
              </a:lnSpc>
            </a:pPr>
            <a:r>
              <a:rPr lang="ru-RU" sz="1451" b="1" dirty="0" err="1">
                <a:solidFill>
                  <a:srgbClr val="1A365D"/>
                </a:solidFill>
                <a:latin typeface="Quattrocento Sans" pitchFamily="34" charset="0"/>
                <a:ea typeface="Quattrocento Sans" pitchFamily="34" charset="-122"/>
                <a:cs typeface="Quattrocento Sans" pitchFamily="34" charset="-120"/>
              </a:rPr>
              <a:t>Ақпараттық</a:t>
            </a:r>
            <a:r>
              <a:rPr lang="ru-RU" sz="1451" b="1" dirty="0">
                <a:solidFill>
                  <a:srgbClr val="1A365D"/>
                </a:solidFill>
                <a:latin typeface="Quattrocento Sans" pitchFamily="34" charset="0"/>
                <a:ea typeface="Quattrocento Sans" pitchFamily="34" charset="-122"/>
                <a:cs typeface="Quattrocento Sans" pitchFamily="34" charset="-120"/>
              </a:rPr>
              <a:t> </a:t>
            </a:r>
            <a:r>
              <a:rPr lang="ru-RU" sz="1451" b="1" dirty="0" err="1">
                <a:solidFill>
                  <a:srgbClr val="1A365D"/>
                </a:solidFill>
                <a:latin typeface="Quattrocento Sans" pitchFamily="34" charset="0"/>
                <a:ea typeface="Quattrocento Sans" pitchFamily="34" charset="-122"/>
                <a:cs typeface="Quattrocento Sans" pitchFamily="34" charset="-120"/>
              </a:rPr>
              <a:t>түсіндіру</a:t>
            </a:r>
            <a:r>
              <a:rPr lang="ru-RU" sz="1451" b="1" dirty="0">
                <a:solidFill>
                  <a:srgbClr val="1A365D"/>
                </a:solidFill>
                <a:latin typeface="Quattrocento Sans" pitchFamily="34" charset="0"/>
                <a:ea typeface="Quattrocento Sans" pitchFamily="34" charset="-122"/>
                <a:cs typeface="Quattrocento Sans" pitchFamily="34" charset="-120"/>
              </a:rPr>
              <a:t> </a:t>
            </a:r>
            <a:r>
              <a:rPr lang="ru-RU" sz="1451" b="1" dirty="0" err="1">
                <a:solidFill>
                  <a:srgbClr val="1A365D"/>
                </a:solidFill>
                <a:latin typeface="Quattrocento Sans" pitchFamily="34" charset="0"/>
                <a:ea typeface="Quattrocento Sans" pitchFamily="34" charset="-122"/>
                <a:cs typeface="Quattrocento Sans" pitchFamily="34" charset="-120"/>
              </a:rPr>
              <a:t>жұмыстырын</a:t>
            </a:r>
            <a:r>
              <a:rPr lang="ru-RU" sz="1451" b="1" dirty="0">
                <a:solidFill>
                  <a:srgbClr val="1A365D"/>
                </a:solidFill>
                <a:latin typeface="Quattrocento Sans" pitchFamily="34" charset="0"/>
                <a:ea typeface="Quattrocento Sans" pitchFamily="34" charset="-122"/>
                <a:cs typeface="Quattrocento Sans" pitchFamily="34" charset="-120"/>
              </a:rPr>
              <a:t> </a:t>
            </a:r>
            <a:r>
              <a:rPr lang="ru-RU" sz="1451" b="1" dirty="0" err="1">
                <a:solidFill>
                  <a:srgbClr val="1A365D"/>
                </a:solidFill>
                <a:latin typeface="Quattrocento Sans" pitchFamily="34" charset="0"/>
                <a:ea typeface="Quattrocento Sans" pitchFamily="34" charset="-122"/>
                <a:cs typeface="Quattrocento Sans" pitchFamily="34" charset="-120"/>
              </a:rPr>
              <a:t>жүргізудің</a:t>
            </a:r>
            <a:r>
              <a:rPr lang="ru-RU" sz="1451" b="1" dirty="0">
                <a:solidFill>
                  <a:srgbClr val="1A365D"/>
                </a:solidFill>
                <a:latin typeface="Quattrocento Sans" pitchFamily="34" charset="0"/>
                <a:ea typeface="Quattrocento Sans" pitchFamily="34" charset="-122"/>
                <a:cs typeface="Quattrocento Sans" pitchFamily="34" charset="-120"/>
              </a:rPr>
              <a:t> </a:t>
            </a:r>
            <a:r>
              <a:rPr lang="ru-RU" sz="1451" b="1" dirty="0" err="1">
                <a:solidFill>
                  <a:srgbClr val="1A365D"/>
                </a:solidFill>
                <a:latin typeface="Quattrocento Sans" pitchFamily="34" charset="0"/>
                <a:ea typeface="Quattrocento Sans" pitchFamily="34" charset="-122"/>
                <a:cs typeface="Quattrocento Sans" pitchFamily="34" charset="-120"/>
              </a:rPr>
              <a:t>нысандары</a:t>
            </a:r>
            <a:endParaRPr lang="ru-RU" sz="1451" b="1" dirty="0">
              <a:solidFill>
                <a:srgbClr val="1A365D"/>
              </a:solidFill>
              <a:latin typeface="Quattrocento Sans" pitchFamily="34" charset="0"/>
              <a:ea typeface="Quattrocento Sans" pitchFamily="34" charset="-122"/>
              <a:cs typeface="Quattrocento Sans" pitchFamily="34" charset="-120"/>
            </a:endParaRPr>
          </a:p>
        </p:txBody>
      </p:sp>
      <p:graphicFrame>
        <p:nvGraphicFramePr>
          <p:cNvPr id="61" name="Таблица 60">
            <a:extLst>
              <a:ext uri="{FF2B5EF4-FFF2-40B4-BE49-F238E27FC236}">
                <a16:creationId xmlns:a16="http://schemas.microsoft.com/office/drawing/2014/main" id="{5376BBCB-D013-7745-9309-EDAC60CCBA5C}"/>
              </a:ext>
            </a:extLst>
          </p:cNvPr>
          <p:cNvGraphicFramePr>
            <a:graphicFrameLocks noGrp="1"/>
          </p:cNvGraphicFramePr>
          <p:nvPr>
            <p:extLst/>
          </p:nvPr>
        </p:nvGraphicFramePr>
        <p:xfrm>
          <a:off x="537818" y="1330965"/>
          <a:ext cx="5364246" cy="2191301"/>
        </p:xfrm>
        <a:graphic>
          <a:graphicData uri="http://schemas.openxmlformats.org/drawingml/2006/table">
            <a:tbl>
              <a:tblPr>
                <a:tableStyleId>{BC89EF96-8CEA-46FF-86C4-4CE0E7609802}</a:tableStyleId>
              </a:tblPr>
              <a:tblGrid>
                <a:gridCol w="3088203">
                  <a:extLst>
                    <a:ext uri="{9D8B030D-6E8A-4147-A177-3AD203B41FA5}">
                      <a16:colId xmlns:a16="http://schemas.microsoft.com/office/drawing/2014/main" val="3954621739"/>
                    </a:ext>
                  </a:extLst>
                </a:gridCol>
                <a:gridCol w="836022">
                  <a:extLst>
                    <a:ext uri="{9D8B030D-6E8A-4147-A177-3AD203B41FA5}">
                      <a16:colId xmlns:a16="http://schemas.microsoft.com/office/drawing/2014/main" val="951986174"/>
                    </a:ext>
                  </a:extLst>
                </a:gridCol>
                <a:gridCol w="757646">
                  <a:extLst>
                    <a:ext uri="{9D8B030D-6E8A-4147-A177-3AD203B41FA5}">
                      <a16:colId xmlns:a16="http://schemas.microsoft.com/office/drawing/2014/main" val="457097963"/>
                    </a:ext>
                  </a:extLst>
                </a:gridCol>
                <a:gridCol w="682375">
                  <a:extLst>
                    <a:ext uri="{9D8B030D-6E8A-4147-A177-3AD203B41FA5}">
                      <a16:colId xmlns:a16="http://schemas.microsoft.com/office/drawing/2014/main" val="2236167486"/>
                    </a:ext>
                  </a:extLst>
                </a:gridCol>
              </a:tblGrid>
              <a:tr h="253180">
                <a:tc>
                  <a:txBody>
                    <a:bodyPr/>
                    <a:lstStyle/>
                    <a:p>
                      <a:pPr algn="ctr" fontAlgn="ctr"/>
                      <a:r>
                        <a:rPr lang="ru-RU" sz="1000" b="1" u="none" strike="noStrike" dirty="0" err="1">
                          <a:solidFill>
                            <a:schemeClr val="bg1"/>
                          </a:solidFill>
                          <a:effectLst/>
                        </a:rPr>
                        <a:t>Іс</a:t>
                      </a:r>
                      <a:r>
                        <a:rPr lang="ru-RU" sz="1000" b="1" u="none" strike="noStrike" dirty="0">
                          <a:solidFill>
                            <a:schemeClr val="bg1"/>
                          </a:solidFill>
                          <a:effectLst/>
                        </a:rPr>
                        <a:t>-шара</a:t>
                      </a:r>
                      <a:endParaRPr lang="ru-RU" sz="10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solidFill>
                      <a:srgbClr val="2B6CB0"/>
                    </a:solidFill>
                  </a:tcPr>
                </a:tc>
                <a:tc>
                  <a:txBody>
                    <a:bodyPr/>
                    <a:lstStyle/>
                    <a:p>
                      <a:pPr algn="ctr" fontAlgn="ctr"/>
                      <a:r>
                        <a:rPr lang="ru-KZ" sz="1000" b="1" u="none" strike="noStrike" dirty="0">
                          <a:solidFill>
                            <a:schemeClr val="bg1"/>
                          </a:solidFill>
                          <a:effectLst/>
                        </a:rPr>
                        <a:t>2023</a:t>
                      </a:r>
                      <a:endParaRPr lang="ru-KZ" sz="10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solidFill>
                      <a:srgbClr val="2B6CB0"/>
                    </a:solidFill>
                  </a:tcPr>
                </a:tc>
                <a:tc>
                  <a:txBody>
                    <a:bodyPr/>
                    <a:lstStyle/>
                    <a:p>
                      <a:pPr algn="ctr" fontAlgn="ctr"/>
                      <a:r>
                        <a:rPr lang="ru-KZ" sz="1000" b="1" u="none" strike="noStrike" dirty="0">
                          <a:solidFill>
                            <a:schemeClr val="bg1"/>
                          </a:solidFill>
                          <a:effectLst/>
                        </a:rPr>
                        <a:t>2024</a:t>
                      </a:r>
                      <a:endParaRPr lang="ru-KZ" sz="10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solidFill>
                      <a:srgbClr val="2B6CB0"/>
                    </a:solidFill>
                  </a:tcPr>
                </a:tc>
                <a:tc>
                  <a:txBody>
                    <a:bodyPr/>
                    <a:lstStyle/>
                    <a:p>
                      <a:pPr algn="ctr" fontAlgn="ctr"/>
                      <a:r>
                        <a:rPr lang="ru-KZ" sz="1000" b="1" u="none" strike="noStrike" dirty="0">
                          <a:solidFill>
                            <a:schemeClr val="bg1"/>
                          </a:solidFill>
                          <a:effectLst/>
                        </a:rPr>
                        <a:t>2025</a:t>
                      </a:r>
                      <a:endParaRPr lang="ru-KZ" sz="10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solidFill>
                      <a:srgbClr val="2B6CB0"/>
                    </a:solidFill>
                  </a:tcPr>
                </a:tc>
                <a:extLst>
                  <a:ext uri="{0D108BD9-81ED-4DB2-BD59-A6C34878D82A}">
                    <a16:rowId xmlns:a16="http://schemas.microsoft.com/office/drawing/2014/main" val="164305903"/>
                  </a:ext>
                </a:extLst>
              </a:tr>
              <a:tr h="248821">
                <a:tc>
                  <a:txBody>
                    <a:bodyPr/>
                    <a:lstStyle/>
                    <a:p>
                      <a:pPr algn="l" fontAlgn="ctr"/>
                      <a:r>
                        <a:rPr lang="ru-RU" sz="1000" dirty="0" err="1"/>
                        <a:t>Баспа</a:t>
                      </a:r>
                      <a:r>
                        <a:rPr lang="ru-RU" sz="1000" dirty="0"/>
                        <a:t> </a:t>
                      </a:r>
                      <a:r>
                        <a:rPr lang="ru-RU" sz="1000" dirty="0" err="1"/>
                        <a:t>және</a:t>
                      </a:r>
                      <a:r>
                        <a:rPr lang="ru-RU" sz="1000" dirty="0"/>
                        <a:t> </a:t>
                      </a:r>
                      <a:r>
                        <a:rPr lang="ru-RU" sz="1000" dirty="0" err="1"/>
                        <a:t>электрондық</a:t>
                      </a:r>
                      <a:r>
                        <a:rPr lang="ru-RU" sz="1000" dirty="0"/>
                        <a:t> БАҚ-та </a:t>
                      </a:r>
                      <a:r>
                        <a:rPr lang="ru-RU" sz="1000" dirty="0" err="1"/>
                        <a:t>жарияланымдар</a:t>
                      </a:r>
                      <a:endParaRPr lang="ru-RU"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tc>
                <a:tc>
                  <a:txBody>
                    <a:bodyPr/>
                    <a:lstStyle/>
                    <a:p>
                      <a:pPr algn="ctr" fontAlgn="ctr"/>
                      <a:r>
                        <a:rPr lang="ru-KZ" sz="1000" u="none" strike="noStrike">
                          <a:effectLst/>
                        </a:rPr>
                        <a:t>502</a:t>
                      </a:r>
                      <a:endParaRPr lang="ru-KZ" sz="1000" b="0" i="0" u="none" strike="noStrike">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a:effectLst/>
                        </a:rPr>
                        <a:t>313</a:t>
                      </a:r>
                      <a:endParaRPr lang="ru-KZ" sz="1000" b="0" i="0" u="none" strike="noStrike">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a:effectLst/>
                        </a:rPr>
                        <a:t>188</a:t>
                      </a:r>
                      <a:endParaRPr lang="ru-KZ" sz="1000" b="0" i="0" u="none" strike="noStrike">
                        <a:solidFill>
                          <a:srgbClr val="0070C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88725573"/>
                  </a:ext>
                </a:extLst>
              </a:tr>
              <a:tr h="263471">
                <a:tc>
                  <a:txBody>
                    <a:bodyPr/>
                    <a:lstStyle/>
                    <a:p>
                      <a:pPr algn="l" fontAlgn="ctr"/>
                      <a:r>
                        <a:rPr lang="ru-RU" sz="1000" u="none" strike="noStrike" dirty="0" err="1">
                          <a:effectLst/>
                        </a:rPr>
                        <a:t>Теледидар</a:t>
                      </a:r>
                      <a:r>
                        <a:rPr lang="ru-RU" sz="1000" u="none" strike="noStrike" dirty="0">
                          <a:effectLst/>
                        </a:rPr>
                        <a:t>, радио </a:t>
                      </a:r>
                      <a:r>
                        <a:rPr lang="ru-RU" sz="1000" u="none" strike="noStrike" dirty="0" err="1">
                          <a:effectLst/>
                        </a:rPr>
                        <a:t>және</a:t>
                      </a:r>
                      <a:r>
                        <a:rPr lang="ru-RU" sz="1000" u="none" strike="noStrike" dirty="0">
                          <a:effectLst/>
                        </a:rPr>
                        <a:t> </a:t>
                      </a:r>
                      <a:r>
                        <a:rPr lang="ru-RU" sz="1000" u="none" strike="noStrike" dirty="0" err="1">
                          <a:effectLst/>
                        </a:rPr>
                        <a:t>әлеуметтік</a:t>
                      </a:r>
                      <a:r>
                        <a:rPr lang="ru-RU" sz="1000" u="none" strike="noStrike" dirty="0">
                          <a:effectLst/>
                        </a:rPr>
                        <a:t> </a:t>
                      </a:r>
                      <a:r>
                        <a:rPr lang="ru-RU" sz="1000" u="none" strike="noStrike" dirty="0" err="1">
                          <a:effectLst/>
                        </a:rPr>
                        <a:t>желілердегі</a:t>
                      </a:r>
                      <a:r>
                        <a:rPr lang="ru-RU" sz="1000" u="none" strike="noStrike" dirty="0">
                          <a:effectLst/>
                        </a:rPr>
                        <a:t> </a:t>
                      </a:r>
                      <a:r>
                        <a:rPr lang="ru-RU" sz="1000" u="none" strike="noStrike" dirty="0" err="1">
                          <a:effectLst/>
                        </a:rPr>
                        <a:t>сөз</a:t>
                      </a:r>
                      <a:r>
                        <a:rPr lang="ru-RU" sz="1000" u="none" strike="noStrike" dirty="0">
                          <a:effectLst/>
                        </a:rPr>
                        <a:t> </a:t>
                      </a:r>
                      <a:r>
                        <a:rPr lang="ru-RU" sz="1000" u="none" strike="noStrike" dirty="0" err="1">
                          <a:effectLst/>
                        </a:rPr>
                        <a:t>сөйлеулер</a:t>
                      </a:r>
                      <a:endParaRPr lang="ru-RU"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tc>
                <a:tc>
                  <a:txBody>
                    <a:bodyPr/>
                    <a:lstStyle/>
                    <a:p>
                      <a:pPr algn="ctr" fontAlgn="ctr"/>
                      <a:r>
                        <a:rPr lang="ru-KZ" sz="1000" u="none" strike="noStrike" dirty="0">
                          <a:effectLst/>
                        </a:rPr>
                        <a:t>128</a:t>
                      </a:r>
                      <a:endParaRPr lang="ru-KZ"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a:effectLst/>
                        </a:rPr>
                        <a:t>66</a:t>
                      </a:r>
                      <a:endParaRPr lang="ru-KZ" sz="1000" b="0" i="0" u="none" strike="noStrike">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a:effectLst/>
                        </a:rPr>
                        <a:t>89</a:t>
                      </a:r>
                      <a:endParaRPr lang="ru-KZ" sz="1000" b="0" i="0" u="none" strike="noStrike">
                        <a:solidFill>
                          <a:srgbClr val="0070C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025401863"/>
                  </a:ext>
                </a:extLst>
              </a:tr>
              <a:tr h="356461">
                <a:tc>
                  <a:txBody>
                    <a:bodyPr/>
                    <a:lstStyle/>
                    <a:p>
                      <a:pPr algn="l" fontAlgn="ctr"/>
                      <a:r>
                        <a:rPr lang="ru-RU" sz="1000" u="none" strike="noStrike" dirty="0" err="1">
                          <a:effectLst/>
                        </a:rPr>
                        <a:t>Семинарлар</a:t>
                      </a:r>
                      <a:r>
                        <a:rPr lang="ru-RU" sz="1000" u="none" strike="noStrike" dirty="0">
                          <a:effectLst/>
                        </a:rPr>
                        <a:t>, </a:t>
                      </a:r>
                      <a:r>
                        <a:rPr lang="ru-RU" sz="1000" u="none" strike="noStrike" dirty="0" err="1">
                          <a:effectLst/>
                        </a:rPr>
                        <a:t>брифингтер</a:t>
                      </a:r>
                      <a:r>
                        <a:rPr lang="ru-RU" sz="1000" u="none" strike="noStrike" dirty="0">
                          <a:effectLst/>
                        </a:rPr>
                        <a:t>, </a:t>
                      </a:r>
                      <a:r>
                        <a:rPr lang="ru-RU" sz="1000" u="none" strike="noStrike" dirty="0" err="1">
                          <a:effectLst/>
                        </a:rPr>
                        <a:t>дөңгелек</a:t>
                      </a:r>
                      <a:r>
                        <a:rPr lang="ru-RU" sz="1000" u="none" strike="noStrike" dirty="0">
                          <a:effectLst/>
                        </a:rPr>
                        <a:t> </a:t>
                      </a:r>
                      <a:r>
                        <a:rPr lang="ru-RU" sz="1000" u="none" strike="noStrike" dirty="0" err="1">
                          <a:effectLst/>
                        </a:rPr>
                        <a:t>үстелдер</a:t>
                      </a:r>
                      <a:r>
                        <a:rPr lang="ru-RU" sz="1000" u="none" strike="noStrike" dirty="0">
                          <a:effectLst/>
                        </a:rPr>
                        <a:t>, онлайн-</a:t>
                      </a:r>
                      <a:r>
                        <a:rPr lang="ru-RU" sz="1000" u="none" strike="noStrike" dirty="0" err="1">
                          <a:effectLst/>
                        </a:rPr>
                        <a:t>конференциялар</a:t>
                      </a:r>
                      <a:r>
                        <a:rPr lang="ru-RU" sz="1000" u="none" strike="noStrike" dirty="0">
                          <a:effectLst/>
                        </a:rPr>
                        <a:t> </a:t>
                      </a:r>
                      <a:r>
                        <a:rPr lang="ru-RU" sz="1000" u="none" strike="noStrike" dirty="0" err="1">
                          <a:effectLst/>
                        </a:rPr>
                        <a:t>және</a:t>
                      </a:r>
                      <a:r>
                        <a:rPr lang="ru-RU" sz="1000" u="none" strike="noStrike" dirty="0">
                          <a:effectLst/>
                        </a:rPr>
                        <a:t> к</a:t>
                      </a:r>
                      <a:r>
                        <a:rPr lang="ru-RU" sz="1000" dirty="0"/>
                        <a:t>омиссия </a:t>
                      </a:r>
                      <a:r>
                        <a:rPr lang="ru-RU" sz="1000" dirty="0" err="1"/>
                        <a:t>отырыстары</a:t>
                      </a:r>
                      <a:endParaRPr lang="ru-RU"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tc>
                <a:tc>
                  <a:txBody>
                    <a:bodyPr/>
                    <a:lstStyle/>
                    <a:p>
                      <a:pPr algn="ctr" fontAlgn="ctr"/>
                      <a:r>
                        <a:rPr lang="ru-KZ" sz="1000" u="none" strike="noStrike" dirty="0">
                          <a:effectLst/>
                        </a:rPr>
                        <a:t>154</a:t>
                      </a:r>
                      <a:endParaRPr lang="ru-KZ"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dirty="0">
                          <a:effectLst/>
                        </a:rPr>
                        <a:t>137</a:t>
                      </a:r>
                      <a:endParaRPr lang="ru-KZ"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dirty="0">
                          <a:effectLst/>
                        </a:rPr>
                        <a:t>91</a:t>
                      </a:r>
                      <a:endParaRPr lang="ru-KZ"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544661359"/>
                  </a:ext>
                </a:extLst>
              </a:tr>
              <a:tr h="166115">
                <a:tc>
                  <a:txBody>
                    <a:bodyPr/>
                    <a:lstStyle/>
                    <a:p>
                      <a:pPr algn="l" fontAlgn="ctr"/>
                      <a:r>
                        <a:rPr lang="ru-RU" sz="1000" u="none" strike="noStrike" dirty="0" err="1">
                          <a:effectLst/>
                        </a:rPr>
                        <a:t>Ашық</a:t>
                      </a:r>
                      <a:r>
                        <a:rPr lang="ru-RU" sz="1000" u="none" strike="noStrike" dirty="0">
                          <a:effectLst/>
                        </a:rPr>
                        <a:t> </a:t>
                      </a:r>
                      <a:r>
                        <a:rPr lang="ru-RU" sz="1000" u="none" strike="noStrike" dirty="0" err="1">
                          <a:effectLst/>
                        </a:rPr>
                        <a:t>есіктер</a:t>
                      </a:r>
                      <a:r>
                        <a:rPr lang="ru-RU" sz="1000" u="none" strike="noStrike" dirty="0">
                          <a:effectLst/>
                        </a:rPr>
                        <a:t> </a:t>
                      </a:r>
                      <a:r>
                        <a:rPr lang="ru-RU" sz="1000" u="none" strike="noStrike" dirty="0" err="1">
                          <a:effectLst/>
                        </a:rPr>
                        <a:t>күндері</a:t>
                      </a:r>
                      <a:endParaRPr lang="ru-RU"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tc>
                <a:tc>
                  <a:txBody>
                    <a:bodyPr/>
                    <a:lstStyle/>
                    <a:p>
                      <a:pPr algn="ctr" fontAlgn="ctr"/>
                      <a:r>
                        <a:rPr lang="ru-KZ" sz="1000" u="none" strike="noStrike">
                          <a:effectLst/>
                        </a:rPr>
                        <a:t>79</a:t>
                      </a:r>
                      <a:endParaRPr lang="ru-KZ" sz="1000" b="0" i="0" u="none" strike="noStrike">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dirty="0">
                          <a:effectLst/>
                        </a:rPr>
                        <a:t>75</a:t>
                      </a:r>
                      <a:endParaRPr lang="ru-KZ"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a:effectLst/>
                        </a:rPr>
                        <a:t>59</a:t>
                      </a:r>
                      <a:endParaRPr lang="ru-KZ" sz="1000" b="0" i="0" u="none" strike="noStrike">
                        <a:solidFill>
                          <a:srgbClr val="0070C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047154550"/>
                  </a:ext>
                </a:extLst>
              </a:tr>
              <a:tr h="205844">
                <a:tc>
                  <a:txBody>
                    <a:bodyPr/>
                    <a:lstStyle/>
                    <a:p>
                      <a:pPr algn="l" fontAlgn="ctr"/>
                      <a:r>
                        <a:rPr lang="ru-RU" sz="1000" u="none" strike="noStrike" dirty="0">
                          <a:effectLst/>
                        </a:rPr>
                        <a:t>АТЖ </a:t>
                      </a:r>
                      <a:r>
                        <a:rPr lang="ru-RU" sz="1000" u="none" strike="noStrike" dirty="0" err="1">
                          <a:effectLst/>
                        </a:rPr>
                        <a:t>бойынша</a:t>
                      </a:r>
                      <a:r>
                        <a:rPr lang="ru-RU" sz="1000" u="none" strike="noStrike" dirty="0">
                          <a:effectLst/>
                        </a:rPr>
                        <a:t> </a:t>
                      </a:r>
                      <a:r>
                        <a:rPr lang="ru-RU" sz="1000" u="none" strike="noStrike" dirty="0" err="1">
                          <a:effectLst/>
                        </a:rPr>
                        <a:t>іс-шаралар</a:t>
                      </a:r>
                      <a:r>
                        <a:rPr lang="ru-RU" sz="1000" u="none" strike="noStrike" dirty="0">
                          <a:effectLst/>
                        </a:rPr>
                        <a:t> (онлайн/офлайн </a:t>
                      </a:r>
                      <a:r>
                        <a:rPr lang="ru-RU" sz="1000" u="none" strike="noStrike" dirty="0" err="1">
                          <a:effectLst/>
                        </a:rPr>
                        <a:t>лекциялар</a:t>
                      </a:r>
                      <a:r>
                        <a:rPr lang="ru-RU" sz="1000" u="none" strike="noStrike" dirty="0">
                          <a:effectLst/>
                        </a:rPr>
                        <a:t>)</a:t>
                      </a:r>
                      <a:endParaRPr lang="ru-RU"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tc>
                <a:tc>
                  <a:txBody>
                    <a:bodyPr/>
                    <a:lstStyle/>
                    <a:p>
                      <a:pPr algn="ctr" fontAlgn="ctr"/>
                      <a:r>
                        <a:rPr lang="ru-KZ" sz="1000" u="none" strike="noStrike">
                          <a:effectLst/>
                        </a:rPr>
                        <a:t>5 030</a:t>
                      </a:r>
                      <a:endParaRPr lang="ru-KZ" sz="1000" b="0" i="0" u="none" strike="noStrike">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dirty="0">
                          <a:effectLst/>
                        </a:rPr>
                        <a:t>3854</a:t>
                      </a:r>
                      <a:endParaRPr lang="ru-KZ"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dirty="0">
                          <a:effectLst/>
                        </a:rPr>
                        <a:t>3057</a:t>
                      </a:r>
                      <a:endParaRPr lang="ru-KZ"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318493835"/>
                  </a:ext>
                </a:extLst>
              </a:tr>
              <a:tr h="166115">
                <a:tc>
                  <a:txBody>
                    <a:bodyPr/>
                    <a:lstStyle/>
                    <a:p>
                      <a:pPr algn="l" fontAlgn="ctr"/>
                      <a:r>
                        <a:rPr lang="ru-RU" sz="1000" u="none" strike="noStrike" dirty="0">
                          <a:effectLst/>
                        </a:rPr>
                        <a:t>Телефон </a:t>
                      </a:r>
                      <a:r>
                        <a:rPr lang="ru-RU" sz="1000" u="none" strike="noStrike" dirty="0" err="1">
                          <a:effectLst/>
                        </a:rPr>
                        <a:t>арқылы</a:t>
                      </a:r>
                      <a:r>
                        <a:rPr lang="ru-RU" sz="1000" u="none" strike="noStrike" dirty="0">
                          <a:effectLst/>
                        </a:rPr>
                        <a:t> </a:t>
                      </a:r>
                      <a:r>
                        <a:rPr lang="ru-RU" sz="1000" u="none" strike="noStrike" dirty="0" err="1">
                          <a:effectLst/>
                        </a:rPr>
                        <a:t>кеңес</a:t>
                      </a:r>
                      <a:r>
                        <a:rPr lang="ru-RU" sz="1000" u="none" strike="noStrike" dirty="0">
                          <a:effectLst/>
                        </a:rPr>
                        <a:t> беру</a:t>
                      </a:r>
                      <a:endParaRPr lang="ru-RU"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tc>
                <a:tc>
                  <a:txBody>
                    <a:bodyPr/>
                    <a:lstStyle/>
                    <a:p>
                      <a:pPr algn="ctr" fontAlgn="ctr"/>
                      <a:r>
                        <a:rPr lang="ru-KZ" sz="1000" u="none" strike="noStrike" dirty="0">
                          <a:effectLst/>
                        </a:rPr>
                        <a:t>50 639</a:t>
                      </a:r>
                      <a:endParaRPr lang="ru-KZ"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dirty="0">
                          <a:effectLst/>
                        </a:rPr>
                        <a:t>52 830</a:t>
                      </a:r>
                      <a:endParaRPr lang="ru-KZ"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dirty="0">
                          <a:effectLst/>
                        </a:rPr>
                        <a:t>65 355 </a:t>
                      </a:r>
                      <a:endParaRPr lang="ru-KZ"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25316368"/>
                  </a:ext>
                </a:extLst>
              </a:tr>
              <a:tr h="166115">
                <a:tc>
                  <a:txBody>
                    <a:bodyPr/>
                    <a:lstStyle/>
                    <a:p>
                      <a:pPr algn="l" fontAlgn="ctr"/>
                      <a:r>
                        <a:rPr lang="ru-RU" sz="1000" u="none" strike="noStrike" dirty="0" err="1">
                          <a:effectLst/>
                        </a:rPr>
                        <a:t>Кеңес</a:t>
                      </a:r>
                      <a:r>
                        <a:rPr lang="ru-RU" sz="1000" u="none" strike="noStrike" dirty="0">
                          <a:effectLst/>
                        </a:rPr>
                        <a:t> беру (</a:t>
                      </a:r>
                      <a:r>
                        <a:rPr lang="ru-RU" sz="1000" u="none" strike="noStrike" dirty="0" err="1">
                          <a:effectLst/>
                        </a:rPr>
                        <a:t>азаматтарды</a:t>
                      </a:r>
                      <a:r>
                        <a:rPr lang="ru-RU" sz="1000" u="none" strike="noStrike" dirty="0">
                          <a:effectLst/>
                        </a:rPr>
                        <a:t> </a:t>
                      </a:r>
                      <a:r>
                        <a:rPr lang="ru-RU" sz="1000" u="none" strike="noStrike" dirty="0" err="1">
                          <a:effectLst/>
                        </a:rPr>
                        <a:t>қабылдау</a:t>
                      </a:r>
                      <a:r>
                        <a:rPr lang="ru-RU" sz="1000" u="none" strike="noStrike" dirty="0">
                          <a:effectLst/>
                        </a:rPr>
                        <a:t>)</a:t>
                      </a:r>
                      <a:endParaRPr lang="ru-RU"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tc>
                <a:tc>
                  <a:txBody>
                    <a:bodyPr/>
                    <a:lstStyle/>
                    <a:p>
                      <a:pPr algn="ctr" fontAlgn="ctr"/>
                      <a:r>
                        <a:rPr lang="ru-KZ" sz="1000" u="none" strike="noStrike">
                          <a:effectLst/>
                        </a:rPr>
                        <a:t>5 440</a:t>
                      </a:r>
                      <a:endParaRPr lang="ru-KZ" sz="1000" b="0" i="0" u="none" strike="noStrike">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a:effectLst/>
                        </a:rPr>
                        <a:t>10 003</a:t>
                      </a:r>
                      <a:endParaRPr lang="ru-KZ" sz="1000" b="0" i="0" u="none" strike="noStrike">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RU" sz="1000" u="none" strike="noStrike" dirty="0">
                          <a:effectLst/>
                        </a:rPr>
                        <a:t>12 183</a:t>
                      </a:r>
                      <a:r>
                        <a:rPr lang="ru-KZ" sz="1000" u="none" strike="noStrike" dirty="0">
                          <a:effectLst/>
                        </a:rPr>
                        <a:t> </a:t>
                      </a:r>
                      <a:endParaRPr lang="ru-KZ"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121597974"/>
                  </a:ext>
                </a:extLst>
              </a:tr>
              <a:tr h="185964">
                <a:tc>
                  <a:txBody>
                    <a:bodyPr/>
                    <a:lstStyle/>
                    <a:p>
                      <a:pPr algn="l" fontAlgn="ctr"/>
                      <a:r>
                        <a:rPr lang="ru-RU" sz="1000" u="none" strike="noStrike" dirty="0">
                          <a:effectLst/>
                        </a:rPr>
                        <a:t>*</a:t>
                      </a:r>
                      <a:r>
                        <a:rPr lang="ru-RU" sz="1000" dirty="0" err="1"/>
                        <a:t>Әлеуметтік</a:t>
                      </a:r>
                      <a:r>
                        <a:rPr lang="ru-RU" sz="1000" dirty="0"/>
                        <a:t> </a:t>
                      </a:r>
                      <a:r>
                        <a:rPr lang="ru-RU" sz="1000" dirty="0" err="1"/>
                        <a:t>желілердегі</a:t>
                      </a:r>
                      <a:r>
                        <a:rPr lang="ru-RU" sz="1000" dirty="0"/>
                        <a:t> </a:t>
                      </a:r>
                      <a:r>
                        <a:rPr lang="ru-RU" sz="1000" dirty="0" err="1"/>
                        <a:t>жарияланымдар</a:t>
                      </a:r>
                      <a:r>
                        <a:rPr lang="ru-RU" sz="1000" dirty="0"/>
                        <a:t> </a:t>
                      </a:r>
                      <a:r>
                        <a:rPr lang="ru-RU" sz="1000" u="none" strike="noStrike" dirty="0">
                          <a:effectLst/>
                        </a:rPr>
                        <a:t>(</a:t>
                      </a:r>
                      <a:r>
                        <a:rPr lang="ru-RU" sz="1000" u="none" strike="noStrike" dirty="0" err="1">
                          <a:effectLst/>
                        </a:rPr>
                        <a:t>сторис</a:t>
                      </a:r>
                      <a:r>
                        <a:rPr lang="ru-RU" sz="1000" u="none" strike="noStrike" dirty="0">
                          <a:effectLst/>
                        </a:rPr>
                        <a:t>, </a:t>
                      </a:r>
                      <a:r>
                        <a:rPr lang="ru-RU" sz="1000" u="none" strike="noStrike" dirty="0" err="1">
                          <a:effectLst/>
                        </a:rPr>
                        <a:t>рилстер</a:t>
                      </a:r>
                      <a:r>
                        <a:rPr lang="ru-RU" sz="1000" u="none" strike="noStrike" dirty="0">
                          <a:effectLst/>
                        </a:rPr>
                        <a:t>)</a:t>
                      </a:r>
                      <a:endParaRPr lang="ru-RU"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tc>
                <a:tc>
                  <a:txBody>
                    <a:bodyPr/>
                    <a:lstStyle/>
                    <a:p>
                      <a:pPr algn="ctr" fontAlgn="ctr"/>
                      <a:r>
                        <a:rPr lang="ru-KZ" sz="1000" u="none" strike="noStrike" dirty="0">
                          <a:effectLst/>
                        </a:rPr>
                        <a:t>3 386</a:t>
                      </a:r>
                      <a:endParaRPr lang="ru-KZ"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a:effectLst/>
                        </a:rPr>
                        <a:t>906</a:t>
                      </a:r>
                      <a:endParaRPr lang="ru-KZ" sz="1000" b="0" i="0" u="none" strike="noStrike">
                        <a:solidFill>
                          <a:srgbClr val="0070C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000" u="none" strike="noStrike" dirty="0">
                          <a:effectLst/>
                        </a:rPr>
                        <a:t>540</a:t>
                      </a:r>
                      <a:endParaRPr lang="ru-KZ" sz="1000" b="0" i="0" u="none" strike="noStrike" dirty="0">
                        <a:solidFill>
                          <a:srgbClr val="0070C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996912544"/>
                  </a:ext>
                </a:extLst>
              </a:tr>
            </a:tbl>
          </a:graphicData>
        </a:graphic>
      </p:graphicFrame>
      <p:sp>
        <p:nvSpPr>
          <p:cNvPr id="62" name="TextBox 61">
            <a:extLst>
              <a:ext uri="{FF2B5EF4-FFF2-40B4-BE49-F238E27FC236}">
                <a16:creationId xmlns:a16="http://schemas.microsoft.com/office/drawing/2014/main" id="{F9FF0A05-FF0D-1A26-E8DB-6C05814A9C1E}"/>
              </a:ext>
            </a:extLst>
          </p:cNvPr>
          <p:cNvSpPr txBox="1"/>
          <p:nvPr/>
        </p:nvSpPr>
        <p:spPr>
          <a:xfrm>
            <a:off x="481129" y="3528112"/>
            <a:ext cx="5681280" cy="461665"/>
          </a:xfrm>
          <a:prstGeom prst="rect">
            <a:avLst/>
          </a:prstGeom>
          <a:noFill/>
        </p:spPr>
        <p:txBody>
          <a:bodyPr wrap="square" rtlCol="0">
            <a:spAutoFit/>
          </a:bodyPr>
          <a:lstStyle/>
          <a:p>
            <a:r>
              <a:rPr lang="ru-RU" sz="800"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Контенттің</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сапасын</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арттыру</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мақсатында</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Қордың</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бірыңғай</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ресми</a:t>
            </a:r>
            <a:r>
              <a:rPr lang="ru-RU" sz="800" i="1" dirty="0">
                <a:solidFill>
                  <a:srgbClr val="2B6CB0"/>
                </a:solidFill>
                <a:latin typeface="Arial" panose="020B0604020202020204" pitchFamily="34" charset="0"/>
                <a:cs typeface="Arial" panose="020B0604020202020204" pitchFamily="34" charset="0"/>
              </a:rPr>
              <a:t> аккаунты </a:t>
            </a:r>
            <a:r>
              <a:rPr lang="ru-RU" sz="800" i="1" dirty="0" err="1">
                <a:solidFill>
                  <a:srgbClr val="2B6CB0"/>
                </a:solidFill>
                <a:latin typeface="Arial" panose="020B0604020202020204" pitchFamily="34" charset="0"/>
                <a:cs typeface="Arial" panose="020B0604020202020204" pitchFamily="34" charset="0"/>
              </a:rPr>
              <a:t>жүргізіледі</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филиалдардың</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әлеуметтік</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желілердегі</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парақшалары</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жабылды</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бұл</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әлеуметтік</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желілердегі</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жарияланымдар</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санының</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азаюына</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себеп</a:t>
            </a:r>
            <a:r>
              <a:rPr lang="ru-RU" sz="800" i="1" dirty="0">
                <a:solidFill>
                  <a:srgbClr val="2B6CB0"/>
                </a:solidFill>
                <a:latin typeface="Arial" panose="020B0604020202020204" pitchFamily="34" charset="0"/>
                <a:cs typeface="Arial" panose="020B0604020202020204" pitchFamily="34" charset="0"/>
              </a:rPr>
              <a:t> </a:t>
            </a:r>
            <a:r>
              <a:rPr lang="ru-RU" sz="800" i="1" dirty="0" err="1">
                <a:solidFill>
                  <a:srgbClr val="2B6CB0"/>
                </a:solidFill>
                <a:latin typeface="Arial" panose="020B0604020202020204" pitchFamily="34" charset="0"/>
                <a:cs typeface="Arial" panose="020B0604020202020204" pitchFamily="34" charset="0"/>
              </a:rPr>
              <a:t>болды</a:t>
            </a:r>
            <a:r>
              <a:rPr lang="ru-RU" sz="800" i="1" dirty="0">
                <a:solidFill>
                  <a:srgbClr val="2B6CB0"/>
                </a:solidFill>
                <a:latin typeface="Arial" panose="020B0604020202020204" pitchFamily="34" charset="0"/>
                <a:cs typeface="Arial" panose="020B0604020202020204" pitchFamily="34" charset="0"/>
              </a:rPr>
              <a:t>.</a:t>
            </a:r>
            <a:endParaRPr lang="ru-KZ" sz="800" i="1" dirty="0">
              <a:solidFill>
                <a:srgbClr val="2B6CB0"/>
              </a:solidFill>
              <a:latin typeface="Arial" panose="020B0604020202020204" pitchFamily="34" charset="0"/>
              <a:cs typeface="Arial" panose="020B0604020202020204" pitchFamily="34" charset="0"/>
            </a:endParaRPr>
          </a:p>
        </p:txBody>
      </p:sp>
      <p:sp>
        <p:nvSpPr>
          <p:cNvPr id="63" name="Text 2">
            <a:extLst>
              <a:ext uri="{FF2B5EF4-FFF2-40B4-BE49-F238E27FC236}">
                <a16:creationId xmlns:a16="http://schemas.microsoft.com/office/drawing/2014/main" id="{DA242748-A0CA-48DE-9488-5811860BA009}"/>
              </a:ext>
            </a:extLst>
          </p:cNvPr>
          <p:cNvSpPr/>
          <p:nvPr/>
        </p:nvSpPr>
        <p:spPr>
          <a:xfrm>
            <a:off x="896920" y="151763"/>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02 - ТАРАУ</a:t>
            </a:r>
            <a:endParaRPr lang="en-US" sz="1000" dirty="0">
              <a:latin typeface="Arial" panose="020B0604020202020204" pitchFamily="34" charset="0"/>
              <a:cs typeface="Arial" panose="020B0604020202020204" pitchFamily="34" charset="0"/>
            </a:endParaRPr>
          </a:p>
        </p:txBody>
      </p:sp>
      <p:sp>
        <p:nvSpPr>
          <p:cNvPr id="64" name="Text 52">
            <a:extLst>
              <a:ext uri="{FF2B5EF4-FFF2-40B4-BE49-F238E27FC236}">
                <a16:creationId xmlns:a16="http://schemas.microsoft.com/office/drawing/2014/main" id="{E76C5A59-B08A-4F17-9886-68C5DB2512B0}"/>
              </a:ext>
            </a:extLst>
          </p:cNvPr>
          <p:cNvSpPr/>
          <p:nvPr/>
        </p:nvSpPr>
        <p:spPr>
          <a:xfrm>
            <a:off x="11687455" y="6501839"/>
            <a:ext cx="202739" cy="184308"/>
          </a:xfrm>
          <a:prstGeom prst="rect">
            <a:avLst/>
          </a:prstGeom>
          <a:noFill/>
          <a:ln/>
        </p:spPr>
        <p:txBody>
          <a:bodyPr wrap="square" lIns="0" tIns="0" rIns="0" bIns="0" rtlCol="0" anchor="ctr"/>
          <a:lstStyle/>
          <a:p>
            <a:pPr>
              <a:lnSpc>
                <a:spcPct val="120000"/>
              </a:lnSpc>
            </a:pPr>
            <a:r>
              <a:rPr lang="ru-RU" sz="1000" dirty="0">
                <a:solidFill>
                  <a:srgbClr val="2B6CB0"/>
                </a:solidFill>
                <a:latin typeface="Arial" panose="020B0604020202020204" pitchFamily="34" charset="0"/>
                <a:ea typeface="MiSans" pitchFamily="34" charset="-122"/>
                <a:cs typeface="Arial" panose="020B0604020202020204" pitchFamily="34" charset="0"/>
              </a:rPr>
              <a:t>19</a:t>
            </a:r>
            <a:endParaRPr lang="en-US" sz="1000" dirty="0">
              <a:latin typeface="Arial" panose="020B0604020202020204" pitchFamily="34" charset="0"/>
              <a:cs typeface="Arial" panose="020B0604020202020204" pitchFamily="34" charset="0"/>
            </a:endParaRPr>
          </a:p>
        </p:txBody>
      </p:sp>
      <p:sp>
        <p:nvSpPr>
          <p:cNvPr id="65" name="Shape 50">
            <a:extLst>
              <a:ext uri="{FF2B5EF4-FFF2-40B4-BE49-F238E27FC236}">
                <a16:creationId xmlns:a16="http://schemas.microsoft.com/office/drawing/2014/main" id="{272AAA52-95B5-488E-A2DF-DC05660E4460}"/>
              </a:ext>
            </a:extLst>
          </p:cNvPr>
          <p:cNvSpPr/>
          <p:nvPr/>
        </p:nvSpPr>
        <p:spPr>
          <a:xfrm>
            <a:off x="403175" y="6530964"/>
            <a:ext cx="96762" cy="129016"/>
          </a:xfrm>
          <a:custGeom>
            <a:avLst/>
            <a:gdLst/>
            <a:ahLst/>
            <a:cxnLst/>
            <a:rect l="l" t="t" r="r" b="b"/>
            <a:pathLst>
              <a:path w="96762" h="129016">
                <a:moveTo>
                  <a:pt x="16127" y="0"/>
                </a:moveTo>
                <a:cubicBezTo>
                  <a:pt x="7232" y="0"/>
                  <a:pt x="0" y="7232"/>
                  <a:pt x="0" y="16127"/>
                </a:cubicBezTo>
                <a:lnTo>
                  <a:pt x="0" y="112889"/>
                </a:lnTo>
                <a:cubicBezTo>
                  <a:pt x="0" y="121784"/>
                  <a:pt x="7232" y="129016"/>
                  <a:pt x="16127" y="129016"/>
                </a:cubicBezTo>
                <a:lnTo>
                  <a:pt x="80635" y="129016"/>
                </a:lnTo>
                <a:cubicBezTo>
                  <a:pt x="89530" y="129016"/>
                  <a:pt x="96762" y="121784"/>
                  <a:pt x="96762" y="112889"/>
                </a:cubicBezTo>
                <a:lnTo>
                  <a:pt x="96762" y="16127"/>
                </a:lnTo>
                <a:cubicBezTo>
                  <a:pt x="96762" y="7232"/>
                  <a:pt x="89530" y="0"/>
                  <a:pt x="80635" y="0"/>
                </a:cubicBezTo>
                <a:lnTo>
                  <a:pt x="16127" y="0"/>
                </a:lnTo>
                <a:close/>
                <a:moveTo>
                  <a:pt x="44349" y="88698"/>
                </a:moveTo>
                <a:lnTo>
                  <a:pt x="52413" y="88698"/>
                </a:lnTo>
                <a:cubicBezTo>
                  <a:pt x="56873" y="88698"/>
                  <a:pt x="60476" y="92302"/>
                  <a:pt x="60476" y="96762"/>
                </a:cubicBezTo>
                <a:lnTo>
                  <a:pt x="60476" y="116921"/>
                </a:lnTo>
                <a:lnTo>
                  <a:pt x="36286" y="116921"/>
                </a:lnTo>
                <a:lnTo>
                  <a:pt x="36286" y="96762"/>
                </a:lnTo>
                <a:cubicBezTo>
                  <a:pt x="36286" y="92302"/>
                  <a:pt x="39889" y="88698"/>
                  <a:pt x="44349" y="88698"/>
                </a:cubicBezTo>
                <a:close/>
                <a:moveTo>
                  <a:pt x="24190" y="28222"/>
                </a:moveTo>
                <a:cubicBezTo>
                  <a:pt x="24190" y="26005"/>
                  <a:pt x="26005" y="24190"/>
                  <a:pt x="28222" y="24190"/>
                </a:cubicBezTo>
                <a:lnTo>
                  <a:pt x="36286" y="24190"/>
                </a:lnTo>
                <a:cubicBezTo>
                  <a:pt x="38503" y="24190"/>
                  <a:pt x="40317" y="26005"/>
                  <a:pt x="40317" y="28222"/>
                </a:cubicBezTo>
                <a:lnTo>
                  <a:pt x="40317" y="36286"/>
                </a:lnTo>
                <a:cubicBezTo>
                  <a:pt x="40317" y="38503"/>
                  <a:pt x="38503" y="40317"/>
                  <a:pt x="36286" y="40317"/>
                </a:cubicBezTo>
                <a:lnTo>
                  <a:pt x="28222" y="40317"/>
                </a:lnTo>
                <a:cubicBezTo>
                  <a:pt x="26005" y="40317"/>
                  <a:pt x="24190" y="38503"/>
                  <a:pt x="24190" y="36286"/>
                </a:cubicBezTo>
                <a:lnTo>
                  <a:pt x="24190" y="28222"/>
                </a:lnTo>
                <a:close/>
                <a:moveTo>
                  <a:pt x="60476" y="24190"/>
                </a:moveTo>
                <a:lnTo>
                  <a:pt x="68540" y="24190"/>
                </a:lnTo>
                <a:cubicBezTo>
                  <a:pt x="70757" y="24190"/>
                  <a:pt x="72571" y="26005"/>
                  <a:pt x="72571" y="28222"/>
                </a:cubicBezTo>
                <a:lnTo>
                  <a:pt x="72571" y="36286"/>
                </a:lnTo>
                <a:cubicBezTo>
                  <a:pt x="72571" y="38503"/>
                  <a:pt x="70757" y="40317"/>
                  <a:pt x="68540" y="40317"/>
                </a:cubicBezTo>
                <a:lnTo>
                  <a:pt x="60476" y="40317"/>
                </a:lnTo>
                <a:cubicBezTo>
                  <a:pt x="58259" y="40317"/>
                  <a:pt x="56444" y="38503"/>
                  <a:pt x="56444" y="36286"/>
                </a:cubicBezTo>
                <a:lnTo>
                  <a:pt x="56444" y="28222"/>
                </a:lnTo>
                <a:cubicBezTo>
                  <a:pt x="56444" y="26005"/>
                  <a:pt x="58259" y="24190"/>
                  <a:pt x="60476" y="24190"/>
                </a:cubicBezTo>
                <a:close/>
                <a:moveTo>
                  <a:pt x="24190" y="60476"/>
                </a:moveTo>
                <a:cubicBezTo>
                  <a:pt x="24190" y="58259"/>
                  <a:pt x="26005" y="56444"/>
                  <a:pt x="28222" y="56444"/>
                </a:cubicBezTo>
                <a:lnTo>
                  <a:pt x="36286" y="56444"/>
                </a:lnTo>
                <a:cubicBezTo>
                  <a:pt x="38503" y="56444"/>
                  <a:pt x="40317" y="58259"/>
                  <a:pt x="40317" y="60476"/>
                </a:cubicBezTo>
                <a:lnTo>
                  <a:pt x="40317" y="68540"/>
                </a:lnTo>
                <a:cubicBezTo>
                  <a:pt x="40317" y="70757"/>
                  <a:pt x="38503" y="72571"/>
                  <a:pt x="36286" y="72571"/>
                </a:cubicBezTo>
                <a:lnTo>
                  <a:pt x="28222" y="72571"/>
                </a:lnTo>
                <a:cubicBezTo>
                  <a:pt x="26005" y="72571"/>
                  <a:pt x="24190" y="70757"/>
                  <a:pt x="24190" y="68540"/>
                </a:cubicBezTo>
                <a:lnTo>
                  <a:pt x="24190" y="60476"/>
                </a:lnTo>
                <a:close/>
                <a:moveTo>
                  <a:pt x="60476" y="56444"/>
                </a:moveTo>
                <a:lnTo>
                  <a:pt x="68540" y="56444"/>
                </a:lnTo>
                <a:cubicBezTo>
                  <a:pt x="70757" y="56444"/>
                  <a:pt x="72571" y="58259"/>
                  <a:pt x="72571" y="60476"/>
                </a:cubicBezTo>
                <a:lnTo>
                  <a:pt x="72571" y="68540"/>
                </a:lnTo>
                <a:cubicBezTo>
                  <a:pt x="72571" y="70757"/>
                  <a:pt x="70757" y="72571"/>
                  <a:pt x="68540" y="72571"/>
                </a:cubicBezTo>
                <a:lnTo>
                  <a:pt x="60476" y="72571"/>
                </a:lnTo>
                <a:cubicBezTo>
                  <a:pt x="58259" y="72571"/>
                  <a:pt x="56444" y="70757"/>
                  <a:pt x="56444" y="68540"/>
                </a:cubicBezTo>
                <a:lnTo>
                  <a:pt x="56444" y="60476"/>
                </a:lnTo>
                <a:cubicBezTo>
                  <a:pt x="56444" y="58259"/>
                  <a:pt x="58259" y="56444"/>
                  <a:pt x="60476" y="56444"/>
                </a:cubicBezTo>
                <a:close/>
              </a:path>
            </a:pathLst>
          </a:custGeom>
          <a:solidFill>
            <a:srgbClr val="2B6CB0"/>
          </a:solidFill>
          <a:ln/>
        </p:spPr>
      </p:sp>
      <p:sp>
        <p:nvSpPr>
          <p:cNvPr id="66" name="Text 51">
            <a:extLst>
              <a:ext uri="{FF2B5EF4-FFF2-40B4-BE49-F238E27FC236}">
                <a16:creationId xmlns:a16="http://schemas.microsoft.com/office/drawing/2014/main" id="{8F12C0DA-3454-4AD4-AB96-AE97320DFF42}"/>
              </a:ext>
            </a:extLst>
          </p:cNvPr>
          <p:cNvSpPr/>
          <p:nvPr/>
        </p:nvSpPr>
        <p:spPr>
          <a:xfrm>
            <a:off x="603610" y="6503318"/>
            <a:ext cx="801741" cy="184308"/>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81000" y="476250"/>
            <a:ext cx="457200" cy="457200"/>
          </a:xfrm>
          <a:prstGeom prst="roundRect">
            <a:avLst>
              <a:gd name="adj" fmla="val 25000"/>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3" name="Shape 1"/>
          <p:cNvSpPr/>
          <p:nvPr/>
        </p:nvSpPr>
        <p:spPr>
          <a:xfrm>
            <a:off x="514350" y="609600"/>
            <a:ext cx="190500" cy="190500"/>
          </a:xfrm>
          <a:custGeom>
            <a:avLst/>
            <a:gdLst/>
            <a:ahLst/>
            <a:cxnLst/>
            <a:rect l="l" t="t" r="r" b="b"/>
            <a:pathLst>
              <a:path w="190500" h="190500">
                <a:moveTo>
                  <a:pt x="17859" y="53578"/>
                </a:moveTo>
                <a:cubicBezTo>
                  <a:pt x="27716" y="53578"/>
                  <a:pt x="35719" y="45576"/>
                  <a:pt x="35719" y="35719"/>
                </a:cubicBezTo>
                <a:cubicBezTo>
                  <a:pt x="35719" y="25862"/>
                  <a:pt x="27716" y="17859"/>
                  <a:pt x="17859" y="17859"/>
                </a:cubicBezTo>
                <a:cubicBezTo>
                  <a:pt x="8003" y="17859"/>
                  <a:pt x="0" y="25862"/>
                  <a:pt x="0" y="35719"/>
                </a:cubicBezTo>
                <a:cubicBezTo>
                  <a:pt x="0" y="45576"/>
                  <a:pt x="8003" y="53578"/>
                  <a:pt x="17859" y="53578"/>
                </a:cubicBezTo>
                <a:close/>
                <a:moveTo>
                  <a:pt x="71438" y="23812"/>
                </a:moveTo>
                <a:cubicBezTo>
                  <a:pt x="64852" y="23812"/>
                  <a:pt x="59531" y="29133"/>
                  <a:pt x="59531" y="35719"/>
                </a:cubicBezTo>
                <a:cubicBezTo>
                  <a:pt x="59531" y="42304"/>
                  <a:pt x="64852" y="47625"/>
                  <a:pt x="71438" y="47625"/>
                </a:cubicBezTo>
                <a:lnTo>
                  <a:pt x="178594" y="47625"/>
                </a:lnTo>
                <a:cubicBezTo>
                  <a:pt x="185179" y="47625"/>
                  <a:pt x="190500" y="42304"/>
                  <a:pt x="190500" y="35719"/>
                </a:cubicBezTo>
                <a:cubicBezTo>
                  <a:pt x="190500" y="29133"/>
                  <a:pt x="185179" y="23812"/>
                  <a:pt x="178594" y="23812"/>
                </a:cubicBezTo>
                <a:lnTo>
                  <a:pt x="71438" y="23812"/>
                </a:lnTo>
                <a:close/>
                <a:moveTo>
                  <a:pt x="71438" y="83344"/>
                </a:moveTo>
                <a:cubicBezTo>
                  <a:pt x="64852" y="83344"/>
                  <a:pt x="59531" y="88664"/>
                  <a:pt x="59531" y="95250"/>
                </a:cubicBezTo>
                <a:cubicBezTo>
                  <a:pt x="59531" y="101836"/>
                  <a:pt x="64852" y="107156"/>
                  <a:pt x="71438" y="107156"/>
                </a:cubicBezTo>
                <a:lnTo>
                  <a:pt x="178594" y="107156"/>
                </a:lnTo>
                <a:cubicBezTo>
                  <a:pt x="185179" y="107156"/>
                  <a:pt x="190500" y="101836"/>
                  <a:pt x="190500" y="95250"/>
                </a:cubicBezTo>
                <a:cubicBezTo>
                  <a:pt x="190500" y="88664"/>
                  <a:pt x="185179" y="83344"/>
                  <a:pt x="178594" y="83344"/>
                </a:cubicBezTo>
                <a:lnTo>
                  <a:pt x="71438" y="83344"/>
                </a:lnTo>
                <a:close/>
                <a:moveTo>
                  <a:pt x="71438" y="142875"/>
                </a:moveTo>
                <a:cubicBezTo>
                  <a:pt x="64852" y="142875"/>
                  <a:pt x="59531" y="148196"/>
                  <a:pt x="59531" y="154781"/>
                </a:cubicBezTo>
                <a:cubicBezTo>
                  <a:pt x="59531" y="161367"/>
                  <a:pt x="64852" y="166688"/>
                  <a:pt x="71438" y="166688"/>
                </a:cubicBezTo>
                <a:lnTo>
                  <a:pt x="178594" y="166688"/>
                </a:lnTo>
                <a:cubicBezTo>
                  <a:pt x="185179" y="166688"/>
                  <a:pt x="190500" y="161367"/>
                  <a:pt x="190500" y="154781"/>
                </a:cubicBezTo>
                <a:cubicBezTo>
                  <a:pt x="190500" y="148196"/>
                  <a:pt x="185179" y="142875"/>
                  <a:pt x="178594" y="142875"/>
                </a:cubicBezTo>
                <a:lnTo>
                  <a:pt x="71438" y="142875"/>
                </a:lnTo>
                <a:close/>
                <a:moveTo>
                  <a:pt x="17859" y="172641"/>
                </a:moveTo>
                <a:cubicBezTo>
                  <a:pt x="27716" y="172641"/>
                  <a:pt x="35719" y="164638"/>
                  <a:pt x="35719" y="154781"/>
                </a:cubicBezTo>
                <a:cubicBezTo>
                  <a:pt x="35719" y="144924"/>
                  <a:pt x="27716" y="136922"/>
                  <a:pt x="17859" y="136922"/>
                </a:cubicBezTo>
                <a:cubicBezTo>
                  <a:pt x="8003" y="136922"/>
                  <a:pt x="0" y="144924"/>
                  <a:pt x="0" y="154781"/>
                </a:cubicBezTo>
                <a:cubicBezTo>
                  <a:pt x="0" y="164638"/>
                  <a:pt x="8003" y="172641"/>
                  <a:pt x="17859" y="172641"/>
                </a:cubicBezTo>
                <a:close/>
                <a:moveTo>
                  <a:pt x="35719" y="95250"/>
                </a:moveTo>
                <a:cubicBezTo>
                  <a:pt x="35719" y="85393"/>
                  <a:pt x="27716" y="77391"/>
                  <a:pt x="17859" y="77391"/>
                </a:cubicBezTo>
                <a:cubicBezTo>
                  <a:pt x="8003" y="77391"/>
                  <a:pt x="0" y="85393"/>
                  <a:pt x="0" y="95250"/>
                </a:cubicBezTo>
                <a:cubicBezTo>
                  <a:pt x="0" y="105107"/>
                  <a:pt x="8003" y="113109"/>
                  <a:pt x="17859" y="113109"/>
                </a:cubicBezTo>
                <a:cubicBezTo>
                  <a:pt x="27716" y="113109"/>
                  <a:pt x="35719" y="105107"/>
                  <a:pt x="35719" y="95250"/>
                </a:cubicBezTo>
                <a:close/>
              </a:path>
            </a:pathLst>
          </a:custGeom>
          <a:solidFill>
            <a:srgbClr val="FFFFFF"/>
          </a:solidFill>
          <a:ln/>
        </p:spPr>
      </p:sp>
      <p:sp>
        <p:nvSpPr>
          <p:cNvPr id="4" name="Text 2"/>
          <p:cNvSpPr/>
          <p:nvPr/>
        </p:nvSpPr>
        <p:spPr>
          <a:xfrm>
            <a:off x="952500" y="381000"/>
            <a:ext cx="334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ЕСЕПТІҢ ҚҰРЫЛЫМЫ</a:t>
            </a:r>
            <a:endParaRPr lang="en-US" sz="1000" dirty="0">
              <a:latin typeface="Arial" panose="020B0604020202020204" pitchFamily="34" charset="0"/>
              <a:cs typeface="Arial" panose="020B0604020202020204" pitchFamily="34" charset="0"/>
            </a:endParaRPr>
          </a:p>
        </p:txBody>
      </p:sp>
      <p:sp>
        <p:nvSpPr>
          <p:cNvPr id="5" name="Text 3"/>
          <p:cNvSpPr/>
          <p:nvPr/>
        </p:nvSpPr>
        <p:spPr>
          <a:xfrm>
            <a:off x="952500" y="571500"/>
            <a:ext cx="3505200" cy="457200"/>
          </a:xfrm>
          <a:prstGeom prst="rect">
            <a:avLst/>
          </a:prstGeom>
          <a:noFill/>
          <a:ln/>
        </p:spPr>
        <p:txBody>
          <a:bodyPr wrap="square" lIns="0" tIns="0" rIns="0" bIns="0" rtlCol="0" anchor="ctr"/>
          <a:lstStyle/>
          <a:p>
            <a:pPr>
              <a:lnSpc>
                <a:spcPct val="80000"/>
              </a:lnSpc>
            </a:pPr>
            <a:r>
              <a:rPr lang="kk-KZ" sz="2400" b="1" dirty="0">
                <a:solidFill>
                  <a:srgbClr val="1A365D"/>
                </a:solidFill>
              </a:rPr>
              <a:t>МАЗМҰНЫ</a:t>
            </a:r>
            <a:endParaRPr lang="en-US" sz="2400" dirty="0">
              <a:latin typeface="Quattrocento Sans" panose="020B0604020202020204" charset="0"/>
            </a:endParaRPr>
          </a:p>
        </p:txBody>
      </p:sp>
      <p:sp>
        <p:nvSpPr>
          <p:cNvPr id="6" name="Shape 4"/>
          <p:cNvSpPr/>
          <p:nvPr/>
        </p:nvSpPr>
        <p:spPr>
          <a:xfrm>
            <a:off x="381000" y="1104900"/>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p:cNvSpPr/>
          <p:nvPr/>
        </p:nvSpPr>
        <p:spPr>
          <a:xfrm>
            <a:off x="400050" y="1371600"/>
            <a:ext cx="5543550" cy="1292679"/>
          </a:xfrm>
          <a:custGeom>
            <a:avLst/>
            <a:gdLst/>
            <a:ahLst/>
            <a:cxnLst/>
            <a:rect l="l" t="t" r="r" b="b"/>
            <a:pathLst>
              <a:path w="5543550" h="1485900">
                <a:moveTo>
                  <a:pt x="38100" y="0"/>
                </a:moveTo>
                <a:lnTo>
                  <a:pt x="5429250" y="0"/>
                </a:lnTo>
                <a:cubicBezTo>
                  <a:pt x="5492334" y="0"/>
                  <a:pt x="5543550" y="51216"/>
                  <a:pt x="5543550" y="114300"/>
                </a:cubicBezTo>
                <a:lnTo>
                  <a:pt x="5543550" y="1371600"/>
                </a:lnTo>
                <a:cubicBezTo>
                  <a:pt x="5543550" y="1434684"/>
                  <a:pt x="5492334" y="1485900"/>
                  <a:pt x="5429250" y="1485900"/>
                </a:cubicBezTo>
                <a:lnTo>
                  <a:pt x="38100" y="1485900"/>
                </a:lnTo>
                <a:cubicBezTo>
                  <a:pt x="17072" y="1485900"/>
                  <a:pt x="0" y="1468828"/>
                  <a:pt x="0" y="144780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sp>
      <p:sp>
        <p:nvSpPr>
          <p:cNvPr id="8" name="Shape 6"/>
          <p:cNvSpPr/>
          <p:nvPr/>
        </p:nvSpPr>
        <p:spPr>
          <a:xfrm>
            <a:off x="400049" y="1371600"/>
            <a:ext cx="61913" cy="1292679"/>
          </a:xfrm>
          <a:custGeom>
            <a:avLst/>
            <a:gdLst/>
            <a:ahLst/>
            <a:cxnLst/>
            <a:rect l="l" t="t" r="r" b="b"/>
            <a:pathLst>
              <a:path w="38100" h="1485900">
                <a:moveTo>
                  <a:pt x="38100" y="0"/>
                </a:moveTo>
                <a:lnTo>
                  <a:pt x="38100" y="0"/>
                </a:lnTo>
                <a:lnTo>
                  <a:pt x="38100" y="1485900"/>
                </a:lnTo>
                <a:lnTo>
                  <a:pt x="38100" y="1485900"/>
                </a:lnTo>
                <a:cubicBezTo>
                  <a:pt x="17072" y="1485900"/>
                  <a:pt x="0" y="1468828"/>
                  <a:pt x="0" y="1447800"/>
                </a:cubicBezTo>
                <a:lnTo>
                  <a:pt x="0" y="38100"/>
                </a:lnTo>
                <a:cubicBezTo>
                  <a:pt x="0" y="17072"/>
                  <a:pt x="17072" y="0"/>
                  <a:pt x="38100" y="0"/>
                </a:cubicBezTo>
                <a:close/>
              </a:path>
            </a:pathLst>
          </a:custGeom>
          <a:solidFill>
            <a:srgbClr val="1A365D"/>
          </a:solidFill>
          <a:ln/>
        </p:spPr>
      </p:sp>
      <p:sp>
        <p:nvSpPr>
          <p:cNvPr id="9" name="Shape 7"/>
          <p:cNvSpPr/>
          <p:nvPr/>
        </p:nvSpPr>
        <p:spPr>
          <a:xfrm>
            <a:off x="609600" y="1562100"/>
            <a:ext cx="381000" cy="381000"/>
          </a:xfrm>
          <a:prstGeom prst="roundRect">
            <a:avLst>
              <a:gd name="adj" fmla="val 20000"/>
            </a:avLst>
          </a:prstGeom>
          <a:solidFill>
            <a:srgbClr val="1A365D"/>
          </a:solidFill>
          <a:ln/>
        </p:spPr>
      </p:sp>
      <p:sp>
        <p:nvSpPr>
          <p:cNvPr id="10" name="Text 8"/>
          <p:cNvSpPr/>
          <p:nvPr/>
        </p:nvSpPr>
        <p:spPr>
          <a:xfrm>
            <a:off x="566738" y="1562100"/>
            <a:ext cx="466725" cy="3810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01</a:t>
            </a:r>
            <a:endParaRPr lang="en-US" sz="1600" dirty="0"/>
          </a:p>
        </p:txBody>
      </p:sp>
      <p:sp>
        <p:nvSpPr>
          <p:cNvPr id="11" name="Text 9"/>
          <p:cNvSpPr/>
          <p:nvPr/>
        </p:nvSpPr>
        <p:spPr>
          <a:xfrm>
            <a:off x="1104900" y="1562100"/>
            <a:ext cx="4733925" cy="266700"/>
          </a:xfrm>
          <a:prstGeom prst="rect">
            <a:avLst/>
          </a:prstGeom>
          <a:noFill/>
          <a:ln/>
        </p:spPr>
        <p:txBody>
          <a:bodyPr wrap="square" lIns="0" tIns="0" rIns="0" bIns="0" rtlCol="0" anchor="ctr"/>
          <a:lstStyle/>
          <a:p>
            <a:pPr>
              <a:lnSpc>
                <a:spcPct val="130000"/>
              </a:lnSpc>
            </a:pPr>
            <a:r>
              <a:rPr lang="kk-KZ" sz="1350" b="1" dirty="0">
                <a:solidFill>
                  <a:srgbClr val="1A365D"/>
                </a:solidFill>
              </a:rPr>
              <a:t>Мемлекеттік әлеуметтік сақтандыру қоры туралы</a:t>
            </a:r>
            <a:r>
              <a:rPr lang="ru-RU" sz="1600" dirty="0">
                <a:solidFill>
                  <a:srgbClr val="1A365D"/>
                </a:solidFill>
                <a:latin typeface="Quattrocento Sans" pitchFamily="34" charset="0"/>
                <a:ea typeface="Quattrocento Sans" pitchFamily="34" charset="-122"/>
                <a:cs typeface="Quattrocento Sans" pitchFamily="34" charset="-120"/>
              </a:rPr>
              <a:t> </a:t>
            </a:r>
            <a:r>
              <a:rPr lang="ru-RU" sz="1350" dirty="0">
                <a:solidFill>
                  <a:srgbClr val="1A365D"/>
                </a:solidFill>
                <a:latin typeface="Quattrocento Sans" pitchFamily="34" charset="0"/>
                <a:ea typeface="Quattrocento Sans" pitchFamily="34" charset="-122"/>
                <a:cs typeface="Quattrocento Sans" pitchFamily="34" charset="-120"/>
              </a:rPr>
              <a:t>(3- 9</a:t>
            </a:r>
            <a:r>
              <a:rPr lang="kk-KZ" sz="1350" dirty="0">
                <a:solidFill>
                  <a:srgbClr val="1A365D"/>
                </a:solidFill>
                <a:latin typeface="Quattrocento Sans" pitchFamily="34" charset="0"/>
                <a:ea typeface="Quattrocento Sans" pitchFamily="34" charset="-122"/>
                <a:cs typeface="Quattrocento Sans" pitchFamily="34" charset="-120"/>
              </a:rPr>
              <a:t> б</a:t>
            </a:r>
            <a:r>
              <a:rPr lang="ru-RU" sz="1350" dirty="0">
                <a:solidFill>
                  <a:srgbClr val="1A365D"/>
                </a:solidFill>
                <a:latin typeface="Quattrocento Sans" pitchFamily="34" charset="0"/>
                <a:ea typeface="Quattrocento Sans" pitchFamily="34" charset="-122"/>
                <a:cs typeface="Quattrocento Sans" pitchFamily="34" charset="-120"/>
              </a:rPr>
              <a:t>.)</a:t>
            </a:r>
            <a:endParaRPr lang="en-US" sz="1350" dirty="0"/>
          </a:p>
        </p:txBody>
      </p:sp>
      <p:sp>
        <p:nvSpPr>
          <p:cNvPr id="12" name="Text 10"/>
          <p:cNvSpPr/>
          <p:nvPr/>
        </p:nvSpPr>
        <p:spPr>
          <a:xfrm>
            <a:off x="1104900" y="1905000"/>
            <a:ext cx="4714875" cy="571500"/>
          </a:xfrm>
          <a:prstGeom prst="rect">
            <a:avLst/>
          </a:prstGeom>
          <a:noFill/>
          <a:ln/>
        </p:spPr>
        <p:txBody>
          <a:bodyPr wrap="square" lIns="0" tIns="0" rIns="0" bIns="0" rtlCol="0" anchor="ctr"/>
          <a:lstStyle/>
          <a:p>
            <a:pPr>
              <a:lnSpc>
                <a:spcPct val="120000"/>
              </a:lnSpc>
            </a:pPr>
            <a:r>
              <a:rPr lang="en-US" sz="1050" dirty="0">
                <a:solidFill>
                  <a:srgbClr val="2B6CB0"/>
                </a:solidFill>
                <a:latin typeface="MiSans" pitchFamily="34" charset="0"/>
                <a:ea typeface="MiSans" pitchFamily="34" charset="-122"/>
                <a:cs typeface="MiSans" pitchFamily="34" charset="-120"/>
              </a:rPr>
              <a:t>• </a:t>
            </a:r>
            <a:r>
              <a:rPr lang="en-US" sz="1050" dirty="0" err="1">
                <a:solidFill>
                  <a:srgbClr val="2B6CB0"/>
                </a:solidFill>
                <a:latin typeface="MiSans" pitchFamily="34" charset="0"/>
                <a:ea typeface="MiSans" pitchFamily="34" charset="-122"/>
                <a:cs typeface="MiSans" pitchFamily="34" charset="-120"/>
              </a:rPr>
              <a:t>Миссия</a:t>
            </a:r>
            <a:r>
              <a:rPr lang="en-US" sz="1050" dirty="0">
                <a:solidFill>
                  <a:srgbClr val="2B6CB0"/>
                </a:solidFill>
                <a:latin typeface="MiSans" pitchFamily="34" charset="0"/>
                <a:ea typeface="MiSans" pitchFamily="34" charset="-122"/>
                <a:cs typeface="MiSans" pitchFamily="34" charset="-120"/>
              </a:rPr>
              <a:t>, </a:t>
            </a:r>
            <a:r>
              <a:rPr lang="kk-KZ" sz="1050" dirty="0">
                <a:solidFill>
                  <a:srgbClr val="2B6CB0"/>
                </a:solidFill>
                <a:latin typeface="MiSans" pitchFamily="34" charset="0"/>
                <a:ea typeface="MiSans" pitchFamily="34" charset="-122"/>
                <a:cs typeface="MiSans" pitchFamily="34" charset="-120"/>
              </a:rPr>
              <a:t>пайымы</a:t>
            </a:r>
            <a:r>
              <a:rPr lang="en-US" sz="1050" dirty="0">
                <a:solidFill>
                  <a:srgbClr val="2B6CB0"/>
                </a:solidFill>
                <a:latin typeface="MiSans" pitchFamily="34" charset="0"/>
                <a:ea typeface="MiSans" pitchFamily="34" charset="-122"/>
                <a:cs typeface="MiSans" pitchFamily="34" charset="-120"/>
              </a:rPr>
              <a:t>, </a:t>
            </a:r>
            <a:r>
              <a:rPr lang="kk-KZ" sz="1050" dirty="0">
                <a:solidFill>
                  <a:srgbClr val="2B6CB0"/>
                </a:solidFill>
                <a:latin typeface="MiSans" pitchFamily="34" charset="0"/>
                <a:ea typeface="MiSans" pitchFamily="34" charset="-122"/>
                <a:cs typeface="MiSans" pitchFamily="34" charset="-120"/>
              </a:rPr>
              <a:t>құндылықтары</a:t>
            </a:r>
            <a:r>
              <a:rPr lang="en-US" sz="1050" dirty="0">
                <a:solidFill>
                  <a:srgbClr val="2B6CB0"/>
                </a:solidFill>
                <a:latin typeface="MiSans" pitchFamily="34" charset="0"/>
                <a:ea typeface="MiSans" pitchFamily="34" charset="-122"/>
                <a:cs typeface="MiSans" pitchFamily="34" charset="-120"/>
              </a:rPr>
              <a:t> • </a:t>
            </a:r>
            <a:r>
              <a:rPr lang="kk-KZ" sz="1050" dirty="0">
                <a:solidFill>
                  <a:srgbClr val="2B6CB0"/>
                </a:solidFill>
                <a:latin typeface="MiSans" pitchFamily="34" charset="0"/>
                <a:ea typeface="MiSans" pitchFamily="34" charset="-122"/>
                <a:cs typeface="MiSans" pitchFamily="34" charset="-120"/>
              </a:rPr>
              <a:t>Қор туралы</a:t>
            </a:r>
            <a:r>
              <a:rPr lang="en-US" sz="1050" dirty="0">
                <a:solidFill>
                  <a:srgbClr val="2B6CB0"/>
                </a:solidFill>
                <a:latin typeface="MiSans" pitchFamily="34" charset="0"/>
                <a:ea typeface="MiSans" pitchFamily="34" charset="-122"/>
                <a:cs typeface="MiSans" pitchFamily="34" charset="-120"/>
              </a:rPr>
              <a:t> • </a:t>
            </a:r>
            <a:r>
              <a:rPr lang="kk-KZ" sz="1050" dirty="0">
                <a:solidFill>
                  <a:srgbClr val="2B6CB0"/>
                </a:solidFill>
                <a:latin typeface="MiSans" pitchFamily="34" charset="0"/>
                <a:ea typeface="MiSans" pitchFamily="34" charset="-122"/>
                <a:cs typeface="MiSans" pitchFamily="34" charset="-120"/>
              </a:rPr>
              <a:t>Есепті жылдың негізгі оқиғалары</a:t>
            </a:r>
            <a:r>
              <a:rPr lang="en-US" sz="1050" dirty="0">
                <a:solidFill>
                  <a:srgbClr val="2B6CB0"/>
                </a:solidFill>
                <a:latin typeface="MiSans" pitchFamily="34" charset="0"/>
                <a:ea typeface="MiSans" pitchFamily="34" charset="-122"/>
                <a:cs typeface="MiSans" pitchFamily="34" charset="-120"/>
              </a:rPr>
              <a:t> • </a:t>
            </a:r>
            <a:r>
              <a:rPr lang="kk-KZ" sz="1050" dirty="0">
                <a:solidFill>
                  <a:srgbClr val="2B6CB0"/>
                </a:solidFill>
                <a:latin typeface="MiSans" pitchFamily="34" charset="0"/>
                <a:ea typeface="MiSans" pitchFamily="34" charset="-122"/>
                <a:cs typeface="MiSans" pitchFamily="34" charset="-120"/>
              </a:rPr>
              <a:t>Негізгі имидждік іс-шаралар</a:t>
            </a:r>
            <a:r>
              <a:rPr lang="en-US" sz="1050" dirty="0">
                <a:solidFill>
                  <a:srgbClr val="2B6CB0"/>
                </a:solidFill>
                <a:latin typeface="MiSans" pitchFamily="34" charset="0"/>
                <a:ea typeface="MiSans" pitchFamily="34" charset="-122"/>
                <a:cs typeface="MiSans" pitchFamily="34" charset="-120"/>
              </a:rPr>
              <a:t> •</a:t>
            </a:r>
            <a:r>
              <a:rPr lang="kk-KZ" sz="1050" dirty="0">
                <a:solidFill>
                  <a:srgbClr val="2B6CB0"/>
                </a:solidFill>
                <a:latin typeface="MiSans" pitchFamily="34" charset="0"/>
                <a:ea typeface="MiSans" pitchFamily="34" charset="-122"/>
                <a:cs typeface="MiSans" pitchFamily="34" charset="-120"/>
              </a:rPr>
              <a:t> Басшылықтың жолдауы</a:t>
            </a:r>
            <a:endParaRPr lang="en-US" sz="1600" dirty="0"/>
          </a:p>
        </p:txBody>
      </p:sp>
      <p:sp>
        <p:nvSpPr>
          <p:cNvPr id="13" name="Shape 11"/>
          <p:cNvSpPr/>
          <p:nvPr/>
        </p:nvSpPr>
        <p:spPr>
          <a:xfrm>
            <a:off x="6267450" y="1371600"/>
            <a:ext cx="5543550" cy="4366076"/>
          </a:xfrm>
          <a:custGeom>
            <a:avLst/>
            <a:gdLst/>
            <a:ahLst/>
            <a:cxnLst/>
            <a:rect l="l" t="t" r="r" b="b"/>
            <a:pathLst>
              <a:path w="5543550" h="1485900">
                <a:moveTo>
                  <a:pt x="38100" y="0"/>
                </a:moveTo>
                <a:lnTo>
                  <a:pt x="5429250" y="0"/>
                </a:lnTo>
                <a:cubicBezTo>
                  <a:pt x="5492334" y="0"/>
                  <a:pt x="5543550" y="51216"/>
                  <a:pt x="5543550" y="114300"/>
                </a:cubicBezTo>
                <a:lnTo>
                  <a:pt x="5543550" y="1371600"/>
                </a:lnTo>
                <a:cubicBezTo>
                  <a:pt x="5543550" y="1434684"/>
                  <a:pt x="5492334" y="1485900"/>
                  <a:pt x="5429250" y="1485900"/>
                </a:cubicBezTo>
                <a:lnTo>
                  <a:pt x="38100" y="1485900"/>
                </a:lnTo>
                <a:cubicBezTo>
                  <a:pt x="17072" y="1485900"/>
                  <a:pt x="0" y="1468828"/>
                  <a:pt x="0" y="144780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sp>
      <p:sp>
        <p:nvSpPr>
          <p:cNvPr id="14" name="Shape 12"/>
          <p:cNvSpPr/>
          <p:nvPr/>
        </p:nvSpPr>
        <p:spPr>
          <a:xfrm>
            <a:off x="6267449" y="1371599"/>
            <a:ext cx="61913" cy="4366077"/>
          </a:xfrm>
          <a:custGeom>
            <a:avLst/>
            <a:gdLst/>
            <a:ahLst/>
            <a:cxnLst/>
            <a:rect l="l" t="t" r="r" b="b"/>
            <a:pathLst>
              <a:path w="38100" h="1485900">
                <a:moveTo>
                  <a:pt x="38100" y="0"/>
                </a:moveTo>
                <a:lnTo>
                  <a:pt x="38100" y="0"/>
                </a:lnTo>
                <a:lnTo>
                  <a:pt x="38100" y="1485900"/>
                </a:lnTo>
                <a:lnTo>
                  <a:pt x="38100" y="1485900"/>
                </a:lnTo>
                <a:cubicBezTo>
                  <a:pt x="17072" y="1485900"/>
                  <a:pt x="0" y="1468828"/>
                  <a:pt x="0" y="1447800"/>
                </a:cubicBezTo>
                <a:lnTo>
                  <a:pt x="0" y="38100"/>
                </a:lnTo>
                <a:cubicBezTo>
                  <a:pt x="0" y="17072"/>
                  <a:pt x="17072" y="0"/>
                  <a:pt x="38100" y="0"/>
                </a:cubicBezTo>
                <a:close/>
              </a:path>
            </a:pathLst>
          </a:custGeom>
          <a:solidFill>
            <a:srgbClr val="2B6CB0"/>
          </a:solidFill>
          <a:ln/>
        </p:spPr>
      </p:sp>
      <p:sp>
        <p:nvSpPr>
          <p:cNvPr id="15" name="Shape 13"/>
          <p:cNvSpPr/>
          <p:nvPr/>
        </p:nvSpPr>
        <p:spPr>
          <a:xfrm>
            <a:off x="6477000" y="1562100"/>
            <a:ext cx="381000" cy="381000"/>
          </a:xfrm>
          <a:prstGeom prst="roundRect">
            <a:avLst>
              <a:gd name="adj" fmla="val 20000"/>
            </a:avLst>
          </a:prstGeom>
          <a:solidFill>
            <a:srgbClr val="2B6CB0"/>
          </a:solidFill>
          <a:ln/>
        </p:spPr>
      </p:sp>
      <p:sp>
        <p:nvSpPr>
          <p:cNvPr id="16" name="Text 14"/>
          <p:cNvSpPr/>
          <p:nvPr/>
        </p:nvSpPr>
        <p:spPr>
          <a:xfrm>
            <a:off x="6434138" y="1562100"/>
            <a:ext cx="466725" cy="3810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0</a:t>
            </a:r>
            <a:r>
              <a:rPr lang="kk-KZ" sz="1350" b="1" dirty="0">
                <a:solidFill>
                  <a:srgbClr val="FFFFFF"/>
                </a:solidFill>
                <a:latin typeface="MiSans" pitchFamily="34" charset="0"/>
                <a:ea typeface="MiSans" pitchFamily="34" charset="-122"/>
                <a:cs typeface="MiSans" pitchFamily="34" charset="-120"/>
              </a:rPr>
              <a:t>4</a:t>
            </a:r>
            <a:endParaRPr lang="en-US" sz="1600" dirty="0"/>
          </a:p>
        </p:txBody>
      </p:sp>
      <p:sp>
        <p:nvSpPr>
          <p:cNvPr id="17" name="Text 15"/>
          <p:cNvSpPr/>
          <p:nvPr/>
        </p:nvSpPr>
        <p:spPr>
          <a:xfrm>
            <a:off x="7005639" y="1562100"/>
            <a:ext cx="3648075" cy="266700"/>
          </a:xfrm>
          <a:prstGeom prst="rect">
            <a:avLst/>
          </a:prstGeom>
          <a:noFill/>
          <a:ln/>
        </p:spPr>
        <p:txBody>
          <a:bodyPr wrap="square" lIns="0" tIns="0" rIns="0" bIns="0" rtlCol="0" anchor="ctr"/>
          <a:lstStyle/>
          <a:p>
            <a:pPr>
              <a:lnSpc>
                <a:spcPct val="130000"/>
              </a:lnSpc>
            </a:pPr>
            <a:r>
              <a:rPr lang="kk-KZ" sz="1350" b="1" dirty="0">
                <a:solidFill>
                  <a:srgbClr val="1A365D"/>
                </a:solidFill>
              </a:rPr>
              <a:t>Орнықты дамуды басқару  </a:t>
            </a:r>
            <a:r>
              <a:rPr lang="ru-RU" sz="1350" dirty="0">
                <a:solidFill>
                  <a:srgbClr val="1A365D"/>
                </a:solidFill>
                <a:latin typeface="Quattrocento Sans" pitchFamily="34" charset="0"/>
                <a:ea typeface="Quattrocento Sans" pitchFamily="34" charset="-122"/>
                <a:cs typeface="Quattrocento Sans" pitchFamily="34" charset="-120"/>
              </a:rPr>
              <a:t>(27-44</a:t>
            </a:r>
            <a:r>
              <a:rPr lang="kk-KZ" sz="1350" dirty="0">
                <a:solidFill>
                  <a:srgbClr val="1A365D"/>
                </a:solidFill>
                <a:latin typeface="Quattrocento Sans" pitchFamily="34" charset="0"/>
                <a:ea typeface="Quattrocento Sans" pitchFamily="34" charset="-122"/>
                <a:cs typeface="Quattrocento Sans" pitchFamily="34" charset="-120"/>
              </a:rPr>
              <a:t> б</a:t>
            </a:r>
            <a:r>
              <a:rPr lang="ru-RU" sz="1350" dirty="0">
                <a:solidFill>
                  <a:srgbClr val="1A365D"/>
                </a:solidFill>
                <a:latin typeface="Quattrocento Sans" pitchFamily="34" charset="0"/>
                <a:ea typeface="Quattrocento Sans" pitchFamily="34" charset="-122"/>
                <a:cs typeface="Quattrocento Sans" pitchFamily="34" charset="-120"/>
              </a:rPr>
              <a:t>.)</a:t>
            </a:r>
            <a:endParaRPr lang="en-US" sz="1350" dirty="0"/>
          </a:p>
        </p:txBody>
      </p:sp>
      <p:sp>
        <p:nvSpPr>
          <p:cNvPr id="19" name="Shape 17"/>
          <p:cNvSpPr/>
          <p:nvPr/>
        </p:nvSpPr>
        <p:spPr>
          <a:xfrm>
            <a:off x="404884" y="2803071"/>
            <a:ext cx="5543550" cy="1485900"/>
          </a:xfrm>
          <a:custGeom>
            <a:avLst/>
            <a:gdLst/>
            <a:ahLst/>
            <a:cxnLst/>
            <a:rect l="l" t="t" r="r" b="b"/>
            <a:pathLst>
              <a:path w="5543550" h="1485900">
                <a:moveTo>
                  <a:pt x="38100" y="0"/>
                </a:moveTo>
                <a:lnTo>
                  <a:pt x="5429250" y="0"/>
                </a:lnTo>
                <a:cubicBezTo>
                  <a:pt x="5492334" y="0"/>
                  <a:pt x="5543550" y="51216"/>
                  <a:pt x="5543550" y="114300"/>
                </a:cubicBezTo>
                <a:lnTo>
                  <a:pt x="5543550" y="1371600"/>
                </a:lnTo>
                <a:cubicBezTo>
                  <a:pt x="5543550" y="1434684"/>
                  <a:pt x="5492334" y="1485900"/>
                  <a:pt x="5429250" y="1485900"/>
                </a:cubicBezTo>
                <a:lnTo>
                  <a:pt x="38100" y="1485900"/>
                </a:lnTo>
                <a:cubicBezTo>
                  <a:pt x="17072" y="1485900"/>
                  <a:pt x="0" y="1468828"/>
                  <a:pt x="0" y="144780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sp>
      <p:sp>
        <p:nvSpPr>
          <p:cNvPr id="20" name="Shape 18"/>
          <p:cNvSpPr/>
          <p:nvPr/>
        </p:nvSpPr>
        <p:spPr>
          <a:xfrm>
            <a:off x="402467" y="2803071"/>
            <a:ext cx="61990" cy="1493158"/>
          </a:xfrm>
          <a:custGeom>
            <a:avLst/>
            <a:gdLst/>
            <a:ahLst/>
            <a:cxnLst/>
            <a:rect l="l" t="t" r="r" b="b"/>
            <a:pathLst>
              <a:path w="38100" h="1485900">
                <a:moveTo>
                  <a:pt x="38100" y="0"/>
                </a:moveTo>
                <a:lnTo>
                  <a:pt x="38100" y="0"/>
                </a:lnTo>
                <a:lnTo>
                  <a:pt x="38100" y="1485900"/>
                </a:lnTo>
                <a:lnTo>
                  <a:pt x="38100" y="1485900"/>
                </a:lnTo>
                <a:cubicBezTo>
                  <a:pt x="17072" y="1485900"/>
                  <a:pt x="0" y="1468828"/>
                  <a:pt x="0" y="1447800"/>
                </a:cubicBezTo>
                <a:lnTo>
                  <a:pt x="0" y="38100"/>
                </a:lnTo>
                <a:cubicBezTo>
                  <a:pt x="0" y="17072"/>
                  <a:pt x="17072" y="0"/>
                  <a:pt x="38100" y="0"/>
                </a:cubicBezTo>
                <a:close/>
              </a:path>
            </a:pathLst>
          </a:custGeom>
          <a:solidFill>
            <a:srgbClr val="4299E1"/>
          </a:solidFill>
          <a:ln/>
        </p:spPr>
      </p:sp>
      <p:sp>
        <p:nvSpPr>
          <p:cNvPr id="21" name="Shape 19"/>
          <p:cNvSpPr/>
          <p:nvPr/>
        </p:nvSpPr>
        <p:spPr>
          <a:xfrm>
            <a:off x="612017" y="2993571"/>
            <a:ext cx="381000" cy="381000"/>
          </a:xfrm>
          <a:prstGeom prst="roundRect">
            <a:avLst>
              <a:gd name="adj" fmla="val 20000"/>
            </a:avLst>
          </a:prstGeom>
          <a:solidFill>
            <a:srgbClr val="4299E1"/>
          </a:solidFill>
          <a:ln/>
        </p:spPr>
      </p:sp>
      <p:sp>
        <p:nvSpPr>
          <p:cNvPr id="22" name="Text 20"/>
          <p:cNvSpPr/>
          <p:nvPr/>
        </p:nvSpPr>
        <p:spPr>
          <a:xfrm>
            <a:off x="569155" y="2993571"/>
            <a:ext cx="466725" cy="3810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0</a:t>
            </a:r>
            <a:r>
              <a:rPr lang="kk-KZ" sz="1350" b="1" dirty="0">
                <a:solidFill>
                  <a:srgbClr val="FFFFFF"/>
                </a:solidFill>
                <a:latin typeface="MiSans" pitchFamily="34" charset="0"/>
                <a:ea typeface="MiSans" pitchFamily="34" charset="-122"/>
                <a:cs typeface="MiSans" pitchFamily="34" charset="-120"/>
              </a:rPr>
              <a:t>2</a:t>
            </a:r>
            <a:endParaRPr lang="en-US" sz="1600" dirty="0"/>
          </a:p>
        </p:txBody>
      </p:sp>
      <p:sp>
        <p:nvSpPr>
          <p:cNvPr id="23" name="Text 21"/>
          <p:cNvSpPr/>
          <p:nvPr/>
        </p:nvSpPr>
        <p:spPr>
          <a:xfrm>
            <a:off x="1091668" y="2912835"/>
            <a:ext cx="4733925" cy="266700"/>
          </a:xfrm>
          <a:prstGeom prst="rect">
            <a:avLst/>
          </a:prstGeom>
          <a:noFill/>
          <a:ln/>
        </p:spPr>
        <p:txBody>
          <a:bodyPr wrap="square" lIns="0" tIns="0" rIns="0" bIns="0" rtlCol="0" anchor="ctr"/>
          <a:lstStyle/>
          <a:p>
            <a:pPr>
              <a:lnSpc>
                <a:spcPct val="130000"/>
              </a:lnSpc>
            </a:pPr>
            <a:r>
              <a:rPr lang="kk-KZ" sz="1350" b="1" dirty="0">
                <a:solidFill>
                  <a:srgbClr val="1A365D"/>
                </a:solidFill>
                <a:latin typeface="Quattrocento Sans" pitchFamily="34" charset="0"/>
                <a:ea typeface="Quattrocento Sans" pitchFamily="34" charset="-122"/>
                <a:cs typeface="Quattrocento Sans" pitchFamily="34" charset="-120"/>
              </a:rPr>
              <a:t>Негізгі нәтижелер</a:t>
            </a:r>
            <a:r>
              <a:rPr lang="ru-RU" sz="1600" dirty="0">
                <a:solidFill>
                  <a:srgbClr val="1A365D"/>
                </a:solidFill>
                <a:latin typeface="Quattrocento Sans" pitchFamily="34" charset="0"/>
                <a:ea typeface="Quattrocento Sans" pitchFamily="34" charset="-122"/>
                <a:cs typeface="Quattrocento Sans" pitchFamily="34" charset="-120"/>
              </a:rPr>
              <a:t> </a:t>
            </a:r>
            <a:r>
              <a:rPr lang="ru-RU" sz="1350" dirty="0">
                <a:solidFill>
                  <a:srgbClr val="1A365D"/>
                </a:solidFill>
                <a:latin typeface="Quattrocento Sans" pitchFamily="34" charset="0"/>
                <a:ea typeface="Quattrocento Sans" pitchFamily="34" charset="-122"/>
                <a:cs typeface="Quattrocento Sans" pitchFamily="34" charset="-120"/>
              </a:rPr>
              <a:t>(10- 21</a:t>
            </a:r>
            <a:r>
              <a:rPr lang="kk-KZ" sz="1350" dirty="0">
                <a:solidFill>
                  <a:srgbClr val="1A365D"/>
                </a:solidFill>
                <a:latin typeface="Quattrocento Sans" pitchFamily="34" charset="0"/>
                <a:ea typeface="Quattrocento Sans" pitchFamily="34" charset="-122"/>
                <a:cs typeface="Quattrocento Sans" pitchFamily="34" charset="-120"/>
              </a:rPr>
              <a:t> б</a:t>
            </a:r>
            <a:r>
              <a:rPr lang="ru-RU" sz="1350" dirty="0">
                <a:solidFill>
                  <a:srgbClr val="1A365D"/>
                </a:solidFill>
                <a:latin typeface="Quattrocento Sans" pitchFamily="34" charset="0"/>
                <a:ea typeface="Quattrocento Sans" pitchFamily="34" charset="-122"/>
                <a:cs typeface="Quattrocento Sans" pitchFamily="34" charset="-120"/>
              </a:rPr>
              <a:t>.)</a:t>
            </a:r>
            <a:endParaRPr lang="en-US" sz="1350" dirty="0"/>
          </a:p>
        </p:txBody>
      </p:sp>
      <p:sp>
        <p:nvSpPr>
          <p:cNvPr id="24" name="Text 22"/>
          <p:cNvSpPr/>
          <p:nvPr/>
        </p:nvSpPr>
        <p:spPr>
          <a:xfrm>
            <a:off x="1091668" y="3431721"/>
            <a:ext cx="4749574" cy="571500"/>
          </a:xfrm>
          <a:prstGeom prst="rect">
            <a:avLst/>
          </a:prstGeom>
          <a:noFill/>
          <a:ln/>
        </p:spPr>
        <p:txBody>
          <a:bodyPr wrap="square" lIns="0" tIns="0" rIns="0" bIns="0" rtlCol="0" anchor="ctr"/>
          <a:lstStyle/>
          <a:p>
            <a:pPr algn="just">
              <a:lnSpc>
                <a:spcPct val="120000"/>
              </a:lnSpc>
            </a:pPr>
            <a:r>
              <a:rPr lang="en-US" sz="1050" dirty="0">
                <a:solidFill>
                  <a:srgbClr val="2B6CB0"/>
                </a:solidFill>
                <a:latin typeface="MiSans" pitchFamily="34" charset="0"/>
                <a:ea typeface="MiSans" pitchFamily="34" charset="-122"/>
                <a:cs typeface="MiSans" pitchFamily="34" charset="-120"/>
              </a:rPr>
              <a:t>•</a:t>
            </a:r>
            <a:r>
              <a:rPr lang="ru-RU" sz="1050" dirty="0">
                <a:solidFill>
                  <a:srgbClr val="2B6CB0"/>
                </a:solidFill>
                <a:latin typeface="MiSans" pitchFamily="34" charset="0"/>
                <a:ea typeface="MiSans" pitchFamily="34" charset="-122"/>
                <a:cs typeface="MiSans" pitchFamily="34" charset="-120"/>
              </a:rPr>
              <a:t>2025ж. </a:t>
            </a:r>
            <a:r>
              <a:rPr lang="ru-RU" sz="1050" dirty="0" err="1">
                <a:solidFill>
                  <a:srgbClr val="2B6CB0"/>
                </a:solidFill>
                <a:latin typeface="MiSans" pitchFamily="34" charset="0"/>
                <a:ea typeface="MiSans" pitchFamily="34" charset="-122"/>
                <a:cs typeface="MiSans" pitchFamily="34" charset="-120"/>
              </a:rPr>
              <a:t>Негізгі</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көрсеткіштер</a:t>
            </a:r>
            <a:r>
              <a:rPr lang="en-US" sz="1050" dirty="0">
                <a:solidFill>
                  <a:srgbClr val="2B6CB0"/>
                </a:solidFill>
                <a:latin typeface="MiSans" pitchFamily="34" charset="0"/>
                <a:ea typeface="MiSans" pitchFamily="34" charset="-122"/>
                <a:cs typeface="MiSans" pitchFamily="34" charset="-120"/>
              </a:rPr>
              <a:t> • </a:t>
            </a:r>
            <a:r>
              <a:rPr lang="ru-RU" sz="1050" dirty="0">
                <a:solidFill>
                  <a:srgbClr val="2B6CB0"/>
                </a:solidFill>
                <a:latin typeface="MiSans" pitchFamily="34" charset="0"/>
                <a:ea typeface="MiSans" pitchFamily="34" charset="-122"/>
                <a:cs typeface="MiSans" pitchFamily="34" charset="-120"/>
              </a:rPr>
              <a:t>ӘА </a:t>
            </a:r>
            <a:r>
              <a:rPr lang="ru-RU" sz="1050" dirty="0" err="1">
                <a:solidFill>
                  <a:srgbClr val="2B6CB0"/>
                </a:solidFill>
                <a:latin typeface="MiSans" pitchFamily="34" charset="0"/>
                <a:ea typeface="MiSans" pitchFamily="34" charset="-122"/>
                <a:cs typeface="MiSans" pitchFamily="34" charset="-120"/>
              </a:rPr>
              <a:t>түсуі</a:t>
            </a:r>
            <a:r>
              <a:rPr lang="ru-RU" sz="1050" dirty="0">
                <a:solidFill>
                  <a:srgbClr val="2B6CB0"/>
                </a:solidFill>
                <a:latin typeface="MiSans" pitchFamily="34" charset="0"/>
                <a:ea typeface="MiSans" pitchFamily="34" charset="-122"/>
                <a:cs typeface="MiSans" pitchFamily="34" charset="-120"/>
              </a:rPr>
              <a:t> және </a:t>
            </a:r>
            <a:r>
              <a:rPr lang="ru-RU" sz="1050" dirty="0" err="1">
                <a:solidFill>
                  <a:srgbClr val="2B6CB0"/>
                </a:solidFill>
                <a:latin typeface="MiSans" pitchFamily="34" charset="0"/>
                <a:ea typeface="MiSans" pitchFamily="34" charset="-122"/>
                <a:cs typeface="MiSans" pitchFamily="34" charset="-120"/>
              </a:rPr>
              <a:t>жүйемен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қамтылуы</a:t>
            </a:r>
            <a:r>
              <a:rPr lang="ru-RU" sz="1050" dirty="0">
                <a:solidFill>
                  <a:srgbClr val="2B6CB0"/>
                </a:solidFill>
                <a:latin typeface="MiSans" pitchFamily="34" charset="0"/>
                <a:ea typeface="MiSans" pitchFamily="34" charset="-122"/>
                <a:cs typeface="MiSans" pitchFamily="34" charset="-120"/>
              </a:rPr>
              <a:t> </a:t>
            </a:r>
            <a:r>
              <a:rPr lang="en-US" sz="1050" dirty="0">
                <a:solidFill>
                  <a:srgbClr val="2B6CB0"/>
                </a:solidFill>
                <a:latin typeface="MiSans" pitchFamily="34" charset="0"/>
                <a:ea typeface="MiSans" pitchFamily="34" charset="-122"/>
                <a:cs typeface="MiSans" pitchFamily="34" charset="-120"/>
              </a:rPr>
              <a:t>•</a:t>
            </a:r>
            <a:r>
              <a:rPr lang="kk-KZ" sz="1050" dirty="0">
                <a:solidFill>
                  <a:srgbClr val="2B6CB0"/>
                </a:solidFill>
                <a:latin typeface="MiSans" pitchFamily="34" charset="0"/>
                <a:ea typeface="MiSans" pitchFamily="34" charset="-122"/>
                <a:cs typeface="MiSans" pitchFamily="34" charset="-120"/>
              </a:rPr>
              <a:t>ӘА қатысушыларының портреті</a:t>
            </a:r>
            <a:r>
              <a:rPr lang="en-US" sz="1050" dirty="0">
                <a:solidFill>
                  <a:srgbClr val="2B6CB0"/>
                </a:solidFill>
                <a:latin typeface="MiSans" pitchFamily="34" charset="0"/>
                <a:ea typeface="MiSans" pitchFamily="34" charset="-122"/>
                <a:cs typeface="MiSans" pitchFamily="34" charset="-120"/>
              </a:rPr>
              <a:t> • </a:t>
            </a:r>
            <a:r>
              <a:rPr lang="ru-RU" sz="1050" dirty="0" err="1">
                <a:solidFill>
                  <a:srgbClr val="2B6CB0"/>
                </a:solidFill>
                <a:latin typeface="MiSans" pitchFamily="34" charset="0"/>
                <a:ea typeface="MiSans" pitchFamily="34" charset="-122"/>
                <a:cs typeface="MiSans" pitchFamily="34" charset="-120"/>
              </a:rPr>
              <a:t>Қатысушылар</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санының</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төмендеу</a:t>
            </a:r>
            <a:r>
              <a:rPr lang="kk-KZ" sz="1050" dirty="0">
                <a:solidFill>
                  <a:srgbClr val="2B6CB0"/>
                </a:solidFill>
                <a:latin typeface="MiSans" pitchFamily="34" charset="0"/>
                <a:ea typeface="MiSans" pitchFamily="34" charset="-122"/>
                <a:cs typeface="MiSans" pitchFamily="34" charset="-120"/>
              </a:rPr>
              <a:t>іне</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мониторингі</a:t>
            </a:r>
            <a:r>
              <a:rPr lang="en-US" sz="1050" dirty="0">
                <a:solidFill>
                  <a:srgbClr val="2B6CB0"/>
                </a:solidFill>
                <a:latin typeface="MiSans" pitchFamily="34" charset="0"/>
                <a:ea typeface="MiSans" pitchFamily="34" charset="-122"/>
                <a:cs typeface="MiSans" pitchFamily="34" charset="-120"/>
              </a:rPr>
              <a:t> •</a:t>
            </a:r>
            <a:r>
              <a:rPr lang="kk-KZ" sz="1050" dirty="0">
                <a:solidFill>
                  <a:srgbClr val="2B6CB0"/>
                </a:solidFill>
                <a:latin typeface="MiSans" pitchFamily="34" charset="0"/>
                <a:ea typeface="MiSans" pitchFamily="34" charset="-122"/>
                <a:cs typeface="MiSans" pitchFamily="34" charset="-120"/>
              </a:rPr>
              <a:t>Әлеуметтік төлемдер алушылардың портреті</a:t>
            </a:r>
            <a:r>
              <a:rPr lang="en-US" sz="1050" dirty="0">
                <a:solidFill>
                  <a:srgbClr val="2B6CB0"/>
                </a:solidFill>
                <a:latin typeface="MiSans" pitchFamily="34" charset="0"/>
                <a:ea typeface="MiSans" pitchFamily="34" charset="-122"/>
                <a:cs typeface="MiSans" pitchFamily="34" charset="-120"/>
              </a:rPr>
              <a:t> •</a:t>
            </a:r>
            <a:r>
              <a:rPr lang="kk-KZ" sz="1050" dirty="0">
                <a:solidFill>
                  <a:srgbClr val="2B6CB0"/>
                </a:solidFill>
                <a:latin typeface="MiSans" pitchFamily="34" charset="0"/>
                <a:ea typeface="MiSans" pitchFamily="34" charset="-122"/>
                <a:cs typeface="MiSans" pitchFamily="34" charset="-120"/>
              </a:rPr>
              <a:t>Ағындардың теңгерімділігі</a:t>
            </a:r>
            <a:r>
              <a:rPr lang="en-US" sz="1050" dirty="0">
                <a:solidFill>
                  <a:srgbClr val="2B6CB0"/>
                </a:solidFill>
                <a:latin typeface="MiSans" pitchFamily="34" charset="0"/>
                <a:ea typeface="MiSans" pitchFamily="34" charset="-122"/>
                <a:cs typeface="MiSans" pitchFamily="34" charset="-120"/>
              </a:rPr>
              <a:t> •</a:t>
            </a:r>
            <a:r>
              <a:rPr lang="kk-KZ" sz="1050" dirty="0">
                <a:solidFill>
                  <a:srgbClr val="2B6CB0"/>
                </a:solidFill>
                <a:latin typeface="MiSans" pitchFamily="34" charset="0"/>
                <a:ea typeface="MiSans" pitchFamily="34" charset="-122"/>
                <a:cs typeface="MiSans" pitchFamily="34" charset="-120"/>
              </a:rPr>
              <a:t>Мемлекеттік қызметтер</a:t>
            </a:r>
            <a:r>
              <a:rPr lang="en-US" sz="1050" dirty="0">
                <a:solidFill>
                  <a:srgbClr val="2B6CB0"/>
                </a:solidFill>
                <a:latin typeface="MiSans" pitchFamily="34" charset="0"/>
                <a:ea typeface="MiSans" pitchFamily="34" charset="-122"/>
                <a:cs typeface="MiSans" pitchFamily="34" charset="-120"/>
              </a:rPr>
              <a:t>•</a:t>
            </a:r>
            <a:r>
              <a:rPr lang="kk-KZ" sz="1050" dirty="0">
                <a:solidFill>
                  <a:srgbClr val="2B6CB0"/>
                </a:solidFill>
                <a:latin typeface="MiSans" pitchFamily="34" charset="0"/>
                <a:ea typeface="MiSans" pitchFamily="34" charset="-122"/>
                <a:cs typeface="MiSans" pitchFamily="34" charset="-120"/>
              </a:rPr>
              <a:t>Талап-арыз жұмысы</a:t>
            </a:r>
            <a:r>
              <a:rPr lang="en-US" sz="1050" dirty="0">
                <a:solidFill>
                  <a:srgbClr val="2B6CB0"/>
                </a:solidFill>
                <a:latin typeface="MiSans" pitchFamily="34" charset="0"/>
                <a:ea typeface="MiSans" pitchFamily="34" charset="-122"/>
                <a:cs typeface="MiSans" pitchFamily="34" charset="-120"/>
              </a:rPr>
              <a:t> •</a:t>
            </a:r>
            <a:r>
              <a:rPr lang="kk-KZ" sz="1050" dirty="0">
                <a:solidFill>
                  <a:srgbClr val="2B6CB0"/>
                </a:solidFill>
                <a:latin typeface="MiSans" pitchFamily="34" charset="0"/>
                <a:ea typeface="MiSans" pitchFamily="34" charset="-122"/>
                <a:cs typeface="MiSans" pitchFamily="34" charset="-120"/>
              </a:rPr>
              <a:t>Ақпараттық түсіндіру жұмыстары</a:t>
            </a:r>
            <a:r>
              <a:rPr lang="en-US" sz="1050" dirty="0">
                <a:solidFill>
                  <a:srgbClr val="2B6CB0"/>
                </a:solidFill>
                <a:latin typeface="MiSans" pitchFamily="34" charset="0"/>
                <a:ea typeface="MiSans" pitchFamily="34" charset="-122"/>
                <a:cs typeface="MiSans" pitchFamily="34" charset="-120"/>
              </a:rPr>
              <a:t> • </a:t>
            </a:r>
            <a:r>
              <a:rPr lang="kk-KZ" sz="1050" dirty="0">
                <a:solidFill>
                  <a:srgbClr val="2B6CB0"/>
                </a:solidFill>
                <a:latin typeface="MiSans" pitchFamily="34" charset="0"/>
                <a:ea typeface="MiSans" pitchFamily="34" charset="-122"/>
                <a:cs typeface="MiSans" pitchFamily="34" charset="-120"/>
              </a:rPr>
              <a:t>Ақпараттық даму</a:t>
            </a:r>
            <a:endParaRPr lang="en-US" sz="1600" dirty="0"/>
          </a:p>
        </p:txBody>
      </p:sp>
      <p:sp>
        <p:nvSpPr>
          <p:cNvPr id="31" name="Shape 29"/>
          <p:cNvSpPr/>
          <p:nvPr/>
        </p:nvSpPr>
        <p:spPr>
          <a:xfrm>
            <a:off x="400050" y="4398735"/>
            <a:ext cx="5543550" cy="1338942"/>
          </a:xfrm>
          <a:custGeom>
            <a:avLst/>
            <a:gdLst/>
            <a:ahLst/>
            <a:cxnLst/>
            <a:rect l="l" t="t" r="r" b="b"/>
            <a:pathLst>
              <a:path w="5543550" h="1485900">
                <a:moveTo>
                  <a:pt x="38100" y="0"/>
                </a:moveTo>
                <a:lnTo>
                  <a:pt x="5429250" y="0"/>
                </a:lnTo>
                <a:cubicBezTo>
                  <a:pt x="5492334" y="0"/>
                  <a:pt x="5543550" y="51216"/>
                  <a:pt x="5543550" y="114300"/>
                </a:cubicBezTo>
                <a:lnTo>
                  <a:pt x="5543550" y="1371600"/>
                </a:lnTo>
                <a:cubicBezTo>
                  <a:pt x="5543550" y="1434684"/>
                  <a:pt x="5492334" y="1485900"/>
                  <a:pt x="5429250" y="1485900"/>
                </a:cubicBezTo>
                <a:lnTo>
                  <a:pt x="38100" y="1485900"/>
                </a:lnTo>
                <a:cubicBezTo>
                  <a:pt x="17072" y="1485900"/>
                  <a:pt x="0" y="1468828"/>
                  <a:pt x="0" y="144780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sp>
      <p:sp>
        <p:nvSpPr>
          <p:cNvPr id="32" name="Shape 30"/>
          <p:cNvSpPr/>
          <p:nvPr/>
        </p:nvSpPr>
        <p:spPr>
          <a:xfrm>
            <a:off x="400049" y="4398735"/>
            <a:ext cx="64407" cy="1338942"/>
          </a:xfrm>
          <a:custGeom>
            <a:avLst/>
            <a:gdLst/>
            <a:ahLst/>
            <a:cxnLst/>
            <a:rect l="l" t="t" r="r" b="b"/>
            <a:pathLst>
              <a:path w="38100" h="1485900">
                <a:moveTo>
                  <a:pt x="38100" y="0"/>
                </a:moveTo>
                <a:lnTo>
                  <a:pt x="38100" y="0"/>
                </a:lnTo>
                <a:lnTo>
                  <a:pt x="38100" y="1485900"/>
                </a:lnTo>
                <a:lnTo>
                  <a:pt x="38100" y="1485900"/>
                </a:lnTo>
                <a:cubicBezTo>
                  <a:pt x="17072" y="1485900"/>
                  <a:pt x="0" y="1468828"/>
                  <a:pt x="0" y="1447800"/>
                </a:cubicBezTo>
                <a:lnTo>
                  <a:pt x="0" y="38100"/>
                </a:lnTo>
                <a:cubicBezTo>
                  <a:pt x="0" y="17072"/>
                  <a:pt x="17072" y="0"/>
                  <a:pt x="38100" y="0"/>
                </a:cubicBezTo>
                <a:close/>
              </a:path>
            </a:pathLst>
          </a:custGeom>
          <a:solidFill>
            <a:srgbClr val="2B6CB0"/>
          </a:solidFill>
          <a:ln/>
        </p:spPr>
      </p:sp>
      <p:sp>
        <p:nvSpPr>
          <p:cNvPr id="33" name="Shape 31"/>
          <p:cNvSpPr/>
          <p:nvPr/>
        </p:nvSpPr>
        <p:spPr>
          <a:xfrm>
            <a:off x="609600" y="4589235"/>
            <a:ext cx="381000" cy="381000"/>
          </a:xfrm>
          <a:prstGeom prst="roundRect">
            <a:avLst>
              <a:gd name="adj" fmla="val 20000"/>
            </a:avLst>
          </a:prstGeom>
          <a:solidFill>
            <a:srgbClr val="2B6CB0"/>
          </a:solidFill>
          <a:ln/>
        </p:spPr>
      </p:sp>
      <p:sp>
        <p:nvSpPr>
          <p:cNvPr id="34" name="Text 32"/>
          <p:cNvSpPr/>
          <p:nvPr/>
        </p:nvSpPr>
        <p:spPr>
          <a:xfrm>
            <a:off x="566738" y="4589235"/>
            <a:ext cx="466725" cy="3810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0</a:t>
            </a:r>
            <a:r>
              <a:rPr lang="kk-KZ" sz="1350" b="1" dirty="0">
                <a:solidFill>
                  <a:srgbClr val="FFFFFF"/>
                </a:solidFill>
                <a:latin typeface="MiSans" pitchFamily="34" charset="0"/>
                <a:ea typeface="MiSans" pitchFamily="34" charset="-122"/>
                <a:cs typeface="MiSans" pitchFamily="34" charset="-120"/>
              </a:rPr>
              <a:t>3</a:t>
            </a:r>
            <a:endParaRPr lang="en-US" sz="1600" dirty="0"/>
          </a:p>
        </p:txBody>
      </p:sp>
      <p:sp>
        <p:nvSpPr>
          <p:cNvPr id="45" name="Shape 43"/>
          <p:cNvSpPr/>
          <p:nvPr/>
        </p:nvSpPr>
        <p:spPr>
          <a:xfrm>
            <a:off x="402467" y="6319838"/>
            <a:ext cx="100013" cy="133350"/>
          </a:xfrm>
          <a:custGeom>
            <a:avLst/>
            <a:gdLst/>
            <a:ahLst/>
            <a:cxnLst/>
            <a:rect l="l" t="t" r="r" b="b"/>
            <a:pathLst>
              <a:path w="100013" h="133350">
                <a:moveTo>
                  <a:pt x="0" y="16669"/>
                </a:moveTo>
                <a:cubicBezTo>
                  <a:pt x="0" y="7475"/>
                  <a:pt x="7475" y="0"/>
                  <a:pt x="16669" y="0"/>
                </a:cubicBezTo>
                <a:lnTo>
                  <a:pt x="55606" y="0"/>
                </a:lnTo>
                <a:cubicBezTo>
                  <a:pt x="60034" y="0"/>
                  <a:pt x="64279" y="1745"/>
                  <a:pt x="67404" y="4870"/>
                </a:cubicBezTo>
                <a:lnTo>
                  <a:pt x="95142" y="32634"/>
                </a:lnTo>
                <a:cubicBezTo>
                  <a:pt x="98267" y="35760"/>
                  <a:pt x="100013" y="40005"/>
                  <a:pt x="100013" y="44433"/>
                </a:cubicBezTo>
                <a:lnTo>
                  <a:pt x="100013" y="116681"/>
                </a:lnTo>
                <a:cubicBezTo>
                  <a:pt x="100013" y="125875"/>
                  <a:pt x="92538" y="133350"/>
                  <a:pt x="83344" y="133350"/>
                </a:cubicBezTo>
                <a:lnTo>
                  <a:pt x="16669" y="133350"/>
                </a:lnTo>
                <a:cubicBezTo>
                  <a:pt x="7475" y="133350"/>
                  <a:pt x="0" y="125875"/>
                  <a:pt x="0" y="116681"/>
                </a:cubicBezTo>
                <a:lnTo>
                  <a:pt x="0" y="16669"/>
                </a:lnTo>
                <a:close/>
                <a:moveTo>
                  <a:pt x="54173" y="15236"/>
                </a:moveTo>
                <a:lnTo>
                  <a:pt x="54173" y="39588"/>
                </a:lnTo>
                <a:cubicBezTo>
                  <a:pt x="54173" y="43052"/>
                  <a:pt x="56960" y="45839"/>
                  <a:pt x="60424" y="45839"/>
                </a:cubicBezTo>
                <a:lnTo>
                  <a:pt x="84776" y="45839"/>
                </a:lnTo>
                <a:lnTo>
                  <a:pt x="54173" y="15236"/>
                </a:lnTo>
                <a:close/>
                <a:moveTo>
                  <a:pt x="31254" y="66675"/>
                </a:moveTo>
                <a:cubicBezTo>
                  <a:pt x="27790" y="66675"/>
                  <a:pt x="25003" y="69462"/>
                  <a:pt x="25003" y="72926"/>
                </a:cubicBezTo>
                <a:cubicBezTo>
                  <a:pt x="25003" y="76390"/>
                  <a:pt x="27790" y="79177"/>
                  <a:pt x="31254" y="79177"/>
                </a:cubicBezTo>
                <a:lnTo>
                  <a:pt x="68759" y="79177"/>
                </a:lnTo>
                <a:cubicBezTo>
                  <a:pt x="72223" y="79177"/>
                  <a:pt x="75009" y="76390"/>
                  <a:pt x="75009" y="72926"/>
                </a:cubicBezTo>
                <a:cubicBezTo>
                  <a:pt x="75009" y="69462"/>
                  <a:pt x="72223" y="66675"/>
                  <a:pt x="68759" y="66675"/>
                </a:cubicBezTo>
                <a:lnTo>
                  <a:pt x="31254" y="66675"/>
                </a:lnTo>
                <a:close/>
                <a:moveTo>
                  <a:pt x="31254" y="91678"/>
                </a:moveTo>
                <a:cubicBezTo>
                  <a:pt x="27790" y="91678"/>
                  <a:pt x="25003" y="94465"/>
                  <a:pt x="25003" y="97929"/>
                </a:cubicBezTo>
                <a:cubicBezTo>
                  <a:pt x="25003" y="101393"/>
                  <a:pt x="27790" y="104180"/>
                  <a:pt x="31254" y="104180"/>
                </a:cubicBezTo>
                <a:lnTo>
                  <a:pt x="68759" y="104180"/>
                </a:lnTo>
                <a:cubicBezTo>
                  <a:pt x="72223" y="104180"/>
                  <a:pt x="75009" y="101393"/>
                  <a:pt x="75009" y="97929"/>
                </a:cubicBezTo>
                <a:cubicBezTo>
                  <a:pt x="75009" y="94465"/>
                  <a:pt x="72223" y="91678"/>
                  <a:pt x="68759" y="91678"/>
                </a:cubicBezTo>
                <a:lnTo>
                  <a:pt x="31254" y="91678"/>
                </a:lnTo>
                <a:close/>
              </a:path>
            </a:pathLst>
          </a:custGeom>
          <a:solidFill>
            <a:srgbClr val="2B6CB0"/>
          </a:solidFill>
          <a:ln/>
        </p:spPr>
      </p:sp>
      <p:sp>
        <p:nvSpPr>
          <p:cNvPr id="46" name="Text 44"/>
          <p:cNvSpPr/>
          <p:nvPr/>
        </p:nvSpPr>
        <p:spPr>
          <a:xfrm>
            <a:off x="566773" y="6286500"/>
            <a:ext cx="14001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r>
              <a:rPr lang="en-US" sz="1000" dirty="0">
                <a:solidFill>
                  <a:srgbClr val="2B6CB0"/>
                </a:solidFill>
                <a:latin typeface="Arial" panose="020B0604020202020204" pitchFamily="34" charset="0"/>
                <a:ea typeface="MiSans" pitchFamily="34" charset="-122"/>
                <a:cs typeface="Arial" panose="020B0604020202020204" pitchFamily="34" charset="0"/>
              </a:rPr>
              <a:t> </a:t>
            </a:r>
            <a:endParaRPr lang="en-US" sz="1000" dirty="0">
              <a:latin typeface="Arial" panose="020B0604020202020204" pitchFamily="34" charset="0"/>
              <a:cs typeface="Arial" panose="020B0604020202020204" pitchFamily="34" charset="0"/>
            </a:endParaRPr>
          </a:p>
        </p:txBody>
      </p:sp>
      <p:sp>
        <p:nvSpPr>
          <p:cNvPr id="47" name="Text 27">
            <a:extLst>
              <a:ext uri="{FF2B5EF4-FFF2-40B4-BE49-F238E27FC236}">
                <a16:creationId xmlns:a16="http://schemas.microsoft.com/office/drawing/2014/main" id="{4390B484-6890-4A32-A666-774AE32A2DE4}"/>
              </a:ext>
            </a:extLst>
          </p:cNvPr>
          <p:cNvSpPr/>
          <p:nvPr/>
        </p:nvSpPr>
        <p:spPr>
          <a:xfrm>
            <a:off x="1101044" y="4551135"/>
            <a:ext cx="4733925" cy="266700"/>
          </a:xfrm>
          <a:prstGeom prst="rect">
            <a:avLst/>
          </a:prstGeom>
          <a:noFill/>
          <a:ln/>
        </p:spPr>
        <p:txBody>
          <a:bodyPr wrap="square" lIns="0" tIns="0" rIns="0" bIns="0" rtlCol="0" anchor="ctr"/>
          <a:lstStyle/>
          <a:p>
            <a:pPr>
              <a:lnSpc>
                <a:spcPct val="130000"/>
              </a:lnSpc>
            </a:pPr>
            <a:r>
              <a:rPr lang="kk-KZ" sz="1350" b="1" dirty="0">
                <a:solidFill>
                  <a:srgbClr val="1A365D"/>
                </a:solidFill>
              </a:rPr>
              <a:t>Қаржылық қызметтің нәтижелері</a:t>
            </a:r>
            <a:r>
              <a:rPr lang="ru-RU" sz="1600" dirty="0">
                <a:solidFill>
                  <a:srgbClr val="1A365D"/>
                </a:solidFill>
                <a:latin typeface="Quattrocento Sans" pitchFamily="34" charset="0"/>
                <a:ea typeface="Quattrocento Sans" pitchFamily="34" charset="-122"/>
                <a:cs typeface="Quattrocento Sans" pitchFamily="34" charset="-120"/>
              </a:rPr>
              <a:t> </a:t>
            </a:r>
            <a:r>
              <a:rPr lang="ru-RU" sz="1350" dirty="0">
                <a:solidFill>
                  <a:srgbClr val="1A365D"/>
                </a:solidFill>
                <a:latin typeface="Quattrocento Sans" pitchFamily="34" charset="0"/>
                <a:ea typeface="Quattrocento Sans" pitchFamily="34" charset="-122"/>
                <a:cs typeface="Quattrocento Sans" pitchFamily="34" charset="-120"/>
              </a:rPr>
              <a:t>(22- 26</a:t>
            </a:r>
            <a:r>
              <a:rPr lang="kk-KZ" sz="1350" dirty="0">
                <a:solidFill>
                  <a:srgbClr val="1A365D"/>
                </a:solidFill>
                <a:latin typeface="Quattrocento Sans" pitchFamily="34" charset="0"/>
                <a:ea typeface="Quattrocento Sans" pitchFamily="34" charset="-122"/>
                <a:cs typeface="Quattrocento Sans" pitchFamily="34" charset="-120"/>
              </a:rPr>
              <a:t> б</a:t>
            </a:r>
            <a:r>
              <a:rPr lang="ru-RU" sz="1350" dirty="0">
                <a:solidFill>
                  <a:srgbClr val="1A365D"/>
                </a:solidFill>
                <a:latin typeface="Quattrocento Sans" pitchFamily="34" charset="0"/>
                <a:ea typeface="Quattrocento Sans" pitchFamily="34" charset="-122"/>
                <a:cs typeface="Quattrocento Sans" pitchFamily="34" charset="-120"/>
              </a:rPr>
              <a:t>.)</a:t>
            </a:r>
            <a:endParaRPr lang="en-US" sz="1350" dirty="0"/>
          </a:p>
        </p:txBody>
      </p:sp>
      <p:sp>
        <p:nvSpPr>
          <p:cNvPr id="48" name="Text 28">
            <a:extLst>
              <a:ext uri="{FF2B5EF4-FFF2-40B4-BE49-F238E27FC236}">
                <a16:creationId xmlns:a16="http://schemas.microsoft.com/office/drawing/2014/main" id="{AC6E8263-C030-44FE-B99D-C87DADF88F68}"/>
              </a:ext>
            </a:extLst>
          </p:cNvPr>
          <p:cNvSpPr/>
          <p:nvPr/>
        </p:nvSpPr>
        <p:spPr>
          <a:xfrm>
            <a:off x="1101044" y="4914899"/>
            <a:ext cx="4714875" cy="381000"/>
          </a:xfrm>
          <a:prstGeom prst="rect">
            <a:avLst/>
          </a:prstGeom>
          <a:noFill/>
          <a:ln/>
        </p:spPr>
        <p:txBody>
          <a:bodyPr wrap="square" lIns="0" tIns="0" rIns="0" bIns="0" rtlCol="0" anchor="ctr"/>
          <a:lstStyle/>
          <a:p>
            <a:pPr>
              <a:lnSpc>
                <a:spcPct val="120000"/>
              </a:lnSpc>
            </a:pPr>
            <a:r>
              <a:rPr lang="en-US" sz="1050" dirty="0">
                <a:solidFill>
                  <a:srgbClr val="2B6CB0"/>
                </a:solidFill>
                <a:latin typeface="MiSans" pitchFamily="34" charset="0"/>
                <a:ea typeface="MiSans" pitchFamily="34" charset="-122"/>
                <a:cs typeface="MiSans" pitchFamily="34" charset="-120"/>
              </a:rPr>
              <a:t>• </a:t>
            </a:r>
            <a:r>
              <a:rPr lang="kk-KZ" sz="1050" dirty="0">
                <a:solidFill>
                  <a:srgbClr val="2B6CB0"/>
                </a:solidFill>
                <a:latin typeface="MiSans" pitchFamily="34" charset="0"/>
                <a:ea typeface="MiSans" pitchFamily="34" charset="-122"/>
                <a:cs typeface="MiSans" pitchFamily="34" charset="-120"/>
              </a:rPr>
              <a:t>Қаржы көрсеткіштері</a:t>
            </a:r>
            <a:r>
              <a:rPr lang="en-US" sz="1050" dirty="0">
                <a:solidFill>
                  <a:srgbClr val="2B6CB0"/>
                </a:solidFill>
                <a:latin typeface="MiSans" pitchFamily="34" charset="0"/>
                <a:ea typeface="MiSans" pitchFamily="34" charset="-122"/>
                <a:cs typeface="MiSans" pitchFamily="34" charset="-120"/>
              </a:rPr>
              <a:t> •</a:t>
            </a:r>
            <a:r>
              <a:rPr lang="kk-KZ" sz="1050" dirty="0">
                <a:solidFill>
                  <a:srgbClr val="2B6CB0"/>
                </a:solidFill>
                <a:latin typeface="MiSans" pitchFamily="34" charset="0"/>
                <a:ea typeface="MiSans" pitchFamily="34" charset="-122"/>
                <a:cs typeface="MiSans" pitchFamily="34" charset="-120"/>
              </a:rPr>
              <a:t>Активтердің түсімі</a:t>
            </a:r>
            <a:r>
              <a:rPr lang="en-US" sz="1050" dirty="0">
                <a:solidFill>
                  <a:srgbClr val="2B6CB0"/>
                </a:solidFill>
                <a:latin typeface="MiSans" pitchFamily="34" charset="0"/>
                <a:ea typeface="MiSans" pitchFamily="34" charset="-122"/>
                <a:cs typeface="MiSans" pitchFamily="34" charset="-120"/>
              </a:rPr>
              <a:t> • </a:t>
            </a:r>
            <a:r>
              <a:rPr lang="en-US" sz="1050" dirty="0" err="1">
                <a:solidFill>
                  <a:srgbClr val="2B6CB0"/>
                </a:solidFill>
                <a:latin typeface="MiSans" pitchFamily="34" charset="0"/>
                <a:ea typeface="MiSans" pitchFamily="34" charset="-122"/>
                <a:cs typeface="MiSans" pitchFamily="34" charset="-120"/>
              </a:rPr>
              <a:t>Инвестици</a:t>
            </a:r>
            <a:r>
              <a:rPr lang="kk-KZ" sz="1050" dirty="0">
                <a:solidFill>
                  <a:srgbClr val="2B6CB0"/>
                </a:solidFill>
                <a:latin typeface="MiSans" pitchFamily="34" charset="0"/>
                <a:ea typeface="MiSans" pitchFamily="34" charset="-122"/>
                <a:cs typeface="MiSans" pitchFamily="34" charset="-120"/>
              </a:rPr>
              <a:t>ялық қызмет</a:t>
            </a:r>
            <a:r>
              <a:rPr lang="en-US" sz="1050" dirty="0">
                <a:solidFill>
                  <a:srgbClr val="2B6CB0"/>
                </a:solidFill>
                <a:latin typeface="MiSans" pitchFamily="34" charset="0"/>
                <a:ea typeface="MiSans" pitchFamily="34" charset="-122"/>
                <a:cs typeface="MiSans" pitchFamily="34" charset="-120"/>
              </a:rPr>
              <a:t>• </a:t>
            </a:r>
            <a:r>
              <a:rPr lang="kk-KZ" sz="1050" dirty="0">
                <a:solidFill>
                  <a:srgbClr val="2B6CB0"/>
                </a:solidFill>
                <a:latin typeface="MiSans" pitchFamily="34" charset="0"/>
                <a:ea typeface="MiSans" pitchFamily="34" charset="-122"/>
                <a:cs typeface="MiSans" pitchFamily="34" charset="-120"/>
              </a:rPr>
              <a:t>Сатып алу қызметі</a:t>
            </a:r>
            <a:endParaRPr lang="en-US" sz="1600" dirty="0"/>
          </a:p>
        </p:txBody>
      </p:sp>
      <p:sp>
        <p:nvSpPr>
          <p:cNvPr id="61" name="Shape 25">
            <a:extLst>
              <a:ext uri="{FF2B5EF4-FFF2-40B4-BE49-F238E27FC236}">
                <a16:creationId xmlns:a16="http://schemas.microsoft.com/office/drawing/2014/main" id="{1E63D96B-616D-4B9B-81DD-8085270D0B81}"/>
              </a:ext>
            </a:extLst>
          </p:cNvPr>
          <p:cNvSpPr/>
          <p:nvPr/>
        </p:nvSpPr>
        <p:spPr>
          <a:xfrm>
            <a:off x="6477000" y="2028827"/>
            <a:ext cx="381000" cy="381000"/>
          </a:xfrm>
          <a:prstGeom prst="roundRect">
            <a:avLst>
              <a:gd name="adj" fmla="val 20000"/>
            </a:avLst>
          </a:prstGeom>
          <a:solidFill>
            <a:srgbClr val="1A365D"/>
          </a:solidFill>
          <a:ln/>
        </p:spPr>
      </p:sp>
      <p:sp>
        <p:nvSpPr>
          <p:cNvPr id="62" name="Shape 25">
            <a:extLst>
              <a:ext uri="{FF2B5EF4-FFF2-40B4-BE49-F238E27FC236}">
                <a16:creationId xmlns:a16="http://schemas.microsoft.com/office/drawing/2014/main" id="{4C0385A3-E47D-4348-841A-772E1C2753E3}"/>
              </a:ext>
            </a:extLst>
          </p:cNvPr>
          <p:cNvSpPr/>
          <p:nvPr/>
        </p:nvSpPr>
        <p:spPr>
          <a:xfrm>
            <a:off x="6477000" y="2490108"/>
            <a:ext cx="381000" cy="381000"/>
          </a:xfrm>
          <a:prstGeom prst="roundRect">
            <a:avLst>
              <a:gd name="adj" fmla="val 20000"/>
            </a:avLst>
          </a:prstGeom>
          <a:solidFill>
            <a:srgbClr val="1A365D"/>
          </a:solidFill>
          <a:ln/>
        </p:spPr>
      </p:sp>
      <p:sp>
        <p:nvSpPr>
          <p:cNvPr id="63" name="Shape 25">
            <a:extLst>
              <a:ext uri="{FF2B5EF4-FFF2-40B4-BE49-F238E27FC236}">
                <a16:creationId xmlns:a16="http://schemas.microsoft.com/office/drawing/2014/main" id="{212490AA-2E9B-4BAC-9923-50412FF06350}"/>
              </a:ext>
            </a:extLst>
          </p:cNvPr>
          <p:cNvSpPr/>
          <p:nvPr/>
        </p:nvSpPr>
        <p:spPr>
          <a:xfrm>
            <a:off x="6484257" y="2956835"/>
            <a:ext cx="381000" cy="381000"/>
          </a:xfrm>
          <a:prstGeom prst="roundRect">
            <a:avLst>
              <a:gd name="adj" fmla="val 20000"/>
            </a:avLst>
          </a:prstGeom>
          <a:solidFill>
            <a:srgbClr val="1A365D"/>
          </a:solidFill>
          <a:ln/>
        </p:spPr>
      </p:sp>
      <p:sp>
        <p:nvSpPr>
          <p:cNvPr id="64" name="Shape 25">
            <a:extLst>
              <a:ext uri="{FF2B5EF4-FFF2-40B4-BE49-F238E27FC236}">
                <a16:creationId xmlns:a16="http://schemas.microsoft.com/office/drawing/2014/main" id="{61EA87AE-5AE4-4EFF-8B4D-2903A8CDD7F9}"/>
              </a:ext>
            </a:extLst>
          </p:cNvPr>
          <p:cNvSpPr/>
          <p:nvPr/>
        </p:nvSpPr>
        <p:spPr>
          <a:xfrm>
            <a:off x="6484257" y="3429456"/>
            <a:ext cx="381000" cy="381000"/>
          </a:xfrm>
          <a:prstGeom prst="roundRect">
            <a:avLst>
              <a:gd name="adj" fmla="val 20000"/>
            </a:avLst>
          </a:prstGeom>
          <a:solidFill>
            <a:srgbClr val="1A365D"/>
          </a:solidFill>
          <a:ln/>
        </p:spPr>
      </p:sp>
      <p:sp>
        <p:nvSpPr>
          <p:cNvPr id="65" name="Text 26">
            <a:extLst>
              <a:ext uri="{FF2B5EF4-FFF2-40B4-BE49-F238E27FC236}">
                <a16:creationId xmlns:a16="http://schemas.microsoft.com/office/drawing/2014/main" id="{3954A20A-7B11-47FC-BFDA-E2C60175BC9F}"/>
              </a:ext>
            </a:extLst>
          </p:cNvPr>
          <p:cNvSpPr/>
          <p:nvPr/>
        </p:nvSpPr>
        <p:spPr>
          <a:xfrm>
            <a:off x="6432871" y="2026409"/>
            <a:ext cx="466725" cy="381000"/>
          </a:xfrm>
          <a:prstGeom prst="rect">
            <a:avLst/>
          </a:prstGeom>
          <a:noFill/>
          <a:ln/>
        </p:spPr>
        <p:txBody>
          <a:bodyPr wrap="square" lIns="0" tIns="0" rIns="0" bIns="0" rtlCol="0" anchor="ctr"/>
          <a:lstStyle/>
          <a:p>
            <a:pPr algn="ctr">
              <a:lnSpc>
                <a:spcPct val="130000"/>
              </a:lnSpc>
            </a:pPr>
            <a:r>
              <a:rPr lang="en-US" sz="1050" b="1" dirty="0">
                <a:solidFill>
                  <a:srgbClr val="FFFFFF"/>
                </a:solidFill>
                <a:latin typeface="MiSans" pitchFamily="34" charset="0"/>
                <a:ea typeface="MiSans" pitchFamily="34" charset="-122"/>
                <a:cs typeface="MiSans" pitchFamily="34" charset="-120"/>
              </a:rPr>
              <a:t>0</a:t>
            </a:r>
            <a:r>
              <a:rPr lang="ru-RU" sz="1050" b="1" dirty="0">
                <a:solidFill>
                  <a:srgbClr val="FFFFFF"/>
                </a:solidFill>
                <a:latin typeface="MiSans" pitchFamily="34" charset="0"/>
                <a:ea typeface="MiSans" pitchFamily="34" charset="-122"/>
                <a:cs typeface="MiSans" pitchFamily="34" charset="-120"/>
              </a:rPr>
              <a:t>4-1</a:t>
            </a:r>
            <a:endParaRPr lang="en-US" sz="1100" dirty="0"/>
          </a:p>
        </p:txBody>
      </p:sp>
      <p:sp>
        <p:nvSpPr>
          <p:cNvPr id="67" name="Text 26">
            <a:extLst>
              <a:ext uri="{FF2B5EF4-FFF2-40B4-BE49-F238E27FC236}">
                <a16:creationId xmlns:a16="http://schemas.microsoft.com/office/drawing/2014/main" id="{43D4979E-E51C-45C8-B60D-696CB208ECE5}"/>
              </a:ext>
            </a:extLst>
          </p:cNvPr>
          <p:cNvSpPr/>
          <p:nvPr/>
        </p:nvSpPr>
        <p:spPr>
          <a:xfrm>
            <a:off x="6462260" y="2504456"/>
            <a:ext cx="422053" cy="381000"/>
          </a:xfrm>
          <a:prstGeom prst="rect">
            <a:avLst/>
          </a:prstGeom>
          <a:noFill/>
          <a:ln/>
        </p:spPr>
        <p:txBody>
          <a:bodyPr wrap="square" lIns="0" tIns="0" rIns="0" bIns="0" rtlCol="0" anchor="ctr"/>
          <a:lstStyle/>
          <a:p>
            <a:pPr algn="ctr">
              <a:lnSpc>
                <a:spcPct val="130000"/>
              </a:lnSpc>
            </a:pPr>
            <a:r>
              <a:rPr lang="en-US" sz="1050" b="1" dirty="0">
                <a:solidFill>
                  <a:srgbClr val="FFFFFF"/>
                </a:solidFill>
                <a:latin typeface="MiSans" pitchFamily="34" charset="0"/>
                <a:ea typeface="MiSans" pitchFamily="34" charset="-122"/>
                <a:cs typeface="MiSans" pitchFamily="34" charset="-120"/>
              </a:rPr>
              <a:t>0</a:t>
            </a:r>
            <a:r>
              <a:rPr lang="ru-RU" sz="1050" b="1" dirty="0">
                <a:solidFill>
                  <a:srgbClr val="FFFFFF"/>
                </a:solidFill>
                <a:latin typeface="MiSans" pitchFamily="34" charset="0"/>
                <a:ea typeface="MiSans" pitchFamily="34" charset="-122"/>
                <a:cs typeface="MiSans" pitchFamily="34" charset="-120"/>
              </a:rPr>
              <a:t>4-2</a:t>
            </a:r>
            <a:endParaRPr lang="en-US" sz="1100" dirty="0"/>
          </a:p>
        </p:txBody>
      </p:sp>
      <p:sp>
        <p:nvSpPr>
          <p:cNvPr id="68" name="Text 26">
            <a:extLst>
              <a:ext uri="{FF2B5EF4-FFF2-40B4-BE49-F238E27FC236}">
                <a16:creationId xmlns:a16="http://schemas.microsoft.com/office/drawing/2014/main" id="{FAD3AB22-9A9E-4AFF-B55B-1DEC6D7E93D8}"/>
              </a:ext>
            </a:extLst>
          </p:cNvPr>
          <p:cNvSpPr/>
          <p:nvPr/>
        </p:nvSpPr>
        <p:spPr>
          <a:xfrm>
            <a:off x="6474462" y="2959789"/>
            <a:ext cx="422053" cy="381000"/>
          </a:xfrm>
          <a:prstGeom prst="rect">
            <a:avLst/>
          </a:prstGeom>
          <a:noFill/>
          <a:ln/>
        </p:spPr>
        <p:txBody>
          <a:bodyPr wrap="square" lIns="0" tIns="0" rIns="0" bIns="0" rtlCol="0" anchor="ctr"/>
          <a:lstStyle/>
          <a:p>
            <a:pPr algn="ctr">
              <a:lnSpc>
                <a:spcPct val="130000"/>
              </a:lnSpc>
            </a:pPr>
            <a:r>
              <a:rPr lang="en-US" sz="1050" b="1" dirty="0">
                <a:solidFill>
                  <a:srgbClr val="FFFFFF"/>
                </a:solidFill>
                <a:latin typeface="MiSans" pitchFamily="34" charset="0"/>
                <a:ea typeface="MiSans" pitchFamily="34" charset="-122"/>
                <a:cs typeface="MiSans" pitchFamily="34" charset="-120"/>
              </a:rPr>
              <a:t>0</a:t>
            </a:r>
            <a:r>
              <a:rPr lang="ru-RU" sz="1050" b="1" dirty="0">
                <a:solidFill>
                  <a:srgbClr val="FFFFFF"/>
                </a:solidFill>
                <a:latin typeface="MiSans" pitchFamily="34" charset="0"/>
                <a:ea typeface="MiSans" pitchFamily="34" charset="-122"/>
                <a:cs typeface="MiSans" pitchFamily="34" charset="-120"/>
              </a:rPr>
              <a:t>4-3</a:t>
            </a:r>
            <a:endParaRPr lang="en-US" sz="1100" dirty="0"/>
          </a:p>
        </p:txBody>
      </p:sp>
      <p:sp>
        <p:nvSpPr>
          <p:cNvPr id="69" name="Text 26">
            <a:extLst>
              <a:ext uri="{FF2B5EF4-FFF2-40B4-BE49-F238E27FC236}">
                <a16:creationId xmlns:a16="http://schemas.microsoft.com/office/drawing/2014/main" id="{5F5FBDA4-74B2-4704-9DB0-A96DBAC00DA6}"/>
              </a:ext>
            </a:extLst>
          </p:cNvPr>
          <p:cNvSpPr/>
          <p:nvPr/>
        </p:nvSpPr>
        <p:spPr>
          <a:xfrm>
            <a:off x="6473693" y="3432791"/>
            <a:ext cx="422053" cy="381000"/>
          </a:xfrm>
          <a:prstGeom prst="rect">
            <a:avLst/>
          </a:prstGeom>
          <a:noFill/>
          <a:ln/>
        </p:spPr>
        <p:txBody>
          <a:bodyPr wrap="square" lIns="0" tIns="0" rIns="0" bIns="0" rtlCol="0" anchor="ctr"/>
          <a:lstStyle/>
          <a:p>
            <a:pPr algn="ctr">
              <a:lnSpc>
                <a:spcPct val="130000"/>
              </a:lnSpc>
            </a:pPr>
            <a:r>
              <a:rPr lang="en-US" sz="1050" b="1" dirty="0">
                <a:solidFill>
                  <a:srgbClr val="FFFFFF"/>
                </a:solidFill>
                <a:latin typeface="MiSans" pitchFamily="34" charset="0"/>
                <a:ea typeface="MiSans" pitchFamily="34" charset="-122"/>
                <a:cs typeface="MiSans" pitchFamily="34" charset="-120"/>
              </a:rPr>
              <a:t>0</a:t>
            </a:r>
            <a:r>
              <a:rPr lang="ru-RU" sz="1050" b="1" dirty="0">
                <a:solidFill>
                  <a:srgbClr val="FFFFFF"/>
                </a:solidFill>
                <a:latin typeface="MiSans" pitchFamily="34" charset="0"/>
                <a:ea typeface="MiSans" pitchFamily="34" charset="-122"/>
                <a:cs typeface="MiSans" pitchFamily="34" charset="-120"/>
              </a:rPr>
              <a:t>4-4</a:t>
            </a:r>
            <a:endParaRPr lang="en-US" sz="1100" dirty="0"/>
          </a:p>
        </p:txBody>
      </p:sp>
      <p:sp>
        <p:nvSpPr>
          <p:cNvPr id="70" name="Text 15">
            <a:extLst>
              <a:ext uri="{FF2B5EF4-FFF2-40B4-BE49-F238E27FC236}">
                <a16:creationId xmlns:a16="http://schemas.microsoft.com/office/drawing/2014/main" id="{E23FFE4E-6D1E-4327-8A52-840C2C5928F2}"/>
              </a:ext>
            </a:extLst>
          </p:cNvPr>
          <p:cNvSpPr/>
          <p:nvPr/>
        </p:nvSpPr>
        <p:spPr>
          <a:xfrm>
            <a:off x="7003105" y="2057400"/>
            <a:ext cx="3648075" cy="266700"/>
          </a:xfrm>
          <a:prstGeom prst="rect">
            <a:avLst/>
          </a:prstGeom>
          <a:noFill/>
          <a:ln/>
        </p:spPr>
        <p:txBody>
          <a:bodyPr wrap="square" lIns="0" tIns="0" rIns="0" bIns="0" rtlCol="0" anchor="ctr"/>
          <a:lstStyle/>
          <a:p>
            <a:pPr>
              <a:lnSpc>
                <a:spcPct val="130000"/>
              </a:lnSpc>
            </a:pPr>
            <a:r>
              <a:rPr lang="kk-KZ" sz="1350" b="1" dirty="0">
                <a:solidFill>
                  <a:srgbClr val="1A365D"/>
                </a:solidFill>
              </a:rPr>
              <a:t>Стратегия </a:t>
            </a:r>
            <a:r>
              <a:rPr lang="kk-KZ" sz="1350" b="1">
                <a:solidFill>
                  <a:srgbClr val="1A365D"/>
                </a:solidFill>
              </a:rPr>
              <a:t>және тәуекелдер  </a:t>
            </a:r>
            <a:r>
              <a:rPr lang="ru-RU" sz="1350" dirty="0">
                <a:solidFill>
                  <a:srgbClr val="1A365D"/>
                </a:solidFill>
                <a:latin typeface="Quattrocento Sans" pitchFamily="34" charset="0"/>
                <a:ea typeface="Quattrocento Sans" pitchFamily="34" charset="-122"/>
                <a:cs typeface="Quattrocento Sans" pitchFamily="34" charset="-120"/>
              </a:rPr>
              <a:t>(27-28</a:t>
            </a:r>
            <a:r>
              <a:rPr lang="kk-KZ" sz="1350" dirty="0">
                <a:solidFill>
                  <a:srgbClr val="1A365D"/>
                </a:solidFill>
                <a:latin typeface="Quattrocento Sans" pitchFamily="34" charset="0"/>
                <a:ea typeface="Quattrocento Sans" pitchFamily="34" charset="-122"/>
                <a:cs typeface="Quattrocento Sans" pitchFamily="34" charset="-120"/>
              </a:rPr>
              <a:t> б</a:t>
            </a:r>
            <a:r>
              <a:rPr lang="ru-RU" sz="1350" dirty="0">
                <a:solidFill>
                  <a:srgbClr val="1A365D"/>
                </a:solidFill>
                <a:latin typeface="Quattrocento Sans" pitchFamily="34" charset="0"/>
                <a:ea typeface="Quattrocento Sans" pitchFamily="34" charset="-122"/>
                <a:cs typeface="Quattrocento Sans" pitchFamily="34" charset="-120"/>
              </a:rPr>
              <a:t>.)</a:t>
            </a:r>
            <a:endParaRPr lang="en-US" sz="1350" dirty="0"/>
          </a:p>
        </p:txBody>
      </p:sp>
      <p:sp>
        <p:nvSpPr>
          <p:cNvPr id="71" name="Text 33">
            <a:extLst>
              <a:ext uri="{FF2B5EF4-FFF2-40B4-BE49-F238E27FC236}">
                <a16:creationId xmlns:a16="http://schemas.microsoft.com/office/drawing/2014/main" id="{338F56B0-2CE7-4A9C-8F6F-852465F45E89}"/>
              </a:ext>
            </a:extLst>
          </p:cNvPr>
          <p:cNvSpPr/>
          <p:nvPr/>
        </p:nvSpPr>
        <p:spPr>
          <a:xfrm>
            <a:off x="7003105" y="2547258"/>
            <a:ext cx="4733925" cy="266700"/>
          </a:xfrm>
          <a:prstGeom prst="rect">
            <a:avLst/>
          </a:prstGeom>
          <a:noFill/>
          <a:ln/>
        </p:spPr>
        <p:txBody>
          <a:bodyPr wrap="square" lIns="0" tIns="0" rIns="0" bIns="0" rtlCol="0" anchor="ctr"/>
          <a:lstStyle/>
          <a:p>
            <a:pPr>
              <a:lnSpc>
                <a:spcPct val="130000"/>
              </a:lnSpc>
            </a:pPr>
            <a:r>
              <a:rPr lang="ru-RU" sz="1350" b="1" dirty="0" err="1">
                <a:solidFill>
                  <a:srgbClr val="1A365D"/>
                </a:solidFill>
                <a:latin typeface="Quattrocento Sans" pitchFamily="34" charset="0"/>
                <a:ea typeface="Quattrocento Sans" pitchFamily="34" charset="-122"/>
                <a:cs typeface="Quattrocento Sans" pitchFamily="34" charset="-120"/>
              </a:rPr>
              <a:t>Экологиялық</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жауапкершілік</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dirty="0">
                <a:solidFill>
                  <a:srgbClr val="1A365D"/>
                </a:solidFill>
                <a:latin typeface="Quattrocento Sans" pitchFamily="34" charset="0"/>
                <a:ea typeface="Quattrocento Sans" pitchFamily="34" charset="-122"/>
                <a:cs typeface="Quattrocento Sans" pitchFamily="34" charset="-120"/>
              </a:rPr>
              <a:t>(29 б.)</a:t>
            </a:r>
            <a:endParaRPr lang="en-US" sz="1600" dirty="0"/>
          </a:p>
        </p:txBody>
      </p:sp>
      <p:sp>
        <p:nvSpPr>
          <p:cNvPr id="72" name="Text 33">
            <a:extLst>
              <a:ext uri="{FF2B5EF4-FFF2-40B4-BE49-F238E27FC236}">
                <a16:creationId xmlns:a16="http://schemas.microsoft.com/office/drawing/2014/main" id="{0EC2C5B5-C193-4C80-8519-080DE18640D4}"/>
              </a:ext>
            </a:extLst>
          </p:cNvPr>
          <p:cNvSpPr/>
          <p:nvPr/>
        </p:nvSpPr>
        <p:spPr>
          <a:xfrm>
            <a:off x="7002424" y="3004458"/>
            <a:ext cx="4733925" cy="266700"/>
          </a:xfrm>
          <a:prstGeom prst="rect">
            <a:avLst/>
          </a:prstGeom>
          <a:noFill/>
          <a:ln/>
        </p:spPr>
        <p:txBody>
          <a:bodyPr wrap="square" lIns="0" tIns="0" rIns="0" bIns="0" rtlCol="0" anchor="ctr"/>
          <a:lstStyle/>
          <a:p>
            <a:pPr>
              <a:lnSpc>
                <a:spcPct val="130000"/>
              </a:lnSpc>
            </a:pPr>
            <a:r>
              <a:rPr lang="ru-RU" sz="1350" b="1" dirty="0" err="1">
                <a:solidFill>
                  <a:srgbClr val="1A365D"/>
                </a:solidFill>
                <a:latin typeface="Quattrocento Sans" pitchFamily="34" charset="0"/>
                <a:ea typeface="Quattrocento Sans" pitchFamily="34" charset="-122"/>
                <a:cs typeface="Quattrocento Sans" pitchFamily="34" charset="-120"/>
              </a:rPr>
              <a:t>Әлеуметтік</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жауапкершілік</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dirty="0">
                <a:solidFill>
                  <a:srgbClr val="1A365D"/>
                </a:solidFill>
                <a:latin typeface="Quattrocento Sans" pitchFamily="34" charset="0"/>
                <a:ea typeface="Quattrocento Sans" pitchFamily="34" charset="-122"/>
                <a:cs typeface="Quattrocento Sans" pitchFamily="34" charset="-120"/>
              </a:rPr>
              <a:t>(30-32 б.)</a:t>
            </a:r>
            <a:endParaRPr lang="en-US" sz="1600" dirty="0"/>
          </a:p>
        </p:txBody>
      </p:sp>
      <p:sp>
        <p:nvSpPr>
          <p:cNvPr id="73" name="Text 33">
            <a:extLst>
              <a:ext uri="{FF2B5EF4-FFF2-40B4-BE49-F238E27FC236}">
                <a16:creationId xmlns:a16="http://schemas.microsoft.com/office/drawing/2014/main" id="{2C350B30-14F5-4E16-8E59-225AD18527D9}"/>
              </a:ext>
            </a:extLst>
          </p:cNvPr>
          <p:cNvSpPr/>
          <p:nvPr/>
        </p:nvSpPr>
        <p:spPr>
          <a:xfrm>
            <a:off x="7001655" y="3461658"/>
            <a:ext cx="4733925" cy="266700"/>
          </a:xfrm>
          <a:prstGeom prst="rect">
            <a:avLst/>
          </a:prstGeom>
          <a:noFill/>
          <a:ln/>
        </p:spPr>
        <p:txBody>
          <a:bodyPr wrap="square" lIns="0" tIns="0" rIns="0" bIns="0" rtlCol="0" anchor="ctr"/>
          <a:lstStyle/>
          <a:p>
            <a:pPr>
              <a:lnSpc>
                <a:spcPct val="130000"/>
              </a:lnSpc>
            </a:pPr>
            <a:r>
              <a:rPr lang="ru-RU" sz="1350" b="1" dirty="0" err="1">
                <a:solidFill>
                  <a:srgbClr val="1A365D"/>
                </a:solidFill>
                <a:latin typeface="Quattrocento Sans" pitchFamily="34" charset="0"/>
                <a:ea typeface="Quattrocento Sans" pitchFamily="34" charset="-122"/>
                <a:cs typeface="Quattrocento Sans" pitchFamily="34" charset="-120"/>
              </a:rPr>
              <a:t>Корпоративтік</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басқару</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dirty="0">
                <a:solidFill>
                  <a:srgbClr val="1A365D"/>
                </a:solidFill>
                <a:latin typeface="Quattrocento Sans" pitchFamily="34" charset="0"/>
                <a:ea typeface="Quattrocento Sans" pitchFamily="34" charset="-122"/>
                <a:cs typeface="Quattrocento Sans" pitchFamily="34" charset="-120"/>
              </a:rPr>
              <a:t>(33-44 б.)</a:t>
            </a:r>
            <a:endParaRPr lang="en-US" sz="1600" dirty="0"/>
          </a:p>
        </p:txBody>
      </p:sp>
      <p:sp>
        <p:nvSpPr>
          <p:cNvPr id="74" name="Text 34">
            <a:extLst>
              <a:ext uri="{FF2B5EF4-FFF2-40B4-BE49-F238E27FC236}">
                <a16:creationId xmlns:a16="http://schemas.microsoft.com/office/drawing/2014/main" id="{4F275AC5-C723-4CFB-8D0B-91664DCC2970}"/>
              </a:ext>
            </a:extLst>
          </p:cNvPr>
          <p:cNvSpPr/>
          <p:nvPr/>
        </p:nvSpPr>
        <p:spPr>
          <a:xfrm>
            <a:off x="6962775" y="3728358"/>
            <a:ext cx="4631324" cy="928702"/>
          </a:xfrm>
          <a:prstGeom prst="rect">
            <a:avLst/>
          </a:prstGeom>
          <a:noFill/>
          <a:ln/>
        </p:spPr>
        <p:txBody>
          <a:bodyPr wrap="square" lIns="0" tIns="0" rIns="0" bIns="0" rtlCol="0" anchor="ctr"/>
          <a:lstStyle/>
          <a:p>
            <a:pPr algn="just">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 </a:t>
            </a:r>
            <a:r>
              <a:rPr lang="kk-KZ" sz="1000" dirty="0">
                <a:solidFill>
                  <a:srgbClr val="2B6CB0"/>
                </a:solidFill>
                <a:latin typeface="Arial" panose="020B0604020202020204" pitchFamily="34" charset="0"/>
                <a:ea typeface="MiSans" pitchFamily="34" charset="-122"/>
                <a:cs typeface="Arial" panose="020B0604020202020204" pitchFamily="34" charset="0"/>
              </a:rPr>
              <a:t>Басқару құрылымы </a:t>
            </a:r>
            <a:r>
              <a:rPr lang="en-US" sz="1000" dirty="0">
                <a:solidFill>
                  <a:srgbClr val="2B6CB0"/>
                </a:solidFill>
                <a:latin typeface="Arial" panose="020B0604020202020204" pitchFamily="34" charset="0"/>
                <a:ea typeface="MiSans" pitchFamily="34" charset="-122"/>
                <a:cs typeface="Arial" panose="020B0604020202020204" pitchFamily="34" charset="0"/>
              </a:rPr>
              <a:t>• </a:t>
            </a:r>
            <a:r>
              <a:rPr lang="kk-KZ" sz="1000" dirty="0">
                <a:solidFill>
                  <a:srgbClr val="2B6CB0"/>
                </a:solidFill>
                <a:latin typeface="Arial" panose="020B0604020202020204" pitchFamily="34" charset="0"/>
                <a:ea typeface="MiSans" pitchFamily="34" charset="-122"/>
                <a:cs typeface="Arial" panose="020B0604020202020204" pitchFamily="34" charset="0"/>
              </a:rPr>
              <a:t>Директорлар кеңесі</a:t>
            </a:r>
            <a:r>
              <a:rPr lang="en-US" sz="1000" dirty="0">
                <a:solidFill>
                  <a:srgbClr val="2B6CB0"/>
                </a:solidFill>
                <a:latin typeface="Arial" panose="020B0604020202020204" pitchFamily="34" charset="0"/>
                <a:ea typeface="MiSans" pitchFamily="34" charset="-122"/>
                <a:cs typeface="Arial" panose="020B0604020202020204" pitchFamily="34" charset="0"/>
              </a:rPr>
              <a:t> • </a:t>
            </a:r>
            <a:r>
              <a:rPr lang="en-US" sz="1000" dirty="0" err="1">
                <a:solidFill>
                  <a:srgbClr val="2B6CB0"/>
                </a:solidFill>
                <a:latin typeface="Arial" panose="020B0604020202020204" pitchFamily="34" charset="0"/>
                <a:ea typeface="MiSans" pitchFamily="34" charset="-122"/>
                <a:cs typeface="Arial" panose="020B0604020202020204" pitchFamily="34" charset="0"/>
              </a:rPr>
              <a:t>Комитет</a:t>
            </a:r>
            <a:r>
              <a:rPr lang="kk-KZ" sz="1000" dirty="0">
                <a:solidFill>
                  <a:srgbClr val="2B6CB0"/>
                </a:solidFill>
                <a:latin typeface="Arial" panose="020B0604020202020204" pitchFamily="34" charset="0"/>
                <a:ea typeface="MiSans" pitchFamily="34" charset="-122"/>
                <a:cs typeface="Arial" panose="020B0604020202020204" pitchFamily="34" charset="0"/>
              </a:rPr>
              <a:t>тер</a:t>
            </a:r>
            <a:r>
              <a:rPr lang="en-US" sz="1000" dirty="0">
                <a:solidFill>
                  <a:srgbClr val="2B6CB0"/>
                </a:solidFill>
                <a:latin typeface="Arial" panose="020B0604020202020204" pitchFamily="34" charset="0"/>
                <a:ea typeface="MiSans" pitchFamily="34" charset="-122"/>
                <a:cs typeface="Arial" panose="020B0604020202020204" pitchFamily="34" charset="0"/>
              </a:rPr>
              <a:t> • </a:t>
            </a:r>
            <a:r>
              <a:rPr lang="ru-RU" sz="1000" dirty="0" err="1">
                <a:solidFill>
                  <a:srgbClr val="2B6CB0"/>
                </a:solidFill>
                <a:latin typeface="Arial" panose="020B0604020202020204" pitchFamily="34" charset="0"/>
                <a:ea typeface="MiSans" pitchFamily="34" charset="-122"/>
                <a:cs typeface="Arial" panose="020B0604020202020204" pitchFamily="34" charset="0"/>
              </a:rPr>
              <a:t>Корпоративтік</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басқарудың</a:t>
            </a:r>
            <a:r>
              <a:rPr lang="ru-RU" sz="1000" dirty="0">
                <a:solidFill>
                  <a:srgbClr val="2B6CB0"/>
                </a:solidFill>
                <a:latin typeface="Arial" panose="020B0604020202020204" pitchFamily="34" charset="0"/>
                <a:ea typeface="MiSans" pitchFamily="34" charset="-122"/>
                <a:cs typeface="Arial" panose="020B0604020202020204" pitchFamily="34" charset="0"/>
              </a:rPr>
              <a:t> даму </a:t>
            </a:r>
            <a:r>
              <a:rPr lang="ru-RU" sz="1000" dirty="0" err="1">
                <a:solidFill>
                  <a:srgbClr val="2B6CB0"/>
                </a:solidFill>
                <a:latin typeface="Arial" panose="020B0604020202020204" pitchFamily="34" charset="0"/>
                <a:ea typeface="MiSans" pitchFamily="34" charset="-122"/>
                <a:cs typeface="Arial" panose="020B0604020202020204" pitchFamily="34" charset="0"/>
              </a:rPr>
              <a:t>деңгейін</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бағалау</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Ішкі</a:t>
            </a:r>
            <a:r>
              <a:rPr lang="ru-RU" sz="1000" dirty="0">
                <a:solidFill>
                  <a:srgbClr val="2B6CB0"/>
                </a:solidFill>
                <a:latin typeface="Arial" panose="020B0604020202020204" pitchFamily="34" charset="0"/>
                <a:ea typeface="MiSans" pitchFamily="34" charset="-122"/>
                <a:cs typeface="Arial" panose="020B0604020202020204" pitchFamily="34" charset="0"/>
              </a:rPr>
              <a:t> аудит </a:t>
            </a:r>
            <a:r>
              <a:rPr lang="ru-RU" sz="1000" dirty="0" err="1">
                <a:solidFill>
                  <a:srgbClr val="2B6CB0"/>
                </a:solidFill>
                <a:latin typeface="Arial" panose="020B0604020202020204" pitchFamily="34" charset="0"/>
                <a:ea typeface="MiSans" pitchFamily="34" charset="-122"/>
                <a:cs typeface="Arial" panose="020B0604020202020204" pitchFamily="34" charset="0"/>
              </a:rPr>
              <a:t>қызметі</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kk-KZ" sz="1000" dirty="0">
                <a:solidFill>
                  <a:srgbClr val="2B6CB0"/>
                </a:solidFill>
                <a:latin typeface="Arial" panose="020B0604020202020204" pitchFamily="34" charset="0"/>
                <a:ea typeface="MiSans" pitchFamily="34" charset="-122"/>
                <a:cs typeface="Arial" panose="020B0604020202020204" pitchFamily="34" charset="0"/>
              </a:rPr>
              <a:t>Тәуекелдерді басқару қызметі</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en-US"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Корпоративтік</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жанжалдар</a:t>
            </a:r>
            <a:r>
              <a:rPr lang="ru-RU" sz="1000" dirty="0">
                <a:solidFill>
                  <a:srgbClr val="2B6CB0"/>
                </a:solidFill>
                <a:latin typeface="Arial" panose="020B0604020202020204" pitchFamily="34" charset="0"/>
                <a:ea typeface="MiSans" pitchFamily="34" charset="-122"/>
                <a:cs typeface="Arial" panose="020B0604020202020204" pitchFamily="34" charset="0"/>
              </a:rPr>
              <a:t> мен </a:t>
            </a:r>
            <a:r>
              <a:rPr lang="ru-RU" sz="1000" dirty="0" err="1">
                <a:solidFill>
                  <a:srgbClr val="2B6CB0"/>
                </a:solidFill>
                <a:latin typeface="Arial" panose="020B0604020202020204" pitchFamily="34" charset="0"/>
                <a:ea typeface="MiSans" pitchFamily="34" charset="-122"/>
                <a:cs typeface="Arial" panose="020B0604020202020204" pitchFamily="34" charset="0"/>
              </a:rPr>
              <a:t>мүдделер</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қақтығысын</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реттеу</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kk-KZ" sz="1000" dirty="0">
                <a:solidFill>
                  <a:srgbClr val="2B6CB0"/>
                </a:solidFill>
                <a:latin typeface="Arial" panose="020B0604020202020204" pitchFamily="34" charset="0"/>
                <a:ea typeface="MiSans" pitchFamily="34" charset="-122"/>
                <a:cs typeface="Arial" panose="020B0604020202020204" pitchFamily="34" charset="0"/>
              </a:rPr>
              <a:t>Басқарма</a:t>
            </a:r>
            <a:r>
              <a:rPr lang="en-US" sz="1000" dirty="0">
                <a:solidFill>
                  <a:srgbClr val="2B6CB0"/>
                </a:solidFill>
                <a:latin typeface="Arial" panose="020B0604020202020204" pitchFamily="34" charset="0"/>
                <a:ea typeface="MiSans" pitchFamily="34" charset="-122"/>
                <a:cs typeface="Arial" panose="020B0604020202020204" pitchFamily="34" charset="0"/>
              </a:rPr>
              <a:t> • </a:t>
            </a:r>
            <a:r>
              <a:rPr lang="ru-RU" sz="1000" dirty="0" err="1">
                <a:solidFill>
                  <a:srgbClr val="2B6CB0"/>
                </a:solidFill>
                <a:latin typeface="Arial" panose="020B0604020202020204" pitchFamily="34" charset="0"/>
                <a:ea typeface="MiSans" pitchFamily="34" charset="-122"/>
                <a:cs typeface="Arial" panose="020B0604020202020204" pitchFamily="34" charset="0"/>
              </a:rPr>
              <a:t>Сыйақы</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en-US"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Корпоративтік</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басқару</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кодексі</a:t>
            </a:r>
            <a:endParaRPr lang="en-US" sz="1000" dirty="0">
              <a:latin typeface="Arial" panose="020B0604020202020204" pitchFamily="34" charset="0"/>
              <a:cs typeface="Arial" panose="020B0604020202020204" pitchFamily="34" charset="0"/>
            </a:endParaRPr>
          </a:p>
        </p:txBody>
      </p:sp>
      <p:sp>
        <p:nvSpPr>
          <p:cNvPr id="75" name="Text 49">
            <a:extLst>
              <a:ext uri="{FF2B5EF4-FFF2-40B4-BE49-F238E27FC236}">
                <a16:creationId xmlns:a16="http://schemas.microsoft.com/office/drawing/2014/main" id="{35A7B0DF-C772-4517-934F-FE944046AA4E}"/>
              </a:ext>
            </a:extLst>
          </p:cNvPr>
          <p:cNvSpPr/>
          <p:nvPr/>
        </p:nvSpPr>
        <p:spPr>
          <a:xfrm>
            <a:off x="11775475" y="6357938"/>
            <a:ext cx="71049" cy="190500"/>
          </a:xfrm>
          <a:prstGeom prst="rect">
            <a:avLst/>
          </a:prstGeom>
          <a:noFill/>
          <a:ln/>
        </p:spPr>
        <p:txBody>
          <a:bodyPr wrap="square" lIns="0" tIns="0" rIns="0" bIns="0" rtlCol="0" anchor="ctr"/>
          <a:lstStyle/>
          <a:p>
            <a:pPr>
              <a:lnSpc>
                <a:spcPct val="120000"/>
              </a:lnSpc>
            </a:pPr>
            <a:r>
              <a:rPr lang="ru-RU" sz="1000" dirty="0">
                <a:solidFill>
                  <a:srgbClr val="2B6CB0"/>
                </a:solidFill>
                <a:latin typeface="Arial" panose="020B0604020202020204" pitchFamily="34" charset="0"/>
                <a:ea typeface="MiSans" pitchFamily="34" charset="-122"/>
                <a:cs typeface="Arial" panose="020B0604020202020204" pitchFamily="34" charset="0"/>
              </a:rPr>
              <a:t>2</a:t>
            </a:r>
            <a:endParaRPr lang="en-US" sz="1000" dirty="0">
              <a:latin typeface="Arial" panose="020B0604020202020204" pitchFamily="34" charset="0"/>
              <a:cs typeface="Arial" panose="020B0604020202020204" pitchFamily="34" charset="0"/>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034CA-F0C0-1F41-E605-D3C314CA8E8F}"/>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AD4EAAF-55A3-B75A-A0D8-6CC73F688537}"/>
              </a:ext>
            </a:extLst>
          </p:cNvPr>
          <p:cNvSpPr/>
          <p:nvPr/>
        </p:nvSpPr>
        <p:spPr>
          <a:xfrm>
            <a:off x="359116" y="376888"/>
            <a:ext cx="430940" cy="430940"/>
          </a:xfrm>
          <a:prstGeom prst="roundRect">
            <a:avLst>
              <a:gd name="adj" fmla="val 25000"/>
            </a:avLst>
          </a:prstGeom>
          <a:gradFill flip="none" rotWithShape="1">
            <a:gsLst>
              <a:gs pos="0">
                <a:srgbClr val="1A365D"/>
              </a:gs>
              <a:gs pos="100000">
                <a:srgbClr val="2B6CB0"/>
              </a:gs>
            </a:gsLst>
            <a:lin ang="2700000" scaled="1"/>
          </a:gradFill>
          <a:ln/>
          <a:effectLst>
            <a:outerShdw blurRad="134669" dist="89779" dir="5400000" algn="bl" rotWithShape="0">
              <a:srgbClr val="000000">
                <a:alpha val="10196"/>
              </a:srgbClr>
            </a:outerShdw>
          </a:effectLst>
        </p:spPr>
      </p:sp>
      <p:sp>
        <p:nvSpPr>
          <p:cNvPr id="3" name="Shape 1">
            <a:extLst>
              <a:ext uri="{FF2B5EF4-FFF2-40B4-BE49-F238E27FC236}">
                <a16:creationId xmlns:a16="http://schemas.microsoft.com/office/drawing/2014/main" id="{B8496E7B-D9A0-8278-32B1-E53D2C9D1AAE}"/>
              </a:ext>
            </a:extLst>
          </p:cNvPr>
          <p:cNvSpPr/>
          <p:nvPr/>
        </p:nvSpPr>
        <p:spPr>
          <a:xfrm>
            <a:off x="484807" y="502579"/>
            <a:ext cx="179558" cy="179558"/>
          </a:xfrm>
          <a:custGeom>
            <a:avLst/>
            <a:gdLst/>
            <a:ahLst/>
            <a:cxnLst/>
            <a:rect l="l" t="t" r="r" b="b"/>
            <a:pathLst>
              <a:path w="179558" h="179558">
                <a:moveTo>
                  <a:pt x="11222" y="11222"/>
                </a:moveTo>
                <a:cubicBezTo>
                  <a:pt x="17430" y="11222"/>
                  <a:pt x="22445" y="16237"/>
                  <a:pt x="22445" y="22445"/>
                </a:cubicBezTo>
                <a:lnTo>
                  <a:pt x="22445" y="140280"/>
                </a:lnTo>
                <a:cubicBezTo>
                  <a:pt x="22445" y="143366"/>
                  <a:pt x="24970" y="145891"/>
                  <a:pt x="28056" y="145891"/>
                </a:cubicBezTo>
                <a:lnTo>
                  <a:pt x="168336" y="145891"/>
                </a:lnTo>
                <a:cubicBezTo>
                  <a:pt x="174543" y="145891"/>
                  <a:pt x="179558" y="150906"/>
                  <a:pt x="179558" y="157113"/>
                </a:cubicBezTo>
                <a:cubicBezTo>
                  <a:pt x="179558" y="163321"/>
                  <a:pt x="174543" y="168336"/>
                  <a:pt x="168336" y="168336"/>
                </a:cubicBezTo>
                <a:lnTo>
                  <a:pt x="28056" y="168336"/>
                </a:lnTo>
                <a:cubicBezTo>
                  <a:pt x="12555" y="168336"/>
                  <a:pt x="0" y="155781"/>
                  <a:pt x="0" y="140280"/>
                </a:cubicBezTo>
                <a:lnTo>
                  <a:pt x="0" y="22445"/>
                </a:lnTo>
                <a:cubicBezTo>
                  <a:pt x="0" y="16237"/>
                  <a:pt x="5015" y="11222"/>
                  <a:pt x="11222" y="11222"/>
                </a:cubicBezTo>
                <a:close/>
                <a:moveTo>
                  <a:pt x="44890" y="33667"/>
                </a:moveTo>
                <a:cubicBezTo>
                  <a:pt x="44890" y="27460"/>
                  <a:pt x="49905" y="22445"/>
                  <a:pt x="56112" y="22445"/>
                </a:cubicBezTo>
                <a:lnTo>
                  <a:pt x="123446" y="22445"/>
                </a:lnTo>
                <a:cubicBezTo>
                  <a:pt x="129654" y="22445"/>
                  <a:pt x="134669" y="27460"/>
                  <a:pt x="134669" y="33667"/>
                </a:cubicBezTo>
                <a:cubicBezTo>
                  <a:pt x="134669" y="39875"/>
                  <a:pt x="129654" y="44890"/>
                  <a:pt x="123446" y="44890"/>
                </a:cubicBezTo>
                <a:lnTo>
                  <a:pt x="56112" y="44890"/>
                </a:lnTo>
                <a:cubicBezTo>
                  <a:pt x="49905" y="44890"/>
                  <a:pt x="44890" y="39875"/>
                  <a:pt x="44890" y="33667"/>
                </a:cubicBezTo>
                <a:close/>
                <a:moveTo>
                  <a:pt x="56112" y="61723"/>
                </a:moveTo>
                <a:lnTo>
                  <a:pt x="101001" y="61723"/>
                </a:lnTo>
                <a:cubicBezTo>
                  <a:pt x="107209" y="61723"/>
                  <a:pt x="112224" y="66738"/>
                  <a:pt x="112224" y="72946"/>
                </a:cubicBezTo>
                <a:cubicBezTo>
                  <a:pt x="112224" y="79153"/>
                  <a:pt x="107209" y="84168"/>
                  <a:pt x="101001" y="84168"/>
                </a:cubicBezTo>
                <a:lnTo>
                  <a:pt x="56112" y="84168"/>
                </a:lnTo>
                <a:cubicBezTo>
                  <a:pt x="49905" y="84168"/>
                  <a:pt x="44890" y="79153"/>
                  <a:pt x="44890" y="72946"/>
                </a:cubicBezTo>
                <a:cubicBezTo>
                  <a:pt x="44890" y="66738"/>
                  <a:pt x="49905" y="61723"/>
                  <a:pt x="56112" y="61723"/>
                </a:cubicBezTo>
                <a:close/>
                <a:moveTo>
                  <a:pt x="56112" y="101001"/>
                </a:moveTo>
                <a:lnTo>
                  <a:pt x="145891" y="101001"/>
                </a:lnTo>
                <a:cubicBezTo>
                  <a:pt x="152098" y="101001"/>
                  <a:pt x="157113" y="106016"/>
                  <a:pt x="157113" y="112224"/>
                </a:cubicBezTo>
                <a:cubicBezTo>
                  <a:pt x="157113" y="118431"/>
                  <a:pt x="152098" y="123446"/>
                  <a:pt x="145891" y="123446"/>
                </a:cubicBezTo>
                <a:lnTo>
                  <a:pt x="56112" y="123446"/>
                </a:lnTo>
                <a:cubicBezTo>
                  <a:pt x="49905" y="123446"/>
                  <a:pt x="44890" y="118431"/>
                  <a:pt x="44890" y="112224"/>
                </a:cubicBezTo>
                <a:cubicBezTo>
                  <a:pt x="44890" y="106016"/>
                  <a:pt x="49905" y="101001"/>
                  <a:pt x="56112" y="101001"/>
                </a:cubicBezTo>
                <a:close/>
              </a:path>
            </a:pathLst>
          </a:custGeom>
          <a:solidFill>
            <a:srgbClr val="FFFFFF"/>
          </a:solidFill>
          <a:ln/>
        </p:spPr>
      </p:sp>
      <p:sp>
        <p:nvSpPr>
          <p:cNvPr id="5" name="Text 3">
            <a:extLst>
              <a:ext uri="{FF2B5EF4-FFF2-40B4-BE49-F238E27FC236}">
                <a16:creationId xmlns:a16="http://schemas.microsoft.com/office/drawing/2014/main" id="{12BFD663-12E3-FF00-5673-10F8417650A4}"/>
              </a:ext>
            </a:extLst>
          </p:cNvPr>
          <p:cNvSpPr/>
          <p:nvPr/>
        </p:nvSpPr>
        <p:spPr>
          <a:xfrm>
            <a:off x="883833" y="436957"/>
            <a:ext cx="9292135" cy="359116"/>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НЕГІЗГІ НӘТИЖЕЛЕР</a:t>
            </a:r>
            <a:r>
              <a:rPr lang="en-US" sz="2400" b="1" dirty="0">
                <a:solidFill>
                  <a:srgbClr val="1A365D"/>
                </a:solidFill>
                <a:latin typeface="Quattrocento Sans" pitchFamily="34" charset="0"/>
                <a:ea typeface="Quattrocento Sans" pitchFamily="34" charset="-122"/>
                <a:cs typeface="Quattrocento Sans" pitchFamily="34" charset="-120"/>
              </a:rPr>
              <a:t>- </a:t>
            </a:r>
            <a:r>
              <a:rPr lang="ru-RU" sz="2400" b="1" dirty="0">
                <a:solidFill>
                  <a:srgbClr val="1A365D"/>
                </a:solidFill>
                <a:latin typeface="Quattrocento Sans" pitchFamily="34" charset="0"/>
                <a:ea typeface="Quattrocento Sans" pitchFamily="34" charset="-122"/>
                <a:cs typeface="Quattrocento Sans" pitchFamily="34" charset="-120"/>
              </a:rPr>
              <a:t>АҚПАРАТТЫҚ-ТҮСІНДІРУ ЖҰМЫСЫ</a:t>
            </a:r>
            <a:endParaRPr lang="kk-KZ" sz="2400" b="1" dirty="0">
              <a:solidFill>
                <a:srgbClr val="1A365D"/>
              </a:solidFill>
              <a:latin typeface="Quattrocento Sans" pitchFamily="34" charset="0"/>
              <a:ea typeface="Quattrocento Sans" pitchFamily="34" charset="-122"/>
              <a:cs typeface="Quattrocento Sans" pitchFamily="34" charset="-120"/>
            </a:endParaRPr>
          </a:p>
        </p:txBody>
      </p:sp>
      <p:sp>
        <p:nvSpPr>
          <p:cNvPr id="6" name="Shape 4">
            <a:extLst>
              <a:ext uri="{FF2B5EF4-FFF2-40B4-BE49-F238E27FC236}">
                <a16:creationId xmlns:a16="http://schemas.microsoft.com/office/drawing/2014/main" id="{F9CF2DD6-B386-FF64-AFFD-3819377F0600}"/>
              </a:ext>
            </a:extLst>
          </p:cNvPr>
          <p:cNvSpPr/>
          <p:nvPr/>
        </p:nvSpPr>
        <p:spPr>
          <a:xfrm>
            <a:off x="359116" y="897422"/>
            <a:ext cx="861879" cy="35912"/>
          </a:xfrm>
          <a:prstGeom prst="roundRect">
            <a:avLst>
              <a:gd name="adj" fmla="val 0"/>
            </a:avLst>
          </a:prstGeom>
          <a:gradFill flip="none" rotWithShape="1">
            <a:gsLst>
              <a:gs pos="0">
                <a:srgbClr val="4299E1"/>
              </a:gs>
              <a:gs pos="100000">
                <a:srgbClr val="000000">
                  <a:alpha val="0"/>
                </a:srgbClr>
              </a:gs>
            </a:gsLst>
            <a:lin ang="0" scaled="1"/>
          </a:gradFill>
          <a:ln/>
        </p:spPr>
      </p:sp>
      <p:sp>
        <p:nvSpPr>
          <p:cNvPr id="54" name="Shape 52">
            <a:extLst>
              <a:ext uri="{FF2B5EF4-FFF2-40B4-BE49-F238E27FC236}">
                <a16:creationId xmlns:a16="http://schemas.microsoft.com/office/drawing/2014/main" id="{F440FA46-EDEA-D1DF-9E3B-04A525EFB219}"/>
              </a:ext>
            </a:extLst>
          </p:cNvPr>
          <p:cNvSpPr/>
          <p:nvPr/>
        </p:nvSpPr>
        <p:spPr>
          <a:xfrm>
            <a:off x="8140062" y="3606054"/>
            <a:ext cx="3755807" cy="1145940"/>
          </a:xfrm>
          <a:prstGeom prst="roundRect">
            <a:avLst>
              <a:gd name="adj" fmla="val 7080"/>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sp>
      <p:sp>
        <p:nvSpPr>
          <p:cNvPr id="55" name="Shape 53">
            <a:extLst>
              <a:ext uri="{FF2B5EF4-FFF2-40B4-BE49-F238E27FC236}">
                <a16:creationId xmlns:a16="http://schemas.microsoft.com/office/drawing/2014/main" id="{757475B4-8EDA-F681-2662-DBD2874C48E4}"/>
              </a:ext>
            </a:extLst>
          </p:cNvPr>
          <p:cNvSpPr/>
          <p:nvPr/>
        </p:nvSpPr>
        <p:spPr>
          <a:xfrm>
            <a:off x="8310642" y="3757514"/>
            <a:ext cx="169201" cy="161602"/>
          </a:xfrm>
          <a:custGeom>
            <a:avLst/>
            <a:gdLst/>
            <a:ahLst/>
            <a:cxnLst/>
            <a:rect l="l" t="t" r="r" b="b"/>
            <a:pathLst>
              <a:path w="161602" h="161602">
                <a:moveTo>
                  <a:pt x="106052" y="111102"/>
                </a:moveTo>
                <a:cubicBezTo>
                  <a:pt x="136731" y="111102"/>
                  <a:pt x="161602" y="86230"/>
                  <a:pt x="161602" y="55551"/>
                </a:cubicBezTo>
                <a:cubicBezTo>
                  <a:pt x="161602" y="24872"/>
                  <a:pt x="136731" y="0"/>
                  <a:pt x="106052" y="0"/>
                </a:cubicBezTo>
                <a:cubicBezTo>
                  <a:pt x="75372" y="0"/>
                  <a:pt x="50501" y="24872"/>
                  <a:pt x="50501" y="55551"/>
                </a:cubicBezTo>
                <a:cubicBezTo>
                  <a:pt x="50501" y="61453"/>
                  <a:pt x="51416" y="67166"/>
                  <a:pt x="53120" y="72500"/>
                </a:cubicBezTo>
                <a:lnTo>
                  <a:pt x="2209" y="123411"/>
                </a:lnTo>
                <a:cubicBezTo>
                  <a:pt x="789" y="124832"/>
                  <a:pt x="0" y="126757"/>
                  <a:pt x="0" y="128777"/>
                </a:cubicBezTo>
                <a:lnTo>
                  <a:pt x="0" y="154027"/>
                </a:lnTo>
                <a:cubicBezTo>
                  <a:pt x="0" y="158225"/>
                  <a:pt x="3377" y="161602"/>
                  <a:pt x="7575" y="161602"/>
                </a:cubicBezTo>
                <a:lnTo>
                  <a:pt x="32825" y="161602"/>
                </a:lnTo>
                <a:cubicBezTo>
                  <a:pt x="37023" y="161602"/>
                  <a:pt x="40401" y="158225"/>
                  <a:pt x="40401" y="154027"/>
                </a:cubicBezTo>
                <a:lnTo>
                  <a:pt x="40401" y="141402"/>
                </a:lnTo>
                <a:lnTo>
                  <a:pt x="53026" y="141402"/>
                </a:lnTo>
                <a:cubicBezTo>
                  <a:pt x="57224" y="141402"/>
                  <a:pt x="60601" y="138025"/>
                  <a:pt x="60601" y="133827"/>
                </a:cubicBezTo>
                <a:lnTo>
                  <a:pt x="60601" y="121202"/>
                </a:lnTo>
                <a:lnTo>
                  <a:pt x="73226" y="121202"/>
                </a:lnTo>
                <a:cubicBezTo>
                  <a:pt x="75246" y="121202"/>
                  <a:pt x="77171" y="120413"/>
                  <a:pt x="78592" y="118992"/>
                </a:cubicBezTo>
                <a:lnTo>
                  <a:pt x="89102" y="108482"/>
                </a:lnTo>
                <a:cubicBezTo>
                  <a:pt x="94436" y="110186"/>
                  <a:pt x="100149" y="111102"/>
                  <a:pt x="106052" y="111102"/>
                </a:cubicBezTo>
                <a:close/>
                <a:moveTo>
                  <a:pt x="118677" y="30300"/>
                </a:moveTo>
                <a:cubicBezTo>
                  <a:pt x="125645" y="30300"/>
                  <a:pt x="131302" y="35958"/>
                  <a:pt x="131302" y="42926"/>
                </a:cubicBezTo>
                <a:cubicBezTo>
                  <a:pt x="131302" y="49894"/>
                  <a:pt x="125645" y="55551"/>
                  <a:pt x="118677" y="55551"/>
                </a:cubicBezTo>
                <a:cubicBezTo>
                  <a:pt x="111709" y="55551"/>
                  <a:pt x="106052" y="49894"/>
                  <a:pt x="106052" y="42926"/>
                </a:cubicBezTo>
                <a:cubicBezTo>
                  <a:pt x="106052" y="35958"/>
                  <a:pt x="111709" y="30300"/>
                  <a:pt x="118677" y="30300"/>
                </a:cubicBezTo>
                <a:close/>
              </a:path>
            </a:pathLst>
          </a:custGeom>
          <a:solidFill>
            <a:srgbClr val="4299E1"/>
          </a:solidFill>
          <a:ln/>
        </p:spPr>
      </p:sp>
      <p:sp>
        <p:nvSpPr>
          <p:cNvPr id="56" name="Text 54">
            <a:extLst>
              <a:ext uri="{FF2B5EF4-FFF2-40B4-BE49-F238E27FC236}">
                <a16:creationId xmlns:a16="http://schemas.microsoft.com/office/drawing/2014/main" id="{E444FD0C-AA88-3093-85D9-4AE29E59B60F}"/>
              </a:ext>
            </a:extLst>
          </p:cNvPr>
          <p:cNvSpPr/>
          <p:nvPr/>
        </p:nvSpPr>
        <p:spPr>
          <a:xfrm>
            <a:off x="8554988" y="3684582"/>
            <a:ext cx="3340881" cy="283088"/>
          </a:xfrm>
          <a:prstGeom prst="rect">
            <a:avLst/>
          </a:prstGeom>
          <a:noFill/>
          <a:ln/>
        </p:spPr>
        <p:txBody>
          <a:bodyPr wrap="square" lIns="0" tIns="0" rIns="0" bIns="0" rtlCol="0" anchor="ctr"/>
          <a:lstStyle/>
          <a:p>
            <a:pPr>
              <a:lnSpc>
                <a:spcPct val="130000"/>
              </a:lnSpc>
            </a:pPr>
            <a:r>
              <a:rPr lang="ru-RU" sz="1272" b="1" dirty="0" err="1">
                <a:solidFill>
                  <a:srgbClr val="1A365D"/>
                </a:solidFill>
                <a:latin typeface="Quattrocento Sans" pitchFamily="34" charset="0"/>
                <a:ea typeface="Quattrocento Sans" pitchFamily="34" charset="-122"/>
                <a:cs typeface="Quattrocento Sans" pitchFamily="34" charset="-120"/>
              </a:rPr>
              <a:t>Өтініштер</a:t>
            </a:r>
            <a:r>
              <a:rPr lang="ru-RU" sz="1272" b="1" dirty="0">
                <a:solidFill>
                  <a:srgbClr val="1A365D"/>
                </a:solidFill>
                <a:latin typeface="Quattrocento Sans" pitchFamily="34" charset="0"/>
                <a:ea typeface="Quattrocento Sans" pitchFamily="34" charset="-122"/>
                <a:cs typeface="Quattrocento Sans" pitchFamily="34" charset="-120"/>
              </a:rPr>
              <a:t> </a:t>
            </a:r>
            <a:r>
              <a:rPr lang="ru-RU" sz="1272" b="1" dirty="0" err="1">
                <a:solidFill>
                  <a:srgbClr val="1A365D"/>
                </a:solidFill>
                <a:latin typeface="Quattrocento Sans" pitchFamily="34" charset="0"/>
                <a:ea typeface="Quattrocento Sans" pitchFamily="34" charset="-122"/>
                <a:cs typeface="Quattrocento Sans" pitchFamily="34" charset="-120"/>
              </a:rPr>
              <a:t>санының</a:t>
            </a:r>
            <a:r>
              <a:rPr lang="ru-RU" sz="1272" b="1" dirty="0">
                <a:solidFill>
                  <a:srgbClr val="1A365D"/>
                </a:solidFill>
                <a:latin typeface="Quattrocento Sans" pitchFamily="34" charset="0"/>
                <a:ea typeface="Quattrocento Sans" pitchFamily="34" charset="-122"/>
                <a:cs typeface="Quattrocento Sans" pitchFamily="34" charset="-120"/>
              </a:rPr>
              <a:t> </a:t>
            </a:r>
            <a:r>
              <a:rPr lang="ru-RU" sz="1272" b="1" dirty="0" err="1">
                <a:solidFill>
                  <a:srgbClr val="1A365D"/>
                </a:solidFill>
                <a:latin typeface="Quattrocento Sans" pitchFamily="34" charset="0"/>
                <a:ea typeface="Quattrocento Sans" pitchFamily="34" charset="-122"/>
                <a:cs typeface="Quattrocento Sans" pitchFamily="34" charset="-120"/>
              </a:rPr>
              <a:t>өсуінің</a:t>
            </a:r>
            <a:r>
              <a:rPr lang="ru-RU" sz="1272" b="1" dirty="0">
                <a:solidFill>
                  <a:srgbClr val="1A365D"/>
                </a:solidFill>
                <a:latin typeface="Quattrocento Sans" pitchFamily="34" charset="0"/>
                <a:ea typeface="Quattrocento Sans" pitchFamily="34" charset="-122"/>
                <a:cs typeface="Quattrocento Sans" pitchFamily="34" charset="-120"/>
              </a:rPr>
              <a:t> </a:t>
            </a:r>
            <a:r>
              <a:rPr lang="ru-RU" sz="1272" b="1" dirty="0" err="1">
                <a:solidFill>
                  <a:srgbClr val="1A365D"/>
                </a:solidFill>
                <a:latin typeface="Quattrocento Sans" pitchFamily="34" charset="0"/>
                <a:ea typeface="Quattrocento Sans" pitchFamily="34" charset="-122"/>
                <a:cs typeface="Quattrocento Sans" pitchFamily="34" charset="-120"/>
              </a:rPr>
              <a:t>негізгі</a:t>
            </a:r>
            <a:r>
              <a:rPr lang="ru-RU" sz="1272" b="1" dirty="0">
                <a:solidFill>
                  <a:srgbClr val="1A365D"/>
                </a:solidFill>
                <a:latin typeface="Quattrocento Sans" pitchFamily="34" charset="0"/>
                <a:ea typeface="Quattrocento Sans" pitchFamily="34" charset="-122"/>
                <a:cs typeface="Quattrocento Sans" pitchFamily="34" charset="-120"/>
              </a:rPr>
              <a:t> </a:t>
            </a:r>
            <a:r>
              <a:rPr lang="ru-RU" sz="1272" b="1" dirty="0" err="1">
                <a:solidFill>
                  <a:srgbClr val="1A365D"/>
                </a:solidFill>
                <a:latin typeface="Quattrocento Sans" pitchFamily="34" charset="0"/>
                <a:ea typeface="Quattrocento Sans" pitchFamily="34" charset="-122"/>
                <a:cs typeface="Quattrocento Sans" pitchFamily="34" charset="-120"/>
              </a:rPr>
              <a:t>факторлары</a:t>
            </a:r>
            <a:endParaRPr lang="en-US" sz="1600" dirty="0"/>
          </a:p>
        </p:txBody>
      </p:sp>
      <p:sp>
        <p:nvSpPr>
          <p:cNvPr id="57" name="Shape 55">
            <a:extLst>
              <a:ext uri="{FF2B5EF4-FFF2-40B4-BE49-F238E27FC236}">
                <a16:creationId xmlns:a16="http://schemas.microsoft.com/office/drawing/2014/main" id="{CDB0622D-FA0D-549E-EFD8-2724BDC3DBEA}"/>
              </a:ext>
            </a:extLst>
          </p:cNvPr>
          <p:cNvSpPr/>
          <p:nvPr/>
        </p:nvSpPr>
        <p:spPr>
          <a:xfrm>
            <a:off x="8288197" y="4057009"/>
            <a:ext cx="188001" cy="143647"/>
          </a:xfrm>
          <a:custGeom>
            <a:avLst/>
            <a:gdLst/>
            <a:ahLst/>
            <a:cxnLst/>
            <a:rect l="l" t="t" r="r" b="b"/>
            <a:pathLst>
              <a:path w="179558" h="143647">
                <a:moveTo>
                  <a:pt x="98757" y="0"/>
                </a:moveTo>
                <a:cubicBezTo>
                  <a:pt x="98757" y="-4966"/>
                  <a:pt x="94745" y="-8978"/>
                  <a:pt x="89779" y="-8978"/>
                </a:cubicBezTo>
                <a:cubicBezTo>
                  <a:pt x="84813" y="-8978"/>
                  <a:pt x="80801" y="-4966"/>
                  <a:pt x="80801" y="0"/>
                </a:cubicBezTo>
                <a:lnTo>
                  <a:pt x="80801" y="17956"/>
                </a:lnTo>
                <a:lnTo>
                  <a:pt x="53867" y="17956"/>
                </a:lnTo>
                <a:cubicBezTo>
                  <a:pt x="38998" y="17956"/>
                  <a:pt x="26934" y="30020"/>
                  <a:pt x="26934" y="44890"/>
                </a:cubicBezTo>
                <a:lnTo>
                  <a:pt x="26934" y="107735"/>
                </a:lnTo>
                <a:cubicBezTo>
                  <a:pt x="26934" y="122605"/>
                  <a:pt x="38998" y="134669"/>
                  <a:pt x="53867" y="134669"/>
                </a:cubicBezTo>
                <a:lnTo>
                  <a:pt x="125691" y="134669"/>
                </a:lnTo>
                <a:cubicBezTo>
                  <a:pt x="140560" y="134669"/>
                  <a:pt x="152624" y="122605"/>
                  <a:pt x="152624" y="107735"/>
                </a:cubicBezTo>
                <a:lnTo>
                  <a:pt x="152624" y="44890"/>
                </a:lnTo>
                <a:cubicBezTo>
                  <a:pt x="152624" y="30020"/>
                  <a:pt x="140560" y="17956"/>
                  <a:pt x="125691" y="17956"/>
                </a:cubicBezTo>
                <a:lnTo>
                  <a:pt x="98757" y="17956"/>
                </a:lnTo>
                <a:lnTo>
                  <a:pt x="98757" y="0"/>
                </a:lnTo>
                <a:close/>
                <a:moveTo>
                  <a:pt x="44890" y="103246"/>
                </a:moveTo>
                <a:cubicBezTo>
                  <a:pt x="44890" y="99515"/>
                  <a:pt x="47892" y="96513"/>
                  <a:pt x="51623" y="96513"/>
                </a:cubicBezTo>
                <a:lnTo>
                  <a:pt x="60601" y="96513"/>
                </a:lnTo>
                <a:cubicBezTo>
                  <a:pt x="64332" y="96513"/>
                  <a:pt x="67334" y="99515"/>
                  <a:pt x="67334" y="103246"/>
                </a:cubicBezTo>
                <a:cubicBezTo>
                  <a:pt x="67334" y="106977"/>
                  <a:pt x="64332" y="109979"/>
                  <a:pt x="60601" y="109979"/>
                </a:cubicBezTo>
                <a:lnTo>
                  <a:pt x="51623" y="109979"/>
                </a:lnTo>
                <a:cubicBezTo>
                  <a:pt x="47892" y="109979"/>
                  <a:pt x="44890" y="106977"/>
                  <a:pt x="44890" y="103246"/>
                </a:cubicBezTo>
                <a:close/>
                <a:moveTo>
                  <a:pt x="78557" y="103246"/>
                </a:moveTo>
                <a:cubicBezTo>
                  <a:pt x="78557" y="99515"/>
                  <a:pt x="81559" y="96513"/>
                  <a:pt x="85290" y="96513"/>
                </a:cubicBezTo>
                <a:lnTo>
                  <a:pt x="94268" y="96513"/>
                </a:lnTo>
                <a:cubicBezTo>
                  <a:pt x="97999" y="96513"/>
                  <a:pt x="101001" y="99515"/>
                  <a:pt x="101001" y="103246"/>
                </a:cubicBezTo>
                <a:cubicBezTo>
                  <a:pt x="101001" y="106977"/>
                  <a:pt x="97999" y="109979"/>
                  <a:pt x="94268" y="109979"/>
                </a:cubicBezTo>
                <a:lnTo>
                  <a:pt x="85290" y="109979"/>
                </a:lnTo>
                <a:cubicBezTo>
                  <a:pt x="81559" y="109979"/>
                  <a:pt x="78557" y="106977"/>
                  <a:pt x="78557" y="103246"/>
                </a:cubicBezTo>
                <a:close/>
                <a:moveTo>
                  <a:pt x="112224" y="103246"/>
                </a:moveTo>
                <a:cubicBezTo>
                  <a:pt x="112224" y="99515"/>
                  <a:pt x="115226" y="96513"/>
                  <a:pt x="118957" y="96513"/>
                </a:cubicBezTo>
                <a:lnTo>
                  <a:pt x="127935" y="96513"/>
                </a:lnTo>
                <a:cubicBezTo>
                  <a:pt x="131667" y="96513"/>
                  <a:pt x="134669" y="99515"/>
                  <a:pt x="134669" y="103246"/>
                </a:cubicBezTo>
                <a:cubicBezTo>
                  <a:pt x="134669" y="106977"/>
                  <a:pt x="131667" y="109979"/>
                  <a:pt x="127935" y="109979"/>
                </a:cubicBezTo>
                <a:lnTo>
                  <a:pt x="118957" y="109979"/>
                </a:lnTo>
                <a:cubicBezTo>
                  <a:pt x="115226" y="109979"/>
                  <a:pt x="112224" y="106977"/>
                  <a:pt x="112224" y="103246"/>
                </a:cubicBezTo>
                <a:close/>
                <a:moveTo>
                  <a:pt x="62845" y="49378"/>
                </a:moveTo>
                <a:cubicBezTo>
                  <a:pt x="70278" y="49378"/>
                  <a:pt x="76312" y="55413"/>
                  <a:pt x="76312" y="62845"/>
                </a:cubicBezTo>
                <a:cubicBezTo>
                  <a:pt x="76312" y="70278"/>
                  <a:pt x="70278" y="76312"/>
                  <a:pt x="62845" y="76312"/>
                </a:cubicBezTo>
                <a:cubicBezTo>
                  <a:pt x="55413" y="76312"/>
                  <a:pt x="49378" y="70278"/>
                  <a:pt x="49378" y="62845"/>
                </a:cubicBezTo>
                <a:cubicBezTo>
                  <a:pt x="49378" y="55413"/>
                  <a:pt x="55413" y="49378"/>
                  <a:pt x="62845" y="49378"/>
                </a:cubicBezTo>
                <a:close/>
                <a:moveTo>
                  <a:pt x="103246" y="62845"/>
                </a:moveTo>
                <a:cubicBezTo>
                  <a:pt x="103246" y="55413"/>
                  <a:pt x="109280" y="49378"/>
                  <a:pt x="116713" y="49378"/>
                </a:cubicBezTo>
                <a:cubicBezTo>
                  <a:pt x="124145" y="49378"/>
                  <a:pt x="130180" y="55413"/>
                  <a:pt x="130180" y="62845"/>
                </a:cubicBezTo>
                <a:cubicBezTo>
                  <a:pt x="130180" y="70278"/>
                  <a:pt x="124145" y="76312"/>
                  <a:pt x="116713" y="76312"/>
                </a:cubicBezTo>
                <a:cubicBezTo>
                  <a:pt x="109280" y="76312"/>
                  <a:pt x="103246" y="70278"/>
                  <a:pt x="103246" y="62845"/>
                </a:cubicBezTo>
                <a:close/>
                <a:moveTo>
                  <a:pt x="17956" y="62845"/>
                </a:moveTo>
                <a:cubicBezTo>
                  <a:pt x="17956" y="57879"/>
                  <a:pt x="13944" y="53867"/>
                  <a:pt x="8978" y="53867"/>
                </a:cubicBezTo>
                <a:cubicBezTo>
                  <a:pt x="4012" y="53867"/>
                  <a:pt x="0" y="57879"/>
                  <a:pt x="0" y="62845"/>
                </a:cubicBezTo>
                <a:lnTo>
                  <a:pt x="0" y="89779"/>
                </a:lnTo>
                <a:cubicBezTo>
                  <a:pt x="0" y="94745"/>
                  <a:pt x="4012" y="98757"/>
                  <a:pt x="8978" y="98757"/>
                </a:cubicBezTo>
                <a:cubicBezTo>
                  <a:pt x="13944" y="98757"/>
                  <a:pt x="17956" y="94745"/>
                  <a:pt x="17956" y="89779"/>
                </a:cubicBezTo>
                <a:lnTo>
                  <a:pt x="17956" y="62845"/>
                </a:lnTo>
                <a:close/>
                <a:moveTo>
                  <a:pt x="170580" y="53867"/>
                </a:moveTo>
                <a:cubicBezTo>
                  <a:pt x="165614" y="53867"/>
                  <a:pt x="161602" y="57879"/>
                  <a:pt x="161602" y="62845"/>
                </a:cubicBezTo>
                <a:lnTo>
                  <a:pt x="161602" y="89779"/>
                </a:lnTo>
                <a:cubicBezTo>
                  <a:pt x="161602" y="94745"/>
                  <a:pt x="165614" y="98757"/>
                  <a:pt x="170580" y="98757"/>
                </a:cubicBezTo>
                <a:cubicBezTo>
                  <a:pt x="175546" y="98757"/>
                  <a:pt x="179558" y="94745"/>
                  <a:pt x="179558" y="89779"/>
                </a:cubicBezTo>
                <a:lnTo>
                  <a:pt x="179558" y="62845"/>
                </a:lnTo>
                <a:cubicBezTo>
                  <a:pt x="179558" y="57879"/>
                  <a:pt x="175546" y="53867"/>
                  <a:pt x="170580" y="53867"/>
                </a:cubicBezTo>
                <a:close/>
              </a:path>
            </a:pathLst>
          </a:custGeom>
          <a:solidFill>
            <a:srgbClr val="4299E1"/>
          </a:solidFill>
          <a:ln/>
        </p:spPr>
      </p:sp>
      <p:sp>
        <p:nvSpPr>
          <p:cNvPr id="58" name="Text 56">
            <a:extLst>
              <a:ext uri="{FF2B5EF4-FFF2-40B4-BE49-F238E27FC236}">
                <a16:creationId xmlns:a16="http://schemas.microsoft.com/office/drawing/2014/main" id="{D253884D-3E73-EC52-DF1D-2328B5AE30FC}"/>
              </a:ext>
            </a:extLst>
          </p:cNvPr>
          <p:cNvSpPr/>
          <p:nvPr/>
        </p:nvSpPr>
        <p:spPr>
          <a:xfrm>
            <a:off x="8539578" y="4021098"/>
            <a:ext cx="3580793" cy="179558"/>
          </a:xfrm>
          <a:prstGeom prst="rect">
            <a:avLst/>
          </a:prstGeom>
          <a:noFill/>
          <a:ln/>
        </p:spPr>
        <p:txBody>
          <a:bodyPr wrap="square" lIns="0" tIns="0" rIns="0" bIns="0" rtlCol="0" anchor="ctr"/>
          <a:lstStyle/>
          <a:p>
            <a:pPr>
              <a:lnSpc>
                <a:spcPct val="120000"/>
              </a:lnSpc>
            </a:pPr>
            <a:r>
              <a:rPr lang="ru-RU" sz="900" dirty="0" err="1">
                <a:solidFill>
                  <a:srgbClr val="2B6CB0"/>
                </a:solidFill>
                <a:latin typeface="MiSans" pitchFamily="34" charset="0"/>
                <a:ea typeface="MiSans" pitchFamily="34" charset="-122"/>
                <a:cs typeface="MiSans" pitchFamily="34" charset="-120"/>
              </a:rPr>
              <a:t>Автоматтандыру</a:t>
            </a:r>
            <a:r>
              <a:rPr lang="ru-RU" sz="900" dirty="0">
                <a:solidFill>
                  <a:srgbClr val="2B6CB0"/>
                </a:solidFill>
                <a:latin typeface="MiSans" pitchFamily="34" charset="0"/>
                <a:ea typeface="MiSans" pitchFamily="34" charset="-122"/>
                <a:cs typeface="MiSans" pitchFamily="34" charset="-120"/>
              </a:rPr>
              <a:t> </a:t>
            </a:r>
            <a:r>
              <a:rPr lang="ru-RU" sz="900" dirty="0" err="1">
                <a:solidFill>
                  <a:srgbClr val="2B6CB0"/>
                </a:solidFill>
                <a:latin typeface="MiSans" pitchFamily="34" charset="0"/>
                <a:ea typeface="MiSans" pitchFamily="34" charset="-122"/>
                <a:cs typeface="MiSans" pitchFamily="34" charset="-120"/>
              </a:rPr>
              <a:t>және</a:t>
            </a:r>
            <a:r>
              <a:rPr lang="ru-RU" sz="900" dirty="0">
                <a:solidFill>
                  <a:srgbClr val="2B6CB0"/>
                </a:solidFill>
                <a:latin typeface="MiSans" pitchFamily="34" charset="0"/>
                <a:ea typeface="MiSans" pitchFamily="34" charset="-122"/>
                <a:cs typeface="MiSans" pitchFamily="34" charset="-120"/>
              </a:rPr>
              <a:t> </a:t>
            </a:r>
            <a:r>
              <a:rPr lang="ru-RU" sz="900" dirty="0" err="1">
                <a:solidFill>
                  <a:srgbClr val="2B6CB0"/>
                </a:solidFill>
                <a:latin typeface="MiSans" pitchFamily="34" charset="0"/>
                <a:ea typeface="MiSans" pitchFamily="34" charset="-122"/>
                <a:cs typeface="MiSans" pitchFamily="34" charset="-120"/>
              </a:rPr>
              <a:t>проактивтілік</a:t>
            </a:r>
            <a:r>
              <a:rPr lang="ru-RU" sz="900" dirty="0">
                <a:solidFill>
                  <a:srgbClr val="2B6CB0"/>
                </a:solidFill>
                <a:latin typeface="MiSans" pitchFamily="34" charset="0"/>
                <a:ea typeface="MiSans" pitchFamily="34" charset="-122"/>
                <a:cs typeface="MiSans" pitchFamily="34" charset="-120"/>
              </a:rPr>
              <a:t> (</a:t>
            </a:r>
            <a:r>
              <a:rPr lang="ru-RU" sz="900" dirty="0" err="1">
                <a:solidFill>
                  <a:srgbClr val="2B6CB0"/>
                </a:solidFill>
                <a:latin typeface="MiSans" pitchFamily="34" charset="0"/>
                <a:ea typeface="MiSans" pitchFamily="34" charset="-122"/>
                <a:cs typeface="MiSans" pitchFamily="34" charset="-120"/>
              </a:rPr>
              <a:t>автоматты</a:t>
            </a:r>
            <a:r>
              <a:rPr lang="ru-RU" sz="900" dirty="0">
                <a:solidFill>
                  <a:srgbClr val="2B6CB0"/>
                </a:solidFill>
                <a:latin typeface="MiSans" pitchFamily="34" charset="0"/>
                <a:ea typeface="MiSans" pitchFamily="34" charset="-122"/>
                <a:cs typeface="MiSans" pitchFamily="34" charset="-120"/>
              </a:rPr>
              <a:t> </a:t>
            </a:r>
            <a:r>
              <a:rPr lang="ru-RU" sz="900" dirty="0" err="1">
                <a:solidFill>
                  <a:srgbClr val="2B6CB0"/>
                </a:solidFill>
                <a:latin typeface="MiSans" pitchFamily="34" charset="0"/>
                <a:ea typeface="MiSans" pitchFamily="34" charset="-122"/>
                <a:cs typeface="MiSans" pitchFamily="34" charset="-120"/>
              </a:rPr>
              <a:t>тағайындау</a:t>
            </a:r>
            <a:r>
              <a:rPr lang="ru-RU" sz="900" dirty="0">
                <a:solidFill>
                  <a:srgbClr val="2B6CB0"/>
                </a:solidFill>
                <a:latin typeface="MiSans" pitchFamily="34" charset="0"/>
                <a:ea typeface="MiSans" pitchFamily="34" charset="-122"/>
                <a:cs typeface="MiSans" pitchFamily="34" charset="-120"/>
              </a:rPr>
              <a:t>)</a:t>
            </a:r>
            <a:endParaRPr lang="en-US" sz="900" dirty="0"/>
          </a:p>
        </p:txBody>
      </p:sp>
      <p:sp>
        <p:nvSpPr>
          <p:cNvPr id="59" name="Shape 57">
            <a:extLst>
              <a:ext uri="{FF2B5EF4-FFF2-40B4-BE49-F238E27FC236}">
                <a16:creationId xmlns:a16="http://schemas.microsoft.com/office/drawing/2014/main" id="{BEC775CC-1104-EFBD-A35C-3CD93C71757F}"/>
              </a:ext>
            </a:extLst>
          </p:cNvPr>
          <p:cNvSpPr/>
          <p:nvPr/>
        </p:nvSpPr>
        <p:spPr>
          <a:xfrm>
            <a:off x="8324109" y="4267989"/>
            <a:ext cx="112801" cy="143647"/>
          </a:xfrm>
          <a:custGeom>
            <a:avLst/>
            <a:gdLst/>
            <a:ahLst/>
            <a:cxnLst/>
            <a:rect l="l" t="t" r="r" b="b"/>
            <a:pathLst>
              <a:path w="107735" h="143647">
                <a:moveTo>
                  <a:pt x="0" y="17956"/>
                </a:moveTo>
                <a:cubicBezTo>
                  <a:pt x="0" y="8052"/>
                  <a:pt x="8052" y="0"/>
                  <a:pt x="17956" y="0"/>
                </a:cubicBezTo>
                <a:lnTo>
                  <a:pt x="59899" y="0"/>
                </a:lnTo>
                <a:cubicBezTo>
                  <a:pt x="64669" y="0"/>
                  <a:pt x="69242" y="1880"/>
                  <a:pt x="72609" y="5246"/>
                </a:cubicBezTo>
                <a:lnTo>
                  <a:pt x="102488" y="35154"/>
                </a:lnTo>
                <a:cubicBezTo>
                  <a:pt x="105855" y="38521"/>
                  <a:pt x="107735" y="43094"/>
                  <a:pt x="107735" y="47863"/>
                </a:cubicBezTo>
                <a:lnTo>
                  <a:pt x="107735" y="125691"/>
                </a:lnTo>
                <a:cubicBezTo>
                  <a:pt x="107735" y="135594"/>
                  <a:pt x="99683" y="143647"/>
                  <a:pt x="89779" y="143647"/>
                </a:cubicBezTo>
                <a:lnTo>
                  <a:pt x="17956" y="143647"/>
                </a:lnTo>
                <a:cubicBezTo>
                  <a:pt x="8052" y="143647"/>
                  <a:pt x="0" y="135594"/>
                  <a:pt x="0" y="125691"/>
                </a:cubicBezTo>
                <a:lnTo>
                  <a:pt x="0" y="17956"/>
                </a:lnTo>
                <a:close/>
                <a:moveTo>
                  <a:pt x="58356" y="16413"/>
                </a:moveTo>
                <a:lnTo>
                  <a:pt x="58356" y="42645"/>
                </a:lnTo>
                <a:cubicBezTo>
                  <a:pt x="58356" y="46377"/>
                  <a:pt x="61358" y="49378"/>
                  <a:pt x="65090" y="49378"/>
                </a:cubicBezTo>
                <a:lnTo>
                  <a:pt x="91322" y="49378"/>
                </a:lnTo>
                <a:lnTo>
                  <a:pt x="58356" y="16413"/>
                </a:lnTo>
                <a:close/>
                <a:moveTo>
                  <a:pt x="33667" y="71823"/>
                </a:moveTo>
                <a:cubicBezTo>
                  <a:pt x="29936" y="71823"/>
                  <a:pt x="26934" y="74825"/>
                  <a:pt x="26934" y="78557"/>
                </a:cubicBezTo>
                <a:cubicBezTo>
                  <a:pt x="26934" y="82288"/>
                  <a:pt x="29936" y="85290"/>
                  <a:pt x="33667" y="85290"/>
                </a:cubicBezTo>
                <a:lnTo>
                  <a:pt x="74068" y="85290"/>
                </a:lnTo>
                <a:cubicBezTo>
                  <a:pt x="77799" y="85290"/>
                  <a:pt x="80801" y="82288"/>
                  <a:pt x="80801" y="78557"/>
                </a:cubicBezTo>
                <a:cubicBezTo>
                  <a:pt x="80801" y="74825"/>
                  <a:pt x="77799" y="71823"/>
                  <a:pt x="74068" y="71823"/>
                </a:cubicBezTo>
                <a:lnTo>
                  <a:pt x="33667" y="71823"/>
                </a:lnTo>
                <a:close/>
                <a:moveTo>
                  <a:pt x="33667" y="98757"/>
                </a:moveTo>
                <a:cubicBezTo>
                  <a:pt x="29936" y="98757"/>
                  <a:pt x="26934" y="101759"/>
                  <a:pt x="26934" y="105490"/>
                </a:cubicBezTo>
                <a:cubicBezTo>
                  <a:pt x="26934" y="109222"/>
                  <a:pt x="29936" y="112224"/>
                  <a:pt x="33667" y="112224"/>
                </a:cubicBezTo>
                <a:lnTo>
                  <a:pt x="74068" y="112224"/>
                </a:lnTo>
                <a:cubicBezTo>
                  <a:pt x="77799" y="112224"/>
                  <a:pt x="80801" y="109222"/>
                  <a:pt x="80801" y="105490"/>
                </a:cubicBezTo>
                <a:cubicBezTo>
                  <a:pt x="80801" y="101759"/>
                  <a:pt x="77799" y="98757"/>
                  <a:pt x="74068" y="98757"/>
                </a:cubicBezTo>
                <a:lnTo>
                  <a:pt x="33667" y="98757"/>
                </a:lnTo>
                <a:close/>
              </a:path>
            </a:pathLst>
          </a:custGeom>
          <a:solidFill>
            <a:srgbClr val="4299E1"/>
          </a:solidFill>
          <a:ln/>
        </p:spPr>
      </p:sp>
      <p:sp>
        <p:nvSpPr>
          <p:cNvPr id="60" name="Text 58">
            <a:extLst>
              <a:ext uri="{FF2B5EF4-FFF2-40B4-BE49-F238E27FC236}">
                <a16:creationId xmlns:a16="http://schemas.microsoft.com/office/drawing/2014/main" id="{A084F4D4-A499-A7A2-DACE-BEB6D2445FFC}"/>
              </a:ext>
            </a:extLst>
          </p:cNvPr>
          <p:cNvSpPr/>
          <p:nvPr/>
        </p:nvSpPr>
        <p:spPr>
          <a:xfrm>
            <a:off x="8539579" y="4154209"/>
            <a:ext cx="3628421" cy="359116"/>
          </a:xfrm>
          <a:prstGeom prst="rect">
            <a:avLst/>
          </a:prstGeom>
          <a:noFill/>
          <a:ln/>
        </p:spPr>
        <p:txBody>
          <a:bodyPr wrap="square" lIns="0" tIns="0" rIns="0" bIns="0" rtlCol="0" anchor="ctr"/>
          <a:lstStyle/>
          <a:p>
            <a:pPr>
              <a:lnSpc>
                <a:spcPct val="120000"/>
              </a:lnSpc>
            </a:pPr>
            <a:r>
              <a:rPr lang="ru-RU" sz="900" dirty="0" err="1">
                <a:solidFill>
                  <a:srgbClr val="2B6CB0"/>
                </a:solidFill>
                <a:latin typeface="MiSans" pitchFamily="34" charset="0"/>
                <a:ea typeface="MiSans" pitchFamily="34" charset="-122"/>
                <a:cs typeface="MiSans" pitchFamily="34" charset="-120"/>
              </a:rPr>
              <a:t>Кірісті</a:t>
            </a:r>
            <a:r>
              <a:rPr lang="ru-RU" sz="900" dirty="0">
                <a:solidFill>
                  <a:srgbClr val="2B6CB0"/>
                </a:solidFill>
                <a:latin typeface="MiSans" pitchFamily="34" charset="0"/>
                <a:ea typeface="MiSans" pitchFamily="34" charset="-122"/>
                <a:cs typeface="MiSans" pitchFamily="34" charset="-120"/>
              </a:rPr>
              <a:t> </a:t>
            </a:r>
            <a:r>
              <a:rPr lang="ru-RU" sz="900" dirty="0" err="1">
                <a:solidFill>
                  <a:srgbClr val="2B6CB0"/>
                </a:solidFill>
                <a:latin typeface="MiSans" pitchFamily="34" charset="0"/>
                <a:ea typeface="MiSans" pitchFamily="34" charset="-122"/>
                <a:cs typeface="MiSans" pitchFamily="34" charset="-120"/>
              </a:rPr>
              <a:t>растау</a:t>
            </a:r>
            <a:r>
              <a:rPr lang="ru-RU" sz="900" dirty="0">
                <a:solidFill>
                  <a:srgbClr val="2B6CB0"/>
                </a:solidFill>
                <a:latin typeface="MiSans" pitchFamily="34" charset="0"/>
                <a:ea typeface="MiSans" pitchFamily="34" charset="-122"/>
                <a:cs typeface="MiSans" pitchFamily="34" charset="-120"/>
              </a:rPr>
              <a:t> </a:t>
            </a:r>
            <a:r>
              <a:rPr lang="ru-RU" sz="900" dirty="0" err="1">
                <a:solidFill>
                  <a:srgbClr val="2B6CB0"/>
                </a:solidFill>
                <a:latin typeface="MiSans" pitchFamily="34" charset="0"/>
                <a:ea typeface="MiSans" pitchFamily="34" charset="-122"/>
                <a:cs typeface="MiSans" pitchFamily="34" charset="-120"/>
              </a:rPr>
              <a:t>үшін</a:t>
            </a:r>
            <a:r>
              <a:rPr lang="ru-RU" sz="900" dirty="0">
                <a:solidFill>
                  <a:srgbClr val="2B6CB0"/>
                </a:solidFill>
                <a:latin typeface="MiSans" pitchFamily="34" charset="0"/>
                <a:ea typeface="MiSans" pitchFamily="34" charset="-122"/>
                <a:cs typeface="MiSans" pitchFamily="34" charset="-120"/>
              </a:rPr>
              <a:t> </a:t>
            </a:r>
            <a:r>
              <a:rPr lang="ru-RU" sz="900" dirty="0" err="1">
                <a:solidFill>
                  <a:srgbClr val="2B6CB0"/>
                </a:solidFill>
                <a:latin typeface="MiSans" pitchFamily="34" charset="0"/>
                <a:ea typeface="MiSans" pitchFamily="34" charset="-122"/>
                <a:cs typeface="MiSans" pitchFamily="34" charset="-120"/>
              </a:rPr>
              <a:t>қосымша</a:t>
            </a:r>
            <a:r>
              <a:rPr lang="ru-RU" sz="900" dirty="0">
                <a:solidFill>
                  <a:srgbClr val="2B6CB0"/>
                </a:solidFill>
                <a:latin typeface="MiSans" pitchFamily="34" charset="0"/>
                <a:ea typeface="MiSans" pitchFamily="34" charset="-122"/>
                <a:cs typeface="MiSans" pitchFamily="34" charset="-120"/>
              </a:rPr>
              <a:t> </a:t>
            </a:r>
            <a:r>
              <a:rPr lang="ru-RU" sz="900" dirty="0" err="1">
                <a:solidFill>
                  <a:srgbClr val="2B6CB0"/>
                </a:solidFill>
                <a:latin typeface="MiSans" pitchFamily="34" charset="0"/>
                <a:ea typeface="MiSans" pitchFamily="34" charset="-122"/>
                <a:cs typeface="MiSans" pitchFamily="34" charset="-120"/>
              </a:rPr>
              <a:t>құжаттар</a:t>
            </a:r>
            <a:endParaRPr lang="en-US" sz="900" dirty="0"/>
          </a:p>
        </p:txBody>
      </p:sp>
      <p:sp>
        <p:nvSpPr>
          <p:cNvPr id="61" name="Shape 59">
            <a:extLst>
              <a:ext uri="{FF2B5EF4-FFF2-40B4-BE49-F238E27FC236}">
                <a16:creationId xmlns:a16="http://schemas.microsoft.com/office/drawing/2014/main" id="{02FE626D-1A4B-6BB0-714C-528231BF8379}"/>
              </a:ext>
            </a:extLst>
          </p:cNvPr>
          <p:cNvSpPr/>
          <p:nvPr/>
        </p:nvSpPr>
        <p:spPr>
          <a:xfrm>
            <a:off x="8306154" y="4496101"/>
            <a:ext cx="150401" cy="143647"/>
          </a:xfrm>
          <a:custGeom>
            <a:avLst/>
            <a:gdLst/>
            <a:ahLst/>
            <a:cxnLst/>
            <a:rect l="l" t="t" r="r" b="b"/>
            <a:pathLst>
              <a:path w="143647" h="143647">
                <a:moveTo>
                  <a:pt x="71823" y="143647"/>
                </a:moveTo>
                <a:cubicBezTo>
                  <a:pt x="111464" y="143647"/>
                  <a:pt x="143647" y="111464"/>
                  <a:pt x="143647" y="71823"/>
                </a:cubicBezTo>
                <a:cubicBezTo>
                  <a:pt x="143647" y="32183"/>
                  <a:pt x="111464" y="0"/>
                  <a:pt x="71823" y="0"/>
                </a:cubicBezTo>
                <a:cubicBezTo>
                  <a:pt x="32183" y="0"/>
                  <a:pt x="0" y="32183"/>
                  <a:pt x="0" y="71823"/>
                </a:cubicBezTo>
                <a:cubicBezTo>
                  <a:pt x="0" y="111464"/>
                  <a:pt x="32183" y="143647"/>
                  <a:pt x="71823" y="143647"/>
                </a:cubicBezTo>
                <a:close/>
                <a:moveTo>
                  <a:pt x="71823" y="38156"/>
                </a:moveTo>
                <a:cubicBezTo>
                  <a:pt x="75555" y="38156"/>
                  <a:pt x="78557" y="41158"/>
                  <a:pt x="78557" y="44890"/>
                </a:cubicBezTo>
                <a:lnTo>
                  <a:pt x="78557" y="76312"/>
                </a:lnTo>
                <a:cubicBezTo>
                  <a:pt x="78557" y="80044"/>
                  <a:pt x="75555" y="83046"/>
                  <a:pt x="71823" y="83046"/>
                </a:cubicBezTo>
                <a:cubicBezTo>
                  <a:pt x="68092" y="83046"/>
                  <a:pt x="65090" y="80044"/>
                  <a:pt x="65090" y="76312"/>
                </a:cubicBezTo>
                <a:lnTo>
                  <a:pt x="65090" y="44890"/>
                </a:lnTo>
                <a:cubicBezTo>
                  <a:pt x="65090" y="41158"/>
                  <a:pt x="68092" y="38156"/>
                  <a:pt x="71823" y="38156"/>
                </a:cubicBezTo>
                <a:close/>
                <a:moveTo>
                  <a:pt x="64332" y="98757"/>
                </a:moveTo>
                <a:cubicBezTo>
                  <a:pt x="64162" y="95976"/>
                  <a:pt x="65549" y="93331"/>
                  <a:pt x="67932" y="91889"/>
                </a:cubicBezTo>
                <a:cubicBezTo>
                  <a:pt x="70316" y="90447"/>
                  <a:pt x="73303" y="90447"/>
                  <a:pt x="75686" y="91889"/>
                </a:cubicBezTo>
                <a:cubicBezTo>
                  <a:pt x="78070" y="93331"/>
                  <a:pt x="79457" y="95976"/>
                  <a:pt x="79286" y="98757"/>
                </a:cubicBezTo>
                <a:cubicBezTo>
                  <a:pt x="79457" y="101538"/>
                  <a:pt x="78070" y="104183"/>
                  <a:pt x="75686" y="105625"/>
                </a:cubicBezTo>
                <a:cubicBezTo>
                  <a:pt x="73303" y="107067"/>
                  <a:pt x="70316" y="107067"/>
                  <a:pt x="67932" y="105625"/>
                </a:cubicBezTo>
                <a:cubicBezTo>
                  <a:pt x="65549" y="104183"/>
                  <a:pt x="64162" y="101538"/>
                  <a:pt x="64332" y="98757"/>
                </a:cubicBezTo>
                <a:close/>
              </a:path>
            </a:pathLst>
          </a:custGeom>
          <a:solidFill>
            <a:srgbClr val="4299E1"/>
          </a:solidFill>
          <a:ln/>
        </p:spPr>
      </p:sp>
      <p:sp>
        <p:nvSpPr>
          <p:cNvPr id="62" name="Text 60">
            <a:extLst>
              <a:ext uri="{FF2B5EF4-FFF2-40B4-BE49-F238E27FC236}">
                <a16:creationId xmlns:a16="http://schemas.microsoft.com/office/drawing/2014/main" id="{1AAF5C42-4076-A03D-746C-C292FF0CBD90}"/>
              </a:ext>
            </a:extLst>
          </p:cNvPr>
          <p:cNvSpPr/>
          <p:nvPr/>
        </p:nvSpPr>
        <p:spPr>
          <a:xfrm>
            <a:off x="8539579" y="4460190"/>
            <a:ext cx="2086812" cy="179558"/>
          </a:xfrm>
          <a:prstGeom prst="rect">
            <a:avLst/>
          </a:prstGeom>
          <a:noFill/>
          <a:ln/>
        </p:spPr>
        <p:txBody>
          <a:bodyPr wrap="square" lIns="0" tIns="0" rIns="0" bIns="0" rtlCol="0" anchor="ctr"/>
          <a:lstStyle/>
          <a:p>
            <a:pPr>
              <a:lnSpc>
                <a:spcPct val="120000"/>
              </a:lnSpc>
            </a:pPr>
            <a:r>
              <a:rPr lang="ru-RU" sz="900" dirty="0" err="1">
                <a:solidFill>
                  <a:srgbClr val="2B6CB0"/>
                </a:solidFill>
                <a:latin typeface="MiSans" pitchFamily="34" charset="0"/>
                <a:ea typeface="MiSans" pitchFamily="34" charset="-122"/>
                <a:cs typeface="MiSans" pitchFamily="34" charset="-120"/>
              </a:rPr>
              <a:t>Қордың</a:t>
            </a:r>
            <a:r>
              <a:rPr lang="ru-RU" sz="900" dirty="0">
                <a:solidFill>
                  <a:srgbClr val="2B6CB0"/>
                </a:solidFill>
                <a:latin typeface="MiSans" pitchFamily="34" charset="0"/>
                <a:ea typeface="MiSans" pitchFamily="34" charset="-122"/>
                <a:cs typeface="MiSans" pitchFamily="34" charset="-120"/>
              </a:rPr>
              <a:t> </a:t>
            </a:r>
            <a:r>
              <a:rPr lang="ru-RU" sz="900" dirty="0" err="1">
                <a:solidFill>
                  <a:srgbClr val="2B6CB0"/>
                </a:solidFill>
                <a:latin typeface="MiSans" pitchFamily="34" charset="0"/>
                <a:ea typeface="MiSans" pitchFamily="34" charset="-122"/>
                <a:cs typeface="MiSans" pitchFamily="34" charset="-120"/>
              </a:rPr>
              <a:t>шешімімен</a:t>
            </a:r>
            <a:r>
              <a:rPr lang="ru-RU" sz="900" dirty="0">
                <a:solidFill>
                  <a:srgbClr val="2B6CB0"/>
                </a:solidFill>
                <a:latin typeface="MiSans" pitchFamily="34" charset="0"/>
                <a:ea typeface="MiSans" pitchFamily="34" charset="-122"/>
                <a:cs typeface="MiSans" pitchFamily="34" charset="-120"/>
              </a:rPr>
              <a:t> </a:t>
            </a:r>
            <a:r>
              <a:rPr lang="ru-RU" sz="900" dirty="0" err="1">
                <a:solidFill>
                  <a:srgbClr val="2B6CB0"/>
                </a:solidFill>
                <a:latin typeface="MiSans" pitchFamily="34" charset="0"/>
                <a:ea typeface="MiSans" pitchFamily="34" charset="-122"/>
                <a:cs typeface="MiSans" pitchFamily="34" charset="-120"/>
              </a:rPr>
              <a:t>келіспеу</a:t>
            </a:r>
            <a:endParaRPr lang="en-US" sz="900" dirty="0"/>
          </a:p>
        </p:txBody>
      </p:sp>
      <p:sp>
        <p:nvSpPr>
          <p:cNvPr id="65" name="Text 63">
            <a:extLst>
              <a:ext uri="{FF2B5EF4-FFF2-40B4-BE49-F238E27FC236}">
                <a16:creationId xmlns:a16="http://schemas.microsoft.com/office/drawing/2014/main" id="{C01C297F-7A9C-57E4-4E54-A27183C0C3FC}"/>
              </a:ext>
            </a:extLst>
          </p:cNvPr>
          <p:cNvSpPr/>
          <p:nvPr/>
        </p:nvSpPr>
        <p:spPr>
          <a:xfrm>
            <a:off x="11745152" y="6540582"/>
            <a:ext cx="206492" cy="179558"/>
          </a:xfrm>
          <a:prstGeom prst="rect">
            <a:avLst/>
          </a:prstGeom>
          <a:noFill/>
          <a:ln/>
        </p:spPr>
        <p:txBody>
          <a:bodyPr wrap="square" lIns="0" tIns="0" rIns="0" bIns="0" rtlCol="0" anchor="ctr"/>
          <a:lstStyle/>
          <a:p>
            <a:pPr>
              <a:lnSpc>
                <a:spcPct val="120000"/>
              </a:lnSpc>
            </a:pPr>
            <a:r>
              <a:rPr lang="ru-RU" sz="990" dirty="0">
                <a:solidFill>
                  <a:srgbClr val="2B6CB0"/>
                </a:solidFill>
                <a:latin typeface="Arial" panose="020B0604020202020204" pitchFamily="34" charset="0"/>
                <a:ea typeface="MiSans" pitchFamily="34" charset="-122"/>
                <a:cs typeface="Arial" panose="020B0604020202020204" pitchFamily="34" charset="0"/>
              </a:rPr>
              <a:t>20</a:t>
            </a:r>
            <a:endParaRPr lang="en-US" sz="1600" dirty="0">
              <a:latin typeface="Arial" panose="020B0604020202020204" pitchFamily="34" charset="0"/>
              <a:cs typeface="Arial" panose="020B0604020202020204" pitchFamily="34" charset="0"/>
            </a:endParaRPr>
          </a:p>
        </p:txBody>
      </p:sp>
      <p:sp>
        <p:nvSpPr>
          <p:cNvPr id="27" name="Shape 25">
            <a:extLst>
              <a:ext uri="{FF2B5EF4-FFF2-40B4-BE49-F238E27FC236}">
                <a16:creationId xmlns:a16="http://schemas.microsoft.com/office/drawing/2014/main" id="{8D3E99F8-3718-5A7D-98EF-296D7A0B085C}"/>
              </a:ext>
            </a:extLst>
          </p:cNvPr>
          <p:cNvSpPr/>
          <p:nvPr/>
        </p:nvSpPr>
        <p:spPr>
          <a:xfrm>
            <a:off x="352786" y="1275072"/>
            <a:ext cx="3421039" cy="2373598"/>
          </a:xfrm>
          <a:prstGeom prst="roundRect">
            <a:avLst>
              <a:gd name="adj" fmla="val 4000"/>
            </a:avLst>
          </a:prstGeom>
          <a:solidFill>
            <a:srgbClr val="FFFFFF"/>
          </a:solidFill>
          <a:ln/>
          <a:effectLst>
            <a:outerShdw blurRad="53867" dist="35912" dir="5400000" algn="bl" rotWithShape="0">
              <a:srgbClr val="000000">
                <a:alpha val="10196"/>
              </a:srgbClr>
            </a:outerShdw>
          </a:effectLst>
        </p:spPr>
      </p:sp>
      <p:sp>
        <p:nvSpPr>
          <p:cNvPr id="28" name="Shape 26">
            <a:extLst>
              <a:ext uri="{FF2B5EF4-FFF2-40B4-BE49-F238E27FC236}">
                <a16:creationId xmlns:a16="http://schemas.microsoft.com/office/drawing/2014/main" id="{98790B64-A864-A2E3-E52A-C5CE65D64045}"/>
              </a:ext>
            </a:extLst>
          </p:cNvPr>
          <p:cNvSpPr/>
          <p:nvPr/>
        </p:nvSpPr>
        <p:spPr>
          <a:xfrm>
            <a:off x="445047" y="1324729"/>
            <a:ext cx="202003" cy="179558"/>
          </a:xfrm>
          <a:custGeom>
            <a:avLst/>
            <a:gdLst/>
            <a:ahLst/>
            <a:cxnLst/>
            <a:rect l="l" t="t" r="r" b="b"/>
            <a:pathLst>
              <a:path w="202003" h="179558">
                <a:moveTo>
                  <a:pt x="179698" y="84168"/>
                </a:moveTo>
                <a:lnTo>
                  <a:pt x="117975" y="84168"/>
                </a:lnTo>
                <a:cubicBezTo>
                  <a:pt x="111768" y="84168"/>
                  <a:pt x="106753" y="79153"/>
                  <a:pt x="106753" y="72946"/>
                </a:cubicBezTo>
                <a:lnTo>
                  <a:pt x="106753" y="11222"/>
                </a:lnTo>
                <a:cubicBezTo>
                  <a:pt x="106753" y="5015"/>
                  <a:pt x="111803" y="-70"/>
                  <a:pt x="117940" y="736"/>
                </a:cubicBezTo>
                <a:cubicBezTo>
                  <a:pt x="155465" y="5716"/>
                  <a:pt x="185204" y="35456"/>
                  <a:pt x="190184" y="72981"/>
                </a:cubicBezTo>
                <a:cubicBezTo>
                  <a:pt x="190991" y="79118"/>
                  <a:pt x="185906" y="84168"/>
                  <a:pt x="179698" y="84168"/>
                </a:cubicBezTo>
                <a:close/>
                <a:moveTo>
                  <a:pt x="78066" y="13046"/>
                </a:moveTo>
                <a:cubicBezTo>
                  <a:pt x="84413" y="11713"/>
                  <a:pt x="89919" y="16904"/>
                  <a:pt x="89919" y="23392"/>
                </a:cubicBezTo>
                <a:lnTo>
                  <a:pt x="89919" y="92585"/>
                </a:lnTo>
                <a:cubicBezTo>
                  <a:pt x="89919" y="94549"/>
                  <a:pt x="90621" y="96442"/>
                  <a:pt x="91848" y="97950"/>
                </a:cubicBezTo>
                <a:lnTo>
                  <a:pt x="138176" y="153852"/>
                </a:lnTo>
                <a:cubicBezTo>
                  <a:pt x="142279" y="158797"/>
                  <a:pt x="141402" y="166267"/>
                  <a:pt x="135756" y="169318"/>
                </a:cubicBezTo>
                <a:cubicBezTo>
                  <a:pt x="123797" y="175841"/>
                  <a:pt x="110085" y="179558"/>
                  <a:pt x="95531" y="179558"/>
                </a:cubicBezTo>
                <a:cubicBezTo>
                  <a:pt x="49063" y="179558"/>
                  <a:pt x="11363" y="141858"/>
                  <a:pt x="11363" y="95390"/>
                </a:cubicBezTo>
                <a:cubicBezTo>
                  <a:pt x="11363" y="54884"/>
                  <a:pt x="39945" y="21077"/>
                  <a:pt x="78066" y="13046"/>
                </a:cubicBezTo>
                <a:close/>
                <a:moveTo>
                  <a:pt x="167564" y="101001"/>
                </a:moveTo>
                <a:lnTo>
                  <a:pt x="190009" y="101001"/>
                </a:lnTo>
                <a:cubicBezTo>
                  <a:pt x="196497" y="101001"/>
                  <a:pt x="201687" y="106507"/>
                  <a:pt x="200355" y="112855"/>
                </a:cubicBezTo>
                <a:cubicBezTo>
                  <a:pt x="196778" y="129829"/>
                  <a:pt x="188080" y="144909"/>
                  <a:pt x="175946" y="156412"/>
                </a:cubicBezTo>
                <a:cubicBezTo>
                  <a:pt x="171632" y="160515"/>
                  <a:pt x="164864" y="159638"/>
                  <a:pt x="161076" y="155044"/>
                </a:cubicBezTo>
                <a:lnTo>
                  <a:pt x="131477" y="119378"/>
                </a:lnTo>
                <a:cubicBezTo>
                  <a:pt x="125410" y="112049"/>
                  <a:pt x="130636" y="101001"/>
                  <a:pt x="140104" y="101001"/>
                </a:cubicBezTo>
                <a:lnTo>
                  <a:pt x="167529" y="101001"/>
                </a:lnTo>
                <a:close/>
              </a:path>
            </a:pathLst>
          </a:custGeom>
          <a:solidFill>
            <a:srgbClr val="4299E1"/>
          </a:solidFill>
          <a:ln/>
        </p:spPr>
      </p:sp>
      <p:sp>
        <p:nvSpPr>
          <p:cNvPr id="40" name="Shape 38">
            <a:extLst>
              <a:ext uri="{FF2B5EF4-FFF2-40B4-BE49-F238E27FC236}">
                <a16:creationId xmlns:a16="http://schemas.microsoft.com/office/drawing/2014/main" id="{1D807B42-A4A8-AE10-E6F9-4025C071E3DD}"/>
              </a:ext>
            </a:extLst>
          </p:cNvPr>
          <p:cNvSpPr/>
          <p:nvPr/>
        </p:nvSpPr>
        <p:spPr>
          <a:xfrm>
            <a:off x="3910809" y="1281410"/>
            <a:ext cx="3944279" cy="2344833"/>
          </a:xfrm>
          <a:prstGeom prst="roundRect">
            <a:avLst>
              <a:gd name="adj" fmla="val 4000"/>
            </a:avLst>
          </a:prstGeom>
          <a:solidFill>
            <a:srgbClr val="FFFFFF"/>
          </a:solidFill>
          <a:ln/>
          <a:effectLst>
            <a:outerShdw blurRad="53867" dist="35912" dir="5400000" algn="bl" rotWithShape="0">
              <a:srgbClr val="000000">
                <a:alpha val="10196"/>
              </a:srgbClr>
            </a:outerShdw>
          </a:effectLst>
        </p:spPr>
      </p:sp>
      <p:sp>
        <p:nvSpPr>
          <p:cNvPr id="41" name="Shape 39">
            <a:extLst>
              <a:ext uri="{FF2B5EF4-FFF2-40B4-BE49-F238E27FC236}">
                <a16:creationId xmlns:a16="http://schemas.microsoft.com/office/drawing/2014/main" id="{CD04E384-5A82-7274-2B02-5ACD94C14736}"/>
              </a:ext>
            </a:extLst>
          </p:cNvPr>
          <p:cNvSpPr/>
          <p:nvPr/>
        </p:nvSpPr>
        <p:spPr>
          <a:xfrm>
            <a:off x="4093966" y="1375484"/>
            <a:ext cx="179558" cy="179558"/>
          </a:xfrm>
          <a:custGeom>
            <a:avLst/>
            <a:gdLst/>
            <a:ahLst/>
            <a:cxnLst/>
            <a:rect l="l" t="t" r="r" b="b"/>
            <a:pathLst>
              <a:path w="179558" h="179558">
                <a:moveTo>
                  <a:pt x="16834" y="50501"/>
                </a:moveTo>
                <a:cubicBezTo>
                  <a:pt x="26124" y="50501"/>
                  <a:pt x="33667" y="42958"/>
                  <a:pt x="33667" y="33667"/>
                </a:cubicBezTo>
                <a:cubicBezTo>
                  <a:pt x="33667" y="24376"/>
                  <a:pt x="26124" y="16834"/>
                  <a:pt x="16834" y="16834"/>
                </a:cubicBezTo>
                <a:cubicBezTo>
                  <a:pt x="7543" y="16834"/>
                  <a:pt x="0" y="24376"/>
                  <a:pt x="0" y="33667"/>
                </a:cubicBezTo>
                <a:cubicBezTo>
                  <a:pt x="0" y="42958"/>
                  <a:pt x="7543" y="50501"/>
                  <a:pt x="16834" y="50501"/>
                </a:cubicBezTo>
                <a:close/>
                <a:moveTo>
                  <a:pt x="67334" y="22445"/>
                </a:moveTo>
                <a:cubicBezTo>
                  <a:pt x="61127" y="22445"/>
                  <a:pt x="56112" y="27460"/>
                  <a:pt x="56112" y="33667"/>
                </a:cubicBezTo>
                <a:cubicBezTo>
                  <a:pt x="56112" y="39875"/>
                  <a:pt x="61127" y="44890"/>
                  <a:pt x="67334" y="44890"/>
                </a:cubicBezTo>
                <a:lnTo>
                  <a:pt x="168336" y="44890"/>
                </a:lnTo>
                <a:cubicBezTo>
                  <a:pt x="174543" y="44890"/>
                  <a:pt x="179558" y="39875"/>
                  <a:pt x="179558" y="33667"/>
                </a:cubicBezTo>
                <a:cubicBezTo>
                  <a:pt x="179558" y="27460"/>
                  <a:pt x="174543" y="22445"/>
                  <a:pt x="168336" y="22445"/>
                </a:cubicBezTo>
                <a:lnTo>
                  <a:pt x="67334" y="22445"/>
                </a:lnTo>
                <a:close/>
                <a:moveTo>
                  <a:pt x="67334" y="78557"/>
                </a:moveTo>
                <a:cubicBezTo>
                  <a:pt x="61127" y="78557"/>
                  <a:pt x="56112" y="83572"/>
                  <a:pt x="56112" y="89779"/>
                </a:cubicBezTo>
                <a:cubicBezTo>
                  <a:pt x="56112" y="95986"/>
                  <a:pt x="61127" y="101001"/>
                  <a:pt x="67334" y="101001"/>
                </a:cubicBezTo>
                <a:lnTo>
                  <a:pt x="168336" y="101001"/>
                </a:lnTo>
                <a:cubicBezTo>
                  <a:pt x="174543" y="101001"/>
                  <a:pt x="179558" y="95986"/>
                  <a:pt x="179558" y="89779"/>
                </a:cubicBezTo>
                <a:cubicBezTo>
                  <a:pt x="179558" y="83572"/>
                  <a:pt x="174543" y="78557"/>
                  <a:pt x="168336" y="78557"/>
                </a:cubicBezTo>
                <a:lnTo>
                  <a:pt x="67334" y="78557"/>
                </a:lnTo>
                <a:close/>
                <a:moveTo>
                  <a:pt x="67334" y="134669"/>
                </a:moveTo>
                <a:cubicBezTo>
                  <a:pt x="61127" y="134669"/>
                  <a:pt x="56112" y="139684"/>
                  <a:pt x="56112" y="145891"/>
                </a:cubicBezTo>
                <a:cubicBezTo>
                  <a:pt x="56112" y="152098"/>
                  <a:pt x="61127" y="157113"/>
                  <a:pt x="67334" y="157113"/>
                </a:cubicBezTo>
                <a:lnTo>
                  <a:pt x="168336" y="157113"/>
                </a:lnTo>
                <a:cubicBezTo>
                  <a:pt x="174543" y="157113"/>
                  <a:pt x="179558" y="152098"/>
                  <a:pt x="179558" y="145891"/>
                </a:cubicBezTo>
                <a:cubicBezTo>
                  <a:pt x="179558" y="139684"/>
                  <a:pt x="174543" y="134669"/>
                  <a:pt x="168336" y="134669"/>
                </a:cubicBezTo>
                <a:lnTo>
                  <a:pt x="67334" y="134669"/>
                </a:lnTo>
                <a:close/>
                <a:moveTo>
                  <a:pt x="16834" y="162725"/>
                </a:moveTo>
                <a:cubicBezTo>
                  <a:pt x="26124" y="162725"/>
                  <a:pt x="33667" y="155182"/>
                  <a:pt x="33667" y="145891"/>
                </a:cubicBezTo>
                <a:cubicBezTo>
                  <a:pt x="33667" y="136600"/>
                  <a:pt x="26124" y="129057"/>
                  <a:pt x="16834" y="129057"/>
                </a:cubicBezTo>
                <a:cubicBezTo>
                  <a:pt x="7543" y="129057"/>
                  <a:pt x="0" y="136600"/>
                  <a:pt x="0" y="145891"/>
                </a:cubicBezTo>
                <a:cubicBezTo>
                  <a:pt x="0" y="155182"/>
                  <a:pt x="7543" y="162725"/>
                  <a:pt x="16834" y="162725"/>
                </a:cubicBezTo>
                <a:close/>
                <a:moveTo>
                  <a:pt x="33667" y="89779"/>
                </a:moveTo>
                <a:cubicBezTo>
                  <a:pt x="33667" y="80488"/>
                  <a:pt x="26124" y="72946"/>
                  <a:pt x="16834" y="72946"/>
                </a:cubicBezTo>
                <a:cubicBezTo>
                  <a:pt x="7543" y="72946"/>
                  <a:pt x="0" y="80488"/>
                  <a:pt x="0" y="89779"/>
                </a:cubicBezTo>
                <a:cubicBezTo>
                  <a:pt x="0" y="99070"/>
                  <a:pt x="7543" y="106613"/>
                  <a:pt x="16834" y="106613"/>
                </a:cubicBezTo>
                <a:cubicBezTo>
                  <a:pt x="26124" y="106613"/>
                  <a:pt x="33667" y="99070"/>
                  <a:pt x="33667" y="89779"/>
                </a:cubicBezTo>
                <a:close/>
              </a:path>
            </a:pathLst>
          </a:custGeom>
          <a:solidFill>
            <a:srgbClr val="4299E1"/>
          </a:solidFill>
          <a:ln/>
        </p:spPr>
      </p:sp>
      <p:sp>
        <p:nvSpPr>
          <p:cNvPr id="42" name="Text 40">
            <a:extLst>
              <a:ext uri="{FF2B5EF4-FFF2-40B4-BE49-F238E27FC236}">
                <a16:creationId xmlns:a16="http://schemas.microsoft.com/office/drawing/2014/main" id="{15E54742-E598-8B2F-5DFA-1573515DE47A}"/>
              </a:ext>
            </a:extLst>
          </p:cNvPr>
          <p:cNvSpPr/>
          <p:nvPr/>
        </p:nvSpPr>
        <p:spPr>
          <a:xfrm>
            <a:off x="714185" y="1277481"/>
            <a:ext cx="2273229" cy="239496"/>
          </a:xfrm>
          <a:prstGeom prst="rect">
            <a:avLst/>
          </a:prstGeom>
          <a:noFill/>
          <a:ln/>
        </p:spPr>
        <p:txBody>
          <a:bodyPr wrap="square" lIns="0" tIns="0" rIns="0" bIns="0" rtlCol="0" anchor="ctr"/>
          <a:lstStyle/>
          <a:p>
            <a:pPr>
              <a:lnSpc>
                <a:spcPct val="120000"/>
              </a:lnSpc>
            </a:pPr>
            <a:r>
              <a:rPr lang="ru-RU" sz="1414" dirty="0" err="1">
                <a:solidFill>
                  <a:srgbClr val="1A365D"/>
                </a:solidFill>
                <a:latin typeface="Quattrocento Sans" pitchFamily="34" charset="0"/>
                <a:ea typeface="Quattrocento Sans" pitchFamily="34" charset="-122"/>
                <a:cs typeface="Quattrocento Sans" pitchFamily="34" charset="-120"/>
              </a:rPr>
              <a:t>Өтініштерді</a:t>
            </a:r>
            <a:r>
              <a:rPr lang="ru-RU" sz="1414" dirty="0">
                <a:solidFill>
                  <a:srgbClr val="1A365D"/>
                </a:solidFill>
                <a:latin typeface="Quattrocento Sans" pitchFamily="34" charset="0"/>
                <a:ea typeface="Quattrocento Sans" pitchFamily="34" charset="-122"/>
                <a:cs typeface="Quattrocento Sans" pitchFamily="34" charset="-120"/>
              </a:rPr>
              <a:t> беру </a:t>
            </a:r>
            <a:r>
              <a:rPr lang="ru-RU" sz="1414" dirty="0" err="1">
                <a:solidFill>
                  <a:srgbClr val="1A365D"/>
                </a:solidFill>
                <a:latin typeface="Quattrocento Sans" pitchFamily="34" charset="0"/>
                <a:ea typeface="Quattrocento Sans" pitchFamily="34" charset="-122"/>
                <a:cs typeface="Quattrocento Sans" pitchFamily="34" charset="-120"/>
              </a:rPr>
              <a:t>тәсілдері</a:t>
            </a:r>
            <a:endParaRPr lang="en-US" sz="1600" dirty="0"/>
          </a:p>
        </p:txBody>
      </p:sp>
      <p:sp>
        <p:nvSpPr>
          <p:cNvPr id="29" name="Text 27">
            <a:extLst>
              <a:ext uri="{FF2B5EF4-FFF2-40B4-BE49-F238E27FC236}">
                <a16:creationId xmlns:a16="http://schemas.microsoft.com/office/drawing/2014/main" id="{A5E73340-3AF8-9ECD-D152-BDC69B69338F}"/>
              </a:ext>
            </a:extLst>
          </p:cNvPr>
          <p:cNvSpPr/>
          <p:nvPr/>
        </p:nvSpPr>
        <p:spPr>
          <a:xfrm>
            <a:off x="4355026" y="1324729"/>
            <a:ext cx="3464894" cy="257989"/>
          </a:xfrm>
          <a:prstGeom prst="rect">
            <a:avLst/>
          </a:prstGeom>
          <a:noFill/>
          <a:ln/>
        </p:spPr>
        <p:txBody>
          <a:bodyPr wrap="square" lIns="0" tIns="0" rIns="0" bIns="0" rtlCol="0" anchor="ctr"/>
          <a:lstStyle/>
          <a:p>
            <a:pPr>
              <a:lnSpc>
                <a:spcPct val="120000"/>
              </a:lnSpc>
            </a:pPr>
            <a:r>
              <a:rPr lang="ru-RU" sz="1414" dirty="0" err="1">
                <a:solidFill>
                  <a:srgbClr val="1A365D"/>
                </a:solidFill>
                <a:latin typeface="Quattrocento Sans" pitchFamily="34" charset="0"/>
                <a:ea typeface="Quattrocento Sans" pitchFamily="34" charset="-122"/>
                <a:cs typeface="Quattrocento Sans" pitchFamily="34" charset="-120"/>
              </a:rPr>
              <a:t>Өтініштердің</a:t>
            </a:r>
            <a:r>
              <a:rPr lang="ru-RU" sz="1414" dirty="0">
                <a:solidFill>
                  <a:srgbClr val="1A365D"/>
                </a:solidFill>
                <a:latin typeface="Quattrocento Sans" pitchFamily="34" charset="0"/>
                <a:ea typeface="Quattrocento Sans" pitchFamily="34" charset="-122"/>
                <a:cs typeface="Quattrocento Sans" pitchFamily="34" charset="-120"/>
              </a:rPr>
              <a:t> </a:t>
            </a:r>
            <a:r>
              <a:rPr lang="ru-RU" sz="1414" dirty="0" err="1">
                <a:solidFill>
                  <a:srgbClr val="1A365D"/>
                </a:solidFill>
                <a:latin typeface="Quattrocento Sans" pitchFamily="34" charset="0"/>
                <a:ea typeface="Quattrocento Sans" pitchFamily="34" charset="-122"/>
                <a:cs typeface="Quattrocento Sans" pitchFamily="34" charset="-120"/>
              </a:rPr>
              <a:t>түрлері</a:t>
            </a:r>
            <a:r>
              <a:rPr lang="ru-RU" sz="1414" dirty="0">
                <a:solidFill>
                  <a:srgbClr val="1A365D"/>
                </a:solidFill>
                <a:latin typeface="Quattrocento Sans" pitchFamily="34" charset="0"/>
                <a:ea typeface="Quattrocento Sans" pitchFamily="34" charset="-122"/>
                <a:cs typeface="Quattrocento Sans" pitchFamily="34" charset="-120"/>
              </a:rPr>
              <a:t> </a:t>
            </a:r>
            <a:r>
              <a:rPr lang="ru-RU" sz="1414" dirty="0" err="1">
                <a:solidFill>
                  <a:srgbClr val="1A365D"/>
                </a:solidFill>
                <a:latin typeface="Quattrocento Sans" pitchFamily="34" charset="0"/>
                <a:ea typeface="Quattrocento Sans" pitchFamily="34" charset="-122"/>
                <a:cs typeface="Quattrocento Sans" pitchFamily="34" charset="-120"/>
              </a:rPr>
              <a:t>бойынша</a:t>
            </a:r>
            <a:r>
              <a:rPr lang="ru-RU" sz="1414" dirty="0">
                <a:solidFill>
                  <a:srgbClr val="1A365D"/>
                </a:solidFill>
                <a:latin typeface="Quattrocento Sans" pitchFamily="34" charset="0"/>
                <a:ea typeface="Quattrocento Sans" pitchFamily="34" charset="-122"/>
                <a:cs typeface="Quattrocento Sans" pitchFamily="34" charset="-120"/>
              </a:rPr>
              <a:t> </a:t>
            </a:r>
            <a:r>
              <a:rPr lang="ru-RU" sz="1414" dirty="0" err="1">
                <a:solidFill>
                  <a:srgbClr val="1A365D"/>
                </a:solidFill>
                <a:latin typeface="Quattrocento Sans" pitchFamily="34" charset="0"/>
                <a:ea typeface="Quattrocento Sans" pitchFamily="34" charset="-122"/>
                <a:cs typeface="Quattrocento Sans" pitchFamily="34" charset="-120"/>
              </a:rPr>
              <a:t>құрылымы</a:t>
            </a:r>
            <a:endParaRPr lang="en-US" sz="1600" dirty="0"/>
          </a:p>
        </p:txBody>
      </p:sp>
      <p:grpSp>
        <p:nvGrpSpPr>
          <p:cNvPr id="4" name="Группа 3">
            <a:extLst>
              <a:ext uri="{FF2B5EF4-FFF2-40B4-BE49-F238E27FC236}">
                <a16:creationId xmlns:a16="http://schemas.microsoft.com/office/drawing/2014/main" id="{FF5044D1-9EBD-54B2-B372-C7B7A9E7987C}"/>
              </a:ext>
            </a:extLst>
          </p:cNvPr>
          <p:cNvGrpSpPr/>
          <p:nvPr/>
        </p:nvGrpSpPr>
        <p:grpSpPr>
          <a:xfrm>
            <a:off x="470679" y="1542523"/>
            <a:ext cx="3494767" cy="1969683"/>
            <a:chOff x="9111327" y="3008404"/>
            <a:chExt cx="5410200" cy="3835401"/>
          </a:xfrm>
        </p:grpSpPr>
        <p:graphicFrame>
          <p:nvGraphicFramePr>
            <p:cNvPr id="66" name="Диаграмма 65">
              <a:extLst>
                <a:ext uri="{FF2B5EF4-FFF2-40B4-BE49-F238E27FC236}">
                  <a16:creationId xmlns:a16="http://schemas.microsoft.com/office/drawing/2014/main" id="{3521D061-333B-D59D-700A-A92FAF1530D1}"/>
                </a:ext>
              </a:extLst>
            </p:cNvPr>
            <p:cNvGraphicFramePr/>
            <p:nvPr>
              <p:extLst/>
            </p:nvPr>
          </p:nvGraphicFramePr>
          <p:xfrm>
            <a:off x="9111327" y="3008404"/>
            <a:ext cx="5410200" cy="3835401"/>
          </p:xfrm>
          <a:graphic>
            <a:graphicData uri="http://schemas.openxmlformats.org/drawingml/2006/chart">
              <c:chart xmlns:c="http://schemas.openxmlformats.org/drawingml/2006/chart" xmlns:r="http://schemas.openxmlformats.org/officeDocument/2006/relationships" r:id="rId3"/>
            </a:graphicData>
          </a:graphic>
        </p:graphicFrame>
        <p:sp>
          <p:nvSpPr>
            <p:cNvPr id="67" name="TextBox 66">
              <a:extLst>
                <a:ext uri="{FF2B5EF4-FFF2-40B4-BE49-F238E27FC236}">
                  <a16:creationId xmlns:a16="http://schemas.microsoft.com/office/drawing/2014/main" id="{0135CD1D-6EC7-120A-85E4-EA3255F1DB25}"/>
                </a:ext>
              </a:extLst>
            </p:cNvPr>
            <p:cNvSpPr txBox="1"/>
            <p:nvPr/>
          </p:nvSpPr>
          <p:spPr>
            <a:xfrm>
              <a:off x="10592562" y="4400843"/>
              <a:ext cx="2227577" cy="15282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kk-KZ" sz="900" b="1" dirty="0">
                  <a:solidFill>
                    <a:prstClr val="black"/>
                  </a:solidFill>
                  <a:latin typeface="Arial" panose="020B0604020202020204" pitchFamily="34" charset="0"/>
                  <a:cs typeface="Arial" panose="020B0604020202020204" pitchFamily="34" charset="0"/>
                </a:rPr>
                <a:t>Барлығы</a:t>
              </a:r>
              <a:r>
                <a:rPr kumimoji="0" lang="kk-KZ" sz="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9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20 654</a:t>
              </a:r>
              <a:endParaRPr kumimoji="0" lang="kk-KZ" sz="9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өтініштер:</a:t>
              </a:r>
            </a:p>
            <a:p>
              <a:pPr marL="0" marR="0" lvl="0" indent="0" algn="ctr" defTabSz="914400" rtl="0" eaLnBrk="1" fontAlgn="auto" latinLnBrk="0" hangingPunct="1">
                <a:lnSpc>
                  <a:spcPct val="100000"/>
                </a:lnSpc>
                <a:spcBef>
                  <a:spcPts val="0"/>
                </a:spcBef>
                <a:spcAft>
                  <a:spcPts val="0"/>
                </a:spcAft>
                <a:buClrTx/>
                <a:buSzTx/>
                <a:buFontTx/>
                <a:buNone/>
                <a:tabLst/>
                <a:defRPr/>
              </a:pPr>
              <a:r>
                <a:rPr lang="kk-KZ" sz="900" i="1" dirty="0">
                  <a:solidFill>
                    <a:prstClr val="black"/>
                  </a:solidFill>
                  <a:latin typeface="Arial" panose="020B0604020202020204" pitchFamily="34" charset="0"/>
                  <a:cs typeface="Arial" panose="020B0604020202020204" pitchFamily="34" charset="0"/>
                </a:rPr>
                <a:t>ОА</a:t>
              </a:r>
              <a:r>
                <a:rPr kumimoji="0" lang="kk-KZ" sz="9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ru-RU" sz="900" b="0" i="1"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5 867</a:t>
              </a:r>
              <a:endParaRPr lang="kk-KZ" sz="900" i="1" dirty="0">
                <a:solidFill>
                  <a:srgbClr val="0070C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9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Филиалдар – </a:t>
              </a:r>
              <a:r>
                <a:rPr kumimoji="0" lang="ru-RU" sz="900" b="0" i="1"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14 787</a:t>
              </a:r>
              <a:endParaRPr kumimoji="0" lang="ru-KZ" sz="900" b="0" i="1"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grpSp>
      <p:graphicFrame>
        <p:nvGraphicFramePr>
          <p:cNvPr id="70" name="Диаграмма 69">
            <a:extLst>
              <a:ext uri="{FF2B5EF4-FFF2-40B4-BE49-F238E27FC236}">
                <a16:creationId xmlns:a16="http://schemas.microsoft.com/office/drawing/2014/main" id="{5BF9BBB7-8048-01BD-81F8-8EC3B7865210}"/>
              </a:ext>
            </a:extLst>
          </p:cNvPr>
          <p:cNvGraphicFramePr/>
          <p:nvPr>
            <p:extLst/>
          </p:nvPr>
        </p:nvGraphicFramePr>
        <p:xfrm>
          <a:off x="3813823" y="1658564"/>
          <a:ext cx="4101737" cy="1967680"/>
        </p:xfrm>
        <a:graphic>
          <a:graphicData uri="http://schemas.openxmlformats.org/drawingml/2006/chart">
            <c:chart xmlns:c="http://schemas.openxmlformats.org/drawingml/2006/chart" xmlns:r="http://schemas.openxmlformats.org/officeDocument/2006/relationships" r:id="rId4"/>
          </a:graphicData>
        </a:graphic>
      </p:graphicFrame>
      <p:sp>
        <p:nvSpPr>
          <p:cNvPr id="7" name="Shape 5">
            <a:extLst>
              <a:ext uri="{FF2B5EF4-FFF2-40B4-BE49-F238E27FC236}">
                <a16:creationId xmlns:a16="http://schemas.microsoft.com/office/drawing/2014/main" id="{5F65EE3C-FC9D-852A-8A46-1422050F5CE7}"/>
              </a:ext>
            </a:extLst>
          </p:cNvPr>
          <p:cNvSpPr/>
          <p:nvPr/>
        </p:nvSpPr>
        <p:spPr>
          <a:xfrm>
            <a:off x="8140062" y="969009"/>
            <a:ext cx="3755807" cy="814293"/>
          </a:xfrm>
          <a:prstGeom prst="roundRect">
            <a:avLst>
              <a:gd name="adj" fmla="val 7792"/>
            </a:avLst>
          </a:prstGeom>
          <a:gradFill flip="none" rotWithShape="1">
            <a:gsLst>
              <a:gs pos="0">
                <a:srgbClr val="1A365D"/>
              </a:gs>
              <a:gs pos="100000">
                <a:srgbClr val="2B6CB0"/>
              </a:gs>
            </a:gsLst>
            <a:lin ang="2700000" scaled="1"/>
          </a:gradFill>
          <a:ln/>
          <a:effectLst>
            <a:outerShdw blurRad="134669" dist="89779" dir="5400000" algn="bl" rotWithShape="0">
              <a:srgbClr val="000000">
                <a:alpha val="10196"/>
              </a:srgbClr>
            </a:outerShdw>
          </a:effectLst>
        </p:spPr>
        <p:txBody>
          <a:bodyPr/>
          <a:lstStyle/>
          <a:p>
            <a:endParaRPr lang="ru-KZ" dirty="0"/>
          </a:p>
        </p:txBody>
      </p:sp>
      <p:sp>
        <p:nvSpPr>
          <p:cNvPr id="8" name="Shape 6">
            <a:extLst>
              <a:ext uri="{FF2B5EF4-FFF2-40B4-BE49-F238E27FC236}">
                <a16:creationId xmlns:a16="http://schemas.microsoft.com/office/drawing/2014/main" id="{FCA679BD-E0A2-8485-045B-89EF4EB2AC35}"/>
              </a:ext>
            </a:extLst>
          </p:cNvPr>
          <p:cNvSpPr/>
          <p:nvPr/>
        </p:nvSpPr>
        <p:spPr>
          <a:xfrm>
            <a:off x="8372661" y="1224974"/>
            <a:ext cx="269337" cy="269337"/>
          </a:xfrm>
          <a:custGeom>
            <a:avLst/>
            <a:gdLst/>
            <a:ahLst/>
            <a:cxnLst/>
            <a:rect l="l" t="t" r="r" b="b"/>
            <a:pathLst>
              <a:path w="269337" h="269337">
                <a:moveTo>
                  <a:pt x="25250" y="33667"/>
                </a:moveTo>
                <a:cubicBezTo>
                  <a:pt x="11310" y="33667"/>
                  <a:pt x="0" y="44977"/>
                  <a:pt x="0" y="58918"/>
                </a:cubicBezTo>
                <a:cubicBezTo>
                  <a:pt x="0" y="66861"/>
                  <a:pt x="3735" y="74331"/>
                  <a:pt x="10100" y="79118"/>
                </a:cubicBezTo>
                <a:lnTo>
                  <a:pt x="119518" y="161182"/>
                </a:lnTo>
                <a:cubicBezTo>
                  <a:pt x="128514" y="167915"/>
                  <a:pt x="140823" y="167915"/>
                  <a:pt x="149819" y="161182"/>
                </a:cubicBezTo>
                <a:lnTo>
                  <a:pt x="259237" y="79118"/>
                </a:lnTo>
                <a:cubicBezTo>
                  <a:pt x="265602" y="74331"/>
                  <a:pt x="269337" y="66861"/>
                  <a:pt x="269337" y="58918"/>
                </a:cubicBezTo>
                <a:cubicBezTo>
                  <a:pt x="269337" y="44977"/>
                  <a:pt x="258027" y="33667"/>
                  <a:pt x="244087" y="33667"/>
                </a:cubicBezTo>
                <a:lnTo>
                  <a:pt x="25250" y="33667"/>
                </a:lnTo>
                <a:close/>
                <a:moveTo>
                  <a:pt x="0" y="103106"/>
                </a:moveTo>
                <a:lnTo>
                  <a:pt x="0" y="202003"/>
                </a:lnTo>
                <a:cubicBezTo>
                  <a:pt x="0" y="220572"/>
                  <a:pt x="15098" y="235670"/>
                  <a:pt x="33667" y="235670"/>
                </a:cubicBezTo>
                <a:lnTo>
                  <a:pt x="235670" y="235670"/>
                </a:lnTo>
                <a:cubicBezTo>
                  <a:pt x="254240" y="235670"/>
                  <a:pt x="269337" y="220572"/>
                  <a:pt x="269337" y="202003"/>
                </a:cubicBezTo>
                <a:lnTo>
                  <a:pt x="269337" y="103106"/>
                </a:lnTo>
                <a:lnTo>
                  <a:pt x="164969" y="181382"/>
                </a:lnTo>
                <a:cubicBezTo>
                  <a:pt x="147031" y="194849"/>
                  <a:pt x="122306" y="194849"/>
                  <a:pt x="104368" y="181382"/>
                </a:cubicBezTo>
                <a:lnTo>
                  <a:pt x="0" y="103106"/>
                </a:lnTo>
                <a:close/>
              </a:path>
            </a:pathLst>
          </a:custGeom>
          <a:solidFill>
            <a:srgbClr val="FFFFFF"/>
          </a:solidFill>
          <a:ln/>
        </p:spPr>
      </p:sp>
      <p:sp>
        <p:nvSpPr>
          <p:cNvPr id="9" name="Text 7">
            <a:extLst>
              <a:ext uri="{FF2B5EF4-FFF2-40B4-BE49-F238E27FC236}">
                <a16:creationId xmlns:a16="http://schemas.microsoft.com/office/drawing/2014/main" id="{3E0A531A-6B32-E9C2-2FA3-F9A8608BCE09}"/>
              </a:ext>
            </a:extLst>
          </p:cNvPr>
          <p:cNvSpPr/>
          <p:nvPr/>
        </p:nvSpPr>
        <p:spPr>
          <a:xfrm>
            <a:off x="8913667" y="1040524"/>
            <a:ext cx="2549726" cy="215470"/>
          </a:xfrm>
          <a:prstGeom prst="rect">
            <a:avLst/>
          </a:prstGeom>
          <a:noFill/>
          <a:ln/>
        </p:spPr>
        <p:txBody>
          <a:bodyPr wrap="square" lIns="0" tIns="0" rIns="0" bIns="0" rtlCol="0" anchor="ctr"/>
          <a:lstStyle/>
          <a:p>
            <a:pPr>
              <a:lnSpc>
                <a:spcPct val="120000"/>
              </a:lnSpc>
            </a:pPr>
            <a:endParaRPr lang="en-US" sz="1600" dirty="0"/>
          </a:p>
        </p:txBody>
      </p:sp>
      <p:sp>
        <p:nvSpPr>
          <p:cNvPr id="10" name="Text 8">
            <a:extLst>
              <a:ext uri="{FF2B5EF4-FFF2-40B4-BE49-F238E27FC236}">
                <a16:creationId xmlns:a16="http://schemas.microsoft.com/office/drawing/2014/main" id="{7C2D6078-6E79-C08B-AB54-311FD9D8BAA1}"/>
              </a:ext>
            </a:extLst>
          </p:cNvPr>
          <p:cNvSpPr/>
          <p:nvPr/>
        </p:nvSpPr>
        <p:spPr>
          <a:xfrm>
            <a:off x="8900056" y="1100261"/>
            <a:ext cx="2612571" cy="323205"/>
          </a:xfrm>
          <a:prstGeom prst="rect">
            <a:avLst/>
          </a:prstGeom>
          <a:noFill/>
          <a:ln/>
        </p:spPr>
        <p:txBody>
          <a:bodyPr wrap="square" lIns="0" tIns="0" rIns="0" bIns="0" rtlCol="0" anchor="ctr"/>
          <a:lstStyle/>
          <a:p>
            <a:pPr>
              <a:lnSpc>
                <a:spcPct val="100000"/>
              </a:lnSpc>
            </a:pPr>
            <a:r>
              <a:rPr lang="en-US" sz="2121" b="1" dirty="0">
                <a:solidFill>
                  <a:srgbClr val="FFFFFF"/>
                </a:solidFill>
                <a:latin typeface="MiSans" pitchFamily="34" charset="0"/>
                <a:ea typeface="MiSans" pitchFamily="34" charset="-122"/>
                <a:cs typeface="MiSans" pitchFamily="34" charset="-120"/>
              </a:rPr>
              <a:t>86,4%</a:t>
            </a:r>
            <a:endParaRPr lang="en-US" sz="1600" dirty="0"/>
          </a:p>
        </p:txBody>
      </p:sp>
      <p:sp>
        <p:nvSpPr>
          <p:cNvPr id="11" name="Text 9">
            <a:extLst>
              <a:ext uri="{FF2B5EF4-FFF2-40B4-BE49-F238E27FC236}">
                <a16:creationId xmlns:a16="http://schemas.microsoft.com/office/drawing/2014/main" id="{DA8A406F-E035-AA60-C00D-9A5E23019D4B}"/>
              </a:ext>
            </a:extLst>
          </p:cNvPr>
          <p:cNvSpPr/>
          <p:nvPr/>
        </p:nvSpPr>
        <p:spPr>
          <a:xfrm>
            <a:off x="8891523" y="1416249"/>
            <a:ext cx="2531770" cy="143647"/>
          </a:xfrm>
          <a:prstGeom prst="rect">
            <a:avLst/>
          </a:prstGeom>
          <a:noFill/>
          <a:ln/>
        </p:spPr>
        <p:txBody>
          <a:bodyPr wrap="square" lIns="0" tIns="0" rIns="0" bIns="0" rtlCol="0" anchor="ctr"/>
          <a:lstStyle/>
          <a:p>
            <a:pPr>
              <a:lnSpc>
                <a:spcPct val="110000"/>
              </a:lnSpc>
            </a:pPr>
            <a:r>
              <a:rPr lang="ru-RU" sz="848" dirty="0" err="1">
                <a:solidFill>
                  <a:srgbClr val="F1F5F9">
                    <a:alpha val="90000"/>
                  </a:srgbClr>
                </a:solidFill>
                <a:latin typeface="MiSans" pitchFamily="34" charset="0"/>
                <a:ea typeface="MiSans" pitchFamily="34" charset="-122"/>
                <a:cs typeface="MiSans" pitchFamily="34" charset="-120"/>
              </a:rPr>
              <a:t>Өтініштер</a:t>
            </a:r>
            <a:r>
              <a:rPr lang="ru-RU" sz="848" dirty="0">
                <a:solidFill>
                  <a:srgbClr val="F1F5F9">
                    <a:alpha val="90000"/>
                  </a:srgbClr>
                </a:solidFill>
                <a:latin typeface="MiSans" pitchFamily="34" charset="0"/>
                <a:ea typeface="MiSans" pitchFamily="34" charset="-122"/>
                <a:cs typeface="MiSans" pitchFamily="34" charset="-120"/>
              </a:rPr>
              <a:t> «Е-</a:t>
            </a:r>
            <a:r>
              <a:rPr lang="ru-RU" sz="848" dirty="0" err="1">
                <a:solidFill>
                  <a:srgbClr val="F1F5F9">
                    <a:alpha val="90000"/>
                  </a:srgbClr>
                </a:solidFill>
                <a:latin typeface="MiSans" pitchFamily="34" charset="0"/>
                <a:ea typeface="MiSans" pitchFamily="34" charset="-122"/>
                <a:cs typeface="MiSans" pitchFamily="34" charset="-120"/>
              </a:rPr>
              <a:t>Өтініш</a:t>
            </a:r>
            <a:r>
              <a:rPr lang="ru-RU" sz="848" dirty="0">
                <a:solidFill>
                  <a:srgbClr val="F1F5F9">
                    <a:alpha val="90000"/>
                  </a:srgbClr>
                </a:solidFill>
                <a:latin typeface="MiSans" pitchFamily="34" charset="0"/>
                <a:ea typeface="MiSans" pitchFamily="34" charset="-122"/>
                <a:cs typeface="MiSans" pitchFamily="34" charset="-120"/>
              </a:rPr>
              <a:t>» </a:t>
            </a:r>
            <a:r>
              <a:rPr lang="ru-RU" sz="848" dirty="0" err="1">
                <a:solidFill>
                  <a:srgbClr val="F1F5F9">
                    <a:alpha val="90000"/>
                  </a:srgbClr>
                </a:solidFill>
                <a:latin typeface="MiSans" pitchFamily="34" charset="0"/>
                <a:ea typeface="MiSans" pitchFamily="34" charset="-122"/>
                <a:cs typeface="MiSans" pitchFamily="34" charset="-120"/>
              </a:rPr>
              <a:t>арқылы</a:t>
            </a:r>
            <a:r>
              <a:rPr lang="ru-RU" sz="848" dirty="0">
                <a:solidFill>
                  <a:srgbClr val="F1F5F9">
                    <a:alpha val="90000"/>
                  </a:srgbClr>
                </a:solidFill>
                <a:latin typeface="MiSans" pitchFamily="34" charset="0"/>
                <a:ea typeface="MiSans" pitchFamily="34" charset="-122"/>
                <a:cs typeface="MiSans" pitchFamily="34" charset="-120"/>
              </a:rPr>
              <a:t> </a:t>
            </a:r>
            <a:r>
              <a:rPr lang="ru-RU" sz="848" dirty="0" err="1">
                <a:solidFill>
                  <a:srgbClr val="F1F5F9">
                    <a:alpha val="90000"/>
                  </a:srgbClr>
                </a:solidFill>
                <a:latin typeface="MiSans" pitchFamily="34" charset="0"/>
                <a:ea typeface="MiSans" pitchFamily="34" charset="-122"/>
                <a:cs typeface="MiSans" pitchFamily="34" charset="-120"/>
              </a:rPr>
              <a:t>келіп</a:t>
            </a:r>
            <a:r>
              <a:rPr lang="ru-RU" sz="848" dirty="0">
                <a:solidFill>
                  <a:srgbClr val="F1F5F9">
                    <a:alpha val="90000"/>
                  </a:srgbClr>
                </a:solidFill>
                <a:latin typeface="MiSans" pitchFamily="34" charset="0"/>
                <a:ea typeface="MiSans" pitchFamily="34" charset="-122"/>
                <a:cs typeface="MiSans" pitchFamily="34" charset="-120"/>
              </a:rPr>
              <a:t> </a:t>
            </a:r>
            <a:r>
              <a:rPr lang="ru-RU" sz="848" dirty="0" err="1">
                <a:solidFill>
                  <a:srgbClr val="F1F5F9">
                    <a:alpha val="90000"/>
                  </a:srgbClr>
                </a:solidFill>
                <a:latin typeface="MiSans" pitchFamily="34" charset="0"/>
                <a:ea typeface="MiSans" pitchFamily="34" charset="-122"/>
                <a:cs typeface="MiSans" pitchFamily="34" charset="-120"/>
              </a:rPr>
              <a:t>түсті</a:t>
            </a:r>
            <a:r>
              <a:rPr lang="ru-RU" sz="848" dirty="0">
                <a:solidFill>
                  <a:srgbClr val="FFFFFF">
                    <a:alpha val="90000"/>
                  </a:srgbClr>
                </a:solidFill>
                <a:latin typeface="MiSans" pitchFamily="34" charset="0"/>
                <a:ea typeface="MiSans" pitchFamily="34" charset="-122"/>
                <a:cs typeface="MiSans" pitchFamily="34" charset="-120"/>
              </a:rPr>
              <a:t>.</a:t>
            </a:r>
            <a:endParaRPr lang="en-US" sz="1600" dirty="0"/>
          </a:p>
        </p:txBody>
      </p:sp>
      <p:sp>
        <p:nvSpPr>
          <p:cNvPr id="12" name="Shape 10">
            <a:extLst>
              <a:ext uri="{FF2B5EF4-FFF2-40B4-BE49-F238E27FC236}">
                <a16:creationId xmlns:a16="http://schemas.microsoft.com/office/drawing/2014/main" id="{9F36A9C0-BEEF-BFF9-80B3-91DD28A778C0}"/>
              </a:ext>
            </a:extLst>
          </p:cNvPr>
          <p:cNvSpPr/>
          <p:nvPr/>
        </p:nvSpPr>
        <p:spPr>
          <a:xfrm>
            <a:off x="8140062" y="1883421"/>
            <a:ext cx="3755807" cy="842274"/>
          </a:xfrm>
          <a:prstGeom prst="roundRect">
            <a:avLst>
              <a:gd name="adj" fmla="val 7792"/>
            </a:avLst>
          </a:prstGeom>
          <a:gradFill flip="none" rotWithShape="1">
            <a:gsLst>
              <a:gs pos="0">
                <a:srgbClr val="2B6CB0"/>
              </a:gs>
              <a:gs pos="100000">
                <a:srgbClr val="4299E1"/>
              </a:gs>
            </a:gsLst>
            <a:lin ang="2700000" scaled="1"/>
          </a:gradFill>
          <a:ln/>
          <a:effectLst>
            <a:outerShdw blurRad="134669" dist="89779" dir="5400000" algn="bl" rotWithShape="0">
              <a:srgbClr val="000000">
                <a:alpha val="10196"/>
              </a:srgbClr>
            </a:outerShdw>
          </a:effectLst>
        </p:spPr>
      </p:sp>
      <p:sp>
        <p:nvSpPr>
          <p:cNvPr id="13" name="Shape 11">
            <a:extLst>
              <a:ext uri="{FF2B5EF4-FFF2-40B4-BE49-F238E27FC236}">
                <a16:creationId xmlns:a16="http://schemas.microsoft.com/office/drawing/2014/main" id="{EF4A7609-33FC-D083-E385-F3CD1DFBF67F}"/>
              </a:ext>
            </a:extLst>
          </p:cNvPr>
          <p:cNvSpPr/>
          <p:nvPr/>
        </p:nvSpPr>
        <p:spPr>
          <a:xfrm>
            <a:off x="8394855" y="2166880"/>
            <a:ext cx="202003" cy="269337"/>
          </a:xfrm>
          <a:custGeom>
            <a:avLst/>
            <a:gdLst/>
            <a:ahLst/>
            <a:cxnLst/>
            <a:rect l="l" t="t" r="r" b="b"/>
            <a:pathLst>
              <a:path w="202003" h="269337">
                <a:moveTo>
                  <a:pt x="63126" y="46292"/>
                </a:moveTo>
                <a:cubicBezTo>
                  <a:pt x="63126" y="25388"/>
                  <a:pt x="80097" y="8417"/>
                  <a:pt x="101001" y="8417"/>
                </a:cubicBezTo>
                <a:cubicBezTo>
                  <a:pt x="121906" y="8417"/>
                  <a:pt x="138877" y="25388"/>
                  <a:pt x="138877" y="46292"/>
                </a:cubicBezTo>
                <a:cubicBezTo>
                  <a:pt x="138877" y="67196"/>
                  <a:pt x="121906" y="84168"/>
                  <a:pt x="101001" y="84168"/>
                </a:cubicBezTo>
                <a:cubicBezTo>
                  <a:pt x="80097" y="84168"/>
                  <a:pt x="63126" y="67196"/>
                  <a:pt x="63126" y="46292"/>
                </a:cubicBezTo>
                <a:close/>
                <a:moveTo>
                  <a:pt x="4051" y="76014"/>
                </a:moveTo>
                <a:cubicBezTo>
                  <a:pt x="10889" y="66598"/>
                  <a:pt x="24040" y="64546"/>
                  <a:pt x="33457" y="71385"/>
                </a:cubicBezTo>
                <a:lnTo>
                  <a:pt x="52500" y="85220"/>
                </a:lnTo>
                <a:cubicBezTo>
                  <a:pt x="66598" y="95478"/>
                  <a:pt x="83589" y="101001"/>
                  <a:pt x="101001" y="101001"/>
                </a:cubicBezTo>
                <a:cubicBezTo>
                  <a:pt x="118414" y="101001"/>
                  <a:pt x="135405" y="95478"/>
                  <a:pt x="149503" y="85220"/>
                </a:cubicBezTo>
                <a:lnTo>
                  <a:pt x="168546" y="71332"/>
                </a:lnTo>
                <a:cubicBezTo>
                  <a:pt x="177962" y="64494"/>
                  <a:pt x="191114" y="66598"/>
                  <a:pt x="197952" y="75962"/>
                </a:cubicBezTo>
                <a:cubicBezTo>
                  <a:pt x="204791" y="85325"/>
                  <a:pt x="202687" y="98529"/>
                  <a:pt x="193323" y="105368"/>
                </a:cubicBezTo>
                <a:lnTo>
                  <a:pt x="174280" y="119255"/>
                </a:lnTo>
                <a:cubicBezTo>
                  <a:pt x="167126" y="124463"/>
                  <a:pt x="159498" y="128829"/>
                  <a:pt x="151502" y="132407"/>
                </a:cubicBezTo>
                <a:lnTo>
                  <a:pt x="151502" y="151502"/>
                </a:lnTo>
                <a:lnTo>
                  <a:pt x="50501" y="151502"/>
                </a:lnTo>
                <a:lnTo>
                  <a:pt x="50501" y="132407"/>
                </a:lnTo>
                <a:cubicBezTo>
                  <a:pt x="42505" y="128882"/>
                  <a:pt x="34877" y="124463"/>
                  <a:pt x="27723" y="119255"/>
                </a:cubicBezTo>
                <a:lnTo>
                  <a:pt x="8680" y="105368"/>
                </a:lnTo>
                <a:cubicBezTo>
                  <a:pt x="-736" y="98529"/>
                  <a:pt x="-2788" y="85378"/>
                  <a:pt x="4051" y="75962"/>
                </a:cubicBezTo>
                <a:close/>
                <a:moveTo>
                  <a:pt x="51290" y="173228"/>
                </a:moveTo>
                <a:lnTo>
                  <a:pt x="83168" y="201109"/>
                </a:lnTo>
                <a:lnTo>
                  <a:pt x="69491" y="220678"/>
                </a:lnTo>
                <a:lnTo>
                  <a:pt x="82274" y="233461"/>
                </a:lnTo>
                <a:cubicBezTo>
                  <a:pt x="90480" y="241667"/>
                  <a:pt x="90480" y="254976"/>
                  <a:pt x="82274" y="263235"/>
                </a:cubicBezTo>
                <a:cubicBezTo>
                  <a:pt x="74068" y="271494"/>
                  <a:pt x="60759" y="271441"/>
                  <a:pt x="52500" y="263235"/>
                </a:cubicBezTo>
                <a:lnTo>
                  <a:pt x="27249" y="237985"/>
                </a:lnTo>
                <a:cubicBezTo>
                  <a:pt x="19990" y="230725"/>
                  <a:pt x="18990" y="219363"/>
                  <a:pt x="24830" y="210998"/>
                </a:cubicBezTo>
                <a:lnTo>
                  <a:pt x="51237" y="173228"/>
                </a:lnTo>
                <a:close/>
                <a:moveTo>
                  <a:pt x="118887" y="201109"/>
                </a:moveTo>
                <a:lnTo>
                  <a:pt x="150766" y="173228"/>
                </a:lnTo>
                <a:lnTo>
                  <a:pt x="177173" y="210998"/>
                </a:lnTo>
                <a:cubicBezTo>
                  <a:pt x="183013" y="219363"/>
                  <a:pt x="182013" y="230725"/>
                  <a:pt x="174806" y="237932"/>
                </a:cubicBezTo>
                <a:lnTo>
                  <a:pt x="149556" y="263182"/>
                </a:lnTo>
                <a:cubicBezTo>
                  <a:pt x="141349" y="271389"/>
                  <a:pt x="128040" y="271389"/>
                  <a:pt x="119781" y="263182"/>
                </a:cubicBezTo>
                <a:cubicBezTo>
                  <a:pt x="111522" y="254976"/>
                  <a:pt x="111575" y="241667"/>
                  <a:pt x="119781" y="233408"/>
                </a:cubicBezTo>
                <a:lnTo>
                  <a:pt x="132564" y="220625"/>
                </a:lnTo>
                <a:lnTo>
                  <a:pt x="118887" y="201056"/>
                </a:lnTo>
                <a:close/>
              </a:path>
            </a:pathLst>
          </a:custGeom>
          <a:solidFill>
            <a:srgbClr val="FFFFFF"/>
          </a:solidFill>
          <a:ln/>
        </p:spPr>
      </p:sp>
      <p:sp>
        <p:nvSpPr>
          <p:cNvPr id="14" name="Text 12">
            <a:extLst>
              <a:ext uri="{FF2B5EF4-FFF2-40B4-BE49-F238E27FC236}">
                <a16:creationId xmlns:a16="http://schemas.microsoft.com/office/drawing/2014/main" id="{48E2F00F-7125-DB0E-C035-6FDFBD46736A}"/>
              </a:ext>
            </a:extLst>
          </p:cNvPr>
          <p:cNvSpPr/>
          <p:nvPr/>
        </p:nvSpPr>
        <p:spPr>
          <a:xfrm>
            <a:off x="7904880" y="2285886"/>
            <a:ext cx="2549726" cy="215470"/>
          </a:xfrm>
          <a:prstGeom prst="rect">
            <a:avLst/>
          </a:prstGeom>
          <a:noFill/>
          <a:ln/>
        </p:spPr>
        <p:txBody>
          <a:bodyPr wrap="square" lIns="0" tIns="0" rIns="0" bIns="0" rtlCol="0" anchor="ctr"/>
          <a:lstStyle/>
          <a:p>
            <a:pPr algn="ctr">
              <a:lnSpc>
                <a:spcPct val="120000"/>
              </a:lnSpc>
            </a:pPr>
            <a:endParaRPr lang="en-US" sz="1600" dirty="0"/>
          </a:p>
        </p:txBody>
      </p:sp>
      <p:sp>
        <p:nvSpPr>
          <p:cNvPr id="15" name="Text 13">
            <a:extLst>
              <a:ext uri="{FF2B5EF4-FFF2-40B4-BE49-F238E27FC236}">
                <a16:creationId xmlns:a16="http://schemas.microsoft.com/office/drawing/2014/main" id="{B26DA233-B2A5-703A-4BCE-5E01B6C46127}"/>
              </a:ext>
            </a:extLst>
          </p:cNvPr>
          <p:cNvSpPr/>
          <p:nvPr/>
        </p:nvSpPr>
        <p:spPr>
          <a:xfrm>
            <a:off x="8900056" y="1985371"/>
            <a:ext cx="2612571" cy="323205"/>
          </a:xfrm>
          <a:prstGeom prst="rect">
            <a:avLst/>
          </a:prstGeom>
          <a:noFill/>
          <a:ln/>
        </p:spPr>
        <p:txBody>
          <a:bodyPr wrap="square" lIns="0" tIns="0" rIns="0" bIns="0" rtlCol="0" anchor="ctr"/>
          <a:lstStyle/>
          <a:p>
            <a:pPr>
              <a:lnSpc>
                <a:spcPct val="100000"/>
              </a:lnSpc>
            </a:pPr>
            <a:r>
              <a:rPr lang="en-US" sz="2121" b="1" dirty="0">
                <a:solidFill>
                  <a:srgbClr val="FFFFFF"/>
                </a:solidFill>
                <a:latin typeface="MiSans" pitchFamily="34" charset="0"/>
                <a:ea typeface="MiSans" pitchFamily="34" charset="-122"/>
                <a:cs typeface="MiSans" pitchFamily="34" charset="-120"/>
              </a:rPr>
              <a:t>74,4%</a:t>
            </a:r>
            <a:endParaRPr lang="en-US" sz="1600" dirty="0"/>
          </a:p>
        </p:txBody>
      </p:sp>
      <p:sp>
        <p:nvSpPr>
          <p:cNvPr id="16" name="Text 14">
            <a:extLst>
              <a:ext uri="{FF2B5EF4-FFF2-40B4-BE49-F238E27FC236}">
                <a16:creationId xmlns:a16="http://schemas.microsoft.com/office/drawing/2014/main" id="{95DC8544-AF54-56C5-00B2-3F511C19932A}"/>
              </a:ext>
            </a:extLst>
          </p:cNvPr>
          <p:cNvSpPr/>
          <p:nvPr/>
        </p:nvSpPr>
        <p:spPr>
          <a:xfrm>
            <a:off x="8902466" y="2383366"/>
            <a:ext cx="2813367" cy="109572"/>
          </a:xfrm>
          <a:prstGeom prst="rect">
            <a:avLst/>
          </a:prstGeom>
          <a:noFill/>
          <a:ln/>
        </p:spPr>
        <p:txBody>
          <a:bodyPr wrap="square" lIns="0" tIns="0" rIns="0" bIns="0" rtlCol="0" anchor="ctr"/>
          <a:lstStyle/>
          <a:p>
            <a:pPr>
              <a:lnSpc>
                <a:spcPct val="110000"/>
              </a:lnSpc>
            </a:pPr>
            <a:r>
              <a:rPr lang="ru-RU" sz="848" dirty="0">
                <a:solidFill>
                  <a:srgbClr val="FFFFFF">
                    <a:alpha val="90000"/>
                  </a:srgbClr>
                </a:solidFill>
                <a:latin typeface="MiSans" pitchFamily="34" charset="0"/>
                <a:ea typeface="MiSans" pitchFamily="34" charset="-122"/>
                <a:cs typeface="MiSans" pitchFamily="34" charset="-120"/>
              </a:rPr>
              <a:t>Ана мен </a:t>
            </a:r>
            <a:r>
              <a:rPr lang="ru-RU" sz="848" dirty="0" err="1">
                <a:solidFill>
                  <a:srgbClr val="FFFFFF">
                    <a:alpha val="90000"/>
                  </a:srgbClr>
                </a:solidFill>
                <a:latin typeface="MiSans" pitchFamily="34" charset="0"/>
                <a:ea typeface="MiSans" pitchFamily="34" charset="-122"/>
                <a:cs typeface="MiSans" pitchFamily="34" charset="-120"/>
              </a:rPr>
              <a:t>баланы</a:t>
            </a:r>
            <a:r>
              <a:rPr lang="ru-RU" sz="848" dirty="0">
                <a:solidFill>
                  <a:srgbClr val="FFFFFF">
                    <a:alpha val="90000"/>
                  </a:srgbClr>
                </a:solidFill>
                <a:latin typeface="MiSans" pitchFamily="34" charset="0"/>
                <a:ea typeface="MiSans" pitchFamily="34" charset="-122"/>
                <a:cs typeface="MiSans" pitchFamily="34" charset="-120"/>
              </a:rPr>
              <a:t> </a:t>
            </a:r>
            <a:r>
              <a:rPr lang="ru-RU" sz="848" dirty="0" err="1">
                <a:solidFill>
                  <a:srgbClr val="FFFFFF">
                    <a:alpha val="90000"/>
                  </a:srgbClr>
                </a:solidFill>
                <a:latin typeface="MiSans" pitchFamily="34" charset="0"/>
                <a:ea typeface="MiSans" pitchFamily="34" charset="-122"/>
                <a:cs typeface="MiSans" pitchFamily="34" charset="-120"/>
              </a:rPr>
              <a:t>қолдауға</a:t>
            </a:r>
            <a:r>
              <a:rPr lang="ru-RU" sz="848" dirty="0">
                <a:solidFill>
                  <a:srgbClr val="FFFFFF">
                    <a:alpha val="90000"/>
                  </a:srgbClr>
                </a:solidFill>
                <a:latin typeface="MiSans" pitchFamily="34" charset="0"/>
                <a:ea typeface="MiSans" pitchFamily="34" charset="-122"/>
                <a:cs typeface="MiSans" pitchFamily="34" charset="-120"/>
              </a:rPr>
              <a:t> байланысты </a:t>
            </a:r>
            <a:r>
              <a:rPr lang="ru-RU" sz="848" dirty="0" err="1">
                <a:solidFill>
                  <a:srgbClr val="FFFFFF">
                    <a:alpha val="90000"/>
                  </a:srgbClr>
                </a:solidFill>
                <a:latin typeface="MiSans" pitchFamily="34" charset="0"/>
                <a:ea typeface="MiSans" pitchFamily="34" charset="-122"/>
                <a:cs typeface="MiSans" pitchFamily="34" charset="-120"/>
              </a:rPr>
              <a:t>әлеуметтік</a:t>
            </a:r>
            <a:r>
              <a:rPr lang="ru-RU" sz="848" dirty="0">
                <a:solidFill>
                  <a:srgbClr val="FFFFFF">
                    <a:alpha val="90000"/>
                  </a:srgbClr>
                </a:solidFill>
                <a:latin typeface="MiSans" pitchFamily="34" charset="0"/>
                <a:ea typeface="MiSans" pitchFamily="34" charset="-122"/>
                <a:cs typeface="MiSans" pitchFamily="34" charset="-120"/>
              </a:rPr>
              <a:t> </a:t>
            </a:r>
            <a:r>
              <a:rPr lang="ru-RU" sz="848" dirty="0" err="1">
                <a:solidFill>
                  <a:srgbClr val="FFFFFF">
                    <a:alpha val="90000"/>
                  </a:srgbClr>
                </a:solidFill>
                <a:latin typeface="MiSans" pitchFamily="34" charset="0"/>
                <a:ea typeface="MiSans" pitchFamily="34" charset="-122"/>
                <a:cs typeface="MiSans" pitchFamily="34" charset="-120"/>
              </a:rPr>
              <a:t>төлемдер</a:t>
            </a:r>
            <a:r>
              <a:rPr lang="ru-RU" sz="848" dirty="0">
                <a:solidFill>
                  <a:srgbClr val="FFFFFF">
                    <a:alpha val="90000"/>
                  </a:srgbClr>
                </a:solidFill>
                <a:latin typeface="MiSans" pitchFamily="34" charset="0"/>
                <a:ea typeface="MiSans" pitchFamily="34" charset="-122"/>
                <a:cs typeface="MiSans" pitchFamily="34" charset="-120"/>
              </a:rPr>
              <a:t> </a:t>
            </a:r>
            <a:r>
              <a:rPr lang="ru-RU" sz="848" dirty="0" err="1">
                <a:solidFill>
                  <a:srgbClr val="FFFFFF">
                    <a:alpha val="90000"/>
                  </a:srgbClr>
                </a:solidFill>
                <a:latin typeface="MiSans" pitchFamily="34" charset="0"/>
                <a:ea typeface="MiSans" pitchFamily="34" charset="-122"/>
                <a:cs typeface="MiSans" pitchFamily="34" charset="-120"/>
              </a:rPr>
              <a:t>мәселелері</a:t>
            </a:r>
            <a:r>
              <a:rPr lang="ru-RU" sz="848" dirty="0">
                <a:solidFill>
                  <a:srgbClr val="FFFFFF">
                    <a:alpha val="90000"/>
                  </a:srgbClr>
                </a:solidFill>
                <a:latin typeface="MiSans" pitchFamily="34" charset="0"/>
                <a:ea typeface="MiSans" pitchFamily="34" charset="-122"/>
                <a:cs typeface="MiSans" pitchFamily="34" charset="-120"/>
              </a:rPr>
              <a:t> </a:t>
            </a:r>
            <a:r>
              <a:rPr lang="ru-RU" sz="848" dirty="0" err="1">
                <a:solidFill>
                  <a:srgbClr val="FFFFFF">
                    <a:alpha val="90000"/>
                  </a:srgbClr>
                </a:solidFill>
                <a:latin typeface="MiSans" pitchFamily="34" charset="0"/>
                <a:ea typeface="MiSans" pitchFamily="34" charset="-122"/>
                <a:cs typeface="MiSans" pitchFamily="34" charset="-120"/>
              </a:rPr>
              <a:t>бойынша</a:t>
            </a:r>
            <a:r>
              <a:rPr lang="ru-RU" sz="848" dirty="0">
                <a:solidFill>
                  <a:srgbClr val="FFFFFF">
                    <a:alpha val="90000"/>
                  </a:srgbClr>
                </a:solidFill>
                <a:latin typeface="MiSans" pitchFamily="34" charset="0"/>
                <a:ea typeface="MiSans" pitchFamily="34" charset="-122"/>
                <a:cs typeface="MiSans" pitchFamily="34" charset="-120"/>
              </a:rPr>
              <a:t> </a:t>
            </a:r>
            <a:r>
              <a:rPr lang="ru-RU" sz="848" dirty="0" err="1">
                <a:solidFill>
                  <a:srgbClr val="FFFFFF">
                    <a:alpha val="90000"/>
                  </a:srgbClr>
                </a:solidFill>
                <a:latin typeface="MiSans" pitchFamily="34" charset="0"/>
                <a:ea typeface="MiSans" pitchFamily="34" charset="-122"/>
                <a:cs typeface="MiSans" pitchFamily="34" charset="-120"/>
              </a:rPr>
              <a:t>өтініштер</a:t>
            </a:r>
            <a:endParaRPr lang="en-US" sz="1600" dirty="0"/>
          </a:p>
        </p:txBody>
      </p:sp>
      <p:sp>
        <p:nvSpPr>
          <p:cNvPr id="17" name="Shape 15">
            <a:extLst>
              <a:ext uri="{FF2B5EF4-FFF2-40B4-BE49-F238E27FC236}">
                <a16:creationId xmlns:a16="http://schemas.microsoft.com/office/drawing/2014/main" id="{45D32C3A-CCCF-6C33-36D7-2D78C2B2AC41}"/>
              </a:ext>
            </a:extLst>
          </p:cNvPr>
          <p:cNvSpPr/>
          <p:nvPr/>
        </p:nvSpPr>
        <p:spPr>
          <a:xfrm>
            <a:off x="8140062" y="2820656"/>
            <a:ext cx="3755807" cy="684432"/>
          </a:xfrm>
          <a:prstGeom prst="roundRect">
            <a:avLst>
              <a:gd name="adj" fmla="val 7792"/>
            </a:avLst>
          </a:prstGeom>
          <a:gradFill flip="none" rotWithShape="1">
            <a:gsLst>
              <a:gs pos="0">
                <a:srgbClr val="4299E1"/>
              </a:gs>
              <a:gs pos="100000">
                <a:srgbClr val="1A365D"/>
              </a:gs>
            </a:gsLst>
            <a:lin ang="2700000" scaled="1"/>
          </a:gradFill>
          <a:ln/>
          <a:effectLst>
            <a:outerShdw blurRad="134669" dist="89779" dir="5400000" algn="bl" rotWithShape="0">
              <a:srgbClr val="000000">
                <a:alpha val="10196"/>
              </a:srgbClr>
            </a:outerShdw>
          </a:effectLst>
        </p:spPr>
      </p:sp>
      <p:sp>
        <p:nvSpPr>
          <p:cNvPr id="18" name="Shape 16">
            <a:extLst>
              <a:ext uri="{FF2B5EF4-FFF2-40B4-BE49-F238E27FC236}">
                <a16:creationId xmlns:a16="http://schemas.microsoft.com/office/drawing/2014/main" id="{A53B088E-CC09-D7C7-869D-75AF997688DC}"/>
              </a:ext>
            </a:extLst>
          </p:cNvPr>
          <p:cNvSpPr/>
          <p:nvPr/>
        </p:nvSpPr>
        <p:spPr>
          <a:xfrm>
            <a:off x="8348155" y="3013750"/>
            <a:ext cx="269337" cy="269337"/>
          </a:xfrm>
          <a:custGeom>
            <a:avLst/>
            <a:gdLst/>
            <a:ahLst/>
            <a:cxnLst/>
            <a:rect l="l" t="t" r="r" b="b"/>
            <a:pathLst>
              <a:path w="269337" h="269337">
                <a:moveTo>
                  <a:pt x="33667" y="33667"/>
                </a:moveTo>
                <a:cubicBezTo>
                  <a:pt x="33667" y="24356"/>
                  <a:pt x="26145" y="16834"/>
                  <a:pt x="16834" y="16834"/>
                </a:cubicBezTo>
                <a:cubicBezTo>
                  <a:pt x="7523" y="16834"/>
                  <a:pt x="0" y="24356"/>
                  <a:pt x="0" y="33667"/>
                </a:cubicBezTo>
                <a:lnTo>
                  <a:pt x="0" y="210420"/>
                </a:lnTo>
                <a:cubicBezTo>
                  <a:pt x="0" y="233671"/>
                  <a:pt x="18833" y="252504"/>
                  <a:pt x="42084" y="252504"/>
                </a:cubicBezTo>
                <a:lnTo>
                  <a:pt x="252504" y="252504"/>
                </a:lnTo>
                <a:cubicBezTo>
                  <a:pt x="261815" y="252504"/>
                  <a:pt x="269337" y="244981"/>
                  <a:pt x="269337" y="235670"/>
                </a:cubicBezTo>
                <a:cubicBezTo>
                  <a:pt x="269337" y="226359"/>
                  <a:pt x="261815" y="218837"/>
                  <a:pt x="252504" y="218837"/>
                </a:cubicBezTo>
                <a:lnTo>
                  <a:pt x="42084" y="218837"/>
                </a:lnTo>
                <a:cubicBezTo>
                  <a:pt x="37455" y="218837"/>
                  <a:pt x="33667" y="215049"/>
                  <a:pt x="33667" y="210420"/>
                </a:cubicBezTo>
                <a:lnTo>
                  <a:pt x="33667" y="33667"/>
                </a:lnTo>
                <a:close/>
                <a:moveTo>
                  <a:pt x="247559" y="79223"/>
                </a:moveTo>
                <a:cubicBezTo>
                  <a:pt x="254134" y="72647"/>
                  <a:pt x="254134" y="61969"/>
                  <a:pt x="247559" y="55393"/>
                </a:cubicBezTo>
                <a:cubicBezTo>
                  <a:pt x="240983" y="48817"/>
                  <a:pt x="230304" y="48817"/>
                  <a:pt x="223729" y="55393"/>
                </a:cubicBezTo>
                <a:lnTo>
                  <a:pt x="168336" y="110839"/>
                </a:lnTo>
                <a:lnTo>
                  <a:pt x="138141" y="80696"/>
                </a:lnTo>
                <a:cubicBezTo>
                  <a:pt x="131565" y="74120"/>
                  <a:pt x="120886" y="74120"/>
                  <a:pt x="114311" y="80696"/>
                </a:cubicBezTo>
                <a:lnTo>
                  <a:pt x="63810" y="131197"/>
                </a:lnTo>
                <a:cubicBezTo>
                  <a:pt x="57234" y="137772"/>
                  <a:pt x="57234" y="148451"/>
                  <a:pt x="63810" y="155027"/>
                </a:cubicBezTo>
                <a:cubicBezTo>
                  <a:pt x="70385" y="161602"/>
                  <a:pt x="81064" y="161602"/>
                  <a:pt x="87640" y="155027"/>
                </a:cubicBezTo>
                <a:lnTo>
                  <a:pt x="126252" y="116415"/>
                </a:lnTo>
                <a:lnTo>
                  <a:pt x="156447" y="146610"/>
                </a:lnTo>
                <a:cubicBezTo>
                  <a:pt x="163023" y="153186"/>
                  <a:pt x="173701" y="153186"/>
                  <a:pt x="180277" y="146610"/>
                </a:cubicBezTo>
                <a:lnTo>
                  <a:pt x="247611" y="79276"/>
                </a:lnTo>
                <a:close/>
              </a:path>
            </a:pathLst>
          </a:custGeom>
          <a:solidFill>
            <a:srgbClr val="FFFFFF"/>
          </a:solidFill>
          <a:ln/>
        </p:spPr>
      </p:sp>
      <p:sp>
        <p:nvSpPr>
          <p:cNvPr id="19" name="Text 17">
            <a:extLst>
              <a:ext uri="{FF2B5EF4-FFF2-40B4-BE49-F238E27FC236}">
                <a16:creationId xmlns:a16="http://schemas.microsoft.com/office/drawing/2014/main" id="{982A4B6B-7CEC-54E7-2B27-C7E1ADE86C8D}"/>
              </a:ext>
            </a:extLst>
          </p:cNvPr>
          <p:cNvSpPr/>
          <p:nvPr/>
        </p:nvSpPr>
        <p:spPr>
          <a:xfrm>
            <a:off x="7873641" y="3240502"/>
            <a:ext cx="2549726" cy="215470"/>
          </a:xfrm>
          <a:prstGeom prst="rect">
            <a:avLst/>
          </a:prstGeom>
          <a:noFill/>
          <a:ln/>
        </p:spPr>
        <p:txBody>
          <a:bodyPr wrap="square" lIns="0" tIns="0" rIns="0" bIns="0" rtlCol="0" anchor="ctr"/>
          <a:lstStyle/>
          <a:p>
            <a:pPr algn="ctr">
              <a:lnSpc>
                <a:spcPct val="120000"/>
              </a:lnSpc>
            </a:pPr>
            <a:endParaRPr lang="en-US" sz="1600" dirty="0"/>
          </a:p>
        </p:txBody>
      </p:sp>
      <p:sp>
        <p:nvSpPr>
          <p:cNvPr id="20" name="Text 18">
            <a:extLst>
              <a:ext uri="{FF2B5EF4-FFF2-40B4-BE49-F238E27FC236}">
                <a16:creationId xmlns:a16="http://schemas.microsoft.com/office/drawing/2014/main" id="{A7200E3B-07E5-4E56-F32B-E9E1D92550EC}"/>
              </a:ext>
            </a:extLst>
          </p:cNvPr>
          <p:cNvSpPr/>
          <p:nvPr/>
        </p:nvSpPr>
        <p:spPr>
          <a:xfrm>
            <a:off x="8140062" y="2875556"/>
            <a:ext cx="2612571" cy="323205"/>
          </a:xfrm>
          <a:prstGeom prst="rect">
            <a:avLst/>
          </a:prstGeom>
          <a:noFill/>
          <a:ln/>
        </p:spPr>
        <p:txBody>
          <a:bodyPr wrap="square" lIns="0" tIns="0" rIns="0" bIns="0" rtlCol="0" anchor="ctr"/>
          <a:lstStyle/>
          <a:p>
            <a:pPr algn="ctr">
              <a:lnSpc>
                <a:spcPct val="100000"/>
              </a:lnSpc>
            </a:pPr>
            <a:r>
              <a:rPr lang="ru-RU" sz="2121" b="1" dirty="0">
                <a:solidFill>
                  <a:srgbClr val="FFFFFF"/>
                </a:solidFill>
                <a:latin typeface="MiSans" pitchFamily="34" charset="0"/>
                <a:ea typeface="MiSans" pitchFamily="34" charset="-122"/>
                <a:cs typeface="MiSans" pitchFamily="34" charset="-120"/>
              </a:rPr>
              <a:t>в 3,7 раз </a:t>
            </a:r>
            <a:endParaRPr lang="en-US" sz="1600" dirty="0"/>
          </a:p>
        </p:txBody>
      </p:sp>
      <p:sp>
        <p:nvSpPr>
          <p:cNvPr id="21" name="Text 19">
            <a:extLst>
              <a:ext uri="{FF2B5EF4-FFF2-40B4-BE49-F238E27FC236}">
                <a16:creationId xmlns:a16="http://schemas.microsoft.com/office/drawing/2014/main" id="{30CCC9DC-0E4C-7E3A-EBD4-95DD4B39B26F}"/>
              </a:ext>
            </a:extLst>
          </p:cNvPr>
          <p:cNvSpPr/>
          <p:nvPr/>
        </p:nvSpPr>
        <p:spPr>
          <a:xfrm>
            <a:off x="8902466" y="3198761"/>
            <a:ext cx="2531770" cy="143647"/>
          </a:xfrm>
          <a:prstGeom prst="rect">
            <a:avLst/>
          </a:prstGeom>
          <a:noFill/>
          <a:ln/>
        </p:spPr>
        <p:txBody>
          <a:bodyPr wrap="square" lIns="0" tIns="0" rIns="0" bIns="0" rtlCol="0" anchor="ctr"/>
          <a:lstStyle/>
          <a:p>
            <a:pPr>
              <a:lnSpc>
                <a:spcPct val="110000"/>
              </a:lnSpc>
            </a:pPr>
            <a:r>
              <a:rPr lang="ru-RU" sz="848" dirty="0" err="1">
                <a:solidFill>
                  <a:srgbClr val="FFFFFF">
                    <a:alpha val="90000"/>
                  </a:srgbClr>
                </a:solidFill>
                <a:latin typeface="MiSans" pitchFamily="34" charset="0"/>
                <a:ea typeface="MiSans" pitchFamily="34" charset="-122"/>
                <a:cs typeface="MiSans" pitchFamily="34" charset="-120"/>
              </a:rPr>
              <a:t>өтініштер</a:t>
            </a:r>
            <a:r>
              <a:rPr lang="ru-RU" sz="848" dirty="0">
                <a:solidFill>
                  <a:srgbClr val="FFFFFF">
                    <a:alpha val="90000"/>
                  </a:srgbClr>
                </a:solidFill>
                <a:latin typeface="MiSans" pitchFamily="34" charset="0"/>
                <a:ea typeface="MiSans" pitchFamily="34" charset="-122"/>
                <a:cs typeface="MiSans" pitchFamily="34" charset="-120"/>
              </a:rPr>
              <a:t> </a:t>
            </a:r>
            <a:r>
              <a:rPr lang="ru-RU" sz="848" dirty="0" err="1">
                <a:solidFill>
                  <a:srgbClr val="FFFFFF">
                    <a:alpha val="90000"/>
                  </a:srgbClr>
                </a:solidFill>
                <a:latin typeface="MiSans" pitchFamily="34" charset="0"/>
                <a:ea typeface="MiSans" pitchFamily="34" charset="-122"/>
                <a:cs typeface="MiSans" pitchFamily="34" charset="-120"/>
              </a:rPr>
              <a:t>санының</a:t>
            </a:r>
            <a:r>
              <a:rPr lang="ru-RU" sz="848" dirty="0">
                <a:solidFill>
                  <a:srgbClr val="FFFFFF">
                    <a:alpha val="90000"/>
                  </a:srgbClr>
                </a:solidFill>
                <a:latin typeface="MiSans" pitchFamily="34" charset="0"/>
                <a:ea typeface="MiSans" pitchFamily="34" charset="-122"/>
                <a:cs typeface="MiSans" pitchFamily="34" charset="-120"/>
              </a:rPr>
              <a:t> </a:t>
            </a:r>
            <a:r>
              <a:rPr lang="ru-RU" sz="848" dirty="0" err="1">
                <a:solidFill>
                  <a:srgbClr val="FFFFFF">
                    <a:alpha val="90000"/>
                  </a:srgbClr>
                </a:solidFill>
                <a:latin typeface="MiSans" pitchFamily="34" charset="0"/>
                <a:ea typeface="MiSans" pitchFamily="34" charset="-122"/>
                <a:cs typeface="MiSans" pitchFamily="34" charset="-120"/>
              </a:rPr>
              <a:t>өсуі</a:t>
            </a:r>
            <a:endParaRPr lang="ru-RU" sz="848" dirty="0">
              <a:solidFill>
                <a:srgbClr val="FFFFFF">
                  <a:alpha val="90000"/>
                </a:srgbClr>
              </a:solidFill>
              <a:latin typeface="MiSans" pitchFamily="34" charset="0"/>
              <a:ea typeface="MiSans" pitchFamily="34" charset="-122"/>
              <a:cs typeface="MiSans" pitchFamily="34" charset="-120"/>
            </a:endParaRPr>
          </a:p>
        </p:txBody>
      </p:sp>
      <p:sp>
        <p:nvSpPr>
          <p:cNvPr id="22" name="Shape 20">
            <a:extLst>
              <a:ext uri="{FF2B5EF4-FFF2-40B4-BE49-F238E27FC236}">
                <a16:creationId xmlns:a16="http://schemas.microsoft.com/office/drawing/2014/main" id="{9CD6730E-757E-AF4C-6157-3F1DA484C38F}"/>
              </a:ext>
            </a:extLst>
          </p:cNvPr>
          <p:cNvSpPr/>
          <p:nvPr/>
        </p:nvSpPr>
        <p:spPr>
          <a:xfrm>
            <a:off x="8129125" y="4848915"/>
            <a:ext cx="3766744" cy="684432"/>
          </a:xfrm>
          <a:prstGeom prst="roundRect">
            <a:avLst>
              <a:gd name="adj" fmla="val 7792"/>
            </a:avLst>
          </a:prstGeom>
          <a:gradFill flip="none" rotWithShape="1">
            <a:gsLst>
              <a:gs pos="0">
                <a:srgbClr val="1A365D"/>
              </a:gs>
              <a:gs pos="100000">
                <a:srgbClr val="2B6CB0"/>
              </a:gs>
            </a:gsLst>
            <a:lin ang="2700000" scaled="1"/>
          </a:gradFill>
          <a:ln/>
          <a:effectLst>
            <a:outerShdw blurRad="134669" dist="89779" dir="5400000" algn="bl" rotWithShape="0">
              <a:srgbClr val="000000">
                <a:alpha val="10196"/>
              </a:srgbClr>
            </a:outerShdw>
          </a:effectLst>
        </p:spPr>
        <p:txBody>
          <a:bodyPr/>
          <a:lstStyle/>
          <a:p>
            <a:endParaRPr lang="ru-KZ"/>
          </a:p>
        </p:txBody>
      </p:sp>
      <p:sp>
        <p:nvSpPr>
          <p:cNvPr id="23" name="Shape 21">
            <a:extLst>
              <a:ext uri="{FF2B5EF4-FFF2-40B4-BE49-F238E27FC236}">
                <a16:creationId xmlns:a16="http://schemas.microsoft.com/office/drawing/2014/main" id="{021A071B-45F6-53D8-655C-E81C410E2DDD}"/>
              </a:ext>
            </a:extLst>
          </p:cNvPr>
          <p:cNvSpPr/>
          <p:nvPr/>
        </p:nvSpPr>
        <p:spPr>
          <a:xfrm>
            <a:off x="8296845" y="5057568"/>
            <a:ext cx="336672" cy="269337"/>
          </a:xfrm>
          <a:custGeom>
            <a:avLst/>
            <a:gdLst/>
            <a:ahLst/>
            <a:cxnLst/>
            <a:rect l="l" t="t" r="r" b="b"/>
            <a:pathLst>
              <a:path w="336672" h="269337">
                <a:moveTo>
                  <a:pt x="67334" y="16834"/>
                </a:moveTo>
                <a:cubicBezTo>
                  <a:pt x="48765" y="16834"/>
                  <a:pt x="33667" y="31931"/>
                  <a:pt x="33667" y="50501"/>
                </a:cubicBezTo>
                <a:lnTo>
                  <a:pt x="33667" y="176753"/>
                </a:lnTo>
                <a:lnTo>
                  <a:pt x="67334" y="176753"/>
                </a:lnTo>
                <a:lnTo>
                  <a:pt x="67334" y="50501"/>
                </a:lnTo>
                <a:lnTo>
                  <a:pt x="269337" y="50501"/>
                </a:lnTo>
                <a:lnTo>
                  <a:pt x="269337" y="176753"/>
                </a:lnTo>
                <a:lnTo>
                  <a:pt x="303004" y="176753"/>
                </a:lnTo>
                <a:lnTo>
                  <a:pt x="303004" y="50501"/>
                </a:lnTo>
                <a:cubicBezTo>
                  <a:pt x="303004" y="31931"/>
                  <a:pt x="287907" y="16834"/>
                  <a:pt x="269337" y="16834"/>
                </a:cubicBezTo>
                <a:lnTo>
                  <a:pt x="67334" y="16834"/>
                </a:lnTo>
                <a:close/>
                <a:moveTo>
                  <a:pt x="10100" y="202003"/>
                </a:moveTo>
                <a:cubicBezTo>
                  <a:pt x="4524" y="202003"/>
                  <a:pt x="0" y="206527"/>
                  <a:pt x="0" y="212103"/>
                </a:cubicBezTo>
                <a:cubicBezTo>
                  <a:pt x="0" y="234408"/>
                  <a:pt x="18096" y="252504"/>
                  <a:pt x="40401" y="252504"/>
                </a:cubicBezTo>
                <a:lnTo>
                  <a:pt x="296271" y="252504"/>
                </a:lnTo>
                <a:cubicBezTo>
                  <a:pt x="318575" y="252504"/>
                  <a:pt x="336672" y="234408"/>
                  <a:pt x="336672" y="212103"/>
                </a:cubicBezTo>
                <a:cubicBezTo>
                  <a:pt x="336672" y="206527"/>
                  <a:pt x="332148" y="202003"/>
                  <a:pt x="326571" y="202003"/>
                </a:cubicBezTo>
                <a:lnTo>
                  <a:pt x="10100" y="202003"/>
                </a:lnTo>
                <a:close/>
              </a:path>
            </a:pathLst>
          </a:custGeom>
          <a:solidFill>
            <a:srgbClr val="FFFFFF"/>
          </a:solidFill>
          <a:ln/>
        </p:spPr>
      </p:sp>
      <p:sp>
        <p:nvSpPr>
          <p:cNvPr id="25" name="Text 23">
            <a:extLst>
              <a:ext uri="{FF2B5EF4-FFF2-40B4-BE49-F238E27FC236}">
                <a16:creationId xmlns:a16="http://schemas.microsoft.com/office/drawing/2014/main" id="{D2E9F121-B969-FDA9-7ADB-3838F5078F3D}"/>
              </a:ext>
            </a:extLst>
          </p:cNvPr>
          <p:cNvSpPr/>
          <p:nvPr/>
        </p:nvSpPr>
        <p:spPr>
          <a:xfrm>
            <a:off x="8831044" y="4927601"/>
            <a:ext cx="2612571" cy="323205"/>
          </a:xfrm>
          <a:prstGeom prst="rect">
            <a:avLst/>
          </a:prstGeom>
          <a:noFill/>
          <a:ln/>
        </p:spPr>
        <p:txBody>
          <a:bodyPr wrap="square" lIns="0" tIns="0" rIns="0" bIns="0" rtlCol="0" anchor="ctr"/>
          <a:lstStyle/>
          <a:p>
            <a:pPr>
              <a:lnSpc>
                <a:spcPct val="100000"/>
              </a:lnSpc>
            </a:pPr>
            <a:r>
              <a:rPr lang="ru-RU" sz="2121" b="1" dirty="0">
                <a:solidFill>
                  <a:srgbClr val="FFFFFF"/>
                </a:solidFill>
                <a:latin typeface="MiSans" pitchFamily="34" charset="0"/>
                <a:ea typeface="MiSans" pitchFamily="34" charset="-122"/>
                <a:cs typeface="MiSans" pitchFamily="34" charset="-120"/>
              </a:rPr>
              <a:t>5 </a:t>
            </a:r>
            <a:r>
              <a:rPr lang="ru-RU" sz="2121" b="1" dirty="0" err="1">
                <a:solidFill>
                  <a:srgbClr val="FFFFFF"/>
                </a:solidFill>
                <a:latin typeface="MiSans" pitchFamily="34" charset="0"/>
                <a:ea typeface="MiSans" pitchFamily="34" charset="-122"/>
                <a:cs typeface="MiSans" pitchFamily="34" charset="-120"/>
              </a:rPr>
              <a:t>есе</a:t>
            </a:r>
            <a:r>
              <a:rPr lang="ru-RU" sz="2121" b="1" dirty="0">
                <a:solidFill>
                  <a:srgbClr val="FFFFFF"/>
                </a:solidFill>
                <a:latin typeface="MiSans" pitchFamily="34" charset="0"/>
                <a:ea typeface="MiSans" pitchFamily="34" charset="-122"/>
                <a:cs typeface="MiSans" pitchFamily="34" charset="-120"/>
              </a:rPr>
              <a:t> </a:t>
            </a:r>
            <a:endParaRPr lang="en-US" sz="1600" dirty="0"/>
          </a:p>
        </p:txBody>
      </p:sp>
      <p:sp>
        <p:nvSpPr>
          <p:cNvPr id="26" name="Text 24">
            <a:extLst>
              <a:ext uri="{FF2B5EF4-FFF2-40B4-BE49-F238E27FC236}">
                <a16:creationId xmlns:a16="http://schemas.microsoft.com/office/drawing/2014/main" id="{54755724-211F-69F6-3F2F-ACE83DC60573}"/>
              </a:ext>
            </a:extLst>
          </p:cNvPr>
          <p:cNvSpPr/>
          <p:nvPr/>
        </p:nvSpPr>
        <p:spPr>
          <a:xfrm>
            <a:off x="8831043" y="5266476"/>
            <a:ext cx="3064826" cy="148041"/>
          </a:xfrm>
          <a:prstGeom prst="rect">
            <a:avLst/>
          </a:prstGeom>
          <a:noFill/>
          <a:ln/>
        </p:spPr>
        <p:txBody>
          <a:bodyPr wrap="square" lIns="0" tIns="0" rIns="0" bIns="0" rtlCol="0" anchor="ctr"/>
          <a:lstStyle/>
          <a:p>
            <a:pPr>
              <a:lnSpc>
                <a:spcPct val="110000"/>
              </a:lnSpc>
            </a:pPr>
            <a:r>
              <a:rPr lang="kk-KZ" sz="848" dirty="0">
                <a:solidFill>
                  <a:srgbClr val="FFFFFF">
                    <a:alpha val="90000"/>
                  </a:srgbClr>
                </a:solidFill>
                <a:latin typeface="MiSans" pitchFamily="34" charset="0"/>
                <a:ea typeface="MiSans" pitchFamily="34" charset="-122"/>
                <a:cs typeface="MiSans" pitchFamily="34" charset="-120"/>
              </a:rPr>
              <a:t>«Е-Өтініш» АЖ арқылы түскен өтініштер санының артуы</a:t>
            </a:r>
            <a:endParaRPr lang="kk-KZ" sz="1600" dirty="0"/>
          </a:p>
        </p:txBody>
      </p:sp>
      <p:graphicFrame>
        <p:nvGraphicFramePr>
          <p:cNvPr id="83" name="Таблица 82">
            <a:extLst>
              <a:ext uri="{FF2B5EF4-FFF2-40B4-BE49-F238E27FC236}">
                <a16:creationId xmlns:a16="http://schemas.microsoft.com/office/drawing/2014/main" id="{7F2FF0A7-12B6-9270-FA25-0CBFA4D93E3E}"/>
              </a:ext>
            </a:extLst>
          </p:cNvPr>
          <p:cNvGraphicFramePr>
            <a:graphicFrameLocks noGrp="1"/>
          </p:cNvGraphicFramePr>
          <p:nvPr>
            <p:extLst/>
          </p:nvPr>
        </p:nvGraphicFramePr>
        <p:xfrm>
          <a:off x="371649" y="3946475"/>
          <a:ext cx="7448271" cy="2207217"/>
        </p:xfrm>
        <a:graphic>
          <a:graphicData uri="http://schemas.openxmlformats.org/drawingml/2006/table">
            <a:tbl>
              <a:tblPr>
                <a:tableStyleId>{5C22544A-7EE6-4342-B048-85BDC9FD1C3A}</a:tableStyleId>
              </a:tblPr>
              <a:tblGrid>
                <a:gridCol w="1030172">
                  <a:extLst>
                    <a:ext uri="{9D8B030D-6E8A-4147-A177-3AD203B41FA5}">
                      <a16:colId xmlns:a16="http://schemas.microsoft.com/office/drawing/2014/main" val="3568615525"/>
                    </a:ext>
                  </a:extLst>
                </a:gridCol>
                <a:gridCol w="786300">
                  <a:extLst>
                    <a:ext uri="{9D8B030D-6E8A-4147-A177-3AD203B41FA5}">
                      <a16:colId xmlns:a16="http://schemas.microsoft.com/office/drawing/2014/main" val="3873864738"/>
                    </a:ext>
                  </a:extLst>
                </a:gridCol>
                <a:gridCol w="976687">
                  <a:extLst>
                    <a:ext uri="{9D8B030D-6E8A-4147-A177-3AD203B41FA5}">
                      <a16:colId xmlns:a16="http://schemas.microsoft.com/office/drawing/2014/main" val="3017622110"/>
                    </a:ext>
                  </a:extLst>
                </a:gridCol>
                <a:gridCol w="794353">
                  <a:extLst>
                    <a:ext uri="{9D8B030D-6E8A-4147-A177-3AD203B41FA5}">
                      <a16:colId xmlns:a16="http://schemas.microsoft.com/office/drawing/2014/main" val="329678092"/>
                    </a:ext>
                  </a:extLst>
                </a:gridCol>
                <a:gridCol w="808450">
                  <a:extLst>
                    <a:ext uri="{9D8B030D-6E8A-4147-A177-3AD203B41FA5}">
                      <a16:colId xmlns:a16="http://schemas.microsoft.com/office/drawing/2014/main" val="818946542"/>
                    </a:ext>
                  </a:extLst>
                </a:gridCol>
                <a:gridCol w="989937">
                  <a:extLst>
                    <a:ext uri="{9D8B030D-6E8A-4147-A177-3AD203B41FA5}">
                      <a16:colId xmlns:a16="http://schemas.microsoft.com/office/drawing/2014/main" val="2536099230"/>
                    </a:ext>
                  </a:extLst>
                </a:gridCol>
                <a:gridCol w="560965">
                  <a:extLst>
                    <a:ext uri="{9D8B030D-6E8A-4147-A177-3AD203B41FA5}">
                      <a16:colId xmlns:a16="http://schemas.microsoft.com/office/drawing/2014/main" val="2879216879"/>
                    </a:ext>
                  </a:extLst>
                </a:gridCol>
                <a:gridCol w="659959">
                  <a:extLst>
                    <a:ext uri="{9D8B030D-6E8A-4147-A177-3AD203B41FA5}">
                      <a16:colId xmlns:a16="http://schemas.microsoft.com/office/drawing/2014/main" val="844392953"/>
                    </a:ext>
                  </a:extLst>
                </a:gridCol>
                <a:gridCol w="841448">
                  <a:extLst>
                    <a:ext uri="{9D8B030D-6E8A-4147-A177-3AD203B41FA5}">
                      <a16:colId xmlns:a16="http://schemas.microsoft.com/office/drawing/2014/main" val="1485357041"/>
                    </a:ext>
                  </a:extLst>
                </a:gridCol>
              </a:tblGrid>
              <a:tr h="434456">
                <a:tc rowSpan="2">
                  <a:txBody>
                    <a:bodyPr/>
                    <a:lstStyle/>
                    <a:p>
                      <a:pPr algn="ctr" fontAlgn="ctr"/>
                      <a:r>
                        <a:rPr lang="ru-RU" sz="1000" u="none" strike="noStrike" dirty="0" err="1">
                          <a:solidFill>
                            <a:schemeClr val="bg1"/>
                          </a:solidFill>
                          <a:effectLst/>
                        </a:rPr>
                        <a:t>Мерзім</a:t>
                      </a:r>
                      <a:br>
                        <a:rPr lang="ru-RU" sz="1000" u="none" strike="noStrike" dirty="0">
                          <a:solidFill>
                            <a:schemeClr val="bg1"/>
                          </a:solidFill>
                          <a:effectLst/>
                        </a:rPr>
                      </a:br>
                      <a:endParaRPr lang="ru-RU" sz="1000" b="1" i="0" u="none" strike="noStrike" dirty="0">
                        <a:solidFill>
                          <a:schemeClr val="bg1"/>
                        </a:solidFill>
                        <a:effectLst/>
                        <a:latin typeface="Arial" panose="020B0604020202020204" pitchFamily="34" charset="0"/>
                      </a:endParaRPr>
                    </a:p>
                  </a:txBody>
                  <a:tcPr marL="9525" marR="9525" marT="9525" marB="0" anchor="ctr">
                    <a:solidFill>
                      <a:srgbClr val="2B6CB0"/>
                    </a:solidFill>
                  </a:tcPr>
                </a:tc>
                <a:tc rowSpan="2">
                  <a:txBody>
                    <a:bodyPr/>
                    <a:lstStyle/>
                    <a:p>
                      <a:pPr algn="ctr" fontAlgn="ctr"/>
                      <a:r>
                        <a:rPr lang="ru-RU" sz="1000" u="none" strike="noStrike" dirty="0" err="1">
                          <a:solidFill>
                            <a:schemeClr val="bg1"/>
                          </a:solidFill>
                          <a:effectLst/>
                        </a:rPr>
                        <a:t>Барлық</a:t>
                      </a:r>
                      <a:r>
                        <a:rPr lang="ru-RU" sz="1000" u="none" strike="noStrike" dirty="0">
                          <a:solidFill>
                            <a:schemeClr val="bg1"/>
                          </a:solidFill>
                          <a:effectLst/>
                        </a:rPr>
                        <a:t> </a:t>
                      </a:r>
                      <a:r>
                        <a:rPr lang="ru-RU" sz="1000" u="none" strike="noStrike" dirty="0" err="1">
                          <a:solidFill>
                            <a:schemeClr val="bg1"/>
                          </a:solidFill>
                          <a:effectLst/>
                        </a:rPr>
                        <a:t>өтініштер</a:t>
                      </a:r>
                      <a:endParaRPr lang="ru-RU" sz="1000" b="1" i="0" u="none" strike="noStrike" dirty="0">
                        <a:solidFill>
                          <a:schemeClr val="bg1"/>
                        </a:solidFill>
                        <a:effectLst/>
                        <a:latin typeface="Arial" panose="020B0604020202020204" pitchFamily="34" charset="0"/>
                      </a:endParaRPr>
                    </a:p>
                  </a:txBody>
                  <a:tcPr marL="9525" marR="9525" marT="9525" marB="0" anchor="ctr">
                    <a:solidFill>
                      <a:srgbClr val="2B6CB0"/>
                    </a:solidFill>
                  </a:tcPr>
                </a:tc>
                <a:tc gridSpan="2">
                  <a:txBody>
                    <a:bodyPr/>
                    <a:lstStyle/>
                    <a:p>
                      <a:pPr algn="ctr" fontAlgn="ctr"/>
                      <a:r>
                        <a:rPr lang="ru-RU" sz="800" u="none" strike="noStrike" dirty="0" err="1">
                          <a:solidFill>
                            <a:schemeClr val="bg1"/>
                          </a:solidFill>
                          <a:effectLst/>
                        </a:rPr>
                        <a:t>оның</a:t>
                      </a:r>
                      <a:r>
                        <a:rPr lang="ru-RU" sz="800" u="none" strike="noStrike" dirty="0">
                          <a:solidFill>
                            <a:schemeClr val="bg1"/>
                          </a:solidFill>
                          <a:effectLst/>
                        </a:rPr>
                        <a:t> </a:t>
                      </a:r>
                      <a:r>
                        <a:rPr lang="ru-RU" sz="800" u="none" strike="noStrike" dirty="0" err="1">
                          <a:solidFill>
                            <a:schemeClr val="bg1"/>
                          </a:solidFill>
                          <a:effectLst/>
                        </a:rPr>
                        <a:t>ішінде</a:t>
                      </a:r>
                      <a:endParaRPr lang="ru-RU" sz="800" b="0" i="0" u="none" strike="noStrike" dirty="0">
                        <a:solidFill>
                          <a:schemeClr val="bg1"/>
                        </a:solidFill>
                        <a:effectLst/>
                        <a:latin typeface="Arial" panose="020B0604020202020204" pitchFamily="34" charset="0"/>
                      </a:endParaRPr>
                    </a:p>
                  </a:txBody>
                  <a:tcPr marL="9525" marR="9525" marT="9525" marB="0" anchor="ctr">
                    <a:solidFill>
                      <a:srgbClr val="2B6CB0"/>
                    </a:solidFill>
                  </a:tcPr>
                </a:tc>
                <a:tc hMerge="1">
                  <a:txBody>
                    <a:bodyPr/>
                    <a:lstStyle/>
                    <a:p>
                      <a:endParaRPr lang="ru-KZ"/>
                    </a:p>
                  </a:txBody>
                  <a:tcPr/>
                </a:tc>
                <a:tc gridSpan="5">
                  <a:txBody>
                    <a:bodyPr/>
                    <a:lstStyle/>
                    <a:p>
                      <a:pPr algn="ctr" fontAlgn="ctr"/>
                      <a:r>
                        <a:rPr lang="ru-RU" sz="800" u="none" strike="noStrike" dirty="0" err="1">
                          <a:solidFill>
                            <a:schemeClr val="bg1"/>
                          </a:solidFill>
                          <a:effectLst/>
                        </a:rPr>
                        <a:t>оның</a:t>
                      </a:r>
                      <a:r>
                        <a:rPr lang="ru-RU" sz="800" u="none" strike="noStrike" dirty="0">
                          <a:solidFill>
                            <a:schemeClr val="bg1"/>
                          </a:solidFill>
                          <a:effectLst/>
                        </a:rPr>
                        <a:t> </a:t>
                      </a:r>
                      <a:r>
                        <a:rPr lang="ru-RU" sz="800" u="none" strike="noStrike" dirty="0" err="1">
                          <a:solidFill>
                            <a:schemeClr val="bg1"/>
                          </a:solidFill>
                          <a:effectLst/>
                        </a:rPr>
                        <a:t>ішінде</a:t>
                      </a:r>
                      <a:r>
                        <a:rPr lang="ru-RU" sz="800" u="none" strike="noStrike" dirty="0">
                          <a:solidFill>
                            <a:schemeClr val="bg1"/>
                          </a:solidFill>
                          <a:effectLst/>
                        </a:rPr>
                        <a:t> </a:t>
                      </a:r>
                      <a:r>
                        <a:rPr lang="ru-RU" sz="800" u="none" strike="noStrike" dirty="0" err="1">
                          <a:solidFill>
                            <a:schemeClr val="bg1"/>
                          </a:solidFill>
                          <a:effectLst/>
                        </a:rPr>
                        <a:t>өтініштердің</a:t>
                      </a:r>
                      <a:r>
                        <a:rPr lang="ru-RU" sz="800" u="none" strike="noStrike" dirty="0">
                          <a:solidFill>
                            <a:schemeClr val="bg1"/>
                          </a:solidFill>
                          <a:effectLst/>
                        </a:rPr>
                        <a:t> </a:t>
                      </a:r>
                      <a:r>
                        <a:rPr lang="ru-RU" sz="800" u="none" strike="noStrike" dirty="0" err="1">
                          <a:solidFill>
                            <a:schemeClr val="bg1"/>
                          </a:solidFill>
                          <a:effectLst/>
                        </a:rPr>
                        <a:t>түсу</a:t>
                      </a:r>
                      <a:r>
                        <a:rPr lang="ru-RU" sz="800" u="none" strike="noStrike" dirty="0">
                          <a:solidFill>
                            <a:schemeClr val="bg1"/>
                          </a:solidFill>
                          <a:effectLst/>
                        </a:rPr>
                        <a:t> </a:t>
                      </a:r>
                      <a:r>
                        <a:rPr lang="ru-RU" sz="800" u="none" strike="noStrike" dirty="0" err="1">
                          <a:solidFill>
                            <a:schemeClr val="bg1"/>
                          </a:solidFill>
                          <a:effectLst/>
                        </a:rPr>
                        <a:t>көздері</a:t>
                      </a:r>
                      <a:r>
                        <a:rPr lang="ru-RU" sz="800" u="none" strike="noStrike" dirty="0">
                          <a:solidFill>
                            <a:schemeClr val="bg1"/>
                          </a:solidFill>
                          <a:effectLst/>
                        </a:rPr>
                        <a:t> </a:t>
                      </a:r>
                      <a:r>
                        <a:rPr lang="ru-RU" sz="800" u="none" strike="noStrike" dirty="0" err="1">
                          <a:solidFill>
                            <a:schemeClr val="bg1"/>
                          </a:solidFill>
                          <a:effectLst/>
                        </a:rPr>
                        <a:t>бойынша</a:t>
                      </a:r>
                      <a:endParaRPr lang="ru-RU" sz="800" b="0" i="0" u="none" strike="noStrike" dirty="0">
                        <a:solidFill>
                          <a:schemeClr val="bg1"/>
                        </a:solidFill>
                        <a:effectLst/>
                        <a:latin typeface="Arial" panose="020B0604020202020204" pitchFamily="34" charset="0"/>
                      </a:endParaRPr>
                    </a:p>
                  </a:txBody>
                  <a:tcPr marL="9525" marR="9525" marT="9525" marB="0" anchor="ctr">
                    <a:solidFill>
                      <a:srgbClr val="2B6CB0"/>
                    </a:solidFill>
                  </a:tcPr>
                </a:tc>
                <a:tc hMerge="1">
                  <a:txBody>
                    <a:bodyPr/>
                    <a:lstStyle/>
                    <a:p>
                      <a:endParaRPr lang="ru-KZ"/>
                    </a:p>
                  </a:txBody>
                  <a:tcPr/>
                </a:tc>
                <a:tc hMerge="1">
                  <a:txBody>
                    <a:bodyPr/>
                    <a:lstStyle/>
                    <a:p>
                      <a:endParaRPr lang="ru-KZ"/>
                    </a:p>
                  </a:txBody>
                  <a:tcPr/>
                </a:tc>
                <a:tc hMerge="1">
                  <a:txBody>
                    <a:bodyPr/>
                    <a:lstStyle/>
                    <a:p>
                      <a:endParaRPr lang="ru-KZ"/>
                    </a:p>
                  </a:txBody>
                  <a:tcPr/>
                </a:tc>
                <a:tc hMerge="1">
                  <a:txBody>
                    <a:bodyPr/>
                    <a:lstStyle/>
                    <a:p>
                      <a:endParaRPr lang="ru-KZ"/>
                    </a:p>
                  </a:txBody>
                  <a:tcPr/>
                </a:tc>
                <a:extLst>
                  <a:ext uri="{0D108BD9-81ED-4DB2-BD59-A6C34878D82A}">
                    <a16:rowId xmlns:a16="http://schemas.microsoft.com/office/drawing/2014/main" val="2726335628"/>
                  </a:ext>
                </a:extLst>
              </a:tr>
              <a:tr h="559129">
                <a:tc vMerge="1">
                  <a:txBody>
                    <a:bodyPr/>
                    <a:lstStyle/>
                    <a:p>
                      <a:endParaRPr lang="ru-KZ"/>
                    </a:p>
                  </a:txBody>
                  <a:tcPr/>
                </a:tc>
                <a:tc vMerge="1">
                  <a:txBody>
                    <a:bodyPr/>
                    <a:lstStyle/>
                    <a:p>
                      <a:endParaRPr lang="ru-KZ"/>
                    </a:p>
                  </a:txBody>
                  <a:tcPr/>
                </a:tc>
                <a:tc>
                  <a:txBody>
                    <a:bodyPr/>
                    <a:lstStyle/>
                    <a:p>
                      <a:pPr algn="ctr" fontAlgn="ctr"/>
                      <a:r>
                        <a:rPr lang="ru-RU" sz="1000" u="none" strike="noStrike" dirty="0" err="1">
                          <a:solidFill>
                            <a:schemeClr val="bg1"/>
                          </a:solidFill>
                          <a:effectLst/>
                        </a:rPr>
                        <a:t>Орталық</a:t>
                      </a:r>
                      <a:r>
                        <a:rPr lang="ru-RU" sz="1000" u="none" strike="noStrike" dirty="0">
                          <a:solidFill>
                            <a:schemeClr val="bg1"/>
                          </a:solidFill>
                          <a:effectLst/>
                        </a:rPr>
                        <a:t>  аппарат</a:t>
                      </a:r>
                      <a:endParaRPr lang="ru-RU" sz="1000" b="1" i="0" u="none" strike="noStrike" dirty="0">
                        <a:solidFill>
                          <a:schemeClr val="bg1"/>
                        </a:solidFill>
                        <a:effectLst/>
                        <a:latin typeface="Arial" panose="020B0604020202020204" pitchFamily="34" charset="0"/>
                      </a:endParaRPr>
                    </a:p>
                  </a:txBody>
                  <a:tcPr marL="9525" marR="9525" marT="9525" marB="0" anchor="ctr">
                    <a:solidFill>
                      <a:srgbClr val="2B6CB0"/>
                    </a:solidFill>
                  </a:tcPr>
                </a:tc>
                <a:tc>
                  <a:txBody>
                    <a:bodyPr/>
                    <a:lstStyle/>
                    <a:p>
                      <a:pPr algn="ctr" fontAlgn="ctr"/>
                      <a:r>
                        <a:rPr lang="ru-RU" sz="1000" u="none" strike="noStrike" dirty="0" err="1">
                          <a:solidFill>
                            <a:schemeClr val="bg1"/>
                          </a:solidFill>
                          <a:effectLst/>
                        </a:rPr>
                        <a:t>Филиалдар</a:t>
                      </a:r>
                      <a:endParaRPr lang="ru-RU" sz="1000" b="1" i="0" u="none" strike="noStrike" dirty="0">
                        <a:solidFill>
                          <a:schemeClr val="bg1"/>
                        </a:solidFill>
                        <a:effectLst/>
                        <a:latin typeface="Arial" panose="020B0604020202020204" pitchFamily="34" charset="0"/>
                      </a:endParaRPr>
                    </a:p>
                  </a:txBody>
                  <a:tcPr marL="9525" marR="9525" marT="9525" marB="0" anchor="ctr">
                    <a:solidFill>
                      <a:srgbClr val="2B6CB0"/>
                    </a:solidFill>
                  </a:tcPr>
                </a:tc>
                <a:tc>
                  <a:txBody>
                    <a:bodyPr/>
                    <a:lstStyle/>
                    <a:p>
                      <a:pPr algn="ctr" fontAlgn="ctr"/>
                      <a:r>
                        <a:rPr lang="ru-RU" sz="1000" u="none" strike="noStrike" dirty="0">
                          <a:solidFill>
                            <a:schemeClr val="bg1"/>
                          </a:solidFill>
                          <a:effectLst/>
                        </a:rPr>
                        <a:t> «Е-</a:t>
                      </a:r>
                      <a:r>
                        <a:rPr lang="ru-RU" sz="1000" u="none" strike="noStrike" dirty="0" err="1">
                          <a:solidFill>
                            <a:schemeClr val="bg1"/>
                          </a:solidFill>
                          <a:effectLst/>
                        </a:rPr>
                        <a:t>Өтініш</a:t>
                      </a:r>
                      <a:r>
                        <a:rPr lang="ru-RU" sz="1000" u="none" strike="noStrike" dirty="0">
                          <a:solidFill>
                            <a:schemeClr val="bg1"/>
                          </a:solidFill>
                          <a:effectLst/>
                        </a:rPr>
                        <a:t>» АЖ </a:t>
                      </a:r>
                      <a:endParaRPr lang="ru-RU" sz="1000" b="1" i="0" u="none" strike="noStrike" dirty="0">
                        <a:solidFill>
                          <a:schemeClr val="bg1"/>
                        </a:solidFill>
                        <a:effectLst/>
                        <a:latin typeface="Arial" panose="020B0604020202020204" pitchFamily="34" charset="0"/>
                      </a:endParaRPr>
                    </a:p>
                  </a:txBody>
                  <a:tcPr marL="9525" marR="9525" marT="9525" marB="0" anchor="ctr">
                    <a:solidFill>
                      <a:srgbClr val="2B6CB0"/>
                    </a:solidFill>
                  </a:tcPr>
                </a:tc>
                <a:tc>
                  <a:txBody>
                    <a:bodyPr/>
                    <a:lstStyle/>
                    <a:p>
                      <a:pPr algn="ctr" fontAlgn="ctr"/>
                      <a:r>
                        <a:rPr lang="ru-RU" sz="1000" u="none" strike="noStrike" dirty="0" err="1">
                          <a:solidFill>
                            <a:schemeClr val="bg1"/>
                          </a:solidFill>
                          <a:effectLst/>
                        </a:rPr>
                        <a:t>Қордың</a:t>
                      </a:r>
                      <a:r>
                        <a:rPr lang="ru-RU" sz="1000" u="none" strike="noStrike" dirty="0">
                          <a:solidFill>
                            <a:schemeClr val="bg1"/>
                          </a:solidFill>
                          <a:effectLst/>
                        </a:rPr>
                        <a:t> интернет-ресурсы</a:t>
                      </a:r>
                      <a:endParaRPr lang="ru-RU" sz="1000" b="1" i="0" u="none" strike="noStrike" dirty="0">
                        <a:solidFill>
                          <a:schemeClr val="bg1"/>
                        </a:solidFill>
                        <a:effectLst/>
                        <a:latin typeface="Arial" panose="020B0604020202020204" pitchFamily="34" charset="0"/>
                      </a:endParaRPr>
                    </a:p>
                  </a:txBody>
                  <a:tcPr marL="9525" marR="9525" marT="9525" marB="0" anchor="ctr">
                    <a:solidFill>
                      <a:srgbClr val="2B6CB0"/>
                    </a:solidFill>
                  </a:tcPr>
                </a:tc>
                <a:tc>
                  <a:txBody>
                    <a:bodyPr/>
                    <a:lstStyle/>
                    <a:p>
                      <a:pPr algn="ctr" fontAlgn="ctr"/>
                      <a:r>
                        <a:rPr lang="ru-RU" sz="1000" u="none" strike="noStrike" dirty="0">
                          <a:solidFill>
                            <a:schemeClr val="bg1"/>
                          </a:solidFill>
                          <a:effectLst/>
                        </a:rPr>
                        <a:t>ЭҚАЖ</a:t>
                      </a:r>
                      <a:endParaRPr lang="ru-RU" sz="1000" b="1" i="0" u="none" strike="noStrike" dirty="0">
                        <a:solidFill>
                          <a:schemeClr val="bg1"/>
                        </a:solidFill>
                        <a:effectLst/>
                        <a:latin typeface="Arial" panose="020B0604020202020204" pitchFamily="34" charset="0"/>
                      </a:endParaRPr>
                    </a:p>
                  </a:txBody>
                  <a:tcPr marL="9525" marR="9525" marT="9525" marB="0" anchor="ctr">
                    <a:solidFill>
                      <a:srgbClr val="2B6CB0"/>
                    </a:solidFill>
                  </a:tcPr>
                </a:tc>
                <a:tc>
                  <a:txBody>
                    <a:bodyPr/>
                    <a:lstStyle/>
                    <a:p>
                      <a:pPr algn="ctr" fontAlgn="ctr"/>
                      <a:r>
                        <a:rPr lang="en-US" sz="1000" u="none" strike="noStrike" dirty="0">
                          <a:solidFill>
                            <a:schemeClr val="bg1"/>
                          </a:solidFill>
                          <a:effectLst/>
                        </a:rPr>
                        <a:t>Instagram </a:t>
                      </a:r>
                      <a:endParaRPr lang="en-US" sz="1000" b="1" i="0" u="none" strike="noStrike" dirty="0">
                        <a:solidFill>
                          <a:schemeClr val="bg1"/>
                        </a:solidFill>
                        <a:effectLst/>
                        <a:latin typeface="Arial" panose="020B0604020202020204" pitchFamily="34" charset="0"/>
                      </a:endParaRPr>
                    </a:p>
                  </a:txBody>
                  <a:tcPr marL="9525" marR="9525" marT="9525" marB="0" anchor="ctr">
                    <a:solidFill>
                      <a:srgbClr val="2B6CB0"/>
                    </a:solidFill>
                  </a:tcPr>
                </a:tc>
                <a:tc>
                  <a:txBody>
                    <a:bodyPr/>
                    <a:lstStyle/>
                    <a:p>
                      <a:pPr algn="ctr" fontAlgn="ctr"/>
                      <a:r>
                        <a:rPr lang="ru-RU" sz="1000" u="none" strike="noStrike" dirty="0">
                          <a:solidFill>
                            <a:schemeClr val="bg1"/>
                          </a:solidFill>
                          <a:effectLst/>
                        </a:rPr>
                        <a:t>«</a:t>
                      </a:r>
                      <a:r>
                        <a:rPr lang="ru-RU" sz="1000" u="none" strike="noStrike" dirty="0" err="1">
                          <a:solidFill>
                            <a:schemeClr val="bg1"/>
                          </a:solidFill>
                          <a:effectLst/>
                        </a:rPr>
                        <a:t>Ашық</a:t>
                      </a:r>
                      <a:r>
                        <a:rPr lang="ru-RU" sz="1000" u="none" strike="noStrike" dirty="0">
                          <a:solidFill>
                            <a:schemeClr val="bg1"/>
                          </a:solidFill>
                          <a:effectLst/>
                        </a:rPr>
                        <a:t> </a:t>
                      </a:r>
                      <a:r>
                        <a:rPr lang="ru-RU" sz="1000" u="none" strike="noStrike" dirty="0" err="1">
                          <a:solidFill>
                            <a:schemeClr val="bg1"/>
                          </a:solidFill>
                          <a:effectLst/>
                        </a:rPr>
                        <a:t>сұхбат</a:t>
                      </a:r>
                      <a:r>
                        <a:rPr lang="ru-RU" sz="1000" u="none" strike="noStrike" dirty="0">
                          <a:solidFill>
                            <a:schemeClr val="bg1"/>
                          </a:solidFill>
                          <a:effectLst/>
                        </a:rPr>
                        <a:t>» </a:t>
                      </a:r>
                      <a:endParaRPr lang="ru-RU" sz="1000" b="1" i="0" u="none" strike="noStrike" dirty="0">
                        <a:solidFill>
                          <a:schemeClr val="bg1"/>
                        </a:solidFill>
                        <a:effectLst/>
                        <a:latin typeface="Arial" panose="020B0604020202020204" pitchFamily="34" charset="0"/>
                      </a:endParaRPr>
                    </a:p>
                  </a:txBody>
                  <a:tcPr marL="9525" marR="9525" marT="9525" marB="0" anchor="ctr">
                    <a:solidFill>
                      <a:srgbClr val="2B6CB0"/>
                    </a:solidFill>
                  </a:tcPr>
                </a:tc>
                <a:extLst>
                  <a:ext uri="{0D108BD9-81ED-4DB2-BD59-A6C34878D82A}">
                    <a16:rowId xmlns:a16="http://schemas.microsoft.com/office/drawing/2014/main" val="3231378936"/>
                  </a:ext>
                </a:extLst>
              </a:tr>
              <a:tr h="221486">
                <a:tc>
                  <a:txBody>
                    <a:bodyPr/>
                    <a:lstStyle/>
                    <a:p>
                      <a:pPr algn="ctr" fontAlgn="ctr"/>
                      <a:r>
                        <a:rPr lang="ru-KZ" sz="1000" u="none" strike="noStrike">
                          <a:effectLst/>
                        </a:rPr>
                        <a:t>2023</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5507</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3733</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1774</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3673</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1573</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b"/>
                      <a:r>
                        <a:rPr lang="ru-KZ" sz="1100" u="none" strike="noStrike">
                          <a:effectLst/>
                        </a:rPr>
                        <a:t>47</a:t>
                      </a:r>
                      <a:endParaRPr lang="ru-KZ" sz="11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ru-KZ" sz="1100" u="none" strike="noStrike">
                          <a:effectLst/>
                        </a:rPr>
                        <a:t>199</a:t>
                      </a:r>
                      <a:endParaRPr lang="ru-KZ" sz="11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ru-KZ" sz="1100" u="none" strike="noStrike">
                          <a:effectLst/>
                        </a:rPr>
                        <a:t>15</a:t>
                      </a:r>
                      <a:endParaRPr lang="ru-KZ" sz="11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867582139"/>
                  </a:ext>
                </a:extLst>
              </a:tr>
              <a:tr h="221486">
                <a:tc>
                  <a:txBody>
                    <a:bodyPr/>
                    <a:lstStyle/>
                    <a:p>
                      <a:pPr algn="ctr" fontAlgn="ctr"/>
                      <a:r>
                        <a:rPr lang="ru-KZ" sz="1000" u="none" strike="noStrike">
                          <a:effectLst/>
                        </a:rPr>
                        <a:t>2024</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20356</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3959</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16397</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18465</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1756</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b"/>
                      <a:r>
                        <a:rPr lang="ru-KZ" sz="1100" u="none" strike="noStrike">
                          <a:effectLst/>
                        </a:rPr>
                        <a:t>23</a:t>
                      </a:r>
                      <a:endParaRPr lang="ru-KZ" sz="11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ru-KZ" sz="1100" u="none" strike="noStrike">
                          <a:effectLst/>
                        </a:rPr>
                        <a:t>111</a:t>
                      </a:r>
                      <a:endParaRPr lang="ru-KZ" sz="11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ru-KZ" sz="1100" u="none" strike="noStrike">
                          <a:effectLst/>
                        </a:rPr>
                        <a:t>1</a:t>
                      </a:r>
                      <a:endParaRPr lang="ru-KZ" sz="11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50659021"/>
                  </a:ext>
                </a:extLst>
              </a:tr>
              <a:tr h="221486">
                <a:tc>
                  <a:txBody>
                    <a:bodyPr/>
                    <a:lstStyle/>
                    <a:p>
                      <a:pPr algn="ctr" fontAlgn="ctr"/>
                      <a:r>
                        <a:rPr lang="ru-KZ" sz="1000" u="none" strike="noStrike">
                          <a:effectLst/>
                        </a:rPr>
                        <a:t>2025</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20654</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5867</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14787</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17842</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1000" u="none" strike="noStrike">
                          <a:effectLst/>
                        </a:rPr>
                        <a:t>2680</a:t>
                      </a:r>
                      <a:endParaRPr lang="ru-KZ" sz="10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b"/>
                      <a:r>
                        <a:rPr lang="ru-KZ" sz="1100" u="none" strike="noStrike">
                          <a:effectLst/>
                        </a:rPr>
                        <a:t>10</a:t>
                      </a:r>
                      <a:endParaRPr lang="ru-KZ" sz="11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ru-KZ" sz="1100" u="none" strike="noStrike">
                          <a:effectLst/>
                        </a:rPr>
                        <a:t>122</a:t>
                      </a:r>
                      <a:endParaRPr lang="ru-KZ" sz="11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ru-KZ" sz="1100" u="none" strike="noStrike">
                          <a:effectLst/>
                        </a:rPr>
                        <a:t> </a:t>
                      </a:r>
                      <a:endParaRPr lang="ru-KZ" sz="11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931238273"/>
                  </a:ext>
                </a:extLst>
              </a:tr>
              <a:tr h="549174">
                <a:tc>
                  <a:txBody>
                    <a:bodyPr/>
                    <a:lstStyle/>
                    <a:p>
                      <a:pPr algn="ctr" fontAlgn="ctr"/>
                      <a:r>
                        <a:rPr lang="ru-RU" sz="1000" u="none" strike="noStrike" dirty="0" err="1">
                          <a:effectLst/>
                        </a:rPr>
                        <a:t>Өсу</a:t>
                      </a:r>
                      <a:r>
                        <a:rPr lang="ru-RU" sz="1000" u="none" strike="noStrike" dirty="0">
                          <a:effectLst/>
                        </a:rPr>
                        <a:t> </a:t>
                      </a:r>
                      <a:r>
                        <a:rPr lang="ru-RU" sz="1000" u="none" strike="noStrike" dirty="0" err="1">
                          <a:effectLst/>
                        </a:rPr>
                        <a:t>қарқыны</a:t>
                      </a:r>
                      <a:r>
                        <a:rPr lang="ru-RU" sz="1000" u="none" strike="noStrike" dirty="0">
                          <a:effectLst/>
                        </a:rPr>
                        <a:t>(+)/</a:t>
                      </a:r>
                    </a:p>
                    <a:p>
                      <a:pPr algn="ctr" fontAlgn="ctr"/>
                      <a:r>
                        <a:rPr lang="ru-RU" sz="1000" u="none" strike="noStrike" dirty="0" err="1">
                          <a:effectLst/>
                        </a:rPr>
                        <a:t>төмендеуі</a:t>
                      </a:r>
                      <a:r>
                        <a:rPr lang="ru-RU" sz="1000" u="none" strike="noStrike" dirty="0">
                          <a:effectLst/>
                        </a:rPr>
                        <a:t> (-)</a:t>
                      </a:r>
                      <a:endParaRPr lang="ru-RU" sz="10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ru-RU" sz="900" u="none" strike="noStrike" dirty="0">
                          <a:effectLst/>
                        </a:rPr>
                        <a:t> 3,7 </a:t>
                      </a:r>
                      <a:r>
                        <a:rPr lang="ru-RU" sz="900" u="none" strike="noStrike" dirty="0" err="1">
                          <a:effectLst/>
                        </a:rPr>
                        <a:t>есе</a:t>
                      </a:r>
                      <a:endParaRPr lang="ru-RU" sz="9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ru-RU" sz="900" u="none" strike="noStrike" dirty="0">
                          <a:effectLst/>
                        </a:rPr>
                        <a:t>1,6 </a:t>
                      </a:r>
                      <a:r>
                        <a:rPr lang="ru-RU" sz="900" u="none" strike="noStrike" dirty="0" err="1">
                          <a:effectLst/>
                        </a:rPr>
                        <a:t>есе</a:t>
                      </a:r>
                      <a:endParaRPr lang="ru-RU" sz="9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ru-RU" sz="900" u="none" strike="noStrike" dirty="0">
                          <a:effectLst/>
                        </a:rPr>
                        <a:t> 8 </a:t>
                      </a:r>
                      <a:r>
                        <a:rPr lang="ru-RU" sz="900" u="none" strike="noStrike" dirty="0" err="1">
                          <a:effectLst/>
                        </a:rPr>
                        <a:t>есе</a:t>
                      </a:r>
                      <a:endParaRPr lang="ru-RU" sz="9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ru-RU" sz="900" u="none" strike="noStrike" dirty="0">
                          <a:effectLst/>
                        </a:rPr>
                        <a:t>5 </a:t>
                      </a:r>
                      <a:r>
                        <a:rPr lang="ru-RU" sz="900" u="none" strike="noStrike" dirty="0" err="1">
                          <a:effectLst/>
                        </a:rPr>
                        <a:t>есе</a:t>
                      </a:r>
                      <a:endParaRPr lang="ru-RU" sz="9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ru-RU" sz="900" u="none" strike="noStrike" dirty="0">
                          <a:effectLst/>
                        </a:rPr>
                        <a:t>1,7 </a:t>
                      </a:r>
                      <a:r>
                        <a:rPr lang="ru-RU" sz="900" u="none" strike="noStrike" dirty="0" err="1">
                          <a:effectLst/>
                        </a:rPr>
                        <a:t>есе</a:t>
                      </a:r>
                      <a:endParaRPr lang="ru-RU" sz="9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ru-KZ" sz="900" u="none" strike="noStrike">
                          <a:effectLst/>
                        </a:rPr>
                        <a:t>-79%</a:t>
                      </a:r>
                      <a:endParaRPr lang="ru-KZ" sz="9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900" u="none" strike="noStrike">
                          <a:effectLst/>
                        </a:rPr>
                        <a:t>-39%</a:t>
                      </a:r>
                      <a:endParaRPr lang="ru-KZ" sz="9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ru-KZ" sz="900" u="none" strike="noStrike" dirty="0">
                          <a:effectLst/>
                        </a:rPr>
                        <a:t>0%</a:t>
                      </a:r>
                      <a:endParaRPr lang="ru-KZ" sz="900" b="0"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680885210"/>
                  </a:ext>
                </a:extLst>
              </a:tr>
            </a:tbl>
          </a:graphicData>
        </a:graphic>
      </p:graphicFrame>
      <p:sp>
        <p:nvSpPr>
          <p:cNvPr id="91" name="Shape 15">
            <a:extLst>
              <a:ext uri="{FF2B5EF4-FFF2-40B4-BE49-F238E27FC236}">
                <a16:creationId xmlns:a16="http://schemas.microsoft.com/office/drawing/2014/main" id="{A15B1FFF-BFA9-7788-75BC-465808AAB5B5}"/>
              </a:ext>
            </a:extLst>
          </p:cNvPr>
          <p:cNvSpPr/>
          <p:nvPr/>
        </p:nvSpPr>
        <p:spPr>
          <a:xfrm>
            <a:off x="8140062" y="5641359"/>
            <a:ext cx="3755807" cy="684432"/>
          </a:xfrm>
          <a:prstGeom prst="roundRect">
            <a:avLst>
              <a:gd name="adj" fmla="val 7792"/>
            </a:avLst>
          </a:prstGeom>
          <a:gradFill flip="none" rotWithShape="1">
            <a:gsLst>
              <a:gs pos="0">
                <a:srgbClr val="4299E1"/>
              </a:gs>
              <a:gs pos="100000">
                <a:srgbClr val="1A365D"/>
              </a:gs>
            </a:gsLst>
            <a:lin ang="2700000" scaled="1"/>
          </a:gradFill>
          <a:ln/>
          <a:effectLst>
            <a:outerShdw blurRad="134669" dist="89779" dir="5400000" algn="bl" rotWithShape="0">
              <a:srgbClr val="000000">
                <a:alpha val="10196"/>
              </a:srgbClr>
            </a:outerShdw>
          </a:effectLst>
        </p:spPr>
      </p:sp>
      <p:sp>
        <p:nvSpPr>
          <p:cNvPr id="92" name="Shape 16">
            <a:extLst>
              <a:ext uri="{FF2B5EF4-FFF2-40B4-BE49-F238E27FC236}">
                <a16:creationId xmlns:a16="http://schemas.microsoft.com/office/drawing/2014/main" id="{85DE8CF3-AB5B-9DFA-02AB-FD68AFAF659C}"/>
              </a:ext>
            </a:extLst>
          </p:cNvPr>
          <p:cNvSpPr/>
          <p:nvPr/>
        </p:nvSpPr>
        <p:spPr>
          <a:xfrm>
            <a:off x="8348155" y="5834453"/>
            <a:ext cx="269337" cy="269337"/>
          </a:xfrm>
          <a:custGeom>
            <a:avLst/>
            <a:gdLst/>
            <a:ahLst/>
            <a:cxnLst/>
            <a:rect l="l" t="t" r="r" b="b"/>
            <a:pathLst>
              <a:path w="269337" h="269337">
                <a:moveTo>
                  <a:pt x="33667" y="33667"/>
                </a:moveTo>
                <a:cubicBezTo>
                  <a:pt x="33667" y="24356"/>
                  <a:pt x="26145" y="16834"/>
                  <a:pt x="16834" y="16834"/>
                </a:cubicBezTo>
                <a:cubicBezTo>
                  <a:pt x="7523" y="16834"/>
                  <a:pt x="0" y="24356"/>
                  <a:pt x="0" y="33667"/>
                </a:cubicBezTo>
                <a:lnTo>
                  <a:pt x="0" y="210420"/>
                </a:lnTo>
                <a:cubicBezTo>
                  <a:pt x="0" y="233671"/>
                  <a:pt x="18833" y="252504"/>
                  <a:pt x="42084" y="252504"/>
                </a:cubicBezTo>
                <a:lnTo>
                  <a:pt x="252504" y="252504"/>
                </a:lnTo>
                <a:cubicBezTo>
                  <a:pt x="261815" y="252504"/>
                  <a:pt x="269337" y="244981"/>
                  <a:pt x="269337" y="235670"/>
                </a:cubicBezTo>
                <a:cubicBezTo>
                  <a:pt x="269337" y="226359"/>
                  <a:pt x="261815" y="218837"/>
                  <a:pt x="252504" y="218837"/>
                </a:cubicBezTo>
                <a:lnTo>
                  <a:pt x="42084" y="218837"/>
                </a:lnTo>
                <a:cubicBezTo>
                  <a:pt x="37455" y="218837"/>
                  <a:pt x="33667" y="215049"/>
                  <a:pt x="33667" y="210420"/>
                </a:cubicBezTo>
                <a:lnTo>
                  <a:pt x="33667" y="33667"/>
                </a:lnTo>
                <a:close/>
                <a:moveTo>
                  <a:pt x="247559" y="79223"/>
                </a:moveTo>
                <a:cubicBezTo>
                  <a:pt x="254134" y="72647"/>
                  <a:pt x="254134" y="61969"/>
                  <a:pt x="247559" y="55393"/>
                </a:cubicBezTo>
                <a:cubicBezTo>
                  <a:pt x="240983" y="48817"/>
                  <a:pt x="230304" y="48817"/>
                  <a:pt x="223729" y="55393"/>
                </a:cubicBezTo>
                <a:lnTo>
                  <a:pt x="168336" y="110839"/>
                </a:lnTo>
                <a:lnTo>
                  <a:pt x="138141" y="80696"/>
                </a:lnTo>
                <a:cubicBezTo>
                  <a:pt x="131565" y="74120"/>
                  <a:pt x="120886" y="74120"/>
                  <a:pt x="114311" y="80696"/>
                </a:cubicBezTo>
                <a:lnTo>
                  <a:pt x="63810" y="131197"/>
                </a:lnTo>
                <a:cubicBezTo>
                  <a:pt x="57234" y="137772"/>
                  <a:pt x="57234" y="148451"/>
                  <a:pt x="63810" y="155027"/>
                </a:cubicBezTo>
                <a:cubicBezTo>
                  <a:pt x="70385" y="161602"/>
                  <a:pt x="81064" y="161602"/>
                  <a:pt x="87640" y="155027"/>
                </a:cubicBezTo>
                <a:lnTo>
                  <a:pt x="126252" y="116415"/>
                </a:lnTo>
                <a:lnTo>
                  <a:pt x="156447" y="146610"/>
                </a:lnTo>
                <a:cubicBezTo>
                  <a:pt x="163023" y="153186"/>
                  <a:pt x="173701" y="153186"/>
                  <a:pt x="180277" y="146610"/>
                </a:cubicBezTo>
                <a:lnTo>
                  <a:pt x="247611" y="79276"/>
                </a:lnTo>
                <a:close/>
              </a:path>
            </a:pathLst>
          </a:custGeom>
          <a:solidFill>
            <a:srgbClr val="FFFFFF"/>
          </a:solidFill>
          <a:ln/>
        </p:spPr>
      </p:sp>
      <p:sp>
        <p:nvSpPr>
          <p:cNvPr id="93" name="Text 17">
            <a:extLst>
              <a:ext uri="{FF2B5EF4-FFF2-40B4-BE49-F238E27FC236}">
                <a16:creationId xmlns:a16="http://schemas.microsoft.com/office/drawing/2014/main" id="{AAC38527-A56D-257D-787A-79B2E0F1C594}"/>
              </a:ext>
            </a:extLst>
          </p:cNvPr>
          <p:cNvSpPr/>
          <p:nvPr/>
        </p:nvSpPr>
        <p:spPr>
          <a:xfrm>
            <a:off x="7873641" y="6061205"/>
            <a:ext cx="2549726" cy="215470"/>
          </a:xfrm>
          <a:prstGeom prst="rect">
            <a:avLst/>
          </a:prstGeom>
          <a:noFill/>
          <a:ln/>
        </p:spPr>
        <p:txBody>
          <a:bodyPr wrap="square" lIns="0" tIns="0" rIns="0" bIns="0" rtlCol="0" anchor="ctr"/>
          <a:lstStyle/>
          <a:p>
            <a:pPr algn="ctr">
              <a:lnSpc>
                <a:spcPct val="120000"/>
              </a:lnSpc>
            </a:pPr>
            <a:endParaRPr lang="en-US" sz="1600" dirty="0"/>
          </a:p>
        </p:txBody>
      </p:sp>
      <p:sp>
        <p:nvSpPr>
          <p:cNvPr id="94" name="Text 18">
            <a:extLst>
              <a:ext uri="{FF2B5EF4-FFF2-40B4-BE49-F238E27FC236}">
                <a16:creationId xmlns:a16="http://schemas.microsoft.com/office/drawing/2014/main" id="{F10E6BDF-718F-E371-FB8A-2FA559307B20}"/>
              </a:ext>
            </a:extLst>
          </p:cNvPr>
          <p:cNvSpPr/>
          <p:nvPr/>
        </p:nvSpPr>
        <p:spPr>
          <a:xfrm>
            <a:off x="8820011" y="5705117"/>
            <a:ext cx="2612571" cy="323205"/>
          </a:xfrm>
          <a:prstGeom prst="rect">
            <a:avLst/>
          </a:prstGeom>
          <a:noFill/>
          <a:ln/>
        </p:spPr>
        <p:txBody>
          <a:bodyPr wrap="square" lIns="0" tIns="0" rIns="0" bIns="0" rtlCol="0" anchor="ctr"/>
          <a:lstStyle/>
          <a:p>
            <a:pPr>
              <a:lnSpc>
                <a:spcPct val="100000"/>
              </a:lnSpc>
            </a:pPr>
            <a:r>
              <a:rPr lang="ru-RU" sz="2121" b="1" dirty="0">
                <a:solidFill>
                  <a:srgbClr val="FFFFFF"/>
                </a:solidFill>
                <a:latin typeface="MiSans" pitchFamily="34" charset="0"/>
                <a:ea typeface="MiSans" pitchFamily="34" charset="-122"/>
                <a:cs typeface="MiSans" pitchFamily="34" charset="-120"/>
              </a:rPr>
              <a:t>79% и 39% </a:t>
            </a:r>
            <a:endParaRPr lang="en-US" sz="1600" dirty="0"/>
          </a:p>
        </p:txBody>
      </p:sp>
      <p:sp>
        <p:nvSpPr>
          <p:cNvPr id="95" name="Text 19">
            <a:extLst>
              <a:ext uri="{FF2B5EF4-FFF2-40B4-BE49-F238E27FC236}">
                <a16:creationId xmlns:a16="http://schemas.microsoft.com/office/drawing/2014/main" id="{D0711D23-5FD0-35F8-20A2-11C203C67906}"/>
              </a:ext>
            </a:extLst>
          </p:cNvPr>
          <p:cNvSpPr/>
          <p:nvPr/>
        </p:nvSpPr>
        <p:spPr>
          <a:xfrm>
            <a:off x="8831044" y="6054442"/>
            <a:ext cx="2932753" cy="111757"/>
          </a:xfrm>
          <a:prstGeom prst="rect">
            <a:avLst/>
          </a:prstGeom>
          <a:noFill/>
          <a:ln/>
        </p:spPr>
        <p:txBody>
          <a:bodyPr wrap="square" lIns="0" tIns="0" rIns="0" bIns="0" rtlCol="0" anchor="ctr"/>
          <a:lstStyle/>
          <a:p>
            <a:pPr>
              <a:lnSpc>
                <a:spcPct val="110000"/>
              </a:lnSpc>
            </a:pPr>
            <a:r>
              <a:rPr lang="kk-KZ" sz="848" dirty="0">
                <a:solidFill>
                  <a:srgbClr val="FFFFFF">
                    <a:alpha val="90000"/>
                  </a:srgbClr>
                </a:solidFill>
                <a:latin typeface="MiSans" pitchFamily="34" charset="0"/>
                <a:ea typeface="MiSans" pitchFamily="34" charset="-122"/>
                <a:cs typeface="MiSans" pitchFamily="34" charset="-120"/>
              </a:rPr>
              <a:t>ЭҚАЖ және әлеуметтік желілер арқылы келіп түскен өтініштер санының азаюы</a:t>
            </a:r>
          </a:p>
        </p:txBody>
      </p:sp>
      <p:sp>
        <p:nvSpPr>
          <p:cNvPr id="63" name="Text 2">
            <a:extLst>
              <a:ext uri="{FF2B5EF4-FFF2-40B4-BE49-F238E27FC236}">
                <a16:creationId xmlns:a16="http://schemas.microsoft.com/office/drawing/2014/main" id="{68ED106C-EC3B-449F-A668-A0514A058816}"/>
              </a:ext>
            </a:extLst>
          </p:cNvPr>
          <p:cNvSpPr/>
          <p:nvPr/>
        </p:nvSpPr>
        <p:spPr>
          <a:xfrm>
            <a:off x="883833" y="274314"/>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02 - ТАРАУ</a:t>
            </a:r>
            <a:endParaRPr lang="en-US" sz="1000" dirty="0">
              <a:latin typeface="Arial" panose="020B0604020202020204" pitchFamily="34" charset="0"/>
              <a:cs typeface="Arial" panose="020B0604020202020204" pitchFamily="34" charset="0"/>
            </a:endParaRPr>
          </a:p>
        </p:txBody>
      </p:sp>
      <p:sp>
        <p:nvSpPr>
          <p:cNvPr id="64" name="Shape 50">
            <a:extLst>
              <a:ext uri="{FF2B5EF4-FFF2-40B4-BE49-F238E27FC236}">
                <a16:creationId xmlns:a16="http://schemas.microsoft.com/office/drawing/2014/main" id="{51C46118-0FC0-4AFA-B250-E0BE2C5F977E}"/>
              </a:ext>
            </a:extLst>
          </p:cNvPr>
          <p:cNvSpPr/>
          <p:nvPr/>
        </p:nvSpPr>
        <p:spPr>
          <a:xfrm>
            <a:off x="403175" y="6591124"/>
            <a:ext cx="96762" cy="129016"/>
          </a:xfrm>
          <a:custGeom>
            <a:avLst/>
            <a:gdLst/>
            <a:ahLst/>
            <a:cxnLst/>
            <a:rect l="l" t="t" r="r" b="b"/>
            <a:pathLst>
              <a:path w="96762" h="129016">
                <a:moveTo>
                  <a:pt x="16127" y="0"/>
                </a:moveTo>
                <a:cubicBezTo>
                  <a:pt x="7232" y="0"/>
                  <a:pt x="0" y="7232"/>
                  <a:pt x="0" y="16127"/>
                </a:cubicBezTo>
                <a:lnTo>
                  <a:pt x="0" y="112889"/>
                </a:lnTo>
                <a:cubicBezTo>
                  <a:pt x="0" y="121784"/>
                  <a:pt x="7232" y="129016"/>
                  <a:pt x="16127" y="129016"/>
                </a:cubicBezTo>
                <a:lnTo>
                  <a:pt x="80635" y="129016"/>
                </a:lnTo>
                <a:cubicBezTo>
                  <a:pt x="89530" y="129016"/>
                  <a:pt x="96762" y="121784"/>
                  <a:pt x="96762" y="112889"/>
                </a:cubicBezTo>
                <a:lnTo>
                  <a:pt x="96762" y="16127"/>
                </a:lnTo>
                <a:cubicBezTo>
                  <a:pt x="96762" y="7232"/>
                  <a:pt x="89530" y="0"/>
                  <a:pt x="80635" y="0"/>
                </a:cubicBezTo>
                <a:lnTo>
                  <a:pt x="16127" y="0"/>
                </a:lnTo>
                <a:close/>
                <a:moveTo>
                  <a:pt x="44349" y="88698"/>
                </a:moveTo>
                <a:lnTo>
                  <a:pt x="52413" y="88698"/>
                </a:lnTo>
                <a:cubicBezTo>
                  <a:pt x="56873" y="88698"/>
                  <a:pt x="60476" y="92302"/>
                  <a:pt x="60476" y="96762"/>
                </a:cubicBezTo>
                <a:lnTo>
                  <a:pt x="60476" y="116921"/>
                </a:lnTo>
                <a:lnTo>
                  <a:pt x="36286" y="116921"/>
                </a:lnTo>
                <a:lnTo>
                  <a:pt x="36286" y="96762"/>
                </a:lnTo>
                <a:cubicBezTo>
                  <a:pt x="36286" y="92302"/>
                  <a:pt x="39889" y="88698"/>
                  <a:pt x="44349" y="88698"/>
                </a:cubicBezTo>
                <a:close/>
                <a:moveTo>
                  <a:pt x="24190" y="28222"/>
                </a:moveTo>
                <a:cubicBezTo>
                  <a:pt x="24190" y="26005"/>
                  <a:pt x="26005" y="24190"/>
                  <a:pt x="28222" y="24190"/>
                </a:cubicBezTo>
                <a:lnTo>
                  <a:pt x="36286" y="24190"/>
                </a:lnTo>
                <a:cubicBezTo>
                  <a:pt x="38503" y="24190"/>
                  <a:pt x="40317" y="26005"/>
                  <a:pt x="40317" y="28222"/>
                </a:cubicBezTo>
                <a:lnTo>
                  <a:pt x="40317" y="36286"/>
                </a:lnTo>
                <a:cubicBezTo>
                  <a:pt x="40317" y="38503"/>
                  <a:pt x="38503" y="40317"/>
                  <a:pt x="36286" y="40317"/>
                </a:cubicBezTo>
                <a:lnTo>
                  <a:pt x="28222" y="40317"/>
                </a:lnTo>
                <a:cubicBezTo>
                  <a:pt x="26005" y="40317"/>
                  <a:pt x="24190" y="38503"/>
                  <a:pt x="24190" y="36286"/>
                </a:cubicBezTo>
                <a:lnTo>
                  <a:pt x="24190" y="28222"/>
                </a:lnTo>
                <a:close/>
                <a:moveTo>
                  <a:pt x="60476" y="24190"/>
                </a:moveTo>
                <a:lnTo>
                  <a:pt x="68540" y="24190"/>
                </a:lnTo>
                <a:cubicBezTo>
                  <a:pt x="70757" y="24190"/>
                  <a:pt x="72571" y="26005"/>
                  <a:pt x="72571" y="28222"/>
                </a:cubicBezTo>
                <a:lnTo>
                  <a:pt x="72571" y="36286"/>
                </a:lnTo>
                <a:cubicBezTo>
                  <a:pt x="72571" y="38503"/>
                  <a:pt x="70757" y="40317"/>
                  <a:pt x="68540" y="40317"/>
                </a:cubicBezTo>
                <a:lnTo>
                  <a:pt x="60476" y="40317"/>
                </a:lnTo>
                <a:cubicBezTo>
                  <a:pt x="58259" y="40317"/>
                  <a:pt x="56444" y="38503"/>
                  <a:pt x="56444" y="36286"/>
                </a:cubicBezTo>
                <a:lnTo>
                  <a:pt x="56444" y="28222"/>
                </a:lnTo>
                <a:cubicBezTo>
                  <a:pt x="56444" y="26005"/>
                  <a:pt x="58259" y="24190"/>
                  <a:pt x="60476" y="24190"/>
                </a:cubicBezTo>
                <a:close/>
                <a:moveTo>
                  <a:pt x="24190" y="60476"/>
                </a:moveTo>
                <a:cubicBezTo>
                  <a:pt x="24190" y="58259"/>
                  <a:pt x="26005" y="56444"/>
                  <a:pt x="28222" y="56444"/>
                </a:cubicBezTo>
                <a:lnTo>
                  <a:pt x="36286" y="56444"/>
                </a:lnTo>
                <a:cubicBezTo>
                  <a:pt x="38503" y="56444"/>
                  <a:pt x="40317" y="58259"/>
                  <a:pt x="40317" y="60476"/>
                </a:cubicBezTo>
                <a:lnTo>
                  <a:pt x="40317" y="68540"/>
                </a:lnTo>
                <a:cubicBezTo>
                  <a:pt x="40317" y="70757"/>
                  <a:pt x="38503" y="72571"/>
                  <a:pt x="36286" y="72571"/>
                </a:cubicBezTo>
                <a:lnTo>
                  <a:pt x="28222" y="72571"/>
                </a:lnTo>
                <a:cubicBezTo>
                  <a:pt x="26005" y="72571"/>
                  <a:pt x="24190" y="70757"/>
                  <a:pt x="24190" y="68540"/>
                </a:cubicBezTo>
                <a:lnTo>
                  <a:pt x="24190" y="60476"/>
                </a:lnTo>
                <a:close/>
                <a:moveTo>
                  <a:pt x="60476" y="56444"/>
                </a:moveTo>
                <a:lnTo>
                  <a:pt x="68540" y="56444"/>
                </a:lnTo>
                <a:cubicBezTo>
                  <a:pt x="70757" y="56444"/>
                  <a:pt x="72571" y="58259"/>
                  <a:pt x="72571" y="60476"/>
                </a:cubicBezTo>
                <a:lnTo>
                  <a:pt x="72571" y="68540"/>
                </a:lnTo>
                <a:cubicBezTo>
                  <a:pt x="72571" y="70757"/>
                  <a:pt x="70757" y="72571"/>
                  <a:pt x="68540" y="72571"/>
                </a:cubicBezTo>
                <a:lnTo>
                  <a:pt x="60476" y="72571"/>
                </a:lnTo>
                <a:cubicBezTo>
                  <a:pt x="58259" y="72571"/>
                  <a:pt x="56444" y="70757"/>
                  <a:pt x="56444" y="68540"/>
                </a:cubicBezTo>
                <a:lnTo>
                  <a:pt x="56444" y="60476"/>
                </a:lnTo>
                <a:cubicBezTo>
                  <a:pt x="56444" y="58259"/>
                  <a:pt x="58259" y="56444"/>
                  <a:pt x="60476" y="56444"/>
                </a:cubicBezTo>
                <a:close/>
              </a:path>
            </a:pathLst>
          </a:custGeom>
          <a:solidFill>
            <a:srgbClr val="2B6CB0"/>
          </a:solidFill>
          <a:ln/>
        </p:spPr>
      </p:sp>
      <p:sp>
        <p:nvSpPr>
          <p:cNvPr id="68" name="Text 51">
            <a:extLst>
              <a:ext uri="{FF2B5EF4-FFF2-40B4-BE49-F238E27FC236}">
                <a16:creationId xmlns:a16="http://schemas.microsoft.com/office/drawing/2014/main" id="{CCBAB19F-FD92-4B9F-AEAD-9DC6F9C83BC1}"/>
              </a:ext>
            </a:extLst>
          </p:cNvPr>
          <p:cNvSpPr/>
          <p:nvPr/>
        </p:nvSpPr>
        <p:spPr>
          <a:xfrm>
            <a:off x="603610" y="6563478"/>
            <a:ext cx="801741" cy="184308"/>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69" name="Text 3">
            <a:extLst>
              <a:ext uri="{FF2B5EF4-FFF2-40B4-BE49-F238E27FC236}">
                <a16:creationId xmlns:a16="http://schemas.microsoft.com/office/drawing/2014/main" id="{514A8584-E8AC-40FA-884B-C04CA1BEBF64}"/>
              </a:ext>
            </a:extLst>
          </p:cNvPr>
          <p:cNvSpPr/>
          <p:nvPr/>
        </p:nvSpPr>
        <p:spPr>
          <a:xfrm>
            <a:off x="352786" y="944743"/>
            <a:ext cx="10247717" cy="359116"/>
          </a:xfrm>
          <a:prstGeom prst="rect">
            <a:avLst/>
          </a:prstGeom>
          <a:noFill/>
          <a:ln/>
        </p:spPr>
        <p:txBody>
          <a:bodyPr wrap="square" lIns="0" tIns="0" rIns="0" bIns="0" rtlCol="0" anchor="ctr"/>
          <a:lstStyle/>
          <a:p>
            <a:pPr>
              <a:lnSpc>
                <a:spcPct val="90000"/>
              </a:lnSpc>
            </a:pPr>
            <a:r>
              <a:rPr lang="en-US" dirty="0">
                <a:solidFill>
                  <a:srgbClr val="1A365D"/>
                </a:solidFill>
                <a:latin typeface="Quattrocento Sans" pitchFamily="34" charset="0"/>
                <a:ea typeface="Quattrocento Sans" pitchFamily="34" charset="-122"/>
                <a:cs typeface="Quattrocento Sans" pitchFamily="34" charset="-120"/>
              </a:rPr>
              <a:t> </a:t>
            </a:r>
            <a:r>
              <a:rPr lang="ru-RU" dirty="0">
                <a:solidFill>
                  <a:srgbClr val="1A355D"/>
                </a:solidFill>
              </a:rPr>
              <a:t>КЕЛІП ТҮСКЕН ӨТІНІШТЕРДІ МОНИТОРИНГТЕУ</a:t>
            </a:r>
          </a:p>
        </p:txBody>
      </p:sp>
    </p:spTree>
    <p:extLst>
      <p:ext uri="{BB962C8B-B14F-4D97-AF65-F5344CB8AC3E}">
        <p14:creationId xmlns:p14="http://schemas.microsoft.com/office/powerpoint/2010/main" val="563706221"/>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DE110-62AB-B65B-DFBC-867BEFE2CFA1}"/>
            </a:ext>
          </a:extLst>
        </p:cNvPr>
        <p:cNvGrpSpPr/>
        <p:nvPr/>
      </p:nvGrpSpPr>
      <p:grpSpPr>
        <a:xfrm>
          <a:off x="0" y="0"/>
          <a:ext cx="0" cy="0"/>
          <a:chOff x="0" y="0"/>
          <a:chExt cx="0" cy="0"/>
        </a:xfrm>
      </p:grpSpPr>
      <p:sp>
        <p:nvSpPr>
          <p:cNvPr id="49" name="Shape 47">
            <a:extLst>
              <a:ext uri="{FF2B5EF4-FFF2-40B4-BE49-F238E27FC236}">
                <a16:creationId xmlns:a16="http://schemas.microsoft.com/office/drawing/2014/main" id="{462D271F-B268-337A-ABED-18438123D836}"/>
              </a:ext>
            </a:extLst>
          </p:cNvPr>
          <p:cNvSpPr/>
          <p:nvPr/>
        </p:nvSpPr>
        <p:spPr>
          <a:xfrm>
            <a:off x="6209904" y="1058122"/>
            <a:ext cx="5701109" cy="4271526"/>
          </a:xfrm>
          <a:prstGeom prst="roundRect">
            <a:avLst>
              <a:gd name="adj" fmla="val 4839"/>
            </a:avLst>
          </a:prstGeom>
          <a:solidFill>
            <a:srgbClr val="FFFFFF"/>
          </a:solidFill>
          <a:ln/>
          <a:effectLst>
            <a:outerShdw blurRad="57150" dist="38100" dir="5400000" algn="bl" rotWithShape="0">
              <a:srgbClr val="000000">
                <a:alpha val="10196"/>
              </a:srgbClr>
            </a:outerShdw>
          </a:effectLst>
        </p:spPr>
      </p:sp>
      <p:sp>
        <p:nvSpPr>
          <p:cNvPr id="2" name="Shape 0">
            <a:extLst>
              <a:ext uri="{FF2B5EF4-FFF2-40B4-BE49-F238E27FC236}">
                <a16:creationId xmlns:a16="http://schemas.microsoft.com/office/drawing/2014/main" id="{FB237A5A-7D6C-E3AD-DD23-75819DEB4445}"/>
              </a:ext>
            </a:extLst>
          </p:cNvPr>
          <p:cNvSpPr/>
          <p:nvPr/>
        </p:nvSpPr>
        <p:spPr>
          <a:xfrm>
            <a:off x="381000" y="438150"/>
            <a:ext cx="457200" cy="457200"/>
          </a:xfrm>
          <a:prstGeom prst="roundRect">
            <a:avLst>
              <a:gd name="adj" fmla="val 25000"/>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3" name="Shape 1">
            <a:extLst>
              <a:ext uri="{FF2B5EF4-FFF2-40B4-BE49-F238E27FC236}">
                <a16:creationId xmlns:a16="http://schemas.microsoft.com/office/drawing/2014/main" id="{0825F738-2314-71D8-A0E2-847F17932007}"/>
              </a:ext>
            </a:extLst>
          </p:cNvPr>
          <p:cNvSpPr/>
          <p:nvPr/>
        </p:nvSpPr>
        <p:spPr>
          <a:xfrm>
            <a:off x="490538" y="571500"/>
            <a:ext cx="238125" cy="190500"/>
          </a:xfrm>
          <a:custGeom>
            <a:avLst/>
            <a:gdLst/>
            <a:ahLst/>
            <a:cxnLst/>
            <a:rect l="l" t="t" r="r" b="b"/>
            <a:pathLst>
              <a:path w="238125" h="190500">
                <a:moveTo>
                  <a:pt x="23812" y="35719"/>
                </a:moveTo>
                <a:cubicBezTo>
                  <a:pt x="23812" y="22585"/>
                  <a:pt x="34491" y="11906"/>
                  <a:pt x="47625" y="11906"/>
                </a:cubicBezTo>
                <a:lnTo>
                  <a:pt x="190500" y="11906"/>
                </a:lnTo>
                <a:cubicBezTo>
                  <a:pt x="203634" y="11906"/>
                  <a:pt x="214313" y="22585"/>
                  <a:pt x="214313" y="35719"/>
                </a:cubicBezTo>
                <a:lnTo>
                  <a:pt x="214313" y="125016"/>
                </a:lnTo>
                <a:lnTo>
                  <a:pt x="190500" y="125016"/>
                </a:lnTo>
                <a:lnTo>
                  <a:pt x="190500" y="35719"/>
                </a:lnTo>
                <a:lnTo>
                  <a:pt x="47625" y="35719"/>
                </a:lnTo>
                <a:lnTo>
                  <a:pt x="47625" y="125016"/>
                </a:lnTo>
                <a:lnTo>
                  <a:pt x="23812" y="125016"/>
                </a:lnTo>
                <a:lnTo>
                  <a:pt x="23812" y="35719"/>
                </a:lnTo>
                <a:close/>
                <a:moveTo>
                  <a:pt x="0" y="150019"/>
                </a:moveTo>
                <a:cubicBezTo>
                  <a:pt x="0" y="146075"/>
                  <a:pt x="3200" y="142875"/>
                  <a:pt x="7144" y="142875"/>
                </a:cubicBezTo>
                <a:lnTo>
                  <a:pt x="230981" y="142875"/>
                </a:lnTo>
                <a:cubicBezTo>
                  <a:pt x="234925" y="142875"/>
                  <a:pt x="238125" y="146075"/>
                  <a:pt x="238125" y="150019"/>
                </a:cubicBezTo>
                <a:cubicBezTo>
                  <a:pt x="238125" y="165795"/>
                  <a:pt x="225326" y="178594"/>
                  <a:pt x="209550" y="178594"/>
                </a:cubicBezTo>
                <a:lnTo>
                  <a:pt x="28575" y="178594"/>
                </a:lnTo>
                <a:cubicBezTo>
                  <a:pt x="12799" y="178594"/>
                  <a:pt x="0" y="165795"/>
                  <a:pt x="0" y="150019"/>
                </a:cubicBezTo>
                <a:close/>
                <a:moveTo>
                  <a:pt x="104552" y="77763"/>
                </a:moveTo>
                <a:lnTo>
                  <a:pt x="93018" y="89297"/>
                </a:lnTo>
                <a:lnTo>
                  <a:pt x="104552" y="100831"/>
                </a:lnTo>
                <a:cubicBezTo>
                  <a:pt x="108049" y="104329"/>
                  <a:pt x="108049" y="109984"/>
                  <a:pt x="104552" y="113444"/>
                </a:cubicBezTo>
                <a:cubicBezTo>
                  <a:pt x="101054" y="116904"/>
                  <a:pt x="95399" y="116942"/>
                  <a:pt x="91939" y="113444"/>
                </a:cubicBezTo>
                <a:lnTo>
                  <a:pt x="74079" y="95585"/>
                </a:lnTo>
                <a:cubicBezTo>
                  <a:pt x="70582" y="92087"/>
                  <a:pt x="70582" y="86432"/>
                  <a:pt x="74079" y="82972"/>
                </a:cubicBezTo>
                <a:lnTo>
                  <a:pt x="91939" y="65112"/>
                </a:lnTo>
                <a:cubicBezTo>
                  <a:pt x="95436" y="61615"/>
                  <a:pt x="101092" y="61615"/>
                  <a:pt x="104552" y="65112"/>
                </a:cubicBezTo>
                <a:cubicBezTo>
                  <a:pt x="108012" y="68610"/>
                  <a:pt x="108049" y="74265"/>
                  <a:pt x="104552" y="77725"/>
                </a:cubicBezTo>
                <a:close/>
                <a:moveTo>
                  <a:pt x="146224" y="65112"/>
                </a:moveTo>
                <a:lnTo>
                  <a:pt x="164083" y="82972"/>
                </a:lnTo>
                <a:cubicBezTo>
                  <a:pt x="167580" y="86469"/>
                  <a:pt x="167580" y="92125"/>
                  <a:pt x="164083" y="95585"/>
                </a:cubicBezTo>
                <a:lnTo>
                  <a:pt x="146224" y="113444"/>
                </a:lnTo>
                <a:cubicBezTo>
                  <a:pt x="142726" y="116942"/>
                  <a:pt x="137071" y="116942"/>
                  <a:pt x="133610" y="113444"/>
                </a:cubicBezTo>
                <a:cubicBezTo>
                  <a:pt x="130150" y="109947"/>
                  <a:pt x="130113" y="104291"/>
                  <a:pt x="133610" y="100831"/>
                </a:cubicBezTo>
                <a:lnTo>
                  <a:pt x="145145" y="89297"/>
                </a:lnTo>
                <a:lnTo>
                  <a:pt x="133610" y="77763"/>
                </a:lnTo>
                <a:cubicBezTo>
                  <a:pt x="130113" y="74265"/>
                  <a:pt x="130113" y="68610"/>
                  <a:pt x="133610" y="65150"/>
                </a:cubicBezTo>
                <a:cubicBezTo>
                  <a:pt x="137108" y="61689"/>
                  <a:pt x="142763" y="61652"/>
                  <a:pt x="146224" y="65150"/>
                </a:cubicBezTo>
                <a:close/>
              </a:path>
            </a:pathLst>
          </a:custGeom>
          <a:solidFill>
            <a:srgbClr val="FFFFFF"/>
          </a:solidFill>
          <a:ln/>
        </p:spPr>
      </p:sp>
      <p:sp>
        <p:nvSpPr>
          <p:cNvPr id="5" name="Text 3">
            <a:extLst>
              <a:ext uri="{FF2B5EF4-FFF2-40B4-BE49-F238E27FC236}">
                <a16:creationId xmlns:a16="http://schemas.microsoft.com/office/drawing/2014/main" id="{69B2F0AD-0E63-E06A-E246-6FBE9C10CF1B}"/>
              </a:ext>
            </a:extLst>
          </p:cNvPr>
          <p:cNvSpPr/>
          <p:nvPr/>
        </p:nvSpPr>
        <p:spPr>
          <a:xfrm>
            <a:off x="934090" y="537401"/>
            <a:ext cx="10487025" cy="381000"/>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НЕГІЗГІ НӘТИЖЕЛЕР </a:t>
            </a:r>
            <a:r>
              <a:rPr lang="en-US" sz="2400" b="1" dirty="0">
                <a:solidFill>
                  <a:srgbClr val="1A365D"/>
                </a:solidFill>
                <a:latin typeface="Quattrocento Sans" pitchFamily="34" charset="0"/>
                <a:ea typeface="Quattrocento Sans" pitchFamily="34" charset="-122"/>
                <a:cs typeface="Quattrocento Sans" pitchFamily="34" charset="-120"/>
              </a:rPr>
              <a:t>– </a:t>
            </a:r>
            <a:r>
              <a:rPr lang="ru-RU" sz="2400" b="1" dirty="0">
                <a:solidFill>
                  <a:srgbClr val="1A365D"/>
                </a:solidFill>
                <a:latin typeface="Quattrocento Sans" pitchFamily="34" charset="0"/>
                <a:ea typeface="Quattrocento Sans" pitchFamily="34" charset="-122"/>
                <a:cs typeface="Quattrocento Sans" pitchFamily="34" charset="-120"/>
              </a:rPr>
              <a:t>АҚПАРАТТЫҚ ДАМУ</a:t>
            </a:r>
          </a:p>
        </p:txBody>
      </p:sp>
      <p:sp>
        <p:nvSpPr>
          <p:cNvPr id="6" name="Shape 4">
            <a:extLst>
              <a:ext uri="{FF2B5EF4-FFF2-40B4-BE49-F238E27FC236}">
                <a16:creationId xmlns:a16="http://schemas.microsoft.com/office/drawing/2014/main" id="{D0AE2154-9401-D7F2-9D21-AB3463E53BA9}"/>
              </a:ext>
            </a:extLst>
          </p:cNvPr>
          <p:cNvSpPr/>
          <p:nvPr/>
        </p:nvSpPr>
        <p:spPr>
          <a:xfrm>
            <a:off x="381000" y="1004636"/>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a:extLst>
              <a:ext uri="{FF2B5EF4-FFF2-40B4-BE49-F238E27FC236}">
                <a16:creationId xmlns:a16="http://schemas.microsoft.com/office/drawing/2014/main" id="{CD9FE32C-A8FC-45FE-29E9-85B9785E39D6}"/>
              </a:ext>
            </a:extLst>
          </p:cNvPr>
          <p:cNvSpPr/>
          <p:nvPr/>
        </p:nvSpPr>
        <p:spPr>
          <a:xfrm>
            <a:off x="410317" y="2491430"/>
            <a:ext cx="5585670" cy="3680770"/>
          </a:xfrm>
          <a:prstGeom prst="roundRect">
            <a:avLst>
              <a:gd name="adj" fmla="val 5357"/>
            </a:avLst>
          </a:prstGeom>
          <a:solidFill>
            <a:srgbClr val="FFFFFF"/>
          </a:solidFill>
          <a:ln/>
          <a:effectLst>
            <a:outerShdw blurRad="57150" dist="38100" dir="5400000" algn="bl" rotWithShape="0">
              <a:srgbClr val="000000">
                <a:alpha val="10196"/>
              </a:srgbClr>
            </a:outerShdw>
          </a:effectLst>
        </p:spPr>
      </p:sp>
      <p:sp>
        <p:nvSpPr>
          <p:cNvPr id="8" name="Shape 6">
            <a:extLst>
              <a:ext uri="{FF2B5EF4-FFF2-40B4-BE49-F238E27FC236}">
                <a16:creationId xmlns:a16="http://schemas.microsoft.com/office/drawing/2014/main" id="{2CD46664-B9E9-8B30-ADB3-03829E3951CD}"/>
              </a:ext>
            </a:extLst>
          </p:cNvPr>
          <p:cNvSpPr/>
          <p:nvPr/>
        </p:nvSpPr>
        <p:spPr>
          <a:xfrm>
            <a:off x="546977" y="2640702"/>
            <a:ext cx="214313" cy="190500"/>
          </a:xfrm>
          <a:custGeom>
            <a:avLst/>
            <a:gdLst/>
            <a:ahLst/>
            <a:cxnLst/>
            <a:rect l="l" t="t" r="r" b="b"/>
            <a:pathLst>
              <a:path w="214313" h="190500">
                <a:moveTo>
                  <a:pt x="134243" y="446"/>
                </a:moveTo>
                <a:cubicBezTo>
                  <a:pt x="127918" y="-1377"/>
                  <a:pt x="121332" y="2307"/>
                  <a:pt x="119509" y="8632"/>
                </a:cubicBezTo>
                <a:lnTo>
                  <a:pt x="71884" y="175320"/>
                </a:lnTo>
                <a:cubicBezTo>
                  <a:pt x="70061" y="181645"/>
                  <a:pt x="73744" y="188230"/>
                  <a:pt x="80070" y="190054"/>
                </a:cubicBezTo>
                <a:cubicBezTo>
                  <a:pt x="86395" y="191877"/>
                  <a:pt x="92980" y="188193"/>
                  <a:pt x="94804" y="181868"/>
                </a:cubicBezTo>
                <a:lnTo>
                  <a:pt x="142429" y="15180"/>
                </a:lnTo>
                <a:cubicBezTo>
                  <a:pt x="144252" y="8855"/>
                  <a:pt x="140568" y="2270"/>
                  <a:pt x="134243" y="446"/>
                </a:cubicBezTo>
                <a:close/>
                <a:moveTo>
                  <a:pt x="158279" y="51085"/>
                </a:moveTo>
                <a:cubicBezTo>
                  <a:pt x="153628" y="55736"/>
                  <a:pt x="153628" y="63289"/>
                  <a:pt x="158279" y="67940"/>
                </a:cubicBezTo>
                <a:lnTo>
                  <a:pt x="185589" y="95250"/>
                </a:lnTo>
                <a:lnTo>
                  <a:pt x="158279" y="122560"/>
                </a:lnTo>
                <a:cubicBezTo>
                  <a:pt x="153628" y="127211"/>
                  <a:pt x="153628" y="134764"/>
                  <a:pt x="158279" y="139415"/>
                </a:cubicBezTo>
                <a:cubicBezTo>
                  <a:pt x="162930" y="144066"/>
                  <a:pt x="170483" y="144066"/>
                  <a:pt x="175133" y="139415"/>
                </a:cubicBezTo>
                <a:lnTo>
                  <a:pt x="210852" y="103696"/>
                </a:lnTo>
                <a:cubicBezTo>
                  <a:pt x="215503" y="99045"/>
                  <a:pt x="215503" y="91492"/>
                  <a:pt x="210852" y="86841"/>
                </a:cubicBezTo>
                <a:lnTo>
                  <a:pt x="175133" y="51122"/>
                </a:lnTo>
                <a:cubicBezTo>
                  <a:pt x="170483" y="46472"/>
                  <a:pt x="162930" y="46472"/>
                  <a:pt x="158279" y="51122"/>
                </a:cubicBezTo>
                <a:close/>
                <a:moveTo>
                  <a:pt x="56071" y="51085"/>
                </a:moveTo>
                <a:cubicBezTo>
                  <a:pt x="51420" y="46434"/>
                  <a:pt x="43867" y="46434"/>
                  <a:pt x="39216" y="51085"/>
                </a:cubicBezTo>
                <a:lnTo>
                  <a:pt x="3497" y="86804"/>
                </a:lnTo>
                <a:cubicBezTo>
                  <a:pt x="-1153" y="91455"/>
                  <a:pt x="-1153" y="99008"/>
                  <a:pt x="3497" y="103659"/>
                </a:cubicBezTo>
                <a:lnTo>
                  <a:pt x="39216" y="139378"/>
                </a:lnTo>
                <a:cubicBezTo>
                  <a:pt x="43867" y="144028"/>
                  <a:pt x="51420" y="144028"/>
                  <a:pt x="56071" y="139378"/>
                </a:cubicBezTo>
                <a:cubicBezTo>
                  <a:pt x="60722" y="134727"/>
                  <a:pt x="60722" y="127174"/>
                  <a:pt x="56071" y="122523"/>
                </a:cubicBezTo>
                <a:lnTo>
                  <a:pt x="28761" y="95250"/>
                </a:lnTo>
                <a:lnTo>
                  <a:pt x="56034" y="67940"/>
                </a:lnTo>
                <a:cubicBezTo>
                  <a:pt x="60685" y="63289"/>
                  <a:pt x="60685" y="55736"/>
                  <a:pt x="56034" y="51085"/>
                </a:cubicBezTo>
                <a:close/>
              </a:path>
            </a:pathLst>
          </a:custGeom>
          <a:solidFill>
            <a:srgbClr val="4299E1"/>
          </a:solidFill>
          <a:ln/>
        </p:spPr>
      </p:sp>
      <p:sp>
        <p:nvSpPr>
          <p:cNvPr id="20" name="Text 18">
            <a:extLst>
              <a:ext uri="{FF2B5EF4-FFF2-40B4-BE49-F238E27FC236}">
                <a16:creationId xmlns:a16="http://schemas.microsoft.com/office/drawing/2014/main" id="{EFF38C24-FF93-7B97-ABC1-ABF21C3CAF2B}"/>
              </a:ext>
            </a:extLst>
          </p:cNvPr>
          <p:cNvSpPr/>
          <p:nvPr/>
        </p:nvSpPr>
        <p:spPr>
          <a:xfrm>
            <a:off x="7093995" y="1980768"/>
            <a:ext cx="3409950" cy="190500"/>
          </a:xfrm>
          <a:prstGeom prst="rect">
            <a:avLst/>
          </a:prstGeom>
          <a:noFill/>
          <a:ln/>
        </p:spPr>
        <p:txBody>
          <a:bodyPr wrap="square" lIns="0" tIns="0" rIns="0" bIns="0" rtlCol="0" anchor="ctr"/>
          <a:lstStyle/>
          <a:p>
            <a:pPr>
              <a:lnSpc>
                <a:spcPct val="120000"/>
              </a:lnSpc>
            </a:pPr>
            <a:endParaRPr lang="en-US" sz="1600" dirty="0"/>
          </a:p>
        </p:txBody>
      </p:sp>
      <p:sp>
        <p:nvSpPr>
          <p:cNvPr id="54" name="Text 52">
            <a:extLst>
              <a:ext uri="{FF2B5EF4-FFF2-40B4-BE49-F238E27FC236}">
                <a16:creationId xmlns:a16="http://schemas.microsoft.com/office/drawing/2014/main" id="{7BEB0231-CF80-B485-6C2D-22C4C279622B}"/>
              </a:ext>
            </a:extLst>
          </p:cNvPr>
          <p:cNvSpPr/>
          <p:nvPr/>
        </p:nvSpPr>
        <p:spPr>
          <a:xfrm>
            <a:off x="624234" y="3737547"/>
            <a:ext cx="5244133" cy="1603973"/>
          </a:xfrm>
          <a:prstGeom prst="rect">
            <a:avLst/>
          </a:prstGeom>
          <a:noFill/>
          <a:ln/>
        </p:spPr>
        <p:txBody>
          <a:bodyPr wrap="square" lIns="0" tIns="0" rIns="0" bIns="0" rtlCol="0" anchor="ctr"/>
          <a:lstStyle/>
          <a:p>
            <a:pPr algn="just">
              <a:buAutoNum type="arabicPeriod"/>
            </a:pPr>
            <a:r>
              <a:rPr lang="ru-RU" sz="1000" dirty="0">
                <a:solidFill>
                  <a:srgbClr val="002060"/>
                </a:solidFill>
                <a:latin typeface="MiSans" panose="020B0604020202020204" charset="-122"/>
                <a:ea typeface="MiSans" panose="020B0604020202020204" charset="-122"/>
                <a:cs typeface="MiSans" panose="020B0604020202020204" charset="-122"/>
              </a:rPr>
              <a:t> 2025 </a:t>
            </a:r>
            <a:r>
              <a:rPr lang="ru-RU" sz="1000" dirty="0" err="1">
                <a:solidFill>
                  <a:srgbClr val="002060"/>
                </a:solidFill>
                <a:latin typeface="MiSans" panose="020B0604020202020204" charset="-122"/>
                <a:ea typeface="MiSans" panose="020B0604020202020204" charset="-122"/>
                <a:cs typeface="MiSans" panose="020B0604020202020204" charset="-122"/>
              </a:rPr>
              <a:t>жылы</a:t>
            </a:r>
            <a:r>
              <a:rPr lang="ru-RU" sz="1000" dirty="0">
                <a:solidFill>
                  <a:srgbClr val="002060"/>
                </a:solidFill>
                <a:latin typeface="MiSans" panose="020B0604020202020204" charset="-122"/>
                <a:ea typeface="MiSans" panose="020B0604020202020204" charset="-122"/>
                <a:cs typeface="MiSans" panose="020B0604020202020204" charset="-122"/>
              </a:rPr>
              <a:t> </a:t>
            </a:r>
            <a:r>
              <a:rPr lang="ru-RU" sz="1000" dirty="0" err="1">
                <a:solidFill>
                  <a:srgbClr val="002060"/>
                </a:solidFill>
                <a:latin typeface="MiSans" panose="020B0604020202020204" charset="-122"/>
                <a:ea typeface="MiSans" panose="020B0604020202020204" charset="-122"/>
                <a:cs typeface="MiSans" panose="020B0604020202020204" charset="-122"/>
              </a:rPr>
              <a:t>келесі</a:t>
            </a:r>
            <a:r>
              <a:rPr lang="ru-RU" sz="1000" dirty="0">
                <a:solidFill>
                  <a:srgbClr val="002060"/>
                </a:solidFill>
                <a:latin typeface="MiSans" panose="020B0604020202020204" charset="-122"/>
                <a:ea typeface="MiSans" panose="020B0604020202020204" charset="-122"/>
                <a:cs typeface="MiSans" panose="020B0604020202020204" charset="-122"/>
              </a:rPr>
              <a:t> </a:t>
            </a:r>
            <a:r>
              <a:rPr lang="ru-RU" sz="1000" dirty="0" err="1">
                <a:solidFill>
                  <a:srgbClr val="002060"/>
                </a:solidFill>
                <a:latin typeface="MiSans" panose="020B0604020202020204" charset="-122"/>
                <a:ea typeface="MiSans" panose="020B0604020202020204" charset="-122"/>
                <a:cs typeface="MiSans" panose="020B0604020202020204" charset="-122"/>
              </a:rPr>
              <a:t>бағдарламалық</a:t>
            </a:r>
            <a:r>
              <a:rPr lang="ru-RU" sz="1000" dirty="0">
                <a:solidFill>
                  <a:srgbClr val="002060"/>
                </a:solidFill>
                <a:latin typeface="MiSans" panose="020B0604020202020204" charset="-122"/>
                <a:ea typeface="MiSans" panose="020B0604020202020204" charset="-122"/>
                <a:cs typeface="MiSans" panose="020B0604020202020204" charset="-122"/>
              </a:rPr>
              <a:t> </a:t>
            </a:r>
            <a:r>
              <a:rPr lang="ru-RU" sz="1000" dirty="0" err="1">
                <a:solidFill>
                  <a:srgbClr val="002060"/>
                </a:solidFill>
                <a:latin typeface="MiSans" panose="020B0604020202020204" charset="-122"/>
                <a:ea typeface="MiSans" panose="020B0604020202020204" charset="-122"/>
                <a:cs typeface="MiSans" panose="020B0604020202020204" charset="-122"/>
              </a:rPr>
              <a:t>өнімдер</a:t>
            </a:r>
            <a:r>
              <a:rPr lang="ru-RU" sz="1000" dirty="0">
                <a:solidFill>
                  <a:srgbClr val="002060"/>
                </a:solidFill>
                <a:latin typeface="MiSans" panose="020B0604020202020204" charset="-122"/>
                <a:ea typeface="MiSans" panose="020B0604020202020204" charset="-122"/>
                <a:cs typeface="MiSans" panose="020B0604020202020204" charset="-122"/>
              </a:rPr>
              <a:t> </a:t>
            </a:r>
            <a:r>
              <a:rPr lang="ru-RU" sz="1000" dirty="0" err="1">
                <a:solidFill>
                  <a:srgbClr val="002060"/>
                </a:solidFill>
                <a:latin typeface="MiSans" panose="020B0604020202020204" charset="-122"/>
                <a:ea typeface="MiSans" panose="020B0604020202020204" charset="-122"/>
                <a:cs typeface="MiSans" panose="020B0604020202020204" charset="-122"/>
              </a:rPr>
              <a:t>әзірленіп</a:t>
            </a:r>
            <a:r>
              <a:rPr lang="ru-RU" sz="1000" dirty="0">
                <a:solidFill>
                  <a:srgbClr val="002060"/>
                </a:solidFill>
                <a:latin typeface="MiSans" panose="020B0604020202020204" charset="-122"/>
                <a:ea typeface="MiSans" panose="020B0604020202020204" charset="-122"/>
                <a:cs typeface="MiSans" panose="020B0604020202020204" charset="-122"/>
              </a:rPr>
              <a:t>, </a:t>
            </a:r>
            <a:r>
              <a:rPr lang="ru-RU" sz="1000" dirty="0" err="1">
                <a:solidFill>
                  <a:srgbClr val="002060"/>
                </a:solidFill>
                <a:latin typeface="MiSans" panose="020B0604020202020204" charset="-122"/>
                <a:ea typeface="MiSans" panose="020B0604020202020204" charset="-122"/>
                <a:cs typeface="MiSans" panose="020B0604020202020204" charset="-122"/>
              </a:rPr>
              <a:t>сәтті</a:t>
            </a:r>
            <a:r>
              <a:rPr lang="ru-RU" sz="1000" dirty="0">
                <a:solidFill>
                  <a:srgbClr val="002060"/>
                </a:solidFill>
                <a:latin typeface="MiSans" panose="020B0604020202020204" charset="-122"/>
                <a:ea typeface="MiSans" panose="020B0604020202020204" charset="-122"/>
                <a:cs typeface="MiSans" panose="020B0604020202020204" charset="-122"/>
              </a:rPr>
              <a:t> </a:t>
            </a:r>
            <a:r>
              <a:rPr lang="ru-RU" sz="1000" dirty="0" err="1">
                <a:solidFill>
                  <a:srgbClr val="002060"/>
                </a:solidFill>
                <a:latin typeface="MiSans" panose="020B0604020202020204" charset="-122"/>
                <a:ea typeface="MiSans" panose="020B0604020202020204" charset="-122"/>
                <a:cs typeface="MiSans" panose="020B0604020202020204" charset="-122"/>
              </a:rPr>
              <a:t>енгізілді</a:t>
            </a:r>
            <a:r>
              <a:rPr lang="ru-RU" sz="1000" dirty="0">
                <a:solidFill>
                  <a:srgbClr val="002060"/>
                </a:solidFill>
                <a:latin typeface="MiSans" panose="020B0604020202020204" charset="-122"/>
                <a:ea typeface="MiSans" panose="020B0604020202020204" charset="-122"/>
                <a:cs typeface="MiSans" panose="020B0604020202020204" charset="-122"/>
              </a:rPr>
              <a:t> </a:t>
            </a:r>
            <a:r>
              <a:rPr lang="kk-KZ" sz="1000" dirty="0">
                <a:solidFill>
                  <a:srgbClr val="002060"/>
                </a:solidFill>
                <a:latin typeface="MiSans" panose="020B0604020202020204" charset="-122"/>
                <a:ea typeface="MiSans" panose="020B0604020202020204" charset="-122"/>
                <a:cs typeface="MiSans" panose="020B0604020202020204" charset="-122"/>
              </a:rPr>
              <a:t>:</a:t>
            </a:r>
          </a:p>
          <a:p>
            <a:pPr algn="just"/>
            <a:r>
              <a:rPr lang="ru-RU" sz="1000" dirty="0">
                <a:solidFill>
                  <a:srgbClr val="2B6CB0"/>
                </a:solidFill>
                <a:latin typeface="MiSans" pitchFamily="34" charset="0"/>
                <a:ea typeface="MiSans" pitchFamily="34" charset="-122"/>
                <a:cs typeface="MiSans" pitchFamily="34" charset="-120"/>
              </a:rPr>
              <a:t>    </a:t>
            </a:r>
            <a:r>
              <a:rPr lang="en-US" sz="1000" b="1" dirty="0" err="1">
                <a:solidFill>
                  <a:srgbClr val="002060"/>
                </a:solidFill>
                <a:latin typeface="MiSans" pitchFamily="34" charset="0"/>
                <a:ea typeface="MiSans" pitchFamily="34" charset="-122"/>
                <a:cs typeface="MiSans" pitchFamily="34" charset="-120"/>
              </a:rPr>
              <a:t>Qyzmetker</a:t>
            </a:r>
            <a:r>
              <a:rPr lang="kk-KZ" sz="1000" dirty="0">
                <a:solidFill>
                  <a:srgbClr val="002060"/>
                </a:solidFill>
                <a:latin typeface="MiSans" pitchFamily="34" charset="0"/>
                <a:ea typeface="MiSans" pitchFamily="34" charset="-122"/>
                <a:cs typeface="MiSans" pitchFamily="34" charset="-120"/>
              </a:rPr>
              <a:t> - қызметкердің жұмыс орнында болмаған уақытын тіркеу және </a:t>
            </a:r>
          </a:p>
          <a:p>
            <a:pPr algn="just"/>
            <a:r>
              <a:rPr lang="kk-KZ" sz="1000" dirty="0">
                <a:solidFill>
                  <a:srgbClr val="002060"/>
                </a:solidFill>
                <a:latin typeface="MiSans" pitchFamily="34" charset="0"/>
                <a:ea typeface="MiSans" pitchFamily="34" charset="-122"/>
                <a:cs typeface="MiSans" pitchFamily="34" charset="-120"/>
              </a:rPr>
              <a:t>    бақылау</a:t>
            </a:r>
            <a:endParaRPr lang="ru-RU" sz="1000" dirty="0">
              <a:solidFill>
                <a:srgbClr val="002060"/>
              </a:solidFill>
              <a:latin typeface="MiSans" pitchFamily="34" charset="0"/>
              <a:ea typeface="MiSans" pitchFamily="34" charset="-122"/>
              <a:cs typeface="MiSans" pitchFamily="34" charset="-120"/>
            </a:endParaRPr>
          </a:p>
          <a:p>
            <a:pPr algn="just"/>
            <a:r>
              <a:rPr lang="ru-RU" sz="1000" dirty="0">
                <a:solidFill>
                  <a:srgbClr val="2B6CB0"/>
                </a:solidFill>
                <a:latin typeface="MiSans" pitchFamily="34" charset="0"/>
                <a:ea typeface="MiSans" pitchFamily="34" charset="-122"/>
                <a:cs typeface="MiSans" pitchFamily="34" charset="-120"/>
              </a:rPr>
              <a:t>    </a:t>
            </a:r>
            <a:r>
              <a:rPr lang="en-US" sz="1000" b="1" dirty="0">
                <a:solidFill>
                  <a:srgbClr val="002060"/>
                </a:solidFill>
                <a:latin typeface="MiSans" pitchFamily="34" charset="0"/>
                <a:ea typeface="MiSans" pitchFamily="34" charset="-122"/>
                <a:cs typeface="MiSans" pitchFamily="34" charset="-120"/>
              </a:rPr>
              <a:t>TOLEM</a:t>
            </a:r>
            <a:r>
              <a:rPr lang="kk-KZ" sz="1000" dirty="0">
                <a:solidFill>
                  <a:srgbClr val="002060"/>
                </a:solidFill>
                <a:latin typeface="MiSans" pitchFamily="34" charset="0"/>
                <a:ea typeface="MiSans" pitchFamily="34" charset="-122"/>
                <a:cs typeface="MiSans" pitchFamily="34" charset="-120"/>
              </a:rPr>
              <a:t> - </a:t>
            </a:r>
            <a:r>
              <a:rPr lang="en-US" sz="1000" dirty="0">
                <a:solidFill>
                  <a:srgbClr val="002060"/>
                </a:solidFill>
                <a:latin typeface="MiSans" pitchFamily="34" charset="0"/>
                <a:ea typeface="MiSans" pitchFamily="34" charset="-122"/>
                <a:cs typeface="MiSans" pitchFamily="34" charset="-120"/>
              </a:rPr>
              <a:t> </a:t>
            </a:r>
            <a:r>
              <a:rPr lang="kk-KZ" sz="1000" dirty="0">
                <a:solidFill>
                  <a:srgbClr val="002060"/>
                </a:solidFill>
                <a:latin typeface="MiSans" pitchFamily="34" charset="0"/>
                <a:ea typeface="MiSans" pitchFamily="34" charset="-122"/>
                <a:cs typeface="MiSans" pitchFamily="34" charset="-120"/>
              </a:rPr>
              <a:t>әлеуметтік аударымдар бойынша төлемдер туралы деректерді қарау</a:t>
            </a:r>
            <a:endParaRPr lang="ru-RU" sz="1000" dirty="0">
              <a:solidFill>
                <a:srgbClr val="002060"/>
              </a:solidFill>
              <a:latin typeface="MiSans" pitchFamily="34" charset="0"/>
              <a:ea typeface="MiSans" pitchFamily="34" charset="-122"/>
              <a:cs typeface="MiSans" pitchFamily="34" charset="-120"/>
            </a:endParaRPr>
          </a:p>
          <a:p>
            <a:pPr algn="just"/>
            <a:r>
              <a:rPr lang="ru-RU" sz="1000" dirty="0">
                <a:solidFill>
                  <a:srgbClr val="002060"/>
                </a:solidFill>
                <a:latin typeface="MiSans" pitchFamily="34" charset="0"/>
                <a:ea typeface="MiSans" pitchFamily="34" charset="-122"/>
                <a:cs typeface="MiSans" pitchFamily="34" charset="-120"/>
              </a:rPr>
              <a:t>    </a:t>
            </a:r>
            <a:r>
              <a:rPr lang="ru-RU" sz="1000" b="1" dirty="0">
                <a:solidFill>
                  <a:srgbClr val="002060"/>
                </a:solidFill>
                <a:latin typeface="MiSans" pitchFamily="34" charset="0"/>
                <a:ea typeface="MiSans" pitchFamily="34" charset="-122"/>
                <a:cs typeface="MiSans" pitchFamily="34" charset="-120"/>
              </a:rPr>
              <a:t>АТЖ</a:t>
            </a:r>
            <a:r>
              <a:rPr lang="ru-RU" sz="1000" dirty="0">
                <a:solidFill>
                  <a:srgbClr val="002060"/>
                </a:solidFill>
                <a:latin typeface="MiSans" pitchFamily="34" charset="0"/>
                <a:ea typeface="MiSans" pitchFamily="34" charset="-122"/>
                <a:cs typeface="MiSans" pitchFamily="34" charset="-120"/>
              </a:rPr>
              <a:t> - БАҚ </a:t>
            </a:r>
            <a:r>
              <a:rPr lang="ru-RU" sz="1000" dirty="0" err="1">
                <a:solidFill>
                  <a:srgbClr val="002060"/>
                </a:solidFill>
                <a:latin typeface="MiSans" pitchFamily="34" charset="0"/>
                <a:ea typeface="MiSans" pitchFamily="34" charset="-122"/>
                <a:cs typeface="MiSans" pitchFamily="34" charset="-120"/>
              </a:rPr>
              <a:t>және</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халықпен</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түсіндіру</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жұмысын</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мониторингтеу</a:t>
            </a:r>
            <a:endParaRPr lang="ru-RU" sz="1000" dirty="0">
              <a:solidFill>
                <a:srgbClr val="002060"/>
              </a:solidFill>
              <a:latin typeface="MiSans" pitchFamily="34" charset="0"/>
              <a:ea typeface="MiSans" pitchFamily="34" charset="-122"/>
              <a:cs typeface="MiSans" pitchFamily="34" charset="-120"/>
            </a:endParaRPr>
          </a:p>
          <a:p>
            <a:pPr algn="just"/>
            <a:r>
              <a:rPr lang="ru-RU" sz="1000" dirty="0">
                <a:solidFill>
                  <a:srgbClr val="002060"/>
                </a:solidFill>
                <a:latin typeface="MiSans" pitchFamily="34" charset="0"/>
                <a:ea typeface="MiSans" pitchFamily="34" charset="-122"/>
                <a:cs typeface="MiSans" pitchFamily="34" charset="-120"/>
              </a:rPr>
              <a:t>    </a:t>
            </a:r>
            <a:r>
              <a:rPr lang="en-US" sz="1000" b="1" dirty="0">
                <a:solidFill>
                  <a:srgbClr val="002060"/>
                </a:solidFill>
                <a:latin typeface="MiSans" pitchFamily="34" charset="0"/>
                <a:ea typeface="MiSans" pitchFamily="34" charset="-122"/>
                <a:cs typeface="MiSans" pitchFamily="34" charset="-120"/>
              </a:rPr>
              <a:t>Python </a:t>
            </a:r>
            <a:r>
              <a:rPr lang="kk-KZ" sz="1000" b="1" dirty="0">
                <a:solidFill>
                  <a:srgbClr val="002060"/>
                </a:solidFill>
                <a:latin typeface="MiSans" pitchFamily="34" charset="0"/>
                <a:ea typeface="MiSans" pitchFamily="34" charset="-122"/>
                <a:cs typeface="MiSans" pitchFamily="34" charset="-120"/>
              </a:rPr>
              <a:t>негізіндегі есептер </a:t>
            </a:r>
            <a:r>
              <a:rPr lang="kk-KZ" sz="1000" dirty="0">
                <a:solidFill>
                  <a:srgbClr val="002060"/>
                </a:solidFill>
                <a:latin typeface="MiSans" pitchFamily="34" charset="0"/>
                <a:ea typeface="MiSans" pitchFamily="34" charset="-122"/>
                <a:cs typeface="MiSans" pitchFamily="34" charset="-120"/>
              </a:rPr>
              <a:t>- МӘСЖ </a:t>
            </a:r>
            <a:r>
              <a:rPr lang="ru-RU" sz="1000" dirty="0" err="1">
                <a:solidFill>
                  <a:srgbClr val="002060"/>
                </a:solidFill>
                <a:latin typeface="MiSans" pitchFamily="34" charset="0"/>
                <a:ea typeface="MiSans" pitchFamily="34" charset="-122"/>
                <a:cs typeface="MiSans" pitchFamily="34" charset="-120"/>
              </a:rPr>
              <a:t>бойынша</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статистикалық</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деректерді</a:t>
            </a:r>
            <a:r>
              <a:rPr lang="ru-RU" sz="1000" dirty="0">
                <a:solidFill>
                  <a:srgbClr val="002060"/>
                </a:solidFill>
                <a:latin typeface="MiSans" pitchFamily="34" charset="0"/>
                <a:ea typeface="MiSans" pitchFamily="34" charset="-122"/>
                <a:cs typeface="MiSans" pitchFamily="34" charset="-120"/>
              </a:rPr>
              <a:t> </a:t>
            </a:r>
          </a:p>
          <a:p>
            <a:pPr algn="just"/>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автоматты</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түрде</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қалыптастыру</a:t>
            </a:r>
            <a:r>
              <a:rPr lang="ru-RU" sz="1000" dirty="0">
                <a:solidFill>
                  <a:srgbClr val="002060"/>
                </a:solidFill>
                <a:latin typeface="MiSans" pitchFamily="34" charset="0"/>
                <a:ea typeface="MiSans" pitchFamily="34" charset="-122"/>
                <a:cs typeface="MiSans" pitchFamily="34" charset="-120"/>
              </a:rPr>
              <a:t> </a:t>
            </a:r>
          </a:p>
          <a:p>
            <a:pPr algn="just"/>
            <a:r>
              <a:rPr lang="ru-RU" sz="1000" dirty="0">
                <a:solidFill>
                  <a:srgbClr val="002060"/>
                </a:solidFill>
                <a:latin typeface="MiSans" pitchFamily="34" charset="0"/>
                <a:ea typeface="MiSans" pitchFamily="34" charset="-122"/>
                <a:cs typeface="MiSans" pitchFamily="34" charset="-120"/>
              </a:rPr>
              <a:t>    </a:t>
            </a:r>
            <a:r>
              <a:rPr lang="kk-KZ" sz="1000" b="1" dirty="0">
                <a:solidFill>
                  <a:srgbClr val="002060"/>
                </a:solidFill>
                <a:latin typeface="MiSans" pitchFamily="34" charset="0"/>
                <a:ea typeface="MiSans" pitchFamily="34" charset="-122"/>
                <a:cs typeface="MiSans" pitchFamily="34" charset="-120"/>
              </a:rPr>
              <a:t>Зейнетақылардың</a:t>
            </a:r>
            <a:r>
              <a:rPr lang="ru-RU" sz="1000" b="1" dirty="0">
                <a:solidFill>
                  <a:srgbClr val="002060"/>
                </a:solidFill>
                <a:latin typeface="MiSans" pitchFamily="34" charset="0"/>
                <a:ea typeface="MiSans" pitchFamily="34" charset="-122"/>
                <a:cs typeface="MiSans" pitchFamily="34" charset="-120"/>
              </a:rPr>
              <a:t> </a:t>
            </a:r>
            <a:r>
              <a:rPr lang="kk-KZ" sz="1000" b="1" dirty="0">
                <a:solidFill>
                  <a:srgbClr val="002060"/>
                </a:solidFill>
                <a:latin typeface="MiSans" pitchFamily="34" charset="0"/>
                <a:ea typeface="MiSans" pitchFamily="34" charset="-122"/>
                <a:cs typeface="MiSans" pitchFamily="34" charset="-120"/>
              </a:rPr>
              <a:t>актуарлық есебі </a:t>
            </a:r>
            <a:r>
              <a:rPr lang="kk-KZ" sz="1000" dirty="0">
                <a:solidFill>
                  <a:srgbClr val="002060"/>
                </a:solidFill>
                <a:latin typeface="MiSans" pitchFamily="34" charset="0"/>
                <a:ea typeface="MiSans" pitchFamily="34" charset="-122"/>
                <a:cs typeface="MiSans" pitchFamily="34" charset="-120"/>
              </a:rPr>
              <a:t>– Қордың қаржылық тұрақтылығын</a:t>
            </a:r>
            <a:r>
              <a:rPr lang="ru-RU" sz="1000" dirty="0">
                <a:solidFill>
                  <a:srgbClr val="002060"/>
                </a:solidFill>
                <a:latin typeface="MiSans" pitchFamily="34" charset="0"/>
                <a:ea typeface="MiSans" pitchFamily="34" charset="-122"/>
                <a:cs typeface="MiSans" pitchFamily="34" charset="-120"/>
              </a:rPr>
              <a:t> </a:t>
            </a:r>
            <a:r>
              <a:rPr lang="kk-KZ" sz="1000" dirty="0">
                <a:solidFill>
                  <a:srgbClr val="002060"/>
                </a:solidFill>
                <a:latin typeface="MiSans" pitchFamily="34" charset="0"/>
                <a:ea typeface="MiSans" pitchFamily="34" charset="-122"/>
                <a:cs typeface="MiSans" pitchFamily="34" charset="-120"/>
              </a:rPr>
              <a:t>ұзақ </a:t>
            </a:r>
          </a:p>
          <a:p>
            <a:pPr algn="just"/>
            <a:r>
              <a:rPr lang="kk-KZ" sz="1000" dirty="0">
                <a:solidFill>
                  <a:srgbClr val="002060"/>
                </a:solidFill>
                <a:latin typeface="MiSans" pitchFamily="34" charset="0"/>
                <a:ea typeface="MiSans" pitchFamily="34" charset="-122"/>
                <a:cs typeface="MiSans" pitchFamily="34" charset="-120"/>
              </a:rPr>
              <a:t>    мерзімді болжау  </a:t>
            </a:r>
            <a:endParaRPr lang="ru-RU" sz="1000" dirty="0">
              <a:solidFill>
                <a:srgbClr val="002060"/>
              </a:solidFill>
              <a:latin typeface="MiSans" pitchFamily="34" charset="0"/>
              <a:ea typeface="MiSans" pitchFamily="34" charset="-122"/>
              <a:cs typeface="MiSans" pitchFamily="34" charset="-120"/>
            </a:endParaRPr>
          </a:p>
          <a:p>
            <a:pPr algn="just"/>
            <a:r>
              <a:rPr lang="ru-RU" sz="1000" dirty="0">
                <a:solidFill>
                  <a:srgbClr val="002060"/>
                </a:solidFill>
                <a:latin typeface="MiSans" pitchFamily="34" charset="0"/>
                <a:ea typeface="MiSans" pitchFamily="34" charset="-122"/>
                <a:cs typeface="MiSans" pitchFamily="34" charset="-120"/>
              </a:rPr>
              <a:t>    </a:t>
            </a:r>
            <a:r>
              <a:rPr lang="kk-KZ" sz="1000" b="1" dirty="0">
                <a:solidFill>
                  <a:srgbClr val="002060"/>
                </a:solidFill>
                <a:latin typeface="MiSans" pitchFamily="34" charset="0"/>
                <a:ea typeface="MiSans" pitchFamily="34" charset="-122"/>
                <a:cs typeface="MiSans" pitchFamily="34" charset="-120"/>
              </a:rPr>
              <a:t>Әлеуметтік төлемдер бойынша артық төленген сомалар мен қайтарымдарды </a:t>
            </a:r>
          </a:p>
          <a:p>
            <a:pPr algn="just"/>
            <a:r>
              <a:rPr lang="kk-KZ" sz="1000" b="1" dirty="0">
                <a:solidFill>
                  <a:srgbClr val="002060"/>
                </a:solidFill>
                <a:latin typeface="MiSans" pitchFamily="34" charset="0"/>
                <a:ea typeface="MiSans" pitchFamily="34" charset="-122"/>
                <a:cs typeface="MiSans" pitchFamily="34" charset="-120"/>
              </a:rPr>
              <a:t>    есепке алу </a:t>
            </a:r>
            <a:r>
              <a:rPr lang="kk-KZ" sz="1000" dirty="0">
                <a:solidFill>
                  <a:srgbClr val="002060"/>
                </a:solidFill>
                <a:latin typeface="MiSans" pitchFamily="34" charset="0"/>
                <a:ea typeface="MiSans" pitchFamily="34" charset="-122"/>
                <a:cs typeface="MiSans" pitchFamily="34" charset="-120"/>
              </a:rPr>
              <a:t>- артық есептелген (төленген) сомаларды басқару</a:t>
            </a:r>
          </a:p>
          <a:p>
            <a:pPr algn="just"/>
            <a:r>
              <a:rPr lang="ru-RU" sz="1000" dirty="0">
                <a:solidFill>
                  <a:srgbClr val="002060"/>
                </a:solidFill>
                <a:latin typeface="MiSans" pitchFamily="34" charset="0"/>
                <a:ea typeface="MiSans" pitchFamily="34" charset="-122"/>
                <a:cs typeface="MiSans" pitchFamily="34" charset="-120"/>
              </a:rPr>
              <a:t>2. </a:t>
            </a:r>
            <a:r>
              <a:rPr lang="ru-RU" sz="1000" b="1" dirty="0" err="1">
                <a:solidFill>
                  <a:srgbClr val="002060"/>
                </a:solidFill>
                <a:latin typeface="MiSans" pitchFamily="34" charset="0"/>
                <a:ea typeface="MiSans" pitchFamily="34" charset="-122"/>
                <a:cs typeface="MiSans" pitchFamily="34" charset="-120"/>
              </a:rPr>
              <a:t>Виртуалдандыру</a:t>
            </a:r>
            <a:r>
              <a:rPr lang="ru-RU" sz="1000" b="1" dirty="0">
                <a:solidFill>
                  <a:srgbClr val="002060"/>
                </a:solidFill>
                <a:latin typeface="MiSans" pitchFamily="34" charset="0"/>
                <a:ea typeface="MiSans" pitchFamily="34" charset="-122"/>
                <a:cs typeface="MiSans" pitchFamily="34" charset="-120"/>
              </a:rPr>
              <a:t> серверін </a:t>
            </a:r>
            <a:r>
              <a:rPr lang="ru-RU" sz="1000" dirty="0">
                <a:solidFill>
                  <a:srgbClr val="002060"/>
                </a:solidFill>
                <a:latin typeface="MiSans" pitchFamily="34" charset="0"/>
                <a:ea typeface="MiSans" pitchFamily="34" charset="-122"/>
                <a:cs typeface="MiSans" pitchFamily="34" charset="-120"/>
              </a:rPr>
              <a:t>іске қосу – </a:t>
            </a:r>
            <a:r>
              <a:rPr lang="ru-RU" sz="1000" dirty="0" err="1">
                <a:solidFill>
                  <a:srgbClr val="002060"/>
                </a:solidFill>
                <a:latin typeface="MiSans" pitchFamily="34" charset="0"/>
                <a:ea typeface="MiSans" pitchFamily="34" charset="-122"/>
                <a:cs typeface="MiSans" pitchFamily="34" charset="-120"/>
              </a:rPr>
              <a:t>бір</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хостта</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оқшауланған</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виртуалды</a:t>
            </a:r>
            <a:r>
              <a:rPr lang="ru-RU" sz="1000" dirty="0">
                <a:solidFill>
                  <a:srgbClr val="002060"/>
                </a:solidFill>
                <a:latin typeface="MiSans" pitchFamily="34" charset="0"/>
                <a:ea typeface="MiSans" pitchFamily="34" charset="-122"/>
                <a:cs typeface="MiSans" pitchFamily="34" charset="-120"/>
              </a:rPr>
              <a:t> </a:t>
            </a:r>
          </a:p>
          <a:p>
            <a:pPr algn="just"/>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машиналардың</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жұмыс</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істеуіне</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арналған</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платформаны</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құрудың</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негізгі</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қадамы</a:t>
            </a:r>
            <a:endParaRPr lang="ru-RU" sz="1000" dirty="0">
              <a:solidFill>
                <a:srgbClr val="002060"/>
              </a:solidFill>
              <a:latin typeface="MiSans" pitchFamily="34" charset="0"/>
              <a:ea typeface="MiSans" pitchFamily="34" charset="-122"/>
              <a:cs typeface="MiSans" pitchFamily="34" charset="-120"/>
            </a:endParaRPr>
          </a:p>
          <a:p>
            <a:pPr algn="just"/>
            <a:r>
              <a:rPr lang="ru-RU" sz="1000" dirty="0">
                <a:solidFill>
                  <a:srgbClr val="002060"/>
                </a:solidFill>
                <a:latin typeface="MiSans" pitchFamily="34" charset="0"/>
                <a:ea typeface="MiSans" pitchFamily="34" charset="-122"/>
                <a:cs typeface="MiSans" pitchFamily="34" charset="-120"/>
              </a:rPr>
              <a:t>3. </a:t>
            </a:r>
            <a:r>
              <a:rPr lang="en-US" sz="1000" b="1" dirty="0">
                <a:solidFill>
                  <a:srgbClr val="002060"/>
                </a:solidFill>
                <a:latin typeface="MiSans" pitchFamily="34" charset="0"/>
                <a:ea typeface="MiSans" pitchFamily="34" charset="-122"/>
                <a:cs typeface="MiSans" pitchFamily="34" charset="-120"/>
              </a:rPr>
              <a:t>iOS </a:t>
            </a:r>
            <a:r>
              <a:rPr lang="ru-RU" sz="1000" b="1" dirty="0">
                <a:solidFill>
                  <a:srgbClr val="002060"/>
                </a:solidFill>
                <a:latin typeface="MiSans" pitchFamily="34" charset="0"/>
                <a:ea typeface="MiSans" pitchFamily="34" charset="-122"/>
                <a:cs typeface="MiSans" pitchFamily="34" charset="-120"/>
              </a:rPr>
              <a:t>және </a:t>
            </a:r>
            <a:r>
              <a:rPr lang="en-US" sz="1000" b="1" dirty="0">
                <a:solidFill>
                  <a:srgbClr val="002060"/>
                </a:solidFill>
                <a:latin typeface="MiSans" pitchFamily="34" charset="0"/>
                <a:ea typeface="MiSans" pitchFamily="34" charset="-122"/>
                <a:cs typeface="MiSans" pitchFamily="34" charset="-120"/>
              </a:rPr>
              <a:t>Android </a:t>
            </a:r>
            <a:r>
              <a:rPr lang="ru-RU" sz="1000" b="1" dirty="0">
                <a:solidFill>
                  <a:srgbClr val="002060"/>
                </a:solidFill>
                <a:latin typeface="MiSans" pitchFamily="34" charset="0"/>
                <a:ea typeface="MiSans" pitchFamily="34" charset="-122"/>
                <a:cs typeface="MiSans" pitchFamily="34" charset="-120"/>
              </a:rPr>
              <a:t>платформаларында «</a:t>
            </a:r>
            <a:r>
              <a:rPr lang="en-US" sz="1000" b="1" dirty="0">
                <a:solidFill>
                  <a:srgbClr val="002060"/>
                </a:solidFill>
                <a:latin typeface="MiSans" pitchFamily="34" charset="0"/>
                <a:ea typeface="MiSans" pitchFamily="34" charset="-122"/>
                <a:cs typeface="MiSans" pitchFamily="34" charset="-120"/>
              </a:rPr>
              <a:t>Workspace» </a:t>
            </a:r>
            <a:r>
              <a:rPr lang="ru-RU" sz="1000" b="1" dirty="0">
                <a:solidFill>
                  <a:srgbClr val="002060"/>
                </a:solidFill>
                <a:latin typeface="MiSans" pitchFamily="34" charset="0"/>
                <a:ea typeface="MiSans" pitchFamily="34" charset="-122"/>
                <a:cs typeface="MiSans" pitchFamily="34" charset="-120"/>
              </a:rPr>
              <a:t>ЭҚАЖ </a:t>
            </a:r>
            <a:r>
              <a:rPr lang="ru-RU" sz="1000" b="1" dirty="0" err="1">
                <a:solidFill>
                  <a:srgbClr val="002060"/>
                </a:solidFill>
                <a:latin typeface="MiSans" pitchFamily="34" charset="0"/>
                <a:ea typeface="MiSans" pitchFamily="34" charset="-122"/>
                <a:cs typeface="MiSans" pitchFamily="34" charset="-120"/>
              </a:rPr>
              <a:t>мобильді</a:t>
            </a:r>
            <a:r>
              <a:rPr lang="ru-RU" sz="1000" b="1" dirty="0">
                <a:solidFill>
                  <a:srgbClr val="002060"/>
                </a:solidFill>
                <a:latin typeface="MiSans" pitchFamily="34" charset="0"/>
                <a:ea typeface="MiSans" pitchFamily="34" charset="-122"/>
                <a:cs typeface="MiSans" pitchFamily="34" charset="-120"/>
              </a:rPr>
              <a:t> </a:t>
            </a:r>
            <a:r>
              <a:rPr lang="ru-RU" sz="1000" b="1" dirty="0" err="1">
                <a:solidFill>
                  <a:srgbClr val="002060"/>
                </a:solidFill>
                <a:latin typeface="MiSans" pitchFamily="34" charset="0"/>
                <a:ea typeface="MiSans" pitchFamily="34" charset="-122"/>
                <a:cs typeface="MiSans" pitchFamily="34" charset="-120"/>
              </a:rPr>
              <a:t>қосымшасы</a:t>
            </a:r>
            <a:r>
              <a:rPr lang="ru-RU" sz="1000" dirty="0">
                <a:solidFill>
                  <a:srgbClr val="002060"/>
                </a:solidFill>
                <a:latin typeface="MiSans" pitchFamily="34" charset="0"/>
                <a:ea typeface="MiSans" pitchFamily="34" charset="-122"/>
                <a:cs typeface="MiSans" pitchFamily="34" charset="-120"/>
              </a:rPr>
              <a:t> -  </a:t>
            </a:r>
          </a:p>
          <a:p>
            <a:pPr algn="just"/>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құжаттармен</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қашықтан</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жұмыс</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істеуді</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қамтамасыз</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етуге</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және</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оларды</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келісу</a:t>
            </a:r>
            <a:r>
              <a:rPr lang="ru-RU" sz="1000" dirty="0">
                <a:solidFill>
                  <a:srgbClr val="002060"/>
                </a:solidFill>
                <a:latin typeface="MiSans" pitchFamily="34" charset="0"/>
                <a:ea typeface="MiSans" pitchFamily="34" charset="-122"/>
                <a:cs typeface="MiSans" pitchFamily="34" charset="-120"/>
              </a:rPr>
              <a:t> </a:t>
            </a:r>
          </a:p>
          <a:p>
            <a:pPr algn="just"/>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рәсімдерін</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жеделдетуге</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арналған</a:t>
            </a:r>
            <a:endParaRPr lang="ru-RU" sz="1000" dirty="0">
              <a:solidFill>
                <a:srgbClr val="002060"/>
              </a:solidFill>
              <a:latin typeface="MiSans" pitchFamily="34" charset="0"/>
              <a:ea typeface="MiSans" pitchFamily="34" charset="-122"/>
              <a:cs typeface="MiSans" pitchFamily="34" charset="-120"/>
            </a:endParaRPr>
          </a:p>
          <a:p>
            <a:pPr algn="just"/>
            <a:r>
              <a:rPr lang="ru-RU" sz="1000" dirty="0">
                <a:solidFill>
                  <a:srgbClr val="002060"/>
                </a:solidFill>
                <a:latin typeface="MiSans" pitchFamily="34" charset="0"/>
                <a:ea typeface="MiSans" pitchFamily="34" charset="-122"/>
                <a:cs typeface="MiSans" pitchFamily="34" charset="-120"/>
              </a:rPr>
              <a:t>4. </a:t>
            </a:r>
            <a:r>
              <a:rPr lang="en-US" sz="1000" b="1" dirty="0">
                <a:solidFill>
                  <a:srgbClr val="002060"/>
                </a:solidFill>
                <a:latin typeface="MiSans" pitchFamily="34" charset="0"/>
                <a:ea typeface="MiSans" pitchFamily="34" charset="-122"/>
                <a:cs typeface="MiSans" pitchFamily="34" charset="-120"/>
              </a:rPr>
              <a:t>Qlik Sense </a:t>
            </a:r>
            <a:r>
              <a:rPr lang="kk-KZ" sz="1000" b="1" dirty="0">
                <a:solidFill>
                  <a:srgbClr val="002060"/>
                </a:solidFill>
                <a:latin typeface="MiSans" pitchFamily="34" charset="0"/>
                <a:ea typeface="MiSans" pitchFamily="34" charset="-122"/>
                <a:cs typeface="MiSans" pitchFamily="34" charset="-120"/>
              </a:rPr>
              <a:t>бизнес-талдау</a:t>
            </a:r>
            <a:r>
              <a:rPr lang="ru-RU" sz="1000" b="1" dirty="0">
                <a:solidFill>
                  <a:srgbClr val="002060"/>
                </a:solidFill>
                <a:latin typeface="MiSans" pitchFamily="34" charset="0"/>
                <a:ea typeface="MiSans" pitchFamily="34" charset="-122"/>
                <a:cs typeface="MiSans" pitchFamily="34" charset="-120"/>
              </a:rPr>
              <a:t> (</a:t>
            </a:r>
            <a:r>
              <a:rPr lang="en-US" sz="1000" b="1" dirty="0">
                <a:solidFill>
                  <a:srgbClr val="002060"/>
                </a:solidFill>
                <a:latin typeface="MiSans" pitchFamily="34" charset="0"/>
                <a:ea typeface="MiSans" pitchFamily="34" charset="-122"/>
                <a:cs typeface="MiSans" pitchFamily="34" charset="-120"/>
              </a:rPr>
              <a:t>BI)</a:t>
            </a:r>
            <a:r>
              <a:rPr lang="kk-KZ" sz="1000" dirty="0">
                <a:solidFill>
                  <a:srgbClr val="002060"/>
                </a:solidFill>
                <a:latin typeface="MiSans" pitchFamily="34" charset="0"/>
                <a:ea typeface="MiSans" pitchFamily="34" charset="-122"/>
                <a:cs typeface="MiSans" pitchFamily="34" charset="-120"/>
              </a:rPr>
              <a:t> - көрсеткіштерді мониторингтеу және  </a:t>
            </a:r>
          </a:p>
          <a:p>
            <a:pPr algn="just"/>
            <a:r>
              <a:rPr lang="kk-KZ" sz="1000" dirty="0">
                <a:solidFill>
                  <a:srgbClr val="002060"/>
                </a:solidFill>
                <a:latin typeface="MiSans" pitchFamily="34" charset="0"/>
                <a:ea typeface="MiSans" pitchFamily="34" charset="-122"/>
                <a:cs typeface="MiSans" pitchFamily="34" charset="-120"/>
              </a:rPr>
              <a:t>    гипотезаларды тексеруүшін әртүрлі дереккөздерден алынған деректердің  </a:t>
            </a:r>
          </a:p>
          <a:p>
            <a:pPr algn="just"/>
            <a:r>
              <a:rPr lang="kk-KZ" sz="1000" dirty="0">
                <a:solidFill>
                  <a:srgbClr val="002060"/>
                </a:solidFill>
                <a:latin typeface="MiSans" pitchFamily="34" charset="0"/>
                <a:ea typeface="MiSans" pitchFamily="34" charset="-122"/>
                <a:cs typeface="MiSans" pitchFamily="34" charset="-120"/>
              </a:rPr>
              <a:t>    бірыңғай моделі</a:t>
            </a:r>
          </a:p>
          <a:p>
            <a:pPr algn="just"/>
            <a:r>
              <a:rPr lang="kk-KZ" sz="1000" dirty="0">
                <a:solidFill>
                  <a:srgbClr val="002060"/>
                </a:solidFill>
                <a:latin typeface="MiSans" pitchFamily="34" charset="0"/>
                <a:ea typeface="MiSans" pitchFamily="34" charset="-122"/>
                <a:cs typeface="MiSans" pitchFamily="34" charset="-120"/>
              </a:rPr>
              <a:t>5. </a:t>
            </a:r>
            <a:r>
              <a:rPr lang="kk-KZ" sz="1000" b="1" dirty="0">
                <a:solidFill>
                  <a:srgbClr val="002060"/>
                </a:solidFill>
                <a:latin typeface="MiSans" pitchFamily="34" charset="0"/>
                <a:ea typeface="MiSans" pitchFamily="34" charset="-122"/>
                <a:cs typeface="MiSans" pitchFamily="34" charset="-120"/>
              </a:rPr>
              <a:t>МО БКО қосылу </a:t>
            </a:r>
            <a:r>
              <a:rPr lang="kk-KZ"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мемлекеттік</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органдармен</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деректерді</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қауіпсіз</a:t>
            </a:r>
            <a:r>
              <a:rPr lang="ru-RU" sz="1000" dirty="0">
                <a:solidFill>
                  <a:srgbClr val="002060"/>
                </a:solidFill>
                <a:latin typeface="MiSans" pitchFamily="34" charset="0"/>
                <a:ea typeface="MiSans" pitchFamily="34" charset="-122"/>
                <a:cs typeface="MiSans" pitchFamily="34" charset="-120"/>
              </a:rPr>
              <a:t> </a:t>
            </a:r>
            <a:r>
              <a:rPr lang="ru-RU" sz="1000" dirty="0" err="1">
                <a:solidFill>
                  <a:srgbClr val="002060"/>
                </a:solidFill>
                <a:latin typeface="MiSans" pitchFamily="34" charset="0"/>
                <a:ea typeface="MiSans" pitchFamily="34" charset="-122"/>
                <a:cs typeface="MiSans" pitchFamily="34" charset="-120"/>
              </a:rPr>
              <a:t>алмасу</a:t>
            </a:r>
            <a:r>
              <a:rPr lang="ru-RU" sz="1000" dirty="0">
                <a:solidFill>
                  <a:srgbClr val="002060"/>
                </a:solidFill>
                <a:latin typeface="MiSans" pitchFamily="34" charset="0"/>
                <a:ea typeface="MiSans" pitchFamily="34" charset="-122"/>
                <a:cs typeface="MiSans" pitchFamily="34" charset="-120"/>
              </a:rPr>
              <a:t> </a:t>
            </a:r>
          </a:p>
          <a:p>
            <a:pPr algn="just"/>
            <a:endParaRPr lang="ru-RU" sz="1000" dirty="0">
              <a:solidFill>
                <a:srgbClr val="2B6CB0"/>
              </a:solidFill>
              <a:latin typeface="MiSans" pitchFamily="34" charset="0"/>
              <a:ea typeface="MiSans" pitchFamily="34" charset="-122"/>
              <a:cs typeface="MiSans" pitchFamily="34" charset="-120"/>
            </a:endParaRPr>
          </a:p>
        </p:txBody>
      </p:sp>
      <p:sp>
        <p:nvSpPr>
          <p:cNvPr id="66" name="Text 64">
            <a:extLst>
              <a:ext uri="{FF2B5EF4-FFF2-40B4-BE49-F238E27FC236}">
                <a16:creationId xmlns:a16="http://schemas.microsoft.com/office/drawing/2014/main" id="{F12EDA1A-7491-5BC1-33DD-ABF0096A8737}"/>
              </a:ext>
            </a:extLst>
          </p:cNvPr>
          <p:cNvSpPr/>
          <p:nvPr/>
        </p:nvSpPr>
        <p:spPr>
          <a:xfrm>
            <a:off x="11704667" y="6487539"/>
            <a:ext cx="219075"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21</a:t>
            </a:r>
            <a:endParaRPr lang="en-US" sz="1000" dirty="0">
              <a:latin typeface="Arial" panose="020B0604020202020204" pitchFamily="34" charset="0"/>
              <a:cs typeface="Arial" panose="020B0604020202020204" pitchFamily="34" charset="0"/>
            </a:endParaRPr>
          </a:p>
        </p:txBody>
      </p:sp>
      <p:sp>
        <p:nvSpPr>
          <p:cNvPr id="76" name="Text 18">
            <a:extLst>
              <a:ext uri="{FF2B5EF4-FFF2-40B4-BE49-F238E27FC236}">
                <a16:creationId xmlns:a16="http://schemas.microsoft.com/office/drawing/2014/main" id="{DA8EA01E-4EAF-3793-1B70-6228F30464B7}"/>
              </a:ext>
            </a:extLst>
          </p:cNvPr>
          <p:cNvSpPr/>
          <p:nvPr/>
        </p:nvSpPr>
        <p:spPr>
          <a:xfrm>
            <a:off x="7093995" y="2717748"/>
            <a:ext cx="3409950" cy="190500"/>
          </a:xfrm>
          <a:prstGeom prst="rect">
            <a:avLst/>
          </a:prstGeom>
          <a:noFill/>
          <a:ln/>
        </p:spPr>
        <p:txBody>
          <a:bodyPr wrap="square" lIns="0" tIns="0" rIns="0" bIns="0" rtlCol="0" anchor="ctr"/>
          <a:lstStyle/>
          <a:p>
            <a:pPr>
              <a:lnSpc>
                <a:spcPct val="120000"/>
              </a:lnSpc>
            </a:pPr>
            <a:endParaRPr lang="en-US" sz="1600" dirty="0"/>
          </a:p>
        </p:txBody>
      </p:sp>
      <p:sp>
        <p:nvSpPr>
          <p:cNvPr id="83" name="Text 18">
            <a:extLst>
              <a:ext uri="{FF2B5EF4-FFF2-40B4-BE49-F238E27FC236}">
                <a16:creationId xmlns:a16="http://schemas.microsoft.com/office/drawing/2014/main" id="{E092032E-FB4D-8C15-479C-98E71737273E}"/>
              </a:ext>
            </a:extLst>
          </p:cNvPr>
          <p:cNvSpPr/>
          <p:nvPr/>
        </p:nvSpPr>
        <p:spPr>
          <a:xfrm>
            <a:off x="7103448" y="3314867"/>
            <a:ext cx="3409950" cy="190500"/>
          </a:xfrm>
          <a:prstGeom prst="rect">
            <a:avLst/>
          </a:prstGeom>
          <a:noFill/>
          <a:ln/>
        </p:spPr>
        <p:txBody>
          <a:bodyPr wrap="square" lIns="0" tIns="0" rIns="0" bIns="0" rtlCol="0" anchor="ctr"/>
          <a:lstStyle/>
          <a:p>
            <a:pPr>
              <a:lnSpc>
                <a:spcPct val="120000"/>
              </a:lnSpc>
            </a:pPr>
            <a:endParaRPr lang="en-US" sz="1600" dirty="0"/>
          </a:p>
        </p:txBody>
      </p:sp>
      <p:sp>
        <p:nvSpPr>
          <p:cNvPr id="88" name="Text 18">
            <a:extLst>
              <a:ext uri="{FF2B5EF4-FFF2-40B4-BE49-F238E27FC236}">
                <a16:creationId xmlns:a16="http://schemas.microsoft.com/office/drawing/2014/main" id="{EEF44E4F-3300-0798-4641-E2FD9251303B}"/>
              </a:ext>
            </a:extLst>
          </p:cNvPr>
          <p:cNvSpPr/>
          <p:nvPr/>
        </p:nvSpPr>
        <p:spPr>
          <a:xfrm>
            <a:off x="7103448" y="4278446"/>
            <a:ext cx="3409950" cy="190500"/>
          </a:xfrm>
          <a:prstGeom prst="rect">
            <a:avLst/>
          </a:prstGeom>
          <a:noFill/>
          <a:ln/>
        </p:spPr>
        <p:txBody>
          <a:bodyPr wrap="square" lIns="0" tIns="0" rIns="0" bIns="0" rtlCol="0" anchor="ctr"/>
          <a:lstStyle/>
          <a:p>
            <a:pPr>
              <a:lnSpc>
                <a:spcPct val="120000"/>
              </a:lnSpc>
            </a:pPr>
            <a:endParaRPr lang="en-US" sz="1600" dirty="0"/>
          </a:p>
        </p:txBody>
      </p:sp>
      <p:sp>
        <p:nvSpPr>
          <p:cNvPr id="93" name="Text 18">
            <a:extLst>
              <a:ext uri="{FF2B5EF4-FFF2-40B4-BE49-F238E27FC236}">
                <a16:creationId xmlns:a16="http://schemas.microsoft.com/office/drawing/2014/main" id="{B74A1324-71AE-6F88-97EF-38A4D84D32FA}"/>
              </a:ext>
            </a:extLst>
          </p:cNvPr>
          <p:cNvSpPr/>
          <p:nvPr/>
        </p:nvSpPr>
        <p:spPr>
          <a:xfrm>
            <a:off x="7093995" y="5139148"/>
            <a:ext cx="3409950" cy="190500"/>
          </a:xfrm>
          <a:prstGeom prst="rect">
            <a:avLst/>
          </a:prstGeom>
          <a:noFill/>
          <a:ln/>
        </p:spPr>
        <p:txBody>
          <a:bodyPr wrap="square" lIns="0" tIns="0" rIns="0" bIns="0" rtlCol="0" anchor="ctr"/>
          <a:lstStyle/>
          <a:p>
            <a:pPr>
              <a:lnSpc>
                <a:spcPct val="120000"/>
              </a:lnSpc>
            </a:pPr>
            <a:endParaRPr lang="en-US" sz="1600" dirty="0"/>
          </a:p>
        </p:txBody>
      </p:sp>
      <p:sp>
        <p:nvSpPr>
          <p:cNvPr id="39" name="Text 2">
            <a:extLst>
              <a:ext uri="{FF2B5EF4-FFF2-40B4-BE49-F238E27FC236}">
                <a16:creationId xmlns:a16="http://schemas.microsoft.com/office/drawing/2014/main" id="{AE915A29-0E5E-4EBB-87E4-77EA42B5DDB2}"/>
              </a:ext>
            </a:extLst>
          </p:cNvPr>
          <p:cNvSpPr/>
          <p:nvPr/>
        </p:nvSpPr>
        <p:spPr>
          <a:xfrm>
            <a:off x="947738" y="379555"/>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02 - ТАРАУ</a:t>
            </a:r>
            <a:endParaRPr lang="en-US" sz="1000" dirty="0">
              <a:latin typeface="Arial" panose="020B0604020202020204" pitchFamily="34" charset="0"/>
              <a:cs typeface="Arial" panose="020B0604020202020204" pitchFamily="34" charset="0"/>
            </a:endParaRPr>
          </a:p>
        </p:txBody>
      </p:sp>
      <p:sp>
        <p:nvSpPr>
          <p:cNvPr id="40" name="Shape 49">
            <a:extLst>
              <a:ext uri="{FF2B5EF4-FFF2-40B4-BE49-F238E27FC236}">
                <a16:creationId xmlns:a16="http://schemas.microsoft.com/office/drawing/2014/main" id="{A0DBA65F-6441-4EBA-BECF-79F8B12CA54B}"/>
              </a:ext>
            </a:extLst>
          </p:cNvPr>
          <p:cNvSpPr/>
          <p:nvPr/>
        </p:nvSpPr>
        <p:spPr>
          <a:xfrm>
            <a:off x="410317" y="6516114"/>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41" name="Text 50">
            <a:extLst>
              <a:ext uri="{FF2B5EF4-FFF2-40B4-BE49-F238E27FC236}">
                <a16:creationId xmlns:a16="http://schemas.microsoft.com/office/drawing/2014/main" id="{B5E6EF52-E3F2-4124-9405-7463C8B6D261}"/>
              </a:ext>
            </a:extLst>
          </p:cNvPr>
          <p:cNvSpPr/>
          <p:nvPr/>
        </p:nvSpPr>
        <p:spPr>
          <a:xfrm>
            <a:off x="617486" y="6487539"/>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11" name="Прямоугольник 10">
            <a:extLst>
              <a:ext uri="{FF2B5EF4-FFF2-40B4-BE49-F238E27FC236}">
                <a16:creationId xmlns:a16="http://schemas.microsoft.com/office/drawing/2014/main" id="{3D0E261C-C53A-4155-B068-6E1977FA7280}"/>
              </a:ext>
            </a:extLst>
          </p:cNvPr>
          <p:cNvSpPr/>
          <p:nvPr/>
        </p:nvSpPr>
        <p:spPr>
          <a:xfrm>
            <a:off x="846274" y="2612841"/>
            <a:ext cx="3236784" cy="246221"/>
          </a:xfrm>
          <a:prstGeom prst="rect">
            <a:avLst/>
          </a:prstGeom>
        </p:spPr>
        <p:txBody>
          <a:bodyPr wrap="none">
            <a:spAutoFit/>
          </a:bodyPr>
          <a:lstStyle/>
          <a:p>
            <a:r>
              <a:rPr lang="ru-RU" sz="1000" b="1" dirty="0">
                <a:solidFill>
                  <a:srgbClr val="002060"/>
                </a:solidFill>
                <a:latin typeface="MiSans" panose="020B0604020202020204" charset="-122"/>
                <a:ea typeface="MiSans" panose="020B0604020202020204" charset="-122"/>
                <a:cs typeface="MiSans" panose="020B0604020202020204" charset="-122"/>
              </a:rPr>
              <a:t>ІШКІ БИЗНЕС-ПРОЦЕСТЕРДІ АВТОМАТТАНДЫРУ</a:t>
            </a:r>
          </a:p>
        </p:txBody>
      </p:sp>
      <p:sp>
        <p:nvSpPr>
          <p:cNvPr id="45" name="Shape 5">
            <a:extLst>
              <a:ext uri="{FF2B5EF4-FFF2-40B4-BE49-F238E27FC236}">
                <a16:creationId xmlns:a16="http://schemas.microsoft.com/office/drawing/2014/main" id="{0E945F2B-6271-4DD9-BF16-B43885281151}"/>
              </a:ext>
            </a:extLst>
          </p:cNvPr>
          <p:cNvSpPr/>
          <p:nvPr/>
        </p:nvSpPr>
        <p:spPr>
          <a:xfrm>
            <a:off x="379792" y="1231980"/>
            <a:ext cx="5585670" cy="1034978"/>
          </a:xfrm>
          <a:prstGeom prst="roundRect">
            <a:avLst>
              <a:gd name="adj" fmla="val 5357"/>
            </a:avLst>
          </a:prstGeom>
          <a:solidFill>
            <a:srgbClr val="FFFFFF"/>
          </a:solidFill>
          <a:ln/>
          <a:effectLst>
            <a:outerShdw blurRad="57150" dist="38100" dir="5400000" algn="bl" rotWithShape="0">
              <a:srgbClr val="000000">
                <a:alpha val="10196"/>
              </a:srgbClr>
            </a:outerShdw>
          </a:effectLst>
        </p:spPr>
      </p:sp>
      <p:sp>
        <p:nvSpPr>
          <p:cNvPr id="46" name="Shape 48">
            <a:extLst>
              <a:ext uri="{FF2B5EF4-FFF2-40B4-BE49-F238E27FC236}">
                <a16:creationId xmlns:a16="http://schemas.microsoft.com/office/drawing/2014/main" id="{B5E4B104-0E9C-4B0E-BD98-F25047C75708}"/>
              </a:ext>
            </a:extLst>
          </p:cNvPr>
          <p:cNvSpPr/>
          <p:nvPr/>
        </p:nvSpPr>
        <p:spPr>
          <a:xfrm>
            <a:off x="526172" y="1545434"/>
            <a:ext cx="195262" cy="180976"/>
          </a:xfrm>
          <a:custGeom>
            <a:avLst/>
            <a:gdLst/>
            <a:ahLst/>
            <a:cxnLst/>
            <a:rect l="l" t="t" r="r" b="b"/>
            <a:pathLst>
              <a:path w="171450" h="171450">
                <a:moveTo>
                  <a:pt x="85725" y="0"/>
                </a:moveTo>
                <a:cubicBezTo>
                  <a:pt x="87265" y="0"/>
                  <a:pt x="88806" y="335"/>
                  <a:pt x="90212" y="971"/>
                </a:cubicBezTo>
                <a:lnTo>
                  <a:pt x="153300" y="27727"/>
                </a:lnTo>
                <a:cubicBezTo>
                  <a:pt x="160667" y="30841"/>
                  <a:pt x="166159" y="38107"/>
                  <a:pt x="166126" y="46881"/>
                </a:cubicBezTo>
                <a:cubicBezTo>
                  <a:pt x="165958" y="80099"/>
                  <a:pt x="152296" y="140877"/>
                  <a:pt x="94599" y="168503"/>
                </a:cubicBezTo>
                <a:cubicBezTo>
                  <a:pt x="89007" y="171182"/>
                  <a:pt x="82510" y="171182"/>
                  <a:pt x="76918" y="168503"/>
                </a:cubicBezTo>
                <a:cubicBezTo>
                  <a:pt x="19188" y="140877"/>
                  <a:pt x="5559" y="80099"/>
                  <a:pt x="5391" y="46881"/>
                </a:cubicBezTo>
                <a:cubicBezTo>
                  <a:pt x="5358" y="38107"/>
                  <a:pt x="10850" y="30841"/>
                  <a:pt x="18217" y="27727"/>
                </a:cubicBezTo>
                <a:lnTo>
                  <a:pt x="81271" y="971"/>
                </a:lnTo>
                <a:cubicBezTo>
                  <a:pt x="82678" y="335"/>
                  <a:pt x="84185" y="0"/>
                  <a:pt x="85725" y="0"/>
                </a:cubicBezTo>
                <a:close/>
                <a:moveTo>
                  <a:pt x="85725" y="22369"/>
                </a:moveTo>
                <a:lnTo>
                  <a:pt x="85725" y="148981"/>
                </a:lnTo>
                <a:cubicBezTo>
                  <a:pt x="131936" y="126612"/>
                  <a:pt x="144360" y="77052"/>
                  <a:pt x="144661" y="47383"/>
                </a:cubicBezTo>
                <a:lnTo>
                  <a:pt x="85725" y="22402"/>
                </a:lnTo>
                <a:lnTo>
                  <a:pt x="85725" y="22402"/>
                </a:lnTo>
                <a:close/>
              </a:path>
            </a:pathLst>
          </a:custGeom>
          <a:solidFill>
            <a:srgbClr val="4299E1"/>
          </a:solidFill>
          <a:ln/>
        </p:spPr>
      </p:sp>
      <p:sp>
        <p:nvSpPr>
          <p:cNvPr id="47" name="Text 49">
            <a:extLst>
              <a:ext uri="{FF2B5EF4-FFF2-40B4-BE49-F238E27FC236}">
                <a16:creationId xmlns:a16="http://schemas.microsoft.com/office/drawing/2014/main" id="{354DB04C-96C8-42AC-BD96-4C3E5EEDAF48}"/>
              </a:ext>
            </a:extLst>
          </p:cNvPr>
          <p:cNvSpPr/>
          <p:nvPr/>
        </p:nvSpPr>
        <p:spPr>
          <a:xfrm>
            <a:off x="879161" y="1231979"/>
            <a:ext cx="4943946" cy="903772"/>
          </a:xfrm>
          <a:prstGeom prst="rect">
            <a:avLst/>
          </a:prstGeom>
          <a:noFill/>
          <a:ln/>
        </p:spPr>
        <p:txBody>
          <a:bodyPr wrap="square" lIns="0" tIns="0" rIns="0" bIns="0" rtlCol="0" anchor="ctr"/>
          <a:lstStyle/>
          <a:p>
            <a:pPr algn="just">
              <a:lnSpc>
                <a:spcPct val="130000"/>
              </a:lnSpc>
            </a:pPr>
            <a:r>
              <a:rPr lang="ru-RU" sz="1000" b="1" dirty="0">
                <a:solidFill>
                  <a:srgbClr val="1A365D"/>
                </a:solidFill>
                <a:latin typeface="MiSans" pitchFamily="34" charset="0"/>
                <a:ea typeface="MiSans" pitchFamily="34" charset="-122"/>
                <a:cs typeface="MiSans" pitchFamily="34" charset="-120"/>
              </a:rPr>
              <a:t>АҚПАРАТТЫҚ ҚАУІПСІЗДІК </a:t>
            </a:r>
            <a:r>
              <a:rPr lang="ru-RU" sz="1000" b="1" dirty="0" err="1">
                <a:solidFill>
                  <a:srgbClr val="1A365D"/>
                </a:solidFill>
                <a:latin typeface="MiSans" pitchFamily="34" charset="0"/>
                <a:ea typeface="MiSans" pitchFamily="34" charset="-122"/>
                <a:cs typeface="MiSans" pitchFamily="34" charset="-120"/>
              </a:rPr>
              <a:t>Ақпараттық</a:t>
            </a:r>
            <a:r>
              <a:rPr lang="ru-RU" sz="1000" b="1" dirty="0">
                <a:solidFill>
                  <a:srgbClr val="1A365D"/>
                </a:solidFill>
                <a:latin typeface="MiSans" pitchFamily="34" charset="0"/>
                <a:ea typeface="MiSans" pitchFamily="34" charset="-122"/>
                <a:cs typeface="MiSans" pitchFamily="34" charset="-120"/>
              </a:rPr>
              <a:t> </a:t>
            </a:r>
            <a:r>
              <a:rPr lang="ru-RU" sz="1000" b="1" dirty="0" err="1">
                <a:solidFill>
                  <a:srgbClr val="1A365D"/>
                </a:solidFill>
                <a:latin typeface="MiSans" pitchFamily="34" charset="0"/>
                <a:ea typeface="MiSans" pitchFamily="34" charset="-122"/>
                <a:cs typeface="MiSans" pitchFamily="34" charset="-120"/>
              </a:rPr>
              <a:t>қауіпсіздік</a:t>
            </a:r>
            <a:r>
              <a:rPr lang="ru-RU" sz="1000" b="1" dirty="0">
                <a:solidFill>
                  <a:srgbClr val="1A365D"/>
                </a:solidFill>
                <a:latin typeface="MiSans" pitchFamily="34" charset="0"/>
                <a:ea typeface="MiSans" pitchFamily="34" charset="-122"/>
                <a:cs typeface="MiSans" pitchFamily="34" charset="-120"/>
              </a:rPr>
              <a:t> </a:t>
            </a:r>
            <a:r>
              <a:rPr lang="ru-RU" sz="1000" b="1" dirty="0" err="1">
                <a:solidFill>
                  <a:srgbClr val="1A365D"/>
                </a:solidFill>
                <a:latin typeface="MiSans" pitchFamily="34" charset="0"/>
                <a:ea typeface="MiSans" pitchFamily="34" charset="-122"/>
                <a:cs typeface="MiSans" pitchFamily="34" charset="-120"/>
              </a:rPr>
              <a:t>саясатына</a:t>
            </a:r>
            <a:r>
              <a:rPr lang="ru-RU" sz="1000" b="1" dirty="0">
                <a:solidFill>
                  <a:srgbClr val="1A365D"/>
                </a:solidFill>
                <a:latin typeface="MiSans" pitchFamily="34" charset="0"/>
                <a:ea typeface="MiSans" pitchFamily="34" charset="-122"/>
                <a:cs typeface="MiSans" pitchFamily="34" charset="-120"/>
              </a:rPr>
              <a:t> </a:t>
            </a:r>
            <a:r>
              <a:rPr lang="ru-RU" sz="1000" dirty="0">
                <a:solidFill>
                  <a:srgbClr val="1A365D"/>
                </a:solidFill>
                <a:latin typeface="MiSans" pitchFamily="34" charset="0"/>
                <a:ea typeface="MiSans" pitchFamily="34" charset="-122"/>
                <a:cs typeface="MiSans" pitchFamily="34" charset="-120"/>
              </a:rPr>
              <a:t>(</a:t>
            </a:r>
            <a:r>
              <a:rPr lang="ru-RU" sz="1000" dirty="0" err="1">
                <a:solidFill>
                  <a:srgbClr val="1A365D"/>
                </a:solidFill>
                <a:latin typeface="MiSans" pitchFamily="34" charset="0"/>
                <a:ea typeface="MiSans" pitchFamily="34" charset="-122"/>
                <a:cs typeface="MiSans" pitchFamily="34" charset="-120"/>
              </a:rPr>
              <a:t>Қордың</a:t>
            </a:r>
            <a:r>
              <a:rPr lang="ru-RU" sz="1000" dirty="0">
                <a:solidFill>
                  <a:srgbClr val="1A365D"/>
                </a:solidFill>
                <a:latin typeface="MiSans" pitchFamily="34" charset="0"/>
                <a:ea typeface="MiSans" pitchFamily="34" charset="-122"/>
                <a:cs typeface="MiSans" pitchFamily="34" charset="-120"/>
              </a:rPr>
              <a:t> 2018 </a:t>
            </a:r>
            <a:r>
              <a:rPr lang="ru-RU" sz="1000" dirty="0" err="1">
                <a:solidFill>
                  <a:srgbClr val="1A365D"/>
                </a:solidFill>
                <a:latin typeface="MiSans" pitchFamily="34" charset="0"/>
                <a:ea typeface="MiSans" pitchFamily="34" charset="-122"/>
                <a:cs typeface="MiSans" pitchFamily="34" charset="-120"/>
              </a:rPr>
              <a:t>жылғы</a:t>
            </a:r>
            <a:r>
              <a:rPr lang="ru-RU" sz="1000" dirty="0">
                <a:solidFill>
                  <a:srgbClr val="1A365D"/>
                </a:solidFill>
                <a:latin typeface="MiSans" pitchFamily="34" charset="0"/>
                <a:ea typeface="MiSans" pitchFamily="34" charset="-122"/>
                <a:cs typeface="MiSans" pitchFamily="34" charset="-120"/>
              </a:rPr>
              <a:t> 26 </a:t>
            </a:r>
            <a:r>
              <a:rPr lang="ru-RU" sz="1000" dirty="0" err="1">
                <a:solidFill>
                  <a:srgbClr val="1A365D"/>
                </a:solidFill>
                <a:latin typeface="MiSans" pitchFamily="34" charset="0"/>
                <a:ea typeface="MiSans" pitchFamily="34" charset="-122"/>
                <a:cs typeface="MiSans" pitchFamily="34" charset="-120"/>
              </a:rPr>
              <a:t>қазандағы</a:t>
            </a:r>
            <a:r>
              <a:rPr lang="ru-RU" sz="1000" dirty="0">
                <a:solidFill>
                  <a:srgbClr val="1A365D"/>
                </a:solidFill>
                <a:latin typeface="MiSans" pitchFamily="34" charset="0"/>
                <a:ea typeface="MiSans" pitchFamily="34" charset="-122"/>
                <a:cs typeface="MiSans" pitchFamily="34" charset="-120"/>
              </a:rPr>
              <a:t> № 215-ө </a:t>
            </a:r>
            <a:r>
              <a:rPr lang="ru-RU" sz="1000" dirty="0" err="1">
                <a:solidFill>
                  <a:srgbClr val="1A365D"/>
                </a:solidFill>
                <a:latin typeface="MiSans" pitchFamily="34" charset="0"/>
                <a:ea typeface="MiSans" pitchFamily="34" charset="-122"/>
                <a:cs typeface="MiSans" pitchFamily="34" charset="-120"/>
              </a:rPr>
              <a:t>бұйрығы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қатаң</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сәйкес</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қамтамасыз</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етіледі</a:t>
            </a:r>
            <a:r>
              <a:rPr lang="ru-RU" sz="1000" dirty="0">
                <a:solidFill>
                  <a:srgbClr val="1A365D"/>
                </a:solidFill>
                <a:latin typeface="MiSans" pitchFamily="34" charset="0"/>
                <a:ea typeface="MiSans" pitchFamily="34" charset="-122"/>
                <a:cs typeface="MiSans" pitchFamily="34" charset="-120"/>
              </a:rPr>
              <a:t>. 2026 </a:t>
            </a:r>
            <a:r>
              <a:rPr lang="ru-RU" sz="1000" dirty="0" err="1">
                <a:solidFill>
                  <a:srgbClr val="1A365D"/>
                </a:solidFill>
                <a:latin typeface="MiSans" pitchFamily="34" charset="0"/>
                <a:ea typeface="MiSans" pitchFamily="34" charset="-122"/>
                <a:cs typeface="MiSans" pitchFamily="34" charset="-120"/>
              </a:rPr>
              <a:t>жылғы</a:t>
            </a:r>
            <a:r>
              <a:rPr lang="ru-RU" sz="1000" dirty="0">
                <a:solidFill>
                  <a:srgbClr val="1A365D"/>
                </a:solidFill>
                <a:latin typeface="MiSans" pitchFamily="34" charset="0"/>
                <a:ea typeface="MiSans" pitchFamily="34" charset="-122"/>
                <a:cs typeface="MiSans" pitchFamily="34" charset="-120"/>
              </a:rPr>
              <a:t> 12 </a:t>
            </a:r>
            <a:r>
              <a:rPr lang="ru-RU" sz="1000" dirty="0" err="1">
                <a:solidFill>
                  <a:srgbClr val="1A365D"/>
                </a:solidFill>
                <a:latin typeface="MiSans" pitchFamily="34" charset="0"/>
                <a:ea typeface="MiSans" pitchFamily="34" charset="-122"/>
                <a:cs typeface="MiSans" pitchFamily="34" charset="-120"/>
              </a:rPr>
              <a:t>қаңтарда</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Директорлар</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кеңесінің</a:t>
            </a:r>
            <a:r>
              <a:rPr lang="ru-RU" sz="1000" dirty="0">
                <a:solidFill>
                  <a:srgbClr val="1A365D"/>
                </a:solidFill>
                <a:latin typeface="MiSans" pitchFamily="34" charset="0"/>
                <a:ea typeface="MiSans" pitchFamily="34" charset="-122"/>
                <a:cs typeface="MiSans" pitchFamily="34" charset="-120"/>
              </a:rPr>
              <a:t> № 1 </a:t>
            </a:r>
            <a:r>
              <a:rPr lang="ru-RU" sz="1000" dirty="0" err="1">
                <a:solidFill>
                  <a:srgbClr val="1A365D"/>
                </a:solidFill>
                <a:latin typeface="MiSans" pitchFamily="34" charset="0"/>
                <a:ea typeface="MiSans" pitchFamily="34" charset="-122"/>
                <a:cs typeface="MiSans" pitchFamily="34" charset="-120"/>
              </a:rPr>
              <a:t>шешімімен</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жаңартылды</a:t>
            </a:r>
            <a:r>
              <a:rPr lang="ru-RU" sz="1000" dirty="0">
                <a:solidFill>
                  <a:srgbClr val="1A365D"/>
                </a:solidFill>
                <a:latin typeface="MiSans" pitchFamily="34" charset="0"/>
                <a:ea typeface="MiSans" pitchFamily="34" charset="-122"/>
                <a:cs typeface="MiSans" pitchFamily="34" charset="-120"/>
              </a:rPr>
              <a:t>.</a:t>
            </a:r>
            <a:endParaRPr lang="en-US" sz="1000" dirty="0">
              <a:solidFill>
                <a:srgbClr val="1A365D"/>
              </a:solidFill>
              <a:latin typeface="MiSans" pitchFamily="34" charset="0"/>
              <a:ea typeface="MiSans" pitchFamily="34" charset="-122"/>
              <a:cs typeface="MiSans" pitchFamily="34" charset="-120"/>
            </a:endParaRPr>
          </a:p>
        </p:txBody>
      </p:sp>
      <p:sp>
        <p:nvSpPr>
          <p:cNvPr id="48" name="Shape 34">
            <a:extLst>
              <a:ext uri="{FF2B5EF4-FFF2-40B4-BE49-F238E27FC236}">
                <a16:creationId xmlns:a16="http://schemas.microsoft.com/office/drawing/2014/main" id="{A72BB4C7-A994-4DF4-9AE4-6AC8CBFF4417}"/>
              </a:ext>
            </a:extLst>
          </p:cNvPr>
          <p:cNvSpPr/>
          <p:nvPr/>
        </p:nvSpPr>
        <p:spPr>
          <a:xfrm>
            <a:off x="6443023" y="1136882"/>
            <a:ext cx="196659" cy="209978"/>
          </a:xfrm>
          <a:custGeom>
            <a:avLst/>
            <a:gdLst/>
            <a:ahLst/>
            <a:cxnLst/>
            <a:rect l="l" t="t" r="r" b="b"/>
            <a:pathLst>
              <a:path w="111125" h="111125">
                <a:moveTo>
                  <a:pt x="55563" y="111125"/>
                </a:moveTo>
                <a:cubicBezTo>
                  <a:pt x="86228" y="111125"/>
                  <a:pt x="111125" y="86228"/>
                  <a:pt x="111125" y="55563"/>
                </a:cubicBezTo>
                <a:cubicBezTo>
                  <a:pt x="111125" y="24897"/>
                  <a:pt x="86228" y="0"/>
                  <a:pt x="55563" y="0"/>
                </a:cubicBezTo>
                <a:cubicBezTo>
                  <a:pt x="24897" y="0"/>
                  <a:pt x="0" y="24897"/>
                  <a:pt x="0" y="55563"/>
                </a:cubicBezTo>
                <a:cubicBezTo>
                  <a:pt x="0" y="86228"/>
                  <a:pt x="24897" y="111125"/>
                  <a:pt x="55562" y="111125"/>
                </a:cubicBezTo>
                <a:close/>
                <a:moveTo>
                  <a:pt x="73881" y="46165"/>
                </a:moveTo>
                <a:lnTo>
                  <a:pt x="56517" y="73946"/>
                </a:lnTo>
                <a:cubicBezTo>
                  <a:pt x="55606" y="75400"/>
                  <a:pt x="54043" y="76312"/>
                  <a:pt x="52329" y="76398"/>
                </a:cubicBezTo>
                <a:cubicBezTo>
                  <a:pt x="50614" y="76485"/>
                  <a:pt x="48964" y="75704"/>
                  <a:pt x="47944" y="74315"/>
                </a:cubicBezTo>
                <a:lnTo>
                  <a:pt x="37526" y="60424"/>
                </a:lnTo>
                <a:cubicBezTo>
                  <a:pt x="35790" y="58124"/>
                  <a:pt x="36268" y="54868"/>
                  <a:pt x="38568" y="53132"/>
                </a:cubicBezTo>
                <a:cubicBezTo>
                  <a:pt x="40869" y="51395"/>
                  <a:pt x="44124" y="51873"/>
                  <a:pt x="45861" y="54173"/>
                </a:cubicBezTo>
                <a:lnTo>
                  <a:pt x="51721" y="61987"/>
                </a:lnTo>
                <a:lnTo>
                  <a:pt x="65047" y="40652"/>
                </a:lnTo>
                <a:cubicBezTo>
                  <a:pt x="66566" y="38221"/>
                  <a:pt x="69779" y="37461"/>
                  <a:pt x="72231" y="39002"/>
                </a:cubicBezTo>
                <a:cubicBezTo>
                  <a:pt x="74684" y="40543"/>
                  <a:pt x="75422" y="43734"/>
                  <a:pt x="73881" y="46186"/>
                </a:cubicBezTo>
                <a:close/>
              </a:path>
            </a:pathLst>
          </a:custGeom>
          <a:solidFill>
            <a:srgbClr val="4299E1"/>
          </a:solidFill>
          <a:ln/>
        </p:spPr>
      </p:sp>
      <p:sp>
        <p:nvSpPr>
          <p:cNvPr id="52" name="TextBox 51">
            <a:extLst>
              <a:ext uri="{FF2B5EF4-FFF2-40B4-BE49-F238E27FC236}">
                <a16:creationId xmlns:a16="http://schemas.microsoft.com/office/drawing/2014/main" id="{9661CD91-B645-4BC1-B5F3-A933476DA836}"/>
              </a:ext>
            </a:extLst>
          </p:cNvPr>
          <p:cNvSpPr txBox="1"/>
          <p:nvPr/>
        </p:nvSpPr>
        <p:spPr>
          <a:xfrm rot="10800000" flipV="1">
            <a:off x="6293151" y="1119861"/>
            <a:ext cx="5563945" cy="3016210"/>
          </a:xfrm>
          <a:prstGeom prst="rect">
            <a:avLst/>
          </a:prstGeom>
          <a:noFill/>
          <a:ln>
            <a:noFill/>
          </a:ln>
        </p:spPr>
        <p:txBody>
          <a:bodyPr wrap="square" rtlCol="0">
            <a:spAutoFit/>
          </a:bodyPr>
          <a:lstStyle/>
          <a:p>
            <a:r>
              <a:rPr lang="ru-RU" sz="1000" b="1" dirty="0">
                <a:solidFill>
                  <a:srgbClr val="1A365D"/>
                </a:solidFill>
                <a:latin typeface="MiSans" pitchFamily="34" charset="0"/>
                <a:ea typeface="MiSans" pitchFamily="34" charset="-122"/>
                <a:cs typeface="MiSans" pitchFamily="34" charset="-120"/>
              </a:rPr>
              <a:t>              МЕМЛЕКЕТТІК ҚЫЗМЕТТЕР КӨРСЕТУ САЛАСЫНДАҒЫ     </a:t>
            </a:r>
          </a:p>
          <a:p>
            <a:r>
              <a:rPr lang="ru-RU" sz="1000" b="1" dirty="0">
                <a:solidFill>
                  <a:srgbClr val="1A365D"/>
                </a:solidFill>
                <a:latin typeface="MiSans" pitchFamily="34" charset="0"/>
                <a:ea typeface="MiSans" pitchFamily="34" charset="-122"/>
                <a:cs typeface="MiSans" pitchFamily="34" charset="-120"/>
              </a:rPr>
              <a:t>              ЦИФРЛЫҚ ШЕШІМДЕРДІ ДАМЫТУ</a:t>
            </a:r>
            <a:endParaRPr lang="ru-RU" sz="1000" dirty="0">
              <a:solidFill>
                <a:srgbClr val="1A365D"/>
              </a:solidFill>
              <a:latin typeface="MiSans" pitchFamily="34" charset="0"/>
              <a:ea typeface="MiSans" pitchFamily="34" charset="-122"/>
              <a:cs typeface="MiSans" pitchFamily="34" charset="-120"/>
            </a:endParaRPr>
          </a:p>
          <a:p>
            <a:pPr algn="just"/>
            <a:r>
              <a:rPr lang="ru-RU" sz="1000" dirty="0">
                <a:solidFill>
                  <a:srgbClr val="1A365D"/>
                </a:solidFill>
                <a:latin typeface="MiSans" pitchFamily="34" charset="0"/>
                <a:ea typeface="MiSans" pitchFamily="34" charset="-122"/>
                <a:cs typeface="MiSans" pitchFamily="34" charset="-120"/>
              </a:rPr>
              <a:t>«Е-Макет» ААЖ-де 15.10.2025ж. </a:t>
            </a:r>
            <a:r>
              <a:rPr lang="ru-RU" sz="1000" dirty="0" err="1">
                <a:solidFill>
                  <a:srgbClr val="1A365D"/>
                </a:solidFill>
                <a:latin typeface="MiSans" pitchFamily="34" charset="0"/>
                <a:ea typeface="MiSans" pitchFamily="34" charset="-122"/>
                <a:cs typeface="MiSans" pitchFamily="34" charset="-120"/>
              </a:rPr>
              <a:t>бастап</a:t>
            </a:r>
            <a:r>
              <a:rPr lang="ru-RU" sz="1000" dirty="0">
                <a:solidFill>
                  <a:srgbClr val="1A365D"/>
                </a:solidFill>
                <a:latin typeface="MiSans" pitchFamily="34" charset="0"/>
                <a:ea typeface="MiSans" pitchFamily="34" charset="-122"/>
                <a:cs typeface="MiSans" pitchFamily="34" charset="-120"/>
              </a:rPr>
              <a:t> </a:t>
            </a:r>
            <a:r>
              <a:rPr lang="ru-RU" sz="1000" b="1" dirty="0" err="1">
                <a:solidFill>
                  <a:srgbClr val="1A365D"/>
                </a:solidFill>
                <a:latin typeface="MiSans" pitchFamily="34" charset="0"/>
                <a:ea typeface="MiSans" pitchFamily="34" charset="-122"/>
                <a:cs typeface="MiSans" pitchFamily="34" charset="-120"/>
              </a:rPr>
              <a:t>әлеуметтік</a:t>
            </a:r>
            <a:r>
              <a:rPr lang="ru-RU" sz="1000" b="1" dirty="0">
                <a:solidFill>
                  <a:srgbClr val="1A365D"/>
                </a:solidFill>
                <a:latin typeface="MiSans" pitchFamily="34" charset="0"/>
                <a:ea typeface="MiSans" pitchFamily="34" charset="-122"/>
                <a:cs typeface="MiSans" pitchFamily="34" charset="-120"/>
              </a:rPr>
              <a:t> </a:t>
            </a:r>
            <a:r>
              <a:rPr lang="ru-RU" sz="1000" b="1" dirty="0" err="1">
                <a:solidFill>
                  <a:srgbClr val="1A365D"/>
                </a:solidFill>
                <a:latin typeface="MiSans" pitchFamily="34" charset="0"/>
                <a:ea typeface="MiSans" pitchFamily="34" charset="-122"/>
                <a:cs typeface="MiSans" pitchFamily="34" charset="-120"/>
              </a:rPr>
              <a:t>төлемдер</a:t>
            </a:r>
            <a:r>
              <a:rPr lang="ru-RU" sz="1000" b="1" dirty="0">
                <a:solidFill>
                  <a:srgbClr val="1A365D"/>
                </a:solidFill>
                <a:latin typeface="MiSans" pitchFamily="34" charset="0"/>
                <a:ea typeface="MiSans" pitchFamily="34" charset="-122"/>
                <a:cs typeface="MiSans" pitchFamily="34" charset="-120"/>
              </a:rPr>
              <a:t> </a:t>
            </a:r>
            <a:r>
              <a:rPr lang="ru-RU" sz="1000" b="1" dirty="0" err="1">
                <a:solidFill>
                  <a:srgbClr val="1A365D"/>
                </a:solidFill>
                <a:latin typeface="MiSans" pitchFamily="34" charset="0"/>
                <a:ea typeface="MiSans" pitchFamily="34" charset="-122"/>
                <a:cs typeface="MiSans" pitchFamily="34" charset="-120"/>
              </a:rPr>
              <a:t>бойынша</a:t>
            </a:r>
            <a:r>
              <a:rPr lang="ru-RU" sz="1000" b="1" dirty="0">
                <a:solidFill>
                  <a:srgbClr val="1A365D"/>
                </a:solidFill>
                <a:latin typeface="MiSans" pitchFamily="34" charset="0"/>
                <a:ea typeface="MiSans" pitchFamily="34" charset="-122"/>
                <a:cs typeface="MiSans" pitchFamily="34" charset="-120"/>
              </a:rPr>
              <a:t> </a:t>
            </a:r>
            <a:r>
              <a:rPr lang="ru-RU" sz="1000" b="1" dirty="0" err="1">
                <a:solidFill>
                  <a:srgbClr val="1A365D"/>
                </a:solidFill>
                <a:latin typeface="MiSans" pitchFamily="34" charset="0"/>
                <a:ea typeface="MiSans" pitchFamily="34" charset="-122"/>
                <a:cs typeface="MiSans" pitchFamily="34" charset="-120"/>
              </a:rPr>
              <a:t>шешімдерді</a:t>
            </a:r>
            <a:r>
              <a:rPr lang="ru-RU" sz="1000" b="1" dirty="0">
                <a:solidFill>
                  <a:srgbClr val="1A365D"/>
                </a:solidFill>
                <a:latin typeface="MiSans" pitchFamily="34" charset="0"/>
                <a:ea typeface="MiSans" pitchFamily="34" charset="-122"/>
                <a:cs typeface="MiSans" pitchFamily="34" charset="-120"/>
              </a:rPr>
              <a:t> </a:t>
            </a:r>
            <a:r>
              <a:rPr lang="ru-RU" sz="1000" b="1" dirty="0" err="1">
                <a:solidFill>
                  <a:srgbClr val="1A365D"/>
                </a:solidFill>
                <a:latin typeface="MiSans" pitchFamily="34" charset="0"/>
                <a:ea typeface="MiSans" pitchFamily="34" charset="-122"/>
                <a:cs typeface="MiSans" pitchFamily="34" charset="-120"/>
              </a:rPr>
              <a:t>автоматты</a:t>
            </a:r>
            <a:r>
              <a:rPr lang="ru-RU" sz="1000" b="1" dirty="0">
                <a:solidFill>
                  <a:srgbClr val="1A365D"/>
                </a:solidFill>
                <a:latin typeface="MiSans" pitchFamily="34" charset="0"/>
                <a:ea typeface="MiSans" pitchFamily="34" charset="-122"/>
                <a:cs typeface="MiSans" pitchFamily="34" charset="-120"/>
              </a:rPr>
              <a:t> </a:t>
            </a:r>
            <a:r>
              <a:rPr lang="ru-RU" sz="1000" b="1" dirty="0" err="1">
                <a:solidFill>
                  <a:srgbClr val="1A365D"/>
                </a:solidFill>
                <a:latin typeface="MiSans" pitchFamily="34" charset="0"/>
                <a:ea typeface="MiSans" pitchFamily="34" charset="-122"/>
                <a:cs typeface="MiSans" pitchFamily="34" charset="-120"/>
              </a:rPr>
              <a:t>түрде</a:t>
            </a:r>
            <a:r>
              <a:rPr lang="ru-RU" sz="1000" b="1" dirty="0">
                <a:solidFill>
                  <a:srgbClr val="1A365D"/>
                </a:solidFill>
                <a:latin typeface="MiSans" pitchFamily="34" charset="0"/>
                <a:ea typeface="MiSans" pitchFamily="34" charset="-122"/>
                <a:cs typeface="MiSans" pitchFamily="34" charset="-120"/>
              </a:rPr>
              <a:t> </a:t>
            </a:r>
            <a:r>
              <a:rPr lang="ru-RU" sz="1000" b="1" dirty="0" err="1">
                <a:solidFill>
                  <a:srgbClr val="1A365D"/>
                </a:solidFill>
                <a:latin typeface="MiSans" pitchFamily="34" charset="0"/>
                <a:ea typeface="MiSans" pitchFamily="34" charset="-122"/>
                <a:cs typeface="MiSans" pitchFamily="34" charset="-120"/>
              </a:rPr>
              <a:t>қабылдау</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жөніндегі</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пилоттық</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жоба</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іске</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асырылуда</a:t>
            </a:r>
            <a:r>
              <a:rPr lang="ru-RU" sz="1000" dirty="0">
                <a:solidFill>
                  <a:srgbClr val="1A365D"/>
                </a:solidFill>
                <a:latin typeface="MiSans" pitchFamily="34" charset="0"/>
                <a:ea typeface="MiSans" pitchFamily="34" charset="-122"/>
                <a:cs typeface="MiSans" pitchFamily="34" charset="-120"/>
              </a:rPr>
              <a:t> (ҚР ЕХӘҚМ 05.08.2025 ж. № 236 </a:t>
            </a:r>
            <a:r>
              <a:rPr lang="ru-RU" sz="1000" dirty="0" err="1">
                <a:solidFill>
                  <a:srgbClr val="1A365D"/>
                </a:solidFill>
                <a:latin typeface="MiSans" pitchFamily="34" charset="0"/>
                <a:ea typeface="MiSans" pitchFamily="34" charset="-122"/>
                <a:cs typeface="MiSans" pitchFamily="34" charset="-120"/>
              </a:rPr>
              <a:t>бұйрығы</a:t>
            </a:r>
            <a:r>
              <a:rPr lang="ru-RU" sz="1000" dirty="0">
                <a:solidFill>
                  <a:srgbClr val="1A365D"/>
                </a:solidFill>
                <a:latin typeface="MiSans" pitchFamily="34" charset="0"/>
                <a:ea typeface="MiSans" pitchFamily="34" charset="-122"/>
                <a:cs typeface="MiSans" pitchFamily="34" charset="-120"/>
              </a:rPr>
              <a:t>). </a:t>
            </a:r>
          </a:p>
          <a:p>
            <a:pPr algn="just"/>
            <a:r>
              <a:rPr lang="ru-RU" sz="1000" dirty="0" err="1">
                <a:solidFill>
                  <a:srgbClr val="1A365D"/>
                </a:solidFill>
                <a:latin typeface="MiSans" pitchFamily="34" charset="0"/>
                <a:ea typeface="MiSans" pitchFamily="34" charset="-122"/>
                <a:cs typeface="MiSans" pitchFamily="34" charset="-120"/>
              </a:rPr>
              <a:t>Келесі</a:t>
            </a:r>
            <a:r>
              <a:rPr lang="ru-RU" sz="1000" dirty="0">
                <a:solidFill>
                  <a:srgbClr val="1A365D"/>
                </a:solidFill>
                <a:latin typeface="MiSans" pitchFamily="34" charset="0"/>
                <a:ea typeface="MiSans" pitchFamily="34" charset="-122"/>
                <a:cs typeface="MiSans" pitchFamily="34" charset="-120"/>
              </a:rPr>
              <a:t> функционал </a:t>
            </a:r>
            <a:r>
              <a:rPr lang="ru-RU" sz="1000" dirty="0" err="1">
                <a:solidFill>
                  <a:srgbClr val="1A365D"/>
                </a:solidFill>
                <a:latin typeface="MiSans" pitchFamily="34" charset="0"/>
                <a:ea typeface="MiSans" pitchFamily="34" charset="-122"/>
                <a:cs typeface="MiSans" pitchFamily="34" charset="-120"/>
              </a:rPr>
              <a:t>іске</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асырылды</a:t>
            </a:r>
            <a:r>
              <a:rPr lang="ru-RU" sz="1000" dirty="0">
                <a:solidFill>
                  <a:srgbClr val="1A365D"/>
                </a:solidFill>
                <a:latin typeface="MiSans" pitchFamily="34" charset="0"/>
                <a:ea typeface="MiSans" pitchFamily="34" charset="-122"/>
                <a:cs typeface="MiSans" pitchFamily="34" charset="-120"/>
              </a:rPr>
              <a:t>: </a:t>
            </a:r>
          </a:p>
          <a:p>
            <a:pPr algn="just"/>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автоматты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тағайындау</a:t>
            </a:r>
            <a:r>
              <a:rPr lang="ru-RU" sz="1000" dirty="0">
                <a:solidFill>
                  <a:srgbClr val="1A365D"/>
                </a:solidFill>
                <a:latin typeface="MiSans" pitchFamily="34" charset="0"/>
                <a:ea typeface="MiSans" pitchFamily="34" charset="-122"/>
                <a:cs typeface="MiSans" pitchFamily="34" charset="-120"/>
              </a:rPr>
              <a:t>; </a:t>
            </a:r>
          </a:p>
          <a:p>
            <a:pPr algn="just"/>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автоматты</a:t>
            </a:r>
            <a:r>
              <a:rPr lang="ru-RU" sz="1000" dirty="0">
                <a:solidFill>
                  <a:srgbClr val="1A365D"/>
                </a:solidFill>
                <a:latin typeface="MiSans" pitchFamily="34" charset="0"/>
                <a:ea typeface="MiSans" pitchFamily="34" charset="-122"/>
                <a:cs typeface="MiSans" pitchFamily="34" charset="-120"/>
              </a:rPr>
              <a:t> бас </a:t>
            </a:r>
            <a:r>
              <a:rPr lang="ru-RU" sz="1000" dirty="0" err="1">
                <a:solidFill>
                  <a:srgbClr val="1A365D"/>
                </a:solidFill>
                <a:latin typeface="MiSans" pitchFamily="34" charset="0"/>
                <a:ea typeface="MiSans" pitchFamily="34" charset="-122"/>
                <a:cs typeface="MiSans" pitchFamily="34" charset="-120"/>
              </a:rPr>
              <a:t>тарту</a:t>
            </a:r>
            <a:r>
              <a:rPr lang="ru-RU" sz="1000" dirty="0">
                <a:solidFill>
                  <a:srgbClr val="1A365D"/>
                </a:solidFill>
                <a:latin typeface="MiSans" pitchFamily="34" charset="0"/>
                <a:ea typeface="MiSans" pitchFamily="34" charset="-122"/>
                <a:cs typeface="MiSans" pitchFamily="34" charset="-120"/>
              </a:rPr>
              <a:t>; </a:t>
            </a:r>
          </a:p>
          <a:p>
            <a:pPr algn="just"/>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автоматты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тоқтату</a:t>
            </a:r>
            <a:r>
              <a:rPr lang="ru-RU" sz="1000" dirty="0">
                <a:solidFill>
                  <a:srgbClr val="1A365D"/>
                </a:solidFill>
                <a:latin typeface="MiSans" pitchFamily="34" charset="0"/>
                <a:ea typeface="MiSans" pitchFamily="34" charset="-122"/>
                <a:cs typeface="MiSans" pitchFamily="34" charset="-120"/>
              </a:rPr>
              <a:t>;   </a:t>
            </a:r>
          </a:p>
          <a:p>
            <a:pPr algn="just"/>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автоматты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тоқтата</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тұру</a:t>
            </a:r>
            <a:r>
              <a:rPr lang="ru-RU" sz="1000" dirty="0">
                <a:solidFill>
                  <a:srgbClr val="1A365D"/>
                </a:solidFill>
                <a:latin typeface="MiSans" pitchFamily="34" charset="0"/>
                <a:ea typeface="MiSans" pitchFamily="34" charset="-122"/>
                <a:cs typeface="MiSans" pitchFamily="34" charset="-120"/>
              </a:rPr>
              <a:t>. </a:t>
            </a:r>
          </a:p>
          <a:p>
            <a:pPr algn="just"/>
            <a:r>
              <a:rPr lang="ru-RU" sz="1000" dirty="0" err="1">
                <a:solidFill>
                  <a:srgbClr val="1A365D"/>
                </a:solidFill>
                <a:latin typeface="MiSans" pitchFamily="34" charset="0"/>
                <a:ea typeface="MiSans" pitchFamily="34" charset="-122"/>
                <a:cs typeface="MiSans" pitchFamily="34" charset="-120"/>
              </a:rPr>
              <a:t>Нәтижесі</a:t>
            </a:r>
            <a:r>
              <a:rPr lang="ru-RU" sz="1000" dirty="0">
                <a:solidFill>
                  <a:srgbClr val="1A365D"/>
                </a:solidFill>
                <a:latin typeface="MiSans" pitchFamily="34" charset="0"/>
                <a:ea typeface="MiSans" pitchFamily="34" charset="-122"/>
                <a:cs typeface="MiSans" pitchFamily="34" charset="-120"/>
              </a:rPr>
              <a:t>: </a:t>
            </a:r>
          </a:p>
          <a:p>
            <a:pPr marL="171450" indent="-171450" algn="just">
              <a:buFont typeface="Arial" panose="020B0604020202020204" pitchFamily="34" charset="0"/>
              <a:buChar char="•"/>
            </a:pPr>
            <a:r>
              <a:rPr lang="ru-RU" sz="1000" dirty="0" err="1">
                <a:solidFill>
                  <a:srgbClr val="1A365D"/>
                </a:solidFill>
                <a:latin typeface="MiSans" pitchFamily="34" charset="0"/>
                <a:ea typeface="MiSans" pitchFamily="34" charset="-122"/>
                <a:cs typeface="MiSans" pitchFamily="34" charset="-120"/>
              </a:rPr>
              <a:t>адами</a:t>
            </a:r>
            <a:r>
              <a:rPr lang="ru-RU" sz="1000" dirty="0">
                <a:solidFill>
                  <a:srgbClr val="1A365D"/>
                </a:solidFill>
                <a:latin typeface="MiSans" pitchFamily="34" charset="0"/>
                <a:ea typeface="MiSans" pitchFamily="34" charset="-122"/>
                <a:cs typeface="MiSans" pitchFamily="34" charset="-120"/>
              </a:rPr>
              <a:t> фактор </a:t>
            </a:r>
            <a:r>
              <a:rPr lang="ru-RU" sz="1000" dirty="0" err="1">
                <a:solidFill>
                  <a:srgbClr val="1A365D"/>
                </a:solidFill>
                <a:latin typeface="MiSans" pitchFamily="34" charset="0"/>
                <a:ea typeface="MiSans" pitchFamily="34" charset="-122"/>
                <a:cs typeface="MiSans" pitchFamily="34" charset="-120"/>
              </a:rPr>
              <a:t>алынып</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тасталды</a:t>
            </a:r>
            <a:endParaRPr lang="ru-RU" sz="1000" dirty="0">
              <a:solidFill>
                <a:srgbClr val="1A365D"/>
              </a:solidFill>
              <a:latin typeface="MiSans" pitchFamily="34" charset="0"/>
              <a:ea typeface="MiSans" pitchFamily="34" charset="-122"/>
              <a:cs typeface="MiSans" pitchFamily="34" charset="-120"/>
            </a:endParaRPr>
          </a:p>
          <a:p>
            <a:pPr marL="179388" indent="-179388" algn="just">
              <a:buFont typeface="Arial" panose="020B0604020202020204" pitchFamily="34" charset="0"/>
              <a:buChar char="•"/>
            </a:pPr>
            <a:r>
              <a:rPr lang="ru-RU" sz="1000" dirty="0" err="1">
                <a:solidFill>
                  <a:srgbClr val="1A365D"/>
                </a:solidFill>
                <a:latin typeface="MiSans" pitchFamily="34" charset="0"/>
                <a:ea typeface="MiSans" pitchFamily="34" charset="-122"/>
                <a:cs typeface="MiSans" pitchFamily="34" charset="-120"/>
              </a:rPr>
              <a:t>шешімдерді</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жедел</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әрі</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уақтылы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қабылдау</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қамтамасыз</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етіліп</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артық</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төлемдер</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сомасы</a:t>
            </a:r>
            <a:r>
              <a:rPr lang="ru-RU" sz="1000" dirty="0">
                <a:solidFill>
                  <a:srgbClr val="1A365D"/>
                </a:solidFill>
                <a:latin typeface="MiSans" pitchFamily="34" charset="0"/>
                <a:ea typeface="MiSans" pitchFamily="34" charset="-122"/>
                <a:cs typeface="MiSans" pitchFamily="34" charset="-120"/>
              </a:rPr>
              <a:t> мен сот </a:t>
            </a:r>
            <a:r>
              <a:rPr lang="ru-RU" sz="1000" dirty="0" err="1">
                <a:solidFill>
                  <a:srgbClr val="1A365D"/>
                </a:solidFill>
                <a:latin typeface="MiSans" pitchFamily="34" charset="0"/>
                <a:ea typeface="MiSans" pitchFamily="34" charset="-122"/>
                <a:cs typeface="MiSans" pitchFamily="34" charset="-120"/>
              </a:rPr>
              <a:t>шығындары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қысқарды</a:t>
            </a:r>
            <a:endParaRPr lang="ru-RU" sz="1000" dirty="0">
              <a:solidFill>
                <a:srgbClr val="1A365D"/>
              </a:solidFill>
              <a:latin typeface="MiSans" pitchFamily="34" charset="0"/>
              <a:ea typeface="MiSans" pitchFamily="34" charset="-122"/>
              <a:cs typeface="MiSans" pitchFamily="34" charset="-120"/>
            </a:endParaRPr>
          </a:p>
          <a:p>
            <a:pPr marL="179388" indent="-179388" algn="just">
              <a:buFont typeface="Arial" panose="020B0604020202020204" pitchFamily="34" charset="0"/>
              <a:buChar char="•"/>
            </a:pPr>
            <a:r>
              <a:rPr lang="ru-RU" sz="1000" dirty="0" err="1">
                <a:solidFill>
                  <a:srgbClr val="1A365D"/>
                </a:solidFill>
                <a:latin typeface="MiSans" pitchFamily="34" charset="0"/>
                <a:ea typeface="MiSans" pitchFamily="34" charset="-122"/>
                <a:cs typeface="MiSans" pitchFamily="34" charset="-120"/>
              </a:rPr>
              <a:t>Мемлекеттік</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қызмет</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көрсету</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мерзімі</a:t>
            </a:r>
            <a:r>
              <a:rPr lang="ru-RU" sz="1000" dirty="0">
                <a:solidFill>
                  <a:srgbClr val="1A365D"/>
                </a:solidFill>
                <a:latin typeface="MiSans" pitchFamily="34" charset="0"/>
                <a:ea typeface="MiSans" pitchFamily="34" charset="-122"/>
                <a:cs typeface="MiSans" pitchFamily="34" charset="-120"/>
              </a:rPr>
              <a:t> 4 </a:t>
            </a:r>
            <a:r>
              <a:rPr lang="ru-RU" sz="1000" dirty="0" err="1">
                <a:solidFill>
                  <a:srgbClr val="1A365D"/>
                </a:solidFill>
                <a:latin typeface="MiSans" pitchFamily="34" charset="0"/>
                <a:ea typeface="MiSans" pitchFamily="34" charset="-122"/>
                <a:cs typeface="MiSans" pitchFamily="34" charset="-120"/>
              </a:rPr>
              <a:t>күннен</a:t>
            </a:r>
            <a:r>
              <a:rPr lang="ru-RU" sz="1000" dirty="0">
                <a:solidFill>
                  <a:srgbClr val="1A365D"/>
                </a:solidFill>
                <a:latin typeface="MiSans" pitchFamily="34" charset="0"/>
                <a:ea typeface="MiSans" pitchFamily="34" charset="-122"/>
                <a:cs typeface="MiSans" pitchFamily="34" charset="-120"/>
              </a:rPr>
              <a:t> 1 </a:t>
            </a:r>
            <a:r>
              <a:rPr lang="ru-RU" sz="1000" dirty="0" err="1">
                <a:solidFill>
                  <a:srgbClr val="1A365D"/>
                </a:solidFill>
                <a:latin typeface="MiSans" pitchFamily="34" charset="0"/>
                <a:ea typeface="MiSans" pitchFamily="34" charset="-122"/>
                <a:cs typeface="MiSans" pitchFamily="34" charset="-120"/>
              </a:rPr>
              <a:t>күнге</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дейін</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қысқартылды</a:t>
            </a:r>
            <a:endParaRPr lang="ru-RU" sz="1000" dirty="0">
              <a:solidFill>
                <a:srgbClr val="1A365D"/>
              </a:solidFill>
              <a:latin typeface="MiSans" pitchFamily="34" charset="0"/>
              <a:ea typeface="MiSans" pitchFamily="34" charset="-122"/>
              <a:cs typeface="MiSans" pitchFamily="34" charset="-120"/>
            </a:endParaRPr>
          </a:p>
          <a:p>
            <a:pPr marL="179388" indent="-179388" algn="just">
              <a:buFont typeface="Arial" panose="020B0604020202020204" pitchFamily="34" charset="0"/>
              <a:buChar char="•"/>
            </a:pPr>
            <a:r>
              <a:rPr lang="ru-RU" sz="1000" dirty="0" err="1">
                <a:solidFill>
                  <a:srgbClr val="1A365D"/>
                </a:solidFill>
                <a:latin typeface="MiSans" pitchFamily="34" charset="0"/>
                <a:ea typeface="MiSans" pitchFamily="34" charset="-122"/>
                <a:cs typeface="MiSans" pitchFamily="34" charset="-120"/>
              </a:rPr>
              <a:t>тоқтату</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және</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тоқтата</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тұру</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туралы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шешімдерді</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ресімдеу</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мерзімі</a:t>
            </a:r>
            <a:r>
              <a:rPr lang="ru-RU" sz="1000" dirty="0">
                <a:solidFill>
                  <a:srgbClr val="1A365D"/>
                </a:solidFill>
                <a:latin typeface="MiSans" pitchFamily="34" charset="0"/>
                <a:ea typeface="MiSans" pitchFamily="34" charset="-122"/>
                <a:cs typeface="MiSans" pitchFamily="34" charset="-120"/>
              </a:rPr>
              <a:t> 2 </a:t>
            </a:r>
            <a:r>
              <a:rPr lang="ru-RU" sz="1000" dirty="0" err="1">
                <a:solidFill>
                  <a:srgbClr val="1A365D"/>
                </a:solidFill>
                <a:latin typeface="MiSans" pitchFamily="34" charset="0"/>
                <a:ea typeface="MiSans" pitchFamily="34" charset="-122"/>
                <a:cs typeface="MiSans" pitchFamily="34" charset="-120"/>
              </a:rPr>
              <a:t>күннен</a:t>
            </a:r>
            <a:r>
              <a:rPr lang="ru-RU" sz="1000" dirty="0">
                <a:solidFill>
                  <a:srgbClr val="1A365D"/>
                </a:solidFill>
                <a:latin typeface="MiSans" pitchFamily="34" charset="0"/>
                <a:ea typeface="MiSans" pitchFamily="34" charset="-122"/>
                <a:cs typeface="MiSans" pitchFamily="34" charset="-120"/>
              </a:rPr>
              <a:t> 1 </a:t>
            </a:r>
            <a:r>
              <a:rPr lang="ru-RU" sz="1000" dirty="0" err="1">
                <a:solidFill>
                  <a:srgbClr val="1A365D"/>
                </a:solidFill>
                <a:latin typeface="MiSans" pitchFamily="34" charset="0"/>
                <a:ea typeface="MiSans" pitchFamily="34" charset="-122"/>
                <a:cs typeface="MiSans" pitchFamily="34" charset="-120"/>
              </a:rPr>
              <a:t>күнге</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дейін</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қысқартылды</a:t>
            </a:r>
            <a:endParaRPr lang="ru-RU" sz="1000" dirty="0">
              <a:solidFill>
                <a:srgbClr val="1A365D"/>
              </a:solidFill>
              <a:latin typeface="MiSans" pitchFamily="34" charset="0"/>
              <a:ea typeface="MiSans" pitchFamily="34" charset="-122"/>
              <a:cs typeface="MiSans" pitchFamily="34" charset="-120"/>
            </a:endParaRPr>
          </a:p>
          <a:p>
            <a:pPr marL="179388" indent="-179388" algn="just">
              <a:buFont typeface="Arial" panose="020B0604020202020204" pitchFamily="34" charset="0"/>
              <a:buChar char="•"/>
            </a:pPr>
            <a:r>
              <a:rPr lang="ru-RU" sz="1000" dirty="0" err="1">
                <a:solidFill>
                  <a:srgbClr val="1A365D"/>
                </a:solidFill>
                <a:latin typeface="MiSans" pitchFamily="34" charset="0"/>
                <a:ea typeface="MiSans" pitchFamily="34" charset="-122"/>
                <a:cs typeface="MiSans" pitchFamily="34" charset="-120"/>
              </a:rPr>
              <a:t>төлемдерді</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автоматты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түрде</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тағайындау</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есебінен</a:t>
            </a:r>
            <a:r>
              <a:rPr lang="ru-RU" sz="1000" dirty="0">
                <a:solidFill>
                  <a:srgbClr val="1A365D"/>
                </a:solidFill>
                <a:latin typeface="MiSans" pitchFamily="34" charset="0"/>
                <a:ea typeface="MiSans" pitchFamily="34" charset="-122"/>
                <a:cs typeface="MiSans" pitchFamily="34" charset="-120"/>
              </a:rPr>
              <a:t> 1 </a:t>
            </a:r>
            <a:r>
              <a:rPr lang="ru-RU" sz="1000" dirty="0" err="1">
                <a:solidFill>
                  <a:srgbClr val="1A365D"/>
                </a:solidFill>
                <a:latin typeface="MiSans" pitchFamily="34" charset="0"/>
                <a:ea typeface="MiSans" pitchFamily="34" charset="-122"/>
                <a:cs typeface="MiSans" pitchFamily="34" charset="-120"/>
              </a:rPr>
              <a:t>қызметкерге</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түсетін</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орташа</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жүктеме</a:t>
            </a:r>
            <a:r>
              <a:rPr lang="ru-RU" sz="1000" dirty="0">
                <a:solidFill>
                  <a:srgbClr val="1A365D"/>
                </a:solidFill>
                <a:latin typeface="MiSans" pitchFamily="34" charset="0"/>
                <a:ea typeface="MiSans" pitchFamily="34" charset="-122"/>
                <a:cs typeface="MiSans" pitchFamily="34" charset="-120"/>
              </a:rPr>
              <a:t> 24,5%-</a:t>
            </a:r>
            <a:r>
              <a:rPr lang="ru-RU" sz="1000" dirty="0" err="1">
                <a:solidFill>
                  <a:srgbClr val="1A365D"/>
                </a:solidFill>
                <a:latin typeface="MiSans" pitchFamily="34" charset="0"/>
                <a:ea typeface="MiSans" pitchFamily="34" charset="-122"/>
                <a:cs typeface="MiSans" pitchFamily="34" charset="-120"/>
              </a:rPr>
              <a:t>ға</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төмендеді</a:t>
            </a:r>
            <a:endParaRPr lang="ru-RU" sz="1000" dirty="0">
              <a:solidFill>
                <a:srgbClr val="1A365D"/>
              </a:solidFill>
              <a:latin typeface="MiSans" pitchFamily="34" charset="0"/>
              <a:ea typeface="MiSans" pitchFamily="34" charset="-122"/>
              <a:cs typeface="MiSans" pitchFamily="34" charset="-120"/>
            </a:endParaRPr>
          </a:p>
        </p:txBody>
      </p:sp>
      <p:sp>
        <p:nvSpPr>
          <p:cNvPr id="55" name="TextBox 54">
            <a:extLst>
              <a:ext uri="{FF2B5EF4-FFF2-40B4-BE49-F238E27FC236}">
                <a16:creationId xmlns:a16="http://schemas.microsoft.com/office/drawing/2014/main" id="{AA0D8EF7-D47A-4B9C-A082-0432D3F45319}"/>
              </a:ext>
            </a:extLst>
          </p:cNvPr>
          <p:cNvSpPr txBox="1"/>
          <p:nvPr/>
        </p:nvSpPr>
        <p:spPr>
          <a:xfrm rot="10800000" flipH="1" flipV="1">
            <a:off x="6296991" y="4105656"/>
            <a:ext cx="5375154" cy="1169551"/>
          </a:xfrm>
          <a:prstGeom prst="rect">
            <a:avLst/>
          </a:prstGeom>
          <a:noFill/>
          <a:ln>
            <a:noFill/>
          </a:ln>
        </p:spPr>
        <p:txBody>
          <a:bodyPr wrap="square" rtlCol="0">
            <a:spAutoFit/>
          </a:bodyPr>
          <a:lstStyle/>
          <a:p>
            <a:pPr algn="just"/>
            <a:r>
              <a:rPr lang="ru-RU" sz="1000" dirty="0" err="1">
                <a:solidFill>
                  <a:srgbClr val="1A365D"/>
                </a:solidFill>
                <a:latin typeface="MiSans" pitchFamily="34" charset="0"/>
                <a:ea typeface="MiSans" pitchFamily="34" charset="-122"/>
                <a:cs typeface="MiSans" pitchFamily="34" charset="-120"/>
              </a:rPr>
              <a:t>Әлеуметтік</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төлемдерді</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автоматты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түрде</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тағайындаудың</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негізгі</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критерийлері</a:t>
            </a:r>
            <a:r>
              <a:rPr lang="ru-RU" sz="1000" dirty="0">
                <a:solidFill>
                  <a:srgbClr val="1A365D"/>
                </a:solidFill>
                <a:latin typeface="MiSans" pitchFamily="34" charset="0"/>
                <a:ea typeface="MiSans" pitchFamily="34" charset="-122"/>
                <a:cs typeface="MiSans" pitchFamily="34" charset="-120"/>
              </a:rPr>
              <a:t>:</a:t>
            </a:r>
            <a:endParaRPr lang="ru-RU" sz="1000" dirty="0">
              <a:solidFill>
                <a:srgbClr val="1A355D"/>
              </a:solidFill>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ru-RU" sz="1000" dirty="0" err="1">
                <a:solidFill>
                  <a:srgbClr val="1A365D"/>
                </a:solidFill>
                <a:latin typeface="MiSans" pitchFamily="34" charset="0"/>
                <a:ea typeface="MiSans" pitchFamily="34" charset="-122"/>
                <a:cs typeface="MiSans" pitchFamily="34" charset="-120"/>
              </a:rPr>
              <a:t>әлеуметтік</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аударымдардың</a:t>
            </a:r>
            <a:r>
              <a:rPr lang="ru-RU" sz="1000" dirty="0">
                <a:solidFill>
                  <a:srgbClr val="1A365D"/>
                </a:solidFill>
                <a:latin typeface="MiSans" pitchFamily="34" charset="0"/>
                <a:ea typeface="MiSans" pitchFamily="34" charset="-122"/>
                <a:cs typeface="MiSans" pitchFamily="34" charset="-120"/>
              </a:rPr>
              <a:t> тек </a:t>
            </a:r>
            <a:r>
              <a:rPr lang="ru-RU" sz="1000" dirty="0" err="1">
                <a:solidFill>
                  <a:srgbClr val="1A365D"/>
                </a:solidFill>
                <a:latin typeface="MiSans" pitchFamily="34" charset="0"/>
                <a:ea typeface="MiSans" pitchFamily="34" charset="-122"/>
                <a:cs typeface="MiSans" pitchFamily="34" charset="-120"/>
              </a:rPr>
              <a:t>бір</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төлеушіден</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түсу</a:t>
            </a:r>
            <a:endParaRPr lang="ru-RU" sz="1000" dirty="0">
              <a:solidFill>
                <a:srgbClr val="1A365D"/>
              </a:solidFill>
              <a:latin typeface="MiSans" pitchFamily="34" charset="0"/>
              <a:ea typeface="MiSans" pitchFamily="34" charset="-122"/>
              <a:cs typeface="MiSans" pitchFamily="34" charset="-120"/>
            </a:endParaRPr>
          </a:p>
          <a:p>
            <a:pPr marL="171450" indent="-171450" algn="just">
              <a:buFont typeface="Arial" panose="020B0604020202020204" pitchFamily="34" charset="0"/>
              <a:buChar char="•"/>
            </a:pPr>
            <a:r>
              <a:rPr lang="ru-RU" sz="1000" dirty="0" err="1">
                <a:solidFill>
                  <a:srgbClr val="1A365D"/>
                </a:solidFill>
                <a:latin typeface="MiSans" pitchFamily="34" charset="0"/>
                <a:ea typeface="MiSans" pitchFamily="34" charset="-122"/>
                <a:cs typeface="MiSans" pitchFamily="34" charset="-120"/>
              </a:rPr>
              <a:t>әлеуметтік</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аударымдардың</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уақтылы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төленуі</a:t>
            </a:r>
            <a:endParaRPr lang="ru-RU" sz="1000" dirty="0">
              <a:solidFill>
                <a:srgbClr val="1A365D"/>
              </a:solidFill>
              <a:latin typeface="MiSans" pitchFamily="34" charset="0"/>
              <a:ea typeface="MiSans" pitchFamily="34" charset="-122"/>
              <a:cs typeface="MiSans" pitchFamily="34" charset="-120"/>
            </a:endParaRPr>
          </a:p>
          <a:p>
            <a:pPr marL="171450" indent="-171450" algn="just">
              <a:buFont typeface="Arial" panose="020B0604020202020204" pitchFamily="34" charset="0"/>
              <a:buChar char="•"/>
            </a:pPr>
            <a:r>
              <a:rPr lang="ru-RU" sz="1000" dirty="0" err="1">
                <a:solidFill>
                  <a:srgbClr val="1A365D"/>
                </a:solidFill>
                <a:latin typeface="MiSans" pitchFamily="34" charset="0"/>
                <a:ea typeface="MiSans" pitchFamily="34" charset="-122"/>
                <a:cs typeface="MiSans" pitchFamily="34" charset="-120"/>
              </a:rPr>
              <a:t>әлеуметтік</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аударымдар</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бойынша</a:t>
            </a:r>
            <a:r>
              <a:rPr lang="ru-RU" sz="1000" dirty="0">
                <a:solidFill>
                  <a:srgbClr val="1A365D"/>
                </a:solidFill>
                <a:latin typeface="MiSans" pitchFamily="34" charset="0"/>
                <a:ea typeface="MiSans" pitchFamily="34" charset="-122"/>
                <a:cs typeface="MiSans" pitchFamily="34" charset="-120"/>
              </a:rPr>
              <a:t> ай </a:t>
            </a:r>
            <a:r>
              <a:rPr lang="ru-RU" sz="1000" dirty="0" err="1">
                <a:solidFill>
                  <a:srgbClr val="1A365D"/>
                </a:solidFill>
                <a:latin typeface="MiSans" pitchFamily="34" charset="0"/>
                <a:ea typeface="MiSans" pitchFamily="34" charset="-122"/>
                <a:cs typeface="MiSans" pitchFamily="34" charset="-120"/>
              </a:rPr>
              <a:t>сайынғы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табыстың</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жұмыскердің</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міндетті</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зейнетақы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жарналары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бойынша</a:t>
            </a:r>
            <a:r>
              <a:rPr lang="ru-RU" sz="1000" dirty="0">
                <a:solidFill>
                  <a:srgbClr val="1A365D"/>
                </a:solidFill>
                <a:latin typeface="MiSans" pitchFamily="34" charset="0"/>
                <a:ea typeface="MiSans" pitchFamily="34" charset="-122"/>
                <a:cs typeface="MiSans" pitchFamily="34" charset="-120"/>
              </a:rPr>
              <a:t> ай </a:t>
            </a:r>
            <a:r>
              <a:rPr lang="ru-RU" sz="1000" dirty="0" err="1">
                <a:solidFill>
                  <a:srgbClr val="1A365D"/>
                </a:solidFill>
                <a:latin typeface="MiSans" pitchFamily="34" charset="0"/>
                <a:ea typeface="MiSans" pitchFamily="34" charset="-122"/>
                <a:cs typeface="MiSans" pitchFamily="34" charset="-120"/>
              </a:rPr>
              <a:t>сайынғы</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табысына</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сәйкестігі</a:t>
            </a:r>
            <a:endParaRPr lang="ru-RU" sz="1000" dirty="0">
              <a:solidFill>
                <a:srgbClr val="1A365D"/>
              </a:solidFill>
              <a:latin typeface="MiSans" pitchFamily="34" charset="0"/>
              <a:ea typeface="MiSans" pitchFamily="34" charset="-122"/>
              <a:cs typeface="MiSans" pitchFamily="34" charset="-120"/>
            </a:endParaRPr>
          </a:p>
          <a:p>
            <a:pPr marL="171450" indent="-171450" algn="just">
              <a:buFont typeface="Arial" panose="020B0604020202020204" pitchFamily="34" charset="0"/>
              <a:buChar char="•"/>
            </a:pPr>
            <a:r>
              <a:rPr lang="ru-RU" sz="1000" dirty="0" err="1">
                <a:solidFill>
                  <a:srgbClr val="1A365D"/>
                </a:solidFill>
                <a:latin typeface="MiSans" pitchFamily="34" charset="0"/>
                <a:ea typeface="MiSans" pitchFamily="34" charset="-122"/>
                <a:cs typeface="MiSans" pitchFamily="34" charset="-120"/>
              </a:rPr>
              <a:t>цифрландырылған</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құжаттардың</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толық</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топтамасының</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болуы</a:t>
            </a:r>
            <a:r>
              <a:rPr lang="ru-RU" sz="1000" dirty="0">
                <a:solidFill>
                  <a:srgbClr val="1A365D"/>
                </a:solidFill>
                <a:latin typeface="MiSans" pitchFamily="34" charset="0"/>
                <a:ea typeface="MiSans" pitchFamily="34" charset="-122"/>
                <a:cs typeface="MiSans" pitchFamily="34" charset="-120"/>
              </a:rPr>
              <a:t> </a:t>
            </a:r>
          </a:p>
          <a:p>
            <a:pPr marL="171450" indent="-171450" algn="just">
              <a:buFont typeface="Arial" panose="020B0604020202020204" pitchFamily="34" charset="0"/>
              <a:buChar char="•"/>
            </a:pPr>
            <a:r>
              <a:rPr lang="ru-RU" sz="1000" dirty="0" err="1">
                <a:solidFill>
                  <a:srgbClr val="1A365D"/>
                </a:solidFill>
                <a:latin typeface="MiSans" pitchFamily="34" charset="0"/>
                <a:ea typeface="MiSans" pitchFamily="34" charset="-122"/>
                <a:cs typeface="MiSans" pitchFamily="34" charset="-120"/>
              </a:rPr>
              <a:t>әрбір</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әлеуметтік</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тәуекел</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бойынша</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қосымша</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критерийлер</a:t>
            </a:r>
            <a:r>
              <a:rPr lang="ru-RU" sz="1000" dirty="0">
                <a:solidFill>
                  <a:srgbClr val="1A365D"/>
                </a:solidFill>
                <a:latin typeface="MiSans" pitchFamily="34" charset="0"/>
                <a:ea typeface="MiSans" pitchFamily="34" charset="-122"/>
                <a:cs typeface="MiSans" pitchFamily="34" charset="-120"/>
              </a:rPr>
              <a:t> </a:t>
            </a:r>
            <a:r>
              <a:rPr lang="ru-RU" sz="1000" dirty="0" err="1">
                <a:solidFill>
                  <a:srgbClr val="1A365D"/>
                </a:solidFill>
                <a:latin typeface="MiSans" pitchFamily="34" charset="0"/>
                <a:ea typeface="MiSans" pitchFamily="34" charset="-122"/>
                <a:cs typeface="MiSans" pitchFamily="34" charset="-120"/>
              </a:rPr>
              <a:t>көзделген</a:t>
            </a:r>
            <a:endParaRPr lang="ru-RU" sz="1000" dirty="0">
              <a:solidFill>
                <a:srgbClr val="1A365D"/>
              </a:solidFill>
              <a:latin typeface="MiSans" pitchFamily="34" charset="0"/>
              <a:ea typeface="MiSans" pitchFamily="34" charset="-122"/>
              <a:cs typeface="MiSans" pitchFamily="34" charset="-120"/>
            </a:endParaRPr>
          </a:p>
        </p:txBody>
      </p:sp>
      <p:sp>
        <p:nvSpPr>
          <p:cNvPr id="56" name="Shape 15">
            <a:extLst>
              <a:ext uri="{FF2B5EF4-FFF2-40B4-BE49-F238E27FC236}">
                <a16:creationId xmlns:a16="http://schemas.microsoft.com/office/drawing/2014/main" id="{AB2873BC-BD05-4CC3-B67E-BF1153C7A6C5}"/>
              </a:ext>
            </a:extLst>
          </p:cNvPr>
          <p:cNvSpPr/>
          <p:nvPr/>
        </p:nvSpPr>
        <p:spPr>
          <a:xfrm>
            <a:off x="6209904" y="5466667"/>
            <a:ext cx="5730441" cy="684432"/>
          </a:xfrm>
          <a:prstGeom prst="roundRect">
            <a:avLst>
              <a:gd name="adj" fmla="val 7792"/>
            </a:avLst>
          </a:prstGeom>
          <a:gradFill flip="none" rotWithShape="1">
            <a:gsLst>
              <a:gs pos="100000">
                <a:srgbClr val="4299E1">
                  <a:lumMod val="88000"/>
                  <a:lumOff val="12000"/>
                </a:srgbClr>
              </a:gs>
              <a:gs pos="100000">
                <a:srgbClr val="1A365D"/>
              </a:gs>
            </a:gsLst>
            <a:lin ang="2700000" scaled="1"/>
          </a:gradFill>
          <a:ln/>
          <a:effectLst>
            <a:outerShdw blurRad="134669" dist="89779" dir="5400000" algn="bl" rotWithShape="0">
              <a:srgbClr val="000000">
                <a:alpha val="10196"/>
              </a:srgbClr>
            </a:outerShdw>
          </a:effectLst>
        </p:spPr>
        <p:txBody>
          <a:bodyPr/>
          <a:lstStyle/>
          <a:p>
            <a:endParaRPr lang="ru-KZ"/>
          </a:p>
        </p:txBody>
      </p:sp>
      <p:sp>
        <p:nvSpPr>
          <p:cNvPr id="57" name="Shape 16">
            <a:extLst>
              <a:ext uri="{FF2B5EF4-FFF2-40B4-BE49-F238E27FC236}">
                <a16:creationId xmlns:a16="http://schemas.microsoft.com/office/drawing/2014/main" id="{3B2469C9-DB98-405F-BE8C-37D880C069F6}"/>
              </a:ext>
            </a:extLst>
          </p:cNvPr>
          <p:cNvSpPr/>
          <p:nvPr/>
        </p:nvSpPr>
        <p:spPr>
          <a:xfrm>
            <a:off x="6371029" y="5648489"/>
            <a:ext cx="287140" cy="269337"/>
          </a:xfrm>
          <a:custGeom>
            <a:avLst/>
            <a:gdLst/>
            <a:ahLst/>
            <a:cxnLst/>
            <a:rect l="l" t="t" r="r" b="b"/>
            <a:pathLst>
              <a:path w="269337" h="269337">
                <a:moveTo>
                  <a:pt x="33667" y="33667"/>
                </a:moveTo>
                <a:cubicBezTo>
                  <a:pt x="33667" y="24356"/>
                  <a:pt x="26145" y="16834"/>
                  <a:pt x="16834" y="16834"/>
                </a:cubicBezTo>
                <a:cubicBezTo>
                  <a:pt x="7523" y="16834"/>
                  <a:pt x="0" y="24356"/>
                  <a:pt x="0" y="33667"/>
                </a:cubicBezTo>
                <a:lnTo>
                  <a:pt x="0" y="210420"/>
                </a:lnTo>
                <a:cubicBezTo>
                  <a:pt x="0" y="233671"/>
                  <a:pt x="18833" y="252504"/>
                  <a:pt x="42084" y="252504"/>
                </a:cubicBezTo>
                <a:lnTo>
                  <a:pt x="252504" y="252504"/>
                </a:lnTo>
                <a:cubicBezTo>
                  <a:pt x="261815" y="252504"/>
                  <a:pt x="269337" y="244981"/>
                  <a:pt x="269337" y="235670"/>
                </a:cubicBezTo>
                <a:cubicBezTo>
                  <a:pt x="269337" y="226359"/>
                  <a:pt x="261815" y="218837"/>
                  <a:pt x="252504" y="218837"/>
                </a:cubicBezTo>
                <a:lnTo>
                  <a:pt x="42084" y="218837"/>
                </a:lnTo>
                <a:cubicBezTo>
                  <a:pt x="37455" y="218837"/>
                  <a:pt x="33667" y="215049"/>
                  <a:pt x="33667" y="210420"/>
                </a:cubicBezTo>
                <a:lnTo>
                  <a:pt x="33667" y="33667"/>
                </a:lnTo>
                <a:close/>
                <a:moveTo>
                  <a:pt x="247559" y="79223"/>
                </a:moveTo>
                <a:cubicBezTo>
                  <a:pt x="254134" y="72647"/>
                  <a:pt x="254134" y="61969"/>
                  <a:pt x="247559" y="55393"/>
                </a:cubicBezTo>
                <a:cubicBezTo>
                  <a:pt x="240983" y="48817"/>
                  <a:pt x="230304" y="48817"/>
                  <a:pt x="223729" y="55393"/>
                </a:cubicBezTo>
                <a:lnTo>
                  <a:pt x="168336" y="110839"/>
                </a:lnTo>
                <a:lnTo>
                  <a:pt x="138141" y="80696"/>
                </a:lnTo>
                <a:cubicBezTo>
                  <a:pt x="131565" y="74120"/>
                  <a:pt x="120886" y="74120"/>
                  <a:pt x="114311" y="80696"/>
                </a:cubicBezTo>
                <a:lnTo>
                  <a:pt x="63810" y="131197"/>
                </a:lnTo>
                <a:cubicBezTo>
                  <a:pt x="57234" y="137772"/>
                  <a:pt x="57234" y="148451"/>
                  <a:pt x="63810" y="155027"/>
                </a:cubicBezTo>
                <a:cubicBezTo>
                  <a:pt x="70385" y="161602"/>
                  <a:pt x="81064" y="161602"/>
                  <a:pt x="87640" y="155027"/>
                </a:cubicBezTo>
                <a:lnTo>
                  <a:pt x="126252" y="116415"/>
                </a:lnTo>
                <a:lnTo>
                  <a:pt x="156447" y="146610"/>
                </a:lnTo>
                <a:cubicBezTo>
                  <a:pt x="163023" y="153186"/>
                  <a:pt x="173701" y="153186"/>
                  <a:pt x="180277" y="146610"/>
                </a:cubicBezTo>
                <a:lnTo>
                  <a:pt x="247611" y="79276"/>
                </a:lnTo>
                <a:close/>
              </a:path>
            </a:pathLst>
          </a:custGeom>
          <a:solidFill>
            <a:srgbClr val="FFFFFF"/>
          </a:solidFill>
          <a:ln/>
        </p:spPr>
      </p:sp>
      <p:sp>
        <p:nvSpPr>
          <p:cNvPr id="58" name="Text 19">
            <a:extLst>
              <a:ext uri="{FF2B5EF4-FFF2-40B4-BE49-F238E27FC236}">
                <a16:creationId xmlns:a16="http://schemas.microsoft.com/office/drawing/2014/main" id="{CD7B34B5-E15E-490B-9A40-1C8C3FD9F869}"/>
              </a:ext>
            </a:extLst>
          </p:cNvPr>
          <p:cNvSpPr/>
          <p:nvPr/>
        </p:nvSpPr>
        <p:spPr>
          <a:xfrm>
            <a:off x="6864762" y="5563244"/>
            <a:ext cx="4916922" cy="462369"/>
          </a:xfrm>
          <a:prstGeom prst="rect">
            <a:avLst/>
          </a:prstGeom>
          <a:noFill/>
          <a:ln/>
        </p:spPr>
        <p:txBody>
          <a:bodyPr wrap="square" lIns="0" tIns="0" rIns="0" bIns="0" rtlCol="0" anchor="ctr"/>
          <a:lstStyle/>
          <a:p>
            <a:pPr>
              <a:lnSpc>
                <a:spcPct val="110000"/>
              </a:lnSpc>
            </a:pPr>
            <a:r>
              <a:rPr lang="kk-KZ" sz="1000" dirty="0">
                <a:solidFill>
                  <a:schemeClr val="bg1"/>
                </a:solidFill>
                <a:latin typeface="MiSans" pitchFamily="34" charset="0"/>
                <a:ea typeface="MiSans" pitchFamily="34" charset="-122"/>
                <a:cs typeface="MiSans" pitchFamily="34" charset="-120"/>
              </a:rPr>
              <a:t>4</a:t>
            </a:r>
            <a:r>
              <a:rPr lang="en-US"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тоқсанда</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шешімдерді</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автоматты</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түрде</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қабылдау</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арқылы</a:t>
            </a:r>
            <a:r>
              <a:rPr lang="ru-RU" sz="1000" dirty="0">
                <a:solidFill>
                  <a:schemeClr val="bg1"/>
                </a:solidFill>
                <a:latin typeface="MiSans" pitchFamily="34" charset="0"/>
                <a:ea typeface="MiSans" pitchFamily="34" charset="-122"/>
                <a:cs typeface="MiSans" pitchFamily="34" charset="-120"/>
              </a:rPr>
              <a:t> </a:t>
            </a:r>
            <a:r>
              <a:rPr lang="ru-RU" sz="1000" b="1" dirty="0">
                <a:solidFill>
                  <a:schemeClr val="bg1"/>
                </a:solidFill>
                <a:latin typeface="MiSans" pitchFamily="34" charset="0"/>
                <a:ea typeface="MiSans" pitchFamily="34" charset="-122"/>
                <a:cs typeface="MiSans" pitchFamily="34" charset="-120"/>
              </a:rPr>
              <a:t>20 976 </a:t>
            </a:r>
            <a:r>
              <a:rPr lang="ru-RU" sz="1000" dirty="0" err="1">
                <a:solidFill>
                  <a:schemeClr val="bg1"/>
                </a:solidFill>
                <a:latin typeface="MiSans" pitchFamily="34" charset="0"/>
                <a:ea typeface="MiSans" pitchFamily="34" charset="-122"/>
                <a:cs typeface="MiSans" pitchFamily="34" charset="-120"/>
              </a:rPr>
              <a:t>әлеуметтік</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төлем</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тағайындалды</a:t>
            </a:r>
            <a:r>
              <a:rPr lang="ru-RU" sz="1000" dirty="0">
                <a:solidFill>
                  <a:schemeClr val="bg1"/>
                </a:solidFill>
                <a:latin typeface="MiSans" pitchFamily="34" charset="0"/>
                <a:ea typeface="MiSans" pitchFamily="34" charset="-122"/>
                <a:cs typeface="MiSans" pitchFamily="34" charset="-120"/>
              </a:rPr>
              <a:t>, </a:t>
            </a:r>
            <a:r>
              <a:rPr lang="ru-RU" sz="1000" b="1" dirty="0">
                <a:solidFill>
                  <a:schemeClr val="bg1"/>
                </a:solidFill>
                <a:latin typeface="MiSans" pitchFamily="34" charset="0"/>
                <a:ea typeface="MiSans" pitchFamily="34" charset="-122"/>
                <a:cs typeface="MiSans" pitchFamily="34" charset="-120"/>
              </a:rPr>
              <a:t>313</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төлем</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бойынша</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тағайындаудан</a:t>
            </a:r>
            <a:r>
              <a:rPr lang="ru-RU" sz="1000" dirty="0">
                <a:solidFill>
                  <a:schemeClr val="bg1"/>
                </a:solidFill>
                <a:latin typeface="MiSans" pitchFamily="34" charset="0"/>
                <a:ea typeface="MiSans" pitchFamily="34" charset="-122"/>
                <a:cs typeface="MiSans" pitchFamily="34" charset="-120"/>
              </a:rPr>
              <a:t> бас </a:t>
            </a:r>
            <a:r>
              <a:rPr lang="ru-RU" sz="1000" dirty="0" err="1">
                <a:solidFill>
                  <a:schemeClr val="bg1"/>
                </a:solidFill>
                <a:latin typeface="MiSans" pitchFamily="34" charset="0"/>
                <a:ea typeface="MiSans" pitchFamily="34" charset="-122"/>
                <a:cs typeface="MiSans" pitchFamily="34" charset="-120"/>
              </a:rPr>
              <a:t>тартылды</a:t>
            </a:r>
            <a:r>
              <a:rPr lang="ru-RU" sz="1000" dirty="0">
                <a:solidFill>
                  <a:schemeClr val="bg1"/>
                </a:solidFill>
                <a:latin typeface="MiSans" pitchFamily="34" charset="0"/>
                <a:ea typeface="MiSans" pitchFamily="34" charset="-122"/>
                <a:cs typeface="MiSans" pitchFamily="34" charset="-120"/>
              </a:rPr>
              <a:t>, </a:t>
            </a:r>
            <a:r>
              <a:rPr lang="ru-RU" sz="1000" b="1" dirty="0">
                <a:solidFill>
                  <a:schemeClr val="bg1"/>
                </a:solidFill>
                <a:latin typeface="MiSans" pitchFamily="34" charset="0"/>
                <a:ea typeface="MiSans" pitchFamily="34" charset="-122"/>
                <a:cs typeface="MiSans" pitchFamily="34" charset="-120"/>
              </a:rPr>
              <a:t>20 546 </a:t>
            </a:r>
            <a:r>
              <a:rPr lang="ru-RU" sz="1000" dirty="0" err="1">
                <a:solidFill>
                  <a:schemeClr val="bg1"/>
                </a:solidFill>
                <a:latin typeface="MiSans" pitchFamily="34" charset="0"/>
                <a:ea typeface="MiSans" pitchFamily="34" charset="-122"/>
                <a:cs typeface="MiSans" pitchFamily="34" charset="-120"/>
              </a:rPr>
              <a:t>әлеуметтік</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төлем</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бойынша</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тоқтата</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тұру</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тоқтату</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және</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қайта</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есептеу</a:t>
            </a:r>
            <a:r>
              <a:rPr lang="ru-RU" sz="1000" dirty="0">
                <a:solidFill>
                  <a:schemeClr val="bg1"/>
                </a:solidFill>
                <a:latin typeface="MiSans" pitchFamily="34" charset="0"/>
                <a:ea typeface="MiSans" pitchFamily="34" charset="-122"/>
                <a:cs typeface="MiSans" pitchFamily="34" charset="-120"/>
              </a:rPr>
              <a:t> </a:t>
            </a:r>
            <a:r>
              <a:rPr lang="ru-RU" sz="1000" dirty="0" err="1">
                <a:solidFill>
                  <a:schemeClr val="bg1"/>
                </a:solidFill>
                <a:latin typeface="MiSans" pitchFamily="34" charset="0"/>
                <a:ea typeface="MiSans" pitchFamily="34" charset="-122"/>
                <a:cs typeface="MiSans" pitchFamily="34" charset="-120"/>
              </a:rPr>
              <a:t>жүргізілді</a:t>
            </a:r>
            <a:r>
              <a:rPr lang="ru-RU" sz="1000" dirty="0">
                <a:solidFill>
                  <a:schemeClr val="bg1"/>
                </a:solidFill>
                <a:latin typeface="MiSans" pitchFamily="34" charset="0"/>
                <a:ea typeface="MiSans" pitchFamily="34" charset="-122"/>
                <a:cs typeface="MiSans" pitchFamily="34" charset="-120"/>
              </a:rPr>
              <a:t>  </a:t>
            </a:r>
          </a:p>
        </p:txBody>
      </p:sp>
    </p:spTree>
    <p:extLst>
      <p:ext uri="{BB962C8B-B14F-4D97-AF65-F5344CB8AC3E}">
        <p14:creationId xmlns:p14="http://schemas.microsoft.com/office/powerpoint/2010/main" val="1383885113"/>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49"/>
          <p:cNvSpPr/>
          <p:nvPr/>
        </p:nvSpPr>
        <p:spPr>
          <a:xfrm>
            <a:off x="316630" y="992676"/>
            <a:ext cx="4571003" cy="1469866"/>
          </a:xfrm>
          <a:prstGeom prst="roundRect">
            <a:avLst>
              <a:gd name="adj" fmla="val 16667"/>
            </a:avLst>
          </a:prstGeom>
          <a:solidFill>
            <a:srgbClr val="FFFFFF"/>
          </a:solidFill>
          <a:ln/>
          <a:effectLst>
            <a:outerShdw blurRad="53867" dist="35912" dir="5400000" algn="bl" rotWithShape="0">
              <a:srgbClr val="000000">
                <a:alpha val="10196"/>
              </a:srgbClr>
            </a:outerShdw>
          </a:effectLst>
        </p:spPr>
      </p:sp>
      <p:sp>
        <p:nvSpPr>
          <p:cNvPr id="2" name="Shape 0"/>
          <p:cNvSpPr/>
          <p:nvPr/>
        </p:nvSpPr>
        <p:spPr>
          <a:xfrm>
            <a:off x="392784" y="329938"/>
            <a:ext cx="386050" cy="430940"/>
          </a:xfrm>
          <a:prstGeom prst="roundRect">
            <a:avLst>
              <a:gd name="adj" fmla="val 27907"/>
            </a:avLst>
          </a:prstGeom>
          <a:gradFill flip="none" rotWithShape="1">
            <a:gsLst>
              <a:gs pos="0">
                <a:srgbClr val="1A365D"/>
              </a:gs>
              <a:gs pos="100000">
                <a:srgbClr val="2B6CB0"/>
              </a:gs>
            </a:gsLst>
            <a:lin ang="2700000" scaled="1"/>
          </a:gradFill>
          <a:ln/>
          <a:effectLst>
            <a:outerShdw blurRad="134669" dist="89779" dir="5400000" algn="bl" rotWithShape="0">
              <a:srgbClr val="000000">
                <a:alpha val="10196"/>
              </a:srgbClr>
            </a:outerShdw>
          </a:effectLst>
        </p:spPr>
      </p:sp>
      <p:sp>
        <p:nvSpPr>
          <p:cNvPr id="3" name="Shape 1"/>
          <p:cNvSpPr/>
          <p:nvPr/>
        </p:nvSpPr>
        <p:spPr>
          <a:xfrm>
            <a:off x="493856" y="455629"/>
            <a:ext cx="179558" cy="179558"/>
          </a:xfrm>
          <a:custGeom>
            <a:avLst/>
            <a:gdLst/>
            <a:ahLst/>
            <a:cxnLst/>
            <a:rect l="l" t="t" r="r" b="b"/>
            <a:pathLst>
              <a:path w="179558" h="179558">
                <a:moveTo>
                  <a:pt x="44890" y="33667"/>
                </a:moveTo>
                <a:lnTo>
                  <a:pt x="44890" y="28056"/>
                </a:lnTo>
                <a:cubicBezTo>
                  <a:pt x="44890" y="12555"/>
                  <a:pt x="75050" y="0"/>
                  <a:pt x="112224" y="0"/>
                </a:cubicBezTo>
                <a:cubicBezTo>
                  <a:pt x="149398" y="0"/>
                  <a:pt x="179558" y="12555"/>
                  <a:pt x="179558" y="28056"/>
                </a:cubicBezTo>
                <a:lnTo>
                  <a:pt x="179558" y="33667"/>
                </a:lnTo>
                <a:cubicBezTo>
                  <a:pt x="179558" y="44399"/>
                  <a:pt x="165074" y="53727"/>
                  <a:pt x="143787" y="58462"/>
                </a:cubicBezTo>
                <a:cubicBezTo>
                  <a:pt x="142945" y="57480"/>
                  <a:pt x="142068" y="56533"/>
                  <a:pt x="141192" y="55656"/>
                </a:cubicBezTo>
                <a:cubicBezTo>
                  <a:pt x="135756" y="50290"/>
                  <a:pt x="128742" y="46222"/>
                  <a:pt x="121412" y="43206"/>
                </a:cubicBezTo>
                <a:cubicBezTo>
                  <a:pt x="106718" y="37069"/>
                  <a:pt x="87570" y="33702"/>
                  <a:pt x="67334" y="33702"/>
                </a:cubicBezTo>
                <a:cubicBezTo>
                  <a:pt x="59654" y="33702"/>
                  <a:pt x="52149" y="34193"/>
                  <a:pt x="44960" y="35140"/>
                </a:cubicBezTo>
                <a:cubicBezTo>
                  <a:pt x="44890" y="34684"/>
                  <a:pt x="44890" y="34193"/>
                  <a:pt x="44890" y="33702"/>
                </a:cubicBezTo>
                <a:close/>
                <a:moveTo>
                  <a:pt x="151502" y="123797"/>
                </a:moveTo>
                <a:lnTo>
                  <a:pt x="151502" y="107595"/>
                </a:lnTo>
                <a:cubicBezTo>
                  <a:pt x="156798" y="106227"/>
                  <a:pt x="161778" y="104614"/>
                  <a:pt x="166302" y="102720"/>
                </a:cubicBezTo>
                <a:cubicBezTo>
                  <a:pt x="170931" y="100791"/>
                  <a:pt x="175455" y="98441"/>
                  <a:pt x="179558" y="95601"/>
                </a:cubicBezTo>
                <a:lnTo>
                  <a:pt x="179558" y="101001"/>
                </a:lnTo>
                <a:cubicBezTo>
                  <a:pt x="179558" y="110400"/>
                  <a:pt x="168511" y="118712"/>
                  <a:pt x="151502" y="123797"/>
                </a:cubicBezTo>
                <a:close/>
                <a:moveTo>
                  <a:pt x="151502" y="90130"/>
                </a:moveTo>
                <a:lnTo>
                  <a:pt x="151502" y="78557"/>
                </a:lnTo>
                <a:cubicBezTo>
                  <a:pt x="151502" y="76979"/>
                  <a:pt x="151362" y="75471"/>
                  <a:pt x="151152" y="73998"/>
                </a:cubicBezTo>
                <a:cubicBezTo>
                  <a:pt x="156587" y="72630"/>
                  <a:pt x="161672" y="70982"/>
                  <a:pt x="166302" y="69018"/>
                </a:cubicBezTo>
                <a:cubicBezTo>
                  <a:pt x="170931" y="67054"/>
                  <a:pt x="175455" y="64739"/>
                  <a:pt x="179558" y="61898"/>
                </a:cubicBezTo>
                <a:lnTo>
                  <a:pt x="179558" y="67299"/>
                </a:lnTo>
                <a:cubicBezTo>
                  <a:pt x="179558" y="76698"/>
                  <a:pt x="168511" y="85010"/>
                  <a:pt x="151502" y="90095"/>
                </a:cubicBezTo>
                <a:close/>
                <a:moveTo>
                  <a:pt x="0" y="84168"/>
                </a:moveTo>
                <a:lnTo>
                  <a:pt x="0" y="78557"/>
                </a:lnTo>
                <a:cubicBezTo>
                  <a:pt x="0" y="63056"/>
                  <a:pt x="30160" y="50501"/>
                  <a:pt x="67334" y="50501"/>
                </a:cubicBezTo>
                <a:cubicBezTo>
                  <a:pt x="104508" y="50501"/>
                  <a:pt x="134669" y="63056"/>
                  <a:pt x="134669" y="78557"/>
                </a:cubicBezTo>
                <a:lnTo>
                  <a:pt x="134669" y="84168"/>
                </a:lnTo>
                <a:cubicBezTo>
                  <a:pt x="134669" y="99669"/>
                  <a:pt x="104508" y="112224"/>
                  <a:pt x="67334" y="112224"/>
                </a:cubicBezTo>
                <a:cubicBezTo>
                  <a:pt x="30160" y="112224"/>
                  <a:pt x="0" y="99669"/>
                  <a:pt x="0" y="84168"/>
                </a:cubicBezTo>
                <a:close/>
                <a:moveTo>
                  <a:pt x="134669" y="117835"/>
                </a:moveTo>
                <a:cubicBezTo>
                  <a:pt x="134669" y="133336"/>
                  <a:pt x="104508" y="145891"/>
                  <a:pt x="67334" y="145891"/>
                </a:cubicBezTo>
                <a:cubicBezTo>
                  <a:pt x="30160" y="145891"/>
                  <a:pt x="0" y="133336"/>
                  <a:pt x="0" y="117835"/>
                </a:cubicBezTo>
                <a:lnTo>
                  <a:pt x="0" y="112434"/>
                </a:lnTo>
                <a:cubicBezTo>
                  <a:pt x="4068" y="115275"/>
                  <a:pt x="8592" y="117590"/>
                  <a:pt x="13256" y="119553"/>
                </a:cubicBezTo>
                <a:cubicBezTo>
                  <a:pt x="27951" y="125691"/>
                  <a:pt x="47099" y="129057"/>
                  <a:pt x="67334" y="129057"/>
                </a:cubicBezTo>
                <a:cubicBezTo>
                  <a:pt x="87570" y="129057"/>
                  <a:pt x="106718" y="125656"/>
                  <a:pt x="121412" y="119553"/>
                </a:cubicBezTo>
                <a:cubicBezTo>
                  <a:pt x="126041" y="117625"/>
                  <a:pt x="130565" y="115275"/>
                  <a:pt x="134669" y="112434"/>
                </a:cubicBezTo>
                <a:lnTo>
                  <a:pt x="134669" y="117835"/>
                </a:lnTo>
                <a:close/>
                <a:moveTo>
                  <a:pt x="134669" y="146101"/>
                </a:moveTo>
                <a:lnTo>
                  <a:pt x="134669" y="151502"/>
                </a:lnTo>
                <a:cubicBezTo>
                  <a:pt x="134669" y="167003"/>
                  <a:pt x="104508" y="179558"/>
                  <a:pt x="67334" y="179558"/>
                </a:cubicBezTo>
                <a:cubicBezTo>
                  <a:pt x="30160" y="179558"/>
                  <a:pt x="0" y="167003"/>
                  <a:pt x="0" y="151502"/>
                </a:cubicBezTo>
                <a:lnTo>
                  <a:pt x="0" y="146101"/>
                </a:lnTo>
                <a:cubicBezTo>
                  <a:pt x="4068" y="148942"/>
                  <a:pt x="8592" y="151257"/>
                  <a:pt x="13256" y="153221"/>
                </a:cubicBezTo>
                <a:cubicBezTo>
                  <a:pt x="27951" y="159358"/>
                  <a:pt x="47099" y="162725"/>
                  <a:pt x="67334" y="162725"/>
                </a:cubicBezTo>
                <a:cubicBezTo>
                  <a:pt x="87570" y="162725"/>
                  <a:pt x="106718" y="159323"/>
                  <a:pt x="121412" y="153221"/>
                </a:cubicBezTo>
                <a:cubicBezTo>
                  <a:pt x="126041" y="151292"/>
                  <a:pt x="130565" y="148942"/>
                  <a:pt x="134669" y="146101"/>
                </a:cubicBezTo>
                <a:close/>
              </a:path>
            </a:pathLst>
          </a:custGeom>
          <a:solidFill>
            <a:srgbClr val="FFFFFF"/>
          </a:solidFill>
          <a:ln/>
        </p:spPr>
      </p:sp>
      <p:sp>
        <p:nvSpPr>
          <p:cNvPr id="5" name="Text 3"/>
          <p:cNvSpPr/>
          <p:nvPr/>
        </p:nvSpPr>
        <p:spPr>
          <a:xfrm>
            <a:off x="879906" y="248775"/>
            <a:ext cx="11150563" cy="718233"/>
          </a:xfrm>
          <a:prstGeom prst="rect">
            <a:avLst/>
          </a:prstGeom>
          <a:noFill/>
          <a:ln/>
        </p:spPr>
        <p:txBody>
          <a:bodyPr wrap="square" lIns="0" tIns="0" rIns="0" bIns="0" rtlCol="0" anchor="ctr"/>
          <a:lstStyle/>
          <a:p>
            <a:pPr>
              <a:lnSpc>
                <a:spcPct val="90000"/>
              </a:lnSpc>
            </a:pPr>
            <a:r>
              <a:rPr lang="ru-RU" sz="2400" b="1" dirty="0">
                <a:solidFill>
                  <a:srgbClr val="1A365D"/>
                </a:solidFill>
                <a:latin typeface="Quattrocento Sans" pitchFamily="34" charset="0"/>
                <a:ea typeface="Quattrocento Sans" pitchFamily="34" charset="-122"/>
                <a:cs typeface="Quattrocento Sans" pitchFamily="34" charset="-120"/>
              </a:rPr>
              <a:t>ҚАРЖЫЛЫҚ ҚЫЗМЕТ НӘТИЖЕЛЕРІ – ҚАРЖЫЛЫҚ КӨРСЕТКІШТЕР</a:t>
            </a:r>
            <a:endParaRPr lang="en-US" sz="2400" dirty="0"/>
          </a:p>
        </p:txBody>
      </p:sp>
      <p:sp>
        <p:nvSpPr>
          <p:cNvPr id="6" name="Shape 4"/>
          <p:cNvSpPr/>
          <p:nvPr/>
        </p:nvSpPr>
        <p:spPr>
          <a:xfrm>
            <a:off x="408282" y="891493"/>
            <a:ext cx="861879" cy="35912"/>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p:cNvSpPr/>
          <p:nvPr/>
        </p:nvSpPr>
        <p:spPr>
          <a:xfrm>
            <a:off x="316630" y="4217921"/>
            <a:ext cx="4571003" cy="2344813"/>
          </a:xfrm>
          <a:prstGeom prst="roundRect">
            <a:avLst>
              <a:gd name="adj" fmla="val 2542"/>
            </a:avLst>
          </a:prstGeom>
          <a:solidFill>
            <a:srgbClr val="FFFFFF"/>
          </a:solidFill>
          <a:ln/>
          <a:effectLst>
            <a:outerShdw blurRad="53867" dist="35912" dir="5400000" algn="bl" rotWithShape="0">
              <a:srgbClr val="000000">
                <a:alpha val="10196"/>
              </a:srgbClr>
            </a:outerShdw>
          </a:effectLst>
        </p:spPr>
      </p:sp>
      <p:sp>
        <p:nvSpPr>
          <p:cNvPr id="8" name="Shape 6"/>
          <p:cNvSpPr/>
          <p:nvPr/>
        </p:nvSpPr>
        <p:spPr>
          <a:xfrm>
            <a:off x="576831" y="4281031"/>
            <a:ext cx="202003" cy="179558"/>
          </a:xfrm>
          <a:custGeom>
            <a:avLst/>
            <a:gdLst/>
            <a:ahLst/>
            <a:cxnLst/>
            <a:rect l="l" t="t" r="r" b="b"/>
            <a:pathLst>
              <a:path w="202003" h="179558">
                <a:moveTo>
                  <a:pt x="179698" y="84168"/>
                </a:moveTo>
                <a:lnTo>
                  <a:pt x="117975" y="84168"/>
                </a:lnTo>
                <a:cubicBezTo>
                  <a:pt x="111768" y="84168"/>
                  <a:pt x="106753" y="79153"/>
                  <a:pt x="106753" y="72946"/>
                </a:cubicBezTo>
                <a:lnTo>
                  <a:pt x="106753" y="11222"/>
                </a:lnTo>
                <a:cubicBezTo>
                  <a:pt x="106753" y="5015"/>
                  <a:pt x="111803" y="-70"/>
                  <a:pt x="117940" y="736"/>
                </a:cubicBezTo>
                <a:cubicBezTo>
                  <a:pt x="155465" y="5716"/>
                  <a:pt x="185204" y="35456"/>
                  <a:pt x="190184" y="72981"/>
                </a:cubicBezTo>
                <a:cubicBezTo>
                  <a:pt x="190991" y="79118"/>
                  <a:pt x="185906" y="84168"/>
                  <a:pt x="179698" y="84168"/>
                </a:cubicBezTo>
                <a:close/>
                <a:moveTo>
                  <a:pt x="78066" y="13046"/>
                </a:moveTo>
                <a:cubicBezTo>
                  <a:pt x="84413" y="11713"/>
                  <a:pt x="89919" y="16904"/>
                  <a:pt x="89919" y="23392"/>
                </a:cubicBezTo>
                <a:lnTo>
                  <a:pt x="89919" y="92585"/>
                </a:lnTo>
                <a:cubicBezTo>
                  <a:pt x="89919" y="94549"/>
                  <a:pt x="90621" y="96442"/>
                  <a:pt x="91848" y="97950"/>
                </a:cubicBezTo>
                <a:lnTo>
                  <a:pt x="138176" y="153852"/>
                </a:lnTo>
                <a:cubicBezTo>
                  <a:pt x="142279" y="158797"/>
                  <a:pt x="141402" y="166267"/>
                  <a:pt x="135756" y="169318"/>
                </a:cubicBezTo>
                <a:cubicBezTo>
                  <a:pt x="123797" y="175841"/>
                  <a:pt x="110085" y="179558"/>
                  <a:pt x="95531" y="179558"/>
                </a:cubicBezTo>
                <a:cubicBezTo>
                  <a:pt x="49063" y="179558"/>
                  <a:pt x="11363" y="141858"/>
                  <a:pt x="11363" y="95390"/>
                </a:cubicBezTo>
                <a:cubicBezTo>
                  <a:pt x="11363" y="54884"/>
                  <a:pt x="39945" y="21077"/>
                  <a:pt x="78066" y="13046"/>
                </a:cubicBezTo>
                <a:close/>
                <a:moveTo>
                  <a:pt x="167564" y="101001"/>
                </a:moveTo>
                <a:lnTo>
                  <a:pt x="190009" y="101001"/>
                </a:lnTo>
                <a:cubicBezTo>
                  <a:pt x="196497" y="101001"/>
                  <a:pt x="201687" y="106507"/>
                  <a:pt x="200355" y="112855"/>
                </a:cubicBezTo>
                <a:cubicBezTo>
                  <a:pt x="196778" y="129829"/>
                  <a:pt x="188080" y="144909"/>
                  <a:pt x="175946" y="156412"/>
                </a:cubicBezTo>
                <a:cubicBezTo>
                  <a:pt x="171632" y="160515"/>
                  <a:pt x="164864" y="159638"/>
                  <a:pt x="161076" y="155044"/>
                </a:cubicBezTo>
                <a:lnTo>
                  <a:pt x="131477" y="119378"/>
                </a:lnTo>
                <a:cubicBezTo>
                  <a:pt x="125410" y="112049"/>
                  <a:pt x="130636" y="101001"/>
                  <a:pt x="140104" y="101001"/>
                </a:cubicBezTo>
                <a:lnTo>
                  <a:pt x="167529" y="101001"/>
                </a:lnTo>
                <a:close/>
              </a:path>
            </a:pathLst>
          </a:custGeom>
          <a:solidFill>
            <a:srgbClr val="4299E1"/>
          </a:solidFill>
          <a:ln/>
        </p:spPr>
      </p:sp>
      <p:sp>
        <p:nvSpPr>
          <p:cNvPr id="9" name="Text 7"/>
          <p:cNvSpPr/>
          <p:nvPr/>
        </p:nvSpPr>
        <p:spPr>
          <a:xfrm>
            <a:off x="839221" y="4426922"/>
            <a:ext cx="4221593" cy="103180"/>
          </a:xfrm>
          <a:prstGeom prst="rect">
            <a:avLst/>
          </a:prstGeom>
          <a:noFill/>
          <a:ln/>
        </p:spPr>
        <p:txBody>
          <a:bodyPr wrap="square" lIns="0" tIns="0" rIns="0" bIns="0" rtlCol="0" anchor="ctr"/>
          <a:lstStyle/>
          <a:p>
            <a:r>
              <a:rPr lang="ru-RU" sz="1414" b="1" dirty="0">
                <a:solidFill>
                  <a:srgbClr val="1A365D"/>
                </a:solidFill>
                <a:latin typeface="Quattrocento Sans" pitchFamily="34" charset="0"/>
                <a:ea typeface="Quattrocento Sans" pitchFamily="34" charset="-122"/>
                <a:cs typeface="Quattrocento Sans" pitchFamily="34" charset="-120"/>
              </a:rPr>
              <a:t>2025 </a:t>
            </a:r>
            <a:r>
              <a:rPr lang="ru-RU" sz="1414" b="1" dirty="0" err="1">
                <a:solidFill>
                  <a:srgbClr val="1A365D"/>
                </a:solidFill>
                <a:latin typeface="Quattrocento Sans" pitchFamily="34" charset="0"/>
                <a:ea typeface="Quattrocento Sans" pitchFamily="34" charset="-122"/>
                <a:cs typeface="Quattrocento Sans" pitchFamily="34" charset="-120"/>
              </a:rPr>
              <a:t>жылғы</a:t>
            </a:r>
            <a:r>
              <a:rPr lang="ru-RU" sz="1414" b="1" dirty="0">
                <a:solidFill>
                  <a:srgbClr val="1A365D"/>
                </a:solidFill>
                <a:latin typeface="Quattrocento Sans" pitchFamily="34" charset="0"/>
                <a:ea typeface="Quattrocento Sans" pitchFamily="34" charset="-122"/>
                <a:cs typeface="Quattrocento Sans" pitchFamily="34" charset="-120"/>
              </a:rPr>
              <a:t> </a:t>
            </a:r>
            <a:r>
              <a:rPr lang="ru-RU" sz="1414" b="1" dirty="0" err="1">
                <a:solidFill>
                  <a:srgbClr val="1A365D"/>
                </a:solidFill>
                <a:latin typeface="Quattrocento Sans" pitchFamily="34" charset="0"/>
                <a:ea typeface="Quattrocento Sans" pitchFamily="34" charset="-122"/>
                <a:cs typeface="Quattrocento Sans" pitchFamily="34" charset="-120"/>
              </a:rPr>
              <a:t>инвестициялық</a:t>
            </a:r>
            <a:r>
              <a:rPr lang="ru-RU" sz="1414" b="1" dirty="0">
                <a:solidFill>
                  <a:srgbClr val="1A365D"/>
                </a:solidFill>
                <a:latin typeface="Quattrocento Sans" pitchFamily="34" charset="0"/>
                <a:ea typeface="Quattrocento Sans" pitchFamily="34" charset="-122"/>
                <a:cs typeface="Quattrocento Sans" pitchFamily="34" charset="-120"/>
              </a:rPr>
              <a:t> </a:t>
            </a:r>
            <a:r>
              <a:rPr lang="ru-RU" sz="1414" b="1" dirty="0" err="1">
                <a:solidFill>
                  <a:srgbClr val="1A365D"/>
                </a:solidFill>
                <a:latin typeface="Quattrocento Sans" pitchFamily="34" charset="0"/>
                <a:ea typeface="Quattrocento Sans" pitchFamily="34" charset="-122"/>
                <a:cs typeface="Quattrocento Sans" pitchFamily="34" charset="-120"/>
              </a:rPr>
              <a:t>портфельдің</a:t>
            </a:r>
            <a:r>
              <a:rPr lang="ru-RU" sz="1414" b="1" dirty="0">
                <a:solidFill>
                  <a:srgbClr val="1A365D"/>
                </a:solidFill>
                <a:latin typeface="Quattrocento Sans" pitchFamily="34" charset="0"/>
                <a:ea typeface="Quattrocento Sans" pitchFamily="34" charset="-122"/>
                <a:cs typeface="Quattrocento Sans" pitchFamily="34" charset="-120"/>
              </a:rPr>
              <a:t> </a:t>
            </a:r>
            <a:r>
              <a:rPr lang="ru-RU" sz="1414" b="1" dirty="0" err="1">
                <a:solidFill>
                  <a:srgbClr val="1A365D"/>
                </a:solidFill>
                <a:latin typeface="Quattrocento Sans" pitchFamily="34" charset="0"/>
                <a:ea typeface="Quattrocento Sans" pitchFamily="34" charset="-122"/>
                <a:cs typeface="Quattrocento Sans" pitchFamily="34" charset="-120"/>
              </a:rPr>
              <a:t>құрылымы</a:t>
            </a:r>
            <a:r>
              <a:rPr lang="en-US" sz="1414" b="1" dirty="0">
                <a:solidFill>
                  <a:srgbClr val="1A365D"/>
                </a:solidFill>
                <a:latin typeface="Quattrocento Sans" pitchFamily="34" charset="0"/>
                <a:ea typeface="Quattrocento Sans" pitchFamily="34" charset="-122"/>
                <a:cs typeface="Quattrocento Sans" pitchFamily="34" charset="-120"/>
              </a:rPr>
              <a:t>.</a:t>
            </a:r>
            <a:endParaRPr lang="en-US" sz="1600" dirty="0"/>
          </a:p>
        </p:txBody>
      </p:sp>
      <p:sp>
        <p:nvSpPr>
          <p:cNvPr id="35" name="Shape 33"/>
          <p:cNvSpPr/>
          <p:nvPr/>
        </p:nvSpPr>
        <p:spPr>
          <a:xfrm>
            <a:off x="316630" y="2551095"/>
            <a:ext cx="4571003" cy="1577702"/>
          </a:xfrm>
          <a:prstGeom prst="roundRect">
            <a:avLst>
              <a:gd name="adj" fmla="val 7692"/>
            </a:avLst>
          </a:prstGeom>
          <a:gradFill flip="none" rotWithShape="1">
            <a:gsLst>
              <a:gs pos="0">
                <a:srgbClr val="1A365D"/>
              </a:gs>
              <a:gs pos="100000">
                <a:srgbClr val="2B6CB0"/>
              </a:gs>
            </a:gsLst>
            <a:lin ang="2700000" scaled="1"/>
          </a:gradFill>
          <a:ln/>
          <a:effectLst>
            <a:outerShdw blurRad="134669" dist="89779" dir="5400000" algn="bl" rotWithShape="0">
              <a:srgbClr val="000000">
                <a:alpha val="10196"/>
              </a:srgbClr>
            </a:outerShdw>
          </a:effectLst>
        </p:spPr>
      </p:sp>
      <p:sp>
        <p:nvSpPr>
          <p:cNvPr id="37" name="Text 35"/>
          <p:cNvSpPr/>
          <p:nvPr/>
        </p:nvSpPr>
        <p:spPr>
          <a:xfrm>
            <a:off x="462085" y="2762501"/>
            <a:ext cx="3992588" cy="254818"/>
          </a:xfrm>
          <a:prstGeom prst="rect">
            <a:avLst/>
          </a:prstGeom>
          <a:noFill/>
          <a:ln/>
        </p:spPr>
        <p:txBody>
          <a:bodyPr wrap="square" lIns="0" tIns="0" rIns="0" bIns="0" rtlCol="0" anchor="ctr"/>
          <a:lstStyle/>
          <a:p>
            <a:pPr>
              <a:lnSpc>
                <a:spcPct val="120000"/>
              </a:lnSpc>
            </a:pPr>
            <a:r>
              <a:rPr lang="kk-KZ" sz="1050" b="1">
                <a:solidFill>
                  <a:srgbClr val="FFFFFF"/>
                </a:solidFill>
                <a:latin typeface="Quattrocento Sans" pitchFamily="34" charset="0"/>
                <a:ea typeface="Quattrocento Sans" pitchFamily="34" charset="-122"/>
                <a:cs typeface="Quattrocento Sans" pitchFamily="34" charset="-120"/>
              </a:rPr>
              <a:t>Қордың активтері ҚР Ұлттық Банкі арқылы қаржы құралдарына орналастырылады:</a:t>
            </a:r>
          </a:p>
          <a:p>
            <a:pPr>
              <a:lnSpc>
                <a:spcPct val="120000"/>
              </a:lnSpc>
            </a:pPr>
            <a:endParaRPr lang="kk-KZ" sz="1050" b="1">
              <a:solidFill>
                <a:srgbClr val="FFFFFF"/>
              </a:solidFill>
              <a:latin typeface="Quattrocento Sans" pitchFamily="34" charset="0"/>
              <a:ea typeface="Quattrocento Sans" pitchFamily="34" charset="-122"/>
              <a:cs typeface="Quattrocento Sans" pitchFamily="34" charset="-120"/>
            </a:endParaRPr>
          </a:p>
        </p:txBody>
      </p:sp>
      <p:sp>
        <p:nvSpPr>
          <p:cNvPr id="38" name="Shape 36"/>
          <p:cNvSpPr/>
          <p:nvPr/>
        </p:nvSpPr>
        <p:spPr>
          <a:xfrm>
            <a:off x="449267" y="3055959"/>
            <a:ext cx="143647" cy="143647"/>
          </a:xfrm>
          <a:custGeom>
            <a:avLst/>
            <a:gdLst/>
            <a:ahLst/>
            <a:cxnLst/>
            <a:rect l="l" t="t" r="r" b="b"/>
            <a:pathLst>
              <a:path w="143647" h="143647">
                <a:moveTo>
                  <a:pt x="71823" y="143647"/>
                </a:moveTo>
                <a:cubicBezTo>
                  <a:pt x="111464" y="143647"/>
                  <a:pt x="143647" y="111464"/>
                  <a:pt x="143647" y="71823"/>
                </a:cubicBezTo>
                <a:cubicBezTo>
                  <a:pt x="143647" y="32183"/>
                  <a:pt x="111464" y="0"/>
                  <a:pt x="71823" y="0"/>
                </a:cubicBezTo>
                <a:cubicBezTo>
                  <a:pt x="32183" y="0"/>
                  <a:pt x="0" y="32183"/>
                  <a:pt x="0" y="71823"/>
                </a:cubicBezTo>
                <a:cubicBezTo>
                  <a:pt x="0" y="111464"/>
                  <a:pt x="32183" y="143647"/>
                  <a:pt x="71823" y="143647"/>
                </a:cubicBezTo>
                <a:close/>
                <a:moveTo>
                  <a:pt x="95503" y="59675"/>
                </a:moveTo>
                <a:lnTo>
                  <a:pt x="73058" y="95587"/>
                </a:lnTo>
                <a:cubicBezTo>
                  <a:pt x="71879" y="97466"/>
                  <a:pt x="69859" y="98645"/>
                  <a:pt x="67643" y="98757"/>
                </a:cubicBezTo>
                <a:cubicBezTo>
                  <a:pt x="65427" y="98869"/>
                  <a:pt x="63294" y="97859"/>
                  <a:pt x="61976" y="96064"/>
                </a:cubicBezTo>
                <a:lnTo>
                  <a:pt x="48509" y="78108"/>
                </a:lnTo>
                <a:cubicBezTo>
                  <a:pt x="46264" y="75134"/>
                  <a:pt x="46882" y="70925"/>
                  <a:pt x="49855" y="68681"/>
                </a:cubicBezTo>
                <a:cubicBezTo>
                  <a:pt x="52829" y="66437"/>
                  <a:pt x="57038" y="67054"/>
                  <a:pt x="59282" y="70028"/>
                </a:cubicBezTo>
                <a:lnTo>
                  <a:pt x="66857" y="80128"/>
                </a:lnTo>
                <a:lnTo>
                  <a:pt x="84084" y="52549"/>
                </a:lnTo>
                <a:cubicBezTo>
                  <a:pt x="86048" y="49407"/>
                  <a:pt x="90200" y="48425"/>
                  <a:pt x="93370" y="50417"/>
                </a:cubicBezTo>
                <a:cubicBezTo>
                  <a:pt x="96541" y="52409"/>
                  <a:pt x="97494" y="56533"/>
                  <a:pt x="95503" y="59703"/>
                </a:cubicBezTo>
                <a:close/>
              </a:path>
            </a:pathLst>
          </a:custGeom>
          <a:solidFill>
            <a:srgbClr val="4299E1"/>
          </a:solidFill>
          <a:ln/>
        </p:spPr>
      </p:sp>
      <p:sp>
        <p:nvSpPr>
          <p:cNvPr id="39" name="Text 37"/>
          <p:cNvSpPr/>
          <p:nvPr/>
        </p:nvSpPr>
        <p:spPr>
          <a:xfrm>
            <a:off x="670348" y="3033420"/>
            <a:ext cx="2810085" cy="179558"/>
          </a:xfrm>
          <a:prstGeom prst="rect">
            <a:avLst/>
          </a:prstGeom>
          <a:noFill/>
          <a:ln/>
        </p:spPr>
        <p:txBody>
          <a:bodyPr wrap="square" lIns="0" tIns="0" rIns="0" bIns="0" rtlCol="0" anchor="ctr"/>
          <a:lstStyle/>
          <a:p>
            <a:pPr>
              <a:lnSpc>
                <a:spcPct val="120000"/>
              </a:lnSpc>
            </a:pPr>
            <a:r>
              <a:rPr lang="kk-KZ" sz="990">
                <a:solidFill>
                  <a:srgbClr val="FFFFFF"/>
                </a:solidFill>
                <a:latin typeface="MiSans" pitchFamily="34" charset="0"/>
                <a:ea typeface="MiSans" pitchFamily="34" charset="-122"/>
                <a:cs typeface="MiSans" pitchFamily="34" charset="-120"/>
              </a:rPr>
              <a:t>Мемлекеттік бағалы қағаздар</a:t>
            </a:r>
          </a:p>
        </p:txBody>
      </p:sp>
      <p:sp>
        <p:nvSpPr>
          <p:cNvPr id="40" name="Shape 38"/>
          <p:cNvSpPr/>
          <p:nvPr/>
        </p:nvSpPr>
        <p:spPr>
          <a:xfrm>
            <a:off x="449266" y="3257015"/>
            <a:ext cx="143647" cy="143647"/>
          </a:xfrm>
          <a:custGeom>
            <a:avLst/>
            <a:gdLst/>
            <a:ahLst/>
            <a:cxnLst/>
            <a:rect l="l" t="t" r="r" b="b"/>
            <a:pathLst>
              <a:path w="143647" h="143647">
                <a:moveTo>
                  <a:pt x="71823" y="143647"/>
                </a:moveTo>
                <a:cubicBezTo>
                  <a:pt x="111464" y="143647"/>
                  <a:pt x="143647" y="111464"/>
                  <a:pt x="143647" y="71823"/>
                </a:cubicBezTo>
                <a:cubicBezTo>
                  <a:pt x="143647" y="32183"/>
                  <a:pt x="111464" y="0"/>
                  <a:pt x="71823" y="0"/>
                </a:cubicBezTo>
                <a:cubicBezTo>
                  <a:pt x="32183" y="0"/>
                  <a:pt x="0" y="32183"/>
                  <a:pt x="0" y="71823"/>
                </a:cubicBezTo>
                <a:cubicBezTo>
                  <a:pt x="0" y="111464"/>
                  <a:pt x="32183" y="143647"/>
                  <a:pt x="71823" y="143647"/>
                </a:cubicBezTo>
                <a:close/>
                <a:moveTo>
                  <a:pt x="95503" y="59675"/>
                </a:moveTo>
                <a:lnTo>
                  <a:pt x="73058" y="95587"/>
                </a:lnTo>
                <a:cubicBezTo>
                  <a:pt x="71879" y="97466"/>
                  <a:pt x="69859" y="98645"/>
                  <a:pt x="67643" y="98757"/>
                </a:cubicBezTo>
                <a:cubicBezTo>
                  <a:pt x="65427" y="98869"/>
                  <a:pt x="63294" y="97859"/>
                  <a:pt x="61976" y="96064"/>
                </a:cubicBezTo>
                <a:lnTo>
                  <a:pt x="48509" y="78108"/>
                </a:lnTo>
                <a:cubicBezTo>
                  <a:pt x="46264" y="75134"/>
                  <a:pt x="46882" y="70925"/>
                  <a:pt x="49855" y="68681"/>
                </a:cubicBezTo>
                <a:cubicBezTo>
                  <a:pt x="52829" y="66437"/>
                  <a:pt x="57038" y="67054"/>
                  <a:pt x="59282" y="70028"/>
                </a:cubicBezTo>
                <a:lnTo>
                  <a:pt x="66857" y="80128"/>
                </a:lnTo>
                <a:lnTo>
                  <a:pt x="84084" y="52549"/>
                </a:lnTo>
                <a:cubicBezTo>
                  <a:pt x="86048" y="49407"/>
                  <a:pt x="90200" y="48425"/>
                  <a:pt x="93370" y="50417"/>
                </a:cubicBezTo>
                <a:cubicBezTo>
                  <a:pt x="96541" y="52409"/>
                  <a:pt x="97494" y="56533"/>
                  <a:pt x="95503" y="59703"/>
                </a:cubicBezTo>
                <a:close/>
              </a:path>
            </a:pathLst>
          </a:custGeom>
          <a:solidFill>
            <a:srgbClr val="4299E1"/>
          </a:solidFill>
          <a:ln/>
        </p:spPr>
      </p:sp>
      <p:sp>
        <p:nvSpPr>
          <p:cNvPr id="41" name="Text 39"/>
          <p:cNvSpPr/>
          <p:nvPr/>
        </p:nvSpPr>
        <p:spPr>
          <a:xfrm>
            <a:off x="665996" y="3239059"/>
            <a:ext cx="3788677" cy="179558"/>
          </a:xfrm>
          <a:prstGeom prst="rect">
            <a:avLst/>
          </a:prstGeom>
          <a:noFill/>
          <a:ln/>
        </p:spPr>
        <p:txBody>
          <a:bodyPr wrap="square" lIns="0" tIns="0" rIns="0" bIns="0" rtlCol="0" anchor="ctr"/>
          <a:lstStyle/>
          <a:p>
            <a:pPr>
              <a:lnSpc>
                <a:spcPct val="120000"/>
              </a:lnSpc>
            </a:pPr>
            <a:r>
              <a:rPr lang="kk-KZ" sz="990">
                <a:solidFill>
                  <a:srgbClr val="FFFFFF"/>
                </a:solidFill>
                <a:latin typeface="MiSans" pitchFamily="34" charset="0"/>
                <a:ea typeface="MiSans" pitchFamily="34" charset="-122"/>
                <a:cs typeface="MiSans" pitchFamily="34" charset="-120"/>
              </a:rPr>
              <a:t>Агенттік бағалы қағаздар</a:t>
            </a:r>
          </a:p>
        </p:txBody>
      </p:sp>
      <p:sp>
        <p:nvSpPr>
          <p:cNvPr id="42" name="Shape 40"/>
          <p:cNvSpPr/>
          <p:nvPr/>
        </p:nvSpPr>
        <p:spPr>
          <a:xfrm>
            <a:off x="449266" y="3450491"/>
            <a:ext cx="143647" cy="143647"/>
          </a:xfrm>
          <a:custGeom>
            <a:avLst/>
            <a:gdLst/>
            <a:ahLst/>
            <a:cxnLst/>
            <a:rect l="l" t="t" r="r" b="b"/>
            <a:pathLst>
              <a:path w="143647" h="143647">
                <a:moveTo>
                  <a:pt x="71823" y="143647"/>
                </a:moveTo>
                <a:cubicBezTo>
                  <a:pt x="111464" y="143647"/>
                  <a:pt x="143647" y="111464"/>
                  <a:pt x="143647" y="71823"/>
                </a:cubicBezTo>
                <a:cubicBezTo>
                  <a:pt x="143647" y="32183"/>
                  <a:pt x="111464" y="0"/>
                  <a:pt x="71823" y="0"/>
                </a:cubicBezTo>
                <a:cubicBezTo>
                  <a:pt x="32183" y="0"/>
                  <a:pt x="0" y="32183"/>
                  <a:pt x="0" y="71823"/>
                </a:cubicBezTo>
                <a:cubicBezTo>
                  <a:pt x="0" y="111464"/>
                  <a:pt x="32183" y="143647"/>
                  <a:pt x="71823" y="143647"/>
                </a:cubicBezTo>
                <a:close/>
                <a:moveTo>
                  <a:pt x="95503" y="59675"/>
                </a:moveTo>
                <a:lnTo>
                  <a:pt x="73058" y="95587"/>
                </a:lnTo>
                <a:cubicBezTo>
                  <a:pt x="71879" y="97466"/>
                  <a:pt x="69859" y="98645"/>
                  <a:pt x="67643" y="98757"/>
                </a:cubicBezTo>
                <a:cubicBezTo>
                  <a:pt x="65427" y="98869"/>
                  <a:pt x="63294" y="97859"/>
                  <a:pt x="61976" y="96064"/>
                </a:cubicBezTo>
                <a:lnTo>
                  <a:pt x="48509" y="78108"/>
                </a:lnTo>
                <a:cubicBezTo>
                  <a:pt x="46264" y="75134"/>
                  <a:pt x="46882" y="70925"/>
                  <a:pt x="49855" y="68681"/>
                </a:cubicBezTo>
                <a:cubicBezTo>
                  <a:pt x="52829" y="66437"/>
                  <a:pt x="57038" y="67054"/>
                  <a:pt x="59282" y="70028"/>
                </a:cubicBezTo>
                <a:lnTo>
                  <a:pt x="66857" y="80128"/>
                </a:lnTo>
                <a:lnTo>
                  <a:pt x="84084" y="52549"/>
                </a:lnTo>
                <a:cubicBezTo>
                  <a:pt x="86048" y="49407"/>
                  <a:pt x="90200" y="48425"/>
                  <a:pt x="93370" y="50417"/>
                </a:cubicBezTo>
                <a:cubicBezTo>
                  <a:pt x="96541" y="52409"/>
                  <a:pt x="97494" y="56533"/>
                  <a:pt x="95503" y="59703"/>
                </a:cubicBezTo>
                <a:close/>
              </a:path>
            </a:pathLst>
          </a:custGeom>
          <a:solidFill>
            <a:srgbClr val="4299E1"/>
          </a:solidFill>
          <a:ln/>
        </p:spPr>
      </p:sp>
      <p:sp>
        <p:nvSpPr>
          <p:cNvPr id="43" name="Text 41"/>
          <p:cNvSpPr/>
          <p:nvPr/>
        </p:nvSpPr>
        <p:spPr>
          <a:xfrm>
            <a:off x="665996" y="3444698"/>
            <a:ext cx="3870001" cy="179558"/>
          </a:xfrm>
          <a:prstGeom prst="rect">
            <a:avLst/>
          </a:prstGeom>
          <a:noFill/>
          <a:ln/>
        </p:spPr>
        <p:txBody>
          <a:bodyPr wrap="square" lIns="0" tIns="0" rIns="0" bIns="0" rtlCol="0" anchor="ctr"/>
          <a:lstStyle/>
          <a:p>
            <a:pPr>
              <a:lnSpc>
                <a:spcPct val="120000"/>
              </a:lnSpc>
            </a:pPr>
            <a:r>
              <a:rPr lang="kk-KZ" sz="990">
                <a:solidFill>
                  <a:srgbClr val="FFFFFF"/>
                </a:solidFill>
                <a:latin typeface="MiSans" pitchFamily="34" charset="0"/>
                <a:ea typeface="MiSans" pitchFamily="34" charset="-122"/>
                <a:cs typeface="MiSans" pitchFamily="34" charset="-120"/>
              </a:rPr>
              <a:t>Халықаралық қаржы ұйымдарының облигациялары</a:t>
            </a:r>
          </a:p>
        </p:txBody>
      </p:sp>
      <p:sp>
        <p:nvSpPr>
          <p:cNvPr id="44" name="Shape 42"/>
          <p:cNvSpPr/>
          <p:nvPr/>
        </p:nvSpPr>
        <p:spPr>
          <a:xfrm>
            <a:off x="5751430" y="2440996"/>
            <a:ext cx="6037020" cy="2280185"/>
          </a:xfrm>
          <a:custGeom>
            <a:avLst/>
            <a:gdLst/>
            <a:ahLst/>
            <a:cxnLst/>
            <a:rect l="l" t="t" r="r" b="b"/>
            <a:pathLst>
              <a:path w="5647105" h="2693373">
                <a:moveTo>
                  <a:pt x="35941" y="0"/>
                </a:moveTo>
                <a:lnTo>
                  <a:pt x="5539359" y="0"/>
                </a:lnTo>
                <a:cubicBezTo>
                  <a:pt x="5598838" y="0"/>
                  <a:pt x="5647055" y="48217"/>
                  <a:pt x="5647055" y="107696"/>
                </a:cubicBezTo>
                <a:lnTo>
                  <a:pt x="5647055" y="2585593"/>
                </a:lnTo>
                <a:cubicBezTo>
                  <a:pt x="5647089" y="2614178"/>
                  <a:pt x="5635757" y="2641603"/>
                  <a:pt x="5615557" y="2661828"/>
                </a:cubicBezTo>
                <a:cubicBezTo>
                  <a:pt x="5595356" y="2682052"/>
                  <a:pt x="5567944" y="2693416"/>
                  <a:pt x="5539359" y="2693416"/>
                </a:cubicBezTo>
                <a:lnTo>
                  <a:pt x="35941" y="2693416"/>
                </a:lnTo>
                <a:cubicBezTo>
                  <a:pt x="16091" y="2693416"/>
                  <a:pt x="0" y="2677325"/>
                  <a:pt x="0" y="2657475"/>
                </a:cubicBezTo>
                <a:lnTo>
                  <a:pt x="0" y="35941"/>
                </a:lnTo>
                <a:cubicBezTo>
                  <a:pt x="0" y="16105"/>
                  <a:pt x="16105" y="0"/>
                  <a:pt x="35941" y="0"/>
                </a:cubicBezTo>
                <a:close/>
              </a:path>
            </a:pathLst>
          </a:custGeom>
          <a:solidFill>
            <a:srgbClr val="FFFFFF"/>
          </a:solidFill>
          <a:ln/>
          <a:effectLst>
            <a:outerShdw blurRad="53867" dist="35912" dir="5400000" algn="bl" rotWithShape="0">
              <a:srgbClr val="000000">
                <a:alpha val="10196"/>
              </a:srgbClr>
            </a:outerShdw>
          </a:effectLst>
        </p:spPr>
      </p:sp>
      <p:sp>
        <p:nvSpPr>
          <p:cNvPr id="45" name="Shape 43"/>
          <p:cNvSpPr/>
          <p:nvPr/>
        </p:nvSpPr>
        <p:spPr>
          <a:xfrm>
            <a:off x="5705711" y="2456214"/>
            <a:ext cx="45719" cy="2237671"/>
          </a:xfrm>
          <a:custGeom>
            <a:avLst/>
            <a:gdLst/>
            <a:ahLst/>
            <a:cxnLst/>
            <a:rect l="l" t="t" r="r" b="b"/>
            <a:pathLst>
              <a:path w="35912" h="2693373">
                <a:moveTo>
                  <a:pt x="35941" y="0"/>
                </a:moveTo>
                <a:lnTo>
                  <a:pt x="35941" y="0"/>
                </a:lnTo>
                <a:lnTo>
                  <a:pt x="35941" y="2693416"/>
                </a:lnTo>
                <a:lnTo>
                  <a:pt x="35941" y="2693416"/>
                </a:lnTo>
                <a:cubicBezTo>
                  <a:pt x="16091" y="2693416"/>
                  <a:pt x="0" y="2677325"/>
                  <a:pt x="0" y="2657475"/>
                </a:cubicBezTo>
                <a:lnTo>
                  <a:pt x="0" y="35941"/>
                </a:lnTo>
                <a:cubicBezTo>
                  <a:pt x="0" y="16105"/>
                  <a:pt x="16105" y="0"/>
                  <a:pt x="35941" y="0"/>
                </a:cubicBezTo>
                <a:close/>
              </a:path>
            </a:pathLst>
          </a:custGeom>
          <a:solidFill>
            <a:srgbClr val="4299E1"/>
          </a:solidFill>
          <a:ln/>
        </p:spPr>
      </p:sp>
      <p:sp>
        <p:nvSpPr>
          <p:cNvPr id="46" name="Shape 44"/>
          <p:cNvSpPr/>
          <p:nvPr/>
        </p:nvSpPr>
        <p:spPr>
          <a:xfrm>
            <a:off x="5785011" y="2591463"/>
            <a:ext cx="127061" cy="154376"/>
          </a:xfrm>
          <a:custGeom>
            <a:avLst/>
            <a:gdLst/>
            <a:ahLst/>
            <a:cxnLst/>
            <a:rect l="l" t="t" r="r" b="b"/>
            <a:pathLst>
              <a:path w="121202" h="161602">
                <a:moveTo>
                  <a:pt x="98287" y="10100"/>
                </a:moveTo>
                <a:lnTo>
                  <a:pt x="101001" y="10100"/>
                </a:lnTo>
                <a:cubicBezTo>
                  <a:pt x="112143" y="10100"/>
                  <a:pt x="121202" y="19159"/>
                  <a:pt x="121202" y="30300"/>
                </a:cubicBezTo>
                <a:lnTo>
                  <a:pt x="121202" y="141402"/>
                </a:lnTo>
                <a:cubicBezTo>
                  <a:pt x="121202" y="152544"/>
                  <a:pt x="112143" y="161602"/>
                  <a:pt x="101001" y="161602"/>
                </a:cubicBezTo>
                <a:lnTo>
                  <a:pt x="20200" y="161602"/>
                </a:lnTo>
                <a:cubicBezTo>
                  <a:pt x="9059" y="161602"/>
                  <a:pt x="0" y="152544"/>
                  <a:pt x="0" y="141402"/>
                </a:cubicBezTo>
                <a:lnTo>
                  <a:pt x="0" y="30300"/>
                </a:lnTo>
                <a:cubicBezTo>
                  <a:pt x="0" y="19159"/>
                  <a:pt x="9059" y="10100"/>
                  <a:pt x="20200" y="10100"/>
                </a:cubicBezTo>
                <a:lnTo>
                  <a:pt x="22915" y="10100"/>
                </a:lnTo>
                <a:cubicBezTo>
                  <a:pt x="26387" y="4072"/>
                  <a:pt x="32920" y="0"/>
                  <a:pt x="40401" y="0"/>
                </a:cubicBezTo>
                <a:lnTo>
                  <a:pt x="80801" y="0"/>
                </a:lnTo>
                <a:cubicBezTo>
                  <a:pt x="88282" y="0"/>
                  <a:pt x="94815" y="4072"/>
                  <a:pt x="98287" y="10100"/>
                </a:cubicBezTo>
                <a:close/>
                <a:moveTo>
                  <a:pt x="78276" y="35351"/>
                </a:moveTo>
                <a:cubicBezTo>
                  <a:pt x="82474" y="35351"/>
                  <a:pt x="85851" y="31973"/>
                  <a:pt x="85851" y="27775"/>
                </a:cubicBezTo>
                <a:cubicBezTo>
                  <a:pt x="85851" y="23578"/>
                  <a:pt x="82474" y="20200"/>
                  <a:pt x="78276" y="20200"/>
                </a:cubicBezTo>
                <a:lnTo>
                  <a:pt x="42926" y="20200"/>
                </a:lnTo>
                <a:cubicBezTo>
                  <a:pt x="38728" y="20200"/>
                  <a:pt x="35351" y="23578"/>
                  <a:pt x="35351" y="27775"/>
                </a:cubicBezTo>
                <a:cubicBezTo>
                  <a:pt x="35351" y="31973"/>
                  <a:pt x="38728" y="35351"/>
                  <a:pt x="42926" y="35351"/>
                </a:cubicBezTo>
                <a:lnTo>
                  <a:pt x="78276" y="35351"/>
                </a:lnTo>
                <a:close/>
                <a:moveTo>
                  <a:pt x="87240" y="82285"/>
                </a:moveTo>
                <a:cubicBezTo>
                  <a:pt x="89449" y="78750"/>
                  <a:pt x="88376" y="74078"/>
                  <a:pt x="84841" y="71837"/>
                </a:cubicBezTo>
                <a:cubicBezTo>
                  <a:pt x="81306" y="69596"/>
                  <a:pt x="76635" y="70701"/>
                  <a:pt x="74394" y="74236"/>
                </a:cubicBezTo>
                <a:lnTo>
                  <a:pt x="55014" y="105262"/>
                </a:lnTo>
                <a:lnTo>
                  <a:pt x="46492" y="93900"/>
                </a:lnTo>
                <a:cubicBezTo>
                  <a:pt x="43967" y="90554"/>
                  <a:pt x="39233" y="89860"/>
                  <a:pt x="35887" y="92385"/>
                </a:cubicBezTo>
                <a:cubicBezTo>
                  <a:pt x="32541" y="94910"/>
                  <a:pt x="31847" y="99644"/>
                  <a:pt x="34372" y="102990"/>
                </a:cubicBezTo>
                <a:lnTo>
                  <a:pt x="49522" y="123190"/>
                </a:lnTo>
                <a:cubicBezTo>
                  <a:pt x="51006" y="125179"/>
                  <a:pt x="53405" y="126315"/>
                  <a:pt x="55898" y="126220"/>
                </a:cubicBezTo>
                <a:cubicBezTo>
                  <a:pt x="58391" y="126126"/>
                  <a:pt x="60664" y="124800"/>
                  <a:pt x="61990" y="122654"/>
                </a:cubicBezTo>
                <a:lnTo>
                  <a:pt x="87240" y="82253"/>
                </a:lnTo>
                <a:close/>
              </a:path>
            </a:pathLst>
          </a:custGeom>
          <a:solidFill>
            <a:srgbClr val="4299E1"/>
          </a:solidFill>
          <a:ln/>
        </p:spPr>
      </p:sp>
      <p:sp>
        <p:nvSpPr>
          <p:cNvPr id="47" name="Text 45"/>
          <p:cNvSpPr/>
          <p:nvPr/>
        </p:nvSpPr>
        <p:spPr>
          <a:xfrm>
            <a:off x="6033017" y="2741075"/>
            <a:ext cx="5572667" cy="1641480"/>
          </a:xfrm>
          <a:prstGeom prst="rect">
            <a:avLst/>
          </a:prstGeom>
          <a:noFill/>
          <a:ln/>
        </p:spPr>
        <p:txBody>
          <a:bodyPr wrap="square" lIns="0" tIns="0" rIns="0" bIns="0" rtlCol="0" anchor="ctr"/>
          <a:lstStyle/>
          <a:p>
            <a:pPr algn="just"/>
            <a:r>
              <a:rPr lang="ru-RU" sz="1100" dirty="0">
                <a:solidFill>
                  <a:srgbClr val="1A365D"/>
                </a:solidFill>
                <a:latin typeface="Quattrocento Sans" pitchFamily="34" charset="0"/>
                <a:ea typeface="Quattrocento Sans" pitchFamily="34" charset="-122"/>
                <a:cs typeface="Quattrocento Sans" pitchFamily="34" charset="-120"/>
              </a:rPr>
              <a:t>2025 </a:t>
            </a:r>
            <a:r>
              <a:rPr lang="ru-RU" sz="1100" dirty="0" err="1">
                <a:solidFill>
                  <a:srgbClr val="1A365D"/>
                </a:solidFill>
                <a:latin typeface="Quattrocento Sans" pitchFamily="34" charset="0"/>
                <a:ea typeface="Quattrocento Sans" pitchFamily="34" charset="-122"/>
                <a:cs typeface="Quattrocento Sans" pitchFamily="34" charset="-120"/>
              </a:rPr>
              <a:t>жылғы</a:t>
            </a:r>
            <a:r>
              <a:rPr lang="ru-RU" sz="1100" dirty="0">
                <a:solidFill>
                  <a:srgbClr val="1A365D"/>
                </a:solidFill>
                <a:latin typeface="Quattrocento Sans" pitchFamily="34" charset="0"/>
                <a:ea typeface="Quattrocento Sans" pitchFamily="34" charset="-122"/>
                <a:cs typeface="Quattrocento Sans" pitchFamily="34" charset="-120"/>
              </a:rPr>
              <a:t> 31 </a:t>
            </a:r>
            <a:r>
              <a:rPr lang="ru-RU" sz="1100" dirty="0" err="1">
                <a:solidFill>
                  <a:srgbClr val="1A365D"/>
                </a:solidFill>
                <a:latin typeface="Quattrocento Sans" pitchFamily="34" charset="0"/>
                <a:ea typeface="Quattrocento Sans" pitchFamily="34" charset="-122"/>
                <a:cs typeface="Quattrocento Sans" pitchFamily="34" charset="-120"/>
              </a:rPr>
              <a:t>желтоқсандағы</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жағдай</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бойынша</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Қордың</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жылдық</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қаржылық</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есептілігіне</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аудитті</a:t>
            </a:r>
            <a:r>
              <a:rPr lang="ru-RU" sz="1100" b="1" dirty="0">
                <a:solidFill>
                  <a:srgbClr val="1A365D"/>
                </a:solidFill>
                <a:latin typeface="Quattrocento Sans" pitchFamily="34" charset="0"/>
                <a:ea typeface="Quattrocento Sans" pitchFamily="34" charset="-122"/>
                <a:cs typeface="Quattrocento Sans" pitchFamily="34" charset="-120"/>
              </a:rPr>
              <a:t> «НАК </a:t>
            </a:r>
            <a:r>
              <a:rPr lang="ru-RU" sz="1100" b="1" dirty="0" err="1">
                <a:solidFill>
                  <a:srgbClr val="1A365D"/>
                </a:solidFill>
                <a:latin typeface="Quattrocento Sans" pitchFamily="34" charset="0"/>
                <a:ea typeface="Quattrocento Sans" pitchFamily="34" charset="-122"/>
                <a:cs typeface="Quattrocento Sans" pitchFamily="34" charset="-120"/>
              </a:rPr>
              <a:t>Центраудит</a:t>
            </a:r>
            <a:r>
              <a:rPr lang="ru-RU" sz="1100" b="1" dirty="0">
                <a:solidFill>
                  <a:srgbClr val="1A365D"/>
                </a:solidFill>
                <a:latin typeface="Quattrocento Sans" pitchFamily="34" charset="0"/>
                <a:ea typeface="Quattrocento Sans" pitchFamily="34" charset="-122"/>
                <a:cs typeface="Quattrocento Sans" pitchFamily="34" charset="-120"/>
              </a:rPr>
              <a:t>-Казахстан» ЖШС</a:t>
            </a:r>
            <a:r>
              <a:rPr lang="ru-RU" sz="1100" dirty="0">
                <a:solidFill>
                  <a:srgbClr val="1A365D"/>
                </a:solidFill>
                <a:latin typeface="Quattrocento Sans" pitchFamily="34" charset="0"/>
                <a:ea typeface="Quattrocento Sans" pitchFamily="34" charset="-122"/>
                <a:cs typeface="Quattrocento Sans" pitchFamily="34" charset="-120"/>
              </a:rPr>
              <a:t> 2025 </a:t>
            </a:r>
            <a:r>
              <a:rPr lang="ru-RU" sz="1100" dirty="0" err="1">
                <a:solidFill>
                  <a:srgbClr val="1A365D"/>
                </a:solidFill>
                <a:latin typeface="Quattrocento Sans" pitchFamily="34" charset="0"/>
                <a:ea typeface="Quattrocento Sans" pitchFamily="34" charset="-122"/>
                <a:cs typeface="Quattrocento Sans" pitchFamily="34" charset="-120"/>
              </a:rPr>
              <a:t>жылғы</a:t>
            </a:r>
            <a:r>
              <a:rPr lang="ru-RU" sz="1100" dirty="0">
                <a:solidFill>
                  <a:srgbClr val="1A365D"/>
                </a:solidFill>
                <a:latin typeface="Quattrocento Sans" pitchFamily="34" charset="0"/>
                <a:ea typeface="Quattrocento Sans" pitchFamily="34" charset="-122"/>
                <a:cs typeface="Quattrocento Sans" pitchFamily="34" charset="-120"/>
              </a:rPr>
              <a:t> 14 </a:t>
            </a:r>
            <a:r>
              <a:rPr lang="ru-RU" sz="1100" dirty="0" err="1">
                <a:solidFill>
                  <a:srgbClr val="1A365D"/>
                </a:solidFill>
                <a:latin typeface="Quattrocento Sans" pitchFamily="34" charset="0"/>
                <a:ea typeface="Quattrocento Sans" pitchFamily="34" charset="-122"/>
                <a:cs typeface="Quattrocento Sans" pitchFamily="34" charset="-120"/>
              </a:rPr>
              <a:t>қарашадағы</a:t>
            </a:r>
            <a:r>
              <a:rPr lang="ru-RU" sz="1100" dirty="0">
                <a:solidFill>
                  <a:srgbClr val="1A365D"/>
                </a:solidFill>
                <a:latin typeface="Quattrocento Sans" pitchFamily="34" charset="0"/>
                <a:ea typeface="Quattrocento Sans" pitchFamily="34" charset="-122"/>
                <a:cs typeface="Quattrocento Sans" pitchFamily="34" charset="-120"/>
              </a:rPr>
              <a:t> № 040440004549/250173/00 </a:t>
            </a:r>
            <a:r>
              <a:rPr lang="ru-RU" sz="1100" dirty="0" err="1">
                <a:solidFill>
                  <a:srgbClr val="1A365D"/>
                </a:solidFill>
                <a:latin typeface="Quattrocento Sans" pitchFamily="34" charset="0"/>
                <a:ea typeface="Quattrocento Sans" pitchFamily="34" charset="-122"/>
                <a:cs typeface="Quattrocento Sans" pitchFamily="34" charset="-120"/>
              </a:rPr>
              <a:t>шартқа</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сәйкес</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жүргізді</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Көрсетілген</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қызметтердің</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ақы</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мөлшері</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Қордың</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Директорлар</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кеңесінің</a:t>
            </a:r>
            <a:r>
              <a:rPr lang="ru-RU" sz="1100" dirty="0">
                <a:solidFill>
                  <a:srgbClr val="1A365D"/>
                </a:solidFill>
                <a:latin typeface="Quattrocento Sans" pitchFamily="34" charset="0"/>
                <a:ea typeface="Quattrocento Sans" pitchFamily="34" charset="-122"/>
                <a:cs typeface="Quattrocento Sans" pitchFamily="34" charset="-120"/>
              </a:rPr>
              <a:t> 2025 </a:t>
            </a:r>
            <a:r>
              <a:rPr lang="ru-RU" sz="1100" dirty="0" err="1">
                <a:solidFill>
                  <a:srgbClr val="1A365D"/>
                </a:solidFill>
                <a:latin typeface="Quattrocento Sans" pitchFamily="34" charset="0"/>
                <a:ea typeface="Quattrocento Sans" pitchFamily="34" charset="-122"/>
                <a:cs typeface="Quattrocento Sans" pitchFamily="34" charset="-120"/>
              </a:rPr>
              <a:t>жылғы</a:t>
            </a:r>
            <a:r>
              <a:rPr lang="ru-RU" sz="1100" dirty="0">
                <a:solidFill>
                  <a:srgbClr val="1A365D"/>
                </a:solidFill>
                <a:latin typeface="Quattrocento Sans" pitchFamily="34" charset="0"/>
                <a:ea typeface="Quattrocento Sans" pitchFamily="34" charset="-122"/>
                <a:cs typeface="Quattrocento Sans" pitchFamily="34" charset="-120"/>
              </a:rPr>
              <a:t> 1 </a:t>
            </a:r>
            <a:r>
              <a:rPr lang="ru-RU" sz="1100" dirty="0" err="1">
                <a:solidFill>
                  <a:srgbClr val="1A365D"/>
                </a:solidFill>
                <a:latin typeface="Quattrocento Sans" pitchFamily="34" charset="0"/>
                <a:ea typeface="Quattrocento Sans" pitchFamily="34" charset="-122"/>
                <a:cs typeface="Quattrocento Sans" pitchFamily="34" charset="-120"/>
              </a:rPr>
              <a:t>желтоқсандағы</a:t>
            </a:r>
            <a:r>
              <a:rPr lang="ru-RU" sz="1100" dirty="0">
                <a:solidFill>
                  <a:srgbClr val="1A365D"/>
                </a:solidFill>
                <a:latin typeface="Quattrocento Sans" pitchFamily="34" charset="0"/>
                <a:ea typeface="Quattrocento Sans" pitchFamily="34" charset="-122"/>
                <a:cs typeface="Quattrocento Sans" pitchFamily="34" charset="-120"/>
              </a:rPr>
              <a:t> №15 </a:t>
            </a:r>
            <a:r>
              <a:rPr lang="ru-RU" sz="1100" dirty="0" err="1">
                <a:solidFill>
                  <a:srgbClr val="1A365D"/>
                </a:solidFill>
                <a:latin typeface="Quattrocento Sans" pitchFamily="34" charset="0"/>
                <a:ea typeface="Quattrocento Sans" pitchFamily="34" charset="-122"/>
                <a:cs typeface="Quattrocento Sans" pitchFamily="34" charset="-120"/>
              </a:rPr>
              <a:t>шешімімен</a:t>
            </a:r>
            <a:r>
              <a:rPr lang="ru-RU" sz="1100" dirty="0">
                <a:solidFill>
                  <a:srgbClr val="1A365D"/>
                </a:solidFill>
                <a:latin typeface="Quattrocento Sans" pitchFamily="34" charset="0"/>
                <a:ea typeface="Quattrocento Sans" pitchFamily="34" charset="-122"/>
                <a:cs typeface="Quattrocento Sans" pitchFamily="34" charset="-120"/>
              </a:rPr>
              <a:t> ҚҚС-ты </a:t>
            </a:r>
            <a:r>
              <a:rPr lang="ru-RU" sz="1100" dirty="0" err="1">
                <a:solidFill>
                  <a:srgbClr val="1A365D"/>
                </a:solidFill>
                <a:latin typeface="Quattrocento Sans" pitchFamily="34" charset="0"/>
                <a:ea typeface="Quattrocento Sans" pitchFamily="34" charset="-122"/>
                <a:cs typeface="Quattrocento Sans" pitchFamily="34" charset="-120"/>
              </a:rPr>
              <a:t>қоса</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алғанда</a:t>
            </a:r>
            <a:r>
              <a:rPr lang="ru-RU" sz="1100" dirty="0">
                <a:solidFill>
                  <a:srgbClr val="1A365D"/>
                </a:solidFill>
                <a:latin typeface="Quattrocento Sans" pitchFamily="34" charset="0"/>
                <a:ea typeface="Quattrocento Sans" pitchFamily="34" charset="-122"/>
                <a:cs typeface="Quattrocento Sans" pitchFamily="34" charset="-120"/>
              </a:rPr>
              <a:t> 10 млн. </a:t>
            </a:r>
            <a:r>
              <a:rPr lang="ru-RU" sz="1100" dirty="0" err="1">
                <a:solidFill>
                  <a:srgbClr val="1A365D"/>
                </a:solidFill>
                <a:latin typeface="Quattrocento Sans" pitchFamily="34" charset="0"/>
                <a:ea typeface="Quattrocento Sans" pitchFamily="34" charset="-122"/>
                <a:cs typeface="Quattrocento Sans" pitchFamily="34" charset="-120"/>
              </a:rPr>
              <a:t>теңге</a:t>
            </a:r>
            <a:r>
              <a:rPr lang="ru-RU" sz="1100" dirty="0">
                <a:solidFill>
                  <a:srgbClr val="1A365D"/>
                </a:solidFill>
                <a:latin typeface="Quattrocento Sans" pitchFamily="34" charset="0"/>
                <a:ea typeface="Quattrocento Sans" pitchFamily="34" charset="-122"/>
                <a:cs typeface="Quattrocento Sans" pitchFamily="34" charset="-120"/>
              </a:rPr>
              <a:t> (ҚҚС-</a:t>
            </a:r>
            <a:r>
              <a:rPr lang="ru-RU" sz="1100" dirty="0" err="1">
                <a:solidFill>
                  <a:srgbClr val="1A365D"/>
                </a:solidFill>
                <a:latin typeface="Quattrocento Sans" pitchFamily="34" charset="0"/>
                <a:ea typeface="Quattrocento Sans" pitchFamily="34" charset="-122"/>
                <a:cs typeface="Quattrocento Sans" pitchFamily="34" charset="-120"/>
              </a:rPr>
              <a:t>сыз</a:t>
            </a:r>
            <a:r>
              <a:rPr lang="ru-RU" sz="1100" dirty="0">
                <a:solidFill>
                  <a:srgbClr val="1A365D"/>
                </a:solidFill>
                <a:latin typeface="Quattrocento Sans" pitchFamily="34" charset="0"/>
                <a:ea typeface="Quattrocento Sans" pitchFamily="34" charset="-122"/>
                <a:cs typeface="Quattrocento Sans" pitchFamily="34" charset="-120"/>
              </a:rPr>
              <a:t> 9 млн. </a:t>
            </a:r>
            <a:r>
              <a:rPr lang="ru-RU" sz="1100" dirty="0" err="1">
                <a:solidFill>
                  <a:srgbClr val="1A365D"/>
                </a:solidFill>
                <a:latin typeface="Quattrocento Sans" pitchFamily="34" charset="0"/>
                <a:ea typeface="Quattrocento Sans" pitchFamily="34" charset="-122"/>
                <a:cs typeface="Quattrocento Sans" pitchFamily="34" charset="-120"/>
              </a:rPr>
              <a:t>теңге</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мөлшерінде</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айқындалды</a:t>
            </a:r>
            <a:r>
              <a:rPr lang="ru-RU" sz="1100" dirty="0">
                <a:solidFill>
                  <a:srgbClr val="1A365D"/>
                </a:solidFill>
                <a:latin typeface="Quattrocento Sans" pitchFamily="34" charset="0"/>
                <a:ea typeface="Quattrocento Sans" pitchFamily="34" charset="-122"/>
                <a:cs typeface="Quattrocento Sans" pitchFamily="34" charset="-120"/>
              </a:rPr>
              <a:t>.</a:t>
            </a:r>
          </a:p>
          <a:p>
            <a:pPr algn="just"/>
            <a:endParaRPr lang="ru-RU" sz="1100" b="1" dirty="0">
              <a:solidFill>
                <a:srgbClr val="1A365D"/>
              </a:solidFill>
              <a:latin typeface="Quattrocento Sans" pitchFamily="34" charset="0"/>
              <a:ea typeface="Quattrocento Sans" pitchFamily="34" charset="-122"/>
              <a:cs typeface="Quattrocento Sans" pitchFamily="34" charset="-120"/>
            </a:endParaRPr>
          </a:p>
          <a:p>
            <a:pPr algn="just"/>
            <a:r>
              <a:rPr lang="ru-RU" sz="1100" b="1" dirty="0">
                <a:solidFill>
                  <a:srgbClr val="1A365D"/>
                </a:solidFill>
                <a:latin typeface="Quattrocento Sans" pitchFamily="34" charset="0"/>
                <a:ea typeface="Quattrocento Sans" pitchFamily="34" charset="-122"/>
                <a:cs typeface="Quattrocento Sans" pitchFamily="34" charset="-120"/>
              </a:rPr>
              <a:t>Аудит </a:t>
            </a:r>
            <a:r>
              <a:rPr lang="ru-RU" sz="1100" b="1" dirty="0" err="1">
                <a:solidFill>
                  <a:srgbClr val="1A365D"/>
                </a:solidFill>
                <a:latin typeface="Quattrocento Sans" pitchFamily="34" charset="0"/>
                <a:ea typeface="Quattrocento Sans" pitchFamily="34" charset="-122"/>
                <a:cs typeface="Quattrocento Sans" pitchFamily="34" charset="-120"/>
              </a:rPr>
              <a:t>жүргізу</a:t>
            </a:r>
            <a:r>
              <a:rPr lang="ru-RU" sz="1100" b="1" dirty="0">
                <a:solidFill>
                  <a:srgbClr val="1A365D"/>
                </a:solidFill>
                <a:latin typeface="Quattrocento Sans" pitchFamily="34" charset="0"/>
                <a:ea typeface="Quattrocento Sans" pitchFamily="34" charset="-122"/>
                <a:cs typeface="Quattrocento Sans" pitchFamily="34" charset="-120"/>
              </a:rPr>
              <a:t> </a:t>
            </a:r>
            <a:r>
              <a:rPr lang="ru-RU" sz="1100" b="1" dirty="0" err="1">
                <a:solidFill>
                  <a:srgbClr val="1A365D"/>
                </a:solidFill>
                <a:latin typeface="Quattrocento Sans" pitchFamily="34" charset="0"/>
                <a:ea typeface="Quattrocento Sans" pitchFamily="34" charset="-122"/>
                <a:cs typeface="Quattrocento Sans" pitchFamily="34" charset="-120"/>
              </a:rPr>
              <a:t>қорытындысы</a:t>
            </a:r>
            <a:r>
              <a:rPr lang="ru-RU" sz="1100" b="1"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Қордың</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қаржылық</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есептілігінің</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Халықаралық</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қаржылық</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есептілік</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стандарттарына</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сәйкес</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келеді</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және</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Қордың</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активтері</a:t>
            </a:r>
            <a:r>
              <a:rPr lang="ru-RU" sz="1100" dirty="0">
                <a:solidFill>
                  <a:srgbClr val="1A365D"/>
                </a:solidFill>
                <a:latin typeface="Quattrocento Sans" pitchFamily="34" charset="0"/>
                <a:ea typeface="Quattrocento Sans" pitchFamily="34" charset="-122"/>
                <a:cs typeface="Quattrocento Sans" pitchFamily="34" charset="-120"/>
              </a:rPr>
              <a:t> мен </a:t>
            </a:r>
            <a:r>
              <a:rPr lang="ru-RU" sz="1100" dirty="0" err="1">
                <a:solidFill>
                  <a:srgbClr val="1A365D"/>
                </a:solidFill>
                <a:latin typeface="Quattrocento Sans" pitchFamily="34" charset="0"/>
                <a:ea typeface="Quattrocento Sans" pitchFamily="34" charset="-122"/>
                <a:cs typeface="Quattrocento Sans" pitchFamily="34" charset="-120"/>
              </a:rPr>
              <a:t>меншікті</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қаражатын</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қоса</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алғанда</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оның</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қаржылық</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жағдайын</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барлық</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елеулі</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аспектілері</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бойынша</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дұрыс</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көрсетеді</a:t>
            </a:r>
            <a:r>
              <a:rPr lang="ru-RU" sz="1100" dirty="0">
                <a:solidFill>
                  <a:srgbClr val="1A365D"/>
                </a:solidFill>
                <a:latin typeface="Quattrocento Sans" pitchFamily="34" charset="0"/>
                <a:ea typeface="Quattrocento Sans" pitchFamily="34" charset="-122"/>
                <a:cs typeface="Quattrocento Sans" pitchFamily="34" charset="-120"/>
              </a:rPr>
              <a:t>. </a:t>
            </a:r>
          </a:p>
          <a:p>
            <a:pPr algn="just"/>
            <a:endParaRPr lang="ru-RU" sz="1100" dirty="0">
              <a:solidFill>
                <a:srgbClr val="1A365D"/>
              </a:solidFill>
              <a:latin typeface="Quattrocento Sans" pitchFamily="34" charset="0"/>
              <a:ea typeface="Quattrocento Sans" pitchFamily="34" charset="-122"/>
              <a:cs typeface="Quattrocento Sans" pitchFamily="34" charset="-120"/>
            </a:endParaRPr>
          </a:p>
          <a:p>
            <a:pPr algn="just"/>
            <a:r>
              <a:rPr lang="ru-RU" sz="1100" dirty="0">
                <a:solidFill>
                  <a:srgbClr val="1A365D"/>
                </a:solidFill>
                <a:latin typeface="Quattrocento Sans" pitchFamily="34" charset="0"/>
                <a:ea typeface="Quattrocento Sans" pitchFamily="34" charset="-122"/>
                <a:cs typeface="Quattrocento Sans" pitchFamily="34" charset="-120"/>
              </a:rPr>
              <a:t>2025 </a:t>
            </a:r>
            <a:r>
              <a:rPr lang="ru-RU" sz="1100" dirty="0" err="1">
                <a:solidFill>
                  <a:srgbClr val="1A365D"/>
                </a:solidFill>
                <a:latin typeface="Quattrocento Sans" pitchFamily="34" charset="0"/>
                <a:ea typeface="Quattrocento Sans" pitchFamily="34" charset="-122"/>
                <a:cs typeface="Quattrocento Sans" pitchFamily="34" charset="-120"/>
              </a:rPr>
              <a:t>жылғы</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Қордың</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меншікті</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қаражаттары</a:t>
            </a:r>
            <a:r>
              <a:rPr lang="ru-RU" sz="1100" dirty="0">
                <a:solidFill>
                  <a:srgbClr val="1A365D"/>
                </a:solidFill>
                <a:latin typeface="Quattrocento Sans" pitchFamily="34" charset="0"/>
                <a:ea typeface="Quattrocento Sans" pitchFamily="34" charset="-122"/>
                <a:cs typeface="Quattrocento Sans" pitchFamily="34" charset="-120"/>
              </a:rPr>
              <a:t> мен </a:t>
            </a:r>
            <a:r>
              <a:rPr lang="ru-RU" sz="1100" dirty="0" err="1">
                <a:solidFill>
                  <a:srgbClr val="1A365D"/>
                </a:solidFill>
                <a:latin typeface="Quattrocento Sans" pitchFamily="34" charset="0"/>
                <a:ea typeface="Quattrocento Sans" pitchFamily="34" charset="-122"/>
                <a:cs typeface="Quattrocento Sans" pitchFamily="34" charset="-120"/>
              </a:rPr>
              <a:t>активтері</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бойынша</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b="1" dirty="0" err="1">
                <a:solidFill>
                  <a:srgbClr val="1A365D"/>
                </a:solidFill>
                <a:latin typeface="Quattrocento Sans" pitchFamily="34" charset="0"/>
                <a:ea typeface="Quattrocento Sans" pitchFamily="34" charset="-122"/>
                <a:cs typeface="Quattrocento Sans" pitchFamily="34" charset="-120"/>
              </a:rPr>
              <a:t>жылдық</a:t>
            </a:r>
            <a:r>
              <a:rPr lang="ru-RU" sz="1100" b="1" dirty="0">
                <a:solidFill>
                  <a:srgbClr val="1A365D"/>
                </a:solidFill>
                <a:latin typeface="Quattrocento Sans" pitchFamily="34" charset="0"/>
                <a:ea typeface="Quattrocento Sans" pitchFamily="34" charset="-122"/>
                <a:cs typeface="Quattrocento Sans" pitchFamily="34" charset="-120"/>
              </a:rPr>
              <a:t> </a:t>
            </a:r>
            <a:r>
              <a:rPr lang="ru-RU" sz="1100" b="1" dirty="0" err="1">
                <a:solidFill>
                  <a:srgbClr val="1A365D"/>
                </a:solidFill>
                <a:latin typeface="Quattrocento Sans" pitchFamily="34" charset="0"/>
                <a:ea typeface="Quattrocento Sans" pitchFamily="34" charset="-122"/>
                <a:cs typeface="Quattrocento Sans" pitchFamily="34" charset="-120"/>
              </a:rPr>
              <a:t>қаржылық</a:t>
            </a:r>
            <a:r>
              <a:rPr lang="ru-RU" sz="1100" b="1" dirty="0">
                <a:solidFill>
                  <a:srgbClr val="1A365D"/>
                </a:solidFill>
                <a:latin typeface="Quattrocento Sans" pitchFamily="34" charset="0"/>
                <a:ea typeface="Quattrocento Sans" pitchFamily="34" charset="-122"/>
                <a:cs typeface="Quattrocento Sans" pitchFamily="34" charset="-120"/>
              </a:rPr>
              <a:t> </a:t>
            </a:r>
            <a:r>
              <a:rPr lang="ru-RU" sz="1100" b="1" dirty="0" err="1">
                <a:solidFill>
                  <a:srgbClr val="1A365D"/>
                </a:solidFill>
                <a:latin typeface="Quattrocento Sans" pitchFamily="34" charset="0"/>
                <a:ea typeface="Quattrocento Sans" pitchFamily="34" charset="-122"/>
                <a:cs typeface="Quattrocento Sans" pitchFamily="34" charset="-120"/>
              </a:rPr>
              <a:t>есептілігі</a:t>
            </a:r>
            <a:r>
              <a:rPr lang="ru-RU" sz="1100" b="1" dirty="0">
                <a:solidFill>
                  <a:srgbClr val="1A365D"/>
                </a:solidFill>
                <a:latin typeface="Quattrocento Sans" pitchFamily="34" charset="0"/>
                <a:ea typeface="Quattrocento Sans" pitchFamily="34" charset="-122"/>
                <a:cs typeface="Quattrocento Sans" pitchFamily="34" charset="-120"/>
              </a:rPr>
              <a:t> </a:t>
            </a:r>
            <a:r>
              <a:rPr lang="ru-RU" sz="1100" dirty="0">
                <a:solidFill>
                  <a:srgbClr val="1A365D"/>
                </a:solidFill>
                <a:latin typeface="Quattrocento Sans" pitchFamily="34" charset="0"/>
                <a:ea typeface="Quattrocento Sans" pitchFamily="34" charset="-122"/>
                <a:cs typeface="Quattrocento Sans" pitchFamily="34" charset="-120"/>
              </a:rPr>
              <a:t>ҚР ЕХӘҚМ 2026 </a:t>
            </a:r>
            <a:r>
              <a:rPr lang="ru-RU" sz="1100" dirty="0" err="1">
                <a:solidFill>
                  <a:srgbClr val="1A365D"/>
                </a:solidFill>
                <a:latin typeface="Quattrocento Sans" pitchFamily="34" charset="0"/>
                <a:ea typeface="Quattrocento Sans" pitchFamily="34" charset="-122"/>
                <a:cs typeface="Quattrocento Sans" pitchFamily="34" charset="-120"/>
              </a:rPr>
              <a:t>жылғы</a:t>
            </a:r>
            <a:r>
              <a:rPr lang="ru-RU" sz="1100" dirty="0">
                <a:solidFill>
                  <a:srgbClr val="1A365D"/>
                </a:solidFill>
                <a:latin typeface="Quattrocento Sans" pitchFamily="34" charset="0"/>
                <a:ea typeface="Quattrocento Sans" pitchFamily="34" charset="-122"/>
                <a:cs typeface="Quattrocento Sans" pitchFamily="34" charset="-120"/>
              </a:rPr>
              <a:t> 01 </a:t>
            </a:r>
            <a:r>
              <a:rPr lang="ru-RU" sz="1100" dirty="0" err="1">
                <a:solidFill>
                  <a:srgbClr val="1A365D"/>
                </a:solidFill>
                <a:latin typeface="Quattrocento Sans" pitchFamily="34" charset="0"/>
                <a:ea typeface="Quattrocento Sans" pitchFamily="34" charset="-122"/>
                <a:cs typeface="Quattrocento Sans" pitchFamily="34" charset="-120"/>
              </a:rPr>
              <a:t>сәуірдегі</a:t>
            </a:r>
            <a:r>
              <a:rPr lang="ru-RU" sz="1100" dirty="0">
                <a:solidFill>
                  <a:srgbClr val="1A365D"/>
                </a:solidFill>
                <a:latin typeface="Quattrocento Sans" pitchFamily="34" charset="0"/>
                <a:ea typeface="Quattrocento Sans" pitchFamily="34" charset="-122"/>
                <a:cs typeface="Quattrocento Sans" pitchFamily="34" charset="-120"/>
              </a:rPr>
              <a:t> №111 </a:t>
            </a:r>
            <a:r>
              <a:rPr lang="ru-RU" sz="1100" dirty="0" err="1">
                <a:solidFill>
                  <a:srgbClr val="1A365D"/>
                </a:solidFill>
                <a:latin typeface="Quattrocento Sans" pitchFamily="34" charset="0"/>
                <a:ea typeface="Quattrocento Sans" pitchFamily="34" charset="-122"/>
                <a:cs typeface="Quattrocento Sans" pitchFamily="34" charset="-120"/>
              </a:rPr>
              <a:t>бұйрығымен</a:t>
            </a:r>
            <a:r>
              <a:rPr lang="ru-RU" sz="1100" dirty="0">
                <a:solidFill>
                  <a:srgbClr val="1A365D"/>
                </a:solidFill>
                <a:latin typeface="Quattrocento Sans" pitchFamily="34" charset="0"/>
                <a:ea typeface="Quattrocento Sans" pitchFamily="34" charset="-122"/>
                <a:cs typeface="Quattrocento Sans" pitchFamily="34" charset="-120"/>
              </a:rPr>
              <a:t> </a:t>
            </a:r>
            <a:r>
              <a:rPr lang="ru-RU" sz="1100" dirty="0" err="1">
                <a:solidFill>
                  <a:srgbClr val="1A365D"/>
                </a:solidFill>
                <a:latin typeface="Quattrocento Sans" pitchFamily="34" charset="0"/>
                <a:ea typeface="Quattrocento Sans" pitchFamily="34" charset="-122"/>
                <a:cs typeface="Quattrocento Sans" pitchFamily="34" charset="-120"/>
              </a:rPr>
              <a:t>бекітілді</a:t>
            </a:r>
            <a:r>
              <a:rPr lang="ru-RU" sz="1100" dirty="0">
                <a:solidFill>
                  <a:srgbClr val="1A365D"/>
                </a:solidFill>
                <a:latin typeface="Quattrocento Sans" pitchFamily="34" charset="0"/>
                <a:ea typeface="Quattrocento Sans" pitchFamily="34" charset="-122"/>
                <a:cs typeface="Quattrocento Sans" pitchFamily="34" charset="-120"/>
              </a:rPr>
              <a:t>.</a:t>
            </a:r>
          </a:p>
        </p:txBody>
      </p:sp>
      <p:sp>
        <p:nvSpPr>
          <p:cNvPr id="52" name="Shape 50"/>
          <p:cNvSpPr/>
          <p:nvPr/>
        </p:nvSpPr>
        <p:spPr>
          <a:xfrm>
            <a:off x="552135" y="1066646"/>
            <a:ext cx="215470" cy="215470"/>
          </a:xfrm>
          <a:custGeom>
            <a:avLst/>
            <a:gdLst/>
            <a:ahLst/>
            <a:cxnLst/>
            <a:rect l="l" t="t" r="r" b="b"/>
            <a:pathLst>
              <a:path w="215470" h="215470">
                <a:moveTo>
                  <a:pt x="107735" y="215470"/>
                </a:moveTo>
                <a:cubicBezTo>
                  <a:pt x="167195" y="215470"/>
                  <a:pt x="215470" y="167195"/>
                  <a:pt x="215470" y="107735"/>
                </a:cubicBezTo>
                <a:cubicBezTo>
                  <a:pt x="215470" y="48274"/>
                  <a:pt x="167195" y="0"/>
                  <a:pt x="107735" y="0"/>
                </a:cubicBezTo>
                <a:cubicBezTo>
                  <a:pt x="48274" y="0"/>
                  <a:pt x="0" y="48274"/>
                  <a:pt x="0" y="107735"/>
                </a:cubicBezTo>
                <a:cubicBezTo>
                  <a:pt x="0" y="167195"/>
                  <a:pt x="48274" y="215470"/>
                  <a:pt x="107735" y="215470"/>
                </a:cubicBezTo>
                <a:close/>
                <a:moveTo>
                  <a:pt x="94268" y="67334"/>
                </a:moveTo>
                <a:cubicBezTo>
                  <a:pt x="94268" y="59902"/>
                  <a:pt x="100302" y="53867"/>
                  <a:pt x="107735" y="53867"/>
                </a:cubicBezTo>
                <a:cubicBezTo>
                  <a:pt x="115167" y="53867"/>
                  <a:pt x="121202" y="59902"/>
                  <a:pt x="121202" y="67334"/>
                </a:cubicBezTo>
                <a:cubicBezTo>
                  <a:pt x="121202" y="74767"/>
                  <a:pt x="115167" y="80801"/>
                  <a:pt x="107735" y="80801"/>
                </a:cubicBezTo>
                <a:cubicBezTo>
                  <a:pt x="100302" y="80801"/>
                  <a:pt x="94268" y="74767"/>
                  <a:pt x="94268" y="67334"/>
                </a:cubicBezTo>
                <a:close/>
                <a:moveTo>
                  <a:pt x="90901" y="94268"/>
                </a:moveTo>
                <a:lnTo>
                  <a:pt x="111102" y="94268"/>
                </a:lnTo>
                <a:cubicBezTo>
                  <a:pt x="116699" y="94268"/>
                  <a:pt x="121202" y="98771"/>
                  <a:pt x="121202" y="104368"/>
                </a:cubicBezTo>
                <a:lnTo>
                  <a:pt x="121202" y="141402"/>
                </a:lnTo>
                <a:lnTo>
                  <a:pt x="124568" y="141402"/>
                </a:lnTo>
                <a:cubicBezTo>
                  <a:pt x="130166" y="141402"/>
                  <a:pt x="134669" y="145905"/>
                  <a:pt x="134669" y="151502"/>
                </a:cubicBezTo>
                <a:cubicBezTo>
                  <a:pt x="134669" y="157099"/>
                  <a:pt x="130166" y="161602"/>
                  <a:pt x="124568" y="161602"/>
                </a:cubicBezTo>
                <a:lnTo>
                  <a:pt x="90901" y="161602"/>
                </a:lnTo>
                <a:cubicBezTo>
                  <a:pt x="85304" y="161602"/>
                  <a:pt x="80801" y="157099"/>
                  <a:pt x="80801" y="151502"/>
                </a:cubicBezTo>
                <a:cubicBezTo>
                  <a:pt x="80801" y="145905"/>
                  <a:pt x="85304" y="141402"/>
                  <a:pt x="90901" y="141402"/>
                </a:cubicBezTo>
                <a:lnTo>
                  <a:pt x="101001" y="141402"/>
                </a:lnTo>
                <a:lnTo>
                  <a:pt x="101001" y="114468"/>
                </a:lnTo>
                <a:lnTo>
                  <a:pt x="90901" y="114468"/>
                </a:lnTo>
                <a:cubicBezTo>
                  <a:pt x="85304" y="114468"/>
                  <a:pt x="80801" y="109965"/>
                  <a:pt x="80801" y="104368"/>
                </a:cubicBezTo>
                <a:cubicBezTo>
                  <a:pt x="80801" y="98771"/>
                  <a:pt x="85304" y="94268"/>
                  <a:pt x="90901" y="94268"/>
                </a:cubicBezTo>
                <a:close/>
              </a:path>
            </a:pathLst>
          </a:custGeom>
          <a:solidFill>
            <a:srgbClr val="4299E1"/>
          </a:solidFill>
          <a:ln/>
        </p:spPr>
      </p:sp>
      <p:sp>
        <p:nvSpPr>
          <p:cNvPr id="53" name="Text 51"/>
          <p:cNvSpPr/>
          <p:nvPr/>
        </p:nvSpPr>
        <p:spPr>
          <a:xfrm>
            <a:off x="897789" y="1388516"/>
            <a:ext cx="3734369" cy="646409"/>
          </a:xfrm>
          <a:prstGeom prst="rect">
            <a:avLst/>
          </a:prstGeom>
          <a:noFill/>
          <a:ln/>
        </p:spPr>
        <p:txBody>
          <a:bodyPr wrap="square" lIns="0" tIns="0" rIns="0" bIns="0" rtlCol="0" anchor="ctr"/>
          <a:lstStyle/>
          <a:p>
            <a:pPr algn="just"/>
            <a:r>
              <a:rPr lang="ru-RU" sz="1000" dirty="0">
                <a:solidFill>
                  <a:srgbClr val="2B6CB0"/>
                </a:solidFill>
                <a:latin typeface="Arial" panose="020B0604020202020204" pitchFamily="34" charset="0"/>
                <a:ea typeface="MiSans" pitchFamily="34" charset="-122"/>
                <a:cs typeface="Arial" panose="020B0604020202020204" pitchFamily="34" charset="0"/>
              </a:rPr>
              <a:t>ҚР </a:t>
            </a:r>
            <a:r>
              <a:rPr lang="ru-RU" sz="1000" dirty="0" err="1">
                <a:solidFill>
                  <a:srgbClr val="2B6CB0"/>
                </a:solidFill>
                <a:latin typeface="Arial" panose="020B0604020202020204" pitchFamily="34" charset="0"/>
                <a:ea typeface="MiSans" pitchFamily="34" charset="-122"/>
                <a:cs typeface="Arial" panose="020B0604020202020204" pitchFamily="34" charset="0"/>
              </a:rPr>
              <a:t>Әлеуметтік</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кодексіне</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сәйкес</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Қор</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келесі</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бағыттар</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бойынша</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бөлек</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есепке</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алуды</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жүргізеді</a:t>
            </a:r>
            <a:r>
              <a:rPr lang="ru-RU" sz="1000" dirty="0">
                <a:solidFill>
                  <a:srgbClr val="2B6CB0"/>
                </a:solidFill>
                <a:latin typeface="Arial" panose="020B0604020202020204" pitchFamily="34" charset="0"/>
                <a:ea typeface="MiSans" pitchFamily="34" charset="-122"/>
                <a:cs typeface="Arial" panose="020B0604020202020204" pitchFamily="34" charset="0"/>
              </a:rPr>
              <a:t>:</a:t>
            </a:r>
          </a:p>
          <a:p>
            <a:pPr algn="just"/>
            <a:r>
              <a:rPr lang="ru-RU" sz="1000" b="1" dirty="0" err="1">
                <a:solidFill>
                  <a:srgbClr val="2B6CB0"/>
                </a:solidFill>
                <a:latin typeface="Arial" panose="020B0604020202020204" pitchFamily="34" charset="0"/>
                <a:ea typeface="MiSans" pitchFamily="34" charset="-122"/>
                <a:cs typeface="Arial" panose="020B0604020202020204" pitchFamily="34" charset="0"/>
              </a:rPr>
              <a:t>меншікті</a:t>
            </a:r>
            <a:r>
              <a:rPr lang="ru-RU" sz="1000" b="1" dirty="0">
                <a:solidFill>
                  <a:srgbClr val="2B6CB0"/>
                </a:solidFill>
                <a:latin typeface="Arial" panose="020B0604020202020204" pitchFamily="34" charset="0"/>
                <a:ea typeface="MiSans" pitchFamily="34" charset="-122"/>
                <a:cs typeface="Arial" panose="020B0604020202020204" pitchFamily="34" charset="0"/>
              </a:rPr>
              <a:t> </a:t>
            </a:r>
            <a:r>
              <a:rPr lang="ru-RU" sz="1000" b="1" dirty="0" err="1">
                <a:solidFill>
                  <a:srgbClr val="2B6CB0"/>
                </a:solidFill>
                <a:latin typeface="Arial" panose="020B0604020202020204" pitchFamily="34" charset="0"/>
                <a:ea typeface="MiSans" pitchFamily="34" charset="-122"/>
                <a:cs typeface="Arial" panose="020B0604020202020204" pitchFamily="34" charset="0"/>
              </a:rPr>
              <a:t>қаражаты</a:t>
            </a:r>
            <a:r>
              <a:rPr lang="ru-RU" sz="1000" b="1" dirty="0">
                <a:solidFill>
                  <a:srgbClr val="2B6CB0"/>
                </a:solidFill>
                <a:latin typeface="Arial" panose="020B0604020202020204" pitchFamily="34" charset="0"/>
                <a:ea typeface="MiSans" pitchFamily="34" charset="-122"/>
                <a:cs typeface="Arial" panose="020B0604020202020204" pitchFamily="34" charset="0"/>
              </a:rPr>
              <a:t>:</a:t>
            </a:r>
          </a:p>
          <a:p>
            <a:pPr marL="171450" indent="-171450" algn="just">
              <a:buFont typeface="Arial" panose="020B0604020202020204" pitchFamily="34" charset="0"/>
              <a:buChar char="•"/>
            </a:pPr>
            <a:r>
              <a:rPr lang="ru-RU" sz="1000" dirty="0" err="1">
                <a:solidFill>
                  <a:srgbClr val="2B6CB0"/>
                </a:solidFill>
                <a:latin typeface="Arial" panose="020B0604020202020204" pitchFamily="34" charset="0"/>
                <a:ea typeface="MiSans" pitchFamily="34" charset="-122"/>
                <a:cs typeface="Arial" panose="020B0604020202020204" pitchFamily="34" charset="0"/>
              </a:rPr>
              <a:t>Қордың</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жарғылық</a:t>
            </a:r>
            <a:r>
              <a:rPr lang="ru-RU" sz="1000" dirty="0">
                <a:solidFill>
                  <a:srgbClr val="2B6CB0"/>
                </a:solidFill>
                <a:latin typeface="Arial" panose="020B0604020202020204" pitchFamily="34" charset="0"/>
                <a:ea typeface="MiSans" pitchFamily="34" charset="-122"/>
                <a:cs typeface="Arial" panose="020B0604020202020204" pitchFamily="34" charset="0"/>
              </a:rPr>
              <a:t> капиталы</a:t>
            </a:r>
          </a:p>
          <a:p>
            <a:pPr marL="171450" indent="-171450" algn="just">
              <a:buFont typeface="Arial" panose="020B0604020202020204" pitchFamily="34" charset="0"/>
              <a:buChar char="•"/>
            </a:pPr>
            <a:r>
              <a:rPr lang="ru-RU" sz="1000" dirty="0" err="1">
                <a:solidFill>
                  <a:srgbClr val="2B6CB0"/>
                </a:solidFill>
                <a:latin typeface="Arial" panose="020B0604020202020204" pitchFamily="34" charset="0"/>
                <a:ea typeface="MiSans" pitchFamily="34" charset="-122"/>
                <a:cs typeface="Arial" panose="020B0604020202020204" pitchFamily="34" charset="0"/>
              </a:rPr>
              <a:t>комиссиялық</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сыйақы</a:t>
            </a:r>
            <a:endParaRPr lang="ru-RU" sz="1000" dirty="0">
              <a:solidFill>
                <a:srgbClr val="2B6CB0"/>
              </a:solidFill>
              <a:latin typeface="Arial" panose="020B0604020202020204" pitchFamily="34" charset="0"/>
              <a:ea typeface="MiSans" pitchFamily="34" charset="-122"/>
              <a:cs typeface="Arial" panose="020B0604020202020204" pitchFamily="34" charset="0"/>
            </a:endParaRPr>
          </a:p>
          <a:p>
            <a:r>
              <a:rPr lang="ru-RU" sz="1000" b="1" dirty="0" err="1">
                <a:solidFill>
                  <a:srgbClr val="2B6CB0"/>
                </a:solidFill>
                <a:latin typeface="Arial" panose="020B0604020202020204" pitchFamily="34" charset="0"/>
                <a:ea typeface="MiSans" pitchFamily="34" charset="-122"/>
                <a:cs typeface="Arial" panose="020B0604020202020204" pitchFamily="34" charset="0"/>
              </a:rPr>
              <a:t>активтері</a:t>
            </a:r>
            <a:r>
              <a:rPr lang="ru-RU" sz="1000" b="1" dirty="0">
                <a:solidFill>
                  <a:srgbClr val="2B6CB0"/>
                </a:solidFill>
                <a:latin typeface="Arial" panose="020B0604020202020204" pitchFamily="34" charset="0"/>
                <a:ea typeface="MiSans" pitchFamily="34" charset="-122"/>
                <a:cs typeface="Arial" panose="020B0604020202020204" pitchFamily="34" charset="0"/>
              </a:rPr>
              <a:t>:</a:t>
            </a:r>
          </a:p>
          <a:p>
            <a:pPr marL="171450" indent="-171450">
              <a:buFont typeface="Arial" panose="020B0604020202020204" pitchFamily="34" charset="0"/>
              <a:buChar char="•"/>
            </a:pPr>
            <a:r>
              <a:rPr lang="ru-RU" sz="1000" b="1" dirty="0" err="1">
                <a:solidFill>
                  <a:srgbClr val="2B6CB0"/>
                </a:solidFill>
                <a:latin typeface="Arial" panose="020B0604020202020204" pitchFamily="34" charset="0"/>
                <a:ea typeface="MiSans" pitchFamily="34" charset="-122"/>
                <a:cs typeface="Arial" panose="020B0604020202020204" pitchFamily="34" charset="0"/>
              </a:rPr>
              <a:t>ә</a:t>
            </a:r>
            <a:r>
              <a:rPr lang="ru-RU" sz="1000" dirty="0" err="1">
                <a:solidFill>
                  <a:srgbClr val="2B6CB0"/>
                </a:solidFill>
                <a:latin typeface="Arial" panose="020B0604020202020204" pitchFamily="34" charset="0"/>
                <a:ea typeface="MiSans" pitchFamily="34" charset="-122"/>
                <a:cs typeface="Arial" panose="020B0604020202020204" pitchFamily="34" charset="0"/>
              </a:rPr>
              <a:t>леуметтік</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аударымдар</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және</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өсімпұлдар</a:t>
            </a:r>
            <a:r>
              <a:rPr lang="ru-RU" sz="1000" dirty="0">
                <a:solidFill>
                  <a:srgbClr val="2B6CB0"/>
                </a:solidFill>
                <a:latin typeface="Arial" panose="020B0604020202020204" pitchFamily="34" charset="0"/>
                <a:ea typeface="MiSans" pitchFamily="34" charset="-122"/>
                <a:cs typeface="Arial" panose="020B0604020202020204" pitchFamily="34" charset="0"/>
              </a:rPr>
              <a:t>;</a:t>
            </a:r>
          </a:p>
          <a:p>
            <a:pPr marL="171450" indent="-171450">
              <a:buFont typeface="Arial" panose="020B0604020202020204" pitchFamily="34" charset="0"/>
              <a:buChar char="•"/>
            </a:pPr>
            <a:r>
              <a:rPr lang="ru-RU" sz="1000" dirty="0" err="1">
                <a:solidFill>
                  <a:srgbClr val="2B6CB0"/>
                </a:solidFill>
                <a:latin typeface="Arial" panose="020B0604020202020204" pitchFamily="34" charset="0"/>
                <a:ea typeface="MiSans" pitchFamily="34" charset="-122"/>
                <a:cs typeface="Arial" panose="020B0604020202020204" pitchFamily="34" charset="0"/>
              </a:rPr>
              <a:t>инвестициялық</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кіріс</a:t>
            </a:r>
            <a:r>
              <a:rPr lang="ru-RU" sz="1000" dirty="0">
                <a:solidFill>
                  <a:srgbClr val="2B6CB0"/>
                </a:solidFill>
                <a:latin typeface="Arial" panose="020B0604020202020204" pitchFamily="34" charset="0"/>
                <a:ea typeface="MiSans" pitchFamily="34" charset="-122"/>
                <a:cs typeface="Arial" panose="020B0604020202020204" pitchFamily="34" charset="0"/>
              </a:rPr>
              <a:t>;</a:t>
            </a:r>
          </a:p>
          <a:p>
            <a:pPr marL="171450" indent="-171450">
              <a:buFont typeface="Arial" panose="020B0604020202020204" pitchFamily="34" charset="0"/>
              <a:buChar char="•"/>
            </a:pPr>
            <a:r>
              <a:rPr lang="ru-RU" sz="1000" dirty="0" err="1">
                <a:solidFill>
                  <a:srgbClr val="2B6CB0"/>
                </a:solidFill>
                <a:latin typeface="Arial" panose="020B0604020202020204" pitchFamily="34" charset="0"/>
                <a:ea typeface="MiSans" pitchFamily="34" charset="-122"/>
                <a:cs typeface="Arial" panose="020B0604020202020204" pitchFamily="34" charset="0"/>
              </a:rPr>
              <a:t>артық</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есептелген</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төленген</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сомаларды</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қайтару</a:t>
            </a:r>
            <a:r>
              <a:rPr lang="ru-RU" sz="1000" dirty="0">
                <a:solidFill>
                  <a:srgbClr val="2B6CB0"/>
                </a:solidFill>
                <a:latin typeface="Arial" panose="020B0604020202020204" pitchFamily="34" charset="0"/>
                <a:ea typeface="MiSans" pitchFamily="34" charset="-122"/>
                <a:cs typeface="Arial" panose="020B0604020202020204" pitchFamily="34" charset="0"/>
              </a:rPr>
              <a:t>.</a:t>
            </a:r>
          </a:p>
        </p:txBody>
      </p:sp>
      <p:sp>
        <p:nvSpPr>
          <p:cNvPr id="54" name="Shape 52"/>
          <p:cNvSpPr/>
          <p:nvPr/>
        </p:nvSpPr>
        <p:spPr>
          <a:xfrm>
            <a:off x="469133" y="6683441"/>
            <a:ext cx="94268" cy="125691"/>
          </a:xfrm>
          <a:custGeom>
            <a:avLst/>
            <a:gdLst/>
            <a:ahLst/>
            <a:cxnLst/>
            <a:rect l="l" t="t" r="r" b="b"/>
            <a:pathLst>
              <a:path w="94268" h="125691">
                <a:moveTo>
                  <a:pt x="15711" y="0"/>
                </a:moveTo>
                <a:cubicBezTo>
                  <a:pt x="7046" y="0"/>
                  <a:pt x="0" y="7046"/>
                  <a:pt x="0" y="15711"/>
                </a:cubicBezTo>
                <a:lnTo>
                  <a:pt x="0" y="109979"/>
                </a:lnTo>
                <a:cubicBezTo>
                  <a:pt x="0" y="118645"/>
                  <a:pt x="7046" y="125691"/>
                  <a:pt x="15711" y="125691"/>
                </a:cubicBezTo>
                <a:lnTo>
                  <a:pt x="78557" y="125691"/>
                </a:lnTo>
                <a:cubicBezTo>
                  <a:pt x="87222" y="125691"/>
                  <a:pt x="94268" y="118645"/>
                  <a:pt x="94268" y="109979"/>
                </a:cubicBezTo>
                <a:lnTo>
                  <a:pt x="94268" y="15711"/>
                </a:lnTo>
                <a:cubicBezTo>
                  <a:pt x="94268" y="7046"/>
                  <a:pt x="87222" y="0"/>
                  <a:pt x="78557" y="0"/>
                </a:cubicBezTo>
                <a:lnTo>
                  <a:pt x="15711" y="0"/>
                </a:lnTo>
                <a:close/>
                <a:moveTo>
                  <a:pt x="43206" y="86412"/>
                </a:moveTo>
                <a:lnTo>
                  <a:pt x="51062" y="86412"/>
                </a:lnTo>
                <a:cubicBezTo>
                  <a:pt x="55407" y="86412"/>
                  <a:pt x="58918" y="89923"/>
                  <a:pt x="58918" y="94268"/>
                </a:cubicBezTo>
                <a:lnTo>
                  <a:pt x="58918" y="113907"/>
                </a:lnTo>
                <a:lnTo>
                  <a:pt x="35351" y="113907"/>
                </a:lnTo>
                <a:lnTo>
                  <a:pt x="35351" y="94268"/>
                </a:lnTo>
                <a:cubicBezTo>
                  <a:pt x="35351" y="89923"/>
                  <a:pt x="38861" y="86412"/>
                  <a:pt x="43206" y="86412"/>
                </a:cubicBezTo>
                <a:close/>
                <a:moveTo>
                  <a:pt x="23567" y="27495"/>
                </a:moveTo>
                <a:cubicBezTo>
                  <a:pt x="23567" y="25335"/>
                  <a:pt x="25335" y="23567"/>
                  <a:pt x="27495" y="23567"/>
                </a:cubicBezTo>
                <a:lnTo>
                  <a:pt x="35351" y="23567"/>
                </a:lnTo>
                <a:cubicBezTo>
                  <a:pt x="37511" y="23567"/>
                  <a:pt x="39278" y="25335"/>
                  <a:pt x="39278" y="27495"/>
                </a:cubicBezTo>
                <a:lnTo>
                  <a:pt x="39278" y="35351"/>
                </a:lnTo>
                <a:cubicBezTo>
                  <a:pt x="39278" y="37511"/>
                  <a:pt x="37511" y="39278"/>
                  <a:pt x="35351" y="39278"/>
                </a:cubicBezTo>
                <a:lnTo>
                  <a:pt x="27495" y="39278"/>
                </a:lnTo>
                <a:cubicBezTo>
                  <a:pt x="25335" y="39278"/>
                  <a:pt x="23567" y="37511"/>
                  <a:pt x="23567" y="35351"/>
                </a:cubicBezTo>
                <a:lnTo>
                  <a:pt x="23567" y="27495"/>
                </a:lnTo>
                <a:close/>
                <a:moveTo>
                  <a:pt x="58918" y="23567"/>
                </a:moveTo>
                <a:lnTo>
                  <a:pt x="66773" y="23567"/>
                </a:lnTo>
                <a:cubicBezTo>
                  <a:pt x="68934" y="23567"/>
                  <a:pt x="70701" y="25335"/>
                  <a:pt x="70701" y="27495"/>
                </a:cubicBezTo>
                <a:lnTo>
                  <a:pt x="70701" y="35351"/>
                </a:lnTo>
                <a:cubicBezTo>
                  <a:pt x="70701" y="37511"/>
                  <a:pt x="68934" y="39278"/>
                  <a:pt x="66773" y="39278"/>
                </a:cubicBezTo>
                <a:lnTo>
                  <a:pt x="58918" y="39278"/>
                </a:lnTo>
                <a:cubicBezTo>
                  <a:pt x="56757" y="39278"/>
                  <a:pt x="54990" y="37511"/>
                  <a:pt x="54990" y="35351"/>
                </a:cubicBezTo>
                <a:lnTo>
                  <a:pt x="54990" y="27495"/>
                </a:lnTo>
                <a:cubicBezTo>
                  <a:pt x="54990" y="25335"/>
                  <a:pt x="56757" y="23567"/>
                  <a:pt x="58918" y="23567"/>
                </a:cubicBezTo>
                <a:close/>
                <a:moveTo>
                  <a:pt x="23567" y="58918"/>
                </a:moveTo>
                <a:cubicBezTo>
                  <a:pt x="23567" y="56757"/>
                  <a:pt x="25335" y="54990"/>
                  <a:pt x="27495" y="54990"/>
                </a:cubicBezTo>
                <a:lnTo>
                  <a:pt x="35351" y="54990"/>
                </a:lnTo>
                <a:cubicBezTo>
                  <a:pt x="37511" y="54990"/>
                  <a:pt x="39278" y="56757"/>
                  <a:pt x="39278" y="58918"/>
                </a:cubicBezTo>
                <a:lnTo>
                  <a:pt x="39278" y="66773"/>
                </a:lnTo>
                <a:cubicBezTo>
                  <a:pt x="39278" y="68934"/>
                  <a:pt x="37511" y="70701"/>
                  <a:pt x="35351" y="70701"/>
                </a:cubicBezTo>
                <a:lnTo>
                  <a:pt x="27495" y="70701"/>
                </a:lnTo>
                <a:cubicBezTo>
                  <a:pt x="25335" y="70701"/>
                  <a:pt x="23567" y="68934"/>
                  <a:pt x="23567" y="66773"/>
                </a:cubicBezTo>
                <a:lnTo>
                  <a:pt x="23567" y="58918"/>
                </a:lnTo>
                <a:close/>
                <a:moveTo>
                  <a:pt x="58918" y="54990"/>
                </a:moveTo>
                <a:lnTo>
                  <a:pt x="66773" y="54990"/>
                </a:lnTo>
                <a:cubicBezTo>
                  <a:pt x="68934" y="54990"/>
                  <a:pt x="70701" y="56757"/>
                  <a:pt x="70701" y="58918"/>
                </a:cubicBezTo>
                <a:lnTo>
                  <a:pt x="70701" y="66773"/>
                </a:lnTo>
                <a:cubicBezTo>
                  <a:pt x="70701" y="68934"/>
                  <a:pt x="68934" y="70701"/>
                  <a:pt x="66773" y="70701"/>
                </a:cubicBezTo>
                <a:lnTo>
                  <a:pt x="58918" y="70701"/>
                </a:lnTo>
                <a:cubicBezTo>
                  <a:pt x="56757" y="70701"/>
                  <a:pt x="54990" y="68934"/>
                  <a:pt x="54990" y="66773"/>
                </a:cubicBezTo>
                <a:lnTo>
                  <a:pt x="54990" y="58918"/>
                </a:lnTo>
                <a:cubicBezTo>
                  <a:pt x="54990" y="56757"/>
                  <a:pt x="56757" y="54990"/>
                  <a:pt x="58918" y="54990"/>
                </a:cubicBezTo>
                <a:close/>
              </a:path>
            </a:pathLst>
          </a:custGeom>
          <a:solidFill>
            <a:srgbClr val="2B6CB0"/>
          </a:solidFill>
          <a:ln/>
        </p:spPr>
      </p:sp>
      <p:sp>
        <p:nvSpPr>
          <p:cNvPr id="55" name="Text 53"/>
          <p:cNvSpPr/>
          <p:nvPr/>
        </p:nvSpPr>
        <p:spPr>
          <a:xfrm>
            <a:off x="595471" y="6647116"/>
            <a:ext cx="781078" cy="179558"/>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АҚ</a:t>
            </a:r>
            <a:endParaRPr lang="en-US" dirty="0">
              <a:latin typeface="Arial" panose="020B0604020202020204" pitchFamily="34" charset="0"/>
              <a:cs typeface="Arial" panose="020B0604020202020204" pitchFamily="34" charset="0"/>
            </a:endParaRPr>
          </a:p>
        </p:txBody>
      </p:sp>
      <p:sp>
        <p:nvSpPr>
          <p:cNvPr id="56" name="Text 54"/>
          <p:cNvSpPr/>
          <p:nvPr/>
        </p:nvSpPr>
        <p:spPr>
          <a:xfrm>
            <a:off x="11690289" y="6482344"/>
            <a:ext cx="206492" cy="179558"/>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22</a:t>
            </a:r>
            <a:endParaRPr lang="en-US" sz="1000" dirty="0">
              <a:latin typeface="Arial" panose="020B0604020202020204" pitchFamily="34" charset="0"/>
              <a:cs typeface="Arial" panose="020B0604020202020204" pitchFamily="34" charset="0"/>
            </a:endParaRPr>
          </a:p>
        </p:txBody>
      </p:sp>
      <p:graphicFrame>
        <p:nvGraphicFramePr>
          <p:cNvPr id="57" name="Диаграмма 56">
            <a:extLst>
              <a:ext uri="{FF2B5EF4-FFF2-40B4-BE49-F238E27FC236}">
                <a16:creationId xmlns:a16="http://schemas.microsoft.com/office/drawing/2014/main" id="{99905E6B-E272-9ECC-C635-999510CA62A0}"/>
              </a:ext>
            </a:extLst>
          </p:cNvPr>
          <p:cNvGraphicFramePr>
            <a:graphicFrameLocks/>
          </p:cNvGraphicFramePr>
          <p:nvPr>
            <p:extLst/>
          </p:nvPr>
        </p:nvGraphicFramePr>
        <p:xfrm>
          <a:off x="-245460" y="4555850"/>
          <a:ext cx="5611193" cy="2084222"/>
        </p:xfrm>
        <a:graphic>
          <a:graphicData uri="http://schemas.openxmlformats.org/drawingml/2006/chart">
            <c:chart xmlns:c="http://schemas.openxmlformats.org/drawingml/2006/chart" xmlns:r="http://schemas.openxmlformats.org/officeDocument/2006/relationships" r:id="rId3"/>
          </a:graphicData>
        </a:graphic>
      </p:graphicFrame>
      <p:sp>
        <p:nvSpPr>
          <p:cNvPr id="59" name="Shape 38">
            <a:extLst>
              <a:ext uri="{FF2B5EF4-FFF2-40B4-BE49-F238E27FC236}">
                <a16:creationId xmlns:a16="http://schemas.microsoft.com/office/drawing/2014/main" id="{804933BD-8628-3BF8-6ADC-F24FDEA940E1}"/>
              </a:ext>
            </a:extLst>
          </p:cNvPr>
          <p:cNvSpPr/>
          <p:nvPr/>
        </p:nvSpPr>
        <p:spPr>
          <a:xfrm>
            <a:off x="449266" y="3654476"/>
            <a:ext cx="143647" cy="143647"/>
          </a:xfrm>
          <a:custGeom>
            <a:avLst/>
            <a:gdLst/>
            <a:ahLst/>
            <a:cxnLst/>
            <a:rect l="l" t="t" r="r" b="b"/>
            <a:pathLst>
              <a:path w="143647" h="143647">
                <a:moveTo>
                  <a:pt x="71823" y="143647"/>
                </a:moveTo>
                <a:cubicBezTo>
                  <a:pt x="111464" y="143647"/>
                  <a:pt x="143647" y="111464"/>
                  <a:pt x="143647" y="71823"/>
                </a:cubicBezTo>
                <a:cubicBezTo>
                  <a:pt x="143647" y="32183"/>
                  <a:pt x="111464" y="0"/>
                  <a:pt x="71823" y="0"/>
                </a:cubicBezTo>
                <a:cubicBezTo>
                  <a:pt x="32183" y="0"/>
                  <a:pt x="0" y="32183"/>
                  <a:pt x="0" y="71823"/>
                </a:cubicBezTo>
                <a:cubicBezTo>
                  <a:pt x="0" y="111464"/>
                  <a:pt x="32183" y="143647"/>
                  <a:pt x="71823" y="143647"/>
                </a:cubicBezTo>
                <a:close/>
                <a:moveTo>
                  <a:pt x="95503" y="59675"/>
                </a:moveTo>
                <a:lnTo>
                  <a:pt x="73058" y="95587"/>
                </a:lnTo>
                <a:cubicBezTo>
                  <a:pt x="71879" y="97466"/>
                  <a:pt x="69859" y="98645"/>
                  <a:pt x="67643" y="98757"/>
                </a:cubicBezTo>
                <a:cubicBezTo>
                  <a:pt x="65427" y="98869"/>
                  <a:pt x="63294" y="97859"/>
                  <a:pt x="61976" y="96064"/>
                </a:cubicBezTo>
                <a:lnTo>
                  <a:pt x="48509" y="78108"/>
                </a:lnTo>
                <a:cubicBezTo>
                  <a:pt x="46264" y="75134"/>
                  <a:pt x="46882" y="70925"/>
                  <a:pt x="49855" y="68681"/>
                </a:cubicBezTo>
                <a:cubicBezTo>
                  <a:pt x="52829" y="66437"/>
                  <a:pt x="57038" y="67054"/>
                  <a:pt x="59282" y="70028"/>
                </a:cubicBezTo>
                <a:lnTo>
                  <a:pt x="66857" y="80128"/>
                </a:lnTo>
                <a:lnTo>
                  <a:pt x="84084" y="52549"/>
                </a:lnTo>
                <a:cubicBezTo>
                  <a:pt x="86048" y="49407"/>
                  <a:pt x="90200" y="48425"/>
                  <a:pt x="93370" y="50417"/>
                </a:cubicBezTo>
                <a:cubicBezTo>
                  <a:pt x="96541" y="52409"/>
                  <a:pt x="97494" y="56533"/>
                  <a:pt x="95503" y="59703"/>
                </a:cubicBezTo>
                <a:close/>
              </a:path>
            </a:pathLst>
          </a:custGeom>
          <a:solidFill>
            <a:srgbClr val="4299E1"/>
          </a:solidFill>
          <a:ln/>
        </p:spPr>
      </p:sp>
      <p:sp>
        <p:nvSpPr>
          <p:cNvPr id="60" name="Shape 40">
            <a:extLst>
              <a:ext uri="{FF2B5EF4-FFF2-40B4-BE49-F238E27FC236}">
                <a16:creationId xmlns:a16="http://schemas.microsoft.com/office/drawing/2014/main" id="{A998DB1B-F28D-E2D4-B3B9-450EC6B79B34}"/>
              </a:ext>
            </a:extLst>
          </p:cNvPr>
          <p:cNvSpPr/>
          <p:nvPr/>
        </p:nvSpPr>
        <p:spPr>
          <a:xfrm>
            <a:off x="449266" y="3847952"/>
            <a:ext cx="143647" cy="143647"/>
          </a:xfrm>
          <a:custGeom>
            <a:avLst/>
            <a:gdLst/>
            <a:ahLst/>
            <a:cxnLst/>
            <a:rect l="l" t="t" r="r" b="b"/>
            <a:pathLst>
              <a:path w="143647" h="143647">
                <a:moveTo>
                  <a:pt x="71823" y="143647"/>
                </a:moveTo>
                <a:cubicBezTo>
                  <a:pt x="111464" y="143647"/>
                  <a:pt x="143647" y="111464"/>
                  <a:pt x="143647" y="71823"/>
                </a:cubicBezTo>
                <a:cubicBezTo>
                  <a:pt x="143647" y="32183"/>
                  <a:pt x="111464" y="0"/>
                  <a:pt x="71823" y="0"/>
                </a:cubicBezTo>
                <a:cubicBezTo>
                  <a:pt x="32183" y="0"/>
                  <a:pt x="0" y="32183"/>
                  <a:pt x="0" y="71823"/>
                </a:cubicBezTo>
                <a:cubicBezTo>
                  <a:pt x="0" y="111464"/>
                  <a:pt x="32183" y="143647"/>
                  <a:pt x="71823" y="143647"/>
                </a:cubicBezTo>
                <a:close/>
                <a:moveTo>
                  <a:pt x="95503" y="59675"/>
                </a:moveTo>
                <a:lnTo>
                  <a:pt x="73058" y="95587"/>
                </a:lnTo>
                <a:cubicBezTo>
                  <a:pt x="71879" y="97466"/>
                  <a:pt x="69859" y="98645"/>
                  <a:pt x="67643" y="98757"/>
                </a:cubicBezTo>
                <a:cubicBezTo>
                  <a:pt x="65427" y="98869"/>
                  <a:pt x="63294" y="97859"/>
                  <a:pt x="61976" y="96064"/>
                </a:cubicBezTo>
                <a:lnTo>
                  <a:pt x="48509" y="78108"/>
                </a:lnTo>
                <a:cubicBezTo>
                  <a:pt x="46264" y="75134"/>
                  <a:pt x="46882" y="70925"/>
                  <a:pt x="49855" y="68681"/>
                </a:cubicBezTo>
                <a:cubicBezTo>
                  <a:pt x="52829" y="66437"/>
                  <a:pt x="57038" y="67054"/>
                  <a:pt x="59282" y="70028"/>
                </a:cubicBezTo>
                <a:lnTo>
                  <a:pt x="66857" y="80128"/>
                </a:lnTo>
                <a:lnTo>
                  <a:pt x="84084" y="52549"/>
                </a:lnTo>
                <a:cubicBezTo>
                  <a:pt x="86048" y="49407"/>
                  <a:pt x="90200" y="48425"/>
                  <a:pt x="93370" y="50417"/>
                </a:cubicBezTo>
                <a:cubicBezTo>
                  <a:pt x="96541" y="52409"/>
                  <a:pt x="97494" y="56533"/>
                  <a:pt x="95503" y="59703"/>
                </a:cubicBezTo>
                <a:close/>
              </a:path>
            </a:pathLst>
          </a:custGeom>
          <a:solidFill>
            <a:srgbClr val="4299E1"/>
          </a:solidFill>
          <a:ln/>
        </p:spPr>
      </p:sp>
      <p:sp>
        <p:nvSpPr>
          <p:cNvPr id="61" name="Text 41">
            <a:extLst>
              <a:ext uri="{FF2B5EF4-FFF2-40B4-BE49-F238E27FC236}">
                <a16:creationId xmlns:a16="http://schemas.microsoft.com/office/drawing/2014/main" id="{15DA0283-03AD-0C5C-03F6-CB5AE931677A}"/>
              </a:ext>
            </a:extLst>
          </p:cNvPr>
          <p:cNvSpPr/>
          <p:nvPr/>
        </p:nvSpPr>
        <p:spPr>
          <a:xfrm>
            <a:off x="665996" y="3641517"/>
            <a:ext cx="2298345" cy="179558"/>
          </a:xfrm>
          <a:prstGeom prst="rect">
            <a:avLst/>
          </a:prstGeom>
          <a:noFill/>
          <a:ln/>
        </p:spPr>
        <p:txBody>
          <a:bodyPr wrap="square" lIns="0" tIns="0" rIns="0" bIns="0" rtlCol="0" anchor="ctr"/>
          <a:lstStyle/>
          <a:p>
            <a:pPr>
              <a:lnSpc>
                <a:spcPct val="120000"/>
              </a:lnSpc>
            </a:pPr>
            <a:r>
              <a:rPr lang="kk-KZ" sz="990" dirty="0">
                <a:solidFill>
                  <a:srgbClr val="FFFFFF"/>
                </a:solidFill>
                <a:latin typeface="MiSans" pitchFamily="34" charset="0"/>
                <a:ea typeface="MiSans" pitchFamily="34" charset="-122"/>
                <a:cs typeface="MiSans" pitchFamily="34" charset="-120"/>
              </a:rPr>
              <a:t>Ұлттық Банктегі депозиттер</a:t>
            </a:r>
          </a:p>
        </p:txBody>
      </p:sp>
      <p:sp>
        <p:nvSpPr>
          <p:cNvPr id="62" name="Text 41">
            <a:extLst>
              <a:ext uri="{FF2B5EF4-FFF2-40B4-BE49-F238E27FC236}">
                <a16:creationId xmlns:a16="http://schemas.microsoft.com/office/drawing/2014/main" id="{DC6E5454-C3E7-F770-7417-89CD648BA04D}"/>
              </a:ext>
            </a:extLst>
          </p:cNvPr>
          <p:cNvSpPr/>
          <p:nvPr/>
        </p:nvSpPr>
        <p:spPr>
          <a:xfrm>
            <a:off x="665995" y="3839144"/>
            <a:ext cx="2298345" cy="179558"/>
          </a:xfrm>
          <a:prstGeom prst="rect">
            <a:avLst/>
          </a:prstGeom>
          <a:noFill/>
          <a:ln/>
        </p:spPr>
        <p:txBody>
          <a:bodyPr wrap="square" lIns="0" tIns="0" rIns="0" bIns="0" rtlCol="0" anchor="ctr"/>
          <a:lstStyle/>
          <a:p>
            <a:pPr>
              <a:lnSpc>
                <a:spcPct val="120000"/>
              </a:lnSpc>
            </a:pPr>
            <a:r>
              <a:rPr lang="kk-KZ" sz="990">
                <a:solidFill>
                  <a:srgbClr val="FFFFFF"/>
                </a:solidFill>
                <a:latin typeface="MiSans" pitchFamily="34" charset="0"/>
                <a:ea typeface="MiSans" pitchFamily="34" charset="-122"/>
                <a:cs typeface="MiSans" pitchFamily="34" charset="-120"/>
              </a:rPr>
              <a:t>Кері РЕПО операциялары</a:t>
            </a:r>
          </a:p>
        </p:txBody>
      </p:sp>
      <p:graphicFrame>
        <p:nvGraphicFramePr>
          <p:cNvPr id="64" name="Таблица 63">
            <a:extLst>
              <a:ext uri="{FF2B5EF4-FFF2-40B4-BE49-F238E27FC236}">
                <a16:creationId xmlns:a16="http://schemas.microsoft.com/office/drawing/2014/main" id="{AC792F5F-82CA-CBEB-40EC-E5F74817AD8E}"/>
              </a:ext>
            </a:extLst>
          </p:cNvPr>
          <p:cNvGraphicFramePr>
            <a:graphicFrameLocks noGrp="1"/>
          </p:cNvGraphicFramePr>
          <p:nvPr>
            <p:extLst/>
          </p:nvPr>
        </p:nvGraphicFramePr>
        <p:xfrm>
          <a:off x="5705711" y="4803448"/>
          <a:ext cx="5805271" cy="1589026"/>
        </p:xfrm>
        <a:graphic>
          <a:graphicData uri="http://schemas.openxmlformats.org/drawingml/2006/table">
            <a:tbl>
              <a:tblPr>
                <a:tableStyleId>{5C22544A-7EE6-4342-B048-85BDC9FD1C3A}</a:tableStyleId>
              </a:tblPr>
              <a:tblGrid>
                <a:gridCol w="3865053">
                  <a:extLst>
                    <a:ext uri="{9D8B030D-6E8A-4147-A177-3AD203B41FA5}">
                      <a16:colId xmlns:a16="http://schemas.microsoft.com/office/drawing/2014/main" val="3850394805"/>
                    </a:ext>
                  </a:extLst>
                </a:gridCol>
                <a:gridCol w="1940218">
                  <a:extLst>
                    <a:ext uri="{9D8B030D-6E8A-4147-A177-3AD203B41FA5}">
                      <a16:colId xmlns:a16="http://schemas.microsoft.com/office/drawing/2014/main" val="2052348848"/>
                    </a:ext>
                  </a:extLst>
                </a:gridCol>
              </a:tblGrid>
              <a:tr h="348011">
                <a:tc>
                  <a:txBody>
                    <a:bodyPr/>
                    <a:lstStyle/>
                    <a:p>
                      <a:pPr algn="ctr" fontAlgn="ctr"/>
                      <a:r>
                        <a:rPr lang="ru-RU" sz="1000" u="none" strike="noStrike" dirty="0" err="1">
                          <a:solidFill>
                            <a:srgbClr val="002060"/>
                          </a:solidFill>
                          <a:effectLst/>
                          <a:latin typeface="Arial" panose="020B0604020202020204" pitchFamily="34" charset="0"/>
                          <a:cs typeface="Arial" panose="020B0604020202020204" pitchFamily="34" charset="0"/>
                        </a:rPr>
                        <a:t>Қаржы</a:t>
                      </a:r>
                      <a:r>
                        <a:rPr lang="ru-RU" sz="1000" u="none" strike="noStrike" dirty="0">
                          <a:solidFill>
                            <a:srgbClr val="002060"/>
                          </a:solidFill>
                          <a:effectLst/>
                          <a:latin typeface="Arial" panose="020B0604020202020204" pitchFamily="34" charset="0"/>
                          <a:cs typeface="Arial" panose="020B0604020202020204" pitchFamily="34" charset="0"/>
                        </a:rPr>
                        <a:t> </a:t>
                      </a:r>
                      <a:r>
                        <a:rPr lang="ru-RU" sz="1000" u="none" strike="noStrike" dirty="0" err="1">
                          <a:solidFill>
                            <a:srgbClr val="002060"/>
                          </a:solidFill>
                          <a:effectLst/>
                          <a:latin typeface="Arial" panose="020B0604020202020204" pitchFamily="34" charset="0"/>
                          <a:cs typeface="Arial" panose="020B0604020202020204" pitchFamily="34" charset="0"/>
                        </a:rPr>
                        <a:t>құралының</a:t>
                      </a:r>
                      <a:r>
                        <a:rPr lang="ru-RU" sz="1000" u="none" strike="noStrike" dirty="0">
                          <a:solidFill>
                            <a:srgbClr val="002060"/>
                          </a:solidFill>
                          <a:effectLst/>
                          <a:latin typeface="Arial" panose="020B0604020202020204" pitchFamily="34" charset="0"/>
                          <a:cs typeface="Arial" panose="020B0604020202020204" pitchFamily="34" charset="0"/>
                        </a:rPr>
                        <a:t> </a:t>
                      </a:r>
                      <a:r>
                        <a:rPr lang="ru-RU" sz="1000" u="none" strike="noStrike" dirty="0" err="1">
                          <a:solidFill>
                            <a:srgbClr val="002060"/>
                          </a:solidFill>
                          <a:effectLst/>
                          <a:latin typeface="Arial" panose="020B0604020202020204" pitchFamily="34" charset="0"/>
                          <a:cs typeface="Arial" panose="020B0604020202020204" pitchFamily="34" charset="0"/>
                        </a:rPr>
                        <a:t>түрі</a:t>
                      </a:r>
                      <a:endParaRPr lang="ru-RU" sz="10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40000"/>
                        <a:lumOff val="60000"/>
                      </a:schemeClr>
                    </a:solidFill>
                  </a:tcPr>
                </a:tc>
                <a:tc>
                  <a:txBody>
                    <a:bodyPr/>
                    <a:lstStyle/>
                    <a:p>
                      <a:pPr algn="ctr" fontAlgn="ctr"/>
                      <a:r>
                        <a:rPr lang="ru-RU" sz="1000" u="none" strike="noStrike" dirty="0" err="1">
                          <a:solidFill>
                            <a:srgbClr val="002060"/>
                          </a:solidFill>
                          <a:effectLst/>
                          <a:latin typeface="Arial" panose="020B0604020202020204" pitchFamily="34" charset="0"/>
                          <a:cs typeface="Arial" panose="020B0604020202020204" pitchFamily="34" charset="0"/>
                        </a:rPr>
                        <a:t>Нарықтық</a:t>
                      </a:r>
                      <a:r>
                        <a:rPr lang="ru-RU" sz="1000" u="none" strike="noStrike" dirty="0">
                          <a:solidFill>
                            <a:srgbClr val="002060"/>
                          </a:solidFill>
                          <a:effectLst/>
                          <a:latin typeface="Arial" panose="020B0604020202020204" pitchFamily="34" charset="0"/>
                          <a:cs typeface="Arial" panose="020B0604020202020204" pitchFamily="34" charset="0"/>
                        </a:rPr>
                        <a:t> </a:t>
                      </a:r>
                      <a:r>
                        <a:rPr lang="ru-RU" sz="1000" u="none" strike="noStrike" dirty="0" err="1">
                          <a:solidFill>
                            <a:srgbClr val="002060"/>
                          </a:solidFill>
                          <a:effectLst/>
                          <a:latin typeface="Arial" panose="020B0604020202020204" pitchFamily="34" charset="0"/>
                          <a:cs typeface="Arial" panose="020B0604020202020204" pitchFamily="34" charset="0"/>
                        </a:rPr>
                        <a:t>құны</a:t>
                      </a:r>
                      <a:r>
                        <a:rPr lang="ru-RU" sz="1000" u="none" strike="noStrike" dirty="0">
                          <a:solidFill>
                            <a:srgbClr val="002060"/>
                          </a:solidFill>
                          <a:effectLst/>
                          <a:latin typeface="Arial" panose="020B0604020202020204" pitchFamily="34" charset="0"/>
                          <a:cs typeface="Arial" panose="020B0604020202020204" pitchFamily="34" charset="0"/>
                        </a:rPr>
                        <a:t>, </a:t>
                      </a:r>
                    </a:p>
                    <a:p>
                      <a:pPr algn="ctr" fontAlgn="ctr"/>
                      <a:r>
                        <a:rPr lang="ru-RU" sz="1000" u="none" strike="noStrike" dirty="0">
                          <a:solidFill>
                            <a:srgbClr val="002060"/>
                          </a:solidFill>
                          <a:effectLst/>
                          <a:latin typeface="Arial" panose="020B0604020202020204" pitchFamily="34" charset="0"/>
                          <a:cs typeface="Arial" panose="020B0604020202020204" pitchFamily="34" charset="0"/>
                        </a:rPr>
                        <a:t>млрд </a:t>
                      </a:r>
                      <a:r>
                        <a:rPr lang="ru-RU" sz="1000" u="none" strike="noStrike" dirty="0" err="1">
                          <a:solidFill>
                            <a:srgbClr val="002060"/>
                          </a:solidFill>
                          <a:effectLst/>
                          <a:latin typeface="Arial" panose="020B0604020202020204" pitchFamily="34" charset="0"/>
                          <a:cs typeface="Arial" panose="020B0604020202020204" pitchFamily="34" charset="0"/>
                        </a:rPr>
                        <a:t>теңге</a:t>
                      </a:r>
                      <a:endParaRPr lang="ru-RU" sz="10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764670872"/>
                  </a:ext>
                </a:extLst>
              </a:tr>
              <a:tr h="150728">
                <a:tc>
                  <a:txBody>
                    <a:bodyPr/>
                    <a:lstStyle/>
                    <a:p>
                      <a:pPr algn="l" fontAlgn="ctr"/>
                      <a:r>
                        <a:rPr lang="ru-RU" sz="900" u="none" strike="noStrike" dirty="0" err="1">
                          <a:effectLst/>
                          <a:latin typeface="Arial" panose="020B0604020202020204" pitchFamily="34" charset="0"/>
                          <a:cs typeface="Arial" panose="020B0604020202020204" pitchFamily="34" charset="0"/>
                        </a:rPr>
                        <a:t>Мемлекеттік</a:t>
                      </a:r>
                      <a:r>
                        <a:rPr lang="ru-RU" sz="900" u="none" strike="noStrike" dirty="0">
                          <a:effectLst/>
                          <a:latin typeface="Arial" panose="020B0604020202020204" pitchFamily="34" charset="0"/>
                          <a:cs typeface="Arial" panose="020B0604020202020204" pitchFamily="34" charset="0"/>
                        </a:rPr>
                        <a:t> </a:t>
                      </a:r>
                      <a:r>
                        <a:rPr lang="ru-RU" sz="900" u="none" strike="noStrike" dirty="0" err="1">
                          <a:effectLst/>
                          <a:latin typeface="Arial" panose="020B0604020202020204" pitchFamily="34" charset="0"/>
                          <a:cs typeface="Arial" panose="020B0604020202020204" pitchFamily="34" charset="0"/>
                        </a:rPr>
                        <a:t>бағалы</a:t>
                      </a:r>
                      <a:r>
                        <a:rPr lang="ru-RU" sz="900" u="none" strike="noStrike" dirty="0">
                          <a:effectLst/>
                          <a:latin typeface="Arial" panose="020B0604020202020204" pitchFamily="34" charset="0"/>
                          <a:cs typeface="Arial" panose="020B0604020202020204" pitchFamily="34" charset="0"/>
                        </a:rPr>
                        <a:t> </a:t>
                      </a:r>
                      <a:r>
                        <a:rPr lang="ru-RU" sz="900" u="none" strike="noStrike" dirty="0" err="1">
                          <a:effectLst/>
                          <a:latin typeface="Arial" panose="020B0604020202020204" pitchFamily="34" charset="0"/>
                          <a:cs typeface="Arial" panose="020B0604020202020204" pitchFamily="34" charset="0"/>
                        </a:rPr>
                        <a:t>қағаздар</a:t>
                      </a:r>
                      <a:endParaRPr lang="ru-RU" sz="90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900" u="none" strike="noStrike">
                          <a:effectLst/>
                          <a:latin typeface="Arial" panose="020B0604020202020204" pitchFamily="34" charset="0"/>
                          <a:cs typeface="Arial" panose="020B0604020202020204" pitchFamily="34" charset="0"/>
                        </a:rPr>
                        <a:t>576,0</a:t>
                      </a:r>
                      <a:endParaRPr lang="ru-KZ" sz="9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976760525"/>
                  </a:ext>
                </a:extLst>
              </a:tr>
              <a:tr h="198383">
                <a:tc>
                  <a:txBody>
                    <a:bodyPr/>
                    <a:lstStyle/>
                    <a:p>
                      <a:pPr algn="l" fontAlgn="ctr"/>
                      <a:r>
                        <a:rPr lang="ru-RU" sz="900" u="none" strike="noStrike" dirty="0">
                          <a:effectLst/>
                          <a:latin typeface="Arial" panose="020B0604020202020204" pitchFamily="34" charset="0"/>
                          <a:cs typeface="Arial" panose="020B0604020202020204" pitchFamily="34" charset="0"/>
                        </a:rPr>
                        <a:t>ҚР </a:t>
                      </a:r>
                      <a:r>
                        <a:rPr lang="ru-RU" sz="900" u="none" strike="noStrike" dirty="0" err="1">
                          <a:effectLst/>
                          <a:latin typeface="Arial" panose="020B0604020202020204" pitchFamily="34" charset="0"/>
                          <a:cs typeface="Arial" panose="020B0604020202020204" pitchFamily="34" charset="0"/>
                        </a:rPr>
                        <a:t>Ұлттық</a:t>
                      </a:r>
                      <a:r>
                        <a:rPr lang="ru-RU" sz="900" u="none" strike="noStrike" dirty="0">
                          <a:effectLst/>
                          <a:latin typeface="Arial" panose="020B0604020202020204" pitchFamily="34" charset="0"/>
                          <a:cs typeface="Arial" panose="020B0604020202020204" pitchFamily="34" charset="0"/>
                        </a:rPr>
                        <a:t> </a:t>
                      </a:r>
                      <a:r>
                        <a:rPr lang="ru-RU" sz="900" u="none" strike="noStrike" dirty="0" err="1">
                          <a:effectLst/>
                          <a:latin typeface="Arial" panose="020B0604020202020204" pitchFamily="34" charset="0"/>
                          <a:cs typeface="Arial" panose="020B0604020202020204" pitchFamily="34" charset="0"/>
                        </a:rPr>
                        <a:t>Банктегі</a:t>
                      </a:r>
                      <a:r>
                        <a:rPr lang="ru-RU" sz="900" u="none" strike="noStrike" dirty="0">
                          <a:effectLst/>
                          <a:latin typeface="Arial" panose="020B0604020202020204" pitchFamily="34" charset="0"/>
                          <a:cs typeface="Arial" panose="020B0604020202020204" pitchFamily="34" charset="0"/>
                        </a:rPr>
                        <a:t> </a:t>
                      </a:r>
                      <a:r>
                        <a:rPr lang="ru-RU" sz="900" u="none" strike="noStrike" dirty="0" err="1">
                          <a:effectLst/>
                          <a:latin typeface="Arial" panose="020B0604020202020204" pitchFamily="34" charset="0"/>
                          <a:cs typeface="Arial" panose="020B0604020202020204" pitchFamily="34" charset="0"/>
                        </a:rPr>
                        <a:t>депозиттер</a:t>
                      </a:r>
                      <a:endParaRPr lang="ru-RU" sz="90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900" u="none" strike="noStrike">
                          <a:effectLst/>
                          <a:latin typeface="Arial" panose="020B0604020202020204" pitchFamily="34" charset="0"/>
                          <a:cs typeface="Arial" panose="020B0604020202020204" pitchFamily="34" charset="0"/>
                        </a:rPr>
                        <a:t>80,8</a:t>
                      </a:r>
                      <a:endParaRPr lang="ru-KZ" sz="9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913333765"/>
                  </a:ext>
                </a:extLst>
              </a:tr>
              <a:tr h="253485">
                <a:tc>
                  <a:txBody>
                    <a:bodyPr/>
                    <a:lstStyle/>
                    <a:p>
                      <a:pPr algn="l" fontAlgn="ctr"/>
                      <a:r>
                        <a:rPr lang="ru-RU" sz="900" u="none" strike="noStrike" dirty="0" err="1">
                          <a:effectLst/>
                          <a:latin typeface="Arial" panose="020B0604020202020204" pitchFamily="34" charset="0"/>
                          <a:cs typeface="Arial" panose="020B0604020202020204" pitchFamily="34" charset="0"/>
                        </a:rPr>
                        <a:t>Халықаралық</a:t>
                      </a:r>
                      <a:r>
                        <a:rPr lang="ru-RU" sz="900" u="none" strike="noStrike" dirty="0">
                          <a:effectLst/>
                          <a:latin typeface="Arial" panose="020B0604020202020204" pitchFamily="34" charset="0"/>
                          <a:cs typeface="Arial" panose="020B0604020202020204" pitchFamily="34" charset="0"/>
                        </a:rPr>
                        <a:t> </a:t>
                      </a:r>
                      <a:r>
                        <a:rPr lang="ru-RU" sz="900" u="none" strike="noStrike" dirty="0" err="1">
                          <a:effectLst/>
                          <a:latin typeface="Arial" panose="020B0604020202020204" pitchFamily="34" charset="0"/>
                          <a:cs typeface="Arial" panose="020B0604020202020204" pitchFamily="34" charset="0"/>
                        </a:rPr>
                        <a:t>қаржы</a:t>
                      </a:r>
                      <a:r>
                        <a:rPr lang="ru-RU" sz="900" u="none" strike="noStrike" dirty="0">
                          <a:effectLst/>
                          <a:latin typeface="Arial" panose="020B0604020202020204" pitchFamily="34" charset="0"/>
                          <a:cs typeface="Arial" panose="020B0604020202020204" pitchFamily="34" charset="0"/>
                        </a:rPr>
                        <a:t> </a:t>
                      </a:r>
                      <a:r>
                        <a:rPr lang="ru-RU" sz="900" u="none" strike="noStrike" dirty="0" err="1">
                          <a:effectLst/>
                          <a:latin typeface="Arial" panose="020B0604020202020204" pitchFamily="34" charset="0"/>
                          <a:cs typeface="Arial" panose="020B0604020202020204" pitchFamily="34" charset="0"/>
                        </a:rPr>
                        <a:t>ұйымдарының</a:t>
                      </a:r>
                      <a:r>
                        <a:rPr lang="ru-RU" sz="900" u="none" strike="noStrike" dirty="0">
                          <a:effectLst/>
                          <a:latin typeface="Arial" panose="020B0604020202020204" pitchFamily="34" charset="0"/>
                          <a:cs typeface="Arial" panose="020B0604020202020204" pitchFamily="34" charset="0"/>
                        </a:rPr>
                        <a:t> </a:t>
                      </a:r>
                      <a:r>
                        <a:rPr lang="ru-RU" sz="900" u="none" strike="noStrike" dirty="0" err="1">
                          <a:effectLst/>
                          <a:latin typeface="Arial" panose="020B0604020202020204" pitchFamily="34" charset="0"/>
                          <a:cs typeface="Arial" panose="020B0604020202020204" pitchFamily="34" charset="0"/>
                        </a:rPr>
                        <a:t>облигациялары</a:t>
                      </a:r>
                      <a:endParaRPr lang="ru-RU" sz="90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900" u="none" strike="noStrike">
                          <a:effectLst/>
                          <a:latin typeface="Arial" panose="020B0604020202020204" pitchFamily="34" charset="0"/>
                          <a:cs typeface="Arial" panose="020B0604020202020204" pitchFamily="34" charset="0"/>
                        </a:rPr>
                        <a:t>103,0</a:t>
                      </a:r>
                      <a:endParaRPr lang="ru-KZ" sz="9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076943381"/>
                  </a:ext>
                </a:extLst>
              </a:tr>
              <a:tr h="231448">
                <a:tc>
                  <a:txBody>
                    <a:bodyPr/>
                    <a:lstStyle/>
                    <a:p>
                      <a:pPr algn="l" fontAlgn="ctr"/>
                      <a:r>
                        <a:rPr lang="ru-RU" sz="900" u="none" strike="noStrike" dirty="0" err="1">
                          <a:effectLst/>
                          <a:latin typeface="Arial" panose="020B0604020202020204" pitchFamily="34" charset="0"/>
                          <a:cs typeface="Arial" panose="020B0604020202020204" pitchFamily="34" charset="0"/>
                        </a:rPr>
                        <a:t>Агенттік</a:t>
                      </a:r>
                      <a:r>
                        <a:rPr lang="ru-RU" sz="900" u="none" strike="noStrike" dirty="0">
                          <a:effectLst/>
                          <a:latin typeface="Arial" panose="020B0604020202020204" pitchFamily="34" charset="0"/>
                          <a:cs typeface="Arial" panose="020B0604020202020204" pitchFamily="34" charset="0"/>
                        </a:rPr>
                        <a:t> </a:t>
                      </a:r>
                      <a:r>
                        <a:rPr lang="ru-RU" sz="900" u="none" strike="noStrike" dirty="0" err="1">
                          <a:effectLst/>
                          <a:latin typeface="Arial" panose="020B0604020202020204" pitchFamily="34" charset="0"/>
                          <a:cs typeface="Arial" panose="020B0604020202020204" pitchFamily="34" charset="0"/>
                        </a:rPr>
                        <a:t>облигациялар</a:t>
                      </a:r>
                      <a:endParaRPr lang="ru-RU" sz="9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900" u="none" strike="noStrike">
                          <a:effectLst/>
                          <a:latin typeface="Arial" panose="020B0604020202020204" pitchFamily="34" charset="0"/>
                          <a:cs typeface="Arial" panose="020B0604020202020204" pitchFamily="34" charset="0"/>
                        </a:rPr>
                        <a:t>238,5</a:t>
                      </a:r>
                      <a:endParaRPr lang="ru-KZ" sz="9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432389510"/>
                  </a:ext>
                </a:extLst>
              </a:tr>
              <a:tr h="150728">
                <a:tc>
                  <a:txBody>
                    <a:bodyPr/>
                    <a:lstStyle/>
                    <a:p>
                      <a:pPr algn="l" fontAlgn="ctr"/>
                      <a:r>
                        <a:rPr lang="ru-RU" sz="900" u="none" strike="noStrike" dirty="0" err="1">
                          <a:effectLst/>
                          <a:latin typeface="Arial" panose="020B0604020202020204" pitchFamily="34" charset="0"/>
                          <a:cs typeface="Arial" panose="020B0604020202020204" pitchFamily="34" charset="0"/>
                        </a:rPr>
                        <a:t>Кері</a:t>
                      </a:r>
                      <a:r>
                        <a:rPr lang="ru-RU" sz="900" u="none" strike="noStrike" dirty="0">
                          <a:effectLst/>
                          <a:latin typeface="Arial" panose="020B0604020202020204" pitchFamily="34" charset="0"/>
                          <a:cs typeface="Arial" panose="020B0604020202020204" pitchFamily="34" charset="0"/>
                        </a:rPr>
                        <a:t> РЕПО </a:t>
                      </a:r>
                      <a:r>
                        <a:rPr lang="ru-RU" sz="900" u="none" strike="noStrike" dirty="0" err="1">
                          <a:effectLst/>
                          <a:latin typeface="Arial" panose="020B0604020202020204" pitchFamily="34" charset="0"/>
                          <a:cs typeface="Arial" panose="020B0604020202020204" pitchFamily="34" charset="0"/>
                        </a:rPr>
                        <a:t>мәмілелері</a:t>
                      </a:r>
                      <a:endParaRPr lang="ru-RU" sz="9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900" u="none" strike="noStrike">
                          <a:effectLst/>
                          <a:latin typeface="Arial" panose="020B0604020202020204" pitchFamily="34" charset="0"/>
                          <a:cs typeface="Arial" panose="020B0604020202020204" pitchFamily="34" charset="0"/>
                        </a:rPr>
                        <a:t>100,1</a:t>
                      </a:r>
                      <a:endParaRPr lang="ru-KZ" sz="9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15129607"/>
                  </a:ext>
                </a:extLst>
              </a:tr>
              <a:tr h="256243">
                <a:tc>
                  <a:txBody>
                    <a:bodyPr/>
                    <a:lstStyle/>
                    <a:p>
                      <a:pPr algn="l" fontAlgn="ctr"/>
                      <a:r>
                        <a:rPr lang="ru-RU" sz="1000" b="1" u="none" strike="noStrike" dirty="0" err="1">
                          <a:solidFill>
                            <a:srgbClr val="002060"/>
                          </a:solidFill>
                          <a:effectLst/>
                          <a:latin typeface="Arial" panose="020B0604020202020204" pitchFamily="34" charset="0"/>
                          <a:cs typeface="Arial" panose="020B0604020202020204" pitchFamily="34" charset="0"/>
                        </a:rPr>
                        <a:t>Барлығы</a:t>
                      </a:r>
                      <a:r>
                        <a:rPr lang="ru-RU" sz="1000" b="1" u="none" strike="noStrike" dirty="0">
                          <a:solidFill>
                            <a:srgbClr val="002060"/>
                          </a:solidFill>
                          <a:effectLst/>
                          <a:latin typeface="Arial" panose="020B0604020202020204" pitchFamily="34" charset="0"/>
                          <a:cs typeface="Arial" panose="020B0604020202020204" pitchFamily="34" charset="0"/>
                        </a:rPr>
                        <a:t>       </a:t>
                      </a:r>
                      <a:endParaRPr lang="ru-RU" sz="10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40000"/>
                        <a:lumOff val="60000"/>
                      </a:schemeClr>
                    </a:solidFill>
                  </a:tcPr>
                </a:tc>
                <a:tc>
                  <a:txBody>
                    <a:bodyPr/>
                    <a:lstStyle/>
                    <a:p>
                      <a:pPr algn="ctr" fontAlgn="ctr"/>
                      <a:r>
                        <a:rPr lang="ru-KZ" sz="1000" b="1" u="none" strike="noStrike" dirty="0">
                          <a:solidFill>
                            <a:srgbClr val="002060"/>
                          </a:solidFill>
                          <a:effectLst/>
                          <a:latin typeface="Arial" panose="020B0604020202020204" pitchFamily="34" charset="0"/>
                          <a:cs typeface="Arial" panose="020B0604020202020204" pitchFamily="34" charset="0"/>
                        </a:rPr>
                        <a:t>1 098,5</a:t>
                      </a:r>
                      <a:endParaRPr lang="ru-KZ" sz="10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1082683003"/>
                  </a:ext>
                </a:extLst>
              </a:tr>
            </a:tbl>
          </a:graphicData>
        </a:graphic>
      </p:graphicFrame>
      <p:graphicFrame>
        <p:nvGraphicFramePr>
          <p:cNvPr id="65" name="Диаграмма 64">
            <a:extLst>
              <a:ext uri="{FF2B5EF4-FFF2-40B4-BE49-F238E27FC236}">
                <a16:creationId xmlns:a16="http://schemas.microsoft.com/office/drawing/2014/main" id="{68B1D806-803D-C88B-B2B3-69EA6B33EC39}"/>
              </a:ext>
            </a:extLst>
          </p:cNvPr>
          <p:cNvGraphicFramePr>
            <a:graphicFrameLocks/>
          </p:cNvGraphicFramePr>
          <p:nvPr>
            <p:extLst/>
          </p:nvPr>
        </p:nvGraphicFramePr>
        <p:xfrm>
          <a:off x="5766219" y="761548"/>
          <a:ext cx="5006286" cy="1869997"/>
        </p:xfrm>
        <a:graphic>
          <a:graphicData uri="http://schemas.openxmlformats.org/drawingml/2006/chart">
            <c:chart xmlns:c="http://schemas.openxmlformats.org/drawingml/2006/chart" xmlns:r="http://schemas.openxmlformats.org/officeDocument/2006/relationships" r:id="rId4"/>
          </a:graphicData>
        </a:graphic>
      </p:graphicFrame>
      <p:sp>
        <p:nvSpPr>
          <p:cNvPr id="34" name="Text 2">
            <a:extLst>
              <a:ext uri="{FF2B5EF4-FFF2-40B4-BE49-F238E27FC236}">
                <a16:creationId xmlns:a16="http://schemas.microsoft.com/office/drawing/2014/main" id="{FCACE0D3-994D-4718-BE88-D1ED6532ACE1}"/>
              </a:ext>
            </a:extLst>
          </p:cNvPr>
          <p:cNvSpPr/>
          <p:nvPr/>
        </p:nvSpPr>
        <p:spPr>
          <a:xfrm>
            <a:off x="882291" y="224592"/>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03 - ТАРАУ</a:t>
            </a:r>
            <a:endParaRPr lang="en-US" sz="1000" dirty="0">
              <a:latin typeface="Arial" panose="020B0604020202020204" pitchFamily="34" charset="0"/>
              <a:cs typeface="Arial" panose="020B0604020202020204" pitchFamily="34" charset="0"/>
            </a:endParaRP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37028" y="351487"/>
            <a:ext cx="404434" cy="404434"/>
          </a:xfrm>
          <a:prstGeom prst="roundRect">
            <a:avLst>
              <a:gd name="adj" fmla="val 25000"/>
            </a:avLst>
          </a:prstGeom>
          <a:gradFill flip="none" rotWithShape="1">
            <a:gsLst>
              <a:gs pos="0">
                <a:srgbClr val="1A365D"/>
              </a:gs>
              <a:gs pos="100000">
                <a:srgbClr val="2B6CB0"/>
              </a:gs>
            </a:gsLst>
            <a:lin ang="2700000" scaled="1"/>
          </a:gradFill>
          <a:ln/>
          <a:effectLst>
            <a:outerShdw blurRad="126386" dist="84257" dir="5400000" algn="bl" rotWithShape="0">
              <a:srgbClr val="000000">
                <a:alpha val="10196"/>
              </a:srgbClr>
            </a:outerShdw>
          </a:effectLst>
        </p:spPr>
      </p:sp>
      <p:sp>
        <p:nvSpPr>
          <p:cNvPr id="3" name="Shape 1"/>
          <p:cNvSpPr/>
          <p:nvPr/>
        </p:nvSpPr>
        <p:spPr>
          <a:xfrm>
            <a:off x="454988" y="469447"/>
            <a:ext cx="168514" cy="168514"/>
          </a:xfrm>
          <a:custGeom>
            <a:avLst/>
            <a:gdLst/>
            <a:ahLst/>
            <a:cxnLst/>
            <a:rect l="l" t="t" r="r" b="b"/>
            <a:pathLst>
              <a:path w="168514" h="168514">
                <a:moveTo>
                  <a:pt x="10532" y="10532"/>
                </a:moveTo>
                <a:cubicBezTo>
                  <a:pt x="16358" y="10532"/>
                  <a:pt x="21064" y="15239"/>
                  <a:pt x="21064" y="21064"/>
                </a:cubicBezTo>
                <a:lnTo>
                  <a:pt x="21064" y="131652"/>
                </a:lnTo>
                <a:cubicBezTo>
                  <a:pt x="21064" y="134548"/>
                  <a:pt x="23434" y="136918"/>
                  <a:pt x="26330" y="136918"/>
                </a:cubicBezTo>
                <a:lnTo>
                  <a:pt x="157982" y="136918"/>
                </a:lnTo>
                <a:cubicBezTo>
                  <a:pt x="163808" y="136918"/>
                  <a:pt x="168514" y="141624"/>
                  <a:pt x="168514" y="147450"/>
                </a:cubicBezTo>
                <a:cubicBezTo>
                  <a:pt x="168514" y="153275"/>
                  <a:pt x="163808" y="157982"/>
                  <a:pt x="157982" y="157982"/>
                </a:cubicBezTo>
                <a:lnTo>
                  <a:pt x="26330" y="157982"/>
                </a:lnTo>
                <a:cubicBezTo>
                  <a:pt x="11783" y="157982"/>
                  <a:pt x="0" y="146199"/>
                  <a:pt x="0" y="131652"/>
                </a:cubicBezTo>
                <a:lnTo>
                  <a:pt x="0" y="21064"/>
                </a:lnTo>
                <a:cubicBezTo>
                  <a:pt x="0" y="15239"/>
                  <a:pt x="4707" y="10532"/>
                  <a:pt x="10532" y="10532"/>
                </a:cubicBezTo>
                <a:close/>
                <a:moveTo>
                  <a:pt x="78991" y="31596"/>
                </a:moveTo>
                <a:cubicBezTo>
                  <a:pt x="81196" y="31596"/>
                  <a:pt x="83303" y="32518"/>
                  <a:pt x="84817" y="34164"/>
                </a:cubicBezTo>
                <a:lnTo>
                  <a:pt x="108218" y="59671"/>
                </a:lnTo>
                <a:lnTo>
                  <a:pt x="123423" y="44432"/>
                </a:lnTo>
                <a:cubicBezTo>
                  <a:pt x="126517" y="41339"/>
                  <a:pt x="131520" y="41339"/>
                  <a:pt x="134581" y="44432"/>
                </a:cubicBezTo>
                <a:lnTo>
                  <a:pt x="155645" y="65497"/>
                </a:lnTo>
                <a:cubicBezTo>
                  <a:pt x="157126" y="66978"/>
                  <a:pt x="157949" y="68985"/>
                  <a:pt x="157949" y="71092"/>
                </a:cubicBezTo>
                <a:lnTo>
                  <a:pt x="157949" y="107954"/>
                </a:lnTo>
                <a:cubicBezTo>
                  <a:pt x="157949" y="112332"/>
                  <a:pt x="154427" y="115853"/>
                  <a:pt x="150050" y="115853"/>
                </a:cubicBezTo>
                <a:lnTo>
                  <a:pt x="49995" y="115853"/>
                </a:lnTo>
                <a:cubicBezTo>
                  <a:pt x="45617" y="115853"/>
                  <a:pt x="42096" y="112332"/>
                  <a:pt x="42096" y="107954"/>
                </a:cubicBezTo>
                <a:lnTo>
                  <a:pt x="42096" y="71092"/>
                </a:lnTo>
                <a:cubicBezTo>
                  <a:pt x="42096" y="69117"/>
                  <a:pt x="42853" y="67208"/>
                  <a:pt x="44169" y="65760"/>
                </a:cubicBezTo>
                <a:lnTo>
                  <a:pt x="73133" y="34164"/>
                </a:lnTo>
                <a:cubicBezTo>
                  <a:pt x="74614" y="32518"/>
                  <a:pt x="76753" y="31596"/>
                  <a:pt x="78958" y="31596"/>
                </a:cubicBezTo>
                <a:close/>
              </a:path>
            </a:pathLst>
          </a:custGeom>
          <a:solidFill>
            <a:srgbClr val="FFFFFF"/>
          </a:solidFill>
          <a:ln/>
        </p:spPr>
      </p:sp>
      <p:sp>
        <p:nvSpPr>
          <p:cNvPr id="5" name="Text 3"/>
          <p:cNvSpPr/>
          <p:nvPr/>
        </p:nvSpPr>
        <p:spPr>
          <a:xfrm>
            <a:off x="842571" y="397608"/>
            <a:ext cx="10633244" cy="337028"/>
          </a:xfrm>
          <a:prstGeom prst="rect">
            <a:avLst/>
          </a:prstGeom>
          <a:noFill/>
          <a:ln/>
        </p:spPr>
        <p:txBody>
          <a:bodyPr wrap="square" lIns="0" tIns="0" rIns="0" bIns="0" rtlCol="0" anchor="ctr"/>
          <a:lstStyle/>
          <a:p>
            <a:pPr>
              <a:lnSpc>
                <a:spcPct val="90000"/>
              </a:lnSpc>
            </a:pPr>
            <a:r>
              <a:rPr lang="ru-RU" sz="2400" b="1" dirty="0">
                <a:solidFill>
                  <a:srgbClr val="1A365D"/>
                </a:solidFill>
                <a:latin typeface="Quattrocento Sans" pitchFamily="34" charset="0"/>
                <a:ea typeface="Quattrocento Sans" pitchFamily="34" charset="-122"/>
                <a:cs typeface="Quattrocento Sans" pitchFamily="34" charset="-120"/>
              </a:rPr>
              <a:t>ҚАРЖЫЛЫҚ ҚЫЗМЕТ НӘТИЖЕЛЕРІ – ҚАРЖЫЛЫҚ КӨРСЕТКІШТЕР</a:t>
            </a:r>
            <a:endParaRPr lang="en-US" sz="1400" dirty="0"/>
          </a:p>
        </p:txBody>
      </p:sp>
      <p:sp>
        <p:nvSpPr>
          <p:cNvPr id="6" name="Shape 4"/>
          <p:cNvSpPr/>
          <p:nvPr/>
        </p:nvSpPr>
        <p:spPr>
          <a:xfrm>
            <a:off x="337028" y="837785"/>
            <a:ext cx="808868" cy="33703"/>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Text 5"/>
          <p:cNvSpPr/>
          <p:nvPr/>
        </p:nvSpPr>
        <p:spPr>
          <a:xfrm>
            <a:off x="337028" y="933302"/>
            <a:ext cx="8754311" cy="303326"/>
          </a:xfrm>
          <a:prstGeom prst="rect">
            <a:avLst/>
          </a:prstGeom>
          <a:noFill/>
          <a:ln/>
        </p:spPr>
        <p:txBody>
          <a:bodyPr wrap="square" lIns="0" tIns="0" rIns="0" bIns="0" rtlCol="0" anchor="ctr"/>
          <a:lstStyle/>
          <a:p>
            <a:pPr>
              <a:lnSpc>
                <a:spcPct val="100000"/>
              </a:lnSpc>
            </a:pPr>
            <a:r>
              <a:rPr lang="ru-RU" sz="1990" b="1" dirty="0">
                <a:solidFill>
                  <a:srgbClr val="1A365D"/>
                </a:solidFill>
                <a:latin typeface="Quattrocento Sans" pitchFamily="34" charset="0"/>
                <a:ea typeface="Quattrocento Sans" pitchFamily="34" charset="-122"/>
                <a:cs typeface="Quattrocento Sans" pitchFamily="34" charset="-120"/>
              </a:rPr>
              <a:t>АКТИВТЕР, ПАССИВТЕР, </a:t>
            </a:r>
            <a:r>
              <a:rPr lang="ru-RU" sz="1990" b="1" dirty="0" err="1">
                <a:solidFill>
                  <a:srgbClr val="1A365D"/>
                </a:solidFill>
                <a:latin typeface="Quattrocento Sans" pitchFamily="34" charset="0"/>
                <a:ea typeface="Quattrocento Sans" pitchFamily="34" charset="-122"/>
                <a:cs typeface="Quattrocento Sans" pitchFamily="34" charset="-120"/>
              </a:rPr>
              <a:t>мың</a:t>
            </a:r>
            <a:r>
              <a:rPr lang="ru-RU" sz="1990" b="1" dirty="0">
                <a:solidFill>
                  <a:srgbClr val="1A365D"/>
                </a:solidFill>
                <a:latin typeface="Quattrocento Sans" pitchFamily="34" charset="0"/>
                <a:ea typeface="Quattrocento Sans" pitchFamily="34" charset="-122"/>
                <a:cs typeface="Quattrocento Sans" pitchFamily="34" charset="-120"/>
              </a:rPr>
              <a:t> </a:t>
            </a:r>
            <a:r>
              <a:rPr lang="ru-RU" sz="1990" b="1" dirty="0" err="1">
                <a:solidFill>
                  <a:srgbClr val="1A365D"/>
                </a:solidFill>
                <a:latin typeface="Quattrocento Sans" pitchFamily="34" charset="0"/>
                <a:ea typeface="Quattrocento Sans" pitchFamily="34" charset="-122"/>
                <a:cs typeface="Quattrocento Sans" pitchFamily="34" charset="-120"/>
              </a:rPr>
              <a:t>теңге</a:t>
            </a:r>
            <a:r>
              <a:rPr lang="ru-RU" sz="1990" b="1" dirty="0">
                <a:solidFill>
                  <a:srgbClr val="1A365D"/>
                </a:solidFill>
                <a:latin typeface="Quattrocento Sans" pitchFamily="34" charset="0"/>
                <a:ea typeface="Quattrocento Sans" pitchFamily="34" charset="-122"/>
                <a:cs typeface="Quattrocento Sans" pitchFamily="34" charset="-120"/>
              </a:rPr>
              <a:t> </a:t>
            </a:r>
          </a:p>
        </p:txBody>
      </p:sp>
      <p:sp>
        <p:nvSpPr>
          <p:cNvPr id="32" name="Text 30"/>
          <p:cNvSpPr/>
          <p:nvPr/>
        </p:nvSpPr>
        <p:spPr>
          <a:xfrm>
            <a:off x="11717132" y="6520253"/>
            <a:ext cx="193791" cy="168514"/>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23</a:t>
            </a:r>
            <a:endParaRPr lang="en-US" sz="1000" dirty="0">
              <a:latin typeface="Arial" panose="020B0604020202020204" pitchFamily="34" charset="0"/>
              <a:cs typeface="Arial" panose="020B0604020202020204" pitchFamily="34" charset="0"/>
            </a:endParaRPr>
          </a:p>
        </p:txBody>
      </p:sp>
      <p:graphicFrame>
        <p:nvGraphicFramePr>
          <p:cNvPr id="33" name="Таблица 32">
            <a:extLst>
              <a:ext uri="{FF2B5EF4-FFF2-40B4-BE49-F238E27FC236}">
                <a16:creationId xmlns:a16="http://schemas.microsoft.com/office/drawing/2014/main" id="{D655F2FC-1B2C-EB5B-F0AB-3B5A5AEC4E47}"/>
              </a:ext>
            </a:extLst>
          </p:cNvPr>
          <p:cNvGraphicFramePr>
            <a:graphicFrameLocks noGrp="1"/>
          </p:cNvGraphicFramePr>
          <p:nvPr>
            <p:extLst/>
          </p:nvPr>
        </p:nvGraphicFramePr>
        <p:xfrm>
          <a:off x="337028" y="1268478"/>
          <a:ext cx="11466069" cy="5110306"/>
        </p:xfrm>
        <a:graphic>
          <a:graphicData uri="http://schemas.openxmlformats.org/drawingml/2006/table">
            <a:tbl>
              <a:tblPr>
                <a:tableStyleId>{5C22544A-7EE6-4342-B048-85BDC9FD1C3A}</a:tableStyleId>
              </a:tblPr>
              <a:tblGrid>
                <a:gridCol w="6098421">
                  <a:extLst>
                    <a:ext uri="{9D8B030D-6E8A-4147-A177-3AD203B41FA5}">
                      <a16:colId xmlns:a16="http://schemas.microsoft.com/office/drawing/2014/main" val="2231778498"/>
                    </a:ext>
                  </a:extLst>
                </a:gridCol>
                <a:gridCol w="1706708">
                  <a:extLst>
                    <a:ext uri="{9D8B030D-6E8A-4147-A177-3AD203B41FA5}">
                      <a16:colId xmlns:a16="http://schemas.microsoft.com/office/drawing/2014/main" val="1005464662"/>
                    </a:ext>
                  </a:extLst>
                </a:gridCol>
                <a:gridCol w="1794103">
                  <a:extLst>
                    <a:ext uri="{9D8B030D-6E8A-4147-A177-3AD203B41FA5}">
                      <a16:colId xmlns:a16="http://schemas.microsoft.com/office/drawing/2014/main" val="918949595"/>
                    </a:ext>
                  </a:extLst>
                </a:gridCol>
                <a:gridCol w="1866837">
                  <a:extLst>
                    <a:ext uri="{9D8B030D-6E8A-4147-A177-3AD203B41FA5}">
                      <a16:colId xmlns:a16="http://schemas.microsoft.com/office/drawing/2014/main" val="3301631385"/>
                    </a:ext>
                  </a:extLst>
                </a:gridCol>
              </a:tblGrid>
              <a:tr h="159827">
                <a:tc>
                  <a:txBody>
                    <a:bodyPr/>
                    <a:lstStyle/>
                    <a:p>
                      <a:pPr algn="ctr" fontAlgn="b"/>
                      <a:r>
                        <a:rPr lang="ru-RU" sz="1050" b="1" dirty="0" err="1">
                          <a:solidFill>
                            <a:srgbClr val="1A355D"/>
                          </a:solidFill>
                          <a:latin typeface="Arial" panose="020B0604020202020204" pitchFamily="34" charset="0"/>
                          <a:cs typeface="Arial" panose="020B0604020202020204" pitchFamily="34" charset="0"/>
                        </a:rPr>
                        <a:t>Баптардың</a:t>
                      </a:r>
                      <a:r>
                        <a:rPr lang="ru-RU" sz="1050" b="1" dirty="0">
                          <a:solidFill>
                            <a:srgbClr val="1A355D"/>
                          </a:solidFill>
                          <a:latin typeface="Arial" panose="020B0604020202020204" pitchFamily="34" charset="0"/>
                          <a:cs typeface="Arial" panose="020B0604020202020204" pitchFamily="34" charset="0"/>
                        </a:rPr>
                        <a:t> </a:t>
                      </a:r>
                      <a:r>
                        <a:rPr lang="ru-RU" sz="1050" b="1" dirty="0" err="1">
                          <a:solidFill>
                            <a:srgbClr val="1A355D"/>
                          </a:solidFill>
                          <a:latin typeface="Arial" panose="020B0604020202020204" pitchFamily="34" charset="0"/>
                          <a:cs typeface="Arial" panose="020B0604020202020204" pitchFamily="34" charset="0"/>
                        </a:rPr>
                        <a:t>атауы</a:t>
                      </a:r>
                      <a:endParaRPr lang="ru-RU" sz="1050" b="1" dirty="0">
                        <a:solidFill>
                          <a:srgbClr val="1A355D"/>
                        </a:solidFill>
                        <a:latin typeface="Arial" panose="020B0604020202020204" pitchFamily="34" charset="0"/>
                        <a:cs typeface="Arial" panose="020B0604020202020204" pitchFamily="34" charset="0"/>
                      </a:endParaRPr>
                    </a:p>
                    <a:p>
                      <a:pPr algn="ctr" fontAlgn="b"/>
                      <a:endParaRPr lang="ru-RU" sz="1050" b="1" dirty="0">
                        <a:solidFill>
                          <a:srgbClr val="1A355D"/>
                        </a:solidFill>
                        <a:latin typeface="Arial" panose="020B0604020202020204" pitchFamily="34" charset="0"/>
                        <a:cs typeface="Arial" panose="020B0604020202020204" pitchFamily="34" charset="0"/>
                      </a:endParaRPr>
                    </a:p>
                  </a:txBody>
                  <a:tcPr marL="6387" marR="6387" marT="6386" marB="0" anchor="ctr">
                    <a:solidFill>
                      <a:schemeClr val="accent1">
                        <a:lumMod val="60000"/>
                        <a:lumOff val="40000"/>
                      </a:schemeClr>
                    </a:solidFill>
                  </a:tcPr>
                </a:tc>
                <a:tc rowSpan="2">
                  <a:txBody>
                    <a:bodyPr/>
                    <a:lstStyle/>
                    <a:p>
                      <a:pPr algn="ctr" fontAlgn="b"/>
                      <a:r>
                        <a:rPr lang="ru-RU" sz="1050" b="1" dirty="0">
                          <a:solidFill>
                            <a:srgbClr val="1A355D"/>
                          </a:solidFill>
                          <a:latin typeface="Arial" panose="020B0604020202020204" pitchFamily="34" charset="0"/>
                          <a:cs typeface="Arial" panose="020B0604020202020204" pitchFamily="34" charset="0"/>
                        </a:rPr>
                        <a:t>2023 </a:t>
                      </a:r>
                      <a:r>
                        <a:rPr lang="ru-RU" sz="1050" b="1" dirty="0" err="1">
                          <a:solidFill>
                            <a:srgbClr val="1A355D"/>
                          </a:solidFill>
                          <a:latin typeface="Arial" panose="020B0604020202020204" pitchFamily="34" charset="0"/>
                          <a:cs typeface="Arial" panose="020B0604020202020204" pitchFamily="34" charset="0"/>
                        </a:rPr>
                        <a:t>жылғы</a:t>
                      </a:r>
                      <a:r>
                        <a:rPr lang="ru-RU" sz="1050" b="1" dirty="0">
                          <a:solidFill>
                            <a:srgbClr val="1A355D"/>
                          </a:solidFill>
                          <a:latin typeface="Arial" panose="020B0604020202020204" pitchFamily="34" charset="0"/>
                          <a:cs typeface="Arial" panose="020B0604020202020204" pitchFamily="34" charset="0"/>
                        </a:rPr>
                        <a:t> 31 </a:t>
                      </a:r>
                      <a:r>
                        <a:rPr lang="ru-RU" sz="1050" b="1" dirty="0" err="1">
                          <a:solidFill>
                            <a:srgbClr val="1A355D"/>
                          </a:solidFill>
                          <a:latin typeface="Arial" panose="020B0604020202020204" pitchFamily="34" charset="0"/>
                          <a:cs typeface="Arial" panose="020B0604020202020204" pitchFamily="34" charset="0"/>
                        </a:rPr>
                        <a:t>желтоқсандағы</a:t>
                      </a:r>
                      <a:r>
                        <a:rPr lang="ru-RU" sz="1050" b="1" dirty="0">
                          <a:solidFill>
                            <a:srgbClr val="1A355D"/>
                          </a:solidFill>
                          <a:latin typeface="Arial" panose="020B0604020202020204" pitchFamily="34" charset="0"/>
                          <a:cs typeface="Arial" panose="020B0604020202020204" pitchFamily="34" charset="0"/>
                        </a:rPr>
                        <a:t> </a:t>
                      </a:r>
                      <a:r>
                        <a:rPr lang="ru-RU" sz="1050" b="1" dirty="0" err="1">
                          <a:solidFill>
                            <a:srgbClr val="1A355D"/>
                          </a:solidFill>
                          <a:latin typeface="Arial" panose="020B0604020202020204" pitchFamily="34" charset="0"/>
                          <a:cs typeface="Arial" panose="020B0604020202020204" pitchFamily="34" charset="0"/>
                        </a:rPr>
                        <a:t>жағдай</a:t>
                      </a:r>
                      <a:r>
                        <a:rPr lang="ru-RU" sz="1050" b="1" dirty="0">
                          <a:solidFill>
                            <a:srgbClr val="1A355D"/>
                          </a:solidFill>
                          <a:latin typeface="Arial" panose="020B0604020202020204" pitchFamily="34" charset="0"/>
                          <a:cs typeface="Arial" panose="020B0604020202020204" pitchFamily="34" charset="0"/>
                        </a:rPr>
                        <a:t> </a:t>
                      </a:r>
                      <a:r>
                        <a:rPr lang="ru-RU" sz="1050" b="1" dirty="0" err="1">
                          <a:solidFill>
                            <a:srgbClr val="1A355D"/>
                          </a:solidFill>
                          <a:latin typeface="Arial" panose="020B0604020202020204" pitchFamily="34" charset="0"/>
                          <a:cs typeface="Arial" panose="020B0604020202020204" pitchFamily="34" charset="0"/>
                        </a:rPr>
                        <a:t>бойынша</a:t>
                      </a:r>
                      <a:endParaRPr lang="ru-RU" sz="1050" b="1" dirty="0">
                        <a:solidFill>
                          <a:srgbClr val="1A355D"/>
                        </a:solidFill>
                        <a:latin typeface="Arial" panose="020B0604020202020204" pitchFamily="34" charset="0"/>
                        <a:cs typeface="Arial" panose="020B0604020202020204" pitchFamily="34" charset="0"/>
                      </a:endParaRPr>
                    </a:p>
                  </a:txBody>
                  <a:tcPr marL="6387" marR="6387" marT="6386" marB="0" anchor="ctr">
                    <a:solidFill>
                      <a:schemeClr val="accent1">
                        <a:lumMod val="60000"/>
                        <a:lumOff val="40000"/>
                      </a:schemeClr>
                    </a:solidFill>
                  </a:tcPr>
                </a:tc>
                <a:tc rowSpan="2">
                  <a:txBody>
                    <a:bodyPr/>
                    <a:lstStyle/>
                    <a:p>
                      <a:pPr algn="ctr" fontAlgn="b"/>
                      <a:r>
                        <a:rPr lang="ru-RU" sz="1050" b="1" dirty="0">
                          <a:solidFill>
                            <a:srgbClr val="1A355D"/>
                          </a:solidFill>
                          <a:latin typeface="Arial" panose="020B0604020202020204" pitchFamily="34" charset="0"/>
                          <a:cs typeface="Arial" panose="020B0604020202020204" pitchFamily="34" charset="0"/>
                        </a:rPr>
                        <a:t>2024 </a:t>
                      </a:r>
                      <a:r>
                        <a:rPr lang="ru-RU" sz="1050" b="1" dirty="0" err="1">
                          <a:solidFill>
                            <a:srgbClr val="1A355D"/>
                          </a:solidFill>
                          <a:latin typeface="Arial" panose="020B0604020202020204" pitchFamily="34" charset="0"/>
                          <a:cs typeface="Arial" panose="020B0604020202020204" pitchFamily="34" charset="0"/>
                        </a:rPr>
                        <a:t>жылғы</a:t>
                      </a:r>
                      <a:r>
                        <a:rPr lang="ru-RU" sz="1050" b="1" dirty="0">
                          <a:solidFill>
                            <a:srgbClr val="1A355D"/>
                          </a:solidFill>
                          <a:latin typeface="Arial" panose="020B0604020202020204" pitchFamily="34" charset="0"/>
                          <a:cs typeface="Arial" panose="020B0604020202020204" pitchFamily="34" charset="0"/>
                        </a:rPr>
                        <a:t> 31 </a:t>
                      </a:r>
                      <a:r>
                        <a:rPr lang="ru-RU" sz="1050" b="1" dirty="0" err="1">
                          <a:solidFill>
                            <a:srgbClr val="1A355D"/>
                          </a:solidFill>
                          <a:latin typeface="Arial" panose="020B0604020202020204" pitchFamily="34" charset="0"/>
                          <a:cs typeface="Arial" panose="020B0604020202020204" pitchFamily="34" charset="0"/>
                        </a:rPr>
                        <a:t>желтоқсандағы</a:t>
                      </a:r>
                      <a:r>
                        <a:rPr lang="ru-RU" sz="1050" b="1" dirty="0">
                          <a:solidFill>
                            <a:srgbClr val="1A355D"/>
                          </a:solidFill>
                          <a:latin typeface="Arial" panose="020B0604020202020204" pitchFamily="34" charset="0"/>
                          <a:cs typeface="Arial" panose="020B0604020202020204" pitchFamily="34" charset="0"/>
                        </a:rPr>
                        <a:t> </a:t>
                      </a:r>
                      <a:r>
                        <a:rPr lang="ru-RU" sz="1050" b="1" dirty="0" err="1">
                          <a:solidFill>
                            <a:srgbClr val="1A355D"/>
                          </a:solidFill>
                          <a:latin typeface="Arial" panose="020B0604020202020204" pitchFamily="34" charset="0"/>
                          <a:cs typeface="Arial" panose="020B0604020202020204" pitchFamily="34" charset="0"/>
                        </a:rPr>
                        <a:t>жағдай</a:t>
                      </a:r>
                      <a:r>
                        <a:rPr lang="ru-RU" sz="1050" b="1" dirty="0">
                          <a:solidFill>
                            <a:srgbClr val="1A355D"/>
                          </a:solidFill>
                          <a:latin typeface="Arial" panose="020B0604020202020204" pitchFamily="34" charset="0"/>
                          <a:cs typeface="Arial" panose="020B0604020202020204" pitchFamily="34" charset="0"/>
                        </a:rPr>
                        <a:t> </a:t>
                      </a:r>
                      <a:r>
                        <a:rPr lang="ru-RU" sz="1050" b="1" dirty="0" err="1">
                          <a:solidFill>
                            <a:srgbClr val="1A355D"/>
                          </a:solidFill>
                          <a:latin typeface="Arial" panose="020B0604020202020204" pitchFamily="34" charset="0"/>
                          <a:cs typeface="Arial" panose="020B0604020202020204" pitchFamily="34" charset="0"/>
                        </a:rPr>
                        <a:t>бойынша</a:t>
                      </a:r>
                      <a:endParaRPr lang="ru-RU" sz="1050" b="1" dirty="0">
                        <a:solidFill>
                          <a:srgbClr val="1A355D"/>
                        </a:solidFill>
                        <a:latin typeface="Arial" panose="020B0604020202020204" pitchFamily="34" charset="0"/>
                        <a:cs typeface="Arial" panose="020B0604020202020204" pitchFamily="34" charset="0"/>
                      </a:endParaRPr>
                    </a:p>
                  </a:txBody>
                  <a:tcPr marL="6387" marR="6387" marT="6386" marB="0" anchor="ctr">
                    <a:solidFill>
                      <a:schemeClr val="accent1">
                        <a:lumMod val="60000"/>
                        <a:lumOff val="40000"/>
                      </a:schemeClr>
                    </a:solidFill>
                  </a:tcPr>
                </a:tc>
                <a:tc rowSpan="2">
                  <a:txBody>
                    <a:bodyPr/>
                    <a:lstStyle/>
                    <a:p>
                      <a:pPr algn="ctr" fontAlgn="b"/>
                      <a:r>
                        <a:rPr lang="ru-RU" sz="1050" b="1" dirty="0">
                          <a:solidFill>
                            <a:srgbClr val="1A355D"/>
                          </a:solidFill>
                          <a:latin typeface="Arial" panose="020B0604020202020204" pitchFamily="34" charset="0"/>
                          <a:cs typeface="Arial" panose="020B0604020202020204" pitchFamily="34" charset="0"/>
                        </a:rPr>
                        <a:t>2025 </a:t>
                      </a:r>
                      <a:r>
                        <a:rPr lang="ru-RU" sz="1050" b="1" dirty="0" err="1">
                          <a:solidFill>
                            <a:srgbClr val="1A355D"/>
                          </a:solidFill>
                          <a:latin typeface="Arial" panose="020B0604020202020204" pitchFamily="34" charset="0"/>
                          <a:cs typeface="Arial" panose="020B0604020202020204" pitchFamily="34" charset="0"/>
                        </a:rPr>
                        <a:t>жылғы</a:t>
                      </a:r>
                      <a:r>
                        <a:rPr lang="ru-RU" sz="1050" b="1" dirty="0">
                          <a:solidFill>
                            <a:srgbClr val="1A355D"/>
                          </a:solidFill>
                          <a:latin typeface="Arial" panose="020B0604020202020204" pitchFamily="34" charset="0"/>
                          <a:cs typeface="Arial" panose="020B0604020202020204" pitchFamily="34" charset="0"/>
                        </a:rPr>
                        <a:t> 31 </a:t>
                      </a:r>
                      <a:r>
                        <a:rPr lang="ru-RU" sz="1050" b="1" dirty="0" err="1">
                          <a:solidFill>
                            <a:srgbClr val="1A355D"/>
                          </a:solidFill>
                          <a:latin typeface="Arial" panose="020B0604020202020204" pitchFamily="34" charset="0"/>
                          <a:cs typeface="Arial" panose="020B0604020202020204" pitchFamily="34" charset="0"/>
                        </a:rPr>
                        <a:t>желтоқсандағы</a:t>
                      </a:r>
                      <a:r>
                        <a:rPr lang="ru-RU" sz="1050" b="1" dirty="0">
                          <a:solidFill>
                            <a:srgbClr val="1A355D"/>
                          </a:solidFill>
                          <a:latin typeface="Arial" panose="020B0604020202020204" pitchFamily="34" charset="0"/>
                          <a:cs typeface="Arial" panose="020B0604020202020204" pitchFamily="34" charset="0"/>
                        </a:rPr>
                        <a:t> </a:t>
                      </a:r>
                      <a:r>
                        <a:rPr lang="ru-RU" sz="1050" b="1" dirty="0" err="1">
                          <a:solidFill>
                            <a:srgbClr val="1A355D"/>
                          </a:solidFill>
                          <a:latin typeface="Arial" panose="020B0604020202020204" pitchFamily="34" charset="0"/>
                          <a:cs typeface="Arial" panose="020B0604020202020204" pitchFamily="34" charset="0"/>
                        </a:rPr>
                        <a:t>жағдай</a:t>
                      </a:r>
                      <a:r>
                        <a:rPr lang="ru-RU" sz="1050" b="1" dirty="0">
                          <a:solidFill>
                            <a:srgbClr val="1A355D"/>
                          </a:solidFill>
                          <a:latin typeface="Arial" panose="020B0604020202020204" pitchFamily="34" charset="0"/>
                          <a:cs typeface="Arial" panose="020B0604020202020204" pitchFamily="34" charset="0"/>
                        </a:rPr>
                        <a:t> </a:t>
                      </a:r>
                      <a:r>
                        <a:rPr lang="ru-RU" sz="1050" b="1" dirty="0" err="1">
                          <a:solidFill>
                            <a:srgbClr val="1A355D"/>
                          </a:solidFill>
                          <a:latin typeface="Arial" panose="020B0604020202020204" pitchFamily="34" charset="0"/>
                          <a:cs typeface="Arial" panose="020B0604020202020204" pitchFamily="34" charset="0"/>
                        </a:rPr>
                        <a:t>бойынша</a:t>
                      </a:r>
                      <a:endParaRPr lang="ru-RU" sz="1050" b="1" dirty="0">
                        <a:solidFill>
                          <a:srgbClr val="1A355D"/>
                        </a:solidFill>
                        <a:latin typeface="Arial" panose="020B0604020202020204" pitchFamily="34" charset="0"/>
                        <a:cs typeface="Arial" panose="020B0604020202020204" pitchFamily="34" charset="0"/>
                      </a:endParaRPr>
                    </a:p>
                  </a:txBody>
                  <a:tcPr marL="6387" marR="6387" marT="6386" marB="0" anchor="ctr">
                    <a:solidFill>
                      <a:schemeClr val="accent1">
                        <a:lumMod val="60000"/>
                        <a:lumOff val="40000"/>
                      </a:schemeClr>
                    </a:solidFill>
                  </a:tcPr>
                </a:tc>
                <a:extLst>
                  <a:ext uri="{0D108BD9-81ED-4DB2-BD59-A6C34878D82A}">
                    <a16:rowId xmlns:a16="http://schemas.microsoft.com/office/drawing/2014/main" val="3750701832"/>
                  </a:ext>
                </a:extLst>
              </a:tr>
              <a:tr h="217635">
                <a:tc>
                  <a:txBody>
                    <a:bodyPr/>
                    <a:lstStyle/>
                    <a:p>
                      <a:pPr algn="l" fontAlgn="b"/>
                      <a:r>
                        <a:rPr lang="ru-RU" sz="1050" b="1" dirty="0" err="1">
                          <a:solidFill>
                            <a:srgbClr val="2B6CB0"/>
                          </a:solidFill>
                          <a:latin typeface="Arial" panose="020B0604020202020204" pitchFamily="34" charset="0"/>
                          <a:cs typeface="Arial" panose="020B0604020202020204" pitchFamily="34" charset="0"/>
                        </a:rPr>
                        <a:t>Активтер</a:t>
                      </a:r>
                      <a:endParaRPr lang="ru-RU" sz="1050" b="1" dirty="0">
                        <a:solidFill>
                          <a:srgbClr val="2B6CB0"/>
                        </a:solidFill>
                        <a:latin typeface="Arial" panose="020B0604020202020204" pitchFamily="34" charset="0"/>
                        <a:cs typeface="Arial" panose="020B0604020202020204" pitchFamily="34" charset="0"/>
                      </a:endParaRPr>
                    </a:p>
                  </a:txBody>
                  <a:tcPr marL="6387" marR="6387" marT="6386" marB="0" anchor="ctr">
                    <a:solidFill>
                      <a:schemeClr val="accent1">
                        <a:lumMod val="20000"/>
                        <a:lumOff val="80000"/>
                      </a:schemeClr>
                    </a:solidFill>
                  </a:tcPr>
                </a:tc>
                <a:tc vMerge="1">
                  <a:txBody>
                    <a:bodyPr/>
                    <a:lstStyle/>
                    <a:p>
                      <a:endParaRPr lang="ru-KZ"/>
                    </a:p>
                  </a:txBody>
                  <a:tcPr/>
                </a:tc>
                <a:tc vMerge="1">
                  <a:txBody>
                    <a:bodyPr/>
                    <a:lstStyle/>
                    <a:p>
                      <a:endParaRPr lang="ru-KZ"/>
                    </a:p>
                  </a:txBody>
                  <a:tcPr/>
                </a:tc>
                <a:tc vMerge="1">
                  <a:txBody>
                    <a:bodyPr/>
                    <a:lstStyle/>
                    <a:p>
                      <a:endParaRPr lang="ru-KZ"/>
                    </a:p>
                  </a:txBody>
                  <a:tcPr/>
                </a:tc>
                <a:extLst>
                  <a:ext uri="{0D108BD9-81ED-4DB2-BD59-A6C34878D82A}">
                    <a16:rowId xmlns:a16="http://schemas.microsoft.com/office/drawing/2014/main" val="1638494018"/>
                  </a:ext>
                </a:extLst>
              </a:tr>
              <a:tr h="218137">
                <a:tc>
                  <a:txBody>
                    <a:bodyPr/>
                    <a:lstStyle/>
                    <a:p>
                      <a:pPr algn="l" fontAlgn="b"/>
                      <a:r>
                        <a:rPr lang="kk-KZ" sz="1000" u="none" strike="noStrike" noProof="0" dirty="0">
                          <a:effectLst/>
                          <a:latin typeface="Arial" panose="020B0604020202020204" pitchFamily="34" charset="0"/>
                          <a:cs typeface="Arial" panose="020B0604020202020204" pitchFamily="34" charset="0"/>
                        </a:rPr>
                        <a:t>Қазақстан Республикасының Ұлттық Банкіндегі шоттардағы ақша қаражаты</a:t>
                      </a:r>
                      <a:endParaRPr lang="kk-KZ" sz="1000" b="0" i="0" u="none" strike="noStrike" noProof="0" dirty="0">
                        <a:effectLst/>
                        <a:latin typeface="Arial" panose="020B0604020202020204" pitchFamily="34" charset="0"/>
                        <a:cs typeface="Arial" panose="020B0604020202020204" pitchFamily="34" charset="0"/>
                      </a:endParaRPr>
                    </a:p>
                  </a:txBody>
                  <a:tcPr marL="6387" marR="6387" marT="6386" marB="0" anchor="b">
                    <a:solidFill>
                      <a:schemeClr val="accent1">
                        <a:lumMod val="20000"/>
                        <a:lumOff val="80000"/>
                      </a:schemeClr>
                    </a:solidFill>
                  </a:tcPr>
                </a:tc>
                <a:tc>
                  <a:txBody>
                    <a:bodyPr/>
                    <a:lstStyle/>
                    <a:p>
                      <a:pPr algn="r" fontAlgn="b"/>
                      <a:r>
                        <a:rPr lang="ru-KZ" sz="1000" u="none" strike="noStrike" dirty="0">
                          <a:effectLst/>
                          <a:latin typeface="Arial" panose="020B0604020202020204" pitchFamily="34" charset="0"/>
                          <a:cs typeface="Arial" panose="020B0604020202020204" pitchFamily="34" charset="0"/>
                        </a:rPr>
                        <a:t>108 455 202</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129 855 713</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34 113 917</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74648008"/>
                  </a:ext>
                </a:extLst>
              </a:tr>
              <a:tr h="173372">
                <a:tc>
                  <a:txBody>
                    <a:bodyPr/>
                    <a:lstStyle/>
                    <a:p>
                      <a:pPr algn="l" fontAlgn="b"/>
                      <a:r>
                        <a:rPr lang="kk-KZ" sz="1000" u="none" strike="noStrike" noProof="0">
                          <a:effectLst/>
                          <a:latin typeface="Arial" panose="020B0604020202020204" pitchFamily="34" charset="0"/>
                          <a:cs typeface="Arial" panose="020B0604020202020204" pitchFamily="34" charset="0"/>
                        </a:rPr>
                        <a:t>Орналастырылған салымдар</a:t>
                      </a:r>
                      <a:endParaRPr lang="kk-KZ" sz="1000" b="0" i="0" u="none" strike="noStrike" noProof="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109 134</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1 400 554</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80 838 156</a:t>
                      </a:r>
                      <a:endParaRPr lang="ru-KZ" sz="1000" b="0" i="0" u="none" strike="noStrike">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444983853"/>
                  </a:ext>
                </a:extLst>
              </a:tr>
              <a:tr h="323410">
                <a:tc>
                  <a:txBody>
                    <a:bodyPr/>
                    <a:lstStyle/>
                    <a:p>
                      <a:pPr algn="l" fontAlgn="b"/>
                      <a:r>
                        <a:rPr lang="kk-KZ" sz="1000" u="none" strike="noStrike" noProof="0" dirty="0">
                          <a:effectLst/>
                          <a:latin typeface="Arial" panose="020B0604020202020204" pitchFamily="34" charset="0"/>
                          <a:cs typeface="Arial" panose="020B0604020202020204" pitchFamily="34" charset="0"/>
                        </a:rPr>
                        <a:t>Әділ құны бойынша бағаланатын, өзгерістері пайда немесе шығын құрамында көрсетілетін бағалы қағаздар</a:t>
                      </a:r>
                      <a:endParaRPr lang="kk-KZ" sz="1000" b="0" i="0" u="none" strike="noStrike" noProof="0"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 </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 </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 </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1349563537"/>
                  </a:ext>
                </a:extLst>
              </a:tr>
              <a:tr h="323410">
                <a:tc>
                  <a:txBody>
                    <a:bodyPr/>
                    <a:lstStyle/>
                    <a:p>
                      <a:pPr algn="l" fontAlgn="b"/>
                      <a:r>
                        <a:rPr lang="kk-KZ" sz="1000" u="none" strike="noStrike" noProof="0">
                          <a:effectLst/>
                          <a:latin typeface="Arial" panose="020B0604020202020204" pitchFamily="34" charset="0"/>
                          <a:cs typeface="Arial" panose="020B0604020202020204" pitchFamily="34" charset="0"/>
                        </a:rPr>
                        <a:t>Әділ құны бойынша бағаланатын, өзгерістері өзге жиынтық кіріс арқылы көрсетілетін бағалы қағаздар</a:t>
                      </a:r>
                      <a:endParaRPr lang="kk-KZ" sz="1000" b="0" i="0" u="none" strike="noStrike" noProof="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1 023 534 822</a:t>
                      </a:r>
                      <a:endParaRPr lang="ru-KZ" sz="1000" b="0"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810 827 907</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789 547 137</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3499145951"/>
                  </a:ext>
                </a:extLst>
              </a:tr>
              <a:tr h="250567">
                <a:tc>
                  <a:txBody>
                    <a:bodyPr/>
                    <a:lstStyle/>
                    <a:p>
                      <a:pPr algn="l" fontAlgn="b"/>
                      <a:r>
                        <a:rPr lang="kk-KZ" sz="1000" u="none" strike="noStrike" noProof="0">
                          <a:effectLst/>
                          <a:latin typeface="Arial" panose="020B0604020202020204" pitchFamily="34" charset="0"/>
                          <a:cs typeface="Arial" panose="020B0604020202020204" pitchFamily="34" charset="0"/>
                        </a:rPr>
                        <a:t>Амортизациялық құн бойынша есепке алынатын бағалы қағаздар</a:t>
                      </a:r>
                      <a:endParaRPr lang="kk-KZ" sz="1000" b="0" i="0" u="none" strike="noStrike" noProof="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126 670 683</a:t>
                      </a:r>
                      <a:endParaRPr lang="ru-KZ" sz="1000" b="0"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126 009 621</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128 000 213</a:t>
                      </a:r>
                      <a:endParaRPr lang="ru-KZ" sz="1000" b="0" i="0" u="none" strike="noStrike">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2267160561"/>
                  </a:ext>
                </a:extLst>
              </a:tr>
              <a:tr h="214072">
                <a:tc>
                  <a:txBody>
                    <a:bodyPr/>
                    <a:lstStyle/>
                    <a:p>
                      <a:pPr algn="l" fontAlgn="b"/>
                      <a:r>
                        <a:rPr lang="kk-KZ" sz="1000" u="none" strike="noStrike" noProof="0">
                          <a:effectLst/>
                          <a:latin typeface="Arial" panose="020B0604020202020204" pitchFamily="34" charset="0"/>
                          <a:cs typeface="Arial" panose="020B0604020202020204" pitchFamily="34" charset="0"/>
                        </a:rPr>
                        <a:t>«Кері РЕПО» мәмілелері бойынша дебиторлық берешек</a:t>
                      </a:r>
                      <a:endParaRPr lang="kk-KZ" sz="1000" b="0" i="0" u="none" strike="noStrike" noProof="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 </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 </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100 101 778</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3979885821"/>
                  </a:ext>
                </a:extLst>
              </a:tr>
              <a:tr h="180506">
                <a:tc>
                  <a:txBody>
                    <a:bodyPr/>
                    <a:lstStyle/>
                    <a:p>
                      <a:pPr algn="l" fontAlgn="b"/>
                      <a:r>
                        <a:rPr lang="kk-KZ" sz="1000" u="none" strike="noStrike" noProof="0" dirty="0">
                          <a:effectLst/>
                          <a:latin typeface="Arial" panose="020B0604020202020204" pitchFamily="34" charset="0"/>
                          <a:cs typeface="Arial" panose="020B0604020202020204" pitchFamily="34" charset="0"/>
                        </a:rPr>
                        <a:t>Өзге активтер</a:t>
                      </a:r>
                      <a:endParaRPr lang="kk-KZ" sz="1000" b="0" i="0" u="none" strike="noStrike" noProof="0"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 </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 </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9 894</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3464922845"/>
                  </a:ext>
                </a:extLst>
              </a:tr>
              <a:tr h="165024">
                <a:tc>
                  <a:txBody>
                    <a:bodyPr/>
                    <a:lstStyle/>
                    <a:p>
                      <a:pPr algn="l" fontAlgn="b"/>
                      <a:r>
                        <a:rPr lang="ru-RU" sz="1000" b="1" dirty="0" err="1">
                          <a:solidFill>
                            <a:srgbClr val="2B6CB0"/>
                          </a:solidFill>
                          <a:latin typeface="Arial" panose="020B0604020202020204" pitchFamily="34" charset="0"/>
                          <a:cs typeface="Arial" panose="020B0604020202020204" pitchFamily="34" charset="0"/>
                        </a:rPr>
                        <a:t>Активтердің</a:t>
                      </a:r>
                      <a:r>
                        <a:rPr lang="ru-RU" sz="1000" b="1" dirty="0">
                          <a:solidFill>
                            <a:srgbClr val="2B6CB0"/>
                          </a:solidFill>
                          <a:latin typeface="Arial" panose="020B0604020202020204" pitchFamily="34" charset="0"/>
                          <a:cs typeface="Arial" panose="020B0604020202020204" pitchFamily="34" charset="0"/>
                        </a:rPr>
                        <a:t> </a:t>
                      </a:r>
                      <a:r>
                        <a:rPr lang="ru-RU" sz="1000" b="1" dirty="0" err="1">
                          <a:solidFill>
                            <a:srgbClr val="2B6CB0"/>
                          </a:solidFill>
                          <a:latin typeface="Arial" panose="020B0604020202020204" pitchFamily="34" charset="0"/>
                          <a:cs typeface="Arial" panose="020B0604020202020204" pitchFamily="34" charset="0"/>
                        </a:rPr>
                        <a:t>жиыны</a:t>
                      </a:r>
                      <a:endParaRPr lang="ru-RU" sz="1000" b="1" dirty="0">
                        <a:solidFill>
                          <a:srgbClr val="2B6CB0"/>
                        </a:solidFill>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b="1" dirty="0">
                          <a:solidFill>
                            <a:srgbClr val="2B6CB0"/>
                          </a:solidFill>
                          <a:latin typeface="Arial" panose="020B0604020202020204" pitchFamily="34" charset="0"/>
                          <a:cs typeface="Arial" panose="020B0604020202020204" pitchFamily="34" charset="0"/>
                        </a:rPr>
                        <a:t>1 258 769 841</a:t>
                      </a:r>
                    </a:p>
                  </a:txBody>
                  <a:tcPr marL="6387" marR="6387" marT="6386" marB="0" anchor="b"/>
                </a:tc>
                <a:tc>
                  <a:txBody>
                    <a:bodyPr/>
                    <a:lstStyle/>
                    <a:p>
                      <a:pPr algn="r" fontAlgn="b"/>
                      <a:r>
                        <a:rPr lang="ru-KZ" sz="1000" b="1" dirty="0">
                          <a:solidFill>
                            <a:srgbClr val="2B6CB0"/>
                          </a:solidFill>
                          <a:latin typeface="Arial" panose="020B0604020202020204" pitchFamily="34" charset="0"/>
                          <a:cs typeface="Arial" panose="020B0604020202020204" pitchFamily="34" charset="0"/>
                        </a:rPr>
                        <a:t>1 068 093 795</a:t>
                      </a:r>
                    </a:p>
                  </a:txBody>
                  <a:tcPr marL="6387" marR="6387" marT="6386" marB="0" anchor="b"/>
                </a:tc>
                <a:tc>
                  <a:txBody>
                    <a:bodyPr/>
                    <a:lstStyle/>
                    <a:p>
                      <a:pPr algn="r" fontAlgn="b"/>
                      <a:r>
                        <a:rPr lang="ru-KZ" sz="1000" b="1" dirty="0">
                          <a:solidFill>
                            <a:srgbClr val="2B6CB0"/>
                          </a:solidFill>
                          <a:latin typeface="Arial" panose="020B0604020202020204" pitchFamily="34" charset="0"/>
                          <a:cs typeface="Arial" panose="020B0604020202020204" pitchFamily="34" charset="0"/>
                        </a:rPr>
                        <a:t>1 132 611 095</a:t>
                      </a:r>
                    </a:p>
                  </a:txBody>
                  <a:tcPr marL="6387" marR="6387" marT="6386" marB="0" anchor="b"/>
                </a:tc>
                <a:extLst>
                  <a:ext uri="{0D108BD9-81ED-4DB2-BD59-A6C34878D82A}">
                    <a16:rowId xmlns:a16="http://schemas.microsoft.com/office/drawing/2014/main" val="1637237511"/>
                  </a:ext>
                </a:extLst>
              </a:tr>
              <a:tr h="165024">
                <a:tc gridSpan="4">
                  <a:txBody>
                    <a:bodyPr/>
                    <a:lstStyle/>
                    <a:p>
                      <a:pPr algn="l" fontAlgn="b"/>
                      <a:r>
                        <a:rPr lang="ru-RU" sz="1000" b="1" dirty="0" err="1">
                          <a:solidFill>
                            <a:srgbClr val="2B6CB0"/>
                          </a:solidFill>
                          <a:latin typeface="Arial" panose="020B0604020202020204" pitchFamily="34" charset="0"/>
                          <a:cs typeface="Arial" panose="020B0604020202020204" pitchFamily="34" charset="0"/>
                        </a:rPr>
                        <a:t>Пассивтер</a:t>
                      </a:r>
                      <a:endParaRPr lang="ru-RU" sz="1000" b="1" i="0" u="none" strike="noStrike" dirty="0">
                        <a:solidFill>
                          <a:srgbClr val="2B6CB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6387" marR="6387" marT="6386" marB="0" anchor="b"/>
                </a:tc>
                <a:tc hMerge="1">
                  <a:txBody>
                    <a:bodyPr/>
                    <a:lstStyle/>
                    <a:p>
                      <a:endParaRPr lang="ru-KZ"/>
                    </a:p>
                  </a:txBody>
                  <a:tcPr/>
                </a:tc>
                <a:tc hMerge="1">
                  <a:txBody>
                    <a:bodyPr/>
                    <a:lstStyle/>
                    <a:p>
                      <a:endParaRPr lang="ru-KZ"/>
                    </a:p>
                  </a:txBody>
                  <a:tcPr/>
                </a:tc>
                <a:tc hMerge="1">
                  <a:txBody>
                    <a:bodyPr/>
                    <a:lstStyle/>
                    <a:p>
                      <a:endParaRPr lang="ru-KZ"/>
                    </a:p>
                  </a:txBody>
                  <a:tcPr/>
                </a:tc>
                <a:extLst>
                  <a:ext uri="{0D108BD9-81ED-4DB2-BD59-A6C34878D82A}">
                    <a16:rowId xmlns:a16="http://schemas.microsoft.com/office/drawing/2014/main" val="1581746801"/>
                  </a:ext>
                </a:extLst>
              </a:tr>
              <a:tr h="420687">
                <a:tc>
                  <a:txBody>
                    <a:bodyPr/>
                    <a:lstStyle/>
                    <a:p>
                      <a:pPr algn="l" fontAlgn="b"/>
                      <a:r>
                        <a:rPr lang="ru-RU" sz="1000" u="none" strike="noStrike" dirty="0">
                          <a:effectLst/>
                          <a:latin typeface="Arial" panose="020B0604020202020204" pitchFamily="34" charset="0"/>
                          <a:cs typeface="Arial" panose="020B0604020202020204" pitchFamily="34" charset="0"/>
                        </a:rPr>
                        <a:t>«</a:t>
                      </a:r>
                      <a:r>
                        <a:rPr lang="ru-RU" sz="1000" u="none" strike="noStrike" dirty="0" err="1">
                          <a:effectLst/>
                          <a:latin typeface="Arial" panose="020B0604020202020204" pitchFamily="34" charset="0"/>
                          <a:cs typeface="Arial" panose="020B0604020202020204" pitchFamily="34" charset="0"/>
                        </a:rPr>
                        <a:t>Мемлекеттік</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әлеуметтік</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сақтандыру</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қоры</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акционерлік</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қоғамының</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активтерінен</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есептелген</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комиссиялық</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сыйақы</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бойынша</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кредиторлық</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берешек</a:t>
                      </a:r>
                      <a:endParaRPr lang="ru-RU" sz="1000" b="1"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0</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439 008</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0</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1897922848"/>
                  </a:ext>
                </a:extLst>
              </a:tr>
              <a:tr h="165024">
                <a:tc>
                  <a:txBody>
                    <a:bodyPr/>
                    <a:lstStyle/>
                    <a:p>
                      <a:pPr algn="l" fontAlgn="b"/>
                      <a:r>
                        <a:rPr lang="ru-RU" sz="1000" u="none" strike="noStrike" dirty="0" err="1">
                          <a:effectLst/>
                          <a:latin typeface="Arial" panose="020B0604020202020204" pitchFamily="34" charset="0"/>
                          <a:cs typeface="Arial" panose="020B0604020202020204" pitchFamily="34" charset="0"/>
                        </a:rPr>
                        <a:t>Өзге</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міндеттемелер</a:t>
                      </a:r>
                      <a:endParaRPr lang="ru-RU" sz="1000" b="1"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0</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0</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0</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2733944421"/>
                  </a:ext>
                </a:extLst>
              </a:tr>
              <a:tr h="165024">
                <a:tc>
                  <a:txBody>
                    <a:bodyPr/>
                    <a:lstStyle/>
                    <a:p>
                      <a:pPr algn="l" fontAlgn="b"/>
                      <a:r>
                        <a:rPr lang="ru-RU" sz="1000" u="none" strike="noStrike" dirty="0" err="1">
                          <a:effectLst/>
                          <a:latin typeface="Arial" panose="020B0604020202020204" pitchFamily="34" charset="0"/>
                          <a:cs typeface="Arial" panose="020B0604020202020204" pitchFamily="34" charset="0"/>
                        </a:rPr>
                        <a:t>Барлық</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провизиялар</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оның</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ішінде</a:t>
                      </a:r>
                      <a:r>
                        <a:rPr lang="ru-RU" sz="1000" u="none" strike="noStrike" dirty="0">
                          <a:effectLst/>
                          <a:latin typeface="Arial" panose="020B0604020202020204" pitchFamily="34" charset="0"/>
                          <a:cs typeface="Arial" panose="020B0604020202020204" pitchFamily="34" charset="0"/>
                        </a:rPr>
                        <a:t>:</a:t>
                      </a:r>
                      <a:endParaRPr lang="ru-RU" sz="1000" b="1"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985 925 369</a:t>
                      </a:r>
                      <a:endParaRPr lang="ru-KZ" sz="1000" b="1"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1 134 498 047</a:t>
                      </a:r>
                      <a:endParaRPr lang="ru-KZ" sz="1000" b="1"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1 239 257 545</a:t>
                      </a:r>
                      <a:endParaRPr lang="ru-KZ" sz="1000" b="1"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1287259990"/>
                  </a:ext>
                </a:extLst>
              </a:tr>
              <a:tr h="165024">
                <a:tc>
                  <a:txBody>
                    <a:bodyPr/>
                    <a:lstStyle/>
                    <a:p>
                      <a:pPr algn="l" fontAlgn="b"/>
                      <a:r>
                        <a:rPr lang="ru-RU" sz="1000" u="none" strike="noStrike" dirty="0" err="1">
                          <a:effectLst/>
                          <a:latin typeface="Arial" panose="020B0604020202020204" pitchFamily="34" charset="0"/>
                          <a:cs typeface="Arial" panose="020B0604020202020204" pitchFamily="34" charset="0"/>
                        </a:rPr>
                        <a:t>еңбекке</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қабілеттіліктен</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айырылу</a:t>
                      </a:r>
                      <a:endParaRPr lang="ru-RU" sz="100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426 244 807</a:t>
                      </a:r>
                      <a:endParaRPr lang="ru-KZ" sz="1000" b="0"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474 514 690</a:t>
                      </a:r>
                      <a:endParaRPr lang="ru-KZ" sz="1000" b="0"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562 595 518</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692489303"/>
                  </a:ext>
                </a:extLst>
              </a:tr>
              <a:tr h="165024">
                <a:tc>
                  <a:txBody>
                    <a:bodyPr/>
                    <a:lstStyle/>
                    <a:p>
                      <a:pPr algn="l" fontAlgn="b"/>
                      <a:r>
                        <a:rPr lang="ru-RU" sz="1000" u="none" strike="noStrike" dirty="0" err="1">
                          <a:effectLst/>
                          <a:latin typeface="Arial" panose="020B0604020202020204" pitchFamily="34" charset="0"/>
                          <a:cs typeface="Arial" panose="020B0604020202020204" pitchFamily="34" charset="0"/>
                        </a:rPr>
                        <a:t>асыраушысынан</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айырылу</a:t>
                      </a:r>
                      <a:endParaRPr lang="ru-RU"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271 587 602</a:t>
                      </a:r>
                      <a:endParaRPr lang="ru-KZ" sz="1000" b="0"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334 539 193</a:t>
                      </a:r>
                      <a:endParaRPr lang="ru-KZ" sz="1000" b="0"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391 809 908</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2746626786"/>
                  </a:ext>
                </a:extLst>
              </a:tr>
              <a:tr h="165024">
                <a:tc>
                  <a:txBody>
                    <a:bodyPr/>
                    <a:lstStyle/>
                    <a:p>
                      <a:pPr algn="l" fontAlgn="b"/>
                      <a:r>
                        <a:rPr lang="ru-RU" sz="1000" u="none" strike="noStrike" dirty="0" err="1">
                          <a:effectLst/>
                          <a:latin typeface="Arial" panose="020B0604020202020204" pitchFamily="34" charset="0"/>
                          <a:cs typeface="Arial" panose="020B0604020202020204" pitchFamily="34" charset="0"/>
                        </a:rPr>
                        <a:t>жұмысынан</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айырылу</a:t>
                      </a:r>
                      <a:endParaRPr lang="ru-RU"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13 991 747</a:t>
                      </a:r>
                      <a:endParaRPr lang="ru-KZ" sz="1000" b="0"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23 296 877</a:t>
                      </a:r>
                      <a:endParaRPr lang="ru-KZ" sz="1000" b="0"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30 473 218</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2559523161"/>
                  </a:ext>
                </a:extLst>
              </a:tr>
              <a:tr h="323410">
                <a:tc>
                  <a:txBody>
                    <a:bodyPr/>
                    <a:lstStyle/>
                    <a:p>
                      <a:pPr algn="l" fontAlgn="b"/>
                      <a:r>
                        <a:rPr lang="ru-RU" sz="1000" u="none" strike="noStrike" dirty="0" err="1">
                          <a:effectLst/>
                          <a:latin typeface="Arial" panose="020B0604020202020204" pitchFamily="34" charset="0"/>
                          <a:cs typeface="Arial" panose="020B0604020202020204" pitchFamily="34" charset="0"/>
                        </a:rPr>
                        <a:t>жүктілікке</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және</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босануға</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жаңа</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туған</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баланы</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балаларды</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асырап</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алуға</a:t>
                      </a:r>
                      <a:r>
                        <a:rPr lang="ru-RU" sz="1000" u="none" strike="noStrike" dirty="0">
                          <a:effectLst/>
                          <a:latin typeface="Arial" panose="020B0604020202020204" pitchFamily="34" charset="0"/>
                          <a:cs typeface="Arial" panose="020B0604020202020204" pitchFamily="34" charset="0"/>
                        </a:rPr>
                        <a:t> </a:t>
                      </a:r>
                      <a:endParaRPr lang="ru-RU"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 </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 </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 </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3917198619"/>
                  </a:ext>
                </a:extLst>
              </a:tr>
              <a:tr h="323410">
                <a:tc>
                  <a:txBody>
                    <a:bodyPr/>
                    <a:lstStyle/>
                    <a:p>
                      <a:pPr algn="l" fontAlgn="b"/>
                      <a:r>
                        <a:rPr lang="ru-RU" sz="1000" u="none" strike="noStrike" dirty="0">
                          <a:effectLst/>
                          <a:latin typeface="Arial" panose="020B0604020202020204" pitchFamily="34" charset="0"/>
                          <a:cs typeface="Arial" panose="020B0604020202020204" pitchFamily="34" charset="0"/>
                        </a:rPr>
                        <a:t>бала </a:t>
                      </a:r>
                      <a:r>
                        <a:rPr lang="ru-RU" sz="1000" u="none" strike="noStrike" dirty="0" err="1">
                          <a:effectLst/>
                          <a:latin typeface="Arial" panose="020B0604020202020204" pitchFamily="34" charset="0"/>
                          <a:cs typeface="Arial" panose="020B0604020202020204" pitchFamily="34" charset="0"/>
                        </a:rPr>
                        <a:t>бір</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жарым</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жасқа</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толғанға</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дейін</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оның</a:t>
                      </a:r>
                      <a:r>
                        <a:rPr lang="ru-RU" sz="1000" u="none" strike="noStrike" dirty="0">
                          <a:effectLst/>
                          <a:latin typeface="Arial" panose="020B0604020202020204" pitchFamily="34" charset="0"/>
                          <a:cs typeface="Arial" panose="020B0604020202020204" pitchFamily="34" charset="0"/>
                        </a:rPr>
                        <a:t> күтіміне байланысты</a:t>
                      </a:r>
                      <a:endParaRPr lang="ru-RU"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274 101 213</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302 147 287</a:t>
                      </a:r>
                      <a:endParaRPr lang="ru-KZ" sz="1000" b="0"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254 378 901</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1933408746"/>
                  </a:ext>
                </a:extLst>
              </a:tr>
              <a:tr h="165024">
                <a:tc>
                  <a:txBody>
                    <a:bodyPr/>
                    <a:lstStyle/>
                    <a:p>
                      <a:pPr algn="l" fontAlgn="b"/>
                      <a:r>
                        <a:rPr lang="ru-RU" sz="1000" u="none" strike="noStrike" dirty="0" err="1">
                          <a:effectLst/>
                          <a:latin typeface="Arial" panose="020B0604020202020204" pitchFamily="34" charset="0"/>
                          <a:cs typeface="Arial" panose="020B0604020202020204" pitchFamily="34" charset="0"/>
                        </a:rPr>
                        <a:t>Резервтер</a:t>
                      </a:r>
                      <a:endParaRPr lang="ru-RU" sz="1000" b="1"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328 382 907</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-81 986 593</a:t>
                      </a:r>
                      <a:endParaRPr lang="ru-KZ" sz="1000" b="0"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-43 383 288</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3265330420"/>
                  </a:ext>
                </a:extLst>
              </a:tr>
              <a:tr h="165024">
                <a:tc>
                  <a:txBody>
                    <a:bodyPr/>
                    <a:lstStyle/>
                    <a:p>
                      <a:pPr algn="l" fontAlgn="b"/>
                      <a:r>
                        <a:rPr lang="ru-RU" sz="1000" u="none" strike="noStrike" dirty="0" err="1">
                          <a:effectLst/>
                          <a:latin typeface="Arial" panose="020B0604020202020204" pitchFamily="34" charset="0"/>
                          <a:cs typeface="Arial" panose="020B0604020202020204" pitchFamily="34" charset="0"/>
                        </a:rPr>
                        <a:t>Қаржы</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құралдарын</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қайта</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бағалау</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резервтері</a:t>
                      </a:r>
                      <a:endParaRPr lang="ru-RU" sz="1000" b="1"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-154 130 972</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-98 306 472</a:t>
                      </a:r>
                      <a:endParaRPr lang="ru-KZ" sz="1000" b="0"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-187 188 917</a:t>
                      </a:r>
                      <a:endParaRPr lang="ru-KZ" sz="1000" b="0"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2781986020"/>
                  </a:ext>
                </a:extLst>
              </a:tr>
              <a:tr h="165024">
                <a:tc>
                  <a:txBody>
                    <a:bodyPr/>
                    <a:lstStyle/>
                    <a:p>
                      <a:pPr algn="l" fontAlgn="b"/>
                      <a:r>
                        <a:rPr lang="ru-RU" sz="1000" u="none" strike="noStrike" dirty="0" err="1">
                          <a:effectLst/>
                          <a:latin typeface="Arial" panose="020B0604020202020204" pitchFamily="34" charset="0"/>
                          <a:cs typeface="Arial" panose="020B0604020202020204" pitchFamily="34" charset="0"/>
                        </a:rPr>
                        <a:t>Резервтің</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ең</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төменгі</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талап</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етілетін</a:t>
                      </a:r>
                      <a:r>
                        <a:rPr lang="ru-RU" sz="1000" u="none" strike="noStrike" dirty="0">
                          <a:effectLst/>
                          <a:latin typeface="Arial" panose="020B0604020202020204" pitchFamily="34" charset="0"/>
                          <a:cs typeface="Arial" panose="020B0604020202020204" pitchFamily="34" charset="0"/>
                        </a:rPr>
                        <a:t> </a:t>
                      </a:r>
                      <a:r>
                        <a:rPr lang="ru-RU" sz="1000" u="none" strike="noStrike" dirty="0" err="1">
                          <a:effectLst/>
                          <a:latin typeface="Arial" panose="020B0604020202020204" pitchFamily="34" charset="0"/>
                          <a:cs typeface="Arial" panose="020B0604020202020204" pitchFamily="34" charset="0"/>
                        </a:rPr>
                        <a:t>мөлшері</a:t>
                      </a:r>
                      <a:endParaRPr lang="ru-RU" sz="1000" b="1"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98 592 537</a:t>
                      </a:r>
                      <a:endParaRPr lang="ru-KZ" sz="1000" b="1" i="0" u="none" strike="noStrike" dirty="0">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a:effectLst/>
                          <a:latin typeface="Arial" panose="020B0604020202020204" pitchFamily="34" charset="0"/>
                          <a:cs typeface="Arial" panose="020B0604020202020204" pitchFamily="34" charset="0"/>
                        </a:rPr>
                        <a:t>113 449 805</a:t>
                      </a:r>
                      <a:endParaRPr lang="ru-KZ" sz="1000" b="1" i="0" u="none" strike="noStrike">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u="none" strike="noStrike" dirty="0">
                          <a:effectLst/>
                          <a:latin typeface="Arial" panose="020B0604020202020204" pitchFamily="34" charset="0"/>
                          <a:cs typeface="Arial" panose="020B0604020202020204" pitchFamily="34" charset="0"/>
                        </a:rPr>
                        <a:t>123 925 755</a:t>
                      </a:r>
                      <a:endParaRPr lang="ru-KZ" sz="1000" b="1" i="0" u="none" strike="noStrike" dirty="0">
                        <a:effectLst/>
                        <a:latin typeface="Arial" panose="020B0604020202020204" pitchFamily="34" charset="0"/>
                        <a:cs typeface="Arial" panose="020B0604020202020204" pitchFamily="34" charset="0"/>
                      </a:endParaRPr>
                    </a:p>
                  </a:txBody>
                  <a:tcPr marL="6387" marR="6387" marT="6386" marB="0" anchor="b"/>
                </a:tc>
                <a:extLst>
                  <a:ext uri="{0D108BD9-81ED-4DB2-BD59-A6C34878D82A}">
                    <a16:rowId xmlns:a16="http://schemas.microsoft.com/office/drawing/2014/main" val="96287157"/>
                  </a:ext>
                </a:extLst>
              </a:tr>
              <a:tr h="165024">
                <a:tc>
                  <a:txBody>
                    <a:bodyPr/>
                    <a:lstStyle/>
                    <a:p>
                      <a:pPr algn="l" fontAlgn="b"/>
                      <a:r>
                        <a:rPr lang="ru-RU" sz="1000" b="1" dirty="0" err="1">
                          <a:solidFill>
                            <a:srgbClr val="2B6CB0"/>
                          </a:solidFill>
                          <a:latin typeface="Arial" panose="020B0604020202020204" pitchFamily="34" charset="0"/>
                          <a:cs typeface="Arial" panose="020B0604020202020204" pitchFamily="34" charset="0"/>
                        </a:rPr>
                        <a:t>Пассивтердің</a:t>
                      </a:r>
                      <a:r>
                        <a:rPr lang="ru-RU" sz="1000" b="1" dirty="0">
                          <a:solidFill>
                            <a:srgbClr val="2B6CB0"/>
                          </a:solidFill>
                          <a:latin typeface="Arial" panose="020B0604020202020204" pitchFamily="34" charset="0"/>
                          <a:cs typeface="Arial" panose="020B0604020202020204" pitchFamily="34" charset="0"/>
                        </a:rPr>
                        <a:t> </a:t>
                      </a:r>
                      <a:r>
                        <a:rPr lang="ru-RU" sz="1000" b="1" dirty="0" err="1">
                          <a:solidFill>
                            <a:srgbClr val="2B6CB0"/>
                          </a:solidFill>
                          <a:latin typeface="Arial" panose="020B0604020202020204" pitchFamily="34" charset="0"/>
                          <a:cs typeface="Arial" panose="020B0604020202020204" pitchFamily="34" charset="0"/>
                        </a:rPr>
                        <a:t>жиыны</a:t>
                      </a:r>
                      <a:endParaRPr lang="ru-RU" sz="1000" b="1" dirty="0">
                        <a:solidFill>
                          <a:srgbClr val="2B6CB0"/>
                        </a:solidFill>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b="1" dirty="0">
                          <a:solidFill>
                            <a:srgbClr val="2B6CB0"/>
                          </a:solidFill>
                          <a:latin typeface="Arial" panose="020B0604020202020204" pitchFamily="34" charset="0"/>
                          <a:cs typeface="Arial" panose="020B0604020202020204" pitchFamily="34" charset="0"/>
                        </a:rPr>
                        <a:t>1 258 769 841</a:t>
                      </a:r>
                      <a:endParaRPr lang="ru-KZ" sz="1000" b="1" i="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6387" marR="6387" marT="6386" marB="0" anchor="b"/>
                </a:tc>
                <a:tc>
                  <a:txBody>
                    <a:bodyPr/>
                    <a:lstStyle/>
                    <a:p>
                      <a:pPr algn="r" fontAlgn="b"/>
                      <a:r>
                        <a:rPr lang="ru-KZ" sz="1000" b="1" dirty="0">
                          <a:solidFill>
                            <a:srgbClr val="2B6CB0"/>
                          </a:solidFill>
                          <a:latin typeface="Arial" panose="020B0604020202020204" pitchFamily="34" charset="0"/>
                          <a:cs typeface="Arial" panose="020B0604020202020204" pitchFamily="34" charset="0"/>
                        </a:rPr>
                        <a:t>1 068 093 795</a:t>
                      </a:r>
                    </a:p>
                  </a:txBody>
                  <a:tcPr marL="6387" marR="6387" marT="6386" marB="0" anchor="b"/>
                </a:tc>
                <a:tc>
                  <a:txBody>
                    <a:bodyPr/>
                    <a:lstStyle/>
                    <a:p>
                      <a:pPr algn="r" fontAlgn="b"/>
                      <a:r>
                        <a:rPr lang="ru-KZ" sz="1000" b="1" dirty="0">
                          <a:solidFill>
                            <a:srgbClr val="2B6CB0"/>
                          </a:solidFill>
                          <a:latin typeface="Arial" panose="020B0604020202020204" pitchFamily="34" charset="0"/>
                          <a:cs typeface="Arial" panose="020B0604020202020204" pitchFamily="34" charset="0"/>
                        </a:rPr>
                        <a:t>1 132 611 095</a:t>
                      </a:r>
                    </a:p>
                  </a:txBody>
                  <a:tcPr marL="6387" marR="6387" marT="6386" marB="0" anchor="b"/>
                </a:tc>
                <a:extLst>
                  <a:ext uri="{0D108BD9-81ED-4DB2-BD59-A6C34878D82A}">
                    <a16:rowId xmlns:a16="http://schemas.microsoft.com/office/drawing/2014/main" val="2081310345"/>
                  </a:ext>
                </a:extLst>
              </a:tr>
            </a:tbl>
          </a:graphicData>
        </a:graphic>
      </p:graphicFrame>
      <p:sp>
        <p:nvSpPr>
          <p:cNvPr id="9" name="Text 2">
            <a:extLst>
              <a:ext uri="{FF2B5EF4-FFF2-40B4-BE49-F238E27FC236}">
                <a16:creationId xmlns:a16="http://schemas.microsoft.com/office/drawing/2014/main" id="{8799B686-6195-44C9-B023-E147A0F6FBDC}"/>
              </a:ext>
            </a:extLst>
          </p:cNvPr>
          <p:cNvSpPr/>
          <p:nvPr/>
        </p:nvSpPr>
        <p:spPr>
          <a:xfrm>
            <a:off x="842571" y="208118"/>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03 - ТАРАУ</a:t>
            </a:r>
            <a:endParaRPr lang="en-US" sz="1000" dirty="0">
              <a:latin typeface="Arial" panose="020B0604020202020204" pitchFamily="34" charset="0"/>
              <a:cs typeface="Arial" panose="020B0604020202020204" pitchFamily="34" charset="0"/>
            </a:endParaRPr>
          </a:p>
        </p:txBody>
      </p:sp>
      <p:sp>
        <p:nvSpPr>
          <p:cNvPr id="10" name="Shape 52">
            <a:extLst>
              <a:ext uri="{FF2B5EF4-FFF2-40B4-BE49-F238E27FC236}">
                <a16:creationId xmlns:a16="http://schemas.microsoft.com/office/drawing/2014/main" id="{65A5DA2D-DF01-41D6-BF5B-AD5B026E135D}"/>
              </a:ext>
            </a:extLst>
          </p:cNvPr>
          <p:cNvSpPr/>
          <p:nvPr/>
        </p:nvSpPr>
        <p:spPr>
          <a:xfrm>
            <a:off x="384909" y="6635313"/>
            <a:ext cx="94268" cy="125691"/>
          </a:xfrm>
          <a:custGeom>
            <a:avLst/>
            <a:gdLst/>
            <a:ahLst/>
            <a:cxnLst/>
            <a:rect l="l" t="t" r="r" b="b"/>
            <a:pathLst>
              <a:path w="94268" h="125691">
                <a:moveTo>
                  <a:pt x="15711" y="0"/>
                </a:moveTo>
                <a:cubicBezTo>
                  <a:pt x="7046" y="0"/>
                  <a:pt x="0" y="7046"/>
                  <a:pt x="0" y="15711"/>
                </a:cubicBezTo>
                <a:lnTo>
                  <a:pt x="0" y="109979"/>
                </a:lnTo>
                <a:cubicBezTo>
                  <a:pt x="0" y="118645"/>
                  <a:pt x="7046" y="125691"/>
                  <a:pt x="15711" y="125691"/>
                </a:cubicBezTo>
                <a:lnTo>
                  <a:pt x="78557" y="125691"/>
                </a:lnTo>
                <a:cubicBezTo>
                  <a:pt x="87222" y="125691"/>
                  <a:pt x="94268" y="118645"/>
                  <a:pt x="94268" y="109979"/>
                </a:cubicBezTo>
                <a:lnTo>
                  <a:pt x="94268" y="15711"/>
                </a:lnTo>
                <a:cubicBezTo>
                  <a:pt x="94268" y="7046"/>
                  <a:pt x="87222" y="0"/>
                  <a:pt x="78557" y="0"/>
                </a:cubicBezTo>
                <a:lnTo>
                  <a:pt x="15711" y="0"/>
                </a:lnTo>
                <a:close/>
                <a:moveTo>
                  <a:pt x="43206" y="86412"/>
                </a:moveTo>
                <a:lnTo>
                  <a:pt x="51062" y="86412"/>
                </a:lnTo>
                <a:cubicBezTo>
                  <a:pt x="55407" y="86412"/>
                  <a:pt x="58918" y="89923"/>
                  <a:pt x="58918" y="94268"/>
                </a:cubicBezTo>
                <a:lnTo>
                  <a:pt x="58918" y="113907"/>
                </a:lnTo>
                <a:lnTo>
                  <a:pt x="35351" y="113907"/>
                </a:lnTo>
                <a:lnTo>
                  <a:pt x="35351" y="94268"/>
                </a:lnTo>
                <a:cubicBezTo>
                  <a:pt x="35351" y="89923"/>
                  <a:pt x="38861" y="86412"/>
                  <a:pt x="43206" y="86412"/>
                </a:cubicBezTo>
                <a:close/>
                <a:moveTo>
                  <a:pt x="23567" y="27495"/>
                </a:moveTo>
                <a:cubicBezTo>
                  <a:pt x="23567" y="25335"/>
                  <a:pt x="25335" y="23567"/>
                  <a:pt x="27495" y="23567"/>
                </a:cubicBezTo>
                <a:lnTo>
                  <a:pt x="35351" y="23567"/>
                </a:lnTo>
                <a:cubicBezTo>
                  <a:pt x="37511" y="23567"/>
                  <a:pt x="39278" y="25335"/>
                  <a:pt x="39278" y="27495"/>
                </a:cubicBezTo>
                <a:lnTo>
                  <a:pt x="39278" y="35351"/>
                </a:lnTo>
                <a:cubicBezTo>
                  <a:pt x="39278" y="37511"/>
                  <a:pt x="37511" y="39278"/>
                  <a:pt x="35351" y="39278"/>
                </a:cubicBezTo>
                <a:lnTo>
                  <a:pt x="27495" y="39278"/>
                </a:lnTo>
                <a:cubicBezTo>
                  <a:pt x="25335" y="39278"/>
                  <a:pt x="23567" y="37511"/>
                  <a:pt x="23567" y="35351"/>
                </a:cubicBezTo>
                <a:lnTo>
                  <a:pt x="23567" y="27495"/>
                </a:lnTo>
                <a:close/>
                <a:moveTo>
                  <a:pt x="58918" y="23567"/>
                </a:moveTo>
                <a:lnTo>
                  <a:pt x="66773" y="23567"/>
                </a:lnTo>
                <a:cubicBezTo>
                  <a:pt x="68934" y="23567"/>
                  <a:pt x="70701" y="25335"/>
                  <a:pt x="70701" y="27495"/>
                </a:cubicBezTo>
                <a:lnTo>
                  <a:pt x="70701" y="35351"/>
                </a:lnTo>
                <a:cubicBezTo>
                  <a:pt x="70701" y="37511"/>
                  <a:pt x="68934" y="39278"/>
                  <a:pt x="66773" y="39278"/>
                </a:cubicBezTo>
                <a:lnTo>
                  <a:pt x="58918" y="39278"/>
                </a:lnTo>
                <a:cubicBezTo>
                  <a:pt x="56757" y="39278"/>
                  <a:pt x="54990" y="37511"/>
                  <a:pt x="54990" y="35351"/>
                </a:cubicBezTo>
                <a:lnTo>
                  <a:pt x="54990" y="27495"/>
                </a:lnTo>
                <a:cubicBezTo>
                  <a:pt x="54990" y="25335"/>
                  <a:pt x="56757" y="23567"/>
                  <a:pt x="58918" y="23567"/>
                </a:cubicBezTo>
                <a:close/>
                <a:moveTo>
                  <a:pt x="23567" y="58918"/>
                </a:moveTo>
                <a:cubicBezTo>
                  <a:pt x="23567" y="56757"/>
                  <a:pt x="25335" y="54990"/>
                  <a:pt x="27495" y="54990"/>
                </a:cubicBezTo>
                <a:lnTo>
                  <a:pt x="35351" y="54990"/>
                </a:lnTo>
                <a:cubicBezTo>
                  <a:pt x="37511" y="54990"/>
                  <a:pt x="39278" y="56757"/>
                  <a:pt x="39278" y="58918"/>
                </a:cubicBezTo>
                <a:lnTo>
                  <a:pt x="39278" y="66773"/>
                </a:lnTo>
                <a:cubicBezTo>
                  <a:pt x="39278" y="68934"/>
                  <a:pt x="37511" y="70701"/>
                  <a:pt x="35351" y="70701"/>
                </a:cubicBezTo>
                <a:lnTo>
                  <a:pt x="27495" y="70701"/>
                </a:lnTo>
                <a:cubicBezTo>
                  <a:pt x="25335" y="70701"/>
                  <a:pt x="23567" y="68934"/>
                  <a:pt x="23567" y="66773"/>
                </a:cubicBezTo>
                <a:lnTo>
                  <a:pt x="23567" y="58918"/>
                </a:lnTo>
                <a:close/>
                <a:moveTo>
                  <a:pt x="58918" y="54990"/>
                </a:moveTo>
                <a:lnTo>
                  <a:pt x="66773" y="54990"/>
                </a:lnTo>
                <a:cubicBezTo>
                  <a:pt x="68934" y="54990"/>
                  <a:pt x="70701" y="56757"/>
                  <a:pt x="70701" y="58918"/>
                </a:cubicBezTo>
                <a:lnTo>
                  <a:pt x="70701" y="66773"/>
                </a:lnTo>
                <a:cubicBezTo>
                  <a:pt x="70701" y="68934"/>
                  <a:pt x="68934" y="70701"/>
                  <a:pt x="66773" y="70701"/>
                </a:cubicBezTo>
                <a:lnTo>
                  <a:pt x="58918" y="70701"/>
                </a:lnTo>
                <a:cubicBezTo>
                  <a:pt x="56757" y="70701"/>
                  <a:pt x="54990" y="68934"/>
                  <a:pt x="54990" y="66773"/>
                </a:cubicBezTo>
                <a:lnTo>
                  <a:pt x="54990" y="58918"/>
                </a:lnTo>
                <a:cubicBezTo>
                  <a:pt x="54990" y="56757"/>
                  <a:pt x="56757" y="54990"/>
                  <a:pt x="58918" y="54990"/>
                </a:cubicBezTo>
                <a:close/>
              </a:path>
            </a:pathLst>
          </a:custGeom>
          <a:solidFill>
            <a:srgbClr val="2B6CB0"/>
          </a:solidFill>
          <a:ln/>
        </p:spPr>
      </p:sp>
      <p:sp>
        <p:nvSpPr>
          <p:cNvPr id="11" name="Text 53">
            <a:extLst>
              <a:ext uri="{FF2B5EF4-FFF2-40B4-BE49-F238E27FC236}">
                <a16:creationId xmlns:a16="http://schemas.microsoft.com/office/drawing/2014/main" id="{C2A2D0E0-E514-429D-B9D1-1EE882B984D2}"/>
              </a:ext>
            </a:extLst>
          </p:cNvPr>
          <p:cNvSpPr/>
          <p:nvPr/>
        </p:nvSpPr>
        <p:spPr>
          <a:xfrm>
            <a:off x="523279" y="6598988"/>
            <a:ext cx="781078" cy="179558"/>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АҚ</a:t>
            </a:r>
            <a:endParaRPr lang="en-US" dirty="0">
              <a:latin typeface="Arial" panose="020B0604020202020204" pitchFamily="34" charset="0"/>
              <a:cs typeface="Arial" panose="020B0604020202020204" pitchFamily="34" charset="0"/>
            </a:endParaRP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Текст 3">
            <a:extLst>
              <a:ext uri="{FF2B5EF4-FFF2-40B4-BE49-F238E27FC236}">
                <a16:creationId xmlns:a16="http://schemas.microsoft.com/office/drawing/2014/main" id="{F2C780B3-AA12-48BA-B3AD-2FFAF0657013}"/>
              </a:ext>
            </a:extLst>
          </p:cNvPr>
          <p:cNvSpPr txBox="1">
            <a:spLocks/>
          </p:cNvSpPr>
          <p:nvPr/>
        </p:nvSpPr>
        <p:spPr>
          <a:xfrm>
            <a:off x="286064" y="3745878"/>
            <a:ext cx="6328847" cy="425549"/>
          </a:xfrm>
          <a:prstGeom prst="rect">
            <a:avLst/>
          </a:prstGeom>
          <a:noFill/>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pPr>
            <a:r>
              <a:rPr lang="ru-RU" sz="1200" b="1" dirty="0">
                <a:solidFill>
                  <a:schemeClr val="accent5">
                    <a:lumMod val="50000"/>
                  </a:schemeClr>
                </a:solidFill>
                <a:latin typeface="Arial" panose="020B0604020202020204" pitchFamily="34" charset="0"/>
                <a:cs typeface="Arial" panose="020B0604020202020204" pitchFamily="34" charset="0"/>
              </a:rPr>
              <a:t>АКТИВТЕРДІҢ ТҮСУІ мен </a:t>
            </a:r>
          </a:p>
          <a:p>
            <a:pPr>
              <a:lnSpc>
                <a:spcPct val="100000"/>
              </a:lnSpc>
              <a:spcBef>
                <a:spcPts val="0"/>
              </a:spcBef>
            </a:pPr>
            <a:r>
              <a:rPr lang="ru-RU" sz="1200" b="1" dirty="0">
                <a:solidFill>
                  <a:schemeClr val="accent5">
                    <a:lumMod val="50000"/>
                  </a:schemeClr>
                </a:solidFill>
                <a:latin typeface="Arial" panose="020B0604020202020204" pitchFamily="34" charset="0"/>
                <a:cs typeface="Arial" panose="020B0604020202020204" pitchFamily="34" charset="0"/>
              </a:rPr>
              <a:t>КОМИССИЯЛЫҚ СЫЙАҚЫ, </a:t>
            </a:r>
            <a:r>
              <a:rPr lang="ru-RU" sz="1000" b="1" dirty="0">
                <a:solidFill>
                  <a:schemeClr val="accent5">
                    <a:lumMod val="50000"/>
                  </a:schemeClr>
                </a:solidFill>
                <a:latin typeface="Arial" panose="020B0604020202020204" pitchFamily="34" charset="0"/>
                <a:cs typeface="Arial" panose="020B0604020202020204" pitchFamily="34" charset="0"/>
              </a:rPr>
              <a:t>млн. </a:t>
            </a:r>
            <a:r>
              <a:rPr lang="ru-RU" sz="1000" b="1" dirty="0" err="1">
                <a:solidFill>
                  <a:schemeClr val="accent5">
                    <a:lumMod val="50000"/>
                  </a:schemeClr>
                </a:solidFill>
                <a:latin typeface="Arial" panose="020B0604020202020204" pitchFamily="34" charset="0"/>
                <a:cs typeface="Arial" panose="020B0604020202020204" pitchFamily="34" charset="0"/>
              </a:rPr>
              <a:t>теңге</a:t>
            </a:r>
            <a:r>
              <a:rPr lang="ru-RU" sz="1200" b="1" dirty="0">
                <a:solidFill>
                  <a:schemeClr val="accent5">
                    <a:lumMod val="50000"/>
                  </a:schemeClr>
                </a:solidFill>
                <a:latin typeface="Arial" panose="020B0604020202020204" pitchFamily="34" charset="0"/>
                <a:cs typeface="Arial" panose="020B0604020202020204" pitchFamily="34" charset="0"/>
              </a:rPr>
              <a:t>  </a:t>
            </a:r>
            <a:endParaRPr lang="ru-RU" sz="1400" dirty="0">
              <a:solidFill>
                <a:schemeClr val="accent5">
                  <a:lumMod val="50000"/>
                </a:schemeClr>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40D03E76-143C-4561-9DB9-28BC22986D20}"/>
              </a:ext>
            </a:extLst>
          </p:cNvPr>
          <p:cNvSpPr txBox="1"/>
          <p:nvPr/>
        </p:nvSpPr>
        <p:spPr>
          <a:xfrm>
            <a:off x="6884281" y="1527198"/>
            <a:ext cx="4977453" cy="276999"/>
          </a:xfrm>
          <a:prstGeom prst="rect">
            <a:avLst/>
          </a:prstGeom>
          <a:noFill/>
          <a:ln>
            <a:noFill/>
          </a:ln>
        </p:spPr>
        <p:txBody>
          <a:bodyPr wrap="square" rtlCol="0">
            <a:spAutoFit/>
          </a:bodyPr>
          <a:lstStyle/>
          <a:p>
            <a:pPr algn="ctr"/>
            <a:r>
              <a:rPr lang="ru-RU" sz="1200" b="1" dirty="0">
                <a:solidFill>
                  <a:srgbClr val="002060"/>
                </a:solidFill>
                <a:latin typeface="Arial" panose="020B0604020202020204" pitchFamily="34" charset="0"/>
                <a:cs typeface="Arial" panose="020B0604020202020204" pitchFamily="34" charset="0"/>
              </a:rPr>
              <a:t>КІРІСТЕР, ШЫҒЫСТАР, </a:t>
            </a:r>
            <a:r>
              <a:rPr lang="ru-RU" sz="1000" dirty="0" err="1">
                <a:solidFill>
                  <a:srgbClr val="002060"/>
                </a:solidFill>
                <a:latin typeface="Arial" panose="020B0604020202020204" pitchFamily="34" charset="0"/>
                <a:cs typeface="Arial" panose="020B0604020202020204" pitchFamily="34" charset="0"/>
              </a:rPr>
              <a:t>салық</a:t>
            </a:r>
            <a:r>
              <a:rPr lang="ru-RU" sz="1000" dirty="0">
                <a:solidFill>
                  <a:srgbClr val="002060"/>
                </a:solidFill>
                <a:latin typeface="Arial" panose="020B0604020202020204" pitchFamily="34" charset="0"/>
                <a:cs typeface="Arial" panose="020B0604020202020204" pitchFamily="34" charset="0"/>
              </a:rPr>
              <a:t> </a:t>
            </a:r>
            <a:r>
              <a:rPr lang="ru-RU" sz="1000" dirty="0" err="1">
                <a:solidFill>
                  <a:srgbClr val="002060"/>
                </a:solidFill>
                <a:latin typeface="Arial" panose="020B0604020202020204" pitchFamily="34" charset="0"/>
                <a:cs typeface="Arial" panose="020B0604020202020204" pitchFamily="34" charset="0"/>
              </a:rPr>
              <a:t>салынғанға</a:t>
            </a:r>
            <a:r>
              <a:rPr lang="ru-RU" sz="1000" dirty="0">
                <a:solidFill>
                  <a:srgbClr val="002060"/>
                </a:solidFill>
                <a:latin typeface="Arial" panose="020B0604020202020204" pitchFamily="34" charset="0"/>
                <a:cs typeface="Arial" panose="020B0604020202020204" pitchFamily="34" charset="0"/>
              </a:rPr>
              <a:t> </a:t>
            </a:r>
            <a:r>
              <a:rPr lang="ru-RU" sz="1000" dirty="0" err="1">
                <a:solidFill>
                  <a:srgbClr val="002060"/>
                </a:solidFill>
                <a:latin typeface="Arial" panose="020B0604020202020204" pitchFamily="34" charset="0"/>
                <a:cs typeface="Arial" panose="020B0604020202020204" pitchFamily="34" charset="0"/>
              </a:rPr>
              <a:t>дейін</a:t>
            </a:r>
            <a:r>
              <a:rPr lang="ru-RU" sz="1000" dirty="0">
                <a:solidFill>
                  <a:srgbClr val="002060"/>
                </a:solidFill>
                <a:latin typeface="Arial" panose="020B0604020202020204" pitchFamily="34" charset="0"/>
                <a:cs typeface="Arial" panose="020B0604020202020204" pitchFamily="34" charset="0"/>
              </a:rPr>
              <a:t> </a:t>
            </a:r>
            <a:r>
              <a:rPr lang="ru-RU" sz="1200" b="1" dirty="0">
                <a:solidFill>
                  <a:srgbClr val="002060"/>
                </a:solidFill>
                <a:latin typeface="Arial" panose="020B0604020202020204" pitchFamily="34" charset="0"/>
                <a:cs typeface="Arial" panose="020B0604020202020204" pitchFamily="34" charset="0"/>
              </a:rPr>
              <a:t>ПАЙДА</a:t>
            </a:r>
            <a:r>
              <a:rPr lang="ru-RU" sz="1000" dirty="0">
                <a:solidFill>
                  <a:srgbClr val="002060"/>
                </a:solidFill>
                <a:latin typeface="Arial" panose="020B0604020202020204" pitchFamily="34" charset="0"/>
                <a:cs typeface="Arial" panose="020B0604020202020204" pitchFamily="34" charset="0"/>
              </a:rPr>
              <a:t>,</a:t>
            </a:r>
            <a:r>
              <a:rPr lang="en-US" sz="1000" dirty="0">
                <a:solidFill>
                  <a:srgbClr val="002060"/>
                </a:solidFill>
                <a:latin typeface="Arial" panose="020B0604020202020204" pitchFamily="34" charset="0"/>
                <a:cs typeface="Arial" panose="020B0604020202020204" pitchFamily="34" charset="0"/>
              </a:rPr>
              <a:t> </a:t>
            </a:r>
            <a:r>
              <a:rPr lang="ru-RU" sz="1000" dirty="0">
                <a:solidFill>
                  <a:srgbClr val="002060"/>
                </a:solidFill>
                <a:latin typeface="Arial" panose="020B0604020202020204" pitchFamily="34" charset="0"/>
                <a:cs typeface="Arial" panose="020B0604020202020204" pitchFamily="34" charset="0"/>
              </a:rPr>
              <a:t>млрд. </a:t>
            </a:r>
            <a:r>
              <a:rPr lang="ru-RU" sz="1000" dirty="0" err="1">
                <a:solidFill>
                  <a:srgbClr val="002060"/>
                </a:solidFill>
                <a:latin typeface="Arial" panose="020B0604020202020204" pitchFamily="34" charset="0"/>
                <a:cs typeface="Arial" panose="020B0604020202020204" pitchFamily="34" charset="0"/>
              </a:rPr>
              <a:t>теңге</a:t>
            </a:r>
            <a:r>
              <a:rPr lang="ru-RU" sz="1000" dirty="0">
                <a:solidFill>
                  <a:srgbClr val="002060"/>
                </a:solidFill>
                <a:latin typeface="Arial" panose="020B0604020202020204" pitchFamily="34" charset="0"/>
                <a:cs typeface="Arial" panose="020B0604020202020204" pitchFamily="34" charset="0"/>
              </a:rPr>
              <a:t> </a:t>
            </a:r>
            <a:endParaRPr lang="ru-KZ" sz="1000" dirty="0">
              <a:solidFill>
                <a:srgbClr val="002060"/>
              </a:solidFill>
              <a:latin typeface="Arial" panose="020B0604020202020204" pitchFamily="34" charset="0"/>
              <a:cs typeface="Arial" panose="020B0604020202020204" pitchFamily="34" charset="0"/>
            </a:endParaRPr>
          </a:p>
        </p:txBody>
      </p:sp>
      <p:graphicFrame>
        <p:nvGraphicFramePr>
          <p:cNvPr id="13" name="Диаграмма 12">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1766693577"/>
              </p:ext>
            </p:extLst>
          </p:nvPr>
        </p:nvGraphicFramePr>
        <p:xfrm>
          <a:off x="7132452" y="1887927"/>
          <a:ext cx="4423812" cy="18743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Таблица 15">
            <a:extLst>
              <a:ext uri="{FF2B5EF4-FFF2-40B4-BE49-F238E27FC236}">
                <a16:creationId xmlns:a16="http://schemas.microsoft.com/office/drawing/2014/main" id="{9D94AF00-2530-4A21-894A-FA26EA795E96}"/>
              </a:ext>
            </a:extLst>
          </p:cNvPr>
          <p:cNvGraphicFramePr>
            <a:graphicFrameLocks noGrp="1"/>
          </p:cNvGraphicFramePr>
          <p:nvPr>
            <p:extLst/>
          </p:nvPr>
        </p:nvGraphicFramePr>
        <p:xfrm>
          <a:off x="284339" y="4180199"/>
          <a:ext cx="6027845" cy="1606454"/>
        </p:xfrm>
        <a:graphic>
          <a:graphicData uri="http://schemas.openxmlformats.org/drawingml/2006/table">
            <a:tbl>
              <a:tblPr firstRow="1" firstCol="1" bandRow="1">
                <a:tableStyleId>{5C22544A-7EE6-4342-B048-85BDC9FD1C3A}</a:tableStyleId>
              </a:tblPr>
              <a:tblGrid>
                <a:gridCol w="1693202">
                  <a:extLst>
                    <a:ext uri="{9D8B030D-6E8A-4147-A177-3AD203B41FA5}">
                      <a16:colId xmlns:a16="http://schemas.microsoft.com/office/drawing/2014/main" val="1134601824"/>
                    </a:ext>
                  </a:extLst>
                </a:gridCol>
                <a:gridCol w="815355">
                  <a:extLst>
                    <a:ext uri="{9D8B030D-6E8A-4147-A177-3AD203B41FA5}">
                      <a16:colId xmlns:a16="http://schemas.microsoft.com/office/drawing/2014/main" val="3214482005"/>
                    </a:ext>
                  </a:extLst>
                </a:gridCol>
                <a:gridCol w="672250">
                  <a:extLst>
                    <a:ext uri="{9D8B030D-6E8A-4147-A177-3AD203B41FA5}">
                      <a16:colId xmlns:a16="http://schemas.microsoft.com/office/drawing/2014/main" val="991887537"/>
                    </a:ext>
                  </a:extLst>
                </a:gridCol>
                <a:gridCol w="672250">
                  <a:extLst>
                    <a:ext uri="{9D8B030D-6E8A-4147-A177-3AD203B41FA5}">
                      <a16:colId xmlns:a16="http://schemas.microsoft.com/office/drawing/2014/main" val="3887705166"/>
                    </a:ext>
                  </a:extLst>
                </a:gridCol>
                <a:gridCol w="751858">
                  <a:extLst>
                    <a:ext uri="{9D8B030D-6E8A-4147-A177-3AD203B41FA5}">
                      <a16:colId xmlns:a16="http://schemas.microsoft.com/office/drawing/2014/main" val="2805175211"/>
                    </a:ext>
                  </a:extLst>
                </a:gridCol>
                <a:gridCol w="751858">
                  <a:extLst>
                    <a:ext uri="{9D8B030D-6E8A-4147-A177-3AD203B41FA5}">
                      <a16:colId xmlns:a16="http://schemas.microsoft.com/office/drawing/2014/main" val="1114159480"/>
                    </a:ext>
                  </a:extLst>
                </a:gridCol>
                <a:gridCol w="671072">
                  <a:extLst>
                    <a:ext uri="{9D8B030D-6E8A-4147-A177-3AD203B41FA5}">
                      <a16:colId xmlns:a16="http://schemas.microsoft.com/office/drawing/2014/main" val="4144743783"/>
                    </a:ext>
                  </a:extLst>
                </a:gridCol>
              </a:tblGrid>
              <a:tr h="441870">
                <a:tc rowSpan="2">
                  <a:txBody>
                    <a:bodyPr/>
                    <a:lstStyle/>
                    <a:p>
                      <a:pPr algn="ctr">
                        <a:lnSpc>
                          <a:spcPct val="107000"/>
                        </a:lnSpc>
                        <a:spcAft>
                          <a:spcPts val="0"/>
                        </a:spcAft>
                      </a:pPr>
                      <a:r>
                        <a:rPr lang="ru-RU" sz="1200" dirty="0" err="1">
                          <a:effectLst/>
                        </a:rPr>
                        <a:t>Көрсеткіш</a:t>
                      </a:r>
                      <a:r>
                        <a:rPr lang="ru-RU" sz="1200" dirty="0">
                          <a:effectLst/>
                        </a:rPr>
                        <a:t> </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3">
                  <a:txBody>
                    <a:bodyPr/>
                    <a:lstStyle/>
                    <a:p>
                      <a:pPr algn="ctr">
                        <a:lnSpc>
                          <a:spcPct val="107000"/>
                        </a:lnSpc>
                        <a:spcAft>
                          <a:spcPts val="800"/>
                        </a:spcAft>
                      </a:pPr>
                      <a:r>
                        <a:rPr lang="ru-RU" sz="1200" dirty="0">
                          <a:effectLst/>
                        </a:rPr>
                        <a:t>Факт</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ru-KZ"/>
                    </a:p>
                  </a:txBody>
                  <a:tcPr/>
                </a:tc>
                <a:tc hMerge="1">
                  <a:txBody>
                    <a:bodyPr/>
                    <a:lstStyle/>
                    <a:p>
                      <a:endParaRPr lang="ru-KZ"/>
                    </a:p>
                  </a:txBody>
                  <a:tcPr/>
                </a:tc>
                <a:tc gridSpan="3">
                  <a:txBody>
                    <a:bodyPr/>
                    <a:lstStyle/>
                    <a:p>
                      <a:pPr algn="ctr">
                        <a:lnSpc>
                          <a:spcPct val="100000"/>
                        </a:lnSpc>
                        <a:spcAft>
                          <a:spcPts val="0"/>
                        </a:spcAft>
                      </a:pPr>
                      <a:r>
                        <a:rPr lang="ru-RU" sz="1200" dirty="0" err="1">
                          <a:effectLst/>
                        </a:rPr>
                        <a:t>Болжам</a:t>
                      </a:r>
                      <a:r>
                        <a:rPr lang="en-US" sz="1200" dirty="0">
                          <a:effectLst/>
                        </a:rPr>
                        <a:t> (</a:t>
                      </a:r>
                      <a:r>
                        <a:rPr lang="ru-RU" sz="1200" dirty="0">
                          <a:effectLst/>
                        </a:rPr>
                        <a:t>2026–2028 </a:t>
                      </a:r>
                      <a:r>
                        <a:rPr lang="ru-RU" sz="1200" dirty="0" err="1">
                          <a:effectLst/>
                        </a:rPr>
                        <a:t>жылдарға</a:t>
                      </a:r>
                      <a:r>
                        <a:rPr lang="ru-RU" sz="1200" dirty="0">
                          <a:effectLst/>
                        </a:rPr>
                        <a:t> </a:t>
                      </a:r>
                      <a:r>
                        <a:rPr lang="ru-RU" sz="1200" dirty="0" err="1">
                          <a:effectLst/>
                        </a:rPr>
                        <a:t>арналған</a:t>
                      </a:r>
                      <a:r>
                        <a:rPr lang="ru-RU" sz="1200" dirty="0">
                          <a:effectLst/>
                        </a:rPr>
                        <a:t> ӘЭДБ)</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ru-KZ"/>
                    </a:p>
                  </a:txBody>
                  <a:tcPr/>
                </a:tc>
                <a:tc hMerge="1">
                  <a:txBody>
                    <a:bodyPr/>
                    <a:lstStyle/>
                    <a:p>
                      <a:endParaRPr lang="ru-KZ"/>
                    </a:p>
                  </a:txBody>
                  <a:tcPr/>
                </a:tc>
                <a:extLst>
                  <a:ext uri="{0D108BD9-81ED-4DB2-BD59-A6C34878D82A}">
                    <a16:rowId xmlns:a16="http://schemas.microsoft.com/office/drawing/2014/main" val="4266301297"/>
                  </a:ext>
                </a:extLst>
              </a:tr>
              <a:tr h="199626">
                <a:tc vMerge="1">
                  <a:txBody>
                    <a:bodyPr/>
                    <a:lstStyle/>
                    <a:p>
                      <a:endParaRPr lang="ru-KZ"/>
                    </a:p>
                  </a:txBody>
                  <a:tcPr/>
                </a:tc>
                <a:tc>
                  <a:txBody>
                    <a:bodyPr/>
                    <a:lstStyle/>
                    <a:p>
                      <a:pPr algn="ctr">
                        <a:lnSpc>
                          <a:spcPct val="107000"/>
                        </a:lnSpc>
                        <a:spcAft>
                          <a:spcPts val="0"/>
                        </a:spcAft>
                      </a:pPr>
                      <a:r>
                        <a:rPr lang="ru-RU" sz="1000" dirty="0">
                          <a:effectLst/>
                        </a:rPr>
                        <a:t>2023 год</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000">
                          <a:effectLst/>
                        </a:rPr>
                        <a:t>2024 год</a:t>
                      </a:r>
                      <a:endParaRPr lang="ru-K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000" dirty="0">
                          <a:effectLst/>
                        </a:rPr>
                        <a:t>2025 год</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000">
                          <a:effectLst/>
                        </a:rPr>
                        <a:t>2026 год</a:t>
                      </a:r>
                      <a:endParaRPr lang="ru-K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000">
                          <a:effectLst/>
                        </a:rPr>
                        <a:t>2027 год</a:t>
                      </a:r>
                      <a:endParaRPr lang="ru-K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000">
                          <a:effectLst/>
                        </a:rPr>
                        <a:t>2028 год</a:t>
                      </a:r>
                      <a:endParaRPr lang="ru-K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98685719"/>
                  </a:ext>
                </a:extLst>
              </a:tr>
              <a:tr h="372076">
                <a:tc>
                  <a:txBody>
                    <a:bodyPr/>
                    <a:lstStyle/>
                    <a:p>
                      <a:pPr>
                        <a:lnSpc>
                          <a:spcPct val="107000"/>
                        </a:lnSpc>
                        <a:spcAft>
                          <a:spcPts val="0"/>
                        </a:spcAft>
                      </a:pPr>
                      <a:r>
                        <a:rPr lang="ru-RU" sz="1000" dirty="0" err="1"/>
                        <a:t>Активтердің</a:t>
                      </a:r>
                      <a:r>
                        <a:rPr lang="ru-RU" sz="1000" dirty="0"/>
                        <a:t> </a:t>
                      </a:r>
                      <a:r>
                        <a:rPr lang="ru-RU" sz="1000" dirty="0" err="1"/>
                        <a:t>түсуі</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000" dirty="0">
                          <a:effectLst/>
                        </a:rPr>
                        <a:t>690 555</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000">
                          <a:effectLst/>
                        </a:rPr>
                        <a:t>745 753</a:t>
                      </a:r>
                      <a:endParaRPr lang="ru-K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000" dirty="0">
                          <a:effectLst/>
                        </a:rPr>
                        <a:t>1 079 430</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000" dirty="0">
                          <a:effectLst/>
                        </a:rPr>
                        <a:t>1 186 695</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000" dirty="0">
                          <a:effectLst/>
                        </a:rPr>
                        <a:t> 1 282 503</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000" dirty="0">
                          <a:effectLst/>
                        </a:rPr>
                        <a:t>1 381 538</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60491357"/>
                  </a:ext>
                </a:extLst>
              </a:tr>
              <a:tr h="592882">
                <a:tc>
                  <a:txBody>
                    <a:bodyPr/>
                    <a:lstStyle/>
                    <a:p>
                      <a:pPr>
                        <a:lnSpc>
                          <a:spcPct val="107000"/>
                        </a:lnSpc>
                        <a:spcAft>
                          <a:spcPts val="0"/>
                        </a:spcAft>
                      </a:pPr>
                      <a:r>
                        <a:rPr lang="ru-RU" sz="1000" dirty="0" err="1">
                          <a:effectLst/>
                        </a:rPr>
                        <a:t>Комиссиялық</a:t>
                      </a:r>
                      <a:r>
                        <a:rPr lang="ru-RU" sz="1000" dirty="0">
                          <a:effectLst/>
                        </a:rPr>
                        <a:t> </a:t>
                      </a:r>
                      <a:r>
                        <a:rPr lang="ru-RU" sz="1000" dirty="0" err="1">
                          <a:effectLst/>
                        </a:rPr>
                        <a:t>сыйақының</a:t>
                      </a:r>
                      <a:r>
                        <a:rPr lang="ru-RU" sz="1000" dirty="0">
                          <a:effectLst/>
                        </a:rPr>
                        <a:t> </a:t>
                      </a:r>
                      <a:r>
                        <a:rPr lang="ru-RU" sz="1000" dirty="0" err="1">
                          <a:effectLst/>
                        </a:rPr>
                        <a:t>пайыздық</a:t>
                      </a:r>
                      <a:r>
                        <a:rPr lang="ru-RU" sz="1000" dirty="0">
                          <a:effectLst/>
                        </a:rPr>
                        <a:t> </a:t>
                      </a:r>
                      <a:r>
                        <a:rPr lang="ru-RU" sz="1000" dirty="0" err="1">
                          <a:effectLst/>
                        </a:rPr>
                        <a:t>мөлшерлемесінің</a:t>
                      </a:r>
                      <a:r>
                        <a:rPr lang="ru-RU" sz="1000" dirty="0">
                          <a:effectLst/>
                        </a:rPr>
                        <a:t> </a:t>
                      </a:r>
                      <a:r>
                        <a:rPr lang="ru-RU" sz="1000" dirty="0" err="1">
                          <a:effectLst/>
                        </a:rPr>
                        <a:t>шамасы</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000" dirty="0">
                          <a:effectLst/>
                        </a:rPr>
                        <a:t>0,58%</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000">
                          <a:effectLst/>
                        </a:rPr>
                        <a:t>0,63%</a:t>
                      </a:r>
                      <a:endParaRPr lang="ru-K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en-US" sz="1000" dirty="0">
                          <a:effectLst/>
                        </a:rPr>
                        <a:t>0</a:t>
                      </a:r>
                      <a:r>
                        <a:rPr lang="ru-RU" sz="1000" dirty="0">
                          <a:effectLst/>
                        </a:rPr>
                        <a:t>,</a:t>
                      </a:r>
                      <a:r>
                        <a:rPr lang="en-US" sz="1000" dirty="0">
                          <a:effectLst/>
                        </a:rPr>
                        <a:t>5</a:t>
                      </a:r>
                      <a:r>
                        <a:rPr lang="kk-KZ" sz="1000" dirty="0">
                          <a:effectLst/>
                        </a:rPr>
                        <a:t>7</a:t>
                      </a:r>
                      <a:r>
                        <a:rPr lang="en-US" sz="1000" dirty="0">
                          <a:effectLst/>
                        </a:rPr>
                        <a:t>%</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000">
                          <a:effectLst/>
                        </a:rPr>
                        <a:t>0,7</a:t>
                      </a:r>
                      <a:r>
                        <a:rPr lang="kk-KZ" sz="1000">
                          <a:effectLst/>
                        </a:rPr>
                        <a:t>0 </a:t>
                      </a:r>
                      <a:r>
                        <a:rPr lang="ru-RU" sz="1000">
                          <a:effectLst/>
                        </a:rPr>
                        <a:t>%</a:t>
                      </a:r>
                      <a:endParaRPr lang="ru-K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000">
                          <a:effectLst/>
                        </a:rPr>
                        <a:t>0,7</a:t>
                      </a:r>
                      <a:r>
                        <a:rPr lang="kk-KZ" sz="1000">
                          <a:effectLst/>
                        </a:rPr>
                        <a:t>0 </a:t>
                      </a:r>
                      <a:r>
                        <a:rPr lang="ru-RU" sz="1000">
                          <a:effectLst/>
                        </a:rPr>
                        <a:t>%</a:t>
                      </a:r>
                      <a:endParaRPr lang="ru-K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000" dirty="0">
                          <a:effectLst/>
                        </a:rPr>
                        <a:t>0,7</a:t>
                      </a:r>
                      <a:r>
                        <a:rPr lang="kk-KZ" sz="1000" dirty="0">
                          <a:effectLst/>
                        </a:rPr>
                        <a:t>0 </a:t>
                      </a:r>
                      <a:r>
                        <a:rPr lang="ru-RU" sz="1000" dirty="0">
                          <a:effectLst/>
                        </a:rPr>
                        <a:t>%</a:t>
                      </a:r>
                      <a:endParaRPr lang="ru-K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80744971"/>
                  </a:ext>
                </a:extLst>
              </a:tr>
            </a:tbl>
          </a:graphicData>
        </a:graphic>
      </p:graphicFrame>
      <p:sp>
        <p:nvSpPr>
          <p:cNvPr id="17" name="Rectangle 1">
            <a:extLst>
              <a:ext uri="{FF2B5EF4-FFF2-40B4-BE49-F238E27FC236}">
                <a16:creationId xmlns:a16="http://schemas.microsoft.com/office/drawing/2014/main" id="{CFDCDE79-FB30-446F-A3EC-9EAAF4EC519F}"/>
              </a:ext>
            </a:extLst>
          </p:cNvPr>
          <p:cNvSpPr>
            <a:spLocks noChangeArrowheads="1"/>
          </p:cNvSpPr>
          <p:nvPr/>
        </p:nvSpPr>
        <p:spPr bwMode="auto">
          <a:xfrm>
            <a:off x="801880" y="2477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KZ"/>
          </a:p>
        </p:txBody>
      </p:sp>
      <p:sp>
        <p:nvSpPr>
          <p:cNvPr id="18" name="TextBox 17">
            <a:extLst>
              <a:ext uri="{FF2B5EF4-FFF2-40B4-BE49-F238E27FC236}">
                <a16:creationId xmlns:a16="http://schemas.microsoft.com/office/drawing/2014/main" id="{524106BC-4263-46DD-8973-D86FBC1EB365}"/>
              </a:ext>
            </a:extLst>
          </p:cNvPr>
          <p:cNvSpPr txBox="1"/>
          <p:nvPr/>
        </p:nvSpPr>
        <p:spPr>
          <a:xfrm>
            <a:off x="7302828" y="3907234"/>
            <a:ext cx="4257471" cy="1976497"/>
          </a:xfrm>
          <a:prstGeom prst="roundRect">
            <a:avLst>
              <a:gd name="adj" fmla="val 4436"/>
            </a:avLst>
          </a:prstGeom>
          <a:gradFill flip="none" rotWithShape="1">
            <a:gsLst>
              <a:gs pos="0">
                <a:srgbClr val="1A365D"/>
              </a:gs>
              <a:gs pos="100000">
                <a:srgbClr val="2B6CB0"/>
              </a:gs>
            </a:gsLst>
            <a:lin ang="3000000" scaled="0"/>
          </a:gradFill>
          <a:ln/>
          <a:effectLst>
            <a:outerShdw blurRad="142875" dist="95250" dir="5400000" algn="bl" rotWithShape="0">
              <a:srgbClr val="000000">
                <a:alpha val="10196"/>
              </a:srgbClr>
            </a:outerShdw>
          </a:effectLst>
        </p:spPr>
        <p:txBody>
          <a:bodyPr wrap="square" rtlCol="0">
            <a:spAutoFit/>
          </a:bodyPr>
          <a:lstStyle/>
          <a:p>
            <a:pPr algn="just"/>
            <a:r>
              <a:rPr lang="ru-RU" sz="1200" dirty="0" err="1">
                <a:solidFill>
                  <a:schemeClr val="bg1"/>
                </a:solidFill>
                <a:latin typeface="Arial" panose="020B0604020202020204" pitchFamily="34" charset="0"/>
                <a:cs typeface="Arial" panose="020B0604020202020204" pitchFamily="34" charset="0"/>
              </a:rPr>
              <a:t>Қордың</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қаржы-шаруашылық</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қызметі</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Директорлар</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кеңесінің</a:t>
            </a:r>
            <a:r>
              <a:rPr lang="ru-RU" sz="1200" dirty="0">
                <a:solidFill>
                  <a:schemeClr val="bg1"/>
                </a:solidFill>
                <a:latin typeface="Arial" panose="020B0604020202020204" pitchFamily="34" charset="0"/>
                <a:cs typeface="Arial" panose="020B0604020202020204" pitchFamily="34" charset="0"/>
              </a:rPr>
              <a:t> 2021 </a:t>
            </a:r>
            <a:r>
              <a:rPr lang="ru-RU" sz="1200" dirty="0" err="1">
                <a:solidFill>
                  <a:schemeClr val="bg1"/>
                </a:solidFill>
                <a:latin typeface="Arial" panose="020B0604020202020204" pitchFamily="34" charset="0"/>
                <a:cs typeface="Arial" panose="020B0604020202020204" pitchFamily="34" charset="0"/>
              </a:rPr>
              <a:t>жылғы</a:t>
            </a:r>
            <a:r>
              <a:rPr lang="ru-RU" sz="1200" dirty="0">
                <a:solidFill>
                  <a:schemeClr val="bg1"/>
                </a:solidFill>
                <a:latin typeface="Arial" panose="020B0604020202020204" pitchFamily="34" charset="0"/>
                <a:cs typeface="Arial" panose="020B0604020202020204" pitchFamily="34" charset="0"/>
              </a:rPr>
              <a:t> 2 </a:t>
            </a:r>
            <a:r>
              <a:rPr lang="ru-RU" sz="1200" dirty="0" err="1">
                <a:solidFill>
                  <a:schemeClr val="bg1"/>
                </a:solidFill>
                <a:latin typeface="Arial" panose="020B0604020202020204" pitchFamily="34" charset="0"/>
                <a:cs typeface="Arial" panose="020B0604020202020204" pitchFamily="34" charset="0"/>
              </a:rPr>
              <a:t>желтоқсандағы</a:t>
            </a:r>
            <a:r>
              <a:rPr lang="ru-RU" sz="1200" dirty="0">
                <a:solidFill>
                  <a:schemeClr val="bg1"/>
                </a:solidFill>
                <a:latin typeface="Arial" panose="020B0604020202020204" pitchFamily="34" charset="0"/>
                <a:cs typeface="Arial" panose="020B0604020202020204" pitchFamily="34" charset="0"/>
              </a:rPr>
              <a:t> №9 </a:t>
            </a:r>
            <a:r>
              <a:rPr lang="ru-RU" sz="1200" dirty="0" err="1">
                <a:solidFill>
                  <a:schemeClr val="bg1"/>
                </a:solidFill>
                <a:latin typeface="Arial" panose="020B0604020202020204" pitchFamily="34" charset="0"/>
                <a:cs typeface="Arial" panose="020B0604020202020204" pitchFamily="34" charset="0"/>
              </a:rPr>
              <a:t>шешімімен</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бекітілген</a:t>
            </a:r>
            <a:r>
              <a:rPr lang="ru-RU" sz="1200" dirty="0">
                <a:solidFill>
                  <a:schemeClr val="bg1"/>
                </a:solidFill>
                <a:latin typeface="Arial" panose="020B0604020202020204" pitchFamily="34" charset="0"/>
                <a:cs typeface="Arial" panose="020B0604020202020204" pitchFamily="34" charset="0"/>
              </a:rPr>
              <a:t> </a:t>
            </a:r>
            <a:r>
              <a:rPr lang="ru-RU" sz="1200" b="1" dirty="0">
                <a:solidFill>
                  <a:schemeClr val="bg1"/>
                </a:solidFill>
                <a:latin typeface="Arial" panose="020B0604020202020204" pitchFamily="34" charset="0"/>
                <a:cs typeface="Arial" panose="020B0604020202020204" pitchFamily="34" charset="0"/>
              </a:rPr>
              <a:t>2022–2026 </a:t>
            </a:r>
            <a:r>
              <a:rPr lang="ru-RU" sz="1200" b="1" dirty="0" err="1">
                <a:solidFill>
                  <a:schemeClr val="bg1"/>
                </a:solidFill>
                <a:latin typeface="Arial" panose="020B0604020202020204" pitchFamily="34" charset="0"/>
                <a:cs typeface="Arial" panose="020B0604020202020204" pitchFamily="34" charset="0"/>
              </a:rPr>
              <a:t>жылдарға</a:t>
            </a:r>
            <a:r>
              <a:rPr lang="ru-RU" sz="1200" b="1" dirty="0">
                <a:solidFill>
                  <a:schemeClr val="bg1"/>
                </a:solidFill>
                <a:latin typeface="Arial" panose="020B0604020202020204" pitchFamily="34" charset="0"/>
                <a:cs typeface="Arial" panose="020B0604020202020204" pitchFamily="34" charset="0"/>
              </a:rPr>
              <a:t> </a:t>
            </a:r>
            <a:r>
              <a:rPr lang="ru-RU" sz="1200" b="1" dirty="0" err="1">
                <a:solidFill>
                  <a:schemeClr val="bg1"/>
                </a:solidFill>
                <a:latin typeface="Arial" panose="020B0604020202020204" pitchFamily="34" charset="0"/>
                <a:cs typeface="Arial" panose="020B0604020202020204" pitchFamily="34" charset="0"/>
              </a:rPr>
              <a:t>арналған</a:t>
            </a:r>
            <a:r>
              <a:rPr lang="ru-RU" sz="1200" b="1" dirty="0">
                <a:solidFill>
                  <a:schemeClr val="bg1"/>
                </a:solidFill>
                <a:latin typeface="Arial" panose="020B0604020202020204" pitchFamily="34" charset="0"/>
                <a:cs typeface="Arial" panose="020B0604020202020204" pitchFamily="34" charset="0"/>
              </a:rPr>
              <a:t> Даму </a:t>
            </a:r>
            <a:r>
              <a:rPr lang="ru-RU" sz="1200" b="1" dirty="0" err="1">
                <a:solidFill>
                  <a:schemeClr val="bg1"/>
                </a:solidFill>
                <a:latin typeface="Arial" panose="020B0604020202020204" pitchFamily="34" charset="0"/>
                <a:cs typeface="Arial" panose="020B0604020202020204" pitchFamily="34" charset="0"/>
              </a:rPr>
              <a:t>жоспарына</a:t>
            </a:r>
            <a:r>
              <a:rPr lang="ru-RU" sz="1200" b="1"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сәйкес</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жүргізіледі</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Директорлар</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кеңесінің</a:t>
            </a:r>
            <a:r>
              <a:rPr lang="ru-RU" sz="1200" dirty="0">
                <a:solidFill>
                  <a:schemeClr val="bg1"/>
                </a:solidFill>
                <a:latin typeface="Arial" panose="020B0604020202020204" pitchFamily="34" charset="0"/>
                <a:cs typeface="Arial" panose="020B0604020202020204" pitchFamily="34" charset="0"/>
              </a:rPr>
              <a:t> 2025 </a:t>
            </a:r>
            <a:r>
              <a:rPr lang="ru-RU" sz="1200" dirty="0" err="1">
                <a:solidFill>
                  <a:schemeClr val="bg1"/>
                </a:solidFill>
                <a:latin typeface="Arial" panose="020B0604020202020204" pitchFamily="34" charset="0"/>
                <a:cs typeface="Arial" panose="020B0604020202020204" pitchFamily="34" charset="0"/>
              </a:rPr>
              <a:t>жылғы</a:t>
            </a:r>
            <a:r>
              <a:rPr lang="ru-RU" sz="1200" dirty="0">
                <a:solidFill>
                  <a:schemeClr val="bg1"/>
                </a:solidFill>
                <a:latin typeface="Arial" panose="020B0604020202020204" pitchFamily="34" charset="0"/>
                <a:cs typeface="Arial" panose="020B0604020202020204" pitchFamily="34" charset="0"/>
              </a:rPr>
              <a:t> 23 </a:t>
            </a:r>
            <a:r>
              <a:rPr lang="ru-RU" sz="1200" dirty="0" err="1">
                <a:solidFill>
                  <a:schemeClr val="bg1"/>
                </a:solidFill>
                <a:latin typeface="Arial" panose="020B0604020202020204" pitchFamily="34" charset="0"/>
                <a:cs typeface="Arial" panose="020B0604020202020204" pitchFamily="34" charset="0"/>
              </a:rPr>
              <a:t>желтоқсандағы</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шешімімен</a:t>
            </a:r>
            <a:r>
              <a:rPr lang="ru-RU" sz="1200" dirty="0">
                <a:solidFill>
                  <a:schemeClr val="bg1"/>
                </a:solidFill>
                <a:latin typeface="Arial" panose="020B0604020202020204" pitchFamily="34" charset="0"/>
                <a:cs typeface="Arial" panose="020B0604020202020204" pitchFamily="34" charset="0"/>
              </a:rPr>
              <a:t> 2026 </a:t>
            </a:r>
            <a:r>
              <a:rPr lang="ru-RU" sz="1200" dirty="0" err="1">
                <a:solidFill>
                  <a:schemeClr val="bg1"/>
                </a:solidFill>
                <a:latin typeface="Arial" panose="020B0604020202020204" pitchFamily="34" charset="0"/>
                <a:cs typeface="Arial" panose="020B0604020202020204" pitchFamily="34" charset="0"/>
              </a:rPr>
              <a:t>жылға</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арналған</a:t>
            </a:r>
            <a:r>
              <a:rPr lang="ru-RU" sz="1200" dirty="0">
                <a:solidFill>
                  <a:schemeClr val="bg1"/>
                </a:solidFill>
                <a:latin typeface="Arial" panose="020B0604020202020204" pitchFamily="34" charset="0"/>
                <a:cs typeface="Arial" panose="020B0604020202020204" pitchFamily="34" charset="0"/>
              </a:rPr>
              <a:t> Даму </a:t>
            </a:r>
            <a:r>
              <a:rPr lang="ru-RU" sz="1200" dirty="0" err="1">
                <a:solidFill>
                  <a:schemeClr val="bg1"/>
                </a:solidFill>
                <a:latin typeface="Arial" panose="020B0604020202020204" pitchFamily="34" charset="0"/>
                <a:cs typeface="Arial" panose="020B0604020202020204" pitchFamily="34" charset="0"/>
              </a:rPr>
              <a:t>жоспарының</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жыл</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сайынғы</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нақтылауы</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және</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жартыжылдық</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нақтылауы</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бекітілді</a:t>
            </a:r>
            <a:r>
              <a:rPr lang="ru-RU" sz="1200" dirty="0">
                <a:solidFill>
                  <a:schemeClr val="bg1"/>
                </a:solidFill>
                <a:latin typeface="Arial" panose="020B0604020202020204" pitchFamily="34" charset="0"/>
                <a:cs typeface="Arial" panose="020B0604020202020204" pitchFamily="34" charset="0"/>
              </a:rPr>
              <a:t> (2025 </a:t>
            </a:r>
            <a:r>
              <a:rPr lang="ru-RU" sz="1200" dirty="0" err="1">
                <a:solidFill>
                  <a:schemeClr val="bg1"/>
                </a:solidFill>
                <a:latin typeface="Arial" panose="020B0604020202020204" pitchFamily="34" charset="0"/>
                <a:cs typeface="Arial" panose="020B0604020202020204" pitchFamily="34" charset="0"/>
              </a:rPr>
              <a:t>жылдың</a:t>
            </a:r>
            <a:r>
              <a:rPr lang="ru-RU" sz="1200" dirty="0">
                <a:solidFill>
                  <a:schemeClr val="bg1"/>
                </a:solidFill>
                <a:latin typeface="Arial" panose="020B0604020202020204" pitchFamily="34" charset="0"/>
                <a:cs typeface="Arial" panose="020B0604020202020204" pitchFamily="34" charset="0"/>
              </a:rPr>
              <a:t> 2 </a:t>
            </a:r>
            <a:r>
              <a:rPr lang="ru-RU" sz="1200" dirty="0" err="1">
                <a:solidFill>
                  <a:schemeClr val="bg1"/>
                </a:solidFill>
                <a:latin typeface="Arial" panose="020B0604020202020204" pitchFamily="34" charset="0"/>
                <a:cs typeface="Arial" panose="020B0604020202020204" pitchFamily="34" charset="0"/>
              </a:rPr>
              <a:t>жартыжылдығы</a:t>
            </a:r>
            <a:r>
              <a:rPr lang="ru-RU" sz="1200" dirty="0">
                <a:solidFill>
                  <a:schemeClr val="bg1"/>
                </a:solidFill>
                <a:latin typeface="Arial" panose="020B0604020202020204" pitchFamily="34" charset="0"/>
                <a:cs typeface="Arial" panose="020B0604020202020204" pitchFamily="34" charset="0"/>
              </a:rPr>
              <a:t>).</a:t>
            </a:r>
          </a:p>
          <a:p>
            <a:pPr algn="just"/>
            <a:r>
              <a:rPr lang="ru-RU" sz="1200" dirty="0" err="1">
                <a:solidFill>
                  <a:schemeClr val="bg1"/>
                </a:solidFill>
                <a:latin typeface="Arial" panose="020B0604020202020204" pitchFamily="34" charset="0"/>
                <a:cs typeface="Arial" panose="020B0604020202020204" pitchFamily="34" charset="0"/>
              </a:rPr>
              <a:t>Комиссиялық</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сыйақыдан</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алынған</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кіріс</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Қордың</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жұмыс</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істеуі</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үшін</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қажетті</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әкімшілік</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шығыстарды</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жабады</a:t>
            </a:r>
            <a:r>
              <a:rPr lang="ru-RU" sz="1200" dirty="0">
                <a:solidFill>
                  <a:schemeClr val="bg1"/>
                </a:solidFill>
                <a:latin typeface="Arial" panose="020B0604020202020204" pitchFamily="34" charset="0"/>
                <a:cs typeface="Arial" panose="020B0604020202020204" pitchFamily="34" charset="0"/>
              </a:rPr>
              <a:t>.</a:t>
            </a:r>
            <a:endParaRPr lang="ru-KZ" sz="1200" dirty="0">
              <a:solidFill>
                <a:schemeClr val="bg1"/>
              </a:solidFill>
              <a:latin typeface="Arial" panose="020B0604020202020204" pitchFamily="34" charset="0"/>
              <a:cs typeface="Arial" panose="020B0604020202020204" pitchFamily="34" charset="0"/>
            </a:endParaRPr>
          </a:p>
        </p:txBody>
      </p:sp>
      <p:sp>
        <p:nvSpPr>
          <p:cNvPr id="19" name="Прямоугольник: скругленные верхние углы 18">
            <a:extLst>
              <a:ext uri="{FF2B5EF4-FFF2-40B4-BE49-F238E27FC236}">
                <a16:creationId xmlns:a16="http://schemas.microsoft.com/office/drawing/2014/main" id="{2B4073CD-5419-4D5A-98F5-AEFFE9478011}"/>
              </a:ext>
            </a:extLst>
          </p:cNvPr>
          <p:cNvSpPr/>
          <p:nvPr/>
        </p:nvSpPr>
        <p:spPr>
          <a:xfrm>
            <a:off x="286064" y="928418"/>
            <a:ext cx="6026120" cy="1200329"/>
          </a:xfrm>
          <a:prstGeom prst="round2SameRect">
            <a:avLst/>
          </a:prstGeom>
          <a:solidFill>
            <a:srgbClr val="FFFFFF"/>
          </a:solidFill>
          <a:ln/>
          <a:effectLst>
            <a:outerShdw blurRad="57150" dist="38100" dir="5400000" algn="bl" rotWithShape="0">
              <a:srgbClr val="000000">
                <a:alpha val="10196"/>
              </a:srgbClr>
            </a:outerShdw>
          </a:effectLst>
        </p:spPr>
        <p:txBody>
          <a:bodyPr rtlCol="0" anchor="ctr"/>
          <a:lstStyle/>
          <a:p>
            <a:pPr algn="ctr"/>
            <a:endParaRPr lang="ru-KZ"/>
          </a:p>
        </p:txBody>
      </p:sp>
      <p:sp>
        <p:nvSpPr>
          <p:cNvPr id="20" name="TextBox 19">
            <a:extLst>
              <a:ext uri="{FF2B5EF4-FFF2-40B4-BE49-F238E27FC236}">
                <a16:creationId xmlns:a16="http://schemas.microsoft.com/office/drawing/2014/main" id="{A2F27EB6-DCB7-4CE2-9024-F4EC358C1CBB}"/>
              </a:ext>
            </a:extLst>
          </p:cNvPr>
          <p:cNvSpPr txBox="1"/>
          <p:nvPr/>
        </p:nvSpPr>
        <p:spPr>
          <a:xfrm>
            <a:off x="370888" y="923121"/>
            <a:ext cx="5941296" cy="1138773"/>
          </a:xfrm>
          <a:prstGeom prst="rect">
            <a:avLst/>
          </a:prstGeom>
          <a:noFill/>
        </p:spPr>
        <p:txBody>
          <a:bodyPr wrap="square" rtlCol="0">
            <a:spAutoFit/>
          </a:bodyPr>
          <a:lstStyle/>
          <a:p>
            <a:pPr algn="just"/>
            <a:r>
              <a:rPr lang="kk-KZ" sz="1200" dirty="0">
                <a:solidFill>
                  <a:srgbClr val="2B6CB0"/>
                </a:solidFill>
                <a:latin typeface="Arial" panose="020B0604020202020204" pitchFamily="34" charset="0"/>
                <a:cs typeface="Arial" panose="020B0604020202020204" pitchFamily="34" charset="0"/>
              </a:rPr>
              <a:t>Қор – акционерлік қоғам нысанындағы коммерциялық емес ұйым болып табылады, оның құрылтайшысы әрі жалғыз акционері Қазақстан Республикасының Еңбек және халықты әлеуметтік қорғау министрлігі арқылы мемлекет болып табылады. Қор өз акциялары бойынша дивидендтерді есептемейді және төлемейді</a:t>
            </a:r>
          </a:p>
          <a:p>
            <a:pPr algn="just"/>
            <a:r>
              <a:rPr lang="ru-RU" sz="800" dirty="0">
                <a:solidFill>
                  <a:srgbClr val="2B6CB0"/>
                </a:solidFill>
                <a:latin typeface="Arial" panose="020B0604020202020204" pitchFamily="34" charset="0"/>
                <a:cs typeface="Arial" panose="020B0604020202020204" pitchFamily="34" charset="0"/>
              </a:rPr>
              <a:t>(ҚР </a:t>
            </a:r>
            <a:r>
              <a:rPr lang="kk-KZ" sz="800" dirty="0">
                <a:solidFill>
                  <a:srgbClr val="2B6CB0"/>
                </a:solidFill>
                <a:latin typeface="Arial" panose="020B0604020202020204" pitchFamily="34" charset="0"/>
                <a:cs typeface="Arial" panose="020B0604020202020204" pitchFamily="34" charset="0"/>
              </a:rPr>
              <a:t>«Акционерлік қоғамдар туралы» Заңының </a:t>
            </a:r>
            <a:r>
              <a:rPr lang="ru-RU" sz="800" dirty="0">
                <a:solidFill>
                  <a:srgbClr val="2B6CB0"/>
                </a:solidFill>
                <a:latin typeface="Arial" panose="020B0604020202020204" pitchFamily="34" charset="0"/>
                <a:cs typeface="Arial" panose="020B0604020202020204" pitchFamily="34" charset="0"/>
              </a:rPr>
              <a:t>22-бабының 7-тармағы)</a:t>
            </a:r>
          </a:p>
        </p:txBody>
      </p:sp>
      <p:sp>
        <p:nvSpPr>
          <p:cNvPr id="24" name="TextBox 23">
            <a:extLst>
              <a:ext uri="{FF2B5EF4-FFF2-40B4-BE49-F238E27FC236}">
                <a16:creationId xmlns:a16="http://schemas.microsoft.com/office/drawing/2014/main" id="{7B8EC439-5711-4523-89D0-4BDDBC755ADD}"/>
              </a:ext>
            </a:extLst>
          </p:cNvPr>
          <p:cNvSpPr txBox="1"/>
          <p:nvPr/>
        </p:nvSpPr>
        <p:spPr>
          <a:xfrm>
            <a:off x="284339" y="2293218"/>
            <a:ext cx="6027845" cy="1200329"/>
          </a:xfrm>
          <a:prstGeom prst="rect">
            <a:avLst/>
          </a:prstGeom>
          <a:solidFill>
            <a:srgbClr val="FFFFFF"/>
          </a:solidFill>
          <a:ln/>
          <a:effectLst>
            <a:outerShdw blurRad="57150" dist="38100" dir="5400000" algn="bl" rotWithShape="0">
              <a:srgbClr val="000000">
                <a:alpha val="10196"/>
              </a:srgbClr>
            </a:outerShdw>
          </a:effectLst>
        </p:spPr>
        <p:txBody>
          <a:bodyPr wrap="square" rtlCol="0">
            <a:spAutoFit/>
          </a:bodyPr>
          <a:lstStyle/>
          <a:p>
            <a:pPr algn="just"/>
            <a:r>
              <a:rPr lang="kk-KZ" sz="1200" dirty="0">
                <a:solidFill>
                  <a:srgbClr val="2B6CB0"/>
                </a:solidFill>
                <a:latin typeface="Arial" panose="020B0604020202020204" pitchFamily="34" charset="0"/>
                <a:cs typeface="Arial" panose="020B0604020202020204" pitchFamily="34" charset="0"/>
              </a:rPr>
              <a:t>Қор өз қызметін комиссиялық сыйақы есебінен жүзеге асырады</a:t>
            </a:r>
            <a:r>
              <a:rPr lang="ru-RU" sz="1200" dirty="0">
                <a:solidFill>
                  <a:srgbClr val="2B6CB0"/>
                </a:solidFill>
                <a:latin typeface="Arial" panose="020B0604020202020204" pitchFamily="34" charset="0"/>
                <a:cs typeface="Arial" panose="020B0604020202020204" pitchFamily="34" charset="0"/>
              </a:rPr>
              <a:t> (</a:t>
            </a:r>
            <a:r>
              <a:rPr lang="kk-KZ" sz="1200" dirty="0">
                <a:solidFill>
                  <a:srgbClr val="2B6CB0"/>
                </a:solidFill>
                <a:latin typeface="Arial" panose="020B0604020202020204" pitchFamily="34" charset="0"/>
                <a:cs typeface="Arial" panose="020B0604020202020204" pitchFamily="34" charset="0"/>
              </a:rPr>
              <a:t>ҚР Үкіметінің 2023 жылғы 15 маусымдағы</a:t>
            </a:r>
            <a:r>
              <a:rPr lang="ru-RU" sz="1200" dirty="0">
                <a:solidFill>
                  <a:srgbClr val="2B6CB0"/>
                </a:solidFill>
                <a:latin typeface="Arial" panose="020B0604020202020204" pitchFamily="34" charset="0"/>
                <a:cs typeface="Arial" panose="020B0604020202020204" pitchFamily="34" charset="0"/>
              </a:rPr>
              <a:t> №475 </a:t>
            </a:r>
            <a:r>
              <a:rPr lang="kk-KZ" sz="1200" dirty="0">
                <a:solidFill>
                  <a:srgbClr val="2B6CB0"/>
                </a:solidFill>
                <a:latin typeface="Arial" panose="020B0604020202020204" pitchFamily="34" charset="0"/>
                <a:cs typeface="Arial" panose="020B0604020202020204" pitchFamily="34" charset="0"/>
              </a:rPr>
              <a:t>қаулысы) ол:</a:t>
            </a:r>
          </a:p>
          <a:p>
            <a:pPr marL="171450" indent="-171450">
              <a:buFont typeface="Arial" panose="020B0604020202020204" pitchFamily="34" charset="0"/>
              <a:buChar char="•"/>
            </a:pPr>
            <a:r>
              <a:rPr lang="kk-KZ" sz="1200" dirty="0">
                <a:solidFill>
                  <a:srgbClr val="2B6CB0"/>
                </a:solidFill>
                <a:latin typeface="Arial" panose="020B0604020202020204" pitchFamily="34" charset="0"/>
                <a:cs typeface="Arial" panose="020B0604020202020204" pitchFamily="34" charset="0"/>
              </a:rPr>
              <a:t>түскен әлеуметтік аударымдар</a:t>
            </a:r>
          </a:p>
          <a:p>
            <a:pPr marL="171450" indent="-171450">
              <a:buFont typeface="Arial" panose="020B0604020202020204" pitchFamily="34" charset="0"/>
              <a:buChar char="•"/>
            </a:pPr>
            <a:r>
              <a:rPr lang="kk-KZ" sz="1200" dirty="0">
                <a:solidFill>
                  <a:srgbClr val="2B6CB0"/>
                </a:solidFill>
                <a:latin typeface="Arial" panose="020B0604020202020204" pitchFamily="34" charset="0"/>
                <a:cs typeface="Arial" panose="020B0604020202020204" pitchFamily="34" charset="0"/>
              </a:rPr>
              <a:t>әлеуметтік аударымдарды уақтылы және (немесе) толық төлемегені үшін өсімпұлдар</a:t>
            </a:r>
          </a:p>
          <a:p>
            <a:pPr marL="171450" indent="-171450">
              <a:buFont typeface="Arial" panose="020B0604020202020204" pitchFamily="34" charset="0"/>
              <a:buChar char="•"/>
            </a:pPr>
            <a:r>
              <a:rPr lang="kk-KZ" sz="1200" dirty="0">
                <a:solidFill>
                  <a:srgbClr val="2B6CB0"/>
                </a:solidFill>
                <a:latin typeface="Arial" panose="020B0604020202020204" pitchFamily="34" charset="0"/>
                <a:cs typeface="Arial" panose="020B0604020202020204" pitchFamily="34" charset="0"/>
              </a:rPr>
              <a:t>инвестициялық кіріс</a:t>
            </a:r>
          </a:p>
        </p:txBody>
      </p:sp>
      <p:sp>
        <p:nvSpPr>
          <p:cNvPr id="4" name="Shape 0">
            <a:extLst>
              <a:ext uri="{FF2B5EF4-FFF2-40B4-BE49-F238E27FC236}">
                <a16:creationId xmlns:a16="http://schemas.microsoft.com/office/drawing/2014/main" id="{897AE12C-665E-F7EE-9445-6A630E495E94}"/>
              </a:ext>
            </a:extLst>
          </p:cNvPr>
          <p:cNvSpPr/>
          <p:nvPr/>
        </p:nvSpPr>
        <p:spPr>
          <a:xfrm>
            <a:off x="271074" y="268797"/>
            <a:ext cx="400050" cy="457200"/>
          </a:xfrm>
          <a:prstGeom prst="roundRect">
            <a:avLst>
              <a:gd name="adj" fmla="val 28571"/>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8" name="Shape 1">
            <a:extLst>
              <a:ext uri="{FF2B5EF4-FFF2-40B4-BE49-F238E27FC236}">
                <a16:creationId xmlns:a16="http://schemas.microsoft.com/office/drawing/2014/main" id="{A587E6D6-AC76-2758-48B9-36C6D4F35007}"/>
              </a:ext>
            </a:extLst>
          </p:cNvPr>
          <p:cNvSpPr/>
          <p:nvPr/>
        </p:nvSpPr>
        <p:spPr>
          <a:xfrm>
            <a:off x="374584" y="402147"/>
            <a:ext cx="190500" cy="190500"/>
          </a:xfrm>
          <a:custGeom>
            <a:avLst/>
            <a:gdLst/>
            <a:ahLst/>
            <a:cxnLst/>
            <a:rect l="l" t="t" r="r" b="b"/>
            <a:pathLst>
              <a:path w="190500" h="190500">
                <a:moveTo>
                  <a:pt x="0" y="156121"/>
                </a:moveTo>
                <a:lnTo>
                  <a:pt x="0" y="40742"/>
                </a:lnTo>
                <a:cubicBezTo>
                  <a:pt x="0" y="32110"/>
                  <a:pt x="8967" y="26380"/>
                  <a:pt x="17227" y="28835"/>
                </a:cubicBezTo>
                <a:cubicBezTo>
                  <a:pt x="49857" y="38584"/>
                  <a:pt x="72926" y="30882"/>
                  <a:pt x="96143" y="23143"/>
                </a:cubicBezTo>
                <a:cubicBezTo>
                  <a:pt x="120142" y="15143"/>
                  <a:pt x="144289" y="7107"/>
                  <a:pt x="179226" y="18269"/>
                </a:cubicBezTo>
                <a:cubicBezTo>
                  <a:pt x="186110" y="20464"/>
                  <a:pt x="190500" y="27124"/>
                  <a:pt x="190500" y="34379"/>
                </a:cubicBezTo>
                <a:lnTo>
                  <a:pt x="190500" y="149758"/>
                </a:lnTo>
                <a:cubicBezTo>
                  <a:pt x="190500" y="158390"/>
                  <a:pt x="181533" y="164120"/>
                  <a:pt x="173310" y="161665"/>
                </a:cubicBezTo>
                <a:cubicBezTo>
                  <a:pt x="140680" y="151916"/>
                  <a:pt x="117574" y="159618"/>
                  <a:pt x="94394" y="167357"/>
                </a:cubicBezTo>
                <a:cubicBezTo>
                  <a:pt x="70396" y="175357"/>
                  <a:pt x="46248" y="183393"/>
                  <a:pt x="11311" y="172231"/>
                </a:cubicBezTo>
                <a:cubicBezTo>
                  <a:pt x="4428" y="170036"/>
                  <a:pt x="37" y="163376"/>
                  <a:pt x="37" y="156121"/>
                </a:cubicBezTo>
                <a:close/>
                <a:moveTo>
                  <a:pt x="125016" y="95250"/>
                </a:moveTo>
                <a:cubicBezTo>
                  <a:pt x="125016" y="75530"/>
                  <a:pt x="111696" y="59531"/>
                  <a:pt x="95250" y="59531"/>
                </a:cubicBezTo>
                <a:cubicBezTo>
                  <a:pt x="78804" y="59531"/>
                  <a:pt x="65484" y="75530"/>
                  <a:pt x="65484" y="95250"/>
                </a:cubicBezTo>
                <a:cubicBezTo>
                  <a:pt x="65484" y="114970"/>
                  <a:pt x="78804" y="130969"/>
                  <a:pt x="95250" y="130969"/>
                </a:cubicBezTo>
                <a:cubicBezTo>
                  <a:pt x="111696" y="130969"/>
                  <a:pt x="125016" y="114970"/>
                  <a:pt x="125016" y="95250"/>
                </a:cubicBezTo>
                <a:close/>
                <a:moveTo>
                  <a:pt x="44648" y="153888"/>
                </a:moveTo>
                <a:cubicBezTo>
                  <a:pt x="46286" y="153888"/>
                  <a:pt x="47588" y="152474"/>
                  <a:pt x="47327" y="150875"/>
                </a:cubicBezTo>
                <a:cubicBezTo>
                  <a:pt x="45616" y="140531"/>
                  <a:pt x="37281" y="132457"/>
                  <a:pt x="26789" y="131155"/>
                </a:cubicBezTo>
                <a:cubicBezTo>
                  <a:pt x="25152" y="130969"/>
                  <a:pt x="23812" y="132308"/>
                  <a:pt x="23812" y="133945"/>
                </a:cubicBezTo>
                <a:lnTo>
                  <a:pt x="23812" y="148791"/>
                </a:lnTo>
                <a:cubicBezTo>
                  <a:pt x="23812" y="150130"/>
                  <a:pt x="24705" y="151321"/>
                  <a:pt x="26045" y="151656"/>
                </a:cubicBezTo>
                <a:cubicBezTo>
                  <a:pt x="32705" y="153219"/>
                  <a:pt x="38807" y="153925"/>
                  <a:pt x="44648" y="153925"/>
                </a:cubicBezTo>
                <a:close/>
                <a:moveTo>
                  <a:pt x="163153" y="134875"/>
                </a:moveTo>
                <a:cubicBezTo>
                  <a:pt x="165013" y="135173"/>
                  <a:pt x="166688" y="133759"/>
                  <a:pt x="166688" y="131899"/>
                </a:cubicBezTo>
                <a:lnTo>
                  <a:pt x="166688" y="116049"/>
                </a:lnTo>
                <a:cubicBezTo>
                  <a:pt x="166688" y="114412"/>
                  <a:pt x="165348" y="113035"/>
                  <a:pt x="163711" y="113258"/>
                </a:cubicBezTo>
                <a:cubicBezTo>
                  <a:pt x="154335" y="114412"/>
                  <a:pt x="146633" y="121034"/>
                  <a:pt x="143917" y="129853"/>
                </a:cubicBezTo>
                <a:cubicBezTo>
                  <a:pt x="143396" y="131601"/>
                  <a:pt x="144773" y="133238"/>
                  <a:pt x="146596" y="133276"/>
                </a:cubicBezTo>
                <a:cubicBezTo>
                  <a:pt x="151879" y="133424"/>
                  <a:pt x="157386" y="133908"/>
                  <a:pt x="163116" y="134875"/>
                </a:cubicBezTo>
                <a:close/>
                <a:moveTo>
                  <a:pt x="166688" y="56555"/>
                </a:moveTo>
                <a:lnTo>
                  <a:pt x="166688" y="41709"/>
                </a:lnTo>
                <a:cubicBezTo>
                  <a:pt x="166688" y="40370"/>
                  <a:pt x="165757" y="39179"/>
                  <a:pt x="164455" y="38844"/>
                </a:cubicBezTo>
                <a:cubicBezTo>
                  <a:pt x="157795" y="37281"/>
                  <a:pt x="151693" y="36575"/>
                  <a:pt x="145852" y="36575"/>
                </a:cubicBezTo>
                <a:cubicBezTo>
                  <a:pt x="144214" y="36575"/>
                  <a:pt x="142912" y="37988"/>
                  <a:pt x="143173" y="39588"/>
                </a:cubicBezTo>
                <a:cubicBezTo>
                  <a:pt x="144884" y="49932"/>
                  <a:pt x="153219" y="58006"/>
                  <a:pt x="163711" y="59308"/>
                </a:cubicBezTo>
                <a:cubicBezTo>
                  <a:pt x="165348" y="59494"/>
                  <a:pt x="166688" y="58155"/>
                  <a:pt x="166688" y="56517"/>
                </a:cubicBezTo>
                <a:close/>
                <a:moveTo>
                  <a:pt x="46583" y="60610"/>
                </a:moveTo>
                <a:cubicBezTo>
                  <a:pt x="47104" y="58862"/>
                  <a:pt x="45727" y="57224"/>
                  <a:pt x="43904" y="57187"/>
                </a:cubicBezTo>
                <a:cubicBezTo>
                  <a:pt x="38621" y="57038"/>
                  <a:pt x="33114" y="56555"/>
                  <a:pt x="27384" y="55587"/>
                </a:cubicBezTo>
                <a:cubicBezTo>
                  <a:pt x="25524" y="55290"/>
                  <a:pt x="23850" y="56704"/>
                  <a:pt x="23850" y="58564"/>
                </a:cubicBezTo>
                <a:lnTo>
                  <a:pt x="23812" y="74414"/>
                </a:lnTo>
                <a:cubicBezTo>
                  <a:pt x="23812" y="76051"/>
                  <a:pt x="25152" y="77428"/>
                  <a:pt x="26789" y="77205"/>
                </a:cubicBezTo>
                <a:cubicBezTo>
                  <a:pt x="36165" y="76051"/>
                  <a:pt x="43867" y="69428"/>
                  <a:pt x="46583" y="60610"/>
                </a:cubicBezTo>
                <a:close/>
              </a:path>
            </a:pathLst>
          </a:custGeom>
          <a:solidFill>
            <a:srgbClr val="FFFFFF"/>
          </a:solidFill>
          <a:ln/>
        </p:spPr>
      </p:sp>
      <p:sp>
        <p:nvSpPr>
          <p:cNvPr id="10" name="Text 3">
            <a:extLst>
              <a:ext uri="{FF2B5EF4-FFF2-40B4-BE49-F238E27FC236}">
                <a16:creationId xmlns:a16="http://schemas.microsoft.com/office/drawing/2014/main" id="{D9FBA620-D9EC-7C51-ACB2-1116DA1BD4A9}"/>
              </a:ext>
            </a:extLst>
          </p:cNvPr>
          <p:cNvSpPr/>
          <p:nvPr/>
        </p:nvSpPr>
        <p:spPr>
          <a:xfrm>
            <a:off x="774634" y="166418"/>
            <a:ext cx="11087100" cy="762000"/>
          </a:xfrm>
          <a:prstGeom prst="rect">
            <a:avLst/>
          </a:prstGeom>
          <a:noFill/>
          <a:ln/>
        </p:spPr>
        <p:txBody>
          <a:bodyPr wrap="square" lIns="0" tIns="0" rIns="0" bIns="0" rtlCol="0" anchor="ctr"/>
          <a:lstStyle/>
          <a:p>
            <a:pPr>
              <a:lnSpc>
                <a:spcPct val="90000"/>
              </a:lnSpc>
            </a:pPr>
            <a:r>
              <a:rPr lang="ru-RU" sz="2400" b="1" dirty="0">
                <a:solidFill>
                  <a:srgbClr val="1A365D"/>
                </a:solidFill>
                <a:latin typeface="Quattrocento Sans" pitchFamily="34" charset="0"/>
                <a:ea typeface="Quattrocento Sans" pitchFamily="34" charset="-122"/>
                <a:cs typeface="Quattrocento Sans" pitchFamily="34" charset="-120"/>
              </a:rPr>
              <a:t>ҚАРЖЫЛЫҚ ҚЫЗМЕТ НӘТИЖЕЛЕРІ – АКТИВТЕРДІҢ ТҮСІМІ</a:t>
            </a:r>
            <a:endParaRPr lang="en-US" sz="2400" dirty="0"/>
          </a:p>
        </p:txBody>
      </p:sp>
      <p:sp>
        <p:nvSpPr>
          <p:cNvPr id="11" name="Shape 4">
            <a:extLst>
              <a:ext uri="{FF2B5EF4-FFF2-40B4-BE49-F238E27FC236}">
                <a16:creationId xmlns:a16="http://schemas.microsoft.com/office/drawing/2014/main" id="{E5EB33A8-1496-5992-884D-200358C6FD33}"/>
              </a:ext>
            </a:extLst>
          </p:cNvPr>
          <p:cNvSpPr/>
          <p:nvPr/>
        </p:nvSpPr>
        <p:spPr>
          <a:xfrm>
            <a:off x="286064" y="818140"/>
            <a:ext cx="914400" cy="51505"/>
          </a:xfrm>
          <a:prstGeom prst="roundRect">
            <a:avLst>
              <a:gd name="adj" fmla="val 0"/>
            </a:avLst>
          </a:prstGeom>
          <a:gradFill flip="none" rotWithShape="1">
            <a:gsLst>
              <a:gs pos="0">
                <a:srgbClr val="4299E1"/>
              </a:gs>
              <a:gs pos="100000">
                <a:srgbClr val="000000">
                  <a:alpha val="0"/>
                </a:srgbClr>
              </a:gs>
            </a:gsLst>
            <a:lin ang="0" scaled="1"/>
          </a:gradFill>
          <a:ln/>
        </p:spPr>
      </p:sp>
      <p:sp>
        <p:nvSpPr>
          <p:cNvPr id="21" name="Text 2">
            <a:extLst>
              <a:ext uri="{FF2B5EF4-FFF2-40B4-BE49-F238E27FC236}">
                <a16:creationId xmlns:a16="http://schemas.microsoft.com/office/drawing/2014/main" id="{E5A7680F-2391-4A55-9DAA-48C4974E0BFB}"/>
              </a:ext>
            </a:extLst>
          </p:cNvPr>
          <p:cNvSpPr/>
          <p:nvPr/>
        </p:nvSpPr>
        <p:spPr>
          <a:xfrm>
            <a:off x="802792" y="205487"/>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03 -ТАРАУ</a:t>
            </a:r>
            <a:endParaRPr lang="en-US" sz="1000" dirty="0">
              <a:latin typeface="Arial" panose="020B0604020202020204" pitchFamily="34" charset="0"/>
              <a:cs typeface="Arial" panose="020B0604020202020204" pitchFamily="34" charset="0"/>
            </a:endParaRPr>
          </a:p>
        </p:txBody>
      </p:sp>
      <p:sp>
        <p:nvSpPr>
          <p:cNvPr id="22" name="Text 30">
            <a:extLst>
              <a:ext uri="{FF2B5EF4-FFF2-40B4-BE49-F238E27FC236}">
                <a16:creationId xmlns:a16="http://schemas.microsoft.com/office/drawing/2014/main" id="{2A67F29D-4F81-40D1-899D-353967147C55}"/>
              </a:ext>
            </a:extLst>
          </p:cNvPr>
          <p:cNvSpPr/>
          <p:nvPr/>
        </p:nvSpPr>
        <p:spPr>
          <a:xfrm>
            <a:off x="11717132" y="6477839"/>
            <a:ext cx="193791" cy="168514"/>
          </a:xfrm>
          <a:prstGeom prst="rect">
            <a:avLst/>
          </a:prstGeom>
          <a:noFill/>
          <a:ln/>
        </p:spPr>
        <p:txBody>
          <a:bodyPr wrap="square" lIns="0" tIns="0" rIns="0" bIns="0" rtlCol="0" anchor="ctr"/>
          <a:lstStyle/>
          <a:p>
            <a:pPr>
              <a:lnSpc>
                <a:spcPct val="120000"/>
              </a:lnSpc>
            </a:pPr>
            <a:r>
              <a:rPr lang="ru-RU" sz="1000" dirty="0">
                <a:solidFill>
                  <a:srgbClr val="2B6CB0"/>
                </a:solidFill>
                <a:latin typeface="Arial" panose="020B0604020202020204" pitchFamily="34" charset="0"/>
                <a:ea typeface="MiSans" pitchFamily="34" charset="-122"/>
                <a:cs typeface="Arial" panose="020B0604020202020204" pitchFamily="34" charset="0"/>
              </a:rPr>
              <a:t>24</a:t>
            </a:r>
            <a:endParaRPr lang="en-US" sz="1000" dirty="0">
              <a:latin typeface="Arial" panose="020B0604020202020204" pitchFamily="34" charset="0"/>
              <a:cs typeface="Arial" panose="020B0604020202020204" pitchFamily="34" charset="0"/>
            </a:endParaRPr>
          </a:p>
        </p:txBody>
      </p:sp>
      <p:sp>
        <p:nvSpPr>
          <p:cNvPr id="23" name="Shape 52">
            <a:extLst>
              <a:ext uri="{FF2B5EF4-FFF2-40B4-BE49-F238E27FC236}">
                <a16:creationId xmlns:a16="http://schemas.microsoft.com/office/drawing/2014/main" id="{2CB40851-6F6E-4E1F-B5B6-A90E2D856C6A}"/>
              </a:ext>
            </a:extLst>
          </p:cNvPr>
          <p:cNvSpPr/>
          <p:nvPr/>
        </p:nvSpPr>
        <p:spPr>
          <a:xfrm>
            <a:off x="276621" y="6553577"/>
            <a:ext cx="94268" cy="125691"/>
          </a:xfrm>
          <a:custGeom>
            <a:avLst/>
            <a:gdLst/>
            <a:ahLst/>
            <a:cxnLst/>
            <a:rect l="l" t="t" r="r" b="b"/>
            <a:pathLst>
              <a:path w="94268" h="125691">
                <a:moveTo>
                  <a:pt x="15711" y="0"/>
                </a:moveTo>
                <a:cubicBezTo>
                  <a:pt x="7046" y="0"/>
                  <a:pt x="0" y="7046"/>
                  <a:pt x="0" y="15711"/>
                </a:cubicBezTo>
                <a:lnTo>
                  <a:pt x="0" y="109979"/>
                </a:lnTo>
                <a:cubicBezTo>
                  <a:pt x="0" y="118645"/>
                  <a:pt x="7046" y="125691"/>
                  <a:pt x="15711" y="125691"/>
                </a:cubicBezTo>
                <a:lnTo>
                  <a:pt x="78557" y="125691"/>
                </a:lnTo>
                <a:cubicBezTo>
                  <a:pt x="87222" y="125691"/>
                  <a:pt x="94268" y="118645"/>
                  <a:pt x="94268" y="109979"/>
                </a:cubicBezTo>
                <a:lnTo>
                  <a:pt x="94268" y="15711"/>
                </a:lnTo>
                <a:cubicBezTo>
                  <a:pt x="94268" y="7046"/>
                  <a:pt x="87222" y="0"/>
                  <a:pt x="78557" y="0"/>
                </a:cubicBezTo>
                <a:lnTo>
                  <a:pt x="15711" y="0"/>
                </a:lnTo>
                <a:close/>
                <a:moveTo>
                  <a:pt x="43206" y="86412"/>
                </a:moveTo>
                <a:lnTo>
                  <a:pt x="51062" y="86412"/>
                </a:lnTo>
                <a:cubicBezTo>
                  <a:pt x="55407" y="86412"/>
                  <a:pt x="58918" y="89923"/>
                  <a:pt x="58918" y="94268"/>
                </a:cubicBezTo>
                <a:lnTo>
                  <a:pt x="58918" y="113907"/>
                </a:lnTo>
                <a:lnTo>
                  <a:pt x="35351" y="113907"/>
                </a:lnTo>
                <a:lnTo>
                  <a:pt x="35351" y="94268"/>
                </a:lnTo>
                <a:cubicBezTo>
                  <a:pt x="35351" y="89923"/>
                  <a:pt x="38861" y="86412"/>
                  <a:pt x="43206" y="86412"/>
                </a:cubicBezTo>
                <a:close/>
                <a:moveTo>
                  <a:pt x="23567" y="27495"/>
                </a:moveTo>
                <a:cubicBezTo>
                  <a:pt x="23567" y="25335"/>
                  <a:pt x="25335" y="23567"/>
                  <a:pt x="27495" y="23567"/>
                </a:cubicBezTo>
                <a:lnTo>
                  <a:pt x="35351" y="23567"/>
                </a:lnTo>
                <a:cubicBezTo>
                  <a:pt x="37511" y="23567"/>
                  <a:pt x="39278" y="25335"/>
                  <a:pt x="39278" y="27495"/>
                </a:cubicBezTo>
                <a:lnTo>
                  <a:pt x="39278" y="35351"/>
                </a:lnTo>
                <a:cubicBezTo>
                  <a:pt x="39278" y="37511"/>
                  <a:pt x="37511" y="39278"/>
                  <a:pt x="35351" y="39278"/>
                </a:cubicBezTo>
                <a:lnTo>
                  <a:pt x="27495" y="39278"/>
                </a:lnTo>
                <a:cubicBezTo>
                  <a:pt x="25335" y="39278"/>
                  <a:pt x="23567" y="37511"/>
                  <a:pt x="23567" y="35351"/>
                </a:cubicBezTo>
                <a:lnTo>
                  <a:pt x="23567" y="27495"/>
                </a:lnTo>
                <a:close/>
                <a:moveTo>
                  <a:pt x="58918" y="23567"/>
                </a:moveTo>
                <a:lnTo>
                  <a:pt x="66773" y="23567"/>
                </a:lnTo>
                <a:cubicBezTo>
                  <a:pt x="68934" y="23567"/>
                  <a:pt x="70701" y="25335"/>
                  <a:pt x="70701" y="27495"/>
                </a:cubicBezTo>
                <a:lnTo>
                  <a:pt x="70701" y="35351"/>
                </a:lnTo>
                <a:cubicBezTo>
                  <a:pt x="70701" y="37511"/>
                  <a:pt x="68934" y="39278"/>
                  <a:pt x="66773" y="39278"/>
                </a:cubicBezTo>
                <a:lnTo>
                  <a:pt x="58918" y="39278"/>
                </a:lnTo>
                <a:cubicBezTo>
                  <a:pt x="56757" y="39278"/>
                  <a:pt x="54990" y="37511"/>
                  <a:pt x="54990" y="35351"/>
                </a:cubicBezTo>
                <a:lnTo>
                  <a:pt x="54990" y="27495"/>
                </a:lnTo>
                <a:cubicBezTo>
                  <a:pt x="54990" y="25335"/>
                  <a:pt x="56757" y="23567"/>
                  <a:pt x="58918" y="23567"/>
                </a:cubicBezTo>
                <a:close/>
                <a:moveTo>
                  <a:pt x="23567" y="58918"/>
                </a:moveTo>
                <a:cubicBezTo>
                  <a:pt x="23567" y="56757"/>
                  <a:pt x="25335" y="54990"/>
                  <a:pt x="27495" y="54990"/>
                </a:cubicBezTo>
                <a:lnTo>
                  <a:pt x="35351" y="54990"/>
                </a:lnTo>
                <a:cubicBezTo>
                  <a:pt x="37511" y="54990"/>
                  <a:pt x="39278" y="56757"/>
                  <a:pt x="39278" y="58918"/>
                </a:cubicBezTo>
                <a:lnTo>
                  <a:pt x="39278" y="66773"/>
                </a:lnTo>
                <a:cubicBezTo>
                  <a:pt x="39278" y="68934"/>
                  <a:pt x="37511" y="70701"/>
                  <a:pt x="35351" y="70701"/>
                </a:cubicBezTo>
                <a:lnTo>
                  <a:pt x="27495" y="70701"/>
                </a:lnTo>
                <a:cubicBezTo>
                  <a:pt x="25335" y="70701"/>
                  <a:pt x="23567" y="68934"/>
                  <a:pt x="23567" y="66773"/>
                </a:cubicBezTo>
                <a:lnTo>
                  <a:pt x="23567" y="58918"/>
                </a:lnTo>
                <a:close/>
                <a:moveTo>
                  <a:pt x="58918" y="54990"/>
                </a:moveTo>
                <a:lnTo>
                  <a:pt x="66773" y="54990"/>
                </a:lnTo>
                <a:cubicBezTo>
                  <a:pt x="68934" y="54990"/>
                  <a:pt x="70701" y="56757"/>
                  <a:pt x="70701" y="58918"/>
                </a:cubicBezTo>
                <a:lnTo>
                  <a:pt x="70701" y="66773"/>
                </a:lnTo>
                <a:cubicBezTo>
                  <a:pt x="70701" y="68934"/>
                  <a:pt x="68934" y="70701"/>
                  <a:pt x="66773" y="70701"/>
                </a:cubicBezTo>
                <a:lnTo>
                  <a:pt x="58918" y="70701"/>
                </a:lnTo>
                <a:cubicBezTo>
                  <a:pt x="56757" y="70701"/>
                  <a:pt x="54990" y="68934"/>
                  <a:pt x="54990" y="66773"/>
                </a:cubicBezTo>
                <a:lnTo>
                  <a:pt x="54990" y="58918"/>
                </a:lnTo>
                <a:cubicBezTo>
                  <a:pt x="54990" y="56757"/>
                  <a:pt x="56757" y="54990"/>
                  <a:pt x="58918" y="54990"/>
                </a:cubicBezTo>
                <a:close/>
              </a:path>
            </a:pathLst>
          </a:custGeom>
          <a:solidFill>
            <a:srgbClr val="2B6CB0"/>
          </a:solidFill>
          <a:ln/>
        </p:spPr>
      </p:sp>
      <p:sp>
        <p:nvSpPr>
          <p:cNvPr id="25" name="Text 53">
            <a:extLst>
              <a:ext uri="{FF2B5EF4-FFF2-40B4-BE49-F238E27FC236}">
                <a16:creationId xmlns:a16="http://schemas.microsoft.com/office/drawing/2014/main" id="{75347477-795E-4B1A-ABF4-9357B1B6E885}"/>
              </a:ext>
            </a:extLst>
          </p:cNvPr>
          <p:cNvSpPr/>
          <p:nvPr/>
        </p:nvSpPr>
        <p:spPr>
          <a:xfrm>
            <a:off x="414991" y="6517252"/>
            <a:ext cx="781078" cy="179558"/>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АҚ</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7523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hape 5">
            <a:extLst>
              <a:ext uri="{FF2B5EF4-FFF2-40B4-BE49-F238E27FC236}">
                <a16:creationId xmlns:a16="http://schemas.microsoft.com/office/drawing/2014/main" id="{1174E4EB-15ED-FE65-C0CC-5387D65386B2}"/>
              </a:ext>
            </a:extLst>
          </p:cNvPr>
          <p:cNvSpPr/>
          <p:nvPr/>
        </p:nvSpPr>
        <p:spPr>
          <a:xfrm>
            <a:off x="6022785" y="5810816"/>
            <a:ext cx="5790844" cy="627164"/>
          </a:xfrm>
          <a:prstGeom prst="roundRect">
            <a:avLst>
              <a:gd name="adj" fmla="val 7792"/>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21" name="Shape 5">
            <a:extLst>
              <a:ext uri="{FF2B5EF4-FFF2-40B4-BE49-F238E27FC236}">
                <a16:creationId xmlns:a16="http://schemas.microsoft.com/office/drawing/2014/main" id="{BE54D621-7A7F-3FF8-BEAB-88E11673106B}"/>
              </a:ext>
            </a:extLst>
          </p:cNvPr>
          <p:cNvSpPr/>
          <p:nvPr/>
        </p:nvSpPr>
        <p:spPr>
          <a:xfrm>
            <a:off x="6022784" y="5151386"/>
            <a:ext cx="5783864" cy="573772"/>
          </a:xfrm>
          <a:prstGeom prst="roundRect">
            <a:avLst>
              <a:gd name="adj" fmla="val 7792"/>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20" name="Shape 5">
            <a:extLst>
              <a:ext uri="{FF2B5EF4-FFF2-40B4-BE49-F238E27FC236}">
                <a16:creationId xmlns:a16="http://schemas.microsoft.com/office/drawing/2014/main" id="{776BABD2-348D-3EF6-E058-29AEC8009B35}"/>
              </a:ext>
            </a:extLst>
          </p:cNvPr>
          <p:cNvSpPr/>
          <p:nvPr/>
        </p:nvSpPr>
        <p:spPr>
          <a:xfrm>
            <a:off x="6015804" y="4494056"/>
            <a:ext cx="5787175" cy="580477"/>
          </a:xfrm>
          <a:prstGeom prst="roundRect">
            <a:avLst>
              <a:gd name="adj" fmla="val 7792"/>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19" name="Shape 5">
            <a:extLst>
              <a:ext uri="{FF2B5EF4-FFF2-40B4-BE49-F238E27FC236}">
                <a16:creationId xmlns:a16="http://schemas.microsoft.com/office/drawing/2014/main" id="{CF140714-8C78-06D2-CF55-CF6BCC59FED2}"/>
              </a:ext>
            </a:extLst>
          </p:cNvPr>
          <p:cNvSpPr/>
          <p:nvPr/>
        </p:nvSpPr>
        <p:spPr>
          <a:xfrm>
            <a:off x="385277" y="5101383"/>
            <a:ext cx="5434628" cy="1360011"/>
          </a:xfrm>
          <a:prstGeom prst="roundRect">
            <a:avLst>
              <a:gd name="adj" fmla="val 7792"/>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9" name="TextBox 8">
            <a:extLst>
              <a:ext uri="{FF2B5EF4-FFF2-40B4-BE49-F238E27FC236}">
                <a16:creationId xmlns:a16="http://schemas.microsoft.com/office/drawing/2014/main" id="{C832FDAA-3EE3-4630-80AA-CFD59DD9E752}"/>
              </a:ext>
            </a:extLst>
          </p:cNvPr>
          <p:cNvSpPr txBox="1"/>
          <p:nvPr/>
        </p:nvSpPr>
        <p:spPr>
          <a:xfrm>
            <a:off x="941002" y="870738"/>
            <a:ext cx="3304315" cy="276999"/>
          </a:xfrm>
          <a:prstGeom prst="rect">
            <a:avLst/>
          </a:prstGeom>
          <a:noFill/>
          <a:ln>
            <a:noFill/>
          </a:ln>
        </p:spPr>
        <p:txBody>
          <a:bodyPr wrap="square" rtlCol="0">
            <a:spAutoFit/>
          </a:bodyPr>
          <a:lstStyle/>
          <a:p>
            <a:pPr algn="ctr"/>
            <a:r>
              <a:rPr lang="ru-RU" sz="1200" b="1" dirty="0">
                <a:solidFill>
                  <a:srgbClr val="002060"/>
                </a:solidFill>
                <a:latin typeface="Arial" panose="020B0604020202020204" pitchFamily="34" charset="0"/>
                <a:cs typeface="Arial" panose="020B0604020202020204" pitchFamily="34" charset="0"/>
              </a:rPr>
              <a:t>ИНВЕСТИЦИЯЛЫҚ БАСҚАРУ</a:t>
            </a:r>
            <a:endParaRPr lang="ru-KZ" sz="1000" dirty="0">
              <a:solidFill>
                <a:srgbClr val="00206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7BDB50E2-62DB-4C4A-B441-63229C84154B}"/>
              </a:ext>
            </a:extLst>
          </p:cNvPr>
          <p:cNvSpPr txBox="1"/>
          <p:nvPr/>
        </p:nvSpPr>
        <p:spPr>
          <a:xfrm>
            <a:off x="698485" y="5073925"/>
            <a:ext cx="5016175" cy="1354217"/>
          </a:xfrm>
          <a:prstGeom prst="rect">
            <a:avLst/>
          </a:prstGeom>
          <a:noFill/>
          <a:ln>
            <a:noFill/>
          </a:ln>
          <a:effectLst>
            <a:outerShdw blurRad="142875" dist="95250" dir="5400000" algn="bl" rotWithShape="0">
              <a:srgbClr val="000000">
                <a:alpha val="10196"/>
              </a:srgbClr>
            </a:outerShdw>
          </a:effectLst>
        </p:spPr>
        <p:txBody>
          <a:bodyPr wrap="square" rtlCol="0">
            <a:spAutoFit/>
          </a:bodyPr>
          <a:lstStyle/>
          <a:p>
            <a:r>
              <a:rPr lang="ru-RU" sz="1100" dirty="0" err="1">
                <a:solidFill>
                  <a:schemeClr val="bg1"/>
                </a:solidFill>
                <a:latin typeface="Arial" panose="020B0604020202020204" pitchFamily="34" charset="0"/>
                <a:cs typeface="Arial" panose="020B0604020202020204" pitchFamily="34" charset="0"/>
              </a:rPr>
              <a:t>Қаржы</a:t>
            </a:r>
            <a:r>
              <a:rPr lang="ru-RU" sz="1100" dirty="0">
                <a:solidFill>
                  <a:schemeClr val="bg1"/>
                </a:solidFill>
                <a:latin typeface="Arial" panose="020B0604020202020204" pitchFamily="34" charset="0"/>
                <a:cs typeface="Arial" panose="020B0604020202020204" pitchFamily="34" charset="0"/>
              </a:rPr>
              <a:t> </a:t>
            </a:r>
            <a:r>
              <a:rPr lang="ru-RU" sz="1100" dirty="0" err="1">
                <a:solidFill>
                  <a:schemeClr val="bg1"/>
                </a:solidFill>
                <a:latin typeface="Arial" panose="020B0604020202020204" pitchFamily="34" charset="0"/>
                <a:cs typeface="Arial" panose="020B0604020202020204" pitchFamily="34" charset="0"/>
              </a:rPr>
              <a:t>құралдарына</a:t>
            </a:r>
            <a:r>
              <a:rPr lang="ru-RU" sz="1100" dirty="0">
                <a:solidFill>
                  <a:schemeClr val="bg1"/>
                </a:solidFill>
                <a:latin typeface="Arial" panose="020B0604020202020204" pitchFamily="34" charset="0"/>
                <a:cs typeface="Arial" panose="020B0604020202020204" pitchFamily="34" charset="0"/>
              </a:rPr>
              <a:t> </a:t>
            </a:r>
            <a:r>
              <a:rPr lang="ru-RU" sz="1100" dirty="0" err="1">
                <a:solidFill>
                  <a:schemeClr val="bg1"/>
                </a:solidFill>
                <a:latin typeface="Arial" panose="020B0604020202020204" pitchFamily="34" charset="0"/>
                <a:cs typeface="Arial" panose="020B0604020202020204" pitchFamily="34" charset="0"/>
              </a:rPr>
              <a:t>орналастырылған</a:t>
            </a:r>
            <a:r>
              <a:rPr lang="ru-RU" sz="1100" dirty="0">
                <a:solidFill>
                  <a:schemeClr val="bg1"/>
                </a:solidFill>
                <a:latin typeface="Arial" panose="020B0604020202020204" pitchFamily="34" charset="0"/>
                <a:cs typeface="Arial" panose="020B0604020202020204" pitchFamily="34" charset="0"/>
              </a:rPr>
              <a:t> </a:t>
            </a:r>
            <a:r>
              <a:rPr lang="ru-RU" sz="1100" dirty="0" err="1">
                <a:solidFill>
                  <a:schemeClr val="bg1"/>
                </a:solidFill>
                <a:latin typeface="Arial" panose="020B0604020202020204" pitchFamily="34" charset="0"/>
                <a:cs typeface="Arial" panose="020B0604020202020204" pitchFamily="34" charset="0"/>
              </a:rPr>
              <a:t>активтердің</a:t>
            </a:r>
            <a:r>
              <a:rPr lang="ru-RU" sz="1100" dirty="0">
                <a:solidFill>
                  <a:schemeClr val="bg1"/>
                </a:solidFill>
                <a:latin typeface="Arial" panose="020B0604020202020204" pitchFamily="34" charset="0"/>
                <a:cs typeface="Arial" panose="020B0604020202020204" pitchFamily="34" charset="0"/>
              </a:rPr>
              <a:t> </a:t>
            </a:r>
            <a:r>
              <a:rPr lang="ru-RU" b="1" dirty="0">
                <a:solidFill>
                  <a:schemeClr val="bg1"/>
                </a:solidFill>
                <a:latin typeface="Arial" panose="020B0604020202020204" pitchFamily="34" charset="0"/>
                <a:cs typeface="Arial" panose="020B0604020202020204" pitchFamily="34" charset="0"/>
              </a:rPr>
              <a:t>4,5%</a:t>
            </a:r>
            <a:r>
              <a:rPr lang="ru-RU" sz="1100" dirty="0">
                <a:solidFill>
                  <a:schemeClr val="bg1"/>
                </a:solidFill>
                <a:latin typeface="Arial" panose="020B0604020202020204" pitchFamily="34" charset="0"/>
                <a:cs typeface="Arial" panose="020B0604020202020204" pitchFamily="34" charset="0"/>
              </a:rPr>
              <a:t>-</a:t>
            </a:r>
            <a:r>
              <a:rPr lang="ru-RU" sz="1100" dirty="0" err="1">
                <a:solidFill>
                  <a:schemeClr val="bg1"/>
                </a:solidFill>
                <a:latin typeface="Arial" panose="020B0604020202020204" pitchFamily="34" charset="0"/>
                <a:cs typeface="Arial" panose="020B0604020202020204" pitchFamily="34" charset="0"/>
              </a:rPr>
              <a:t>ға</a:t>
            </a:r>
            <a:r>
              <a:rPr lang="ru-RU" sz="1100" dirty="0">
                <a:solidFill>
                  <a:schemeClr val="bg1"/>
                </a:solidFill>
                <a:latin typeface="Arial" panose="020B0604020202020204" pitchFamily="34" charset="0"/>
                <a:cs typeface="Arial" panose="020B0604020202020204" pitchFamily="34" charset="0"/>
              </a:rPr>
              <a:t> </a:t>
            </a:r>
            <a:r>
              <a:rPr lang="ru-RU" sz="1100" dirty="0" err="1">
                <a:solidFill>
                  <a:schemeClr val="bg1"/>
                </a:solidFill>
                <a:latin typeface="Arial" panose="020B0604020202020204" pitchFamily="34" charset="0"/>
                <a:cs typeface="Arial" panose="020B0604020202020204" pitchFamily="34" charset="0"/>
              </a:rPr>
              <a:t>төмендеуі</a:t>
            </a:r>
            <a:r>
              <a:rPr lang="ru-RU" sz="1000" dirty="0">
                <a:solidFill>
                  <a:schemeClr val="bg1"/>
                </a:solidFill>
                <a:latin typeface="Arial" panose="020B0604020202020204" pitchFamily="34" charset="0"/>
                <a:cs typeface="Arial" panose="020B0604020202020204" pitchFamily="34" charset="0"/>
              </a:rPr>
              <a:t> (</a:t>
            </a:r>
            <a:r>
              <a:rPr lang="ru-RU" sz="900" dirty="0">
                <a:solidFill>
                  <a:schemeClr val="bg1"/>
                </a:solidFill>
                <a:latin typeface="Arial" panose="020B0604020202020204" pitchFamily="34" charset="0"/>
                <a:cs typeface="Arial" panose="020B0604020202020204" pitchFamily="34" charset="0"/>
              </a:rPr>
              <a:t>1 150,3 млрд </a:t>
            </a:r>
            <a:r>
              <a:rPr lang="ru-RU" sz="900" dirty="0" err="1">
                <a:solidFill>
                  <a:schemeClr val="bg1"/>
                </a:solidFill>
                <a:latin typeface="Arial" panose="020B0604020202020204" pitchFamily="34" charset="0"/>
                <a:cs typeface="Arial" panose="020B0604020202020204" pitchFamily="34" charset="0"/>
              </a:rPr>
              <a:t>теңгеден</a:t>
            </a:r>
            <a:r>
              <a:rPr lang="ru-RU" sz="900" dirty="0">
                <a:solidFill>
                  <a:schemeClr val="bg1"/>
                </a:solidFill>
                <a:latin typeface="Arial" panose="020B0604020202020204" pitchFamily="34" charset="0"/>
                <a:cs typeface="Arial" panose="020B0604020202020204" pitchFamily="34" charset="0"/>
              </a:rPr>
              <a:t> 1 098,5 млрд </a:t>
            </a:r>
            <a:r>
              <a:rPr lang="ru-RU" sz="900" dirty="0" err="1">
                <a:solidFill>
                  <a:schemeClr val="bg1"/>
                </a:solidFill>
                <a:latin typeface="Arial" panose="020B0604020202020204" pitchFamily="34" charset="0"/>
                <a:cs typeface="Arial" panose="020B0604020202020204" pitchFamily="34" charset="0"/>
              </a:rPr>
              <a:t>теңгеге</a:t>
            </a:r>
            <a:r>
              <a:rPr lang="ru-RU" sz="900" dirty="0">
                <a:solidFill>
                  <a:schemeClr val="bg1"/>
                </a:solidFill>
                <a:latin typeface="Arial" panose="020B0604020202020204" pitchFamily="34" charset="0"/>
                <a:cs typeface="Arial" panose="020B0604020202020204" pitchFamily="34" charset="0"/>
              </a:rPr>
              <a:t> </a:t>
            </a:r>
            <a:r>
              <a:rPr lang="ru-RU" sz="900" dirty="0" err="1">
                <a:solidFill>
                  <a:schemeClr val="bg1"/>
                </a:solidFill>
                <a:latin typeface="Arial" panose="020B0604020202020204" pitchFamily="34" charset="0"/>
                <a:cs typeface="Arial" panose="020B0604020202020204" pitchFamily="34" charset="0"/>
              </a:rPr>
              <a:t>дейін</a:t>
            </a:r>
            <a:r>
              <a:rPr lang="ru-RU" sz="1000" dirty="0">
                <a:solidFill>
                  <a:schemeClr val="bg1"/>
                </a:solidFill>
                <a:latin typeface="Arial" panose="020B0604020202020204" pitchFamily="34" charset="0"/>
                <a:cs typeface="Arial" panose="020B0604020202020204" pitchFamily="34" charset="0"/>
              </a:rPr>
              <a:t>)</a:t>
            </a:r>
          </a:p>
          <a:p>
            <a:r>
              <a:rPr lang="ru-RU" sz="1100" dirty="0" err="1">
                <a:solidFill>
                  <a:schemeClr val="bg1"/>
                </a:solidFill>
                <a:latin typeface="Arial" panose="020B0604020202020204" pitchFamily="34" charset="0"/>
                <a:cs typeface="Arial" panose="020B0604020202020204" pitchFamily="34" charset="0"/>
              </a:rPr>
              <a:t>Инвестициялық</a:t>
            </a:r>
            <a:r>
              <a:rPr lang="ru-RU" sz="1100" dirty="0">
                <a:solidFill>
                  <a:schemeClr val="bg1"/>
                </a:solidFill>
                <a:latin typeface="Arial" panose="020B0604020202020204" pitchFamily="34" charset="0"/>
                <a:cs typeface="Arial" panose="020B0604020202020204" pitchFamily="34" charset="0"/>
              </a:rPr>
              <a:t> </a:t>
            </a:r>
            <a:r>
              <a:rPr lang="ru-RU" sz="1100" dirty="0" err="1">
                <a:solidFill>
                  <a:schemeClr val="bg1"/>
                </a:solidFill>
                <a:latin typeface="Arial" panose="020B0604020202020204" pitchFamily="34" charset="0"/>
                <a:cs typeface="Arial" panose="020B0604020202020204" pitchFamily="34" charset="0"/>
              </a:rPr>
              <a:t>кірістің</a:t>
            </a:r>
            <a:r>
              <a:rPr lang="ru-RU" sz="1100" dirty="0">
                <a:solidFill>
                  <a:schemeClr val="bg1"/>
                </a:solidFill>
                <a:latin typeface="Arial" panose="020B0604020202020204" pitchFamily="34" charset="0"/>
                <a:cs typeface="Arial" panose="020B0604020202020204" pitchFamily="34" charset="0"/>
              </a:rPr>
              <a:t> </a:t>
            </a:r>
            <a:r>
              <a:rPr lang="ru-RU" b="1" dirty="0">
                <a:solidFill>
                  <a:schemeClr val="bg1"/>
                </a:solidFill>
                <a:latin typeface="Arial" panose="020B0604020202020204" pitchFamily="34" charset="0"/>
                <a:cs typeface="Arial" panose="020B0604020202020204" pitchFamily="34" charset="0"/>
              </a:rPr>
              <a:t>63,2%</a:t>
            </a:r>
            <a:r>
              <a:rPr lang="ru-RU" sz="1100" dirty="0">
                <a:solidFill>
                  <a:schemeClr val="bg1"/>
                </a:solidFill>
                <a:latin typeface="Arial" panose="020B0604020202020204" pitchFamily="34" charset="0"/>
                <a:cs typeface="Arial" panose="020B0604020202020204" pitchFamily="34" charset="0"/>
              </a:rPr>
              <a:t>-</a:t>
            </a:r>
            <a:r>
              <a:rPr lang="ru-RU" sz="1100" dirty="0" err="1">
                <a:solidFill>
                  <a:schemeClr val="bg1"/>
                </a:solidFill>
                <a:latin typeface="Arial" panose="020B0604020202020204" pitchFamily="34" charset="0"/>
                <a:cs typeface="Arial" panose="020B0604020202020204" pitchFamily="34" charset="0"/>
              </a:rPr>
              <a:t>ға</a:t>
            </a:r>
            <a:r>
              <a:rPr lang="ru-RU" sz="1100" dirty="0">
                <a:solidFill>
                  <a:schemeClr val="bg1"/>
                </a:solidFill>
                <a:latin typeface="Arial" panose="020B0604020202020204" pitchFamily="34" charset="0"/>
                <a:cs typeface="Arial" panose="020B0604020202020204" pitchFamily="34" charset="0"/>
              </a:rPr>
              <a:t> </a:t>
            </a:r>
            <a:r>
              <a:rPr lang="ru-RU" sz="1100" dirty="0" err="1">
                <a:solidFill>
                  <a:schemeClr val="bg1"/>
                </a:solidFill>
                <a:latin typeface="Arial" panose="020B0604020202020204" pitchFamily="34" charset="0"/>
                <a:cs typeface="Arial" panose="020B0604020202020204" pitchFamily="34" charset="0"/>
              </a:rPr>
              <a:t>азаюы</a:t>
            </a:r>
            <a:endParaRPr lang="ru-RU" sz="1100" dirty="0">
              <a:solidFill>
                <a:schemeClr val="bg1"/>
              </a:solidFill>
              <a:latin typeface="Arial" panose="020B0604020202020204" pitchFamily="34" charset="0"/>
              <a:cs typeface="Arial" panose="020B0604020202020204" pitchFamily="34" charset="0"/>
            </a:endParaRPr>
          </a:p>
          <a:p>
            <a:r>
              <a:rPr lang="ru-RU" sz="1100" dirty="0" err="1">
                <a:solidFill>
                  <a:schemeClr val="bg1"/>
                </a:solidFill>
                <a:latin typeface="Arial" panose="020B0604020202020204" pitchFamily="34" charset="0"/>
                <a:cs typeface="Arial" panose="020B0604020202020204" pitchFamily="34" charset="0"/>
              </a:rPr>
              <a:t>Активтер</a:t>
            </a:r>
            <a:r>
              <a:rPr lang="ru-RU" sz="1100" dirty="0">
                <a:solidFill>
                  <a:schemeClr val="bg1"/>
                </a:solidFill>
                <a:latin typeface="Arial" panose="020B0604020202020204" pitchFamily="34" charset="0"/>
                <a:cs typeface="Arial" panose="020B0604020202020204" pitchFamily="34" charset="0"/>
              </a:rPr>
              <a:t> </a:t>
            </a:r>
            <a:r>
              <a:rPr lang="ru-RU" sz="1100" dirty="0" err="1">
                <a:solidFill>
                  <a:schemeClr val="bg1"/>
                </a:solidFill>
                <a:latin typeface="Arial" panose="020B0604020202020204" pitchFamily="34" charset="0"/>
                <a:cs typeface="Arial" panose="020B0604020202020204" pitchFamily="34" charset="0"/>
              </a:rPr>
              <a:t>кірістілігінің</a:t>
            </a:r>
            <a:r>
              <a:rPr lang="ru-RU" sz="1100" dirty="0">
                <a:solidFill>
                  <a:schemeClr val="bg1"/>
                </a:solidFill>
                <a:latin typeface="Arial" panose="020B0604020202020204" pitchFamily="34" charset="0"/>
                <a:cs typeface="Arial" panose="020B0604020202020204" pitchFamily="34" charset="0"/>
              </a:rPr>
              <a:t> </a:t>
            </a:r>
            <a:r>
              <a:rPr lang="ru-RU" b="1" dirty="0">
                <a:solidFill>
                  <a:schemeClr val="bg1"/>
                </a:solidFill>
                <a:latin typeface="Arial" panose="020B0604020202020204" pitchFamily="34" charset="0"/>
                <a:cs typeface="Arial" panose="020B0604020202020204" pitchFamily="34" charset="0"/>
              </a:rPr>
              <a:t>47,9%</a:t>
            </a:r>
            <a:r>
              <a:rPr lang="ru-RU" sz="1100" dirty="0">
                <a:solidFill>
                  <a:schemeClr val="bg1"/>
                </a:solidFill>
                <a:latin typeface="Arial" panose="020B0604020202020204" pitchFamily="34" charset="0"/>
                <a:cs typeface="Arial" panose="020B0604020202020204" pitchFamily="34" charset="0"/>
              </a:rPr>
              <a:t>-</a:t>
            </a:r>
            <a:r>
              <a:rPr lang="ru-RU" sz="1100" dirty="0" err="1">
                <a:solidFill>
                  <a:schemeClr val="bg1"/>
                </a:solidFill>
                <a:latin typeface="Arial" panose="020B0604020202020204" pitchFamily="34" charset="0"/>
                <a:cs typeface="Arial" panose="020B0604020202020204" pitchFamily="34" charset="0"/>
              </a:rPr>
              <a:t>ға</a:t>
            </a:r>
            <a:r>
              <a:rPr lang="ru-RU" sz="1100" dirty="0">
                <a:solidFill>
                  <a:schemeClr val="bg1"/>
                </a:solidFill>
                <a:latin typeface="Arial" panose="020B0604020202020204" pitchFamily="34" charset="0"/>
                <a:cs typeface="Arial" panose="020B0604020202020204" pitchFamily="34" charset="0"/>
              </a:rPr>
              <a:t> </a:t>
            </a:r>
            <a:r>
              <a:rPr lang="ru-RU" sz="1100" dirty="0" err="1">
                <a:solidFill>
                  <a:schemeClr val="bg1"/>
                </a:solidFill>
                <a:latin typeface="Arial" panose="020B0604020202020204" pitchFamily="34" charset="0"/>
                <a:cs typeface="Arial" panose="020B0604020202020204" pitchFamily="34" charset="0"/>
              </a:rPr>
              <a:t>төмендеуі</a:t>
            </a:r>
            <a:endParaRPr lang="ru-RU" sz="1100" dirty="0">
              <a:solidFill>
                <a:schemeClr val="bg1"/>
              </a:solidFill>
              <a:latin typeface="Arial" panose="020B0604020202020204" pitchFamily="34" charset="0"/>
              <a:cs typeface="Arial" panose="020B0604020202020204" pitchFamily="34" charset="0"/>
            </a:endParaRPr>
          </a:p>
          <a:p>
            <a:r>
              <a:rPr lang="ru-RU" sz="1100" dirty="0">
                <a:solidFill>
                  <a:schemeClr val="bg1"/>
                </a:solidFill>
                <a:latin typeface="Arial" panose="020B0604020202020204" pitchFamily="34" charset="0"/>
                <a:cs typeface="Arial" panose="020B0604020202020204" pitchFamily="34" charset="0"/>
              </a:rPr>
              <a:t>Инфляция </a:t>
            </a:r>
            <a:r>
              <a:rPr lang="ru-RU" sz="1100" dirty="0" err="1">
                <a:solidFill>
                  <a:schemeClr val="bg1"/>
                </a:solidFill>
                <a:latin typeface="Arial" panose="020B0604020202020204" pitchFamily="34" charset="0"/>
                <a:cs typeface="Arial" panose="020B0604020202020204" pitchFamily="34" charset="0"/>
              </a:rPr>
              <a:t>деңгейі</a:t>
            </a:r>
            <a:r>
              <a:rPr lang="ru-RU" sz="1100" dirty="0">
                <a:solidFill>
                  <a:schemeClr val="bg1"/>
                </a:solidFill>
                <a:latin typeface="Arial" panose="020B0604020202020204" pitchFamily="34" charset="0"/>
                <a:cs typeface="Arial" panose="020B0604020202020204" pitchFamily="34" charset="0"/>
              </a:rPr>
              <a:t> – </a:t>
            </a:r>
            <a:r>
              <a:rPr lang="ru-RU" b="1" dirty="0">
                <a:solidFill>
                  <a:schemeClr val="bg1"/>
                </a:solidFill>
                <a:latin typeface="Arial" panose="020B0604020202020204" pitchFamily="34" charset="0"/>
                <a:cs typeface="Arial" panose="020B0604020202020204" pitchFamily="34" charset="0"/>
              </a:rPr>
              <a:t>12,5%</a:t>
            </a:r>
            <a:endParaRPr lang="ru-KZ" b="1" dirty="0">
              <a:solidFill>
                <a:schemeClr val="bg1"/>
              </a:solidFill>
              <a:latin typeface="Arial" panose="020B0604020202020204" pitchFamily="34" charset="0"/>
              <a:cs typeface="Arial" panose="020B0604020202020204" pitchFamily="34" charset="0"/>
            </a:endParaRPr>
          </a:p>
        </p:txBody>
      </p:sp>
      <p:graphicFrame>
        <p:nvGraphicFramePr>
          <p:cNvPr id="10" name="Диаграмма 9">
            <a:extLst>
              <a:ext uri="{FF2B5EF4-FFF2-40B4-BE49-F238E27FC236}">
                <a16:creationId xmlns:a16="http://schemas.microsoft.com/office/drawing/2014/main" id="{DD3D24F4-821D-4605-8D54-325CCA57022F}"/>
              </a:ext>
            </a:extLst>
          </p:cNvPr>
          <p:cNvGraphicFramePr>
            <a:graphicFrameLocks/>
          </p:cNvGraphicFramePr>
          <p:nvPr>
            <p:extLst/>
          </p:nvPr>
        </p:nvGraphicFramePr>
        <p:xfrm>
          <a:off x="5945210" y="1150549"/>
          <a:ext cx="5928362" cy="274293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C4092608-527C-4945-A4E6-300F4A85B90E}"/>
              </a:ext>
            </a:extLst>
          </p:cNvPr>
          <p:cNvSpPr txBox="1"/>
          <p:nvPr/>
        </p:nvSpPr>
        <p:spPr>
          <a:xfrm>
            <a:off x="6019661" y="3695202"/>
            <a:ext cx="5921829" cy="905954"/>
          </a:xfrm>
          <a:prstGeom prst="rect">
            <a:avLst/>
          </a:prstGeom>
          <a:noFill/>
          <a:ln/>
        </p:spPr>
        <p:txBody>
          <a:bodyPr wrap="square" lIns="0" tIns="0" rIns="0" bIns="0" rtlCol="0" anchor="ctr"/>
          <a:lstStyle>
            <a:defPPr>
              <a:defRPr lang="ru-KZ"/>
            </a:defPPr>
            <a:lvl1pPr>
              <a:lnSpc>
                <a:spcPct val="120000"/>
              </a:lnSpc>
              <a:defRPr sz="1500" b="1">
                <a:solidFill>
                  <a:srgbClr val="1A365D"/>
                </a:solidFill>
                <a:latin typeface="Quattrocento Sans" pitchFamily="34" charset="0"/>
                <a:ea typeface="Quattrocento Sans" pitchFamily="34" charset="-122"/>
                <a:cs typeface="Quattrocento Sans" pitchFamily="34" charset="-120"/>
              </a:defRPr>
            </a:lvl1pPr>
          </a:lstStyle>
          <a:p>
            <a:pPr>
              <a:lnSpc>
                <a:spcPct val="100000"/>
              </a:lnSpc>
            </a:pPr>
            <a:r>
              <a:rPr lang="ru-RU" sz="1200" b="0" dirty="0" err="1">
                <a:latin typeface="Arial" panose="020B0604020202020204" pitchFamily="34" charset="0"/>
                <a:cs typeface="Arial" panose="020B0604020202020204" pitchFamily="34" charset="0"/>
              </a:rPr>
              <a:t>Қордың</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инвестициялық</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портфелінің</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құрылымында</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қаржы</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құралдарының</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өтеу</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мерзімдері</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бойынша</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мынадай</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өзгерістер</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орын</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алды</a:t>
            </a:r>
            <a:r>
              <a:rPr lang="ru-RU" sz="1200" b="0" dirty="0">
                <a:latin typeface="Arial" panose="020B0604020202020204" pitchFamily="34" charset="0"/>
                <a:cs typeface="Arial" panose="020B0604020202020204" pitchFamily="34" charset="0"/>
              </a:rPr>
              <a:t>:</a:t>
            </a:r>
            <a:endParaRPr lang="ru-KZ" sz="1200" b="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E3A26DC-B45E-4D0A-81C5-0E194B22C767}"/>
              </a:ext>
            </a:extLst>
          </p:cNvPr>
          <p:cNvSpPr txBox="1"/>
          <p:nvPr/>
        </p:nvSpPr>
        <p:spPr>
          <a:xfrm>
            <a:off x="6438879" y="4497596"/>
            <a:ext cx="5062983" cy="553998"/>
          </a:xfrm>
          <a:prstGeom prst="rect">
            <a:avLst/>
          </a:prstGeom>
          <a:noFill/>
          <a:ln>
            <a:noFill/>
          </a:ln>
        </p:spPr>
        <p:txBody>
          <a:bodyPr wrap="square" rtlCol="0">
            <a:spAutoFit/>
          </a:bodyPr>
          <a:lstStyle/>
          <a:p>
            <a:r>
              <a:rPr lang="ru-RU" sz="1200" dirty="0" err="1">
                <a:solidFill>
                  <a:schemeClr val="bg1"/>
                </a:solidFill>
                <a:latin typeface="Arial" panose="020B0604020202020204" pitchFamily="34" charset="0"/>
                <a:cs typeface="Arial" panose="020B0604020202020204" pitchFamily="34" charset="0"/>
              </a:rPr>
              <a:t>ұзақ</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мерзімді</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қаржы</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құралдары</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үлесінің</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төмендеуі</a:t>
            </a:r>
            <a:r>
              <a:rPr lang="ru-RU" sz="1200" dirty="0">
                <a:solidFill>
                  <a:schemeClr val="bg1"/>
                </a:solidFill>
                <a:latin typeface="Arial" panose="020B0604020202020204" pitchFamily="34" charset="0"/>
                <a:cs typeface="Arial" panose="020B0604020202020204" pitchFamily="34" charset="0"/>
              </a:rPr>
              <a:t> </a:t>
            </a:r>
            <a:r>
              <a:rPr lang="ru-RU" sz="1000" dirty="0">
                <a:solidFill>
                  <a:schemeClr val="bg1"/>
                </a:solidFill>
                <a:latin typeface="Arial" panose="020B0604020202020204" pitchFamily="34" charset="0"/>
                <a:cs typeface="Arial" panose="020B0604020202020204" pitchFamily="34" charset="0"/>
              </a:rPr>
              <a:t>(</a:t>
            </a:r>
            <a:r>
              <a:rPr lang="ru-RU" sz="800" dirty="0">
                <a:solidFill>
                  <a:schemeClr val="bg1"/>
                </a:solidFill>
                <a:latin typeface="Arial" panose="020B0604020202020204" pitchFamily="34" charset="0"/>
                <a:cs typeface="Arial" panose="020B0604020202020204" pitchFamily="34" charset="0"/>
              </a:rPr>
              <a:t>5 </a:t>
            </a:r>
            <a:r>
              <a:rPr lang="ru-RU" sz="800" dirty="0" err="1">
                <a:solidFill>
                  <a:schemeClr val="bg1"/>
                </a:solidFill>
                <a:latin typeface="Arial" panose="020B0604020202020204" pitchFamily="34" charset="0"/>
                <a:cs typeface="Arial" panose="020B0604020202020204" pitchFamily="34" charset="0"/>
              </a:rPr>
              <a:t>жылдан</a:t>
            </a:r>
            <a:r>
              <a:rPr lang="ru-RU" sz="800" dirty="0">
                <a:solidFill>
                  <a:schemeClr val="bg1"/>
                </a:solidFill>
                <a:latin typeface="Arial" panose="020B0604020202020204" pitchFamily="34" charset="0"/>
                <a:cs typeface="Arial" panose="020B0604020202020204" pitchFamily="34" charset="0"/>
              </a:rPr>
              <a:t> </a:t>
            </a:r>
            <a:r>
              <a:rPr lang="ru-RU" sz="800" dirty="0" err="1">
                <a:solidFill>
                  <a:schemeClr val="bg1"/>
                </a:solidFill>
                <a:latin typeface="Arial" panose="020B0604020202020204" pitchFamily="34" charset="0"/>
                <a:cs typeface="Arial" panose="020B0604020202020204" pitchFamily="34" charset="0"/>
              </a:rPr>
              <a:t>астам</a:t>
            </a:r>
            <a:r>
              <a:rPr lang="ru-RU" sz="1000" dirty="0">
                <a:solidFill>
                  <a:schemeClr val="bg1"/>
                </a:solidFill>
                <a:latin typeface="Arial" panose="020B0604020202020204" pitchFamily="34" charset="0"/>
                <a:cs typeface="Arial" panose="020B0604020202020204" pitchFamily="34" charset="0"/>
              </a:rPr>
              <a:t>)</a:t>
            </a:r>
          </a:p>
          <a:p>
            <a:r>
              <a:rPr lang="ru-RU" b="1" dirty="0">
                <a:solidFill>
                  <a:schemeClr val="bg1"/>
                </a:solidFill>
                <a:latin typeface="Arial" panose="020B0604020202020204" pitchFamily="34" charset="0"/>
                <a:cs typeface="Arial" panose="020B0604020202020204" pitchFamily="34" charset="0"/>
              </a:rPr>
              <a:t>60,2</a:t>
            </a:r>
            <a:r>
              <a:rPr lang="ru-RU" sz="1000" dirty="0">
                <a:solidFill>
                  <a:schemeClr val="bg1"/>
                </a:solidFill>
                <a:latin typeface="Arial" panose="020B0604020202020204" pitchFamily="34" charset="0"/>
                <a:cs typeface="Arial" panose="020B0604020202020204" pitchFamily="34" charset="0"/>
              </a:rPr>
              <a:t>%-дан  </a:t>
            </a:r>
            <a:r>
              <a:rPr lang="ru-RU" b="1" dirty="0">
                <a:solidFill>
                  <a:schemeClr val="bg1"/>
                </a:solidFill>
                <a:latin typeface="Arial" panose="020B0604020202020204" pitchFamily="34" charset="0"/>
                <a:cs typeface="Arial" panose="020B0604020202020204" pitchFamily="34" charset="0"/>
              </a:rPr>
              <a:t>42,5</a:t>
            </a:r>
            <a:r>
              <a:rPr lang="ru-RU" sz="1000" dirty="0">
                <a:solidFill>
                  <a:schemeClr val="bg1"/>
                </a:solidFill>
                <a:latin typeface="Arial" panose="020B0604020202020204" pitchFamily="34" charset="0"/>
                <a:cs typeface="Arial" panose="020B0604020202020204" pitchFamily="34" charset="0"/>
              </a:rPr>
              <a:t>% </a:t>
            </a:r>
            <a:r>
              <a:rPr lang="ru-RU" sz="1000" dirty="0" err="1">
                <a:solidFill>
                  <a:schemeClr val="bg1"/>
                </a:solidFill>
                <a:latin typeface="Arial" panose="020B0604020202020204" pitchFamily="34" charset="0"/>
                <a:cs typeface="Arial" panose="020B0604020202020204" pitchFamily="34" charset="0"/>
              </a:rPr>
              <a:t>дейін</a:t>
            </a:r>
            <a:endParaRPr lang="ru-KZ" sz="100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31D6FE3-77DC-4D42-9338-4654EEEAB980}"/>
              </a:ext>
            </a:extLst>
          </p:cNvPr>
          <p:cNvSpPr txBox="1"/>
          <p:nvPr/>
        </p:nvSpPr>
        <p:spPr>
          <a:xfrm>
            <a:off x="6438879" y="5170252"/>
            <a:ext cx="5567485" cy="553998"/>
          </a:xfrm>
          <a:prstGeom prst="rect">
            <a:avLst/>
          </a:prstGeom>
          <a:noFill/>
          <a:ln>
            <a:noFill/>
          </a:ln>
        </p:spPr>
        <p:txBody>
          <a:bodyPr wrap="square" rtlCol="0">
            <a:spAutoFit/>
          </a:bodyPr>
          <a:lstStyle/>
          <a:p>
            <a:r>
              <a:rPr lang="ru-RU" sz="1200" dirty="0">
                <a:solidFill>
                  <a:schemeClr val="bg1"/>
                </a:solidFill>
                <a:latin typeface="Arial" panose="020B0604020202020204" pitchFamily="34" charset="0"/>
                <a:cs typeface="Arial" panose="020B0604020202020204" pitchFamily="34" charset="0"/>
              </a:rPr>
              <a:t>орта </a:t>
            </a:r>
            <a:r>
              <a:rPr lang="ru-RU" sz="1200" dirty="0" err="1">
                <a:solidFill>
                  <a:schemeClr val="bg1"/>
                </a:solidFill>
                <a:latin typeface="Arial" panose="020B0604020202020204" pitchFamily="34" charset="0"/>
                <a:cs typeface="Arial" panose="020B0604020202020204" pitchFamily="34" charset="0"/>
              </a:rPr>
              <a:t>мерзімді</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қаржы</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құралдары</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үлесінің</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азаюы</a:t>
            </a:r>
            <a:r>
              <a:rPr lang="ru-RU" sz="1000" dirty="0">
                <a:solidFill>
                  <a:schemeClr val="bg1"/>
                </a:solidFill>
                <a:latin typeface="Arial" panose="020B0604020202020204" pitchFamily="34" charset="0"/>
                <a:cs typeface="Arial" panose="020B0604020202020204" pitchFamily="34" charset="0"/>
              </a:rPr>
              <a:t> </a:t>
            </a:r>
            <a:r>
              <a:rPr lang="ru-RU" sz="800" dirty="0">
                <a:solidFill>
                  <a:schemeClr val="bg1"/>
                </a:solidFill>
                <a:latin typeface="Arial" panose="020B0604020202020204" pitchFamily="34" charset="0"/>
                <a:cs typeface="Arial" panose="020B0604020202020204" pitchFamily="34" charset="0"/>
              </a:rPr>
              <a:t>(1 </a:t>
            </a:r>
            <a:r>
              <a:rPr lang="ru-RU" sz="800" dirty="0" err="1">
                <a:solidFill>
                  <a:schemeClr val="bg1"/>
                </a:solidFill>
                <a:latin typeface="Arial" panose="020B0604020202020204" pitchFamily="34" charset="0"/>
                <a:cs typeface="Arial" panose="020B0604020202020204" pitchFamily="34" charset="0"/>
              </a:rPr>
              <a:t>жылдан</a:t>
            </a:r>
            <a:r>
              <a:rPr lang="ru-RU" sz="800" dirty="0">
                <a:solidFill>
                  <a:schemeClr val="bg1"/>
                </a:solidFill>
                <a:latin typeface="Arial" panose="020B0604020202020204" pitchFamily="34" charset="0"/>
                <a:cs typeface="Arial" panose="020B0604020202020204" pitchFamily="34" charset="0"/>
              </a:rPr>
              <a:t> 5 </a:t>
            </a:r>
            <a:r>
              <a:rPr lang="ru-RU" sz="800" dirty="0" err="1">
                <a:solidFill>
                  <a:schemeClr val="bg1"/>
                </a:solidFill>
                <a:latin typeface="Arial" panose="020B0604020202020204" pitchFamily="34" charset="0"/>
                <a:cs typeface="Arial" panose="020B0604020202020204" pitchFamily="34" charset="0"/>
              </a:rPr>
              <a:t>жылға</a:t>
            </a:r>
            <a:r>
              <a:rPr lang="ru-RU" sz="800" dirty="0">
                <a:solidFill>
                  <a:schemeClr val="bg1"/>
                </a:solidFill>
                <a:latin typeface="Arial" panose="020B0604020202020204" pitchFamily="34" charset="0"/>
                <a:cs typeface="Arial" panose="020B0604020202020204" pitchFamily="34" charset="0"/>
              </a:rPr>
              <a:t> </a:t>
            </a:r>
            <a:r>
              <a:rPr lang="ru-RU" sz="800" dirty="0" err="1">
                <a:solidFill>
                  <a:schemeClr val="bg1"/>
                </a:solidFill>
                <a:latin typeface="Arial" panose="020B0604020202020204" pitchFamily="34" charset="0"/>
                <a:cs typeface="Arial" panose="020B0604020202020204" pitchFamily="34" charset="0"/>
              </a:rPr>
              <a:t>дейін</a:t>
            </a:r>
            <a:r>
              <a:rPr lang="ru-RU" sz="800" dirty="0">
                <a:solidFill>
                  <a:schemeClr val="bg1"/>
                </a:solidFill>
                <a:latin typeface="Arial" panose="020B0604020202020204" pitchFamily="34" charset="0"/>
                <a:cs typeface="Arial" panose="020B0604020202020204" pitchFamily="34" charset="0"/>
              </a:rPr>
              <a:t>) </a:t>
            </a:r>
            <a:endParaRPr lang="en-US" sz="800" dirty="0">
              <a:solidFill>
                <a:schemeClr val="bg1"/>
              </a:solidFill>
              <a:latin typeface="Arial" panose="020B0604020202020204" pitchFamily="34" charset="0"/>
              <a:cs typeface="Arial" panose="020B0604020202020204" pitchFamily="34" charset="0"/>
            </a:endParaRPr>
          </a:p>
          <a:p>
            <a:r>
              <a:rPr lang="ru-RU" b="1" dirty="0">
                <a:solidFill>
                  <a:schemeClr val="bg1"/>
                </a:solidFill>
                <a:latin typeface="Arial" panose="020B0604020202020204" pitchFamily="34" charset="0"/>
                <a:cs typeface="Arial" panose="020B0604020202020204" pitchFamily="34" charset="0"/>
              </a:rPr>
              <a:t>34,7</a:t>
            </a:r>
            <a:r>
              <a:rPr lang="ru-RU" sz="1000" dirty="0">
                <a:solidFill>
                  <a:schemeClr val="bg1"/>
                </a:solidFill>
                <a:latin typeface="Arial" panose="020B0604020202020204" pitchFamily="34" charset="0"/>
                <a:cs typeface="Arial" panose="020B0604020202020204" pitchFamily="34" charset="0"/>
              </a:rPr>
              <a:t>%-дан </a:t>
            </a:r>
            <a:r>
              <a:rPr lang="ru-RU" b="1" dirty="0">
                <a:solidFill>
                  <a:schemeClr val="bg1"/>
                </a:solidFill>
                <a:latin typeface="Arial" panose="020B0604020202020204" pitchFamily="34" charset="0"/>
                <a:cs typeface="Arial" panose="020B0604020202020204" pitchFamily="34" charset="0"/>
              </a:rPr>
              <a:t>30,3</a:t>
            </a:r>
            <a:r>
              <a:rPr lang="ru-RU" sz="1000" dirty="0">
                <a:solidFill>
                  <a:schemeClr val="bg1"/>
                </a:solidFill>
                <a:latin typeface="Arial" panose="020B0604020202020204" pitchFamily="34" charset="0"/>
                <a:cs typeface="Arial" panose="020B0604020202020204" pitchFamily="34" charset="0"/>
              </a:rPr>
              <a:t>% </a:t>
            </a:r>
            <a:r>
              <a:rPr lang="ru-RU" sz="1000" dirty="0" err="1">
                <a:solidFill>
                  <a:schemeClr val="bg1"/>
                </a:solidFill>
                <a:latin typeface="Arial" panose="020B0604020202020204" pitchFamily="34" charset="0"/>
                <a:cs typeface="Arial" panose="020B0604020202020204" pitchFamily="34" charset="0"/>
              </a:rPr>
              <a:t>дейін</a:t>
            </a:r>
            <a:endParaRPr lang="ru-KZ" sz="100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87574EFE-5FCA-4517-B0B3-3DB75B06161E}"/>
              </a:ext>
            </a:extLst>
          </p:cNvPr>
          <p:cNvSpPr txBox="1"/>
          <p:nvPr/>
        </p:nvSpPr>
        <p:spPr>
          <a:xfrm>
            <a:off x="6438879" y="5845066"/>
            <a:ext cx="4957355" cy="553998"/>
          </a:xfrm>
          <a:prstGeom prst="rect">
            <a:avLst/>
          </a:prstGeom>
          <a:noFill/>
          <a:ln>
            <a:noFill/>
          </a:ln>
        </p:spPr>
        <p:txBody>
          <a:bodyPr wrap="square" rtlCol="0">
            <a:spAutoFit/>
          </a:bodyPr>
          <a:lstStyle/>
          <a:p>
            <a:r>
              <a:rPr lang="ru-RU" sz="1200" dirty="0" err="1">
                <a:solidFill>
                  <a:schemeClr val="bg1"/>
                </a:solidFill>
                <a:latin typeface="Arial" panose="020B0604020202020204" pitchFamily="34" charset="0"/>
                <a:cs typeface="Arial" panose="020B0604020202020204" pitchFamily="34" charset="0"/>
              </a:rPr>
              <a:t>қысқа</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мерзімді</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қаржы</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құралдары</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үлесінің</a:t>
            </a:r>
            <a:r>
              <a:rPr lang="ru-RU" sz="1200" dirty="0">
                <a:solidFill>
                  <a:schemeClr val="bg1"/>
                </a:solidFill>
                <a:latin typeface="Arial" panose="020B0604020202020204" pitchFamily="34" charset="0"/>
                <a:cs typeface="Arial" panose="020B0604020202020204" pitchFamily="34" charset="0"/>
              </a:rPr>
              <a:t> </a:t>
            </a:r>
            <a:r>
              <a:rPr lang="ru-RU" sz="1200" dirty="0" err="1">
                <a:solidFill>
                  <a:schemeClr val="bg1"/>
                </a:solidFill>
                <a:latin typeface="Arial" panose="020B0604020202020204" pitchFamily="34" charset="0"/>
                <a:cs typeface="Arial" panose="020B0604020202020204" pitchFamily="34" charset="0"/>
              </a:rPr>
              <a:t>артуы</a:t>
            </a:r>
            <a:r>
              <a:rPr lang="ru-RU" sz="1200" dirty="0">
                <a:solidFill>
                  <a:schemeClr val="bg1"/>
                </a:solidFill>
                <a:latin typeface="Arial" panose="020B0604020202020204" pitchFamily="34" charset="0"/>
                <a:cs typeface="Arial" panose="020B0604020202020204" pitchFamily="34" charset="0"/>
              </a:rPr>
              <a:t> </a:t>
            </a:r>
            <a:r>
              <a:rPr lang="ru-RU" sz="800" dirty="0">
                <a:solidFill>
                  <a:schemeClr val="bg1"/>
                </a:solidFill>
                <a:latin typeface="Arial" panose="020B0604020202020204" pitchFamily="34" charset="0"/>
                <a:cs typeface="Arial" panose="020B0604020202020204" pitchFamily="34" charset="0"/>
              </a:rPr>
              <a:t>(1 </a:t>
            </a:r>
            <a:r>
              <a:rPr lang="ru-RU" sz="800" dirty="0" err="1">
                <a:solidFill>
                  <a:schemeClr val="bg1"/>
                </a:solidFill>
                <a:latin typeface="Arial" panose="020B0604020202020204" pitchFamily="34" charset="0"/>
                <a:cs typeface="Arial" panose="020B0604020202020204" pitchFamily="34" charset="0"/>
              </a:rPr>
              <a:t>жылға</a:t>
            </a:r>
            <a:r>
              <a:rPr lang="ru-RU" sz="800" dirty="0">
                <a:solidFill>
                  <a:schemeClr val="bg1"/>
                </a:solidFill>
                <a:latin typeface="Arial" panose="020B0604020202020204" pitchFamily="34" charset="0"/>
                <a:cs typeface="Arial" panose="020B0604020202020204" pitchFamily="34" charset="0"/>
              </a:rPr>
              <a:t> </a:t>
            </a:r>
            <a:r>
              <a:rPr lang="ru-RU" sz="800" dirty="0" err="1">
                <a:solidFill>
                  <a:schemeClr val="bg1"/>
                </a:solidFill>
                <a:latin typeface="Arial" panose="020B0604020202020204" pitchFamily="34" charset="0"/>
                <a:cs typeface="Arial" panose="020B0604020202020204" pitchFamily="34" charset="0"/>
              </a:rPr>
              <a:t>дейін</a:t>
            </a:r>
            <a:r>
              <a:rPr lang="ru-RU" sz="800" dirty="0">
                <a:solidFill>
                  <a:schemeClr val="bg1"/>
                </a:solidFill>
                <a:latin typeface="Arial" panose="020B0604020202020204" pitchFamily="34" charset="0"/>
                <a:cs typeface="Arial" panose="020B0604020202020204" pitchFamily="34" charset="0"/>
              </a:rPr>
              <a:t>) </a:t>
            </a:r>
          </a:p>
          <a:p>
            <a:r>
              <a:rPr lang="ru-RU" b="1" dirty="0">
                <a:solidFill>
                  <a:schemeClr val="bg1"/>
                </a:solidFill>
                <a:latin typeface="Arial" panose="020B0604020202020204" pitchFamily="34" charset="0"/>
                <a:cs typeface="Arial" panose="020B0604020202020204" pitchFamily="34" charset="0"/>
              </a:rPr>
              <a:t>5,1</a:t>
            </a:r>
            <a:r>
              <a:rPr lang="ru-RU" sz="1000" dirty="0">
                <a:solidFill>
                  <a:schemeClr val="bg1"/>
                </a:solidFill>
                <a:latin typeface="Arial" panose="020B0604020202020204" pitchFamily="34" charset="0"/>
                <a:cs typeface="Arial" panose="020B0604020202020204" pitchFamily="34" charset="0"/>
              </a:rPr>
              <a:t>%-дан </a:t>
            </a:r>
            <a:r>
              <a:rPr lang="ru-RU" b="1" dirty="0">
                <a:solidFill>
                  <a:schemeClr val="bg1"/>
                </a:solidFill>
                <a:latin typeface="Arial" panose="020B0604020202020204" pitchFamily="34" charset="0"/>
                <a:cs typeface="Arial" panose="020B0604020202020204" pitchFamily="34" charset="0"/>
              </a:rPr>
              <a:t>27,2</a:t>
            </a:r>
            <a:r>
              <a:rPr lang="ru-RU" sz="1000" dirty="0">
                <a:solidFill>
                  <a:schemeClr val="bg1"/>
                </a:solidFill>
                <a:latin typeface="Arial" panose="020B0604020202020204" pitchFamily="34" charset="0"/>
                <a:cs typeface="Arial" panose="020B0604020202020204" pitchFamily="34" charset="0"/>
              </a:rPr>
              <a:t>% </a:t>
            </a:r>
            <a:r>
              <a:rPr lang="ru-RU" sz="1000" dirty="0" err="1">
                <a:solidFill>
                  <a:schemeClr val="bg1"/>
                </a:solidFill>
                <a:latin typeface="Arial" panose="020B0604020202020204" pitchFamily="34" charset="0"/>
                <a:cs typeface="Arial" panose="020B0604020202020204" pitchFamily="34" charset="0"/>
              </a:rPr>
              <a:t>дейін</a:t>
            </a:r>
            <a:endParaRPr lang="ru-KZ" sz="1000"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601D6889-5E1D-462F-9CC1-7DE57FA37A74}"/>
              </a:ext>
            </a:extLst>
          </p:cNvPr>
          <p:cNvSpPr txBox="1"/>
          <p:nvPr/>
        </p:nvSpPr>
        <p:spPr>
          <a:xfrm>
            <a:off x="6951066" y="875070"/>
            <a:ext cx="4059018" cy="400110"/>
          </a:xfrm>
          <a:prstGeom prst="rect">
            <a:avLst/>
          </a:prstGeom>
          <a:noFill/>
          <a:ln>
            <a:noFill/>
          </a:ln>
        </p:spPr>
        <p:txBody>
          <a:bodyPr wrap="square" rtlCol="0">
            <a:spAutoFit/>
          </a:bodyPr>
          <a:lstStyle/>
          <a:p>
            <a:pPr algn="ctr"/>
            <a:r>
              <a:rPr lang="ru-RU" sz="1200" b="1" dirty="0">
                <a:solidFill>
                  <a:srgbClr val="002060"/>
                </a:solidFill>
                <a:latin typeface="Arial" panose="020B0604020202020204" pitchFamily="34" charset="0"/>
                <a:cs typeface="Arial" panose="020B0604020202020204" pitchFamily="34" charset="0"/>
              </a:rPr>
              <a:t>ИНВЕСТИЦИЯЛЫҚ ПОРТФЕЛЬДІҢ ҚҰРЫЛЫМЫ</a:t>
            </a:r>
            <a:r>
              <a:rPr lang="ru-RU" sz="800" b="1" dirty="0">
                <a:solidFill>
                  <a:srgbClr val="002060"/>
                </a:solidFill>
                <a:latin typeface="Arial" panose="020B0604020202020204" pitchFamily="34" charset="0"/>
                <a:cs typeface="Arial" panose="020B0604020202020204" pitchFamily="34" charset="0"/>
              </a:rPr>
              <a:t>  </a:t>
            </a:r>
          </a:p>
          <a:p>
            <a:pPr algn="ctr"/>
            <a:r>
              <a:rPr lang="ru-RU" sz="800" dirty="0">
                <a:solidFill>
                  <a:srgbClr val="002060"/>
                </a:solidFill>
                <a:latin typeface="Arial" panose="020B0604020202020204" pitchFamily="34" charset="0"/>
                <a:cs typeface="Arial" panose="020B0604020202020204" pitchFamily="34" charset="0"/>
              </a:rPr>
              <a:t>ӨТЕУ МЕРЗІМДЕРІ БОЙЫНША</a:t>
            </a:r>
            <a:endParaRPr lang="ru-KZ" sz="800" dirty="0">
              <a:solidFill>
                <a:srgbClr val="00206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34186F89-4628-49F9-8955-5C31A45CF1A1}"/>
              </a:ext>
            </a:extLst>
          </p:cNvPr>
          <p:cNvSpPr txBox="1"/>
          <p:nvPr/>
        </p:nvSpPr>
        <p:spPr>
          <a:xfrm>
            <a:off x="397341" y="3877584"/>
            <a:ext cx="5409410" cy="1461490"/>
          </a:xfrm>
          <a:prstGeom prst="rect">
            <a:avLst/>
          </a:prstGeom>
          <a:noFill/>
          <a:ln/>
        </p:spPr>
        <p:txBody>
          <a:bodyPr wrap="square" lIns="0" tIns="0" rIns="0" bIns="0" rtlCol="0" anchor="ctr"/>
          <a:lstStyle>
            <a:defPPr>
              <a:defRPr lang="ru-KZ"/>
            </a:defPPr>
            <a:lvl1pPr>
              <a:lnSpc>
                <a:spcPct val="120000"/>
              </a:lnSpc>
              <a:defRPr sz="1500" b="1">
                <a:solidFill>
                  <a:srgbClr val="1A365D"/>
                </a:solidFill>
                <a:latin typeface="Quattrocento Sans" pitchFamily="34" charset="0"/>
                <a:ea typeface="Quattrocento Sans" pitchFamily="34" charset="-122"/>
                <a:cs typeface="Quattrocento Sans" pitchFamily="34" charset="-120"/>
              </a:defRPr>
            </a:lvl1pPr>
          </a:lstStyle>
          <a:p>
            <a:pPr algn="just">
              <a:lnSpc>
                <a:spcPct val="100000"/>
              </a:lnSpc>
            </a:pPr>
            <a:r>
              <a:rPr lang="ru-RU" sz="1200" b="0" dirty="0" err="1">
                <a:latin typeface="Arial" panose="020B0604020202020204" pitchFamily="34" charset="0"/>
                <a:cs typeface="Arial" panose="020B0604020202020204" pitchFamily="34" charset="0"/>
              </a:rPr>
              <a:t>Қордың</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активтері</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Қазақстан</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Республикасы</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Ұлттық</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Банкінің</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сенімгерлік</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басқаруында</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болады</a:t>
            </a:r>
            <a:r>
              <a:rPr lang="ru-RU" sz="1200" b="0" dirty="0">
                <a:latin typeface="Arial" panose="020B0604020202020204" pitchFamily="34" charset="0"/>
                <a:cs typeface="Arial" panose="020B0604020202020204" pitchFamily="34" charset="0"/>
              </a:rPr>
              <a:t>. </a:t>
            </a:r>
          </a:p>
          <a:p>
            <a:pPr algn="just">
              <a:lnSpc>
                <a:spcPct val="100000"/>
              </a:lnSpc>
            </a:pPr>
            <a:r>
              <a:rPr lang="ru-RU" sz="1200" b="0" dirty="0" err="1">
                <a:latin typeface="Arial" panose="020B0604020202020204" pitchFamily="34" charset="0"/>
                <a:cs typeface="Arial" panose="020B0604020202020204" pitchFamily="34" charset="0"/>
              </a:rPr>
              <a:t>Инвестициялау</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рұқсат</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етілген</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қаржы</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құралдарына</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жүзеге</a:t>
            </a:r>
            <a:r>
              <a:rPr lang="ru-RU" sz="1200" b="0" dirty="0">
                <a:latin typeface="Arial" panose="020B0604020202020204" pitchFamily="34" charset="0"/>
                <a:cs typeface="Arial" panose="020B0604020202020204" pitchFamily="34" charset="0"/>
              </a:rPr>
              <a:t> </a:t>
            </a:r>
            <a:r>
              <a:rPr lang="ru-RU" sz="1200" b="0" dirty="0" err="1">
                <a:latin typeface="Arial" panose="020B0604020202020204" pitchFamily="34" charset="0"/>
                <a:cs typeface="Arial" panose="020B0604020202020204" pitchFamily="34" charset="0"/>
              </a:rPr>
              <a:t>асырылады</a:t>
            </a:r>
            <a:r>
              <a:rPr lang="ru-RU" sz="1200" b="0" dirty="0">
                <a:latin typeface="Arial" panose="020B0604020202020204" pitchFamily="34" charset="0"/>
                <a:cs typeface="Arial" panose="020B0604020202020204" pitchFamily="34" charset="0"/>
              </a:rPr>
              <a:t> </a:t>
            </a:r>
          </a:p>
          <a:p>
            <a:pPr algn="just">
              <a:lnSpc>
                <a:spcPct val="100000"/>
              </a:lnSpc>
            </a:pPr>
            <a:r>
              <a:rPr lang="ru-RU" sz="1100" b="0" dirty="0"/>
              <a:t>(</a:t>
            </a:r>
            <a:r>
              <a:rPr lang="ru-RU" sz="1000" b="0" dirty="0">
                <a:latin typeface="Arial" panose="020B0604020202020204" pitchFamily="34" charset="0"/>
                <a:cs typeface="Arial" panose="020B0604020202020204" pitchFamily="34" charset="0"/>
              </a:rPr>
              <a:t>ҚР ҚМ </a:t>
            </a:r>
            <a:r>
              <a:rPr lang="ru-RU" sz="1000" b="0" dirty="0" err="1">
                <a:latin typeface="Arial" panose="020B0604020202020204" pitchFamily="34" charset="0"/>
                <a:cs typeface="Arial" panose="020B0604020202020204" pitchFamily="34" charset="0"/>
              </a:rPr>
              <a:t>мемлекеттік</a:t>
            </a:r>
            <a:r>
              <a:rPr lang="ru-RU" sz="1000" b="0" dirty="0">
                <a:latin typeface="Arial" panose="020B0604020202020204" pitchFamily="34" charset="0"/>
                <a:cs typeface="Arial" panose="020B0604020202020204" pitchFamily="34" charset="0"/>
              </a:rPr>
              <a:t> </a:t>
            </a:r>
            <a:r>
              <a:rPr lang="ru-RU" sz="1000" b="0" dirty="0" err="1">
                <a:latin typeface="Arial" panose="020B0604020202020204" pitchFamily="34" charset="0"/>
                <a:cs typeface="Arial" panose="020B0604020202020204" pitchFamily="34" charset="0"/>
              </a:rPr>
              <a:t>бағалы</a:t>
            </a:r>
            <a:r>
              <a:rPr lang="ru-RU" sz="1000" b="0" dirty="0">
                <a:latin typeface="Arial" panose="020B0604020202020204" pitchFamily="34" charset="0"/>
                <a:cs typeface="Arial" panose="020B0604020202020204" pitchFamily="34" charset="0"/>
              </a:rPr>
              <a:t> </a:t>
            </a:r>
            <a:r>
              <a:rPr lang="ru-RU" sz="1000" b="0" dirty="0" err="1">
                <a:latin typeface="Arial" panose="020B0604020202020204" pitchFamily="34" charset="0"/>
                <a:cs typeface="Arial" panose="020B0604020202020204" pitchFamily="34" charset="0"/>
              </a:rPr>
              <a:t>қағаздары</a:t>
            </a:r>
            <a:r>
              <a:rPr lang="ru-RU" sz="1000" b="0" dirty="0">
                <a:latin typeface="Arial" panose="020B0604020202020204" pitchFamily="34" charset="0"/>
                <a:cs typeface="Arial" panose="020B0604020202020204" pitchFamily="34" charset="0"/>
              </a:rPr>
              <a:t>, </a:t>
            </a:r>
            <a:r>
              <a:rPr lang="ru-RU" sz="1000" b="0" dirty="0" err="1">
                <a:latin typeface="Arial" panose="020B0604020202020204" pitchFamily="34" charset="0"/>
                <a:cs typeface="Arial" panose="020B0604020202020204" pitchFamily="34" charset="0"/>
              </a:rPr>
              <a:t>агенттік</a:t>
            </a:r>
            <a:r>
              <a:rPr lang="ru-RU" sz="1000" b="0" dirty="0">
                <a:latin typeface="Arial" panose="020B0604020202020204" pitchFamily="34" charset="0"/>
                <a:cs typeface="Arial" panose="020B0604020202020204" pitchFamily="34" charset="0"/>
              </a:rPr>
              <a:t> </a:t>
            </a:r>
            <a:r>
              <a:rPr lang="ru-RU" sz="1000" b="0" dirty="0" err="1">
                <a:latin typeface="Arial" panose="020B0604020202020204" pitchFamily="34" charset="0"/>
                <a:cs typeface="Arial" panose="020B0604020202020204" pitchFamily="34" charset="0"/>
              </a:rPr>
              <a:t>бағалы</a:t>
            </a:r>
            <a:r>
              <a:rPr lang="ru-RU" sz="1000" b="0" dirty="0">
                <a:latin typeface="Arial" panose="020B0604020202020204" pitchFamily="34" charset="0"/>
                <a:cs typeface="Arial" panose="020B0604020202020204" pitchFamily="34" charset="0"/>
              </a:rPr>
              <a:t> </a:t>
            </a:r>
            <a:r>
              <a:rPr lang="ru-RU" sz="1000" b="0" dirty="0" err="1">
                <a:latin typeface="Arial" panose="020B0604020202020204" pitchFamily="34" charset="0"/>
                <a:cs typeface="Arial" panose="020B0604020202020204" pitchFamily="34" charset="0"/>
              </a:rPr>
              <a:t>қағаздар</a:t>
            </a:r>
            <a:r>
              <a:rPr lang="ru-RU" sz="1000" b="0" dirty="0">
                <a:latin typeface="Arial" panose="020B0604020202020204" pitchFamily="34" charset="0"/>
                <a:cs typeface="Arial" panose="020B0604020202020204" pitchFamily="34" charset="0"/>
              </a:rPr>
              <a:t>, ХҚҰ </a:t>
            </a:r>
            <a:r>
              <a:rPr lang="ru-RU" sz="1000" b="0" dirty="0" err="1">
                <a:latin typeface="Arial" panose="020B0604020202020204" pitchFamily="34" charset="0"/>
                <a:cs typeface="Arial" panose="020B0604020202020204" pitchFamily="34" charset="0"/>
              </a:rPr>
              <a:t>облигациялары</a:t>
            </a:r>
            <a:r>
              <a:rPr lang="ru-RU" sz="1000" b="0" dirty="0">
                <a:latin typeface="Arial" panose="020B0604020202020204" pitchFamily="34" charset="0"/>
                <a:cs typeface="Arial" panose="020B0604020202020204" pitchFamily="34" charset="0"/>
              </a:rPr>
              <a:t>, ҚРҰБ </a:t>
            </a:r>
            <a:r>
              <a:rPr lang="ru-RU" sz="1000" b="0" dirty="0" err="1">
                <a:latin typeface="Arial" panose="020B0604020202020204" pitchFamily="34" charset="0"/>
                <a:cs typeface="Arial" panose="020B0604020202020204" pitchFamily="34" charset="0"/>
              </a:rPr>
              <a:t>депозиттері</a:t>
            </a:r>
            <a:r>
              <a:rPr lang="ru-RU" sz="1100" b="0" dirty="0"/>
              <a:t>).</a:t>
            </a:r>
            <a:endParaRPr lang="ru-KZ" sz="1400" b="0" dirty="0"/>
          </a:p>
        </p:txBody>
      </p:sp>
      <p:sp>
        <p:nvSpPr>
          <p:cNvPr id="15" name="Shape 6">
            <a:extLst>
              <a:ext uri="{FF2B5EF4-FFF2-40B4-BE49-F238E27FC236}">
                <a16:creationId xmlns:a16="http://schemas.microsoft.com/office/drawing/2014/main" id="{5E5D7A36-50EF-6317-D5DD-9247BA841F61}"/>
              </a:ext>
            </a:extLst>
          </p:cNvPr>
          <p:cNvSpPr/>
          <p:nvPr/>
        </p:nvSpPr>
        <p:spPr>
          <a:xfrm>
            <a:off x="549845" y="5267570"/>
            <a:ext cx="127000" cy="169333"/>
          </a:xfrm>
          <a:custGeom>
            <a:avLst/>
            <a:gdLst/>
            <a:ahLst/>
            <a:cxnLst/>
            <a:rect l="l" t="t" r="r" b="b"/>
            <a:pathLst>
              <a:path w="214313" h="285750">
                <a:moveTo>
                  <a:pt x="94543" y="280504"/>
                </a:moveTo>
                <a:cubicBezTo>
                  <a:pt x="101519" y="287480"/>
                  <a:pt x="112849" y="287480"/>
                  <a:pt x="119825" y="280504"/>
                </a:cubicBezTo>
                <a:lnTo>
                  <a:pt x="209122" y="191207"/>
                </a:lnTo>
                <a:cubicBezTo>
                  <a:pt x="216098" y="184231"/>
                  <a:pt x="216098" y="172901"/>
                  <a:pt x="209122" y="165925"/>
                </a:cubicBezTo>
                <a:cubicBezTo>
                  <a:pt x="202146" y="158948"/>
                  <a:pt x="190816" y="158948"/>
                  <a:pt x="183840" y="165925"/>
                </a:cubicBezTo>
                <a:lnTo>
                  <a:pt x="125016" y="224749"/>
                </a:lnTo>
                <a:lnTo>
                  <a:pt x="125016" y="17859"/>
                </a:lnTo>
                <a:cubicBezTo>
                  <a:pt x="125016" y="7981"/>
                  <a:pt x="117035" y="0"/>
                  <a:pt x="107156" y="0"/>
                </a:cubicBezTo>
                <a:cubicBezTo>
                  <a:pt x="97278" y="0"/>
                  <a:pt x="89297" y="7981"/>
                  <a:pt x="89297" y="17859"/>
                </a:cubicBezTo>
                <a:lnTo>
                  <a:pt x="89297" y="224749"/>
                </a:lnTo>
                <a:lnTo>
                  <a:pt x="30473" y="165925"/>
                </a:lnTo>
                <a:cubicBezTo>
                  <a:pt x="23496" y="158948"/>
                  <a:pt x="12167" y="158948"/>
                  <a:pt x="5190" y="165925"/>
                </a:cubicBezTo>
                <a:cubicBezTo>
                  <a:pt x="-1786" y="172901"/>
                  <a:pt x="-1786" y="184231"/>
                  <a:pt x="5190" y="191207"/>
                </a:cubicBezTo>
                <a:lnTo>
                  <a:pt x="94487" y="280504"/>
                </a:lnTo>
                <a:close/>
              </a:path>
            </a:pathLst>
          </a:custGeom>
          <a:solidFill>
            <a:srgbClr val="4299E1"/>
          </a:solidFill>
          <a:ln/>
        </p:spPr>
        <p:txBody>
          <a:bodyPr/>
          <a:lstStyle/>
          <a:p>
            <a:endParaRPr lang="ru-KZ" dirty="0"/>
          </a:p>
        </p:txBody>
      </p:sp>
      <p:sp>
        <p:nvSpPr>
          <p:cNvPr id="16" name="Shape 11">
            <a:extLst>
              <a:ext uri="{FF2B5EF4-FFF2-40B4-BE49-F238E27FC236}">
                <a16:creationId xmlns:a16="http://schemas.microsoft.com/office/drawing/2014/main" id="{32741870-7EB4-A226-950A-DED065FBB8DB}"/>
              </a:ext>
            </a:extLst>
          </p:cNvPr>
          <p:cNvSpPr/>
          <p:nvPr/>
        </p:nvSpPr>
        <p:spPr>
          <a:xfrm>
            <a:off x="540502" y="5646350"/>
            <a:ext cx="160928" cy="160928"/>
          </a:xfrm>
          <a:custGeom>
            <a:avLst/>
            <a:gdLst/>
            <a:ahLst/>
            <a:cxnLst/>
            <a:rect l="l" t="t" r="r" b="b"/>
            <a:pathLst>
              <a:path w="285750" h="285750">
                <a:moveTo>
                  <a:pt x="35719" y="35719"/>
                </a:moveTo>
                <a:cubicBezTo>
                  <a:pt x="35719" y="25840"/>
                  <a:pt x="27738" y="17859"/>
                  <a:pt x="17859" y="17859"/>
                </a:cubicBezTo>
                <a:cubicBezTo>
                  <a:pt x="7981" y="17859"/>
                  <a:pt x="0" y="25840"/>
                  <a:pt x="0" y="35719"/>
                </a:cubicBezTo>
                <a:lnTo>
                  <a:pt x="0" y="223242"/>
                </a:lnTo>
                <a:cubicBezTo>
                  <a:pt x="0" y="247910"/>
                  <a:pt x="19980" y="267891"/>
                  <a:pt x="44648" y="267891"/>
                </a:cubicBezTo>
                <a:lnTo>
                  <a:pt x="267891" y="267891"/>
                </a:lnTo>
                <a:cubicBezTo>
                  <a:pt x="277769" y="267891"/>
                  <a:pt x="285750" y="259910"/>
                  <a:pt x="285750" y="250031"/>
                </a:cubicBezTo>
                <a:cubicBezTo>
                  <a:pt x="285750" y="240153"/>
                  <a:pt x="277769" y="232172"/>
                  <a:pt x="267891" y="232172"/>
                </a:cubicBezTo>
                <a:lnTo>
                  <a:pt x="44648" y="232172"/>
                </a:lnTo>
                <a:cubicBezTo>
                  <a:pt x="39737" y="232172"/>
                  <a:pt x="35719" y="228154"/>
                  <a:pt x="35719" y="223242"/>
                </a:cubicBezTo>
                <a:lnTo>
                  <a:pt x="35719" y="35719"/>
                </a:lnTo>
                <a:close/>
                <a:moveTo>
                  <a:pt x="262644" y="84051"/>
                </a:moveTo>
                <a:cubicBezTo>
                  <a:pt x="269621" y="77074"/>
                  <a:pt x="269621" y="65745"/>
                  <a:pt x="262644" y="58769"/>
                </a:cubicBezTo>
                <a:cubicBezTo>
                  <a:pt x="255668" y="51792"/>
                  <a:pt x="244339" y="51792"/>
                  <a:pt x="237362" y="58769"/>
                </a:cubicBezTo>
                <a:lnTo>
                  <a:pt x="178594" y="117593"/>
                </a:lnTo>
                <a:lnTo>
                  <a:pt x="146558" y="85613"/>
                </a:lnTo>
                <a:cubicBezTo>
                  <a:pt x="139582" y="78637"/>
                  <a:pt x="128253" y="78637"/>
                  <a:pt x="121276" y="85613"/>
                </a:cubicBezTo>
                <a:lnTo>
                  <a:pt x="67698" y="139192"/>
                </a:lnTo>
                <a:cubicBezTo>
                  <a:pt x="60722" y="146168"/>
                  <a:pt x="60722" y="157497"/>
                  <a:pt x="67698" y="164474"/>
                </a:cubicBezTo>
                <a:cubicBezTo>
                  <a:pt x="74675" y="171450"/>
                  <a:pt x="86004" y="171450"/>
                  <a:pt x="92980" y="164474"/>
                </a:cubicBezTo>
                <a:lnTo>
                  <a:pt x="133945" y="123509"/>
                </a:lnTo>
                <a:lnTo>
                  <a:pt x="165981" y="155544"/>
                </a:lnTo>
                <a:cubicBezTo>
                  <a:pt x="172957" y="162520"/>
                  <a:pt x="184286" y="162520"/>
                  <a:pt x="191263" y="155544"/>
                </a:cubicBezTo>
                <a:lnTo>
                  <a:pt x="262700" y="84106"/>
                </a:lnTo>
                <a:close/>
              </a:path>
            </a:pathLst>
          </a:custGeom>
          <a:solidFill>
            <a:srgbClr val="4299E1"/>
          </a:solidFill>
          <a:ln/>
        </p:spPr>
      </p:sp>
      <p:sp>
        <p:nvSpPr>
          <p:cNvPr id="17" name="Shape 16">
            <a:extLst>
              <a:ext uri="{FF2B5EF4-FFF2-40B4-BE49-F238E27FC236}">
                <a16:creationId xmlns:a16="http://schemas.microsoft.com/office/drawing/2014/main" id="{915A5123-1E57-3436-67FD-90521D9D1FB9}"/>
              </a:ext>
            </a:extLst>
          </p:cNvPr>
          <p:cNvSpPr/>
          <p:nvPr/>
        </p:nvSpPr>
        <p:spPr>
          <a:xfrm>
            <a:off x="549845" y="5920582"/>
            <a:ext cx="140812" cy="160928"/>
          </a:xfrm>
          <a:custGeom>
            <a:avLst/>
            <a:gdLst/>
            <a:ahLst/>
            <a:cxnLst/>
            <a:rect l="l" t="t" r="r" b="b"/>
            <a:pathLst>
              <a:path w="250031" h="285750">
                <a:moveTo>
                  <a:pt x="107156" y="71438"/>
                </a:moveTo>
                <a:cubicBezTo>
                  <a:pt x="107156" y="41867"/>
                  <a:pt x="83149" y="17859"/>
                  <a:pt x="53578" y="17859"/>
                </a:cubicBezTo>
                <a:cubicBezTo>
                  <a:pt x="24008" y="17859"/>
                  <a:pt x="0" y="41867"/>
                  <a:pt x="0" y="71438"/>
                </a:cubicBezTo>
                <a:cubicBezTo>
                  <a:pt x="0" y="101008"/>
                  <a:pt x="24008" y="125016"/>
                  <a:pt x="53578" y="125016"/>
                </a:cubicBezTo>
                <a:cubicBezTo>
                  <a:pt x="83149" y="125016"/>
                  <a:pt x="107156" y="101008"/>
                  <a:pt x="107156" y="71438"/>
                </a:cubicBezTo>
                <a:close/>
                <a:moveTo>
                  <a:pt x="250031" y="214313"/>
                </a:moveTo>
                <a:cubicBezTo>
                  <a:pt x="250031" y="184742"/>
                  <a:pt x="226024" y="160734"/>
                  <a:pt x="196453" y="160734"/>
                </a:cubicBezTo>
                <a:cubicBezTo>
                  <a:pt x="166883" y="160734"/>
                  <a:pt x="142875" y="184742"/>
                  <a:pt x="142875" y="214313"/>
                </a:cubicBezTo>
                <a:cubicBezTo>
                  <a:pt x="142875" y="243883"/>
                  <a:pt x="166883" y="267891"/>
                  <a:pt x="196453" y="267891"/>
                </a:cubicBezTo>
                <a:cubicBezTo>
                  <a:pt x="226024" y="267891"/>
                  <a:pt x="250031" y="243883"/>
                  <a:pt x="250031" y="214313"/>
                </a:cubicBezTo>
                <a:close/>
                <a:moveTo>
                  <a:pt x="244785" y="48332"/>
                </a:moveTo>
                <a:cubicBezTo>
                  <a:pt x="251761" y="41356"/>
                  <a:pt x="251761" y="30026"/>
                  <a:pt x="244785" y="23050"/>
                </a:cubicBezTo>
                <a:cubicBezTo>
                  <a:pt x="237809" y="16073"/>
                  <a:pt x="226479" y="16073"/>
                  <a:pt x="219503" y="23050"/>
                </a:cubicBezTo>
                <a:lnTo>
                  <a:pt x="5190" y="237362"/>
                </a:lnTo>
                <a:cubicBezTo>
                  <a:pt x="-1786" y="244339"/>
                  <a:pt x="-1786" y="255668"/>
                  <a:pt x="5190" y="262644"/>
                </a:cubicBezTo>
                <a:cubicBezTo>
                  <a:pt x="12167" y="269621"/>
                  <a:pt x="23496" y="269621"/>
                  <a:pt x="30473" y="262644"/>
                </a:cubicBezTo>
                <a:lnTo>
                  <a:pt x="244785" y="48332"/>
                </a:lnTo>
                <a:close/>
              </a:path>
            </a:pathLst>
          </a:custGeom>
          <a:solidFill>
            <a:srgbClr val="4299E1"/>
          </a:solidFill>
          <a:ln/>
        </p:spPr>
      </p:sp>
      <p:sp>
        <p:nvSpPr>
          <p:cNvPr id="18" name="Shape 21">
            <a:extLst>
              <a:ext uri="{FF2B5EF4-FFF2-40B4-BE49-F238E27FC236}">
                <a16:creationId xmlns:a16="http://schemas.microsoft.com/office/drawing/2014/main" id="{B2DD02D5-8B40-CDF8-A1F6-DAA65C8F9BBA}"/>
              </a:ext>
            </a:extLst>
          </p:cNvPr>
          <p:cNvSpPr/>
          <p:nvPr/>
        </p:nvSpPr>
        <p:spPr>
          <a:xfrm>
            <a:off x="547668" y="6187720"/>
            <a:ext cx="160928" cy="160928"/>
          </a:xfrm>
          <a:custGeom>
            <a:avLst/>
            <a:gdLst/>
            <a:ahLst/>
            <a:cxnLst/>
            <a:rect l="l" t="t" r="r" b="b"/>
            <a:pathLst>
              <a:path w="285750" h="285750">
                <a:moveTo>
                  <a:pt x="36779" y="127527"/>
                </a:moveTo>
                <a:cubicBezTo>
                  <a:pt x="44202" y="75623"/>
                  <a:pt x="88906" y="35719"/>
                  <a:pt x="142875" y="35719"/>
                </a:cubicBezTo>
                <a:cubicBezTo>
                  <a:pt x="172455" y="35719"/>
                  <a:pt x="199244" y="47718"/>
                  <a:pt x="218666" y="67084"/>
                </a:cubicBezTo>
                <a:cubicBezTo>
                  <a:pt x="218777" y="67196"/>
                  <a:pt x="218889" y="67308"/>
                  <a:pt x="219001" y="67419"/>
                </a:cubicBezTo>
                <a:lnTo>
                  <a:pt x="223242" y="71438"/>
                </a:lnTo>
                <a:lnTo>
                  <a:pt x="196509" y="71438"/>
                </a:lnTo>
                <a:cubicBezTo>
                  <a:pt x="186630" y="71438"/>
                  <a:pt x="178650" y="79418"/>
                  <a:pt x="178650" y="89297"/>
                </a:cubicBezTo>
                <a:cubicBezTo>
                  <a:pt x="178650" y="99175"/>
                  <a:pt x="186630" y="107156"/>
                  <a:pt x="196509" y="107156"/>
                </a:cubicBezTo>
                <a:lnTo>
                  <a:pt x="267946" y="107156"/>
                </a:lnTo>
                <a:cubicBezTo>
                  <a:pt x="277825" y="107156"/>
                  <a:pt x="285806" y="99175"/>
                  <a:pt x="285806" y="89297"/>
                </a:cubicBezTo>
                <a:lnTo>
                  <a:pt x="285806" y="17859"/>
                </a:lnTo>
                <a:cubicBezTo>
                  <a:pt x="285806" y="7981"/>
                  <a:pt x="277825" y="0"/>
                  <a:pt x="267946" y="0"/>
                </a:cubicBezTo>
                <a:cubicBezTo>
                  <a:pt x="258068" y="0"/>
                  <a:pt x="250087" y="7981"/>
                  <a:pt x="250087" y="17859"/>
                </a:cubicBezTo>
                <a:lnTo>
                  <a:pt x="250087" y="47662"/>
                </a:lnTo>
                <a:lnTo>
                  <a:pt x="243780" y="41690"/>
                </a:lnTo>
                <a:cubicBezTo>
                  <a:pt x="217940" y="15962"/>
                  <a:pt x="182221" y="0"/>
                  <a:pt x="142875" y="0"/>
                </a:cubicBezTo>
                <a:cubicBezTo>
                  <a:pt x="70879" y="0"/>
                  <a:pt x="11330" y="53243"/>
                  <a:pt x="1451" y="122504"/>
                </a:cubicBezTo>
                <a:cubicBezTo>
                  <a:pt x="56" y="132271"/>
                  <a:pt x="6809" y="141312"/>
                  <a:pt x="16576" y="142708"/>
                </a:cubicBezTo>
                <a:cubicBezTo>
                  <a:pt x="26343" y="144103"/>
                  <a:pt x="35384" y="137294"/>
                  <a:pt x="36779" y="127583"/>
                </a:cubicBezTo>
                <a:close/>
                <a:moveTo>
                  <a:pt x="284299" y="163246"/>
                </a:moveTo>
                <a:cubicBezTo>
                  <a:pt x="285694" y="153479"/>
                  <a:pt x="278885" y="144438"/>
                  <a:pt x="269174" y="143042"/>
                </a:cubicBezTo>
                <a:cubicBezTo>
                  <a:pt x="259463" y="141647"/>
                  <a:pt x="250366" y="148456"/>
                  <a:pt x="248971" y="158167"/>
                </a:cubicBezTo>
                <a:cubicBezTo>
                  <a:pt x="241548" y="210071"/>
                  <a:pt x="196844" y="249975"/>
                  <a:pt x="142875" y="249975"/>
                </a:cubicBezTo>
                <a:cubicBezTo>
                  <a:pt x="113295" y="249975"/>
                  <a:pt x="86506" y="237976"/>
                  <a:pt x="67084" y="218610"/>
                </a:cubicBezTo>
                <a:cubicBezTo>
                  <a:pt x="66973" y="218498"/>
                  <a:pt x="66861" y="218387"/>
                  <a:pt x="66749" y="218275"/>
                </a:cubicBezTo>
                <a:lnTo>
                  <a:pt x="62508" y="214257"/>
                </a:lnTo>
                <a:lnTo>
                  <a:pt x="89241" y="214257"/>
                </a:lnTo>
                <a:cubicBezTo>
                  <a:pt x="99120" y="214257"/>
                  <a:pt x="107100" y="206276"/>
                  <a:pt x="107100" y="196397"/>
                </a:cubicBezTo>
                <a:cubicBezTo>
                  <a:pt x="107100" y="186519"/>
                  <a:pt x="99120" y="178538"/>
                  <a:pt x="89241" y="178538"/>
                </a:cubicBezTo>
                <a:lnTo>
                  <a:pt x="17859" y="178594"/>
                </a:lnTo>
                <a:cubicBezTo>
                  <a:pt x="13115" y="178594"/>
                  <a:pt x="8539" y="180491"/>
                  <a:pt x="5190" y="183896"/>
                </a:cubicBezTo>
                <a:cubicBezTo>
                  <a:pt x="1842" y="187300"/>
                  <a:pt x="-56" y="191821"/>
                  <a:pt x="0" y="196621"/>
                </a:cubicBezTo>
                <a:lnTo>
                  <a:pt x="558" y="267500"/>
                </a:lnTo>
                <a:cubicBezTo>
                  <a:pt x="614" y="277378"/>
                  <a:pt x="8706" y="285304"/>
                  <a:pt x="18585" y="285192"/>
                </a:cubicBezTo>
                <a:cubicBezTo>
                  <a:pt x="28463" y="285080"/>
                  <a:pt x="36388" y="277044"/>
                  <a:pt x="36277" y="267165"/>
                </a:cubicBezTo>
                <a:lnTo>
                  <a:pt x="36054" y="238423"/>
                </a:lnTo>
                <a:lnTo>
                  <a:pt x="42025" y="244060"/>
                </a:lnTo>
                <a:cubicBezTo>
                  <a:pt x="67866" y="269788"/>
                  <a:pt x="103529" y="285750"/>
                  <a:pt x="142875" y="285750"/>
                </a:cubicBezTo>
                <a:cubicBezTo>
                  <a:pt x="214871" y="285750"/>
                  <a:pt x="274420" y="232507"/>
                  <a:pt x="284299" y="163246"/>
                </a:cubicBezTo>
                <a:close/>
              </a:path>
            </a:pathLst>
          </a:custGeom>
          <a:solidFill>
            <a:srgbClr val="4299E1"/>
          </a:solidFill>
          <a:ln/>
        </p:spPr>
      </p:sp>
      <p:sp>
        <p:nvSpPr>
          <p:cNvPr id="23" name="Shape 40">
            <a:extLst>
              <a:ext uri="{FF2B5EF4-FFF2-40B4-BE49-F238E27FC236}">
                <a16:creationId xmlns:a16="http://schemas.microsoft.com/office/drawing/2014/main" id="{9E66275B-A768-DF4F-321F-B04F887A0A35}"/>
              </a:ext>
            </a:extLst>
          </p:cNvPr>
          <p:cNvSpPr/>
          <p:nvPr/>
        </p:nvSpPr>
        <p:spPr>
          <a:xfrm>
            <a:off x="6110341" y="4639582"/>
            <a:ext cx="270025" cy="270025"/>
          </a:xfrm>
          <a:custGeom>
            <a:avLst/>
            <a:gdLst/>
            <a:ahLst/>
            <a:cxnLst/>
            <a:rect l="l" t="t" r="r" b="b"/>
            <a:pathLst>
              <a:path w="143647" h="143647">
                <a:moveTo>
                  <a:pt x="71823" y="143647"/>
                </a:moveTo>
                <a:cubicBezTo>
                  <a:pt x="111464" y="143647"/>
                  <a:pt x="143647" y="111464"/>
                  <a:pt x="143647" y="71823"/>
                </a:cubicBezTo>
                <a:cubicBezTo>
                  <a:pt x="143647" y="32183"/>
                  <a:pt x="111464" y="0"/>
                  <a:pt x="71823" y="0"/>
                </a:cubicBezTo>
                <a:cubicBezTo>
                  <a:pt x="32183" y="0"/>
                  <a:pt x="0" y="32183"/>
                  <a:pt x="0" y="71823"/>
                </a:cubicBezTo>
                <a:cubicBezTo>
                  <a:pt x="0" y="111464"/>
                  <a:pt x="32183" y="143647"/>
                  <a:pt x="71823" y="143647"/>
                </a:cubicBezTo>
                <a:close/>
                <a:moveTo>
                  <a:pt x="95503" y="59675"/>
                </a:moveTo>
                <a:lnTo>
                  <a:pt x="73058" y="95587"/>
                </a:lnTo>
                <a:cubicBezTo>
                  <a:pt x="71879" y="97466"/>
                  <a:pt x="69859" y="98645"/>
                  <a:pt x="67643" y="98757"/>
                </a:cubicBezTo>
                <a:cubicBezTo>
                  <a:pt x="65427" y="98869"/>
                  <a:pt x="63294" y="97859"/>
                  <a:pt x="61976" y="96064"/>
                </a:cubicBezTo>
                <a:lnTo>
                  <a:pt x="48509" y="78108"/>
                </a:lnTo>
                <a:cubicBezTo>
                  <a:pt x="46264" y="75134"/>
                  <a:pt x="46882" y="70925"/>
                  <a:pt x="49855" y="68681"/>
                </a:cubicBezTo>
                <a:cubicBezTo>
                  <a:pt x="52829" y="66437"/>
                  <a:pt x="57038" y="67054"/>
                  <a:pt x="59282" y="70028"/>
                </a:cubicBezTo>
                <a:lnTo>
                  <a:pt x="66857" y="80128"/>
                </a:lnTo>
                <a:lnTo>
                  <a:pt x="84084" y="52549"/>
                </a:lnTo>
                <a:cubicBezTo>
                  <a:pt x="86048" y="49407"/>
                  <a:pt x="90200" y="48425"/>
                  <a:pt x="93370" y="50417"/>
                </a:cubicBezTo>
                <a:cubicBezTo>
                  <a:pt x="96541" y="52409"/>
                  <a:pt x="97494" y="56533"/>
                  <a:pt x="95503" y="59703"/>
                </a:cubicBezTo>
                <a:close/>
              </a:path>
            </a:pathLst>
          </a:custGeom>
          <a:solidFill>
            <a:srgbClr val="4299E1"/>
          </a:solidFill>
          <a:ln/>
        </p:spPr>
      </p:sp>
      <p:sp>
        <p:nvSpPr>
          <p:cNvPr id="24" name="Shape 40">
            <a:extLst>
              <a:ext uri="{FF2B5EF4-FFF2-40B4-BE49-F238E27FC236}">
                <a16:creationId xmlns:a16="http://schemas.microsoft.com/office/drawing/2014/main" id="{B48FEAE6-3418-4FD9-96F5-1F98F6C4C52B}"/>
              </a:ext>
            </a:extLst>
          </p:cNvPr>
          <p:cNvSpPr/>
          <p:nvPr/>
        </p:nvSpPr>
        <p:spPr>
          <a:xfrm>
            <a:off x="6121354" y="5303259"/>
            <a:ext cx="270025" cy="270025"/>
          </a:xfrm>
          <a:custGeom>
            <a:avLst/>
            <a:gdLst/>
            <a:ahLst/>
            <a:cxnLst/>
            <a:rect l="l" t="t" r="r" b="b"/>
            <a:pathLst>
              <a:path w="143647" h="143647">
                <a:moveTo>
                  <a:pt x="71823" y="143647"/>
                </a:moveTo>
                <a:cubicBezTo>
                  <a:pt x="111464" y="143647"/>
                  <a:pt x="143647" y="111464"/>
                  <a:pt x="143647" y="71823"/>
                </a:cubicBezTo>
                <a:cubicBezTo>
                  <a:pt x="143647" y="32183"/>
                  <a:pt x="111464" y="0"/>
                  <a:pt x="71823" y="0"/>
                </a:cubicBezTo>
                <a:cubicBezTo>
                  <a:pt x="32183" y="0"/>
                  <a:pt x="0" y="32183"/>
                  <a:pt x="0" y="71823"/>
                </a:cubicBezTo>
                <a:cubicBezTo>
                  <a:pt x="0" y="111464"/>
                  <a:pt x="32183" y="143647"/>
                  <a:pt x="71823" y="143647"/>
                </a:cubicBezTo>
                <a:close/>
                <a:moveTo>
                  <a:pt x="95503" y="59675"/>
                </a:moveTo>
                <a:lnTo>
                  <a:pt x="73058" y="95587"/>
                </a:lnTo>
                <a:cubicBezTo>
                  <a:pt x="71879" y="97466"/>
                  <a:pt x="69859" y="98645"/>
                  <a:pt x="67643" y="98757"/>
                </a:cubicBezTo>
                <a:cubicBezTo>
                  <a:pt x="65427" y="98869"/>
                  <a:pt x="63294" y="97859"/>
                  <a:pt x="61976" y="96064"/>
                </a:cubicBezTo>
                <a:lnTo>
                  <a:pt x="48509" y="78108"/>
                </a:lnTo>
                <a:cubicBezTo>
                  <a:pt x="46264" y="75134"/>
                  <a:pt x="46882" y="70925"/>
                  <a:pt x="49855" y="68681"/>
                </a:cubicBezTo>
                <a:cubicBezTo>
                  <a:pt x="52829" y="66437"/>
                  <a:pt x="57038" y="67054"/>
                  <a:pt x="59282" y="70028"/>
                </a:cubicBezTo>
                <a:lnTo>
                  <a:pt x="66857" y="80128"/>
                </a:lnTo>
                <a:lnTo>
                  <a:pt x="84084" y="52549"/>
                </a:lnTo>
                <a:cubicBezTo>
                  <a:pt x="86048" y="49407"/>
                  <a:pt x="90200" y="48425"/>
                  <a:pt x="93370" y="50417"/>
                </a:cubicBezTo>
                <a:cubicBezTo>
                  <a:pt x="96541" y="52409"/>
                  <a:pt x="97494" y="56533"/>
                  <a:pt x="95503" y="59703"/>
                </a:cubicBezTo>
                <a:close/>
              </a:path>
            </a:pathLst>
          </a:custGeom>
          <a:solidFill>
            <a:srgbClr val="4299E1"/>
          </a:solidFill>
          <a:ln/>
        </p:spPr>
      </p:sp>
      <p:sp>
        <p:nvSpPr>
          <p:cNvPr id="25" name="Shape 40">
            <a:extLst>
              <a:ext uri="{FF2B5EF4-FFF2-40B4-BE49-F238E27FC236}">
                <a16:creationId xmlns:a16="http://schemas.microsoft.com/office/drawing/2014/main" id="{88C673F6-61CE-7A3A-E924-875758CBC250}"/>
              </a:ext>
            </a:extLst>
          </p:cNvPr>
          <p:cNvSpPr/>
          <p:nvPr/>
        </p:nvSpPr>
        <p:spPr>
          <a:xfrm>
            <a:off x="6121353" y="5987052"/>
            <a:ext cx="270025" cy="270025"/>
          </a:xfrm>
          <a:custGeom>
            <a:avLst/>
            <a:gdLst/>
            <a:ahLst/>
            <a:cxnLst/>
            <a:rect l="l" t="t" r="r" b="b"/>
            <a:pathLst>
              <a:path w="143647" h="143647">
                <a:moveTo>
                  <a:pt x="71823" y="143647"/>
                </a:moveTo>
                <a:cubicBezTo>
                  <a:pt x="111464" y="143647"/>
                  <a:pt x="143647" y="111464"/>
                  <a:pt x="143647" y="71823"/>
                </a:cubicBezTo>
                <a:cubicBezTo>
                  <a:pt x="143647" y="32183"/>
                  <a:pt x="111464" y="0"/>
                  <a:pt x="71823" y="0"/>
                </a:cubicBezTo>
                <a:cubicBezTo>
                  <a:pt x="32183" y="0"/>
                  <a:pt x="0" y="32183"/>
                  <a:pt x="0" y="71823"/>
                </a:cubicBezTo>
                <a:cubicBezTo>
                  <a:pt x="0" y="111464"/>
                  <a:pt x="32183" y="143647"/>
                  <a:pt x="71823" y="143647"/>
                </a:cubicBezTo>
                <a:close/>
                <a:moveTo>
                  <a:pt x="95503" y="59675"/>
                </a:moveTo>
                <a:lnTo>
                  <a:pt x="73058" y="95587"/>
                </a:lnTo>
                <a:cubicBezTo>
                  <a:pt x="71879" y="97466"/>
                  <a:pt x="69859" y="98645"/>
                  <a:pt x="67643" y="98757"/>
                </a:cubicBezTo>
                <a:cubicBezTo>
                  <a:pt x="65427" y="98869"/>
                  <a:pt x="63294" y="97859"/>
                  <a:pt x="61976" y="96064"/>
                </a:cubicBezTo>
                <a:lnTo>
                  <a:pt x="48509" y="78108"/>
                </a:lnTo>
                <a:cubicBezTo>
                  <a:pt x="46264" y="75134"/>
                  <a:pt x="46882" y="70925"/>
                  <a:pt x="49855" y="68681"/>
                </a:cubicBezTo>
                <a:cubicBezTo>
                  <a:pt x="52829" y="66437"/>
                  <a:pt x="57038" y="67054"/>
                  <a:pt x="59282" y="70028"/>
                </a:cubicBezTo>
                <a:lnTo>
                  <a:pt x="66857" y="80128"/>
                </a:lnTo>
                <a:lnTo>
                  <a:pt x="84084" y="52549"/>
                </a:lnTo>
                <a:cubicBezTo>
                  <a:pt x="86048" y="49407"/>
                  <a:pt x="90200" y="48425"/>
                  <a:pt x="93370" y="50417"/>
                </a:cubicBezTo>
                <a:cubicBezTo>
                  <a:pt x="96541" y="52409"/>
                  <a:pt x="97494" y="56533"/>
                  <a:pt x="95503" y="59703"/>
                </a:cubicBezTo>
                <a:close/>
              </a:path>
            </a:pathLst>
          </a:custGeom>
          <a:solidFill>
            <a:srgbClr val="4299E1"/>
          </a:solidFill>
          <a:ln/>
        </p:spPr>
      </p:sp>
      <p:graphicFrame>
        <p:nvGraphicFramePr>
          <p:cNvPr id="26" name="Диаграмма 25">
            <a:extLst>
              <a:ext uri="{FF2B5EF4-FFF2-40B4-BE49-F238E27FC236}">
                <a16:creationId xmlns:a16="http://schemas.microsoft.com/office/drawing/2014/main" id="{95A02E20-6D10-6B8F-5500-3B57EDD50895}"/>
              </a:ext>
            </a:extLst>
          </p:cNvPr>
          <p:cNvGraphicFramePr>
            <a:graphicFrameLocks/>
          </p:cNvGraphicFramePr>
          <p:nvPr>
            <p:extLst/>
          </p:nvPr>
        </p:nvGraphicFramePr>
        <p:xfrm>
          <a:off x="385276" y="1050722"/>
          <a:ext cx="5362962" cy="3137071"/>
        </p:xfrm>
        <a:graphic>
          <a:graphicData uri="http://schemas.openxmlformats.org/drawingml/2006/chart">
            <c:chart xmlns:c="http://schemas.openxmlformats.org/drawingml/2006/chart" xmlns:r="http://schemas.openxmlformats.org/officeDocument/2006/relationships" r:id="rId4"/>
          </a:graphicData>
        </a:graphic>
      </p:graphicFrame>
      <p:sp>
        <p:nvSpPr>
          <p:cNvPr id="29" name="Shape 0">
            <a:extLst>
              <a:ext uri="{FF2B5EF4-FFF2-40B4-BE49-F238E27FC236}">
                <a16:creationId xmlns:a16="http://schemas.microsoft.com/office/drawing/2014/main" id="{3ECF889C-14CA-64D2-B4BD-27374491F9C4}"/>
              </a:ext>
            </a:extLst>
          </p:cNvPr>
          <p:cNvSpPr/>
          <p:nvPr/>
        </p:nvSpPr>
        <p:spPr>
          <a:xfrm>
            <a:off x="385276" y="251295"/>
            <a:ext cx="342900" cy="457200"/>
          </a:xfrm>
          <a:prstGeom prst="roundRect">
            <a:avLst>
              <a:gd name="adj" fmla="val 33333"/>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30" name="Shape 1">
            <a:extLst>
              <a:ext uri="{FF2B5EF4-FFF2-40B4-BE49-F238E27FC236}">
                <a16:creationId xmlns:a16="http://schemas.microsoft.com/office/drawing/2014/main" id="{B5BAB687-E4FD-6119-DFC4-0A46DBDCAD36}"/>
              </a:ext>
            </a:extLst>
          </p:cNvPr>
          <p:cNvSpPr/>
          <p:nvPr/>
        </p:nvSpPr>
        <p:spPr>
          <a:xfrm>
            <a:off x="463783" y="384645"/>
            <a:ext cx="190500" cy="190500"/>
          </a:xfrm>
          <a:custGeom>
            <a:avLst/>
            <a:gdLst/>
            <a:ahLst/>
            <a:cxnLst/>
            <a:rect l="l" t="t" r="r" b="b"/>
            <a:pathLst>
              <a:path w="190500" h="190500">
                <a:moveTo>
                  <a:pt x="23812" y="23812"/>
                </a:moveTo>
                <a:cubicBezTo>
                  <a:pt x="23812" y="17227"/>
                  <a:pt x="18492" y="11906"/>
                  <a:pt x="11906" y="11906"/>
                </a:cubicBezTo>
                <a:cubicBezTo>
                  <a:pt x="5321" y="11906"/>
                  <a:pt x="0" y="17227"/>
                  <a:pt x="0" y="23812"/>
                </a:cubicBezTo>
                <a:lnTo>
                  <a:pt x="0" y="148828"/>
                </a:lnTo>
                <a:cubicBezTo>
                  <a:pt x="0" y="165274"/>
                  <a:pt x="13320" y="178594"/>
                  <a:pt x="29766" y="178594"/>
                </a:cubicBezTo>
                <a:lnTo>
                  <a:pt x="178594" y="178594"/>
                </a:lnTo>
                <a:cubicBezTo>
                  <a:pt x="185179" y="178594"/>
                  <a:pt x="190500" y="173273"/>
                  <a:pt x="190500" y="166688"/>
                </a:cubicBezTo>
                <a:cubicBezTo>
                  <a:pt x="190500" y="160102"/>
                  <a:pt x="185179" y="154781"/>
                  <a:pt x="178594" y="154781"/>
                </a:cubicBezTo>
                <a:lnTo>
                  <a:pt x="29766" y="154781"/>
                </a:lnTo>
                <a:cubicBezTo>
                  <a:pt x="26491" y="154781"/>
                  <a:pt x="23812" y="152102"/>
                  <a:pt x="23812" y="148828"/>
                </a:cubicBezTo>
                <a:lnTo>
                  <a:pt x="23812" y="23812"/>
                </a:lnTo>
                <a:close/>
                <a:moveTo>
                  <a:pt x="175096" y="56034"/>
                </a:moveTo>
                <a:cubicBezTo>
                  <a:pt x="179747" y="51383"/>
                  <a:pt x="179747" y="43830"/>
                  <a:pt x="175096" y="39179"/>
                </a:cubicBezTo>
                <a:cubicBezTo>
                  <a:pt x="170445" y="34528"/>
                  <a:pt x="162892" y="34528"/>
                  <a:pt x="158242" y="39179"/>
                </a:cubicBezTo>
                <a:lnTo>
                  <a:pt x="119063" y="78395"/>
                </a:lnTo>
                <a:lnTo>
                  <a:pt x="97706" y="57076"/>
                </a:lnTo>
                <a:cubicBezTo>
                  <a:pt x="93055" y="52425"/>
                  <a:pt x="85502" y="52425"/>
                  <a:pt x="80851" y="57076"/>
                </a:cubicBezTo>
                <a:lnTo>
                  <a:pt x="45132" y="92794"/>
                </a:lnTo>
                <a:cubicBezTo>
                  <a:pt x="40481" y="97445"/>
                  <a:pt x="40481" y="104998"/>
                  <a:pt x="45132" y="109649"/>
                </a:cubicBezTo>
                <a:cubicBezTo>
                  <a:pt x="49783" y="114300"/>
                  <a:pt x="57336" y="114300"/>
                  <a:pt x="61987" y="109649"/>
                </a:cubicBezTo>
                <a:lnTo>
                  <a:pt x="89297" y="82339"/>
                </a:lnTo>
                <a:lnTo>
                  <a:pt x="110654" y="103696"/>
                </a:lnTo>
                <a:cubicBezTo>
                  <a:pt x="115305" y="108347"/>
                  <a:pt x="122858" y="108347"/>
                  <a:pt x="127508" y="103696"/>
                </a:cubicBezTo>
                <a:lnTo>
                  <a:pt x="175133" y="56071"/>
                </a:lnTo>
                <a:close/>
              </a:path>
            </a:pathLst>
          </a:custGeom>
          <a:solidFill>
            <a:srgbClr val="FFFFFF"/>
          </a:solidFill>
          <a:ln/>
        </p:spPr>
      </p:sp>
      <p:sp>
        <p:nvSpPr>
          <p:cNvPr id="31" name="Text 3">
            <a:extLst>
              <a:ext uri="{FF2B5EF4-FFF2-40B4-BE49-F238E27FC236}">
                <a16:creationId xmlns:a16="http://schemas.microsoft.com/office/drawing/2014/main" id="{9105AB6A-EE14-C6CA-1D3A-7F993A6A2615}"/>
              </a:ext>
            </a:extLst>
          </p:cNvPr>
          <p:cNvSpPr/>
          <p:nvPr/>
        </p:nvSpPr>
        <p:spPr>
          <a:xfrm>
            <a:off x="836440" y="158625"/>
            <a:ext cx="12660535" cy="762000"/>
          </a:xfrm>
          <a:prstGeom prst="rect">
            <a:avLst/>
          </a:prstGeom>
          <a:noFill/>
          <a:ln/>
        </p:spPr>
        <p:txBody>
          <a:bodyPr wrap="square" lIns="0" tIns="0" rIns="0" bIns="0" rtlCol="0" anchor="ctr"/>
          <a:lstStyle/>
          <a:p>
            <a:pPr>
              <a:lnSpc>
                <a:spcPct val="90000"/>
              </a:lnSpc>
            </a:pPr>
            <a:r>
              <a:rPr lang="ru-RU" sz="2400" b="1" dirty="0">
                <a:solidFill>
                  <a:srgbClr val="1A365D"/>
                </a:solidFill>
                <a:latin typeface="Quattrocento Sans" pitchFamily="34" charset="0"/>
                <a:ea typeface="Quattrocento Sans" pitchFamily="34" charset="-122"/>
                <a:cs typeface="Quattrocento Sans" pitchFamily="34" charset="-120"/>
              </a:rPr>
              <a:t>ҚАРЖЫЛЫҚ ҚЫЗМЕТ НӘТИЖЕЛЕРІ – ИНВЕСТИЦИЯЛЫҚ ҚЫЗМЕТ</a:t>
            </a:r>
            <a:endParaRPr lang="en-US" sz="2400" dirty="0"/>
          </a:p>
        </p:txBody>
      </p:sp>
      <p:sp>
        <p:nvSpPr>
          <p:cNvPr id="32" name="Shape 4">
            <a:extLst>
              <a:ext uri="{FF2B5EF4-FFF2-40B4-BE49-F238E27FC236}">
                <a16:creationId xmlns:a16="http://schemas.microsoft.com/office/drawing/2014/main" id="{A0401F7D-F27D-9090-765E-733C87EEB250}"/>
              </a:ext>
            </a:extLst>
          </p:cNvPr>
          <p:cNvSpPr/>
          <p:nvPr/>
        </p:nvSpPr>
        <p:spPr>
          <a:xfrm>
            <a:off x="463119" y="832717"/>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27" name="Text 2">
            <a:extLst>
              <a:ext uri="{FF2B5EF4-FFF2-40B4-BE49-F238E27FC236}">
                <a16:creationId xmlns:a16="http://schemas.microsoft.com/office/drawing/2014/main" id="{23C9052E-020D-4900-B294-A8E83559A9E5}"/>
              </a:ext>
            </a:extLst>
          </p:cNvPr>
          <p:cNvSpPr/>
          <p:nvPr/>
        </p:nvSpPr>
        <p:spPr>
          <a:xfrm>
            <a:off x="839704" y="186871"/>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03 - ТАРАУ</a:t>
            </a:r>
            <a:endParaRPr lang="en-US" sz="1000" dirty="0">
              <a:latin typeface="Arial" panose="020B0604020202020204" pitchFamily="34" charset="0"/>
              <a:cs typeface="Arial" panose="020B0604020202020204" pitchFamily="34" charset="0"/>
            </a:endParaRPr>
          </a:p>
        </p:txBody>
      </p:sp>
      <p:sp>
        <p:nvSpPr>
          <p:cNvPr id="28" name="Shape 52">
            <a:extLst>
              <a:ext uri="{FF2B5EF4-FFF2-40B4-BE49-F238E27FC236}">
                <a16:creationId xmlns:a16="http://schemas.microsoft.com/office/drawing/2014/main" id="{0B438AF0-B894-47F7-A34B-9CEE7956473B}"/>
              </a:ext>
            </a:extLst>
          </p:cNvPr>
          <p:cNvSpPr/>
          <p:nvPr/>
        </p:nvSpPr>
        <p:spPr>
          <a:xfrm>
            <a:off x="406882" y="6573530"/>
            <a:ext cx="94268" cy="125691"/>
          </a:xfrm>
          <a:custGeom>
            <a:avLst/>
            <a:gdLst/>
            <a:ahLst/>
            <a:cxnLst/>
            <a:rect l="l" t="t" r="r" b="b"/>
            <a:pathLst>
              <a:path w="94268" h="125691">
                <a:moveTo>
                  <a:pt x="15711" y="0"/>
                </a:moveTo>
                <a:cubicBezTo>
                  <a:pt x="7046" y="0"/>
                  <a:pt x="0" y="7046"/>
                  <a:pt x="0" y="15711"/>
                </a:cubicBezTo>
                <a:lnTo>
                  <a:pt x="0" y="109979"/>
                </a:lnTo>
                <a:cubicBezTo>
                  <a:pt x="0" y="118645"/>
                  <a:pt x="7046" y="125691"/>
                  <a:pt x="15711" y="125691"/>
                </a:cubicBezTo>
                <a:lnTo>
                  <a:pt x="78557" y="125691"/>
                </a:lnTo>
                <a:cubicBezTo>
                  <a:pt x="87222" y="125691"/>
                  <a:pt x="94268" y="118645"/>
                  <a:pt x="94268" y="109979"/>
                </a:cubicBezTo>
                <a:lnTo>
                  <a:pt x="94268" y="15711"/>
                </a:lnTo>
                <a:cubicBezTo>
                  <a:pt x="94268" y="7046"/>
                  <a:pt x="87222" y="0"/>
                  <a:pt x="78557" y="0"/>
                </a:cubicBezTo>
                <a:lnTo>
                  <a:pt x="15711" y="0"/>
                </a:lnTo>
                <a:close/>
                <a:moveTo>
                  <a:pt x="43206" y="86412"/>
                </a:moveTo>
                <a:lnTo>
                  <a:pt x="51062" y="86412"/>
                </a:lnTo>
                <a:cubicBezTo>
                  <a:pt x="55407" y="86412"/>
                  <a:pt x="58918" y="89923"/>
                  <a:pt x="58918" y="94268"/>
                </a:cubicBezTo>
                <a:lnTo>
                  <a:pt x="58918" y="113907"/>
                </a:lnTo>
                <a:lnTo>
                  <a:pt x="35351" y="113907"/>
                </a:lnTo>
                <a:lnTo>
                  <a:pt x="35351" y="94268"/>
                </a:lnTo>
                <a:cubicBezTo>
                  <a:pt x="35351" y="89923"/>
                  <a:pt x="38861" y="86412"/>
                  <a:pt x="43206" y="86412"/>
                </a:cubicBezTo>
                <a:close/>
                <a:moveTo>
                  <a:pt x="23567" y="27495"/>
                </a:moveTo>
                <a:cubicBezTo>
                  <a:pt x="23567" y="25335"/>
                  <a:pt x="25335" y="23567"/>
                  <a:pt x="27495" y="23567"/>
                </a:cubicBezTo>
                <a:lnTo>
                  <a:pt x="35351" y="23567"/>
                </a:lnTo>
                <a:cubicBezTo>
                  <a:pt x="37511" y="23567"/>
                  <a:pt x="39278" y="25335"/>
                  <a:pt x="39278" y="27495"/>
                </a:cubicBezTo>
                <a:lnTo>
                  <a:pt x="39278" y="35351"/>
                </a:lnTo>
                <a:cubicBezTo>
                  <a:pt x="39278" y="37511"/>
                  <a:pt x="37511" y="39278"/>
                  <a:pt x="35351" y="39278"/>
                </a:cubicBezTo>
                <a:lnTo>
                  <a:pt x="27495" y="39278"/>
                </a:lnTo>
                <a:cubicBezTo>
                  <a:pt x="25335" y="39278"/>
                  <a:pt x="23567" y="37511"/>
                  <a:pt x="23567" y="35351"/>
                </a:cubicBezTo>
                <a:lnTo>
                  <a:pt x="23567" y="27495"/>
                </a:lnTo>
                <a:close/>
                <a:moveTo>
                  <a:pt x="58918" y="23567"/>
                </a:moveTo>
                <a:lnTo>
                  <a:pt x="66773" y="23567"/>
                </a:lnTo>
                <a:cubicBezTo>
                  <a:pt x="68934" y="23567"/>
                  <a:pt x="70701" y="25335"/>
                  <a:pt x="70701" y="27495"/>
                </a:cubicBezTo>
                <a:lnTo>
                  <a:pt x="70701" y="35351"/>
                </a:lnTo>
                <a:cubicBezTo>
                  <a:pt x="70701" y="37511"/>
                  <a:pt x="68934" y="39278"/>
                  <a:pt x="66773" y="39278"/>
                </a:cubicBezTo>
                <a:lnTo>
                  <a:pt x="58918" y="39278"/>
                </a:lnTo>
                <a:cubicBezTo>
                  <a:pt x="56757" y="39278"/>
                  <a:pt x="54990" y="37511"/>
                  <a:pt x="54990" y="35351"/>
                </a:cubicBezTo>
                <a:lnTo>
                  <a:pt x="54990" y="27495"/>
                </a:lnTo>
                <a:cubicBezTo>
                  <a:pt x="54990" y="25335"/>
                  <a:pt x="56757" y="23567"/>
                  <a:pt x="58918" y="23567"/>
                </a:cubicBezTo>
                <a:close/>
                <a:moveTo>
                  <a:pt x="23567" y="58918"/>
                </a:moveTo>
                <a:cubicBezTo>
                  <a:pt x="23567" y="56757"/>
                  <a:pt x="25335" y="54990"/>
                  <a:pt x="27495" y="54990"/>
                </a:cubicBezTo>
                <a:lnTo>
                  <a:pt x="35351" y="54990"/>
                </a:lnTo>
                <a:cubicBezTo>
                  <a:pt x="37511" y="54990"/>
                  <a:pt x="39278" y="56757"/>
                  <a:pt x="39278" y="58918"/>
                </a:cubicBezTo>
                <a:lnTo>
                  <a:pt x="39278" y="66773"/>
                </a:lnTo>
                <a:cubicBezTo>
                  <a:pt x="39278" y="68934"/>
                  <a:pt x="37511" y="70701"/>
                  <a:pt x="35351" y="70701"/>
                </a:cubicBezTo>
                <a:lnTo>
                  <a:pt x="27495" y="70701"/>
                </a:lnTo>
                <a:cubicBezTo>
                  <a:pt x="25335" y="70701"/>
                  <a:pt x="23567" y="68934"/>
                  <a:pt x="23567" y="66773"/>
                </a:cubicBezTo>
                <a:lnTo>
                  <a:pt x="23567" y="58918"/>
                </a:lnTo>
                <a:close/>
                <a:moveTo>
                  <a:pt x="58918" y="54990"/>
                </a:moveTo>
                <a:lnTo>
                  <a:pt x="66773" y="54990"/>
                </a:lnTo>
                <a:cubicBezTo>
                  <a:pt x="68934" y="54990"/>
                  <a:pt x="70701" y="56757"/>
                  <a:pt x="70701" y="58918"/>
                </a:cubicBezTo>
                <a:lnTo>
                  <a:pt x="70701" y="66773"/>
                </a:lnTo>
                <a:cubicBezTo>
                  <a:pt x="70701" y="68934"/>
                  <a:pt x="68934" y="70701"/>
                  <a:pt x="66773" y="70701"/>
                </a:cubicBezTo>
                <a:lnTo>
                  <a:pt x="58918" y="70701"/>
                </a:lnTo>
                <a:cubicBezTo>
                  <a:pt x="56757" y="70701"/>
                  <a:pt x="54990" y="68934"/>
                  <a:pt x="54990" y="66773"/>
                </a:cubicBezTo>
                <a:lnTo>
                  <a:pt x="54990" y="58918"/>
                </a:lnTo>
                <a:cubicBezTo>
                  <a:pt x="54990" y="56757"/>
                  <a:pt x="56757" y="54990"/>
                  <a:pt x="58918" y="54990"/>
                </a:cubicBezTo>
                <a:close/>
              </a:path>
            </a:pathLst>
          </a:custGeom>
          <a:solidFill>
            <a:srgbClr val="2B6CB0"/>
          </a:solidFill>
          <a:ln/>
        </p:spPr>
      </p:sp>
      <p:sp>
        <p:nvSpPr>
          <p:cNvPr id="33" name="Text 53">
            <a:extLst>
              <a:ext uri="{FF2B5EF4-FFF2-40B4-BE49-F238E27FC236}">
                <a16:creationId xmlns:a16="http://schemas.microsoft.com/office/drawing/2014/main" id="{B7715082-6C2C-472B-AF73-A0D3F6F149EE}"/>
              </a:ext>
            </a:extLst>
          </p:cNvPr>
          <p:cNvSpPr/>
          <p:nvPr/>
        </p:nvSpPr>
        <p:spPr>
          <a:xfrm>
            <a:off x="545916" y="6568521"/>
            <a:ext cx="781078" cy="179558"/>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АҚ</a:t>
            </a:r>
            <a:endParaRPr lang="en-US" sz="1000" dirty="0">
              <a:latin typeface="Arial" panose="020B0604020202020204" pitchFamily="34" charset="0"/>
              <a:cs typeface="Arial" panose="020B0604020202020204" pitchFamily="34" charset="0"/>
            </a:endParaRPr>
          </a:p>
        </p:txBody>
      </p:sp>
      <p:sp>
        <p:nvSpPr>
          <p:cNvPr id="34" name="Text 30">
            <a:extLst>
              <a:ext uri="{FF2B5EF4-FFF2-40B4-BE49-F238E27FC236}">
                <a16:creationId xmlns:a16="http://schemas.microsoft.com/office/drawing/2014/main" id="{F664E5D8-1729-48E7-B8B2-BC2E9EC72A55}"/>
              </a:ext>
            </a:extLst>
          </p:cNvPr>
          <p:cNvSpPr/>
          <p:nvPr/>
        </p:nvSpPr>
        <p:spPr>
          <a:xfrm>
            <a:off x="11673460" y="6530861"/>
            <a:ext cx="193791" cy="168514"/>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25</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942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16866" y="453752"/>
            <a:ext cx="375524" cy="400559"/>
          </a:xfrm>
          <a:prstGeom prst="roundRect">
            <a:avLst>
              <a:gd name="adj" fmla="val 26667"/>
            </a:avLst>
          </a:prstGeom>
          <a:gradFill flip="none" rotWithShape="1">
            <a:gsLst>
              <a:gs pos="0">
                <a:srgbClr val="1A365D"/>
              </a:gs>
              <a:gs pos="100000">
                <a:srgbClr val="2B6CB0"/>
              </a:gs>
            </a:gsLst>
            <a:lin ang="2700000" scaled="1"/>
          </a:gradFill>
          <a:ln/>
          <a:effectLst>
            <a:outerShdw blurRad="125175" dist="83450" dir="5400000" algn="bl" rotWithShape="0">
              <a:srgbClr val="000000">
                <a:alpha val="10196"/>
              </a:srgbClr>
            </a:outerShdw>
          </a:effectLst>
        </p:spPr>
      </p:sp>
      <p:sp>
        <p:nvSpPr>
          <p:cNvPr id="3" name="Shape 1"/>
          <p:cNvSpPr/>
          <p:nvPr/>
        </p:nvSpPr>
        <p:spPr>
          <a:xfrm>
            <a:off x="401163" y="570582"/>
            <a:ext cx="208624" cy="166899"/>
          </a:xfrm>
          <a:custGeom>
            <a:avLst/>
            <a:gdLst/>
            <a:ahLst/>
            <a:cxnLst/>
            <a:rect l="l" t="t" r="r" b="b"/>
            <a:pathLst>
              <a:path w="208624" h="166899">
                <a:moveTo>
                  <a:pt x="7823" y="-5216"/>
                </a:moveTo>
                <a:cubicBezTo>
                  <a:pt x="3488" y="-5216"/>
                  <a:pt x="0" y="-1728"/>
                  <a:pt x="0" y="2608"/>
                </a:cubicBezTo>
                <a:cubicBezTo>
                  <a:pt x="0" y="6943"/>
                  <a:pt x="3488" y="10431"/>
                  <a:pt x="7823" y="10431"/>
                </a:cubicBezTo>
                <a:lnTo>
                  <a:pt x="22590" y="10431"/>
                </a:lnTo>
                <a:cubicBezTo>
                  <a:pt x="23861" y="10431"/>
                  <a:pt x="24937" y="11344"/>
                  <a:pt x="25165" y="12583"/>
                </a:cubicBezTo>
                <a:lnTo>
                  <a:pt x="42149" y="105909"/>
                </a:lnTo>
                <a:cubicBezTo>
                  <a:pt x="44170" y="117058"/>
                  <a:pt x="53884" y="125175"/>
                  <a:pt x="65228" y="125175"/>
                </a:cubicBezTo>
                <a:lnTo>
                  <a:pt x="148645" y="125175"/>
                </a:lnTo>
                <a:cubicBezTo>
                  <a:pt x="152980" y="125175"/>
                  <a:pt x="156468" y="121687"/>
                  <a:pt x="156468" y="117351"/>
                </a:cubicBezTo>
                <a:cubicBezTo>
                  <a:pt x="156468" y="113016"/>
                  <a:pt x="152980" y="109528"/>
                  <a:pt x="148645" y="109528"/>
                </a:cubicBezTo>
                <a:lnTo>
                  <a:pt x="65228" y="109528"/>
                </a:lnTo>
                <a:cubicBezTo>
                  <a:pt x="61446" y="109528"/>
                  <a:pt x="58219" y="106822"/>
                  <a:pt x="57535" y="103106"/>
                </a:cubicBezTo>
                <a:lnTo>
                  <a:pt x="55872" y="93881"/>
                </a:lnTo>
                <a:lnTo>
                  <a:pt x="154838" y="93881"/>
                </a:lnTo>
                <a:cubicBezTo>
                  <a:pt x="164878" y="93881"/>
                  <a:pt x="173484" y="86742"/>
                  <a:pt x="175342" y="76865"/>
                </a:cubicBezTo>
                <a:lnTo>
                  <a:pt x="185447" y="22786"/>
                </a:lnTo>
                <a:cubicBezTo>
                  <a:pt x="186653" y="16364"/>
                  <a:pt x="181731" y="10431"/>
                  <a:pt x="175179" y="10431"/>
                </a:cubicBezTo>
                <a:lnTo>
                  <a:pt x="40649" y="10431"/>
                </a:lnTo>
                <a:lnTo>
                  <a:pt x="40519" y="9779"/>
                </a:lnTo>
                <a:cubicBezTo>
                  <a:pt x="38954" y="1108"/>
                  <a:pt x="31391" y="-5216"/>
                  <a:pt x="22557" y="-5216"/>
                </a:cubicBezTo>
                <a:lnTo>
                  <a:pt x="7823" y="-5216"/>
                </a:lnTo>
                <a:close/>
                <a:moveTo>
                  <a:pt x="67803" y="166899"/>
                </a:moveTo>
                <a:cubicBezTo>
                  <a:pt x="76439" y="166899"/>
                  <a:pt x="83450" y="159888"/>
                  <a:pt x="83450" y="151253"/>
                </a:cubicBezTo>
                <a:cubicBezTo>
                  <a:pt x="83450" y="142617"/>
                  <a:pt x="76439" y="135606"/>
                  <a:pt x="67803" y="135606"/>
                </a:cubicBezTo>
                <a:cubicBezTo>
                  <a:pt x="59167" y="135606"/>
                  <a:pt x="52156" y="142617"/>
                  <a:pt x="52156" y="151253"/>
                </a:cubicBezTo>
                <a:cubicBezTo>
                  <a:pt x="52156" y="159888"/>
                  <a:pt x="59167" y="166899"/>
                  <a:pt x="67803" y="166899"/>
                </a:cubicBezTo>
                <a:close/>
                <a:moveTo>
                  <a:pt x="140821" y="166899"/>
                </a:moveTo>
                <a:cubicBezTo>
                  <a:pt x="149457" y="166899"/>
                  <a:pt x="156468" y="159888"/>
                  <a:pt x="156468" y="151253"/>
                </a:cubicBezTo>
                <a:cubicBezTo>
                  <a:pt x="156468" y="142617"/>
                  <a:pt x="149457" y="135606"/>
                  <a:pt x="140821" y="135606"/>
                </a:cubicBezTo>
                <a:cubicBezTo>
                  <a:pt x="132186" y="135606"/>
                  <a:pt x="125175" y="142617"/>
                  <a:pt x="125175" y="151253"/>
                </a:cubicBezTo>
                <a:cubicBezTo>
                  <a:pt x="125175" y="159888"/>
                  <a:pt x="132186" y="166899"/>
                  <a:pt x="140821" y="166899"/>
                </a:cubicBezTo>
                <a:close/>
              </a:path>
            </a:pathLst>
          </a:custGeom>
          <a:solidFill>
            <a:srgbClr val="FFFFFF"/>
          </a:solidFill>
          <a:ln/>
        </p:spPr>
      </p:sp>
      <p:sp>
        <p:nvSpPr>
          <p:cNvPr id="5" name="Text 3"/>
          <p:cNvSpPr/>
          <p:nvPr/>
        </p:nvSpPr>
        <p:spPr>
          <a:xfrm>
            <a:off x="792910" y="332018"/>
            <a:ext cx="11198949" cy="667598"/>
          </a:xfrm>
          <a:prstGeom prst="rect">
            <a:avLst/>
          </a:prstGeom>
          <a:noFill/>
          <a:ln/>
        </p:spPr>
        <p:txBody>
          <a:bodyPr wrap="square" lIns="0" tIns="0" rIns="0" bIns="0" rtlCol="0" anchor="ctr"/>
          <a:lstStyle/>
          <a:p>
            <a:pPr>
              <a:lnSpc>
                <a:spcPct val="90000"/>
              </a:lnSpc>
            </a:pPr>
            <a:r>
              <a:rPr lang="ru-RU" sz="2400" b="1" dirty="0">
                <a:solidFill>
                  <a:srgbClr val="1A365D"/>
                </a:solidFill>
                <a:latin typeface="Quattrocento Sans" pitchFamily="34" charset="0"/>
                <a:ea typeface="Quattrocento Sans" pitchFamily="34" charset="-122"/>
                <a:cs typeface="Quattrocento Sans" pitchFamily="34" charset="-120"/>
              </a:rPr>
              <a:t>ҚАРЖЫЛЫҚ ҚЫЗМЕТ НӘТИЖЕЛЕРІ – САТЫП АЛУ ҚЫЗМЕТІ</a:t>
            </a:r>
            <a:endParaRPr lang="en-US" sz="2400" dirty="0"/>
          </a:p>
        </p:txBody>
      </p:sp>
      <p:sp>
        <p:nvSpPr>
          <p:cNvPr id="6" name="Shape 4"/>
          <p:cNvSpPr/>
          <p:nvPr/>
        </p:nvSpPr>
        <p:spPr>
          <a:xfrm>
            <a:off x="350732" y="1037196"/>
            <a:ext cx="801117" cy="33380"/>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p:cNvSpPr/>
          <p:nvPr/>
        </p:nvSpPr>
        <p:spPr>
          <a:xfrm>
            <a:off x="316866" y="1252580"/>
            <a:ext cx="6778688" cy="5065778"/>
          </a:xfrm>
          <a:prstGeom prst="roundRect">
            <a:avLst>
              <a:gd name="adj" fmla="val 3774"/>
            </a:avLst>
          </a:prstGeom>
          <a:solidFill>
            <a:srgbClr val="FFFFFF"/>
          </a:solidFill>
          <a:ln/>
          <a:effectLst>
            <a:outerShdw blurRad="50070" dist="33380" dir="5400000" algn="bl" rotWithShape="0">
              <a:srgbClr val="000000">
                <a:alpha val="10196"/>
              </a:srgbClr>
            </a:outerShdw>
          </a:effectLst>
        </p:spPr>
      </p:sp>
      <p:sp>
        <p:nvSpPr>
          <p:cNvPr id="8" name="Shape 6"/>
          <p:cNvSpPr/>
          <p:nvPr/>
        </p:nvSpPr>
        <p:spPr>
          <a:xfrm>
            <a:off x="517145" y="1304164"/>
            <a:ext cx="250349" cy="200279"/>
          </a:xfrm>
          <a:custGeom>
            <a:avLst/>
            <a:gdLst/>
            <a:ahLst/>
            <a:cxnLst/>
            <a:rect l="l" t="t" r="r" b="b"/>
            <a:pathLst>
              <a:path w="250349" h="200279">
                <a:moveTo>
                  <a:pt x="150209" y="12517"/>
                </a:moveTo>
                <a:lnTo>
                  <a:pt x="200279" y="12517"/>
                </a:lnTo>
                <a:cubicBezTo>
                  <a:pt x="207203" y="12517"/>
                  <a:pt x="212797" y="18111"/>
                  <a:pt x="212797" y="25035"/>
                </a:cubicBezTo>
                <a:cubicBezTo>
                  <a:pt x="212797" y="31959"/>
                  <a:pt x="207203" y="37552"/>
                  <a:pt x="200279" y="37552"/>
                </a:cubicBezTo>
                <a:lnTo>
                  <a:pt x="155842" y="37552"/>
                </a:lnTo>
                <a:cubicBezTo>
                  <a:pt x="153808" y="47645"/>
                  <a:pt x="146884" y="55976"/>
                  <a:pt x="137692" y="59966"/>
                </a:cubicBezTo>
                <a:lnTo>
                  <a:pt x="137692" y="175244"/>
                </a:lnTo>
                <a:lnTo>
                  <a:pt x="200279" y="175244"/>
                </a:lnTo>
                <a:cubicBezTo>
                  <a:pt x="207203" y="175244"/>
                  <a:pt x="212797" y="180838"/>
                  <a:pt x="212797" y="187762"/>
                </a:cubicBezTo>
                <a:cubicBezTo>
                  <a:pt x="212797" y="194686"/>
                  <a:pt x="207203" y="200279"/>
                  <a:pt x="200279" y="200279"/>
                </a:cubicBezTo>
                <a:lnTo>
                  <a:pt x="50070" y="200279"/>
                </a:lnTo>
                <a:cubicBezTo>
                  <a:pt x="43146" y="200279"/>
                  <a:pt x="37552" y="194686"/>
                  <a:pt x="37552" y="187762"/>
                </a:cubicBezTo>
                <a:cubicBezTo>
                  <a:pt x="37552" y="180838"/>
                  <a:pt x="43146" y="175244"/>
                  <a:pt x="50070" y="175244"/>
                </a:cubicBezTo>
                <a:lnTo>
                  <a:pt x="112657" y="175244"/>
                </a:lnTo>
                <a:lnTo>
                  <a:pt x="112657" y="59966"/>
                </a:lnTo>
                <a:cubicBezTo>
                  <a:pt x="103465" y="55937"/>
                  <a:pt x="96541" y="47605"/>
                  <a:pt x="94507" y="37552"/>
                </a:cubicBezTo>
                <a:lnTo>
                  <a:pt x="50070" y="37552"/>
                </a:lnTo>
                <a:cubicBezTo>
                  <a:pt x="43146" y="37552"/>
                  <a:pt x="37552" y="31959"/>
                  <a:pt x="37552" y="25035"/>
                </a:cubicBezTo>
                <a:cubicBezTo>
                  <a:pt x="37552" y="18111"/>
                  <a:pt x="43146" y="12517"/>
                  <a:pt x="50070" y="12517"/>
                </a:cubicBezTo>
                <a:lnTo>
                  <a:pt x="100140" y="12517"/>
                </a:lnTo>
                <a:cubicBezTo>
                  <a:pt x="105851" y="4929"/>
                  <a:pt x="114926" y="0"/>
                  <a:pt x="125175" y="0"/>
                </a:cubicBezTo>
                <a:cubicBezTo>
                  <a:pt x="135423" y="0"/>
                  <a:pt x="144498" y="4929"/>
                  <a:pt x="150209" y="12517"/>
                </a:cubicBezTo>
                <a:close/>
                <a:moveTo>
                  <a:pt x="171959" y="125175"/>
                </a:moveTo>
                <a:lnTo>
                  <a:pt x="228600" y="125175"/>
                </a:lnTo>
                <a:lnTo>
                  <a:pt x="200279" y="76591"/>
                </a:lnTo>
                <a:lnTo>
                  <a:pt x="171959" y="125175"/>
                </a:lnTo>
                <a:close/>
                <a:moveTo>
                  <a:pt x="200279" y="162727"/>
                </a:moveTo>
                <a:cubicBezTo>
                  <a:pt x="175675" y="162727"/>
                  <a:pt x="155216" y="149427"/>
                  <a:pt x="150992" y="131864"/>
                </a:cubicBezTo>
                <a:cubicBezTo>
                  <a:pt x="149975" y="127561"/>
                  <a:pt x="151383" y="123140"/>
                  <a:pt x="153613" y="119307"/>
                </a:cubicBezTo>
                <a:lnTo>
                  <a:pt x="190852" y="55468"/>
                </a:lnTo>
                <a:cubicBezTo>
                  <a:pt x="192808" y="52104"/>
                  <a:pt x="196407" y="50070"/>
                  <a:pt x="200279" y="50070"/>
                </a:cubicBezTo>
                <a:cubicBezTo>
                  <a:pt x="204152" y="50070"/>
                  <a:pt x="207751" y="52143"/>
                  <a:pt x="209706" y="55468"/>
                </a:cubicBezTo>
                <a:lnTo>
                  <a:pt x="246946" y="119307"/>
                </a:lnTo>
                <a:cubicBezTo>
                  <a:pt x="249176" y="123140"/>
                  <a:pt x="250584" y="127561"/>
                  <a:pt x="249567" y="131864"/>
                </a:cubicBezTo>
                <a:cubicBezTo>
                  <a:pt x="245342" y="149388"/>
                  <a:pt x="224884" y="162727"/>
                  <a:pt x="200279" y="162727"/>
                </a:cubicBezTo>
                <a:close/>
                <a:moveTo>
                  <a:pt x="49600" y="76591"/>
                </a:moveTo>
                <a:lnTo>
                  <a:pt x="21280" y="125175"/>
                </a:lnTo>
                <a:lnTo>
                  <a:pt x="77960" y="125175"/>
                </a:lnTo>
                <a:lnTo>
                  <a:pt x="49600" y="76591"/>
                </a:lnTo>
                <a:close/>
                <a:moveTo>
                  <a:pt x="352" y="131864"/>
                </a:moveTo>
                <a:cubicBezTo>
                  <a:pt x="-665" y="127561"/>
                  <a:pt x="743" y="123140"/>
                  <a:pt x="2973" y="119307"/>
                </a:cubicBezTo>
                <a:lnTo>
                  <a:pt x="40212" y="55468"/>
                </a:lnTo>
                <a:cubicBezTo>
                  <a:pt x="42168" y="52104"/>
                  <a:pt x="45767" y="50070"/>
                  <a:pt x="49640" y="50070"/>
                </a:cubicBezTo>
                <a:cubicBezTo>
                  <a:pt x="53512" y="50070"/>
                  <a:pt x="57111" y="52143"/>
                  <a:pt x="59067" y="55468"/>
                </a:cubicBezTo>
                <a:lnTo>
                  <a:pt x="96306" y="119307"/>
                </a:lnTo>
                <a:cubicBezTo>
                  <a:pt x="98536" y="123140"/>
                  <a:pt x="99944" y="127561"/>
                  <a:pt x="98927" y="131864"/>
                </a:cubicBezTo>
                <a:cubicBezTo>
                  <a:pt x="94702" y="149388"/>
                  <a:pt x="74244" y="162727"/>
                  <a:pt x="49640" y="162727"/>
                </a:cubicBezTo>
                <a:cubicBezTo>
                  <a:pt x="25035" y="162727"/>
                  <a:pt x="4577" y="149427"/>
                  <a:pt x="352" y="131864"/>
                </a:cubicBezTo>
                <a:close/>
              </a:path>
            </a:pathLst>
          </a:custGeom>
          <a:solidFill>
            <a:srgbClr val="4299E1"/>
          </a:solidFill>
          <a:ln/>
        </p:spPr>
      </p:sp>
      <p:sp>
        <p:nvSpPr>
          <p:cNvPr id="9" name="Text 7"/>
          <p:cNvSpPr/>
          <p:nvPr/>
        </p:nvSpPr>
        <p:spPr>
          <a:xfrm>
            <a:off x="878334" y="1256270"/>
            <a:ext cx="10973634" cy="267039"/>
          </a:xfrm>
          <a:prstGeom prst="rect">
            <a:avLst/>
          </a:prstGeom>
          <a:noFill/>
          <a:ln/>
        </p:spPr>
        <p:txBody>
          <a:bodyPr wrap="square" lIns="0" tIns="0" rIns="0" bIns="0" rtlCol="0" anchor="ctr"/>
          <a:lstStyle/>
          <a:p>
            <a:pPr>
              <a:lnSpc>
                <a:spcPct val="110000"/>
              </a:lnSpc>
            </a:pPr>
            <a:r>
              <a:rPr lang="kk-KZ" sz="1577" b="1" dirty="0">
                <a:solidFill>
                  <a:srgbClr val="1A365D"/>
                </a:solidFill>
                <a:latin typeface="Quattrocento Sans" pitchFamily="34" charset="0"/>
                <a:ea typeface="Quattrocento Sans" pitchFamily="34" charset="-122"/>
                <a:cs typeface="Quattrocento Sans" pitchFamily="34" charset="-120"/>
              </a:rPr>
              <a:t>Сатып алу қызметінің қағидаттары</a:t>
            </a:r>
            <a:endParaRPr lang="kk-KZ" sz="1600" dirty="0"/>
          </a:p>
        </p:txBody>
      </p:sp>
      <p:sp>
        <p:nvSpPr>
          <p:cNvPr id="10" name="Text 8"/>
          <p:cNvSpPr/>
          <p:nvPr/>
        </p:nvSpPr>
        <p:spPr>
          <a:xfrm>
            <a:off x="504628" y="1649396"/>
            <a:ext cx="6362944" cy="650908"/>
          </a:xfrm>
          <a:prstGeom prst="rect">
            <a:avLst/>
          </a:prstGeom>
          <a:noFill/>
          <a:ln/>
        </p:spPr>
        <p:txBody>
          <a:bodyPr wrap="square" lIns="0" tIns="0" rIns="0" bIns="0" rtlCol="0" anchor="ctr"/>
          <a:lstStyle/>
          <a:p>
            <a:pPr algn="just"/>
            <a:r>
              <a:rPr lang="kk-KZ" sz="1100" dirty="0">
                <a:solidFill>
                  <a:srgbClr val="2B6CB0"/>
                </a:solidFill>
                <a:latin typeface="MiSans" pitchFamily="34" charset="0"/>
                <a:ea typeface="MiSans" pitchFamily="34" charset="-122"/>
                <a:cs typeface="MiSans" pitchFamily="34" charset="-120"/>
              </a:rPr>
              <a:t>Тауарларды, жұмыстар мен көрсетілетін қызметтерді жеткізушілерді іріктеу Қор тарапынан Қазақстан Республикасының заңнамасы мен ішкі құжаттардың талаптарына сәйкес </a:t>
            </a:r>
            <a:r>
              <a:rPr lang="kk-KZ" sz="1100" b="1" dirty="0">
                <a:solidFill>
                  <a:srgbClr val="002060"/>
                </a:solidFill>
                <a:latin typeface="MiSans" pitchFamily="34" charset="0"/>
                <a:ea typeface="MiSans" pitchFamily="34" charset="-122"/>
                <a:cs typeface="MiSans" pitchFamily="34" charset="-120"/>
              </a:rPr>
              <a:t>ашық негізде</a:t>
            </a:r>
            <a:r>
              <a:rPr lang="kk-KZ" sz="1100" dirty="0">
                <a:solidFill>
                  <a:srgbClr val="2B6CB0"/>
                </a:solidFill>
                <a:latin typeface="MiSans" pitchFamily="34" charset="0"/>
                <a:ea typeface="MiSans" pitchFamily="34" charset="-122"/>
                <a:cs typeface="MiSans" pitchFamily="34" charset="-120"/>
              </a:rPr>
              <a:t> жүзеге асырылады және тауарлардың, жұмыстар мен қызметтердің ең тиімді бағасына, сапасы мен жеткізу шарттарына басымдық беруге, сондай-ақ контрагенттің іскерлік беделінің жақсы болуына негізделеді</a:t>
            </a:r>
            <a:r>
              <a:rPr lang="en-US" sz="1100" dirty="0">
                <a:solidFill>
                  <a:srgbClr val="2B6CB0"/>
                </a:solidFill>
                <a:latin typeface="MiSans" pitchFamily="34" charset="0"/>
                <a:ea typeface="MiSans" pitchFamily="34" charset="-122"/>
                <a:cs typeface="MiSans" pitchFamily="34" charset="-120"/>
              </a:rPr>
              <a:t>.</a:t>
            </a:r>
            <a:endParaRPr lang="en-US" dirty="0"/>
          </a:p>
        </p:txBody>
      </p:sp>
      <p:sp>
        <p:nvSpPr>
          <p:cNvPr id="11" name="Shape 9"/>
          <p:cNvSpPr/>
          <p:nvPr/>
        </p:nvSpPr>
        <p:spPr>
          <a:xfrm>
            <a:off x="535172" y="2489625"/>
            <a:ext cx="6346186" cy="856569"/>
          </a:xfrm>
          <a:prstGeom prst="roundRect">
            <a:avLst>
              <a:gd name="adj" fmla="val 6299"/>
            </a:avLst>
          </a:prstGeom>
          <a:gradFill flip="none" rotWithShape="1">
            <a:gsLst>
              <a:gs pos="0">
                <a:srgbClr val="1A365D">
                  <a:alpha val="5000"/>
                </a:srgbClr>
              </a:gs>
              <a:gs pos="100000">
                <a:srgbClr val="000000">
                  <a:alpha val="0"/>
                </a:srgbClr>
              </a:gs>
            </a:gsLst>
            <a:lin ang="5400000" scaled="1"/>
          </a:gradFill>
          <a:ln w="12700">
            <a:solidFill>
              <a:srgbClr val="1A365D">
                <a:alpha val="10196"/>
              </a:srgbClr>
            </a:solidFill>
            <a:prstDash val="solid"/>
          </a:ln>
        </p:spPr>
        <p:txBody>
          <a:bodyPr/>
          <a:lstStyle/>
          <a:p>
            <a:endParaRPr lang="ru-KZ" dirty="0"/>
          </a:p>
        </p:txBody>
      </p:sp>
      <p:sp>
        <p:nvSpPr>
          <p:cNvPr id="12" name="Shape 10"/>
          <p:cNvSpPr/>
          <p:nvPr/>
        </p:nvSpPr>
        <p:spPr>
          <a:xfrm>
            <a:off x="647704" y="3578637"/>
            <a:ext cx="281643" cy="250349"/>
          </a:xfrm>
          <a:custGeom>
            <a:avLst/>
            <a:gdLst/>
            <a:ahLst/>
            <a:cxnLst/>
            <a:rect l="l" t="t" r="r" b="b"/>
            <a:pathLst>
              <a:path w="281643" h="250349">
                <a:moveTo>
                  <a:pt x="82928" y="75007"/>
                </a:moveTo>
                <a:lnTo>
                  <a:pt x="73785" y="65863"/>
                </a:lnTo>
                <a:cubicBezTo>
                  <a:pt x="67672" y="59751"/>
                  <a:pt x="67672" y="49825"/>
                  <a:pt x="73785" y="43713"/>
                </a:cubicBezTo>
                <a:lnTo>
                  <a:pt x="129869" y="-12420"/>
                </a:lnTo>
                <a:cubicBezTo>
                  <a:pt x="135981" y="-18532"/>
                  <a:pt x="145907" y="-18532"/>
                  <a:pt x="152019" y="-12420"/>
                </a:cubicBezTo>
                <a:lnTo>
                  <a:pt x="161162" y="-3227"/>
                </a:lnTo>
                <a:cubicBezTo>
                  <a:pt x="167274" y="2885"/>
                  <a:pt x="167274" y="12811"/>
                  <a:pt x="161162" y="18923"/>
                </a:cubicBezTo>
                <a:lnTo>
                  <a:pt x="105078" y="75007"/>
                </a:lnTo>
                <a:cubicBezTo>
                  <a:pt x="98966" y="81119"/>
                  <a:pt x="89040" y="81119"/>
                  <a:pt x="82928" y="75007"/>
                </a:cubicBezTo>
                <a:close/>
                <a:moveTo>
                  <a:pt x="134954" y="103513"/>
                </a:moveTo>
                <a:lnTo>
                  <a:pt x="119600" y="88160"/>
                </a:lnTo>
                <a:lnTo>
                  <a:pt x="174364" y="33396"/>
                </a:lnTo>
                <a:lnTo>
                  <a:pt x="232746" y="91778"/>
                </a:lnTo>
                <a:lnTo>
                  <a:pt x="177983" y="146542"/>
                </a:lnTo>
                <a:lnTo>
                  <a:pt x="162629" y="131189"/>
                </a:lnTo>
                <a:lnTo>
                  <a:pt x="49190" y="244628"/>
                </a:lnTo>
                <a:cubicBezTo>
                  <a:pt x="41562" y="252256"/>
                  <a:pt x="29191" y="252256"/>
                  <a:pt x="21514" y="244628"/>
                </a:cubicBezTo>
                <a:cubicBezTo>
                  <a:pt x="13838" y="237000"/>
                  <a:pt x="13887" y="224630"/>
                  <a:pt x="21514" y="216953"/>
                </a:cubicBezTo>
                <a:lnTo>
                  <a:pt x="134954" y="103513"/>
                </a:lnTo>
                <a:close/>
                <a:moveTo>
                  <a:pt x="191136" y="183166"/>
                </a:moveTo>
                <a:cubicBezTo>
                  <a:pt x="185024" y="177054"/>
                  <a:pt x="185024" y="167128"/>
                  <a:pt x="191136" y="161016"/>
                </a:cubicBezTo>
                <a:lnTo>
                  <a:pt x="247220" y="104931"/>
                </a:lnTo>
                <a:cubicBezTo>
                  <a:pt x="253332" y="98819"/>
                  <a:pt x="263258" y="98819"/>
                  <a:pt x="269370" y="104931"/>
                </a:cubicBezTo>
                <a:lnTo>
                  <a:pt x="278513" y="114075"/>
                </a:lnTo>
                <a:cubicBezTo>
                  <a:pt x="284625" y="120187"/>
                  <a:pt x="284625" y="130113"/>
                  <a:pt x="278513" y="136225"/>
                </a:cubicBezTo>
                <a:lnTo>
                  <a:pt x="222429" y="192358"/>
                </a:lnTo>
                <a:cubicBezTo>
                  <a:pt x="216317" y="198470"/>
                  <a:pt x="206391" y="198470"/>
                  <a:pt x="200279" y="192358"/>
                </a:cubicBezTo>
                <a:lnTo>
                  <a:pt x="191136" y="183214"/>
                </a:lnTo>
                <a:close/>
              </a:path>
            </a:pathLst>
          </a:custGeom>
          <a:solidFill>
            <a:srgbClr val="2B6CB0"/>
          </a:solidFill>
          <a:ln/>
        </p:spPr>
      </p:sp>
      <p:sp>
        <p:nvSpPr>
          <p:cNvPr id="13" name="Text 11"/>
          <p:cNvSpPr/>
          <p:nvPr/>
        </p:nvSpPr>
        <p:spPr>
          <a:xfrm>
            <a:off x="1059458" y="2767940"/>
            <a:ext cx="5675172" cy="304705"/>
          </a:xfrm>
          <a:prstGeom prst="rect">
            <a:avLst/>
          </a:prstGeom>
          <a:noFill/>
          <a:ln/>
        </p:spPr>
        <p:txBody>
          <a:bodyPr wrap="square" lIns="0" tIns="0" rIns="0" bIns="0" rtlCol="0" anchor="ctr"/>
          <a:lstStyle/>
          <a:p>
            <a:pPr algn="just"/>
            <a:r>
              <a:rPr lang="kk-KZ" sz="1050" dirty="0">
                <a:solidFill>
                  <a:srgbClr val="1A355D"/>
                </a:solidFill>
                <a:latin typeface="Arial" panose="020B0604020202020204" pitchFamily="34" charset="0"/>
                <a:cs typeface="Arial" panose="020B0604020202020204" pitchFamily="34" charset="0"/>
              </a:rPr>
              <a:t>Тауарларды, жұмыстар мен көрсетілетін қызметтерді жеткізушілерді іріктеу Қор тарапынан Қазақстан Республикасының заңнамасы мен ішкі құжаттардың талаптарына сәйкес ашық негізде жүзеге асырылады және тауарлардың, жұмыстар мен қызметтердің ең тиімді бағасына, сапасына және жеткізу шарттарына басымдық беруге, сондай-ақ контрагенттің іскерлік беделінің жақсы болуына негізделеді</a:t>
            </a:r>
            <a:r>
              <a:rPr lang="ru-RU" sz="1050" dirty="0">
                <a:solidFill>
                  <a:srgbClr val="1A355D"/>
                </a:solidFill>
                <a:latin typeface="Arial" panose="020B0604020202020204" pitchFamily="34" charset="0"/>
                <a:cs typeface="Arial" panose="020B0604020202020204" pitchFamily="34" charset="0"/>
              </a:rPr>
              <a:t>. </a:t>
            </a:r>
          </a:p>
        </p:txBody>
      </p:sp>
      <p:sp>
        <p:nvSpPr>
          <p:cNvPr id="15" name="Shape 13"/>
          <p:cNvSpPr/>
          <p:nvPr/>
        </p:nvSpPr>
        <p:spPr>
          <a:xfrm>
            <a:off x="543448" y="3421034"/>
            <a:ext cx="6337910" cy="672833"/>
          </a:xfrm>
          <a:prstGeom prst="roundRect">
            <a:avLst>
              <a:gd name="adj" fmla="val 6299"/>
            </a:avLst>
          </a:prstGeom>
          <a:gradFill flip="none" rotWithShape="1">
            <a:gsLst>
              <a:gs pos="0">
                <a:srgbClr val="2B6CB0">
                  <a:alpha val="5000"/>
                </a:srgbClr>
              </a:gs>
              <a:gs pos="100000">
                <a:srgbClr val="000000">
                  <a:alpha val="0"/>
                </a:srgbClr>
              </a:gs>
            </a:gsLst>
            <a:lin ang="5400000" scaled="1"/>
          </a:gradFill>
          <a:ln w="12700">
            <a:solidFill>
              <a:srgbClr val="2B6CB0">
                <a:alpha val="10196"/>
              </a:srgbClr>
            </a:solidFill>
            <a:prstDash val="solid"/>
          </a:ln>
        </p:spPr>
      </p:sp>
      <p:sp>
        <p:nvSpPr>
          <p:cNvPr id="17" name="Text 15"/>
          <p:cNvSpPr/>
          <p:nvPr/>
        </p:nvSpPr>
        <p:spPr>
          <a:xfrm>
            <a:off x="1045656" y="3629661"/>
            <a:ext cx="5688974" cy="238421"/>
          </a:xfrm>
          <a:prstGeom prst="rect">
            <a:avLst/>
          </a:prstGeom>
          <a:noFill/>
          <a:ln/>
        </p:spPr>
        <p:txBody>
          <a:bodyPr wrap="square" lIns="0" tIns="0" rIns="0" bIns="0" rtlCol="0" anchor="ctr"/>
          <a:lstStyle/>
          <a:p>
            <a:pPr algn="just"/>
            <a:r>
              <a:rPr lang="kk-KZ" sz="1050" dirty="0">
                <a:solidFill>
                  <a:srgbClr val="1A355D"/>
                </a:solidFill>
                <a:latin typeface="Arial" panose="020B0604020202020204" pitchFamily="34" charset="0"/>
                <a:cs typeface="Arial" panose="020B0604020202020204" pitchFamily="34" charset="0"/>
              </a:rPr>
              <a:t>Қор тауарларды, жұмыстар мен көрсетілетін қызметтерді сатып алуды жүзеге асыру кезінде  «Мемлекеттік сатып алу туралы» ҚР Заңын және ҚР Қаржы министрінің 2024 жылғы 9 қазандағы №687 бұйрығымен бекітілген Мемлекеттік сатып алуды жүзеге асыру қағидаларын басшылыққа алады.</a:t>
            </a:r>
          </a:p>
        </p:txBody>
      </p:sp>
      <p:sp>
        <p:nvSpPr>
          <p:cNvPr id="19" name="Shape 17"/>
          <p:cNvSpPr/>
          <p:nvPr/>
        </p:nvSpPr>
        <p:spPr>
          <a:xfrm>
            <a:off x="542727" y="4165840"/>
            <a:ext cx="6337910" cy="564713"/>
          </a:xfrm>
          <a:prstGeom prst="roundRect">
            <a:avLst>
              <a:gd name="adj" fmla="val 6299"/>
            </a:avLst>
          </a:prstGeom>
          <a:gradFill flip="none" rotWithShape="1">
            <a:gsLst>
              <a:gs pos="0">
                <a:srgbClr val="4299E1">
                  <a:alpha val="5000"/>
                </a:srgbClr>
              </a:gs>
              <a:gs pos="100000">
                <a:srgbClr val="000000">
                  <a:alpha val="0"/>
                </a:srgbClr>
              </a:gs>
            </a:gsLst>
            <a:lin ang="5400000" scaled="1"/>
          </a:gradFill>
          <a:ln w="12700">
            <a:solidFill>
              <a:srgbClr val="4299E1">
                <a:alpha val="10196"/>
              </a:srgbClr>
            </a:solidFill>
            <a:prstDash val="solid"/>
          </a:ln>
        </p:spPr>
      </p:sp>
      <p:sp>
        <p:nvSpPr>
          <p:cNvPr id="20" name="Shape 18"/>
          <p:cNvSpPr/>
          <p:nvPr/>
        </p:nvSpPr>
        <p:spPr>
          <a:xfrm>
            <a:off x="658915" y="4318615"/>
            <a:ext cx="312936" cy="250349"/>
          </a:xfrm>
          <a:custGeom>
            <a:avLst/>
            <a:gdLst/>
            <a:ahLst/>
            <a:cxnLst/>
            <a:rect l="l" t="t" r="r" b="b"/>
            <a:pathLst>
              <a:path w="312936" h="250349">
                <a:moveTo>
                  <a:pt x="66499" y="62587"/>
                </a:moveTo>
                <a:cubicBezTo>
                  <a:pt x="66499" y="30203"/>
                  <a:pt x="92791" y="3912"/>
                  <a:pt x="125175" y="3912"/>
                </a:cubicBezTo>
                <a:cubicBezTo>
                  <a:pt x="157558" y="3912"/>
                  <a:pt x="183850" y="30203"/>
                  <a:pt x="183850" y="62587"/>
                </a:cubicBezTo>
                <a:cubicBezTo>
                  <a:pt x="183850" y="94971"/>
                  <a:pt x="157558" y="121263"/>
                  <a:pt x="125175" y="121263"/>
                </a:cubicBezTo>
                <a:cubicBezTo>
                  <a:pt x="92791" y="121263"/>
                  <a:pt x="66499" y="94971"/>
                  <a:pt x="66499" y="62587"/>
                </a:cubicBezTo>
                <a:close/>
                <a:moveTo>
                  <a:pt x="23470" y="235827"/>
                </a:moveTo>
                <a:cubicBezTo>
                  <a:pt x="23470" y="187664"/>
                  <a:pt x="62489" y="148645"/>
                  <a:pt x="110652" y="148645"/>
                </a:cubicBezTo>
                <a:lnTo>
                  <a:pt x="139697" y="148645"/>
                </a:lnTo>
                <a:cubicBezTo>
                  <a:pt x="187860" y="148645"/>
                  <a:pt x="226879" y="187664"/>
                  <a:pt x="226879" y="235827"/>
                </a:cubicBezTo>
                <a:cubicBezTo>
                  <a:pt x="226879" y="243846"/>
                  <a:pt x="220376" y="250349"/>
                  <a:pt x="212357" y="250349"/>
                </a:cubicBezTo>
                <a:lnTo>
                  <a:pt x="37992" y="250349"/>
                </a:lnTo>
                <a:cubicBezTo>
                  <a:pt x="29973" y="250349"/>
                  <a:pt x="23470" y="243846"/>
                  <a:pt x="23470" y="235827"/>
                </a:cubicBezTo>
                <a:close/>
                <a:moveTo>
                  <a:pt x="299441" y="64885"/>
                </a:moveTo>
                <a:lnTo>
                  <a:pt x="260324" y="127473"/>
                </a:lnTo>
                <a:cubicBezTo>
                  <a:pt x="258270" y="130749"/>
                  <a:pt x="254750" y="132802"/>
                  <a:pt x="250887" y="132998"/>
                </a:cubicBezTo>
                <a:cubicBezTo>
                  <a:pt x="247024" y="133194"/>
                  <a:pt x="243308" y="131433"/>
                  <a:pt x="241010" y="128304"/>
                </a:cubicBezTo>
                <a:lnTo>
                  <a:pt x="217540" y="97010"/>
                </a:lnTo>
                <a:cubicBezTo>
                  <a:pt x="213628" y="91827"/>
                  <a:pt x="214704" y="84493"/>
                  <a:pt x="219887" y="80581"/>
                </a:cubicBezTo>
                <a:cubicBezTo>
                  <a:pt x="225070" y="76669"/>
                  <a:pt x="232404" y="77745"/>
                  <a:pt x="236316" y="82928"/>
                </a:cubicBezTo>
                <a:lnTo>
                  <a:pt x="249518" y="100531"/>
                </a:lnTo>
                <a:lnTo>
                  <a:pt x="279540" y="52466"/>
                </a:lnTo>
                <a:cubicBezTo>
                  <a:pt x="282963" y="46989"/>
                  <a:pt x="290200" y="45278"/>
                  <a:pt x="295725" y="48750"/>
                </a:cubicBezTo>
                <a:cubicBezTo>
                  <a:pt x="301250" y="52221"/>
                  <a:pt x="302913" y="59409"/>
                  <a:pt x="299441" y="64934"/>
                </a:cubicBezTo>
                <a:close/>
              </a:path>
            </a:pathLst>
          </a:custGeom>
          <a:solidFill>
            <a:srgbClr val="4299E1"/>
          </a:solidFill>
          <a:ln/>
        </p:spPr>
      </p:sp>
      <p:sp>
        <p:nvSpPr>
          <p:cNvPr id="21" name="Text 19"/>
          <p:cNvSpPr/>
          <p:nvPr/>
        </p:nvSpPr>
        <p:spPr>
          <a:xfrm>
            <a:off x="1088039" y="4417863"/>
            <a:ext cx="5171663" cy="62587"/>
          </a:xfrm>
          <a:prstGeom prst="rect">
            <a:avLst/>
          </a:prstGeom>
          <a:noFill/>
          <a:ln/>
        </p:spPr>
        <p:txBody>
          <a:bodyPr wrap="square" lIns="0" tIns="0" rIns="0" bIns="0" rtlCol="0" anchor="ctr"/>
          <a:lstStyle/>
          <a:p>
            <a:r>
              <a:rPr lang="kk-KZ" sz="1050" dirty="0">
                <a:solidFill>
                  <a:srgbClr val="1A355D"/>
                </a:solidFill>
                <a:latin typeface="Arial" panose="020B0604020202020204" pitchFamily="34" charset="0"/>
                <a:cs typeface="Arial" panose="020B0604020202020204" pitchFamily="34" charset="0"/>
              </a:rPr>
              <a:t>Сатып алуларға жауапты құрылымдық бөлімше ретінде Қордың Сатып алу департаменті айқындалған</a:t>
            </a:r>
            <a:r>
              <a:rPr lang="ru-RU" sz="1050" dirty="0">
                <a:solidFill>
                  <a:srgbClr val="1A355D"/>
                </a:solidFill>
                <a:latin typeface="Arial" panose="020B0604020202020204" pitchFamily="34" charset="0"/>
                <a:cs typeface="Arial" panose="020B0604020202020204" pitchFamily="34" charset="0"/>
              </a:rPr>
              <a:t>.    </a:t>
            </a:r>
          </a:p>
        </p:txBody>
      </p:sp>
      <p:sp>
        <p:nvSpPr>
          <p:cNvPr id="23" name="Shape 21"/>
          <p:cNvSpPr/>
          <p:nvPr/>
        </p:nvSpPr>
        <p:spPr>
          <a:xfrm>
            <a:off x="7251173" y="1270195"/>
            <a:ext cx="4792799" cy="3433409"/>
          </a:xfrm>
          <a:prstGeom prst="roundRect">
            <a:avLst>
              <a:gd name="adj" fmla="val 4545"/>
            </a:avLst>
          </a:prstGeom>
          <a:gradFill flip="none" rotWithShape="1">
            <a:gsLst>
              <a:gs pos="0">
                <a:srgbClr val="1A365D"/>
              </a:gs>
              <a:gs pos="100000">
                <a:srgbClr val="2B6CB0"/>
              </a:gs>
            </a:gsLst>
            <a:lin ang="2700000" scaled="1"/>
          </a:gradFill>
          <a:ln/>
          <a:effectLst>
            <a:outerShdw blurRad="125175" dist="83450" dir="5400000" algn="bl" rotWithShape="0">
              <a:srgbClr val="000000">
                <a:alpha val="10196"/>
              </a:srgbClr>
            </a:outerShdw>
          </a:effectLst>
        </p:spPr>
      </p:sp>
      <p:sp>
        <p:nvSpPr>
          <p:cNvPr id="24" name="Shape 22"/>
          <p:cNvSpPr/>
          <p:nvPr/>
        </p:nvSpPr>
        <p:spPr>
          <a:xfrm>
            <a:off x="7422032" y="1459427"/>
            <a:ext cx="166899" cy="166899"/>
          </a:xfrm>
          <a:custGeom>
            <a:avLst/>
            <a:gdLst/>
            <a:ahLst/>
            <a:cxnLst/>
            <a:rect l="l" t="t" r="r" b="b"/>
            <a:pathLst>
              <a:path w="166899" h="166899">
                <a:moveTo>
                  <a:pt x="10431" y="10431"/>
                </a:moveTo>
                <a:cubicBezTo>
                  <a:pt x="16201" y="10431"/>
                  <a:pt x="20862" y="15093"/>
                  <a:pt x="20862" y="20862"/>
                </a:cubicBezTo>
                <a:lnTo>
                  <a:pt x="20862" y="130390"/>
                </a:lnTo>
                <a:cubicBezTo>
                  <a:pt x="20862" y="133259"/>
                  <a:pt x="23209" y="135606"/>
                  <a:pt x="26078" y="135606"/>
                </a:cubicBezTo>
                <a:lnTo>
                  <a:pt x="156468" y="135606"/>
                </a:lnTo>
                <a:cubicBezTo>
                  <a:pt x="162238" y="135606"/>
                  <a:pt x="166899" y="140267"/>
                  <a:pt x="166899" y="146037"/>
                </a:cubicBezTo>
                <a:cubicBezTo>
                  <a:pt x="166899" y="151807"/>
                  <a:pt x="162238" y="156468"/>
                  <a:pt x="156468" y="156468"/>
                </a:cubicBezTo>
                <a:lnTo>
                  <a:pt x="26078" y="156468"/>
                </a:lnTo>
                <a:cubicBezTo>
                  <a:pt x="11670" y="156468"/>
                  <a:pt x="0" y="144798"/>
                  <a:pt x="0" y="130390"/>
                </a:cubicBezTo>
                <a:lnTo>
                  <a:pt x="0" y="20862"/>
                </a:lnTo>
                <a:cubicBezTo>
                  <a:pt x="0" y="15093"/>
                  <a:pt x="4661" y="10431"/>
                  <a:pt x="10431" y="10431"/>
                </a:cubicBezTo>
                <a:close/>
                <a:moveTo>
                  <a:pt x="41725" y="31294"/>
                </a:moveTo>
                <a:cubicBezTo>
                  <a:pt x="41725" y="25524"/>
                  <a:pt x="46386" y="20862"/>
                  <a:pt x="52156" y="20862"/>
                </a:cubicBezTo>
                <a:lnTo>
                  <a:pt x="114743" y="20862"/>
                </a:lnTo>
                <a:cubicBezTo>
                  <a:pt x="120513" y="20862"/>
                  <a:pt x="125175" y="25524"/>
                  <a:pt x="125175" y="31294"/>
                </a:cubicBezTo>
                <a:cubicBezTo>
                  <a:pt x="125175" y="37063"/>
                  <a:pt x="120513" y="41725"/>
                  <a:pt x="114743" y="41725"/>
                </a:cubicBezTo>
                <a:lnTo>
                  <a:pt x="52156" y="41725"/>
                </a:lnTo>
                <a:cubicBezTo>
                  <a:pt x="46386" y="41725"/>
                  <a:pt x="41725" y="37063"/>
                  <a:pt x="41725" y="31294"/>
                </a:cubicBezTo>
                <a:close/>
                <a:moveTo>
                  <a:pt x="52156" y="57372"/>
                </a:moveTo>
                <a:lnTo>
                  <a:pt x="93881" y="57372"/>
                </a:lnTo>
                <a:cubicBezTo>
                  <a:pt x="99651" y="57372"/>
                  <a:pt x="104312" y="62033"/>
                  <a:pt x="104312" y="67803"/>
                </a:cubicBezTo>
                <a:cubicBezTo>
                  <a:pt x="104312" y="73573"/>
                  <a:pt x="99651" y="78234"/>
                  <a:pt x="93881" y="78234"/>
                </a:cubicBezTo>
                <a:lnTo>
                  <a:pt x="52156" y="78234"/>
                </a:lnTo>
                <a:cubicBezTo>
                  <a:pt x="46386" y="78234"/>
                  <a:pt x="41725" y="73573"/>
                  <a:pt x="41725" y="67803"/>
                </a:cubicBezTo>
                <a:cubicBezTo>
                  <a:pt x="41725" y="62033"/>
                  <a:pt x="46386" y="57372"/>
                  <a:pt x="52156" y="57372"/>
                </a:cubicBezTo>
                <a:close/>
                <a:moveTo>
                  <a:pt x="52156" y="93881"/>
                </a:moveTo>
                <a:lnTo>
                  <a:pt x="135606" y="93881"/>
                </a:lnTo>
                <a:cubicBezTo>
                  <a:pt x="141376" y="93881"/>
                  <a:pt x="146037" y="98542"/>
                  <a:pt x="146037" y="104312"/>
                </a:cubicBezTo>
                <a:cubicBezTo>
                  <a:pt x="146037" y="110082"/>
                  <a:pt x="141376" y="114743"/>
                  <a:pt x="135606" y="114743"/>
                </a:cubicBezTo>
                <a:lnTo>
                  <a:pt x="52156" y="114743"/>
                </a:lnTo>
                <a:cubicBezTo>
                  <a:pt x="46386" y="114743"/>
                  <a:pt x="41725" y="110082"/>
                  <a:pt x="41725" y="104312"/>
                </a:cubicBezTo>
                <a:cubicBezTo>
                  <a:pt x="41725" y="98542"/>
                  <a:pt x="46386" y="93881"/>
                  <a:pt x="52156" y="93881"/>
                </a:cubicBezTo>
                <a:close/>
              </a:path>
            </a:pathLst>
          </a:custGeom>
          <a:solidFill>
            <a:srgbClr val="FFFFFF"/>
          </a:solidFill>
          <a:ln/>
        </p:spPr>
      </p:sp>
      <p:sp>
        <p:nvSpPr>
          <p:cNvPr id="25" name="Text 23"/>
          <p:cNvSpPr/>
          <p:nvPr/>
        </p:nvSpPr>
        <p:spPr>
          <a:xfrm>
            <a:off x="7661611" y="1374505"/>
            <a:ext cx="4345976" cy="355784"/>
          </a:xfrm>
          <a:prstGeom prst="rect">
            <a:avLst/>
          </a:prstGeom>
          <a:noFill/>
          <a:ln/>
        </p:spPr>
        <p:txBody>
          <a:bodyPr wrap="square" lIns="0" tIns="0" rIns="0" bIns="0" rtlCol="0" anchor="ctr"/>
          <a:lstStyle/>
          <a:p>
            <a:r>
              <a:rPr lang="ru-RU" sz="1314" b="1" dirty="0">
                <a:solidFill>
                  <a:srgbClr val="FFFFFF"/>
                </a:solidFill>
                <a:latin typeface="Quattrocento Sans" pitchFamily="34" charset="0"/>
                <a:ea typeface="Quattrocento Sans" pitchFamily="34" charset="-122"/>
                <a:cs typeface="Quattrocento Sans" pitchFamily="34" charset="-120"/>
              </a:rPr>
              <a:t>2025 </a:t>
            </a:r>
            <a:r>
              <a:rPr lang="kk-KZ" sz="1314" b="1" dirty="0">
                <a:solidFill>
                  <a:srgbClr val="FFFFFF"/>
                </a:solidFill>
                <a:latin typeface="Quattrocento Sans" pitchFamily="34" charset="0"/>
                <a:ea typeface="Quattrocento Sans" pitchFamily="34" charset="-122"/>
                <a:cs typeface="Quattrocento Sans" pitchFamily="34" charset="-120"/>
              </a:rPr>
              <a:t>жылғы сатып алу көлемі және жергілікті қамту үлесі</a:t>
            </a:r>
          </a:p>
        </p:txBody>
      </p:sp>
      <p:sp>
        <p:nvSpPr>
          <p:cNvPr id="26" name="Shape 24"/>
          <p:cNvSpPr/>
          <p:nvPr/>
        </p:nvSpPr>
        <p:spPr>
          <a:xfrm>
            <a:off x="7418073" y="1795958"/>
            <a:ext cx="4433896" cy="768828"/>
          </a:xfrm>
          <a:prstGeom prst="roundRect">
            <a:avLst>
              <a:gd name="adj" fmla="val 15385"/>
            </a:avLst>
          </a:prstGeom>
          <a:solidFill>
            <a:srgbClr val="FFFFFF">
              <a:alpha val="10196"/>
            </a:srgbClr>
          </a:solidFill>
          <a:ln/>
        </p:spPr>
      </p:sp>
      <p:sp>
        <p:nvSpPr>
          <p:cNvPr id="27" name="Text 25"/>
          <p:cNvSpPr/>
          <p:nvPr/>
        </p:nvSpPr>
        <p:spPr>
          <a:xfrm>
            <a:off x="7698550" y="1955221"/>
            <a:ext cx="4681826" cy="467318"/>
          </a:xfrm>
          <a:prstGeom prst="rect">
            <a:avLst/>
          </a:prstGeom>
          <a:noFill/>
          <a:ln/>
        </p:spPr>
        <p:txBody>
          <a:bodyPr wrap="square" lIns="0" tIns="0" rIns="0" bIns="0" rtlCol="0" anchor="ctr"/>
          <a:lstStyle/>
          <a:p>
            <a:r>
              <a:rPr lang="kk-KZ" sz="1100" dirty="0">
                <a:solidFill>
                  <a:srgbClr val="FFFFFF"/>
                </a:solidFill>
                <a:latin typeface="MiSans" pitchFamily="34" charset="0"/>
                <a:ea typeface="MiSans" pitchFamily="34" charset="-122"/>
                <a:cs typeface="MiSans" pitchFamily="34" charset="-120"/>
              </a:rPr>
              <a:t>Қордың 2025 жылғы тауарлар, жұмыстар мен көрсетілетін қызметтер бойынша жалпы сатып алу көлемі</a:t>
            </a:r>
          </a:p>
          <a:p>
            <a:endParaRPr lang="kk-KZ" sz="1400" b="1" dirty="0">
              <a:solidFill>
                <a:schemeClr val="accent4">
                  <a:lumMod val="40000"/>
                  <a:lumOff val="60000"/>
                </a:schemeClr>
              </a:solidFill>
              <a:latin typeface="MiSans" pitchFamily="34" charset="0"/>
              <a:ea typeface="MiSans" pitchFamily="34" charset="-122"/>
              <a:cs typeface="MiSans" pitchFamily="34" charset="-120"/>
            </a:endParaRPr>
          </a:p>
          <a:p>
            <a:r>
              <a:rPr lang="kk-KZ" sz="1400" b="1" dirty="0">
                <a:solidFill>
                  <a:schemeClr val="accent4">
                    <a:lumMod val="40000"/>
                    <a:lumOff val="60000"/>
                  </a:schemeClr>
                </a:solidFill>
                <a:latin typeface="MiSans" pitchFamily="34" charset="0"/>
                <a:ea typeface="MiSans" pitchFamily="34" charset="-122"/>
                <a:cs typeface="MiSans" pitchFamily="34" charset="-120"/>
              </a:rPr>
              <a:t>970</a:t>
            </a:r>
            <a:r>
              <a:rPr lang="kk-KZ" sz="1400" dirty="0">
                <a:solidFill>
                  <a:schemeClr val="accent4">
                    <a:lumMod val="40000"/>
                    <a:lumOff val="60000"/>
                  </a:schemeClr>
                </a:solidFill>
                <a:latin typeface="MiSans" pitchFamily="34" charset="0"/>
                <a:ea typeface="MiSans" pitchFamily="34" charset="-122"/>
                <a:cs typeface="MiSans" pitchFamily="34" charset="-120"/>
              </a:rPr>
              <a:t> </a:t>
            </a:r>
            <a:r>
              <a:rPr lang="kk-KZ" sz="1400" dirty="0">
                <a:solidFill>
                  <a:srgbClr val="FFFFFF"/>
                </a:solidFill>
                <a:latin typeface="MiSans" pitchFamily="34" charset="0"/>
                <a:ea typeface="MiSans" pitchFamily="34" charset="-122"/>
                <a:cs typeface="MiSans" pitchFamily="34" charset="-120"/>
              </a:rPr>
              <a:t>млн. теңгені </a:t>
            </a:r>
            <a:r>
              <a:rPr lang="kk-KZ" sz="1100" dirty="0">
                <a:solidFill>
                  <a:srgbClr val="FFFFFF"/>
                </a:solidFill>
                <a:latin typeface="MiSans" pitchFamily="34" charset="0"/>
                <a:ea typeface="MiSans" pitchFamily="34" charset="-122"/>
                <a:cs typeface="MiSans" pitchFamily="34" charset="-120"/>
              </a:rPr>
              <a:t>құрады</a:t>
            </a:r>
          </a:p>
        </p:txBody>
      </p:sp>
      <p:sp>
        <p:nvSpPr>
          <p:cNvPr id="44" name="Shape 42"/>
          <p:cNvSpPr/>
          <p:nvPr/>
        </p:nvSpPr>
        <p:spPr>
          <a:xfrm>
            <a:off x="7251173" y="4906040"/>
            <a:ext cx="4792799" cy="503138"/>
          </a:xfrm>
          <a:prstGeom prst="roundRect">
            <a:avLst>
              <a:gd name="adj" fmla="val 17778"/>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sp>
      <p:sp>
        <p:nvSpPr>
          <p:cNvPr id="46" name="Text 44"/>
          <p:cNvSpPr/>
          <p:nvPr/>
        </p:nvSpPr>
        <p:spPr>
          <a:xfrm>
            <a:off x="7635243" y="5096488"/>
            <a:ext cx="4325573" cy="70158"/>
          </a:xfrm>
          <a:prstGeom prst="rect">
            <a:avLst/>
          </a:prstGeom>
          <a:noFill/>
          <a:ln/>
        </p:spPr>
        <p:txBody>
          <a:bodyPr wrap="square" lIns="0" tIns="0" rIns="0" bIns="0" rtlCol="0" anchor="ctr"/>
          <a:lstStyle/>
          <a:p>
            <a:pPr>
              <a:lnSpc>
                <a:spcPct val="120000"/>
              </a:lnSpc>
            </a:pPr>
            <a:r>
              <a:rPr lang="kk-KZ" sz="1100" dirty="0">
                <a:solidFill>
                  <a:srgbClr val="2B6CB0"/>
                </a:solidFill>
                <a:latin typeface="MiSans" pitchFamily="34" charset="0"/>
                <a:ea typeface="MiSans" pitchFamily="34" charset="-122"/>
                <a:cs typeface="MiSans" pitchFamily="34" charset="-120"/>
              </a:rPr>
              <a:t>Басымдық отандық тауар өндірушілер мен жеткізушілерге беріледі.</a:t>
            </a:r>
            <a:endParaRPr lang="kk-KZ" sz="1100" dirty="0"/>
          </a:p>
        </p:txBody>
      </p:sp>
      <p:sp>
        <p:nvSpPr>
          <p:cNvPr id="47" name="Shape 45"/>
          <p:cNvSpPr/>
          <p:nvPr/>
        </p:nvSpPr>
        <p:spPr>
          <a:xfrm>
            <a:off x="365092" y="6550801"/>
            <a:ext cx="87622" cy="116830"/>
          </a:xfrm>
          <a:custGeom>
            <a:avLst/>
            <a:gdLst/>
            <a:ahLst/>
            <a:cxnLst/>
            <a:rect l="l" t="t" r="r" b="b"/>
            <a:pathLst>
              <a:path w="87622" h="116830">
                <a:moveTo>
                  <a:pt x="14604" y="0"/>
                </a:moveTo>
                <a:cubicBezTo>
                  <a:pt x="6549" y="0"/>
                  <a:pt x="0" y="6549"/>
                  <a:pt x="0" y="14604"/>
                </a:cubicBezTo>
                <a:lnTo>
                  <a:pt x="0" y="102226"/>
                </a:lnTo>
                <a:cubicBezTo>
                  <a:pt x="0" y="110281"/>
                  <a:pt x="6549" y="116830"/>
                  <a:pt x="14604" y="116830"/>
                </a:cubicBezTo>
                <a:lnTo>
                  <a:pt x="73018" y="116830"/>
                </a:lnTo>
                <a:cubicBezTo>
                  <a:pt x="81073" y="116830"/>
                  <a:pt x="87622" y="110281"/>
                  <a:pt x="87622" y="102226"/>
                </a:cubicBezTo>
                <a:lnTo>
                  <a:pt x="87622" y="14604"/>
                </a:lnTo>
                <a:cubicBezTo>
                  <a:pt x="87622" y="6549"/>
                  <a:pt x="81073" y="0"/>
                  <a:pt x="73018" y="0"/>
                </a:cubicBezTo>
                <a:lnTo>
                  <a:pt x="14604" y="0"/>
                </a:lnTo>
                <a:close/>
                <a:moveTo>
                  <a:pt x="40160" y="80320"/>
                </a:moveTo>
                <a:lnTo>
                  <a:pt x="47462" y="80320"/>
                </a:lnTo>
                <a:cubicBezTo>
                  <a:pt x="51501" y="80320"/>
                  <a:pt x="54764" y="83583"/>
                  <a:pt x="54764" y="87622"/>
                </a:cubicBezTo>
                <a:lnTo>
                  <a:pt x="54764" y="105877"/>
                </a:lnTo>
                <a:lnTo>
                  <a:pt x="32858" y="105877"/>
                </a:lnTo>
                <a:lnTo>
                  <a:pt x="32858" y="87622"/>
                </a:lnTo>
                <a:cubicBezTo>
                  <a:pt x="32858" y="83583"/>
                  <a:pt x="36121" y="80320"/>
                  <a:pt x="40160" y="80320"/>
                </a:cubicBezTo>
                <a:close/>
                <a:moveTo>
                  <a:pt x="21906" y="25556"/>
                </a:moveTo>
                <a:cubicBezTo>
                  <a:pt x="21906" y="23548"/>
                  <a:pt x="23548" y="21906"/>
                  <a:pt x="25556" y="21906"/>
                </a:cubicBezTo>
                <a:lnTo>
                  <a:pt x="32858" y="21906"/>
                </a:lnTo>
                <a:cubicBezTo>
                  <a:pt x="34866" y="21906"/>
                  <a:pt x="36509" y="23548"/>
                  <a:pt x="36509" y="25556"/>
                </a:cubicBezTo>
                <a:lnTo>
                  <a:pt x="36509" y="32858"/>
                </a:lnTo>
                <a:cubicBezTo>
                  <a:pt x="36509" y="34866"/>
                  <a:pt x="34866" y="36509"/>
                  <a:pt x="32858" y="36509"/>
                </a:cubicBezTo>
                <a:lnTo>
                  <a:pt x="25556" y="36509"/>
                </a:lnTo>
                <a:cubicBezTo>
                  <a:pt x="23548" y="36509"/>
                  <a:pt x="21906" y="34866"/>
                  <a:pt x="21906" y="32858"/>
                </a:cubicBezTo>
                <a:lnTo>
                  <a:pt x="21906" y="25556"/>
                </a:lnTo>
                <a:close/>
                <a:moveTo>
                  <a:pt x="54764" y="21906"/>
                </a:moveTo>
                <a:lnTo>
                  <a:pt x="62066" y="21906"/>
                </a:lnTo>
                <a:cubicBezTo>
                  <a:pt x="64074" y="21906"/>
                  <a:pt x="65717" y="23548"/>
                  <a:pt x="65717" y="25556"/>
                </a:cubicBezTo>
                <a:lnTo>
                  <a:pt x="65717" y="32858"/>
                </a:lnTo>
                <a:cubicBezTo>
                  <a:pt x="65717" y="34866"/>
                  <a:pt x="64074" y="36509"/>
                  <a:pt x="62066" y="36509"/>
                </a:cubicBezTo>
                <a:lnTo>
                  <a:pt x="54764" y="36509"/>
                </a:lnTo>
                <a:cubicBezTo>
                  <a:pt x="52756" y="36509"/>
                  <a:pt x="51113" y="34866"/>
                  <a:pt x="51113" y="32858"/>
                </a:cubicBezTo>
                <a:lnTo>
                  <a:pt x="51113" y="25556"/>
                </a:lnTo>
                <a:cubicBezTo>
                  <a:pt x="51113" y="23548"/>
                  <a:pt x="52756" y="21906"/>
                  <a:pt x="54764" y="21906"/>
                </a:cubicBezTo>
                <a:close/>
                <a:moveTo>
                  <a:pt x="21906" y="54764"/>
                </a:moveTo>
                <a:cubicBezTo>
                  <a:pt x="21906" y="52756"/>
                  <a:pt x="23548" y="51113"/>
                  <a:pt x="25556" y="51113"/>
                </a:cubicBezTo>
                <a:lnTo>
                  <a:pt x="32858" y="51113"/>
                </a:lnTo>
                <a:cubicBezTo>
                  <a:pt x="34866" y="51113"/>
                  <a:pt x="36509" y="52756"/>
                  <a:pt x="36509" y="54764"/>
                </a:cubicBezTo>
                <a:lnTo>
                  <a:pt x="36509" y="62066"/>
                </a:lnTo>
                <a:cubicBezTo>
                  <a:pt x="36509" y="64074"/>
                  <a:pt x="34866" y="65717"/>
                  <a:pt x="32858" y="65717"/>
                </a:cubicBezTo>
                <a:lnTo>
                  <a:pt x="25556" y="65717"/>
                </a:lnTo>
                <a:cubicBezTo>
                  <a:pt x="23548" y="65717"/>
                  <a:pt x="21906" y="64074"/>
                  <a:pt x="21906" y="62066"/>
                </a:cubicBezTo>
                <a:lnTo>
                  <a:pt x="21906" y="54764"/>
                </a:lnTo>
                <a:close/>
                <a:moveTo>
                  <a:pt x="54764" y="51113"/>
                </a:moveTo>
                <a:lnTo>
                  <a:pt x="62066" y="51113"/>
                </a:lnTo>
                <a:cubicBezTo>
                  <a:pt x="64074" y="51113"/>
                  <a:pt x="65717" y="52756"/>
                  <a:pt x="65717" y="54764"/>
                </a:cubicBezTo>
                <a:lnTo>
                  <a:pt x="65717" y="62066"/>
                </a:lnTo>
                <a:cubicBezTo>
                  <a:pt x="65717" y="64074"/>
                  <a:pt x="64074" y="65717"/>
                  <a:pt x="62066" y="65717"/>
                </a:cubicBezTo>
                <a:lnTo>
                  <a:pt x="54764" y="65717"/>
                </a:lnTo>
                <a:cubicBezTo>
                  <a:pt x="52756" y="65717"/>
                  <a:pt x="51113" y="64074"/>
                  <a:pt x="51113" y="62066"/>
                </a:cubicBezTo>
                <a:lnTo>
                  <a:pt x="51113" y="54764"/>
                </a:lnTo>
                <a:cubicBezTo>
                  <a:pt x="51113" y="52756"/>
                  <a:pt x="52756" y="51113"/>
                  <a:pt x="54764" y="51113"/>
                </a:cubicBezTo>
                <a:close/>
              </a:path>
            </a:pathLst>
          </a:custGeom>
          <a:solidFill>
            <a:srgbClr val="2B6CB0"/>
          </a:solidFill>
          <a:ln/>
        </p:spPr>
      </p:sp>
      <p:sp>
        <p:nvSpPr>
          <p:cNvPr id="48" name="Text 46"/>
          <p:cNvSpPr/>
          <p:nvPr/>
        </p:nvSpPr>
        <p:spPr>
          <a:xfrm>
            <a:off x="546595" y="6525766"/>
            <a:ext cx="726012" cy="166899"/>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49" name="Text 47"/>
          <p:cNvSpPr/>
          <p:nvPr/>
        </p:nvSpPr>
        <p:spPr>
          <a:xfrm>
            <a:off x="11722009" y="6525766"/>
            <a:ext cx="200279" cy="166899"/>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26</a:t>
            </a:r>
            <a:endParaRPr lang="en-US" sz="1000" dirty="0">
              <a:latin typeface="Arial" panose="020B0604020202020204" pitchFamily="34" charset="0"/>
              <a:cs typeface="Arial" panose="020B0604020202020204" pitchFamily="34" charset="0"/>
            </a:endParaRPr>
          </a:p>
        </p:txBody>
      </p:sp>
      <p:sp>
        <p:nvSpPr>
          <p:cNvPr id="56" name="Shape 17">
            <a:extLst>
              <a:ext uri="{FF2B5EF4-FFF2-40B4-BE49-F238E27FC236}">
                <a16:creationId xmlns:a16="http://schemas.microsoft.com/office/drawing/2014/main" id="{802223A4-737C-F34C-52D2-5E3FC93314CD}"/>
              </a:ext>
            </a:extLst>
          </p:cNvPr>
          <p:cNvSpPr/>
          <p:nvPr/>
        </p:nvSpPr>
        <p:spPr>
          <a:xfrm>
            <a:off x="529662" y="4844465"/>
            <a:ext cx="6337910" cy="564713"/>
          </a:xfrm>
          <a:prstGeom prst="roundRect">
            <a:avLst>
              <a:gd name="adj" fmla="val 6299"/>
            </a:avLst>
          </a:prstGeom>
          <a:gradFill flip="none" rotWithShape="1">
            <a:gsLst>
              <a:gs pos="0">
                <a:srgbClr val="4299E1">
                  <a:alpha val="5000"/>
                </a:srgbClr>
              </a:gs>
              <a:gs pos="100000">
                <a:srgbClr val="000000">
                  <a:alpha val="0"/>
                </a:srgbClr>
              </a:gs>
            </a:gsLst>
            <a:lin ang="5400000" scaled="1"/>
          </a:gradFill>
          <a:ln w="12700">
            <a:solidFill>
              <a:srgbClr val="4299E1">
                <a:alpha val="10196"/>
              </a:srgbClr>
            </a:solidFill>
            <a:prstDash val="solid"/>
          </a:ln>
        </p:spPr>
      </p:sp>
      <p:sp>
        <p:nvSpPr>
          <p:cNvPr id="58" name="Text 19">
            <a:extLst>
              <a:ext uri="{FF2B5EF4-FFF2-40B4-BE49-F238E27FC236}">
                <a16:creationId xmlns:a16="http://schemas.microsoft.com/office/drawing/2014/main" id="{863F81AD-ACFA-6935-474D-82F6A534B67D}"/>
              </a:ext>
            </a:extLst>
          </p:cNvPr>
          <p:cNvSpPr/>
          <p:nvPr/>
        </p:nvSpPr>
        <p:spPr>
          <a:xfrm>
            <a:off x="1074974" y="5096489"/>
            <a:ext cx="5659656" cy="134560"/>
          </a:xfrm>
          <a:prstGeom prst="rect">
            <a:avLst/>
          </a:prstGeom>
          <a:noFill/>
          <a:ln/>
        </p:spPr>
        <p:txBody>
          <a:bodyPr wrap="square" lIns="0" tIns="0" rIns="0" bIns="0" rtlCol="0" anchor="ctr"/>
          <a:lstStyle/>
          <a:p>
            <a:pPr algn="just"/>
            <a:r>
              <a:rPr lang="kk-KZ" sz="1050" dirty="0">
                <a:solidFill>
                  <a:srgbClr val="1A355D"/>
                </a:solidFill>
                <a:latin typeface="Arial" panose="020B0604020202020204" pitchFamily="34" charset="0"/>
                <a:cs typeface="Arial" panose="020B0604020202020204" pitchFamily="34" charset="0"/>
              </a:rPr>
              <a:t>Барлық сатып алу рәсімдері сатып алулардың веб-порталында жүзеге асырылады, бұл тауарларды, жұмыстар мен қызметтерді жеткізушілермен ашық әрі айқын өзара іс-қимылды қамтамасыз етеді.</a:t>
            </a:r>
          </a:p>
          <a:p>
            <a:pPr algn="just"/>
            <a:endParaRPr lang="ru-RU" sz="1050" dirty="0">
              <a:solidFill>
                <a:srgbClr val="1A355D"/>
              </a:solidFill>
              <a:latin typeface="Arial" panose="020B0604020202020204" pitchFamily="34" charset="0"/>
              <a:cs typeface="Arial" panose="020B0604020202020204" pitchFamily="34" charset="0"/>
            </a:endParaRPr>
          </a:p>
        </p:txBody>
      </p:sp>
      <p:sp>
        <p:nvSpPr>
          <p:cNvPr id="60" name="Shape 14">
            <a:extLst>
              <a:ext uri="{FF2B5EF4-FFF2-40B4-BE49-F238E27FC236}">
                <a16:creationId xmlns:a16="http://schemas.microsoft.com/office/drawing/2014/main" id="{AB5D0D60-A0D8-A035-C0DC-AB9AFC7A6D25}"/>
              </a:ext>
            </a:extLst>
          </p:cNvPr>
          <p:cNvSpPr/>
          <p:nvPr/>
        </p:nvSpPr>
        <p:spPr>
          <a:xfrm>
            <a:off x="677144" y="4987283"/>
            <a:ext cx="250349" cy="250349"/>
          </a:xfrm>
          <a:custGeom>
            <a:avLst/>
            <a:gdLst/>
            <a:ahLst/>
            <a:cxnLst/>
            <a:rect l="l" t="t" r="r" b="b"/>
            <a:pathLst>
              <a:path w="250349" h="250349">
                <a:moveTo>
                  <a:pt x="172066" y="136910"/>
                </a:moveTo>
                <a:lnTo>
                  <a:pt x="78723" y="136910"/>
                </a:lnTo>
                <a:cubicBezTo>
                  <a:pt x="80141" y="168448"/>
                  <a:pt x="87133" y="197492"/>
                  <a:pt x="97059" y="218762"/>
                </a:cubicBezTo>
                <a:cubicBezTo>
                  <a:pt x="102633" y="230742"/>
                  <a:pt x="108648" y="239201"/>
                  <a:pt x="114222" y="244384"/>
                </a:cubicBezTo>
                <a:cubicBezTo>
                  <a:pt x="119698" y="249518"/>
                  <a:pt x="123463" y="250349"/>
                  <a:pt x="125419" y="250349"/>
                </a:cubicBezTo>
                <a:cubicBezTo>
                  <a:pt x="127375" y="250349"/>
                  <a:pt x="131140" y="249518"/>
                  <a:pt x="136616" y="244384"/>
                </a:cubicBezTo>
                <a:cubicBezTo>
                  <a:pt x="142190" y="239201"/>
                  <a:pt x="148205" y="230693"/>
                  <a:pt x="153779" y="218762"/>
                </a:cubicBezTo>
                <a:cubicBezTo>
                  <a:pt x="163705" y="197492"/>
                  <a:pt x="170697" y="168448"/>
                  <a:pt x="172115" y="136910"/>
                </a:cubicBezTo>
                <a:close/>
                <a:moveTo>
                  <a:pt x="78674" y="113439"/>
                </a:moveTo>
                <a:lnTo>
                  <a:pt x="172017" y="113439"/>
                </a:lnTo>
                <a:cubicBezTo>
                  <a:pt x="170648" y="81901"/>
                  <a:pt x="163656" y="52857"/>
                  <a:pt x="153730" y="31587"/>
                </a:cubicBezTo>
                <a:cubicBezTo>
                  <a:pt x="148156" y="19656"/>
                  <a:pt x="142142" y="11148"/>
                  <a:pt x="136567" y="5965"/>
                </a:cubicBezTo>
                <a:cubicBezTo>
                  <a:pt x="131091" y="831"/>
                  <a:pt x="127326" y="0"/>
                  <a:pt x="125370" y="0"/>
                </a:cubicBezTo>
                <a:cubicBezTo>
                  <a:pt x="123414" y="0"/>
                  <a:pt x="119649" y="831"/>
                  <a:pt x="114173" y="5965"/>
                </a:cubicBezTo>
                <a:cubicBezTo>
                  <a:pt x="108599" y="11148"/>
                  <a:pt x="102584" y="19656"/>
                  <a:pt x="97010" y="31587"/>
                </a:cubicBezTo>
                <a:cubicBezTo>
                  <a:pt x="87084" y="52857"/>
                  <a:pt x="80092" y="81901"/>
                  <a:pt x="78674" y="113439"/>
                </a:cubicBezTo>
                <a:close/>
                <a:moveTo>
                  <a:pt x="55204" y="113439"/>
                </a:moveTo>
                <a:cubicBezTo>
                  <a:pt x="56915" y="71584"/>
                  <a:pt x="67721" y="32712"/>
                  <a:pt x="83515" y="7188"/>
                </a:cubicBezTo>
                <a:cubicBezTo>
                  <a:pt x="38481" y="23128"/>
                  <a:pt x="5330" y="64152"/>
                  <a:pt x="733" y="113439"/>
                </a:cubicBezTo>
                <a:lnTo>
                  <a:pt x="55204" y="113439"/>
                </a:lnTo>
                <a:close/>
                <a:moveTo>
                  <a:pt x="733" y="136910"/>
                </a:moveTo>
                <a:cubicBezTo>
                  <a:pt x="5330" y="186197"/>
                  <a:pt x="38481" y="227221"/>
                  <a:pt x="83515" y="243161"/>
                </a:cubicBezTo>
                <a:cubicBezTo>
                  <a:pt x="67721" y="217637"/>
                  <a:pt x="56915" y="178765"/>
                  <a:pt x="55204" y="136910"/>
                </a:cubicBezTo>
                <a:lnTo>
                  <a:pt x="733" y="136910"/>
                </a:lnTo>
                <a:close/>
                <a:moveTo>
                  <a:pt x="195536" y="136910"/>
                </a:moveTo>
                <a:cubicBezTo>
                  <a:pt x="193825" y="178765"/>
                  <a:pt x="183019" y="217637"/>
                  <a:pt x="167225" y="243161"/>
                </a:cubicBezTo>
                <a:cubicBezTo>
                  <a:pt x="212259" y="227172"/>
                  <a:pt x="245411" y="186197"/>
                  <a:pt x="250007" y="136910"/>
                </a:cubicBezTo>
                <a:lnTo>
                  <a:pt x="195536" y="136910"/>
                </a:lnTo>
                <a:close/>
                <a:moveTo>
                  <a:pt x="250007" y="113439"/>
                </a:moveTo>
                <a:cubicBezTo>
                  <a:pt x="245411" y="64152"/>
                  <a:pt x="212259" y="23128"/>
                  <a:pt x="167225" y="7188"/>
                </a:cubicBezTo>
                <a:cubicBezTo>
                  <a:pt x="183019" y="32712"/>
                  <a:pt x="193825" y="71584"/>
                  <a:pt x="195536" y="113439"/>
                </a:cubicBezTo>
                <a:lnTo>
                  <a:pt x="250007" y="113439"/>
                </a:lnTo>
                <a:close/>
              </a:path>
            </a:pathLst>
          </a:custGeom>
          <a:solidFill>
            <a:srgbClr val="45ACFB"/>
          </a:solidFill>
          <a:ln/>
        </p:spPr>
      </p:sp>
      <p:sp>
        <p:nvSpPr>
          <p:cNvPr id="62" name="Shape 13">
            <a:extLst>
              <a:ext uri="{FF2B5EF4-FFF2-40B4-BE49-F238E27FC236}">
                <a16:creationId xmlns:a16="http://schemas.microsoft.com/office/drawing/2014/main" id="{BE8047A1-A654-CF20-B5D4-68A51EA075C2}"/>
              </a:ext>
            </a:extLst>
          </p:cNvPr>
          <p:cNvSpPr/>
          <p:nvPr/>
        </p:nvSpPr>
        <p:spPr>
          <a:xfrm>
            <a:off x="542727" y="5550039"/>
            <a:ext cx="6337910" cy="631510"/>
          </a:xfrm>
          <a:prstGeom prst="roundRect">
            <a:avLst>
              <a:gd name="adj" fmla="val 6299"/>
            </a:avLst>
          </a:prstGeom>
          <a:gradFill flip="none" rotWithShape="1">
            <a:gsLst>
              <a:gs pos="0">
                <a:srgbClr val="2B6CB0">
                  <a:alpha val="5000"/>
                </a:srgbClr>
              </a:gs>
              <a:gs pos="100000">
                <a:srgbClr val="000000">
                  <a:alpha val="0"/>
                </a:srgbClr>
              </a:gs>
            </a:gsLst>
            <a:lin ang="5400000" scaled="1"/>
          </a:gradFill>
          <a:ln w="12700">
            <a:solidFill>
              <a:srgbClr val="2B6CB0">
                <a:alpha val="10196"/>
              </a:srgbClr>
            </a:solidFill>
            <a:prstDash val="solid"/>
          </a:ln>
        </p:spPr>
      </p:sp>
      <p:sp>
        <p:nvSpPr>
          <p:cNvPr id="63" name="Text 15">
            <a:extLst>
              <a:ext uri="{FF2B5EF4-FFF2-40B4-BE49-F238E27FC236}">
                <a16:creationId xmlns:a16="http://schemas.microsoft.com/office/drawing/2014/main" id="{57B0393D-13EB-EE18-D303-E7298120B531}"/>
              </a:ext>
            </a:extLst>
          </p:cNvPr>
          <p:cNvSpPr/>
          <p:nvPr/>
        </p:nvSpPr>
        <p:spPr>
          <a:xfrm>
            <a:off x="1044935" y="5683919"/>
            <a:ext cx="5689695" cy="359698"/>
          </a:xfrm>
          <a:prstGeom prst="rect">
            <a:avLst/>
          </a:prstGeom>
          <a:noFill/>
          <a:ln/>
        </p:spPr>
        <p:txBody>
          <a:bodyPr wrap="square" lIns="0" tIns="0" rIns="0" bIns="0" rtlCol="0" anchor="ctr"/>
          <a:lstStyle/>
          <a:p>
            <a:pPr algn="just"/>
            <a:r>
              <a:rPr lang="kk-KZ" sz="1050" dirty="0">
                <a:solidFill>
                  <a:srgbClr val="1A355D"/>
                </a:solidFill>
                <a:latin typeface="Arial" panose="020B0604020202020204" pitchFamily="34" charset="0"/>
                <a:cs typeface="Arial" panose="020B0604020202020204" pitchFamily="34" charset="0"/>
              </a:rPr>
              <a:t>Қорда мемлекеттік сатып алуларды жүргізудің белгіленген рәсімдері мен қағидаларының сақталуын бақылау ҚР Қаржы министрлігінің Ішкі мемлекеттік аудит комитетінің Ішкі мемлекеттік аудит департаменті тарапынан жүзеге асырылады</a:t>
            </a:r>
            <a:r>
              <a:rPr lang="ru-RU" sz="1050" dirty="0">
                <a:solidFill>
                  <a:srgbClr val="1A355D"/>
                </a:solidFill>
                <a:latin typeface="Arial" panose="020B0604020202020204" pitchFamily="34" charset="0"/>
                <a:cs typeface="Arial" panose="020B0604020202020204" pitchFamily="34" charset="0"/>
              </a:rPr>
              <a:t>.</a:t>
            </a:r>
          </a:p>
        </p:txBody>
      </p:sp>
      <p:sp>
        <p:nvSpPr>
          <p:cNvPr id="64" name="Shape 40">
            <a:extLst>
              <a:ext uri="{FF2B5EF4-FFF2-40B4-BE49-F238E27FC236}">
                <a16:creationId xmlns:a16="http://schemas.microsoft.com/office/drawing/2014/main" id="{A5CA3969-7662-08AA-B3E3-D567346C3BF6}"/>
              </a:ext>
            </a:extLst>
          </p:cNvPr>
          <p:cNvSpPr/>
          <p:nvPr/>
        </p:nvSpPr>
        <p:spPr>
          <a:xfrm>
            <a:off x="676701" y="2767941"/>
            <a:ext cx="270025" cy="270025"/>
          </a:xfrm>
          <a:custGeom>
            <a:avLst/>
            <a:gdLst/>
            <a:ahLst/>
            <a:cxnLst/>
            <a:rect l="l" t="t" r="r" b="b"/>
            <a:pathLst>
              <a:path w="143647" h="143647">
                <a:moveTo>
                  <a:pt x="71823" y="143647"/>
                </a:moveTo>
                <a:cubicBezTo>
                  <a:pt x="111464" y="143647"/>
                  <a:pt x="143647" y="111464"/>
                  <a:pt x="143647" y="71823"/>
                </a:cubicBezTo>
                <a:cubicBezTo>
                  <a:pt x="143647" y="32183"/>
                  <a:pt x="111464" y="0"/>
                  <a:pt x="71823" y="0"/>
                </a:cubicBezTo>
                <a:cubicBezTo>
                  <a:pt x="32183" y="0"/>
                  <a:pt x="0" y="32183"/>
                  <a:pt x="0" y="71823"/>
                </a:cubicBezTo>
                <a:cubicBezTo>
                  <a:pt x="0" y="111464"/>
                  <a:pt x="32183" y="143647"/>
                  <a:pt x="71823" y="143647"/>
                </a:cubicBezTo>
                <a:close/>
                <a:moveTo>
                  <a:pt x="95503" y="59675"/>
                </a:moveTo>
                <a:lnTo>
                  <a:pt x="73058" y="95587"/>
                </a:lnTo>
                <a:cubicBezTo>
                  <a:pt x="71879" y="97466"/>
                  <a:pt x="69859" y="98645"/>
                  <a:pt x="67643" y="98757"/>
                </a:cubicBezTo>
                <a:cubicBezTo>
                  <a:pt x="65427" y="98869"/>
                  <a:pt x="63294" y="97859"/>
                  <a:pt x="61976" y="96064"/>
                </a:cubicBezTo>
                <a:lnTo>
                  <a:pt x="48509" y="78108"/>
                </a:lnTo>
                <a:cubicBezTo>
                  <a:pt x="46264" y="75134"/>
                  <a:pt x="46882" y="70925"/>
                  <a:pt x="49855" y="68681"/>
                </a:cubicBezTo>
                <a:cubicBezTo>
                  <a:pt x="52829" y="66437"/>
                  <a:pt x="57038" y="67054"/>
                  <a:pt x="59282" y="70028"/>
                </a:cubicBezTo>
                <a:lnTo>
                  <a:pt x="66857" y="80128"/>
                </a:lnTo>
                <a:lnTo>
                  <a:pt x="84084" y="52549"/>
                </a:lnTo>
                <a:cubicBezTo>
                  <a:pt x="86048" y="49407"/>
                  <a:pt x="90200" y="48425"/>
                  <a:pt x="93370" y="50417"/>
                </a:cubicBezTo>
                <a:cubicBezTo>
                  <a:pt x="96541" y="52409"/>
                  <a:pt x="97494" y="56533"/>
                  <a:pt x="95503" y="59703"/>
                </a:cubicBezTo>
                <a:close/>
              </a:path>
            </a:pathLst>
          </a:custGeom>
          <a:solidFill>
            <a:srgbClr val="1A355D"/>
          </a:solidFill>
          <a:ln/>
        </p:spPr>
        <p:txBody>
          <a:bodyPr/>
          <a:lstStyle/>
          <a:p>
            <a:endParaRPr lang="ru-KZ" dirty="0"/>
          </a:p>
        </p:txBody>
      </p:sp>
      <p:sp>
        <p:nvSpPr>
          <p:cNvPr id="65" name="Shape 48">
            <a:extLst>
              <a:ext uri="{FF2B5EF4-FFF2-40B4-BE49-F238E27FC236}">
                <a16:creationId xmlns:a16="http://schemas.microsoft.com/office/drawing/2014/main" id="{A812144D-9E94-90B7-9D48-0001AA34B1A5}"/>
              </a:ext>
            </a:extLst>
          </p:cNvPr>
          <p:cNvSpPr/>
          <p:nvPr/>
        </p:nvSpPr>
        <p:spPr>
          <a:xfrm>
            <a:off x="662352" y="5689965"/>
            <a:ext cx="257739" cy="266837"/>
          </a:xfrm>
          <a:custGeom>
            <a:avLst/>
            <a:gdLst/>
            <a:ahLst/>
            <a:cxnLst/>
            <a:rect l="l" t="t" r="r" b="b"/>
            <a:pathLst>
              <a:path w="171450" h="171450">
                <a:moveTo>
                  <a:pt x="85725" y="0"/>
                </a:moveTo>
                <a:cubicBezTo>
                  <a:pt x="87265" y="0"/>
                  <a:pt x="88806" y="335"/>
                  <a:pt x="90212" y="971"/>
                </a:cubicBezTo>
                <a:lnTo>
                  <a:pt x="153300" y="27727"/>
                </a:lnTo>
                <a:cubicBezTo>
                  <a:pt x="160667" y="30841"/>
                  <a:pt x="166159" y="38107"/>
                  <a:pt x="166126" y="46881"/>
                </a:cubicBezTo>
                <a:cubicBezTo>
                  <a:pt x="165958" y="80099"/>
                  <a:pt x="152296" y="140877"/>
                  <a:pt x="94599" y="168503"/>
                </a:cubicBezTo>
                <a:cubicBezTo>
                  <a:pt x="89007" y="171182"/>
                  <a:pt x="82510" y="171182"/>
                  <a:pt x="76918" y="168503"/>
                </a:cubicBezTo>
                <a:cubicBezTo>
                  <a:pt x="19188" y="140877"/>
                  <a:pt x="5559" y="80099"/>
                  <a:pt x="5391" y="46881"/>
                </a:cubicBezTo>
                <a:cubicBezTo>
                  <a:pt x="5358" y="38107"/>
                  <a:pt x="10850" y="30841"/>
                  <a:pt x="18217" y="27727"/>
                </a:cubicBezTo>
                <a:lnTo>
                  <a:pt x="81271" y="971"/>
                </a:lnTo>
                <a:cubicBezTo>
                  <a:pt x="82678" y="335"/>
                  <a:pt x="84185" y="0"/>
                  <a:pt x="85725" y="0"/>
                </a:cubicBezTo>
                <a:close/>
                <a:moveTo>
                  <a:pt x="85725" y="22369"/>
                </a:moveTo>
                <a:lnTo>
                  <a:pt x="85725" y="148981"/>
                </a:lnTo>
                <a:cubicBezTo>
                  <a:pt x="131936" y="126612"/>
                  <a:pt x="144360" y="77052"/>
                  <a:pt x="144661" y="47383"/>
                </a:cubicBezTo>
                <a:lnTo>
                  <a:pt x="85725" y="22402"/>
                </a:lnTo>
                <a:lnTo>
                  <a:pt x="85725" y="22402"/>
                </a:lnTo>
                <a:close/>
              </a:path>
            </a:pathLst>
          </a:custGeom>
          <a:solidFill>
            <a:srgbClr val="67C1DF"/>
          </a:solidFill>
          <a:ln/>
        </p:spPr>
      </p:sp>
      <p:sp>
        <p:nvSpPr>
          <p:cNvPr id="69" name="Shape 24">
            <a:extLst>
              <a:ext uri="{FF2B5EF4-FFF2-40B4-BE49-F238E27FC236}">
                <a16:creationId xmlns:a16="http://schemas.microsoft.com/office/drawing/2014/main" id="{BCA87B4C-3BE1-3F06-6FAD-46E10F20ED31}"/>
              </a:ext>
            </a:extLst>
          </p:cNvPr>
          <p:cNvSpPr/>
          <p:nvPr/>
        </p:nvSpPr>
        <p:spPr>
          <a:xfrm>
            <a:off x="7418073" y="2695373"/>
            <a:ext cx="4433896" cy="768828"/>
          </a:xfrm>
          <a:prstGeom prst="roundRect">
            <a:avLst>
              <a:gd name="adj" fmla="val 15385"/>
            </a:avLst>
          </a:prstGeom>
          <a:solidFill>
            <a:srgbClr val="FFFFFF">
              <a:alpha val="10196"/>
            </a:srgbClr>
          </a:solidFill>
          <a:ln/>
        </p:spPr>
      </p:sp>
      <p:sp>
        <p:nvSpPr>
          <p:cNvPr id="70" name="Text 25">
            <a:extLst>
              <a:ext uri="{FF2B5EF4-FFF2-40B4-BE49-F238E27FC236}">
                <a16:creationId xmlns:a16="http://schemas.microsoft.com/office/drawing/2014/main" id="{1DA5F5A4-95E1-492B-EBAD-5B8F723B436B}"/>
              </a:ext>
            </a:extLst>
          </p:cNvPr>
          <p:cNvSpPr/>
          <p:nvPr/>
        </p:nvSpPr>
        <p:spPr>
          <a:xfrm>
            <a:off x="7701426" y="2827363"/>
            <a:ext cx="4681826" cy="467318"/>
          </a:xfrm>
          <a:prstGeom prst="rect">
            <a:avLst/>
          </a:prstGeom>
          <a:noFill/>
          <a:ln/>
        </p:spPr>
        <p:txBody>
          <a:bodyPr wrap="square" lIns="0" tIns="0" rIns="0" bIns="0" rtlCol="0" anchor="ctr"/>
          <a:lstStyle/>
          <a:p>
            <a:r>
              <a:rPr lang="kk-KZ" sz="1100">
                <a:solidFill>
                  <a:srgbClr val="FFFFFF"/>
                </a:solidFill>
                <a:latin typeface="MiSans" pitchFamily="34" charset="0"/>
                <a:ea typeface="MiSans" pitchFamily="34" charset="-122"/>
                <a:cs typeface="MiSans" pitchFamily="34" charset="-120"/>
              </a:rPr>
              <a:t>оның ішінде </a:t>
            </a:r>
          </a:p>
          <a:p>
            <a:r>
              <a:rPr lang="kk-KZ" sz="1100">
                <a:solidFill>
                  <a:srgbClr val="FFFFFF"/>
                </a:solidFill>
                <a:latin typeface="MiSans" pitchFamily="34" charset="0"/>
                <a:ea typeface="MiSans" pitchFamily="34" charset="-122"/>
                <a:cs typeface="MiSans" pitchFamily="34" charset="-120"/>
              </a:rPr>
              <a:t>отандық жеткізушілер</a:t>
            </a:r>
          </a:p>
          <a:p>
            <a:r>
              <a:rPr lang="kk-KZ" sz="1100">
                <a:solidFill>
                  <a:srgbClr val="FFFFFF"/>
                </a:solidFill>
                <a:latin typeface="MiSans" pitchFamily="34" charset="0"/>
                <a:ea typeface="MiSans" pitchFamily="34" charset="-122"/>
                <a:cs typeface="MiSans" pitchFamily="34" charset="-120"/>
              </a:rPr>
              <a:t> </a:t>
            </a:r>
          </a:p>
          <a:p>
            <a:r>
              <a:rPr lang="kk-KZ" sz="1400" b="1">
                <a:solidFill>
                  <a:schemeClr val="accent4">
                    <a:lumMod val="40000"/>
                    <a:lumOff val="60000"/>
                  </a:schemeClr>
                </a:solidFill>
                <a:latin typeface="MiSans" pitchFamily="34" charset="0"/>
                <a:ea typeface="MiSans" pitchFamily="34" charset="-122"/>
                <a:cs typeface="MiSans" pitchFamily="34" charset="-120"/>
              </a:rPr>
              <a:t>969</a:t>
            </a:r>
            <a:r>
              <a:rPr lang="kk-KZ" sz="1400">
                <a:solidFill>
                  <a:schemeClr val="accent4">
                    <a:lumMod val="40000"/>
                    <a:lumOff val="60000"/>
                  </a:schemeClr>
                </a:solidFill>
                <a:latin typeface="MiSans" pitchFamily="34" charset="0"/>
                <a:ea typeface="MiSans" pitchFamily="34" charset="-122"/>
                <a:cs typeface="MiSans" pitchFamily="34" charset="-120"/>
              </a:rPr>
              <a:t> </a:t>
            </a:r>
            <a:r>
              <a:rPr lang="kk-KZ" sz="1400">
                <a:solidFill>
                  <a:srgbClr val="FFFFFF"/>
                </a:solidFill>
                <a:latin typeface="MiSans" pitchFamily="34" charset="0"/>
                <a:ea typeface="MiSans" pitchFamily="34" charset="-122"/>
                <a:cs typeface="MiSans" pitchFamily="34" charset="-120"/>
              </a:rPr>
              <a:t>млн. теңге</a:t>
            </a:r>
          </a:p>
        </p:txBody>
      </p:sp>
      <p:sp>
        <p:nvSpPr>
          <p:cNvPr id="71" name="Shape 24">
            <a:extLst>
              <a:ext uri="{FF2B5EF4-FFF2-40B4-BE49-F238E27FC236}">
                <a16:creationId xmlns:a16="http://schemas.microsoft.com/office/drawing/2014/main" id="{A75292BE-38C8-2A44-517C-A3FADFB0F9D0}"/>
              </a:ext>
            </a:extLst>
          </p:cNvPr>
          <p:cNvSpPr/>
          <p:nvPr/>
        </p:nvSpPr>
        <p:spPr>
          <a:xfrm>
            <a:off x="7418073" y="3592478"/>
            <a:ext cx="4433896" cy="768828"/>
          </a:xfrm>
          <a:prstGeom prst="roundRect">
            <a:avLst>
              <a:gd name="adj" fmla="val 15385"/>
            </a:avLst>
          </a:prstGeom>
          <a:solidFill>
            <a:srgbClr val="FFFFFF">
              <a:alpha val="10196"/>
            </a:srgbClr>
          </a:solidFill>
          <a:ln/>
        </p:spPr>
      </p:sp>
      <p:sp>
        <p:nvSpPr>
          <p:cNvPr id="72" name="Text 25">
            <a:extLst>
              <a:ext uri="{FF2B5EF4-FFF2-40B4-BE49-F238E27FC236}">
                <a16:creationId xmlns:a16="http://schemas.microsoft.com/office/drawing/2014/main" id="{F1B53C9E-1E5D-7E59-2113-632AC2612CBC}"/>
              </a:ext>
            </a:extLst>
          </p:cNvPr>
          <p:cNvSpPr/>
          <p:nvPr/>
        </p:nvSpPr>
        <p:spPr>
          <a:xfrm>
            <a:off x="7661611" y="3723459"/>
            <a:ext cx="4681826" cy="467318"/>
          </a:xfrm>
          <a:prstGeom prst="rect">
            <a:avLst/>
          </a:prstGeom>
          <a:noFill/>
          <a:ln/>
        </p:spPr>
        <p:txBody>
          <a:bodyPr wrap="square" lIns="0" tIns="0" rIns="0" bIns="0" rtlCol="0" anchor="ctr"/>
          <a:lstStyle/>
          <a:p>
            <a:r>
              <a:rPr lang="kk-KZ" sz="1100" dirty="0">
                <a:solidFill>
                  <a:srgbClr val="FFFFFF"/>
                </a:solidFill>
                <a:latin typeface="MiSans" pitchFamily="34" charset="0"/>
                <a:ea typeface="MiSans" pitchFamily="34" charset="-122"/>
                <a:cs typeface="MiSans" pitchFamily="34" charset="-120"/>
              </a:rPr>
              <a:t>жергілікті қамтудың жалпы үлесі</a:t>
            </a:r>
          </a:p>
          <a:p>
            <a:endParaRPr lang="ru-RU" sz="1400" b="1" dirty="0">
              <a:solidFill>
                <a:schemeClr val="accent4">
                  <a:lumMod val="40000"/>
                  <a:lumOff val="60000"/>
                </a:schemeClr>
              </a:solidFill>
              <a:latin typeface="MiSans" pitchFamily="34" charset="0"/>
              <a:ea typeface="MiSans" pitchFamily="34" charset="-122"/>
              <a:cs typeface="MiSans" pitchFamily="34" charset="-120"/>
            </a:endParaRPr>
          </a:p>
          <a:p>
            <a:r>
              <a:rPr lang="ru-RU" sz="1400" b="1" dirty="0">
                <a:solidFill>
                  <a:schemeClr val="accent4">
                    <a:lumMod val="40000"/>
                    <a:lumOff val="60000"/>
                  </a:schemeClr>
                </a:solidFill>
                <a:latin typeface="MiSans" pitchFamily="34" charset="0"/>
                <a:ea typeface="MiSans" pitchFamily="34" charset="-122"/>
                <a:cs typeface="MiSans" pitchFamily="34" charset="-120"/>
              </a:rPr>
              <a:t>99,9</a:t>
            </a:r>
            <a:r>
              <a:rPr lang="en-US" sz="1400" b="1" dirty="0">
                <a:solidFill>
                  <a:schemeClr val="accent4">
                    <a:lumMod val="40000"/>
                    <a:lumOff val="60000"/>
                  </a:schemeClr>
                </a:solidFill>
                <a:latin typeface="MiSans" pitchFamily="34" charset="0"/>
                <a:ea typeface="MiSans" pitchFamily="34" charset="-122"/>
                <a:cs typeface="MiSans" pitchFamily="34" charset="-120"/>
              </a:rPr>
              <a:t>%</a:t>
            </a:r>
            <a:endParaRPr lang="ru-RU" sz="1400" dirty="0">
              <a:solidFill>
                <a:srgbClr val="FFFFFF"/>
              </a:solidFill>
              <a:latin typeface="MiSans" pitchFamily="34" charset="0"/>
              <a:ea typeface="MiSans" pitchFamily="34" charset="-122"/>
              <a:cs typeface="MiSans" pitchFamily="34" charset="-120"/>
            </a:endParaRPr>
          </a:p>
        </p:txBody>
      </p:sp>
      <p:sp>
        <p:nvSpPr>
          <p:cNvPr id="40" name="Text 2">
            <a:extLst>
              <a:ext uri="{FF2B5EF4-FFF2-40B4-BE49-F238E27FC236}">
                <a16:creationId xmlns:a16="http://schemas.microsoft.com/office/drawing/2014/main" id="{3AB83545-0064-44D3-A7A3-CBC616DA13D4}"/>
              </a:ext>
            </a:extLst>
          </p:cNvPr>
          <p:cNvSpPr/>
          <p:nvPr/>
        </p:nvSpPr>
        <p:spPr>
          <a:xfrm>
            <a:off x="792910" y="303853"/>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03 -ТАРАУ</a:t>
            </a:r>
            <a:endParaRPr lang="en-US" sz="1000" dirty="0">
              <a:latin typeface="Arial" panose="020B0604020202020204" pitchFamily="34" charset="0"/>
              <a:cs typeface="Arial" panose="020B0604020202020204" pitchFamily="34" charset="0"/>
            </a:endParaRPr>
          </a:p>
        </p:txBody>
      </p:sp>
      <p:sp>
        <p:nvSpPr>
          <p:cNvPr id="41" name="Shape 43">
            <a:extLst>
              <a:ext uri="{FF2B5EF4-FFF2-40B4-BE49-F238E27FC236}">
                <a16:creationId xmlns:a16="http://schemas.microsoft.com/office/drawing/2014/main" id="{56D5A307-EE27-4B2D-9F14-85D8ECA4EC74}"/>
              </a:ext>
            </a:extLst>
          </p:cNvPr>
          <p:cNvSpPr/>
          <p:nvPr/>
        </p:nvSpPr>
        <p:spPr>
          <a:xfrm>
            <a:off x="7359698" y="5060648"/>
            <a:ext cx="192389" cy="176984"/>
          </a:xfrm>
          <a:custGeom>
            <a:avLst/>
            <a:gdLst/>
            <a:ahLst/>
            <a:cxnLst/>
            <a:rect l="l" t="t" r="r" b="b"/>
            <a:pathLst>
              <a:path w="116830" h="116830">
                <a:moveTo>
                  <a:pt x="58415" y="116830"/>
                </a:moveTo>
                <a:cubicBezTo>
                  <a:pt x="90655" y="116830"/>
                  <a:pt x="116830" y="90655"/>
                  <a:pt x="116830" y="58415"/>
                </a:cubicBezTo>
                <a:cubicBezTo>
                  <a:pt x="116830" y="26175"/>
                  <a:pt x="90655" y="0"/>
                  <a:pt x="58415" y="0"/>
                </a:cubicBezTo>
                <a:cubicBezTo>
                  <a:pt x="26175" y="0"/>
                  <a:pt x="0" y="26175"/>
                  <a:pt x="0" y="58415"/>
                </a:cubicBezTo>
                <a:cubicBezTo>
                  <a:pt x="0" y="90655"/>
                  <a:pt x="26175" y="116830"/>
                  <a:pt x="58415" y="116830"/>
                </a:cubicBezTo>
                <a:close/>
                <a:moveTo>
                  <a:pt x="51113" y="36509"/>
                </a:moveTo>
                <a:cubicBezTo>
                  <a:pt x="51113" y="32479"/>
                  <a:pt x="54385" y="29207"/>
                  <a:pt x="58415" y="29207"/>
                </a:cubicBezTo>
                <a:cubicBezTo>
                  <a:pt x="62445" y="29207"/>
                  <a:pt x="65717" y="32479"/>
                  <a:pt x="65717" y="36509"/>
                </a:cubicBezTo>
                <a:cubicBezTo>
                  <a:pt x="65717" y="40539"/>
                  <a:pt x="62445" y="43811"/>
                  <a:pt x="58415" y="43811"/>
                </a:cubicBezTo>
                <a:cubicBezTo>
                  <a:pt x="54385" y="43811"/>
                  <a:pt x="51113" y="40539"/>
                  <a:pt x="51113" y="36509"/>
                </a:cubicBezTo>
                <a:close/>
                <a:moveTo>
                  <a:pt x="49287" y="51113"/>
                </a:moveTo>
                <a:lnTo>
                  <a:pt x="60240" y="51113"/>
                </a:lnTo>
                <a:cubicBezTo>
                  <a:pt x="63275" y="51113"/>
                  <a:pt x="65717" y="53554"/>
                  <a:pt x="65717" y="56589"/>
                </a:cubicBezTo>
                <a:lnTo>
                  <a:pt x="65717" y="76669"/>
                </a:lnTo>
                <a:lnTo>
                  <a:pt x="67542" y="76669"/>
                </a:lnTo>
                <a:cubicBezTo>
                  <a:pt x="70577" y="76669"/>
                  <a:pt x="73018" y="79111"/>
                  <a:pt x="73018" y="82146"/>
                </a:cubicBezTo>
                <a:cubicBezTo>
                  <a:pt x="73018" y="85181"/>
                  <a:pt x="70577" y="87622"/>
                  <a:pt x="67542" y="87622"/>
                </a:cubicBezTo>
                <a:lnTo>
                  <a:pt x="49287" y="87622"/>
                </a:lnTo>
                <a:cubicBezTo>
                  <a:pt x="46253" y="87622"/>
                  <a:pt x="43811" y="85181"/>
                  <a:pt x="43811" y="82146"/>
                </a:cubicBezTo>
                <a:cubicBezTo>
                  <a:pt x="43811" y="79111"/>
                  <a:pt x="46253" y="76669"/>
                  <a:pt x="49287" y="76669"/>
                </a:cubicBezTo>
                <a:lnTo>
                  <a:pt x="54764" y="76669"/>
                </a:lnTo>
                <a:lnTo>
                  <a:pt x="54764" y="62066"/>
                </a:lnTo>
                <a:lnTo>
                  <a:pt x="49287" y="62066"/>
                </a:lnTo>
                <a:cubicBezTo>
                  <a:pt x="46253" y="62066"/>
                  <a:pt x="43811" y="59624"/>
                  <a:pt x="43811" y="56589"/>
                </a:cubicBezTo>
                <a:cubicBezTo>
                  <a:pt x="43811" y="53554"/>
                  <a:pt x="46253" y="51113"/>
                  <a:pt x="49287" y="51113"/>
                </a:cubicBezTo>
                <a:close/>
              </a:path>
            </a:pathLst>
          </a:custGeom>
          <a:solidFill>
            <a:srgbClr val="4299E1"/>
          </a:solidFill>
          <a:ln/>
        </p:spPr>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id="{B8D81ED9-1062-479D-AACE-79545EDA8EB3}"/>
              </a:ext>
            </a:extLst>
          </p:cNvPr>
          <p:cNvSpPr>
            <a:spLocks noGrp="1"/>
          </p:cNvSpPr>
          <p:nvPr>
            <p:ph type="body" sz="half" idx="2"/>
          </p:nvPr>
        </p:nvSpPr>
        <p:spPr>
          <a:xfrm>
            <a:off x="4346688" y="978310"/>
            <a:ext cx="7278080" cy="5495961"/>
          </a:xfrm>
          <a:solidFill>
            <a:schemeClr val="accent6">
              <a:lumMod val="20000"/>
              <a:lumOff val="80000"/>
            </a:schemeClr>
          </a:solidFill>
          <a:ln>
            <a:solidFill>
              <a:srgbClr val="0070C0"/>
            </a:solidFill>
          </a:ln>
        </p:spPr>
        <p:txBody>
          <a:bodyPr numCol="2" spcCol="180000">
            <a:noAutofit/>
          </a:bodyPr>
          <a:lstStyle/>
          <a:p>
            <a:pPr algn="just">
              <a:lnSpc>
                <a:spcPct val="100000"/>
              </a:lnSpc>
              <a:spcBef>
                <a:spcPts val="0"/>
              </a:spcBef>
              <a:buFont typeface="Wingdings" panose="05000000000000000000" pitchFamily="2" charset="2"/>
              <a:buChar char="ü"/>
            </a:pPr>
            <a:r>
              <a:rPr lang="ru-RU" sz="1150" b="1"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Қордың</a:t>
            </a:r>
            <a:r>
              <a:rPr lang="ru-RU" sz="1150" dirty="0">
                <a:solidFill>
                  <a:srgbClr val="1A355D"/>
                </a:solidFill>
                <a:latin typeface="Arial" panose="020B0604020202020204" pitchFamily="34" charset="0"/>
                <a:cs typeface="Arial" panose="020B0604020202020204" pitchFamily="34" charset="0"/>
              </a:rPr>
              <a:t> </a:t>
            </a:r>
            <a:r>
              <a:rPr lang="ru-RU" sz="1150" b="1" dirty="0" err="1">
                <a:solidFill>
                  <a:srgbClr val="0070C0"/>
                </a:solidFill>
                <a:latin typeface="Arial" panose="020B0604020202020204" pitchFamily="34" charset="0"/>
                <a:cs typeface="Arial" panose="020B0604020202020204" pitchFamily="34" charset="0"/>
              </a:rPr>
              <a:t>Орнықты</a:t>
            </a:r>
            <a:r>
              <a:rPr lang="ru-RU" sz="1150" b="1" dirty="0">
                <a:solidFill>
                  <a:srgbClr val="0070C0"/>
                </a:solidFill>
                <a:latin typeface="Arial" panose="020B0604020202020204" pitchFamily="34" charset="0"/>
                <a:cs typeface="Arial" panose="020B0604020202020204" pitchFamily="34" charset="0"/>
              </a:rPr>
              <a:t> даму </a:t>
            </a:r>
            <a:r>
              <a:rPr lang="ru-RU" sz="1150" b="1" dirty="0" err="1">
                <a:solidFill>
                  <a:srgbClr val="0070C0"/>
                </a:solidFill>
                <a:latin typeface="Arial" panose="020B0604020202020204" pitchFamily="34" charset="0"/>
                <a:cs typeface="Arial" panose="020B0604020202020204" pitchFamily="34" charset="0"/>
              </a:rPr>
              <a:t>саласындағы</a:t>
            </a:r>
            <a:r>
              <a:rPr lang="ru-RU" sz="1150" b="1" dirty="0">
                <a:solidFill>
                  <a:srgbClr val="0070C0"/>
                </a:solidFill>
                <a:latin typeface="Arial" panose="020B0604020202020204" pitchFamily="34" charset="0"/>
                <a:cs typeface="Arial" panose="020B0604020202020204" pitchFamily="34" charset="0"/>
              </a:rPr>
              <a:t> </a:t>
            </a:r>
            <a:r>
              <a:rPr lang="ru-RU" sz="1150" b="1" dirty="0" err="1">
                <a:solidFill>
                  <a:srgbClr val="0070C0"/>
                </a:solidFill>
                <a:latin typeface="Arial" panose="020B0604020202020204" pitchFamily="34" charset="0"/>
                <a:cs typeface="Arial" panose="020B0604020202020204" pitchFamily="34" charset="0"/>
              </a:rPr>
              <a:t>саясаты</a:t>
            </a:r>
            <a:r>
              <a:rPr lang="ru-RU" sz="1150" b="1" dirty="0">
                <a:solidFill>
                  <a:srgbClr val="0070C0"/>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Директорлар</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кеңесінің</a:t>
            </a:r>
            <a:r>
              <a:rPr lang="ru-RU" sz="1150" dirty="0">
                <a:solidFill>
                  <a:srgbClr val="1A355D"/>
                </a:solidFill>
                <a:latin typeface="Arial" panose="020B0604020202020204" pitchFamily="34" charset="0"/>
                <a:cs typeface="Arial" panose="020B0604020202020204" pitchFamily="34" charset="0"/>
              </a:rPr>
              <a:t> 2025 </a:t>
            </a:r>
            <a:r>
              <a:rPr lang="ru-RU" sz="1150" dirty="0" err="1">
                <a:solidFill>
                  <a:srgbClr val="1A355D"/>
                </a:solidFill>
                <a:latin typeface="Arial" panose="020B0604020202020204" pitchFamily="34" charset="0"/>
                <a:cs typeface="Arial" panose="020B0604020202020204" pitchFamily="34" charset="0"/>
              </a:rPr>
              <a:t>жылғы</a:t>
            </a:r>
            <a:r>
              <a:rPr lang="ru-RU" sz="1150" dirty="0">
                <a:solidFill>
                  <a:srgbClr val="1A355D"/>
                </a:solidFill>
                <a:latin typeface="Arial" panose="020B0604020202020204" pitchFamily="34" charset="0"/>
                <a:cs typeface="Arial" panose="020B0604020202020204" pitchFamily="34" charset="0"/>
              </a:rPr>
              <a:t> 18 </a:t>
            </a:r>
            <a:r>
              <a:rPr lang="ru-RU" sz="1150" dirty="0" err="1">
                <a:solidFill>
                  <a:srgbClr val="1A355D"/>
                </a:solidFill>
                <a:latin typeface="Arial" panose="020B0604020202020204" pitchFamily="34" charset="0"/>
                <a:cs typeface="Arial" panose="020B0604020202020204" pitchFamily="34" charset="0"/>
              </a:rPr>
              <a:t>желтоқсандағы</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шешімімен</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бекітілді</a:t>
            </a:r>
            <a:r>
              <a:rPr lang="ru-RU" sz="1150" dirty="0">
                <a:solidFill>
                  <a:srgbClr val="1A355D"/>
                </a:solidFill>
                <a:latin typeface="Arial" panose="020B0604020202020204" pitchFamily="34" charset="0"/>
                <a:cs typeface="Arial" panose="020B0604020202020204" pitchFamily="34" charset="0"/>
              </a:rPr>
              <a:t>. </a:t>
            </a:r>
            <a:r>
              <a:rPr lang="ru-RU" sz="1000" i="1" dirty="0">
                <a:solidFill>
                  <a:srgbClr val="1A355D"/>
                </a:solidFill>
                <a:latin typeface="Arial" panose="020B0604020202020204" pitchFamily="34" charset="0"/>
                <a:cs typeface="Arial" panose="020B0604020202020204" pitchFamily="34" charset="0"/>
              </a:rPr>
              <a:t>(</a:t>
            </a:r>
            <a:r>
              <a:rPr lang="ru-RU" sz="1000" i="1" dirty="0" err="1">
                <a:solidFill>
                  <a:srgbClr val="002060"/>
                </a:solidFill>
                <a:latin typeface="Arial" panose="020B0604020202020204" pitchFamily="34" charset="0"/>
                <a:cs typeface="Arial" panose="020B0604020202020204" pitchFamily="34" charset="0"/>
              </a:rPr>
              <a:t>Қордың</a:t>
            </a:r>
            <a:r>
              <a:rPr lang="ru-RU" sz="1000" i="1" dirty="0">
                <a:solidFill>
                  <a:srgbClr val="002060"/>
                </a:solidFill>
                <a:latin typeface="Arial" panose="020B0604020202020204" pitchFamily="34" charset="0"/>
                <a:cs typeface="Arial" panose="020B0604020202020204" pitchFamily="34" charset="0"/>
              </a:rPr>
              <a:t> </a:t>
            </a:r>
            <a:r>
              <a:rPr lang="en-US" sz="1000" i="1" dirty="0">
                <a:solidFill>
                  <a:srgbClr val="002060"/>
                </a:solidFill>
                <a:latin typeface="Arial" panose="020B0604020202020204" pitchFamily="34" charset="0"/>
                <a:cs typeface="Arial" panose="020B0604020202020204" pitchFamily="34" charset="0"/>
              </a:rPr>
              <a:t>gfss.kz</a:t>
            </a:r>
            <a:r>
              <a:rPr lang="ru-RU" sz="1000" i="1" dirty="0">
                <a:solidFill>
                  <a:srgbClr val="002060"/>
                </a:solidFill>
                <a:latin typeface="Arial" panose="020B0604020202020204" pitchFamily="34" charset="0"/>
                <a:cs typeface="Arial" panose="020B0604020202020204" pitchFamily="34" charset="0"/>
              </a:rPr>
              <a:t> </a:t>
            </a:r>
            <a:r>
              <a:rPr lang="ru-RU" sz="1000" i="1" dirty="0" err="1">
                <a:solidFill>
                  <a:srgbClr val="002060"/>
                </a:solidFill>
                <a:latin typeface="Arial" panose="020B0604020202020204" pitchFamily="34" charset="0"/>
                <a:cs typeface="Arial" panose="020B0604020202020204" pitchFamily="34" charset="0"/>
              </a:rPr>
              <a:t>сайтындағы</a:t>
            </a:r>
            <a:r>
              <a:rPr lang="ru-RU" sz="1000" i="1" dirty="0">
                <a:solidFill>
                  <a:srgbClr val="002060"/>
                </a:solidFill>
                <a:latin typeface="Arial" panose="020B0604020202020204" pitchFamily="34" charset="0"/>
                <a:cs typeface="Arial" panose="020B0604020202020204" pitchFamily="34" charset="0"/>
              </a:rPr>
              <a:t> «</a:t>
            </a:r>
            <a:r>
              <a:rPr lang="ru-RU" sz="1000" i="1" dirty="0" err="1">
                <a:solidFill>
                  <a:srgbClr val="002060"/>
                </a:solidFill>
                <a:latin typeface="Arial" panose="020B0604020202020204" pitchFamily="34" charset="0"/>
                <a:cs typeface="Arial" panose="020B0604020202020204" pitchFamily="34" charset="0"/>
              </a:rPr>
              <a:t>Орнықты</a:t>
            </a:r>
            <a:r>
              <a:rPr lang="ru-RU" sz="1000" i="1" dirty="0">
                <a:solidFill>
                  <a:srgbClr val="002060"/>
                </a:solidFill>
                <a:latin typeface="Arial" panose="020B0604020202020204" pitchFamily="34" charset="0"/>
                <a:cs typeface="Arial" panose="020B0604020202020204" pitchFamily="34" charset="0"/>
              </a:rPr>
              <a:t> даму» </a:t>
            </a:r>
            <a:r>
              <a:rPr lang="ru-RU" sz="1000" i="1" dirty="0" err="1">
                <a:solidFill>
                  <a:srgbClr val="002060"/>
                </a:solidFill>
                <a:latin typeface="Arial" panose="020B0604020202020204" pitchFamily="34" charset="0"/>
                <a:cs typeface="Arial" panose="020B0604020202020204" pitchFamily="34" charset="0"/>
              </a:rPr>
              <a:t>бөлімінде</a:t>
            </a:r>
            <a:r>
              <a:rPr lang="ru-RU" sz="1000" i="1" dirty="0">
                <a:solidFill>
                  <a:srgbClr val="002060"/>
                </a:solidFill>
                <a:latin typeface="Arial" panose="020B0604020202020204" pitchFamily="34" charset="0"/>
                <a:cs typeface="Arial" panose="020B0604020202020204" pitchFamily="34" charset="0"/>
              </a:rPr>
              <a:t> </a:t>
            </a:r>
            <a:r>
              <a:rPr lang="ru-RU" sz="1000" i="1" dirty="0" err="1">
                <a:solidFill>
                  <a:srgbClr val="002060"/>
                </a:solidFill>
                <a:latin typeface="Arial" panose="020B0604020202020204" pitchFamily="34" charset="0"/>
                <a:cs typeface="Arial" panose="020B0604020202020204" pitchFamily="34" charset="0"/>
              </a:rPr>
              <a:t>орналастырылған</a:t>
            </a:r>
            <a:r>
              <a:rPr lang="ru-RU" sz="1000" i="1" dirty="0">
                <a:solidFill>
                  <a:srgbClr val="1A355D"/>
                </a:solidFill>
                <a:latin typeface="Arial" panose="020B0604020202020204" pitchFamily="34" charset="0"/>
                <a:cs typeface="Arial" panose="020B0604020202020204" pitchFamily="34" charset="0"/>
              </a:rPr>
              <a:t>)</a:t>
            </a:r>
            <a:endParaRPr lang="ru-RU" sz="400" i="1"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r>
              <a:rPr lang="ru-RU" sz="1150" dirty="0" err="1">
                <a:solidFill>
                  <a:srgbClr val="1A355D"/>
                </a:solidFill>
                <a:latin typeface="Arial" panose="020B0604020202020204" pitchFamily="34" charset="0"/>
                <a:cs typeface="Arial" panose="020B0604020202020204" pitchFamily="34" charset="0"/>
              </a:rPr>
              <a:t>Міндеттері</a:t>
            </a:r>
            <a:r>
              <a:rPr lang="ru-RU" sz="1150" dirty="0">
                <a:solidFill>
                  <a:srgbClr val="1A355D"/>
                </a:solidFill>
                <a:latin typeface="Arial" panose="020B0604020202020204" pitchFamily="34" charset="0"/>
                <a:cs typeface="Arial" panose="020B0604020202020204" pitchFamily="34" charset="0"/>
              </a:rPr>
              <a:t>:</a:t>
            </a:r>
          </a:p>
          <a:p>
            <a:pPr marL="171450" indent="-171450" algn="just">
              <a:spcBef>
                <a:spcPts val="0"/>
              </a:spcBef>
              <a:buFont typeface="Arial" panose="020B0604020202020204" pitchFamily="34" charset="0"/>
              <a:buChar char="•"/>
              <a:tabLst>
                <a:tab pos="0" algn="l"/>
              </a:tabLst>
            </a:pPr>
            <a:r>
              <a:rPr lang="ru-RU" sz="1150" dirty="0" err="1">
                <a:solidFill>
                  <a:srgbClr val="1A355D"/>
                </a:solidFill>
                <a:latin typeface="Arial" panose="020B0604020202020204" pitchFamily="34" charset="0"/>
                <a:cs typeface="Arial" panose="020B0604020202020204" pitchFamily="34" charset="0"/>
              </a:rPr>
              <a:t>Қордың</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қызметінде</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орнықты</a:t>
            </a:r>
            <a:r>
              <a:rPr lang="ru-RU" sz="1150" dirty="0">
                <a:solidFill>
                  <a:srgbClr val="1A355D"/>
                </a:solidFill>
                <a:latin typeface="Arial" panose="020B0604020202020204" pitchFamily="34" charset="0"/>
                <a:cs typeface="Arial" panose="020B0604020202020204" pitchFamily="34" charset="0"/>
              </a:rPr>
              <a:t> даму </a:t>
            </a:r>
            <a:r>
              <a:rPr lang="ru-RU" sz="1150" dirty="0" err="1">
                <a:solidFill>
                  <a:srgbClr val="1A355D"/>
                </a:solidFill>
                <a:latin typeface="Arial" panose="020B0604020202020204" pitchFamily="34" charset="0"/>
                <a:cs typeface="Arial" panose="020B0604020202020204" pitchFamily="34" charset="0"/>
              </a:rPr>
              <a:t>принциптерін</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ықпалдастыру</a:t>
            </a:r>
            <a:endParaRPr lang="ru-RU" sz="1150" dirty="0">
              <a:solidFill>
                <a:srgbClr val="1A355D"/>
              </a:solidFill>
              <a:latin typeface="Arial" panose="020B0604020202020204" pitchFamily="34" charset="0"/>
              <a:cs typeface="Arial" panose="020B0604020202020204" pitchFamily="34" charset="0"/>
            </a:endParaRPr>
          </a:p>
          <a:p>
            <a:pPr marL="171450" indent="-171450" algn="just">
              <a:spcBef>
                <a:spcPts val="0"/>
              </a:spcBef>
              <a:buFont typeface="Arial" panose="020B0604020202020204" pitchFamily="34" charset="0"/>
              <a:buChar char="•"/>
              <a:tabLst>
                <a:tab pos="0" algn="l"/>
              </a:tabLst>
            </a:pPr>
            <a:r>
              <a:rPr lang="ru-RU" sz="1150" dirty="0" err="1">
                <a:solidFill>
                  <a:srgbClr val="1A355D"/>
                </a:solidFill>
                <a:latin typeface="Arial" panose="020B0604020202020204" pitchFamily="34" charset="0"/>
                <a:cs typeface="Arial" panose="020B0604020202020204" pitchFamily="34" charset="0"/>
              </a:rPr>
              <a:t>Орнықты</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дамудың</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экологиялық</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әлеуметтік</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және</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экономикалық</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құрамдас</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бөліктері</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бойынша</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қызметті</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талдау</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және</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тәуекелдерді</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бақылау</a:t>
            </a:r>
            <a:r>
              <a:rPr lang="ru-RU" sz="1150" dirty="0">
                <a:solidFill>
                  <a:srgbClr val="1A355D"/>
                </a:solidFill>
                <a:latin typeface="Arial" panose="020B0604020202020204" pitchFamily="34" charset="0"/>
                <a:cs typeface="Arial" panose="020B0604020202020204" pitchFamily="34" charset="0"/>
              </a:rPr>
              <a:t> </a:t>
            </a:r>
          </a:p>
          <a:p>
            <a:pPr marL="171450" indent="-171450" algn="just">
              <a:spcBef>
                <a:spcPts val="0"/>
              </a:spcBef>
              <a:buFont typeface="Arial" panose="020B0604020202020204" pitchFamily="34" charset="0"/>
              <a:buChar char="•"/>
              <a:tabLst>
                <a:tab pos="0" algn="l"/>
              </a:tabLst>
            </a:pPr>
            <a:r>
              <a:rPr lang="ru-RU" sz="1150" dirty="0" err="1">
                <a:solidFill>
                  <a:srgbClr val="1A355D"/>
                </a:solidFill>
                <a:latin typeface="Arial" panose="020B0604020202020204" pitchFamily="34" charset="0"/>
                <a:cs typeface="Arial" panose="020B0604020202020204" pitchFamily="34" charset="0"/>
              </a:rPr>
              <a:t>Орнықты</a:t>
            </a:r>
            <a:r>
              <a:rPr lang="ru-RU" sz="1150" dirty="0">
                <a:solidFill>
                  <a:srgbClr val="1A355D"/>
                </a:solidFill>
                <a:latin typeface="Arial" panose="020B0604020202020204" pitchFamily="34" charset="0"/>
                <a:cs typeface="Arial" panose="020B0604020202020204" pitchFamily="34" charset="0"/>
              </a:rPr>
              <a:t> даму </a:t>
            </a:r>
            <a:r>
              <a:rPr lang="ru-RU" sz="1150" dirty="0" err="1">
                <a:solidFill>
                  <a:srgbClr val="1A355D"/>
                </a:solidFill>
                <a:latin typeface="Arial" panose="020B0604020202020204" pitchFamily="34" charset="0"/>
                <a:cs typeface="Arial" panose="020B0604020202020204" pitchFamily="34" charset="0"/>
              </a:rPr>
              <a:t>саласындағы</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қызмет</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нәтижелерін</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тұрақты</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хабардар</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етуді</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қоса</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алғанда</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Қордың</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мүдделі</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тараптармен</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тиімді</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өзара</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қызмет</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тетіктерін</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құру</a:t>
            </a:r>
            <a:endParaRPr lang="ru-RU" sz="1150" dirty="0">
              <a:solidFill>
                <a:srgbClr val="1A355D"/>
              </a:solidFill>
              <a:latin typeface="Arial" panose="020B0604020202020204" pitchFamily="34" charset="0"/>
              <a:cs typeface="Arial" panose="020B0604020202020204" pitchFamily="34" charset="0"/>
            </a:endParaRPr>
          </a:p>
          <a:p>
            <a:pPr marL="171450" indent="-171450" algn="just">
              <a:spcBef>
                <a:spcPts val="0"/>
              </a:spcBef>
              <a:buFont typeface="Arial" panose="020B0604020202020204" pitchFamily="34" charset="0"/>
              <a:buChar char="•"/>
              <a:tabLst>
                <a:tab pos="0" algn="l"/>
              </a:tabLst>
            </a:pPr>
            <a:endParaRPr lang="ru-RU" sz="400"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r>
              <a:rPr lang="ru-RU" sz="1150" dirty="0" err="1">
                <a:solidFill>
                  <a:srgbClr val="1A355D"/>
                </a:solidFill>
                <a:latin typeface="Arial" panose="020B0604020202020204" pitchFamily="34" charset="0"/>
                <a:cs typeface="Arial" panose="020B0604020202020204" pitchFamily="34" charset="0"/>
              </a:rPr>
              <a:t>Орнықты</a:t>
            </a:r>
            <a:r>
              <a:rPr lang="ru-RU" sz="1150" dirty="0">
                <a:solidFill>
                  <a:srgbClr val="1A355D"/>
                </a:solidFill>
                <a:latin typeface="Arial" panose="020B0604020202020204" pitchFamily="34" charset="0"/>
                <a:cs typeface="Arial" panose="020B0604020202020204" pitchFamily="34" charset="0"/>
              </a:rPr>
              <a:t> даму </a:t>
            </a:r>
            <a:r>
              <a:rPr lang="ru-RU" sz="1150" dirty="0" err="1">
                <a:solidFill>
                  <a:srgbClr val="1A355D"/>
                </a:solidFill>
                <a:latin typeface="Arial" panose="020B0604020202020204" pitchFamily="34" charset="0"/>
                <a:cs typeface="Arial" panose="020B0604020202020204" pitchFamily="34" charset="0"/>
              </a:rPr>
              <a:t>саласындағы</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қағидаттар</a:t>
            </a:r>
            <a:r>
              <a:rPr lang="ru-RU" sz="1150" dirty="0">
                <a:solidFill>
                  <a:srgbClr val="1A355D"/>
                </a:solidFill>
                <a:latin typeface="Arial" panose="020B0604020202020204" pitchFamily="34" charset="0"/>
                <a:cs typeface="Arial" panose="020B0604020202020204" pitchFamily="34" charset="0"/>
              </a:rPr>
              <a:t> мен </a:t>
            </a:r>
            <a:r>
              <a:rPr lang="ru-RU" sz="1150" dirty="0" err="1">
                <a:solidFill>
                  <a:srgbClr val="1A355D"/>
                </a:solidFill>
                <a:latin typeface="Arial" panose="020B0604020202020204" pitchFamily="34" charset="0"/>
                <a:cs typeface="Arial" panose="020B0604020202020204" pitchFamily="34" charset="0"/>
              </a:rPr>
              <a:t>стандарттарды</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іске</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асыру</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бойынша</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әрбір</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органның</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және</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барлық</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қызметкерлердің</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рөлі</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құзыреті</a:t>
            </a:r>
            <a:r>
              <a:rPr lang="ru-RU" sz="1150" dirty="0">
                <a:solidFill>
                  <a:srgbClr val="1A355D"/>
                </a:solidFill>
                <a:latin typeface="Arial" panose="020B0604020202020204" pitchFamily="34" charset="0"/>
                <a:cs typeface="Arial" panose="020B0604020202020204" pitchFamily="34" charset="0"/>
              </a:rPr>
              <a:t> мен </a:t>
            </a:r>
            <a:r>
              <a:rPr lang="ru-RU" sz="1150" dirty="0" err="1">
                <a:solidFill>
                  <a:srgbClr val="1A355D"/>
                </a:solidFill>
                <a:latin typeface="Arial" panose="020B0604020202020204" pitchFamily="34" charset="0"/>
                <a:cs typeface="Arial" panose="020B0604020202020204" pitchFamily="34" charset="0"/>
              </a:rPr>
              <a:t>жауапкершілігі</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нақты</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айқындалып</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бекітілген</a:t>
            </a:r>
            <a:r>
              <a:rPr lang="ru-RU" sz="1150" dirty="0">
                <a:solidFill>
                  <a:srgbClr val="1A355D"/>
                </a:solidFill>
                <a:latin typeface="Arial" panose="020B0604020202020204" pitchFamily="34" charset="0"/>
                <a:cs typeface="Arial" panose="020B0604020202020204" pitchFamily="34" charset="0"/>
              </a:rPr>
              <a:t>.</a:t>
            </a:r>
          </a:p>
          <a:p>
            <a:pPr algn="just">
              <a:lnSpc>
                <a:spcPct val="100000"/>
              </a:lnSpc>
              <a:spcBef>
                <a:spcPts val="0"/>
              </a:spcBef>
            </a:pPr>
            <a:endParaRPr lang="ru-RU" sz="400"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r>
              <a:rPr lang="ru-RU" sz="1150" dirty="0" err="1">
                <a:solidFill>
                  <a:srgbClr val="1A355D"/>
                </a:solidFill>
                <a:latin typeface="Arial" panose="020B0604020202020204" pitchFamily="34" charset="0"/>
                <a:cs typeface="Arial" panose="020B0604020202020204" pitchFamily="34" charset="0"/>
              </a:rPr>
              <a:t>Орнықты</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дамуды</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енгізуге</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стратегиялық</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басшылық</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жасауды</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және</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бақылауды</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Қордың</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Директорлар</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кеңесі</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жүзеге</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асырады</a:t>
            </a:r>
            <a:r>
              <a:rPr lang="ru-RU" sz="1150" dirty="0">
                <a:solidFill>
                  <a:srgbClr val="1A355D"/>
                </a:solidFill>
                <a:latin typeface="Arial" panose="020B0604020202020204" pitchFamily="34" charset="0"/>
                <a:cs typeface="Arial" panose="020B0604020202020204" pitchFamily="34" charset="0"/>
              </a:rPr>
              <a:t>.  </a:t>
            </a:r>
          </a:p>
          <a:p>
            <a:pPr indent="177800" algn="just">
              <a:lnSpc>
                <a:spcPct val="100000"/>
              </a:lnSpc>
              <a:spcBef>
                <a:spcPts val="0"/>
              </a:spcBef>
            </a:pPr>
            <a:endParaRPr lang="ru-RU" sz="400"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r>
              <a:rPr lang="ru-RU" sz="1150" dirty="0" err="1">
                <a:solidFill>
                  <a:srgbClr val="1A355D"/>
                </a:solidFill>
                <a:latin typeface="Arial" panose="020B0604020202020204" pitchFamily="34" charset="0"/>
                <a:cs typeface="Arial" panose="020B0604020202020204" pitchFamily="34" charset="0"/>
              </a:rPr>
              <a:t>Орнықты</a:t>
            </a:r>
            <a:r>
              <a:rPr lang="ru-RU" sz="1150" dirty="0">
                <a:solidFill>
                  <a:srgbClr val="1A355D"/>
                </a:solidFill>
                <a:latin typeface="Arial" panose="020B0604020202020204" pitchFamily="34" charset="0"/>
                <a:cs typeface="Arial" panose="020B0604020202020204" pitchFamily="34" charset="0"/>
              </a:rPr>
              <a:t> даму </a:t>
            </a:r>
            <a:r>
              <a:rPr lang="ru-RU" sz="1150" dirty="0" err="1">
                <a:solidFill>
                  <a:srgbClr val="1A355D"/>
                </a:solidFill>
                <a:latin typeface="Arial" panose="020B0604020202020204" pitchFamily="34" charset="0"/>
                <a:cs typeface="Arial" panose="020B0604020202020204" pitchFamily="34" charset="0"/>
              </a:rPr>
              <a:t>мәселелері</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Қордың</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Директорлар</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кеңесі</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жанындағы</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Стратегиялық</a:t>
            </a:r>
            <a:r>
              <a:rPr lang="ru-RU" sz="1150" dirty="0">
                <a:solidFill>
                  <a:srgbClr val="1A355D"/>
                </a:solidFill>
                <a:latin typeface="Arial" panose="020B0604020202020204" pitchFamily="34" charset="0"/>
                <a:cs typeface="Arial" panose="020B0604020202020204" pitchFamily="34" charset="0"/>
              </a:rPr>
              <a:t> даму </a:t>
            </a:r>
            <a:r>
              <a:rPr lang="ru-RU" sz="1150" dirty="0" err="1">
                <a:solidFill>
                  <a:srgbClr val="1A355D"/>
                </a:solidFill>
                <a:latin typeface="Arial" panose="020B0604020202020204" pitchFamily="34" charset="0"/>
                <a:cs typeface="Arial" panose="020B0604020202020204" pitchFamily="34" charset="0"/>
              </a:rPr>
              <a:t>жөніндегі</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комитеттің</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құзыретіне</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берілген</a:t>
            </a:r>
            <a:r>
              <a:rPr lang="ru-RU" sz="1150" dirty="0">
                <a:solidFill>
                  <a:srgbClr val="1A355D"/>
                </a:solidFill>
                <a:latin typeface="Arial" panose="020B0604020202020204" pitchFamily="34" charset="0"/>
                <a:cs typeface="Arial" panose="020B0604020202020204" pitchFamily="34" charset="0"/>
              </a:rPr>
              <a:t>.</a:t>
            </a:r>
          </a:p>
          <a:p>
            <a:pPr algn="just">
              <a:lnSpc>
                <a:spcPct val="100000"/>
              </a:lnSpc>
              <a:spcBef>
                <a:spcPts val="0"/>
              </a:spcBef>
            </a:pPr>
            <a:endParaRPr lang="ru-RU" sz="400"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r>
              <a:rPr lang="ru-RU" sz="1150" dirty="0" err="1">
                <a:solidFill>
                  <a:srgbClr val="1A355D"/>
                </a:solidFill>
                <a:latin typeface="Arial" panose="020B0604020202020204" pitchFamily="34" charset="0"/>
                <a:cs typeface="Arial" panose="020B0604020202020204" pitchFamily="34" charset="0"/>
              </a:rPr>
              <a:t>Басқарма</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орнықты</a:t>
            </a:r>
            <a:r>
              <a:rPr lang="ru-RU" sz="1150" dirty="0">
                <a:solidFill>
                  <a:srgbClr val="1A355D"/>
                </a:solidFill>
                <a:latin typeface="Arial" panose="020B0604020202020204" pitchFamily="34" charset="0"/>
                <a:cs typeface="Arial" panose="020B0604020202020204" pitchFamily="34" charset="0"/>
              </a:rPr>
              <a:t> даму </a:t>
            </a:r>
            <a:r>
              <a:rPr lang="ru-RU" sz="1150" dirty="0" err="1">
                <a:solidFill>
                  <a:srgbClr val="1A355D"/>
                </a:solidFill>
                <a:latin typeface="Arial" panose="020B0604020202020204" pitchFamily="34" charset="0"/>
                <a:cs typeface="Arial" panose="020B0604020202020204" pitchFamily="34" charset="0"/>
              </a:rPr>
              <a:t>саласындағы</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тиісті</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жүйенің</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қалыптастырылуын</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және</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оның</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енгізілуін</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қамтамасыз</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етеді</a:t>
            </a:r>
            <a:r>
              <a:rPr lang="ru-RU" sz="1150" dirty="0">
                <a:solidFill>
                  <a:srgbClr val="1A355D"/>
                </a:solidFill>
                <a:latin typeface="Arial" panose="020B0604020202020204" pitchFamily="34" charset="0"/>
                <a:cs typeface="Arial" panose="020B0604020202020204" pitchFamily="34" charset="0"/>
              </a:rPr>
              <a:t>.</a:t>
            </a:r>
            <a:endParaRPr lang="ru-RU" sz="1100"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endParaRPr lang="ru-RU" sz="1100"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endParaRPr lang="ru-RU" sz="1100"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endParaRPr lang="ru-RU" sz="1100"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endParaRPr lang="ru-RU" sz="1100"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endParaRPr lang="ru-RU" sz="1100"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endParaRPr lang="ru-RU" sz="1100"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endParaRPr lang="ru-RU" sz="1100"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endParaRPr lang="en-US" sz="1100" dirty="0">
              <a:solidFill>
                <a:srgbClr val="1A355D"/>
              </a:solidFill>
              <a:latin typeface="Arial" panose="020B0604020202020204" pitchFamily="34" charset="0"/>
              <a:cs typeface="Arial" panose="020B0604020202020204" pitchFamily="34" charset="0"/>
            </a:endParaRPr>
          </a:p>
          <a:p>
            <a:pPr algn="just">
              <a:spcBef>
                <a:spcPts val="0"/>
              </a:spcBef>
              <a:buFont typeface="Wingdings" panose="05000000000000000000" pitchFamily="2" charset="2"/>
              <a:buChar char="ü"/>
            </a:pPr>
            <a:r>
              <a:rPr lang="ru-RU" sz="1100" b="1" dirty="0">
                <a:solidFill>
                  <a:srgbClr val="002060"/>
                </a:solidFill>
                <a:latin typeface="Arial" panose="020B0604020202020204" pitchFamily="34" charset="0"/>
                <a:cs typeface="Arial" panose="020B0604020202020204" pitchFamily="34" charset="0"/>
              </a:rPr>
              <a:t> </a:t>
            </a:r>
            <a:r>
              <a:rPr lang="ru-RU" sz="1150" b="1" dirty="0">
                <a:solidFill>
                  <a:srgbClr val="2B6CB0"/>
                </a:solidFill>
                <a:latin typeface="Arial" panose="020B0604020202020204" pitchFamily="34" charset="0"/>
                <a:cs typeface="Arial" panose="020B0604020202020204" pitchFamily="34" charset="0"/>
              </a:rPr>
              <a:t>2026–2027 </a:t>
            </a:r>
            <a:r>
              <a:rPr lang="ru-RU" sz="1150" b="1" dirty="0" err="1">
                <a:solidFill>
                  <a:srgbClr val="2B6CB0"/>
                </a:solidFill>
                <a:latin typeface="Arial" panose="020B0604020202020204" pitchFamily="34" charset="0"/>
                <a:cs typeface="Arial" panose="020B0604020202020204" pitchFamily="34" charset="0"/>
              </a:rPr>
              <a:t>жылдарға</a:t>
            </a:r>
            <a:r>
              <a:rPr lang="ru-RU" sz="1150" b="1" dirty="0">
                <a:solidFill>
                  <a:srgbClr val="2B6CB0"/>
                </a:solidFill>
                <a:latin typeface="Arial" panose="020B0604020202020204" pitchFamily="34" charset="0"/>
                <a:cs typeface="Arial" panose="020B0604020202020204" pitchFamily="34" charset="0"/>
              </a:rPr>
              <a:t> </a:t>
            </a:r>
            <a:r>
              <a:rPr lang="ru-RU" sz="1150" b="1" dirty="0" err="1">
                <a:solidFill>
                  <a:srgbClr val="2B6CB0"/>
                </a:solidFill>
                <a:latin typeface="Arial" panose="020B0604020202020204" pitchFamily="34" charset="0"/>
                <a:cs typeface="Arial" panose="020B0604020202020204" pitchFamily="34" charset="0"/>
              </a:rPr>
              <a:t>арналған</a:t>
            </a:r>
            <a:r>
              <a:rPr lang="ru-RU" sz="1150" b="1" dirty="0">
                <a:solidFill>
                  <a:srgbClr val="2B6CB0"/>
                </a:solidFill>
                <a:latin typeface="Arial" panose="020B0604020202020204" pitchFamily="34" charset="0"/>
                <a:cs typeface="Arial" panose="020B0604020202020204" pitchFamily="34" charset="0"/>
              </a:rPr>
              <a:t> </a:t>
            </a:r>
            <a:r>
              <a:rPr lang="ru-RU" sz="1150" b="1" dirty="0" err="1">
                <a:solidFill>
                  <a:srgbClr val="2B6CB0"/>
                </a:solidFill>
                <a:latin typeface="Arial" panose="020B0604020202020204" pitchFamily="34" charset="0"/>
                <a:cs typeface="Arial" panose="020B0604020202020204" pitchFamily="34" charset="0"/>
              </a:rPr>
              <a:t>Орнықты</a:t>
            </a:r>
            <a:r>
              <a:rPr lang="ru-RU" sz="1150" b="1" dirty="0">
                <a:solidFill>
                  <a:srgbClr val="2B6CB0"/>
                </a:solidFill>
                <a:latin typeface="Arial" panose="020B0604020202020204" pitchFamily="34" charset="0"/>
                <a:cs typeface="Arial" panose="020B0604020202020204" pitchFamily="34" charset="0"/>
              </a:rPr>
              <a:t> даму </a:t>
            </a:r>
            <a:r>
              <a:rPr lang="ru-RU" sz="1150" b="1" dirty="0" err="1">
                <a:solidFill>
                  <a:srgbClr val="2B6CB0"/>
                </a:solidFill>
                <a:latin typeface="Arial" panose="020B0604020202020204" pitchFamily="34" charset="0"/>
                <a:cs typeface="Arial" panose="020B0604020202020204" pitchFamily="34" charset="0"/>
              </a:rPr>
              <a:t>саласындағы</a:t>
            </a:r>
            <a:r>
              <a:rPr lang="ru-RU" sz="1150" b="1" dirty="0">
                <a:solidFill>
                  <a:srgbClr val="2B6CB0"/>
                </a:solidFill>
                <a:latin typeface="Arial" panose="020B0604020202020204" pitchFamily="34" charset="0"/>
                <a:cs typeface="Arial" panose="020B0604020202020204" pitchFamily="34" charset="0"/>
              </a:rPr>
              <a:t> </a:t>
            </a:r>
            <a:r>
              <a:rPr lang="ru-RU" sz="1150" b="1" dirty="0" err="1">
                <a:solidFill>
                  <a:srgbClr val="2B6CB0"/>
                </a:solidFill>
                <a:latin typeface="Arial" panose="020B0604020202020204" pitchFamily="34" charset="0"/>
                <a:cs typeface="Arial" panose="020B0604020202020204" pitchFamily="34" charset="0"/>
              </a:rPr>
              <a:t>саясатын</a:t>
            </a:r>
            <a:r>
              <a:rPr lang="ru-RU" sz="1150" b="1" dirty="0">
                <a:solidFill>
                  <a:srgbClr val="2B6CB0"/>
                </a:solidFill>
                <a:latin typeface="Arial" panose="020B0604020202020204" pitchFamily="34" charset="0"/>
                <a:cs typeface="Arial" panose="020B0604020202020204" pitchFamily="34" charset="0"/>
              </a:rPr>
              <a:t> </a:t>
            </a:r>
            <a:r>
              <a:rPr lang="ru-RU" sz="1150" b="1" dirty="0" err="1">
                <a:solidFill>
                  <a:srgbClr val="2B6CB0"/>
                </a:solidFill>
                <a:latin typeface="Arial" panose="020B0604020202020204" pitchFamily="34" charset="0"/>
                <a:cs typeface="Arial" panose="020B0604020202020204" pitchFamily="34" charset="0"/>
              </a:rPr>
              <a:t>іске</a:t>
            </a:r>
            <a:r>
              <a:rPr lang="ru-RU" sz="1150" b="1" dirty="0">
                <a:solidFill>
                  <a:srgbClr val="2B6CB0"/>
                </a:solidFill>
                <a:latin typeface="Arial" panose="020B0604020202020204" pitchFamily="34" charset="0"/>
                <a:cs typeface="Arial" panose="020B0604020202020204" pitchFamily="34" charset="0"/>
              </a:rPr>
              <a:t> </a:t>
            </a:r>
            <a:r>
              <a:rPr lang="ru-RU" sz="1150" b="1" dirty="0" err="1">
                <a:solidFill>
                  <a:srgbClr val="2B6CB0"/>
                </a:solidFill>
                <a:latin typeface="Arial" panose="020B0604020202020204" pitchFamily="34" charset="0"/>
                <a:cs typeface="Arial" panose="020B0604020202020204" pitchFamily="34" charset="0"/>
              </a:rPr>
              <a:t>асыру</a:t>
            </a:r>
            <a:r>
              <a:rPr lang="ru-RU" sz="1150" b="1" dirty="0">
                <a:solidFill>
                  <a:srgbClr val="2B6CB0"/>
                </a:solidFill>
                <a:latin typeface="Arial" panose="020B0604020202020204" pitchFamily="34" charset="0"/>
                <a:cs typeface="Arial" panose="020B0604020202020204" pitchFamily="34" charset="0"/>
              </a:rPr>
              <a:t> </a:t>
            </a:r>
            <a:r>
              <a:rPr lang="ru-RU" sz="1150" b="1" dirty="0" err="1">
                <a:solidFill>
                  <a:srgbClr val="2B6CB0"/>
                </a:solidFill>
                <a:latin typeface="Arial" panose="020B0604020202020204" pitchFamily="34" charset="0"/>
                <a:cs typeface="Arial" panose="020B0604020202020204" pitchFamily="34" charset="0"/>
              </a:rPr>
              <a:t>жөніндегі</a:t>
            </a:r>
            <a:r>
              <a:rPr lang="ru-RU" sz="1150" b="1" dirty="0">
                <a:solidFill>
                  <a:srgbClr val="2B6CB0"/>
                </a:solidFill>
                <a:latin typeface="Arial" panose="020B0604020202020204" pitchFamily="34" charset="0"/>
                <a:cs typeface="Arial" panose="020B0604020202020204" pitchFamily="34" charset="0"/>
              </a:rPr>
              <a:t> </a:t>
            </a:r>
            <a:r>
              <a:rPr lang="ru-RU" sz="1150" b="1" dirty="0" err="1">
                <a:solidFill>
                  <a:srgbClr val="2B6CB0"/>
                </a:solidFill>
                <a:latin typeface="Arial" panose="020B0604020202020204" pitchFamily="34" charset="0"/>
                <a:cs typeface="Arial" panose="020B0604020202020204" pitchFamily="34" charset="0"/>
              </a:rPr>
              <a:t>іс-шаралар</a:t>
            </a:r>
            <a:r>
              <a:rPr lang="ru-RU" sz="1150" b="1" dirty="0">
                <a:solidFill>
                  <a:srgbClr val="2B6CB0"/>
                </a:solidFill>
                <a:latin typeface="Arial" panose="020B0604020202020204" pitchFamily="34" charset="0"/>
                <a:cs typeface="Arial" panose="020B0604020202020204" pitchFamily="34" charset="0"/>
              </a:rPr>
              <a:t> </a:t>
            </a:r>
            <a:r>
              <a:rPr lang="ru-RU" sz="1150" b="1" dirty="0" err="1">
                <a:solidFill>
                  <a:srgbClr val="2B6CB0"/>
                </a:solidFill>
                <a:latin typeface="Arial" panose="020B0604020202020204" pitchFamily="34" charset="0"/>
                <a:cs typeface="Arial" panose="020B0604020202020204" pitchFamily="34" charset="0"/>
              </a:rPr>
              <a:t>жоспары</a:t>
            </a:r>
            <a:r>
              <a:rPr lang="ru-RU" sz="1150" b="1" dirty="0">
                <a:solidFill>
                  <a:srgbClr val="2B6CB0"/>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Қордың</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Директорлар</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кеңесімен</a:t>
            </a:r>
            <a:r>
              <a:rPr lang="ru-RU" sz="1150" dirty="0">
                <a:solidFill>
                  <a:srgbClr val="1A355D"/>
                </a:solidFill>
                <a:latin typeface="Arial" panose="020B0604020202020204" pitchFamily="34" charset="0"/>
                <a:cs typeface="Arial" panose="020B0604020202020204" pitchFamily="34" charset="0"/>
              </a:rPr>
              <a:t> </a:t>
            </a:r>
            <a:r>
              <a:rPr lang="ru-RU" sz="1150" dirty="0" err="1">
                <a:solidFill>
                  <a:srgbClr val="1A355D"/>
                </a:solidFill>
                <a:latin typeface="Arial" panose="020B0604020202020204" pitchFamily="34" charset="0"/>
                <a:cs typeface="Arial" panose="020B0604020202020204" pitchFamily="34" charset="0"/>
              </a:rPr>
              <a:t>бекітілді</a:t>
            </a:r>
            <a:r>
              <a:rPr lang="ru-RU" sz="1150" b="1" dirty="0">
                <a:solidFill>
                  <a:srgbClr val="2B6CB0"/>
                </a:solidFill>
                <a:latin typeface="Arial" panose="020B0604020202020204" pitchFamily="34" charset="0"/>
                <a:cs typeface="Arial" panose="020B0604020202020204" pitchFamily="34" charset="0"/>
              </a:rPr>
              <a:t> </a:t>
            </a:r>
            <a:r>
              <a:rPr lang="ru-RU" sz="1000" i="1" dirty="0">
                <a:solidFill>
                  <a:srgbClr val="1A355D"/>
                </a:solidFill>
                <a:latin typeface="Arial" panose="020B0604020202020204" pitchFamily="34" charset="0"/>
                <a:cs typeface="Arial" panose="020B0604020202020204" pitchFamily="34" charset="0"/>
              </a:rPr>
              <a:t>(16.03.2026ж. №4 </a:t>
            </a:r>
            <a:r>
              <a:rPr lang="ru-RU" sz="1000" i="1" dirty="0" err="1">
                <a:solidFill>
                  <a:srgbClr val="1A355D"/>
                </a:solidFill>
                <a:latin typeface="Arial" panose="020B0604020202020204" pitchFamily="34" charset="0"/>
                <a:cs typeface="Arial" panose="020B0604020202020204" pitchFamily="34" charset="0"/>
              </a:rPr>
              <a:t>хаттама</a:t>
            </a:r>
            <a:r>
              <a:rPr lang="ru-RU" sz="1000" i="1" dirty="0">
                <a:solidFill>
                  <a:srgbClr val="1A355D"/>
                </a:solidFill>
                <a:latin typeface="Arial" panose="020B0604020202020204" pitchFamily="34" charset="0"/>
                <a:cs typeface="Arial" panose="020B0604020202020204" pitchFamily="34" charset="0"/>
              </a:rPr>
              <a:t>)</a:t>
            </a:r>
            <a:r>
              <a:rPr lang="ru-RU" sz="1000" b="1" dirty="0">
                <a:solidFill>
                  <a:srgbClr val="1A355D"/>
                </a:solidFill>
                <a:latin typeface="Arial" panose="020B0604020202020204" pitchFamily="34" charset="0"/>
                <a:cs typeface="Arial" panose="020B0604020202020204" pitchFamily="34" charset="0"/>
              </a:rPr>
              <a:t>.</a:t>
            </a:r>
            <a:endParaRPr lang="ru-RU" sz="400" dirty="0">
              <a:solidFill>
                <a:srgbClr val="1A355D"/>
              </a:solidFill>
              <a:latin typeface="Arial" panose="020B0604020202020204" pitchFamily="34" charset="0"/>
              <a:cs typeface="Arial" panose="020B0604020202020204" pitchFamily="34" charset="0"/>
            </a:endParaRPr>
          </a:p>
          <a:p>
            <a:pPr algn="just">
              <a:lnSpc>
                <a:spcPct val="100000"/>
              </a:lnSpc>
              <a:spcBef>
                <a:spcPts val="0"/>
              </a:spcBef>
            </a:pPr>
            <a:r>
              <a:rPr lang="ru-RU" sz="1150" dirty="0" err="1">
                <a:solidFill>
                  <a:srgbClr val="002060"/>
                </a:solidFill>
                <a:latin typeface="Arial" panose="020B0604020202020204" pitchFamily="34" charset="0"/>
                <a:cs typeface="Arial" panose="020B0604020202020204" pitchFamily="34" charset="0"/>
              </a:rPr>
              <a:t>Қордағы</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орнықты</a:t>
            </a:r>
            <a:r>
              <a:rPr lang="ru-RU" sz="1150" dirty="0">
                <a:solidFill>
                  <a:srgbClr val="002060"/>
                </a:solidFill>
                <a:latin typeface="Arial" panose="020B0604020202020204" pitchFamily="34" charset="0"/>
                <a:cs typeface="Arial" panose="020B0604020202020204" pitchFamily="34" charset="0"/>
              </a:rPr>
              <a:t> даму </a:t>
            </a:r>
            <a:r>
              <a:rPr lang="ru-RU" sz="1150" dirty="0" err="1">
                <a:solidFill>
                  <a:srgbClr val="002060"/>
                </a:solidFill>
                <a:latin typeface="Arial" panose="020B0604020202020204" pitchFamily="34" charset="0"/>
                <a:cs typeface="Arial" panose="020B0604020202020204" pitchFamily="34" charset="0"/>
              </a:rPr>
              <a:t>мәселелерін</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үйлестіруші</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Стратегиялық</a:t>
            </a:r>
            <a:r>
              <a:rPr lang="ru-RU" sz="1150" dirty="0">
                <a:solidFill>
                  <a:srgbClr val="002060"/>
                </a:solidFill>
                <a:latin typeface="Arial" panose="020B0604020202020204" pitchFamily="34" charset="0"/>
                <a:cs typeface="Arial" panose="020B0604020202020204" pitchFamily="34" charset="0"/>
              </a:rPr>
              <a:t> даму </a:t>
            </a:r>
            <a:r>
              <a:rPr lang="ru-RU" sz="1150" dirty="0" err="1">
                <a:solidFill>
                  <a:srgbClr val="002060"/>
                </a:solidFill>
                <a:latin typeface="Arial" panose="020B0604020202020204" pitchFamily="34" charset="0"/>
                <a:cs typeface="Arial" panose="020B0604020202020204" pitchFamily="34" charset="0"/>
              </a:rPr>
              <a:t>және</a:t>
            </a:r>
            <a:r>
              <a:rPr lang="ru-RU" sz="1150" dirty="0">
                <a:solidFill>
                  <a:srgbClr val="002060"/>
                </a:solidFill>
                <a:latin typeface="Arial" panose="020B0604020202020204" pitchFamily="34" charset="0"/>
                <a:cs typeface="Arial" panose="020B0604020202020204" pitchFamily="34" charset="0"/>
              </a:rPr>
              <a:t> методология </a:t>
            </a:r>
            <a:r>
              <a:rPr lang="ru-RU" sz="1150" dirty="0" err="1">
                <a:solidFill>
                  <a:srgbClr val="002060"/>
                </a:solidFill>
                <a:latin typeface="Arial" panose="020B0604020202020204" pitchFamily="34" charset="0"/>
                <a:cs typeface="Arial" panose="020B0604020202020204" pitchFamily="34" charset="0"/>
              </a:rPr>
              <a:t>департаменті</a:t>
            </a:r>
            <a:r>
              <a:rPr lang="ru-RU" sz="1150" dirty="0">
                <a:solidFill>
                  <a:srgbClr val="002060"/>
                </a:solidFill>
                <a:latin typeface="Arial" panose="020B0604020202020204" pitchFamily="34" charset="0"/>
                <a:cs typeface="Arial" panose="020B0604020202020204" pitchFamily="34" charset="0"/>
              </a:rPr>
              <a:t>.</a:t>
            </a:r>
            <a:endParaRPr lang="ru-RU" sz="400" dirty="0">
              <a:solidFill>
                <a:srgbClr val="002060"/>
              </a:solidFill>
              <a:latin typeface="Arial" panose="020B0604020202020204" pitchFamily="34" charset="0"/>
              <a:cs typeface="Arial" panose="020B0604020202020204" pitchFamily="34" charset="0"/>
            </a:endParaRPr>
          </a:p>
          <a:p>
            <a:pPr algn="just">
              <a:spcBef>
                <a:spcPts val="0"/>
              </a:spcBef>
              <a:buFont typeface="Wingdings" panose="05000000000000000000" pitchFamily="2" charset="2"/>
              <a:buChar char="ü"/>
            </a:pPr>
            <a:r>
              <a:rPr lang="ru-RU" sz="1100" dirty="0">
                <a:solidFill>
                  <a:srgbClr val="002060"/>
                </a:solidFill>
                <a:latin typeface="Arial" panose="020B0604020202020204" pitchFamily="34" charset="0"/>
                <a:cs typeface="Arial" panose="020B0604020202020204" pitchFamily="34" charset="0"/>
              </a:rPr>
              <a:t> </a:t>
            </a:r>
            <a:r>
              <a:rPr lang="ru-RU" sz="1100" dirty="0" err="1">
                <a:solidFill>
                  <a:srgbClr val="002060"/>
                </a:solidFill>
                <a:latin typeface="Arial" panose="020B0604020202020204" pitchFamily="34" charset="0"/>
                <a:cs typeface="Arial" panose="020B0604020202020204" pitchFamily="34" charset="0"/>
              </a:rPr>
              <a:t>Қордың</a:t>
            </a:r>
            <a:r>
              <a:rPr lang="ru-RU" sz="1100" dirty="0">
                <a:solidFill>
                  <a:srgbClr val="002060"/>
                </a:solidFill>
                <a:latin typeface="Arial" panose="020B0604020202020204" pitchFamily="34" charset="0"/>
                <a:cs typeface="Arial" panose="020B0604020202020204" pitchFamily="34" charset="0"/>
              </a:rPr>
              <a:t> </a:t>
            </a:r>
            <a:r>
              <a:rPr lang="ru-RU" sz="1100" dirty="0" err="1">
                <a:solidFill>
                  <a:srgbClr val="002060"/>
                </a:solidFill>
                <a:latin typeface="Arial" panose="020B0604020202020204" pitchFamily="34" charset="0"/>
                <a:cs typeface="Arial" panose="020B0604020202020204" pitchFamily="34" charset="0"/>
              </a:rPr>
              <a:t>Басқармасымен</a:t>
            </a:r>
            <a:r>
              <a:rPr lang="ru-RU" sz="1100" dirty="0">
                <a:solidFill>
                  <a:srgbClr val="002060"/>
                </a:solidFill>
                <a:latin typeface="Arial" panose="020B0604020202020204" pitchFamily="34" charset="0"/>
                <a:cs typeface="Arial" panose="020B0604020202020204" pitchFamily="34" charset="0"/>
              </a:rPr>
              <a:t> </a:t>
            </a:r>
            <a:r>
              <a:rPr lang="ru-RU" sz="1100" b="1" dirty="0">
                <a:solidFill>
                  <a:srgbClr val="002060"/>
                </a:solidFill>
                <a:latin typeface="Arial" panose="020B0604020202020204" pitchFamily="34" charset="0"/>
                <a:cs typeface="Arial" panose="020B0604020202020204" pitchFamily="34" charset="0"/>
              </a:rPr>
              <a:t>2026–2028 </a:t>
            </a:r>
            <a:r>
              <a:rPr lang="ru-RU" sz="1100" b="1" dirty="0" err="1">
                <a:solidFill>
                  <a:srgbClr val="002060"/>
                </a:solidFill>
                <a:latin typeface="Arial" panose="020B0604020202020204" pitchFamily="34" charset="0"/>
                <a:cs typeface="Arial" panose="020B0604020202020204" pitchFamily="34" charset="0"/>
              </a:rPr>
              <a:t>жылдарға</a:t>
            </a:r>
            <a:r>
              <a:rPr lang="ru-RU" sz="1100" b="1" dirty="0">
                <a:solidFill>
                  <a:srgbClr val="002060"/>
                </a:solidFill>
                <a:latin typeface="Arial" panose="020B0604020202020204" pitchFamily="34" charset="0"/>
                <a:cs typeface="Arial" panose="020B0604020202020204" pitchFamily="34" charset="0"/>
              </a:rPr>
              <a:t> </a:t>
            </a:r>
            <a:r>
              <a:rPr lang="ru-RU" sz="1100" b="1" dirty="0" err="1">
                <a:solidFill>
                  <a:srgbClr val="002060"/>
                </a:solidFill>
                <a:latin typeface="Arial" panose="020B0604020202020204" pitchFamily="34" charset="0"/>
                <a:cs typeface="Arial" panose="020B0604020202020204" pitchFamily="34" charset="0"/>
              </a:rPr>
              <a:t>арналған</a:t>
            </a:r>
            <a:r>
              <a:rPr lang="ru-RU" sz="1100" b="1" dirty="0">
                <a:solidFill>
                  <a:srgbClr val="002060"/>
                </a:solidFill>
                <a:latin typeface="Arial" panose="020B0604020202020204" pitchFamily="34" charset="0"/>
                <a:cs typeface="Arial" panose="020B0604020202020204" pitchFamily="34" charset="0"/>
              </a:rPr>
              <a:t> </a:t>
            </a:r>
            <a:r>
              <a:rPr lang="ru-RU" sz="1100" b="1" dirty="0" err="1">
                <a:solidFill>
                  <a:srgbClr val="002060"/>
                </a:solidFill>
                <a:latin typeface="Arial" panose="020B0604020202020204" pitchFamily="34" charset="0"/>
                <a:cs typeface="Arial" panose="020B0604020202020204" pitchFamily="34" charset="0"/>
              </a:rPr>
              <a:t>стейкхолдерлер</a:t>
            </a:r>
            <a:r>
              <a:rPr lang="ru-RU" sz="1100" b="1" dirty="0">
                <a:solidFill>
                  <a:srgbClr val="002060"/>
                </a:solidFill>
                <a:latin typeface="Arial" panose="020B0604020202020204" pitchFamily="34" charset="0"/>
                <a:cs typeface="Arial" panose="020B0604020202020204" pitchFamily="34" charset="0"/>
              </a:rPr>
              <a:t> </a:t>
            </a:r>
            <a:r>
              <a:rPr lang="ru-RU" sz="1100" b="1" dirty="0" err="1">
                <a:solidFill>
                  <a:srgbClr val="002060"/>
                </a:solidFill>
                <a:latin typeface="Arial" panose="020B0604020202020204" pitchFamily="34" charset="0"/>
                <a:cs typeface="Arial" panose="020B0604020202020204" pitchFamily="34" charset="0"/>
              </a:rPr>
              <a:t>картасы</a:t>
            </a:r>
            <a:r>
              <a:rPr lang="ru-RU" sz="1100" b="1" dirty="0">
                <a:solidFill>
                  <a:srgbClr val="002060"/>
                </a:solidFill>
                <a:latin typeface="Arial" panose="020B0604020202020204" pitchFamily="34" charset="0"/>
                <a:cs typeface="Arial" panose="020B0604020202020204" pitchFamily="34" charset="0"/>
              </a:rPr>
              <a:t> </a:t>
            </a:r>
            <a:r>
              <a:rPr lang="ru-RU" sz="1100" dirty="0" err="1">
                <a:solidFill>
                  <a:srgbClr val="002060"/>
                </a:solidFill>
                <a:latin typeface="Arial" panose="020B0604020202020204" pitchFamily="34" charset="0"/>
                <a:cs typeface="Arial" panose="020B0604020202020204" pitchFamily="34" charset="0"/>
              </a:rPr>
              <a:t>бекітілді</a:t>
            </a:r>
            <a:r>
              <a:rPr lang="ru-RU" sz="1000" dirty="0">
                <a:solidFill>
                  <a:srgbClr val="002060"/>
                </a:solidFill>
                <a:latin typeface="Arial" panose="020B0604020202020204" pitchFamily="34" charset="0"/>
                <a:cs typeface="Arial" panose="020B0604020202020204" pitchFamily="34" charset="0"/>
              </a:rPr>
              <a:t> </a:t>
            </a:r>
            <a:r>
              <a:rPr lang="ru-RU" sz="1000" i="1" dirty="0">
                <a:solidFill>
                  <a:srgbClr val="002060"/>
                </a:solidFill>
                <a:latin typeface="Arial" panose="020B0604020202020204" pitchFamily="34" charset="0"/>
                <a:cs typeface="Arial" panose="020B0604020202020204" pitchFamily="34" charset="0"/>
              </a:rPr>
              <a:t>(2025 </a:t>
            </a:r>
            <a:r>
              <a:rPr lang="ru-RU" sz="1000" i="1" dirty="0" err="1">
                <a:solidFill>
                  <a:srgbClr val="002060"/>
                </a:solidFill>
                <a:latin typeface="Arial" panose="020B0604020202020204" pitchFamily="34" charset="0"/>
                <a:cs typeface="Arial" panose="020B0604020202020204" pitchFamily="34" charset="0"/>
              </a:rPr>
              <a:t>жылғы</a:t>
            </a:r>
            <a:r>
              <a:rPr lang="ru-RU" sz="1000" i="1" dirty="0">
                <a:solidFill>
                  <a:srgbClr val="002060"/>
                </a:solidFill>
                <a:latin typeface="Arial" panose="020B0604020202020204" pitchFamily="34" charset="0"/>
                <a:cs typeface="Arial" panose="020B0604020202020204" pitchFamily="34" charset="0"/>
              </a:rPr>
              <a:t> 5 </a:t>
            </a:r>
            <a:r>
              <a:rPr lang="ru-RU" sz="1000" i="1" dirty="0" err="1">
                <a:solidFill>
                  <a:srgbClr val="002060"/>
                </a:solidFill>
                <a:latin typeface="Arial" panose="020B0604020202020204" pitchFamily="34" charset="0"/>
                <a:cs typeface="Arial" panose="020B0604020202020204" pitchFamily="34" charset="0"/>
              </a:rPr>
              <a:t>желтоқсандағы</a:t>
            </a:r>
            <a:r>
              <a:rPr lang="ru-RU" sz="1000" i="1" dirty="0">
                <a:solidFill>
                  <a:srgbClr val="002060"/>
                </a:solidFill>
                <a:latin typeface="Arial" panose="020B0604020202020204" pitchFamily="34" charset="0"/>
                <a:cs typeface="Arial" panose="020B0604020202020204" pitchFamily="34" charset="0"/>
              </a:rPr>
              <a:t> №36 </a:t>
            </a:r>
            <a:r>
              <a:rPr lang="ru-RU" sz="1000" i="1" dirty="0" err="1">
                <a:solidFill>
                  <a:srgbClr val="002060"/>
                </a:solidFill>
                <a:latin typeface="Arial" panose="020B0604020202020204" pitchFamily="34" charset="0"/>
                <a:cs typeface="Arial" panose="020B0604020202020204" pitchFamily="34" charset="0"/>
              </a:rPr>
              <a:t>хаттама</a:t>
            </a:r>
            <a:r>
              <a:rPr lang="ru-RU" sz="1000" i="1" dirty="0">
                <a:solidFill>
                  <a:srgbClr val="002060"/>
                </a:solidFill>
                <a:latin typeface="Arial" panose="020B0604020202020204" pitchFamily="34" charset="0"/>
                <a:cs typeface="Arial" panose="020B0604020202020204" pitchFamily="34" charset="0"/>
              </a:rPr>
              <a:t>)</a:t>
            </a:r>
            <a:endParaRPr lang="ru-RU" sz="400" i="1" dirty="0">
              <a:solidFill>
                <a:srgbClr val="1A355D"/>
              </a:solidFill>
              <a:latin typeface="Arial" panose="020B0604020202020204" pitchFamily="34" charset="0"/>
              <a:cs typeface="Arial" panose="020B0604020202020204" pitchFamily="34" charset="0"/>
            </a:endParaRPr>
          </a:p>
          <a:p>
            <a:pPr algn="just">
              <a:spcBef>
                <a:spcPts val="0"/>
              </a:spcBef>
            </a:pPr>
            <a:r>
              <a:rPr lang="ru-RU" sz="1150" dirty="0" err="1">
                <a:solidFill>
                  <a:srgbClr val="002060"/>
                </a:solidFill>
                <a:latin typeface="Arial" panose="020B0604020202020204" pitchFamily="34" charset="0"/>
                <a:cs typeface="Arial" panose="020B0604020202020204" pitchFamily="34" charset="0"/>
              </a:rPr>
              <a:t>Қор</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ықпал</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ету</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саласына</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қарай</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мүдделі</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тараптарды</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екі</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топқа</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бөлді</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ішкі</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және</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сыртқы</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стейкхолдерлер</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Бұл</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ретте</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олардың</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Қорға</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ықпал</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ету</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дәрежесі</a:t>
            </a:r>
            <a:r>
              <a:rPr lang="ru-RU" sz="1150" dirty="0">
                <a:solidFill>
                  <a:srgbClr val="002060"/>
                </a:solidFill>
                <a:latin typeface="Arial" panose="020B0604020202020204" pitchFamily="34" charset="0"/>
                <a:cs typeface="Arial" panose="020B0604020202020204" pitchFamily="34" charset="0"/>
              </a:rPr>
              <a:t> мен </a:t>
            </a:r>
            <a:r>
              <a:rPr lang="ru-RU" sz="1150" dirty="0" err="1">
                <a:solidFill>
                  <a:srgbClr val="002060"/>
                </a:solidFill>
                <a:latin typeface="Arial" panose="020B0604020202020204" pitchFamily="34" charset="0"/>
                <a:cs typeface="Arial" panose="020B0604020202020204" pitchFamily="34" charset="0"/>
              </a:rPr>
              <a:t>Қордың</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қызметіне</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мүдделілік</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деңгейі</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негізінде</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айқындалды</a:t>
            </a:r>
            <a:r>
              <a:rPr lang="ru-RU" sz="1150" dirty="0">
                <a:solidFill>
                  <a:srgbClr val="002060"/>
                </a:solidFill>
                <a:latin typeface="Arial" panose="020B0604020202020204" pitchFamily="34" charset="0"/>
                <a:cs typeface="Arial" panose="020B0604020202020204" pitchFamily="34" charset="0"/>
              </a:rPr>
              <a:t>. </a:t>
            </a:r>
            <a:endParaRPr lang="ru-RU" sz="500" dirty="0">
              <a:solidFill>
                <a:srgbClr val="002060"/>
              </a:solidFill>
              <a:latin typeface="Arial" panose="020B0604020202020204" pitchFamily="34" charset="0"/>
              <a:cs typeface="Arial" panose="020B0604020202020204" pitchFamily="34" charset="0"/>
            </a:endParaRPr>
          </a:p>
          <a:p>
            <a:pPr algn="just">
              <a:spcBef>
                <a:spcPts val="0"/>
              </a:spcBef>
            </a:pPr>
            <a:r>
              <a:rPr lang="ru-RU" sz="1150" dirty="0">
                <a:solidFill>
                  <a:srgbClr val="002060"/>
                </a:solidFill>
                <a:latin typeface="Arial" panose="020B0604020202020204" pitchFamily="34" charset="0"/>
                <a:cs typeface="Arial" panose="020B0604020202020204" pitchFamily="34" charset="0"/>
              </a:rPr>
              <a:t>Карта </a:t>
            </a:r>
            <a:r>
              <a:rPr lang="ru-RU" sz="1150" dirty="0" err="1">
                <a:solidFill>
                  <a:srgbClr val="002060"/>
                </a:solidFill>
                <a:latin typeface="Arial" panose="020B0604020202020204" pitchFamily="34" charset="0"/>
                <a:cs typeface="Arial" panose="020B0604020202020204" pitchFamily="34" charset="0"/>
              </a:rPr>
              <a:t>стейкхолдерлердің</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әрқайсысымен</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жұмыс</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істеу</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стратегиясын</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әзірлеу</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мақсатында</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Қордың</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қоршаған</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ортасы</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туралы</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ақпаратты</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жүйелеуге</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және</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визуализациялауға</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мүмкіндік</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береді</a:t>
            </a:r>
            <a:r>
              <a:rPr lang="ru-RU" sz="1150" dirty="0">
                <a:solidFill>
                  <a:srgbClr val="002060"/>
                </a:solidFill>
                <a:latin typeface="Arial" panose="020B0604020202020204" pitchFamily="34" charset="0"/>
                <a:cs typeface="Arial" panose="020B0604020202020204" pitchFamily="34" charset="0"/>
              </a:rPr>
              <a:t> </a:t>
            </a:r>
            <a:r>
              <a:rPr lang="ru-RU" sz="1000" i="1" dirty="0">
                <a:solidFill>
                  <a:srgbClr val="002060"/>
                </a:solidFill>
                <a:latin typeface="Arial" panose="020B0604020202020204" pitchFamily="34" charset="0"/>
                <a:cs typeface="Arial" panose="020B0604020202020204" pitchFamily="34" charset="0"/>
              </a:rPr>
              <a:t>(Карта </a:t>
            </a:r>
            <a:r>
              <a:rPr lang="ru-RU" sz="1000" i="1" dirty="0" err="1">
                <a:solidFill>
                  <a:srgbClr val="002060"/>
                </a:solidFill>
                <a:latin typeface="Arial" panose="020B0604020202020204" pitchFamily="34" charset="0"/>
                <a:cs typeface="Arial" panose="020B0604020202020204" pitchFamily="34" charset="0"/>
              </a:rPr>
              <a:t>Қордың</a:t>
            </a:r>
            <a:r>
              <a:rPr lang="ru-RU" sz="1000" i="1" dirty="0">
                <a:solidFill>
                  <a:srgbClr val="002060"/>
                </a:solidFill>
                <a:latin typeface="Arial" panose="020B0604020202020204" pitchFamily="34" charset="0"/>
                <a:cs typeface="Arial" panose="020B0604020202020204" pitchFamily="34" charset="0"/>
              </a:rPr>
              <a:t> </a:t>
            </a:r>
            <a:r>
              <a:rPr lang="en-US" sz="1000" i="1" dirty="0">
                <a:solidFill>
                  <a:srgbClr val="002060"/>
                </a:solidFill>
                <a:latin typeface="Arial" panose="020B0604020202020204" pitchFamily="34" charset="0"/>
                <a:cs typeface="Arial" panose="020B0604020202020204" pitchFamily="34" charset="0"/>
              </a:rPr>
              <a:t>gfss.kz</a:t>
            </a:r>
            <a:r>
              <a:rPr lang="kk-KZ" sz="1000" i="1" dirty="0">
                <a:solidFill>
                  <a:srgbClr val="002060"/>
                </a:solidFill>
                <a:latin typeface="Arial" panose="020B0604020202020204" pitchFamily="34" charset="0"/>
                <a:cs typeface="Arial" panose="020B0604020202020204" pitchFamily="34" charset="0"/>
              </a:rPr>
              <a:t> сайтындағы</a:t>
            </a:r>
            <a:r>
              <a:rPr lang="ru-RU" sz="1000" i="1" dirty="0">
                <a:solidFill>
                  <a:srgbClr val="002060"/>
                </a:solidFill>
                <a:latin typeface="Arial" panose="020B0604020202020204" pitchFamily="34" charset="0"/>
                <a:cs typeface="Arial" panose="020B0604020202020204" pitchFamily="34" charset="0"/>
              </a:rPr>
              <a:t> «</a:t>
            </a:r>
            <a:r>
              <a:rPr lang="ru-RU" sz="1000" i="1" dirty="0" err="1">
                <a:solidFill>
                  <a:srgbClr val="002060"/>
                </a:solidFill>
                <a:latin typeface="Arial" panose="020B0604020202020204" pitchFamily="34" charset="0"/>
                <a:cs typeface="Arial" panose="020B0604020202020204" pitchFamily="34" charset="0"/>
              </a:rPr>
              <a:t>Орнықты</a:t>
            </a:r>
            <a:r>
              <a:rPr lang="ru-RU" sz="1000" i="1" dirty="0">
                <a:solidFill>
                  <a:srgbClr val="002060"/>
                </a:solidFill>
                <a:latin typeface="Arial" panose="020B0604020202020204" pitchFamily="34" charset="0"/>
                <a:cs typeface="Arial" panose="020B0604020202020204" pitchFamily="34" charset="0"/>
              </a:rPr>
              <a:t> даму» </a:t>
            </a:r>
            <a:r>
              <a:rPr lang="ru-RU" sz="1000" i="1" dirty="0" err="1">
                <a:solidFill>
                  <a:srgbClr val="002060"/>
                </a:solidFill>
                <a:latin typeface="Arial" panose="020B0604020202020204" pitchFamily="34" charset="0"/>
                <a:cs typeface="Arial" panose="020B0604020202020204" pitchFamily="34" charset="0"/>
              </a:rPr>
              <a:t>бөлімінде</a:t>
            </a:r>
            <a:r>
              <a:rPr lang="ru-RU" sz="1000" i="1" dirty="0">
                <a:solidFill>
                  <a:srgbClr val="002060"/>
                </a:solidFill>
                <a:latin typeface="Arial" panose="020B0604020202020204" pitchFamily="34" charset="0"/>
                <a:cs typeface="Arial" panose="020B0604020202020204" pitchFamily="34" charset="0"/>
              </a:rPr>
              <a:t> </a:t>
            </a:r>
            <a:r>
              <a:rPr lang="ru-RU" sz="1000" i="1" dirty="0" err="1">
                <a:solidFill>
                  <a:srgbClr val="002060"/>
                </a:solidFill>
                <a:latin typeface="Arial" panose="020B0604020202020204" pitchFamily="34" charset="0"/>
                <a:cs typeface="Arial" panose="020B0604020202020204" pitchFamily="34" charset="0"/>
              </a:rPr>
              <a:t>орналастырылған</a:t>
            </a:r>
            <a:r>
              <a:rPr lang="ru-RU" sz="1000" i="1" dirty="0">
                <a:solidFill>
                  <a:srgbClr val="002060"/>
                </a:solidFill>
                <a:latin typeface="Arial" panose="020B0604020202020204" pitchFamily="34" charset="0"/>
                <a:cs typeface="Arial" panose="020B0604020202020204" pitchFamily="34" charset="0"/>
              </a:rPr>
              <a:t>)</a:t>
            </a:r>
            <a:r>
              <a:rPr lang="ru-RU" sz="1150" dirty="0">
                <a:solidFill>
                  <a:srgbClr val="002060"/>
                </a:solidFill>
                <a:latin typeface="Arial" panose="020B0604020202020204" pitchFamily="34" charset="0"/>
                <a:cs typeface="Arial" panose="020B0604020202020204" pitchFamily="34" charset="0"/>
              </a:rPr>
              <a:t>.</a:t>
            </a:r>
            <a:r>
              <a:rPr lang="ru-RU" sz="1150" i="1" dirty="0">
                <a:solidFill>
                  <a:srgbClr val="1A355D"/>
                </a:solidFill>
                <a:latin typeface="Arial" panose="020B0604020202020204" pitchFamily="34" charset="0"/>
                <a:cs typeface="Arial" panose="020B0604020202020204" pitchFamily="34" charset="0"/>
              </a:rPr>
              <a:t>  </a:t>
            </a:r>
          </a:p>
          <a:p>
            <a:pPr algn="just">
              <a:spcBef>
                <a:spcPts val="0"/>
              </a:spcBef>
            </a:pPr>
            <a:r>
              <a:rPr lang="ru-RU" sz="1150" dirty="0" err="1">
                <a:solidFill>
                  <a:srgbClr val="002060"/>
                </a:solidFill>
                <a:latin typeface="Arial" panose="020B0604020202020204" pitchFamily="34" charset="0"/>
                <a:cs typeface="Arial" panose="020B0604020202020204" pitchFamily="34" charset="0"/>
              </a:rPr>
              <a:t>Стейкхолдерлермен</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өзара</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іс-қимылдың</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негізгі</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бағыттары</a:t>
            </a:r>
            <a:r>
              <a:rPr lang="ru-RU" sz="1150" dirty="0">
                <a:solidFill>
                  <a:srgbClr val="002060"/>
                </a:solidFill>
                <a:latin typeface="Arial" panose="020B0604020202020204" pitchFamily="34" charset="0"/>
                <a:cs typeface="Arial" panose="020B0604020202020204" pitchFamily="34" charset="0"/>
              </a:rPr>
              <a:t>:  </a:t>
            </a:r>
          </a:p>
          <a:p>
            <a:pPr marL="349250" indent="-171450" algn="just">
              <a:spcBef>
                <a:spcPts val="0"/>
              </a:spcBef>
              <a:buFont typeface="Arial" panose="020B0604020202020204" pitchFamily="34" charset="0"/>
              <a:buChar char="•"/>
            </a:pPr>
            <a:r>
              <a:rPr lang="ru-RU" sz="1150" dirty="0" err="1">
                <a:solidFill>
                  <a:srgbClr val="002060"/>
                </a:solidFill>
                <a:latin typeface="Arial" panose="020B0604020202020204" pitchFamily="34" charset="0"/>
                <a:cs typeface="Arial" panose="020B0604020202020204" pitchFamily="34" charset="0"/>
              </a:rPr>
              <a:t>Стратегиялық</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жоспарлау</a:t>
            </a:r>
            <a:endParaRPr lang="ru-RU" sz="1150" dirty="0">
              <a:solidFill>
                <a:srgbClr val="002060"/>
              </a:solidFill>
              <a:latin typeface="Arial" panose="020B0604020202020204" pitchFamily="34" charset="0"/>
              <a:cs typeface="Arial" panose="020B0604020202020204" pitchFamily="34" charset="0"/>
            </a:endParaRPr>
          </a:p>
          <a:p>
            <a:pPr marL="349250" indent="-171450" algn="just">
              <a:spcBef>
                <a:spcPts val="0"/>
              </a:spcBef>
              <a:buFont typeface="Arial" panose="020B0604020202020204" pitchFamily="34" charset="0"/>
              <a:buChar char="•"/>
            </a:pPr>
            <a:r>
              <a:rPr lang="kk-KZ" sz="1150" dirty="0">
                <a:solidFill>
                  <a:srgbClr val="002060"/>
                </a:solidFill>
                <a:latin typeface="Arial" panose="020B0604020202020204" pitchFamily="34" charset="0"/>
                <a:cs typeface="Arial" panose="020B0604020202020204" pitchFamily="34" charset="0"/>
              </a:rPr>
              <a:t>Қаржылық қызмет</a:t>
            </a:r>
            <a:endParaRPr lang="ru-RU" sz="1150" dirty="0">
              <a:solidFill>
                <a:srgbClr val="002060"/>
              </a:solidFill>
              <a:latin typeface="Arial" panose="020B0604020202020204" pitchFamily="34" charset="0"/>
              <a:cs typeface="Arial" panose="020B0604020202020204" pitchFamily="34" charset="0"/>
            </a:endParaRPr>
          </a:p>
          <a:p>
            <a:pPr marL="349250" indent="-171450" algn="just">
              <a:spcBef>
                <a:spcPts val="0"/>
              </a:spcBef>
              <a:buFont typeface="Arial" panose="020B0604020202020204" pitchFamily="34" charset="0"/>
              <a:buChar char="•"/>
            </a:pPr>
            <a:r>
              <a:rPr lang="ru-RU" sz="1150" dirty="0" err="1">
                <a:solidFill>
                  <a:srgbClr val="002060"/>
                </a:solidFill>
                <a:latin typeface="Arial" panose="020B0604020202020204" pitchFamily="34" charset="0"/>
                <a:cs typeface="Arial" panose="020B0604020202020204" pitchFamily="34" charset="0"/>
              </a:rPr>
              <a:t>Жобаларды</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басқару</a:t>
            </a:r>
            <a:r>
              <a:rPr lang="ru-RU" sz="1150" dirty="0">
                <a:solidFill>
                  <a:srgbClr val="002060"/>
                </a:solidFill>
                <a:latin typeface="Arial" panose="020B0604020202020204" pitchFamily="34" charset="0"/>
                <a:cs typeface="Arial" panose="020B0604020202020204" pitchFamily="34" charset="0"/>
              </a:rPr>
              <a:t> </a:t>
            </a:r>
          </a:p>
          <a:p>
            <a:pPr marL="349250" indent="-171450" algn="just">
              <a:spcBef>
                <a:spcPts val="0"/>
              </a:spcBef>
              <a:buFont typeface="Arial" panose="020B0604020202020204" pitchFamily="34" charset="0"/>
              <a:buChar char="•"/>
            </a:pPr>
            <a:r>
              <a:rPr lang="ru-RU" sz="1150" dirty="0" err="1">
                <a:solidFill>
                  <a:srgbClr val="002060"/>
                </a:solidFill>
                <a:latin typeface="Arial" panose="020B0604020202020204" pitchFamily="34" charset="0"/>
                <a:cs typeface="Arial" panose="020B0604020202020204" pitchFamily="34" charset="0"/>
              </a:rPr>
              <a:t>Заңшығармашылық</a:t>
            </a:r>
            <a:endParaRPr lang="ru-RU" sz="1150" dirty="0">
              <a:solidFill>
                <a:srgbClr val="002060"/>
              </a:solidFill>
              <a:latin typeface="Arial" panose="020B0604020202020204" pitchFamily="34" charset="0"/>
              <a:cs typeface="Arial" panose="020B0604020202020204" pitchFamily="34" charset="0"/>
            </a:endParaRPr>
          </a:p>
          <a:p>
            <a:pPr marL="349250" indent="-171450" algn="just">
              <a:spcBef>
                <a:spcPts val="0"/>
              </a:spcBef>
              <a:buFont typeface="Arial" panose="020B0604020202020204" pitchFamily="34" charset="0"/>
              <a:buChar char="•"/>
            </a:pPr>
            <a:r>
              <a:rPr lang="ru-RU" sz="1150" dirty="0" err="1">
                <a:solidFill>
                  <a:srgbClr val="002060"/>
                </a:solidFill>
                <a:latin typeface="Arial" panose="020B0604020202020204" pitchFamily="34" charset="0"/>
                <a:cs typeface="Arial" panose="020B0604020202020204" pitchFamily="34" charset="0"/>
              </a:rPr>
              <a:t>Операциялық</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қызмет</a:t>
            </a:r>
            <a:r>
              <a:rPr lang="ru-RU" sz="1150" dirty="0">
                <a:solidFill>
                  <a:srgbClr val="002060"/>
                </a:solidFill>
                <a:latin typeface="Arial" panose="020B0604020202020204" pitchFamily="34" charset="0"/>
                <a:cs typeface="Arial" panose="020B0604020202020204" pitchFamily="34" charset="0"/>
              </a:rPr>
              <a:t> </a:t>
            </a:r>
          </a:p>
          <a:p>
            <a:pPr marL="349250" indent="-171450" algn="just">
              <a:spcBef>
                <a:spcPts val="0"/>
              </a:spcBef>
              <a:buFont typeface="Arial" panose="020B0604020202020204" pitchFamily="34" charset="0"/>
              <a:buChar char="•"/>
            </a:pPr>
            <a:r>
              <a:rPr lang="ru-RU" sz="1150" dirty="0" err="1">
                <a:solidFill>
                  <a:srgbClr val="002060"/>
                </a:solidFill>
                <a:latin typeface="Arial" panose="020B0604020202020204" pitchFamily="34" charset="0"/>
                <a:cs typeface="Arial" panose="020B0604020202020204" pitchFamily="34" charset="0"/>
              </a:rPr>
              <a:t>тауарларды</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жұмыстарды</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және</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көрсетілетін</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қызметтерді</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сатып</a:t>
            </a:r>
            <a:r>
              <a:rPr lang="ru-RU" sz="1150" dirty="0">
                <a:solidFill>
                  <a:srgbClr val="002060"/>
                </a:solidFill>
                <a:latin typeface="Arial" panose="020B0604020202020204" pitchFamily="34" charset="0"/>
                <a:cs typeface="Arial" panose="020B0604020202020204" pitchFamily="34" charset="0"/>
              </a:rPr>
              <a:t> </a:t>
            </a:r>
            <a:r>
              <a:rPr lang="ru-RU" sz="1150" dirty="0" err="1">
                <a:solidFill>
                  <a:srgbClr val="002060"/>
                </a:solidFill>
                <a:latin typeface="Arial" panose="020B0604020202020204" pitchFamily="34" charset="0"/>
                <a:cs typeface="Arial" panose="020B0604020202020204" pitchFamily="34" charset="0"/>
              </a:rPr>
              <a:t>алу</a:t>
            </a:r>
            <a:endParaRPr lang="ru-RU" sz="1150" dirty="0">
              <a:solidFill>
                <a:srgbClr val="002060"/>
              </a:solidFill>
              <a:latin typeface="Arial" panose="020B0604020202020204" pitchFamily="34" charset="0"/>
              <a:cs typeface="Arial" panose="020B0604020202020204" pitchFamily="34" charset="0"/>
            </a:endParaRPr>
          </a:p>
          <a:p>
            <a:pPr marL="349250" indent="-171450" algn="just">
              <a:spcBef>
                <a:spcPts val="0"/>
              </a:spcBef>
              <a:buFont typeface="Arial" panose="020B0604020202020204" pitchFamily="34" charset="0"/>
              <a:buChar char="•"/>
            </a:pPr>
            <a:r>
              <a:rPr lang="ru-RU" sz="1150" dirty="0">
                <a:solidFill>
                  <a:srgbClr val="002060"/>
                </a:solidFill>
                <a:latin typeface="Arial" panose="020B0604020202020204" pitchFamily="34" charset="0"/>
                <a:cs typeface="Arial" panose="020B0604020202020204" pitchFamily="34" charset="0"/>
              </a:rPr>
              <a:t>БАҚ</a:t>
            </a:r>
          </a:p>
          <a:p>
            <a:pPr algn="just">
              <a:spcBef>
                <a:spcPts val="0"/>
              </a:spcBef>
            </a:pPr>
            <a:endParaRPr lang="ru-RU" sz="1100" dirty="0">
              <a:solidFill>
                <a:srgbClr val="002060"/>
              </a:solidFill>
              <a:latin typeface="Arial" panose="020B0604020202020204" pitchFamily="34" charset="0"/>
              <a:cs typeface="Arial" panose="020B0604020202020204" pitchFamily="34" charset="0"/>
            </a:endParaRPr>
          </a:p>
          <a:p>
            <a:pPr algn="just">
              <a:spcBef>
                <a:spcPts val="0"/>
              </a:spcBef>
            </a:pPr>
            <a:endParaRPr lang="ru-KZ" sz="1100" dirty="0">
              <a:solidFill>
                <a:srgbClr val="002060"/>
              </a:solidFill>
              <a:latin typeface="Arial" panose="020B0604020202020204" pitchFamily="34" charset="0"/>
              <a:cs typeface="Arial" panose="020B0604020202020204" pitchFamily="34" charset="0"/>
            </a:endParaRPr>
          </a:p>
          <a:p>
            <a:pPr algn="just">
              <a:lnSpc>
                <a:spcPct val="100000"/>
              </a:lnSpc>
              <a:spcBef>
                <a:spcPts val="0"/>
              </a:spcBef>
            </a:pPr>
            <a:endParaRPr lang="ru-RU" sz="1100" dirty="0">
              <a:solidFill>
                <a:srgbClr val="002060"/>
              </a:solidFill>
              <a:latin typeface="Arial" panose="020B0604020202020204" pitchFamily="34" charset="0"/>
              <a:cs typeface="Arial" panose="020B0604020202020204" pitchFamily="34" charset="0"/>
            </a:endParaRPr>
          </a:p>
          <a:p>
            <a:pPr algn="just">
              <a:lnSpc>
                <a:spcPct val="100000"/>
              </a:lnSpc>
              <a:spcBef>
                <a:spcPts val="0"/>
              </a:spcBef>
            </a:pPr>
            <a:endParaRPr lang="ru-RU" sz="1100" dirty="0">
              <a:solidFill>
                <a:srgbClr val="002060"/>
              </a:solidFill>
              <a:latin typeface="Arial" panose="020B0604020202020204" pitchFamily="34" charset="0"/>
              <a:cs typeface="Arial" panose="020B0604020202020204" pitchFamily="34" charset="0"/>
            </a:endParaRPr>
          </a:p>
          <a:p>
            <a:pPr algn="just">
              <a:lnSpc>
                <a:spcPct val="100000"/>
              </a:lnSpc>
              <a:spcBef>
                <a:spcPts val="0"/>
              </a:spcBef>
            </a:pPr>
            <a:endParaRPr lang="ru-RU" sz="1100" dirty="0">
              <a:latin typeface="Arial" panose="020B0604020202020204" pitchFamily="34" charset="0"/>
              <a:cs typeface="Arial" panose="020B0604020202020204" pitchFamily="34" charset="0"/>
            </a:endParaRPr>
          </a:p>
          <a:p>
            <a:pPr>
              <a:lnSpc>
                <a:spcPct val="100000"/>
              </a:lnSpc>
              <a:spcBef>
                <a:spcPts val="0"/>
              </a:spcBef>
            </a:pPr>
            <a:endParaRPr lang="ru-RU" sz="1100" dirty="0">
              <a:latin typeface="Arial" panose="020B0604020202020204" pitchFamily="34" charset="0"/>
              <a:cs typeface="Arial" panose="020B0604020202020204" pitchFamily="34" charset="0"/>
            </a:endParaRPr>
          </a:p>
          <a:p>
            <a:endParaRPr lang="ru-KZ" sz="1100" dirty="0">
              <a:latin typeface="Arial" panose="020B0604020202020204" pitchFamily="34" charset="0"/>
              <a:cs typeface="Arial" panose="020B0604020202020204" pitchFamily="34" charset="0"/>
            </a:endParaRPr>
          </a:p>
        </p:txBody>
      </p:sp>
      <p:sp>
        <p:nvSpPr>
          <p:cNvPr id="2" name="Shape 0">
            <a:extLst>
              <a:ext uri="{FF2B5EF4-FFF2-40B4-BE49-F238E27FC236}">
                <a16:creationId xmlns:a16="http://schemas.microsoft.com/office/drawing/2014/main" id="{C74F29E2-02F4-8AC9-B3A2-D983F0BD3269}"/>
              </a:ext>
            </a:extLst>
          </p:cNvPr>
          <p:cNvSpPr/>
          <p:nvPr/>
        </p:nvSpPr>
        <p:spPr>
          <a:xfrm>
            <a:off x="366677" y="283667"/>
            <a:ext cx="385011" cy="440012"/>
          </a:xfrm>
          <a:prstGeom prst="roundRect">
            <a:avLst>
              <a:gd name="adj" fmla="val 28571"/>
            </a:avLst>
          </a:prstGeom>
          <a:gradFill flip="none" rotWithShape="1">
            <a:gsLst>
              <a:gs pos="0">
                <a:srgbClr val="1A365D"/>
              </a:gs>
              <a:gs pos="100000">
                <a:srgbClr val="2B6CB0"/>
              </a:gs>
            </a:gsLst>
            <a:lin ang="2700000" scaled="1"/>
          </a:gradFill>
          <a:ln/>
          <a:effectLst>
            <a:outerShdw blurRad="137504" dist="91669" dir="5400000" algn="bl" rotWithShape="0">
              <a:srgbClr val="000000">
                <a:alpha val="10196"/>
              </a:srgbClr>
            </a:outerShdw>
          </a:effectLst>
        </p:spPr>
      </p:sp>
      <p:sp>
        <p:nvSpPr>
          <p:cNvPr id="3" name="Shape 1">
            <a:extLst>
              <a:ext uri="{FF2B5EF4-FFF2-40B4-BE49-F238E27FC236}">
                <a16:creationId xmlns:a16="http://schemas.microsoft.com/office/drawing/2014/main" id="{D15DAC99-80B0-6DDD-2AD2-334103E2ADC9}"/>
              </a:ext>
            </a:extLst>
          </p:cNvPr>
          <p:cNvSpPr/>
          <p:nvPr/>
        </p:nvSpPr>
        <p:spPr>
          <a:xfrm>
            <a:off x="467728" y="412003"/>
            <a:ext cx="183338" cy="183338"/>
          </a:xfrm>
          <a:custGeom>
            <a:avLst/>
            <a:gdLst/>
            <a:ahLst/>
            <a:cxnLst/>
            <a:rect l="l" t="t" r="r" b="b"/>
            <a:pathLst>
              <a:path w="183338" h="183338">
                <a:moveTo>
                  <a:pt x="126009" y="100263"/>
                </a:moveTo>
                <a:lnTo>
                  <a:pt x="57651" y="100263"/>
                </a:lnTo>
                <a:cubicBezTo>
                  <a:pt x="58690" y="123359"/>
                  <a:pt x="63810" y="144630"/>
                  <a:pt x="71079" y="160206"/>
                </a:cubicBezTo>
                <a:cubicBezTo>
                  <a:pt x="75162" y="168979"/>
                  <a:pt x="79566" y="175174"/>
                  <a:pt x="83648" y="178970"/>
                </a:cubicBezTo>
                <a:cubicBezTo>
                  <a:pt x="87659" y="182730"/>
                  <a:pt x="90416" y="183338"/>
                  <a:pt x="91848" y="183338"/>
                </a:cubicBezTo>
                <a:cubicBezTo>
                  <a:pt x="93281" y="183338"/>
                  <a:pt x="96038" y="182730"/>
                  <a:pt x="100048" y="178970"/>
                </a:cubicBezTo>
                <a:cubicBezTo>
                  <a:pt x="104130" y="175174"/>
                  <a:pt x="108535" y="168943"/>
                  <a:pt x="112617" y="160206"/>
                </a:cubicBezTo>
                <a:cubicBezTo>
                  <a:pt x="119886" y="144630"/>
                  <a:pt x="125007" y="123359"/>
                  <a:pt x="126045" y="100263"/>
                </a:cubicBezTo>
                <a:close/>
                <a:moveTo>
                  <a:pt x="57616" y="83075"/>
                </a:moveTo>
                <a:lnTo>
                  <a:pt x="125973" y="83075"/>
                </a:lnTo>
                <a:cubicBezTo>
                  <a:pt x="124971" y="59979"/>
                  <a:pt x="119850" y="38709"/>
                  <a:pt x="112581" y="23132"/>
                </a:cubicBezTo>
                <a:cubicBezTo>
                  <a:pt x="108499" y="14395"/>
                  <a:pt x="104095" y="8164"/>
                  <a:pt x="100013" y="4369"/>
                </a:cubicBezTo>
                <a:cubicBezTo>
                  <a:pt x="96002" y="609"/>
                  <a:pt x="93245" y="0"/>
                  <a:pt x="91812" y="0"/>
                </a:cubicBezTo>
                <a:cubicBezTo>
                  <a:pt x="90380" y="0"/>
                  <a:pt x="87623" y="609"/>
                  <a:pt x="83612" y="4369"/>
                </a:cubicBezTo>
                <a:cubicBezTo>
                  <a:pt x="79530" y="8164"/>
                  <a:pt x="75126" y="14395"/>
                  <a:pt x="71044" y="23132"/>
                </a:cubicBezTo>
                <a:cubicBezTo>
                  <a:pt x="63775" y="38709"/>
                  <a:pt x="58654" y="59979"/>
                  <a:pt x="57616" y="83075"/>
                </a:cubicBezTo>
                <a:close/>
                <a:moveTo>
                  <a:pt x="40428" y="83075"/>
                </a:moveTo>
                <a:cubicBezTo>
                  <a:pt x="41681" y="52423"/>
                  <a:pt x="49594" y="23956"/>
                  <a:pt x="61161" y="5264"/>
                </a:cubicBezTo>
                <a:cubicBezTo>
                  <a:pt x="28181" y="16937"/>
                  <a:pt x="3903" y="46980"/>
                  <a:pt x="537" y="83075"/>
                </a:cubicBezTo>
                <a:lnTo>
                  <a:pt x="40428" y="83075"/>
                </a:lnTo>
                <a:close/>
                <a:moveTo>
                  <a:pt x="537" y="100263"/>
                </a:moveTo>
                <a:cubicBezTo>
                  <a:pt x="3903" y="136358"/>
                  <a:pt x="28181" y="166401"/>
                  <a:pt x="61161" y="178075"/>
                </a:cubicBezTo>
                <a:cubicBezTo>
                  <a:pt x="49594" y="159383"/>
                  <a:pt x="41681" y="130915"/>
                  <a:pt x="40428" y="100263"/>
                </a:cubicBezTo>
                <a:lnTo>
                  <a:pt x="537" y="100263"/>
                </a:lnTo>
                <a:close/>
                <a:moveTo>
                  <a:pt x="143197" y="100263"/>
                </a:moveTo>
                <a:cubicBezTo>
                  <a:pt x="141944" y="130915"/>
                  <a:pt x="134030" y="159383"/>
                  <a:pt x="122464" y="178075"/>
                </a:cubicBezTo>
                <a:cubicBezTo>
                  <a:pt x="155444" y="166365"/>
                  <a:pt x="179722" y="136358"/>
                  <a:pt x="183088" y="100263"/>
                </a:cubicBezTo>
                <a:lnTo>
                  <a:pt x="143197" y="100263"/>
                </a:lnTo>
                <a:close/>
                <a:moveTo>
                  <a:pt x="183088" y="83075"/>
                </a:moveTo>
                <a:cubicBezTo>
                  <a:pt x="179722" y="46980"/>
                  <a:pt x="155444" y="16937"/>
                  <a:pt x="122464" y="5264"/>
                </a:cubicBezTo>
                <a:cubicBezTo>
                  <a:pt x="134030" y="23956"/>
                  <a:pt x="141944" y="52423"/>
                  <a:pt x="143197" y="83075"/>
                </a:cubicBezTo>
                <a:lnTo>
                  <a:pt x="183088" y="83075"/>
                </a:lnTo>
                <a:close/>
              </a:path>
            </a:pathLst>
          </a:custGeom>
          <a:solidFill>
            <a:srgbClr val="FFFFFF"/>
          </a:solidFill>
          <a:ln/>
        </p:spPr>
      </p:sp>
      <p:sp>
        <p:nvSpPr>
          <p:cNvPr id="13" name="Shape 4">
            <a:extLst>
              <a:ext uri="{FF2B5EF4-FFF2-40B4-BE49-F238E27FC236}">
                <a16:creationId xmlns:a16="http://schemas.microsoft.com/office/drawing/2014/main" id="{2ADF9F92-0657-2154-FFCA-AAA1E4485430}"/>
              </a:ext>
            </a:extLst>
          </p:cNvPr>
          <p:cNvSpPr/>
          <p:nvPr/>
        </p:nvSpPr>
        <p:spPr>
          <a:xfrm>
            <a:off x="366677" y="885454"/>
            <a:ext cx="880024" cy="36668"/>
          </a:xfrm>
          <a:prstGeom prst="roundRect">
            <a:avLst>
              <a:gd name="adj" fmla="val 0"/>
            </a:avLst>
          </a:prstGeom>
          <a:gradFill flip="none" rotWithShape="1">
            <a:gsLst>
              <a:gs pos="0">
                <a:srgbClr val="4299E1"/>
              </a:gs>
              <a:gs pos="100000">
                <a:srgbClr val="000000">
                  <a:alpha val="0"/>
                </a:srgbClr>
              </a:gs>
            </a:gsLst>
            <a:lin ang="0" scaled="1"/>
          </a:gradFill>
          <a:ln/>
        </p:spPr>
      </p:sp>
      <p:sp>
        <p:nvSpPr>
          <p:cNvPr id="15" name="Text 55">
            <a:extLst>
              <a:ext uri="{FF2B5EF4-FFF2-40B4-BE49-F238E27FC236}">
                <a16:creationId xmlns:a16="http://schemas.microsoft.com/office/drawing/2014/main" id="{FF712072-3B96-8D2B-E019-33468FE3034A}"/>
              </a:ext>
            </a:extLst>
          </p:cNvPr>
          <p:cNvSpPr/>
          <p:nvPr/>
        </p:nvSpPr>
        <p:spPr>
          <a:xfrm>
            <a:off x="11653242" y="6496360"/>
            <a:ext cx="228600"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27</a:t>
            </a:r>
            <a:endParaRPr lang="en-US" sz="1000" dirty="0">
              <a:latin typeface="Arial" panose="020B0604020202020204" pitchFamily="34" charset="0"/>
              <a:cs typeface="Arial" panose="020B0604020202020204" pitchFamily="34" charset="0"/>
            </a:endParaRPr>
          </a:p>
        </p:txBody>
      </p:sp>
      <p:sp>
        <p:nvSpPr>
          <p:cNvPr id="10" name="Text 2">
            <a:extLst>
              <a:ext uri="{FF2B5EF4-FFF2-40B4-BE49-F238E27FC236}">
                <a16:creationId xmlns:a16="http://schemas.microsoft.com/office/drawing/2014/main" id="{527A6954-32FC-46C7-BB5B-99AE4AC856A8}"/>
              </a:ext>
            </a:extLst>
          </p:cNvPr>
          <p:cNvSpPr/>
          <p:nvPr/>
        </p:nvSpPr>
        <p:spPr>
          <a:xfrm>
            <a:off x="366677" y="62085"/>
            <a:ext cx="10963275" cy="190500"/>
          </a:xfrm>
          <a:prstGeom prst="rect">
            <a:avLst/>
          </a:prstGeom>
          <a:noFill/>
          <a:ln/>
        </p:spPr>
        <p:txBody>
          <a:bodyPr wrap="square" lIns="0" tIns="0" rIns="0" bIns="0" rtlCol="0" anchor="ctr"/>
          <a:lstStyle/>
          <a:p>
            <a:pPr>
              <a:lnSpc>
                <a:spcPct val="120000"/>
              </a:lnSpc>
            </a:pPr>
            <a:r>
              <a:rPr lang="ru-RU"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11" name="Shape 25">
            <a:extLst>
              <a:ext uri="{FF2B5EF4-FFF2-40B4-BE49-F238E27FC236}">
                <a16:creationId xmlns:a16="http://schemas.microsoft.com/office/drawing/2014/main" id="{1F811A82-9B55-43D5-869C-8161A7147581}"/>
              </a:ext>
            </a:extLst>
          </p:cNvPr>
          <p:cNvSpPr/>
          <p:nvPr/>
        </p:nvSpPr>
        <p:spPr>
          <a:xfrm>
            <a:off x="458865" y="6407596"/>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16" name="Text 26">
            <a:extLst>
              <a:ext uri="{FF2B5EF4-FFF2-40B4-BE49-F238E27FC236}">
                <a16:creationId xmlns:a16="http://schemas.microsoft.com/office/drawing/2014/main" id="{364940B8-F184-46B6-9C0D-5FC27BC80349}"/>
              </a:ext>
            </a:extLst>
          </p:cNvPr>
          <p:cNvSpPr/>
          <p:nvPr/>
        </p:nvSpPr>
        <p:spPr>
          <a:xfrm>
            <a:off x="651066" y="6379021"/>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17" name="Shape 47">
            <a:extLst>
              <a:ext uri="{FF2B5EF4-FFF2-40B4-BE49-F238E27FC236}">
                <a16:creationId xmlns:a16="http://schemas.microsoft.com/office/drawing/2014/main" id="{28A05CAF-96A2-44EC-B169-B7735FEA4F13}"/>
              </a:ext>
            </a:extLst>
          </p:cNvPr>
          <p:cNvSpPr/>
          <p:nvPr/>
        </p:nvSpPr>
        <p:spPr>
          <a:xfrm>
            <a:off x="152399" y="1000399"/>
            <a:ext cx="4102101" cy="4972147"/>
          </a:xfrm>
          <a:prstGeom prst="roundRect">
            <a:avLst>
              <a:gd name="adj" fmla="val 10959"/>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sp>
      <p:sp>
        <p:nvSpPr>
          <p:cNvPr id="18" name="Shape 48">
            <a:extLst>
              <a:ext uri="{FF2B5EF4-FFF2-40B4-BE49-F238E27FC236}">
                <a16:creationId xmlns:a16="http://schemas.microsoft.com/office/drawing/2014/main" id="{1B74F6FA-398F-4559-8BC3-5BF5261AB9CC}"/>
              </a:ext>
            </a:extLst>
          </p:cNvPr>
          <p:cNvSpPr/>
          <p:nvPr/>
        </p:nvSpPr>
        <p:spPr>
          <a:xfrm>
            <a:off x="237414" y="1433854"/>
            <a:ext cx="270079" cy="272987"/>
          </a:xfrm>
          <a:custGeom>
            <a:avLst/>
            <a:gdLst/>
            <a:ahLst/>
            <a:cxnLst/>
            <a:rect l="l" t="t" r="r" b="b"/>
            <a:pathLst>
              <a:path w="112665" h="112665">
                <a:moveTo>
                  <a:pt x="56333" y="112665"/>
                </a:moveTo>
                <a:cubicBezTo>
                  <a:pt x="87424" y="112665"/>
                  <a:pt x="112665" y="87424"/>
                  <a:pt x="112665" y="56333"/>
                </a:cubicBezTo>
                <a:cubicBezTo>
                  <a:pt x="112665" y="25242"/>
                  <a:pt x="87424" y="0"/>
                  <a:pt x="56333" y="0"/>
                </a:cubicBezTo>
                <a:cubicBezTo>
                  <a:pt x="25242" y="0"/>
                  <a:pt x="0" y="25242"/>
                  <a:pt x="0" y="56333"/>
                </a:cubicBezTo>
                <a:cubicBezTo>
                  <a:pt x="0" y="87424"/>
                  <a:pt x="25242" y="112665"/>
                  <a:pt x="56333" y="112665"/>
                </a:cubicBezTo>
                <a:close/>
                <a:moveTo>
                  <a:pt x="49291" y="35208"/>
                </a:moveTo>
                <a:cubicBezTo>
                  <a:pt x="49291" y="31322"/>
                  <a:pt x="52446" y="28166"/>
                  <a:pt x="56333" y="28166"/>
                </a:cubicBezTo>
                <a:cubicBezTo>
                  <a:pt x="60219" y="28166"/>
                  <a:pt x="63374" y="31322"/>
                  <a:pt x="63374" y="35208"/>
                </a:cubicBezTo>
                <a:cubicBezTo>
                  <a:pt x="63374" y="39094"/>
                  <a:pt x="60219" y="42250"/>
                  <a:pt x="56333" y="42250"/>
                </a:cubicBezTo>
                <a:cubicBezTo>
                  <a:pt x="52446" y="42250"/>
                  <a:pt x="49291" y="39094"/>
                  <a:pt x="49291" y="35208"/>
                </a:cubicBezTo>
                <a:close/>
                <a:moveTo>
                  <a:pt x="47531" y="49291"/>
                </a:moveTo>
                <a:lnTo>
                  <a:pt x="58093" y="49291"/>
                </a:lnTo>
                <a:cubicBezTo>
                  <a:pt x="61020" y="49291"/>
                  <a:pt x="63374" y="51646"/>
                  <a:pt x="63374" y="54572"/>
                </a:cubicBezTo>
                <a:lnTo>
                  <a:pt x="63374" y="73937"/>
                </a:lnTo>
                <a:lnTo>
                  <a:pt x="65135" y="73937"/>
                </a:lnTo>
                <a:cubicBezTo>
                  <a:pt x="68061" y="73937"/>
                  <a:pt x="70416" y="76291"/>
                  <a:pt x="70416" y="79218"/>
                </a:cubicBezTo>
                <a:cubicBezTo>
                  <a:pt x="70416" y="82144"/>
                  <a:pt x="68061" y="84499"/>
                  <a:pt x="65135" y="84499"/>
                </a:cubicBezTo>
                <a:lnTo>
                  <a:pt x="47531" y="84499"/>
                </a:lnTo>
                <a:cubicBezTo>
                  <a:pt x="44604" y="84499"/>
                  <a:pt x="42250" y="82144"/>
                  <a:pt x="42250" y="79218"/>
                </a:cubicBezTo>
                <a:cubicBezTo>
                  <a:pt x="42250" y="76291"/>
                  <a:pt x="44604" y="73937"/>
                  <a:pt x="47531" y="73937"/>
                </a:cubicBezTo>
                <a:lnTo>
                  <a:pt x="52812" y="73937"/>
                </a:lnTo>
                <a:lnTo>
                  <a:pt x="52812" y="59853"/>
                </a:lnTo>
                <a:lnTo>
                  <a:pt x="47531" y="59853"/>
                </a:lnTo>
                <a:cubicBezTo>
                  <a:pt x="44604" y="59853"/>
                  <a:pt x="42250" y="57499"/>
                  <a:pt x="42250" y="54572"/>
                </a:cubicBezTo>
                <a:cubicBezTo>
                  <a:pt x="42250" y="51646"/>
                  <a:pt x="44604" y="49291"/>
                  <a:pt x="47531" y="49291"/>
                </a:cubicBezTo>
                <a:close/>
              </a:path>
            </a:pathLst>
          </a:custGeom>
          <a:solidFill>
            <a:srgbClr val="4299E1"/>
          </a:solidFill>
          <a:ln/>
        </p:spPr>
      </p:sp>
      <p:sp>
        <p:nvSpPr>
          <p:cNvPr id="19" name="Text 49">
            <a:extLst>
              <a:ext uri="{FF2B5EF4-FFF2-40B4-BE49-F238E27FC236}">
                <a16:creationId xmlns:a16="http://schemas.microsoft.com/office/drawing/2014/main" id="{9764E94C-CD99-4E9B-81CF-4976635934D3}"/>
              </a:ext>
            </a:extLst>
          </p:cNvPr>
          <p:cNvSpPr/>
          <p:nvPr/>
        </p:nvSpPr>
        <p:spPr>
          <a:xfrm>
            <a:off x="625654" y="1895601"/>
            <a:ext cx="3431996" cy="3497735"/>
          </a:xfrm>
          <a:prstGeom prst="rect">
            <a:avLst/>
          </a:prstGeom>
          <a:noFill/>
          <a:ln/>
        </p:spPr>
        <p:txBody>
          <a:bodyPr wrap="square" lIns="0" tIns="0" rIns="0" bIns="0" rtlCol="0" anchor="ctr">
            <a:noAutofit/>
          </a:bodyPr>
          <a:lstStyle/>
          <a:p>
            <a:pPr algn="just">
              <a:lnSpc>
                <a:spcPct val="100000"/>
              </a:lnSpc>
              <a:spcBef>
                <a:spcPts val="0"/>
              </a:spcBef>
            </a:pPr>
            <a:r>
              <a:rPr lang="kk-KZ" sz="1400" dirty="0">
                <a:solidFill>
                  <a:srgbClr val="2B6CB0"/>
                </a:solidFill>
                <a:latin typeface="Arial" panose="020B0604020202020204" pitchFamily="34" charset="0"/>
                <a:cs typeface="Arial" panose="020B0604020202020204" pitchFamily="34" charset="0"/>
              </a:rPr>
              <a:t>Қор экономикаға, экологияға және қоғамға өзінің ықпалының маңыздылығын түсінеді, ұзақ мерзімді құнның өсуіне ұмтыла отырып, мүдделі тараптардың мүдделерінің теңгерімін сақтай отырып, ұзақ мерзімді кезеңдегі өзінің орнықты дамуын қамтамасыз етеді</a:t>
            </a:r>
          </a:p>
          <a:p>
            <a:pPr algn="just">
              <a:lnSpc>
                <a:spcPct val="100000"/>
              </a:lnSpc>
              <a:spcBef>
                <a:spcPts val="0"/>
              </a:spcBef>
            </a:pPr>
            <a:endParaRPr lang="ru-RU" sz="1400" dirty="0">
              <a:solidFill>
                <a:srgbClr val="2B6CB0"/>
              </a:solidFill>
              <a:latin typeface="Arial" panose="020B0604020202020204" pitchFamily="34" charset="0"/>
              <a:cs typeface="Arial" panose="020B0604020202020204" pitchFamily="34" charset="0"/>
            </a:endParaRPr>
          </a:p>
          <a:p>
            <a:pPr algn="just">
              <a:lnSpc>
                <a:spcPct val="100000"/>
              </a:lnSpc>
              <a:spcBef>
                <a:spcPts val="0"/>
              </a:spcBef>
            </a:pPr>
            <a:r>
              <a:rPr lang="kk-KZ" sz="1400" dirty="0">
                <a:solidFill>
                  <a:srgbClr val="2B6CB0"/>
                </a:solidFill>
                <a:latin typeface="Arial" panose="020B0604020202020204" pitchFamily="34" charset="0"/>
                <a:cs typeface="Arial" panose="020B0604020202020204" pitchFamily="34" charset="0"/>
              </a:rPr>
              <a:t>Қор Біріккен Ұлттар Ұйымы Бас Ассамблеясының 2015 жылы қабылдаған орнықты дамудың 17 мақсатын қолдайды, олардың маңыздылығын мойындайды және оларға қол жеткізуге елеулі үлес қосуға ұмтылады</a:t>
            </a:r>
          </a:p>
          <a:p>
            <a:pPr algn="just">
              <a:lnSpc>
                <a:spcPct val="100000"/>
              </a:lnSpc>
              <a:spcBef>
                <a:spcPts val="0"/>
              </a:spcBef>
            </a:pPr>
            <a:endParaRPr lang="ru-RU" sz="1400" dirty="0">
              <a:solidFill>
                <a:srgbClr val="2B6CB0"/>
              </a:solidFill>
              <a:latin typeface="Arial" panose="020B0604020202020204" pitchFamily="34" charset="0"/>
              <a:cs typeface="Arial" panose="020B0604020202020204" pitchFamily="34" charset="0"/>
            </a:endParaRPr>
          </a:p>
          <a:p>
            <a:pPr algn="just">
              <a:lnSpc>
                <a:spcPct val="100000"/>
              </a:lnSpc>
              <a:spcBef>
                <a:spcPts val="0"/>
              </a:spcBef>
            </a:pPr>
            <a:r>
              <a:rPr lang="kk-KZ" sz="1400" dirty="0">
                <a:solidFill>
                  <a:srgbClr val="2B6CB0"/>
                </a:solidFill>
                <a:latin typeface="Arial" panose="020B0604020202020204" pitchFamily="34" charset="0"/>
                <a:cs typeface="Arial" panose="020B0604020202020204" pitchFamily="34" charset="0"/>
              </a:rPr>
              <a:t>Қор өз қызметіне қолданылатын, қол жеткізуіне үлес қоса алатын және ықпал ете алатын БҰҰ-ның орнықты даму мақсаттарының 7 релевантты мақсатын айқындады</a:t>
            </a:r>
            <a:endParaRPr lang="kk-KZ" sz="1400" dirty="0">
              <a:solidFill>
                <a:srgbClr val="2B6CB0"/>
              </a:solidFill>
              <a:latin typeface="Arial" panose="020B0604020202020204" pitchFamily="34" charset="0"/>
              <a:ea typeface="MiSans" pitchFamily="34" charset="-122"/>
              <a:cs typeface="Arial" panose="020B0604020202020204" pitchFamily="34" charset="0"/>
            </a:endParaRPr>
          </a:p>
          <a:p>
            <a:pPr>
              <a:lnSpc>
                <a:spcPct val="120000"/>
              </a:lnSpc>
            </a:pPr>
            <a:endParaRPr lang="ru-RU" sz="1400" dirty="0">
              <a:solidFill>
                <a:srgbClr val="2B6CB0"/>
              </a:solidFill>
              <a:latin typeface="Arial" panose="020B0604020202020204" pitchFamily="34" charset="0"/>
              <a:ea typeface="MiSans" pitchFamily="34" charset="-122"/>
              <a:cs typeface="Arial" panose="020B0604020202020204" pitchFamily="34" charset="0"/>
            </a:endParaRPr>
          </a:p>
        </p:txBody>
      </p:sp>
      <p:sp>
        <p:nvSpPr>
          <p:cNvPr id="14" name="Text 3">
            <a:extLst>
              <a:ext uri="{FF2B5EF4-FFF2-40B4-BE49-F238E27FC236}">
                <a16:creationId xmlns:a16="http://schemas.microsoft.com/office/drawing/2014/main" id="{DEBC3E6F-374D-4B81-898C-9B8D71C62E5A}"/>
              </a:ext>
            </a:extLst>
          </p:cNvPr>
          <p:cNvSpPr/>
          <p:nvPr/>
        </p:nvSpPr>
        <p:spPr>
          <a:xfrm>
            <a:off x="806689" y="227301"/>
            <a:ext cx="11128638" cy="733353"/>
          </a:xfrm>
          <a:prstGeom prst="rect">
            <a:avLst/>
          </a:prstGeom>
          <a:noFill/>
          <a:ln/>
        </p:spPr>
        <p:txBody>
          <a:bodyPr wrap="square" lIns="0" tIns="0" rIns="0" bIns="0" rtlCol="0" anchor="ctr"/>
          <a:lstStyle/>
          <a:p>
            <a:pPr>
              <a:lnSpc>
                <a:spcPct val="90000"/>
              </a:lnSpc>
            </a:pPr>
            <a:r>
              <a:rPr lang="ru-RU" sz="2000" b="1" dirty="0">
                <a:solidFill>
                  <a:srgbClr val="1A365D"/>
                </a:solidFill>
                <a:latin typeface="Quattrocento Sans" pitchFamily="34" charset="0"/>
                <a:ea typeface="Quattrocento Sans" pitchFamily="34" charset="-122"/>
                <a:cs typeface="Quattrocento Sans" pitchFamily="34" charset="-120"/>
              </a:rPr>
              <a:t> </a:t>
            </a:r>
            <a:r>
              <a:rPr lang="ru-RU" sz="2000" b="1" dirty="0">
                <a:solidFill>
                  <a:schemeClr val="accent1">
                    <a:lumMod val="75000"/>
                  </a:schemeClr>
                </a:solidFill>
                <a:latin typeface="Arial" panose="020B0604020202020204" pitchFamily="34" charset="0"/>
                <a:ea typeface="Quattrocento Sans" pitchFamily="34" charset="-122"/>
                <a:cs typeface="Arial" panose="020B0604020202020204" pitchFamily="34" charset="0"/>
              </a:rPr>
              <a:t>ОРНЫҚТЫ ДАМУДЫ БАСҚАРУ</a:t>
            </a:r>
            <a:endParaRPr lang="ru-RU" sz="2000" b="1" dirty="0">
              <a:solidFill>
                <a:schemeClr val="accent1">
                  <a:lumMod val="75000"/>
                </a:schemeClr>
              </a:solidFill>
              <a:latin typeface="Arial" panose="020B0604020202020204" pitchFamily="34" charset="0"/>
              <a:cs typeface="Arial" panose="020B0604020202020204" pitchFamily="34" charset="0"/>
            </a:endParaRPr>
          </a:p>
          <a:p>
            <a:pPr>
              <a:lnSpc>
                <a:spcPct val="90000"/>
              </a:lnSpc>
            </a:pPr>
            <a:r>
              <a:rPr lang="ru-RU" sz="2000" b="1" dirty="0">
                <a:solidFill>
                  <a:srgbClr val="1A355D"/>
                </a:solidFill>
                <a:latin typeface="Arial" panose="020B0604020202020204" pitchFamily="34" charset="0"/>
                <a:cs typeface="Arial" panose="020B0604020202020204" pitchFamily="34" charset="0"/>
              </a:rPr>
              <a:t> </a:t>
            </a:r>
            <a:r>
              <a:rPr lang="ru-RU" b="1" dirty="0">
                <a:solidFill>
                  <a:srgbClr val="4299E1"/>
                </a:solidFill>
                <a:latin typeface="Arial" panose="020B0604020202020204" pitchFamily="34" charset="0"/>
                <a:cs typeface="Arial" panose="020B0604020202020204" pitchFamily="34" charset="0"/>
              </a:rPr>
              <a:t>04-1</a:t>
            </a:r>
            <a:r>
              <a:rPr lang="ru-RU" b="1" dirty="0">
                <a:solidFill>
                  <a:srgbClr val="1A355D"/>
                </a:solidFill>
                <a:latin typeface="Arial" panose="020B0604020202020204" pitchFamily="34" charset="0"/>
                <a:cs typeface="Arial" panose="020B0604020202020204" pitchFamily="34" charset="0"/>
              </a:rPr>
              <a:t> СТРАТЕГИЯ МЕН ТӘУЕКЕЛДЕР</a:t>
            </a:r>
            <a:endParaRPr lang="ru-RU" sz="2000" b="1" dirty="0">
              <a:solidFill>
                <a:srgbClr val="1A355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2191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81000" y="467646"/>
            <a:ext cx="457200" cy="457200"/>
          </a:xfrm>
          <a:prstGeom prst="roundRect">
            <a:avLst>
              <a:gd name="adj" fmla="val 25000"/>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6" name="Shape 4"/>
          <p:cNvSpPr/>
          <p:nvPr/>
        </p:nvSpPr>
        <p:spPr>
          <a:xfrm>
            <a:off x="381000" y="1028700"/>
            <a:ext cx="914400" cy="65582"/>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p:cNvSpPr/>
          <p:nvPr/>
        </p:nvSpPr>
        <p:spPr>
          <a:xfrm>
            <a:off x="380999" y="1333500"/>
            <a:ext cx="11494517" cy="4495800"/>
          </a:xfrm>
          <a:prstGeom prst="roundRect">
            <a:avLst>
              <a:gd name="adj" fmla="val 2542"/>
            </a:avLst>
          </a:prstGeom>
          <a:solidFill>
            <a:srgbClr val="FFFFFF"/>
          </a:solidFill>
          <a:ln/>
          <a:effectLst>
            <a:outerShdw blurRad="238125" dist="190500" dir="5400000" algn="bl" rotWithShape="0">
              <a:srgbClr val="000000">
                <a:alpha val="10196"/>
              </a:srgbClr>
            </a:outerShdw>
          </a:effectLst>
        </p:spPr>
      </p:sp>
      <p:sp>
        <p:nvSpPr>
          <p:cNvPr id="8" name="Shape 6"/>
          <p:cNvSpPr/>
          <p:nvPr/>
        </p:nvSpPr>
        <p:spPr>
          <a:xfrm>
            <a:off x="532534" y="1485900"/>
            <a:ext cx="762000" cy="762000"/>
          </a:xfrm>
          <a:prstGeom prst="roundRect">
            <a:avLst>
              <a:gd name="adj" fmla="val 50000"/>
            </a:avLst>
          </a:prstGeom>
          <a:gradFill flip="none" rotWithShape="1">
            <a:gsLst>
              <a:gs pos="0">
                <a:srgbClr val="1A365D"/>
              </a:gs>
              <a:gs pos="100000">
                <a:srgbClr val="2B6CB0"/>
              </a:gs>
            </a:gsLst>
            <a:lin ang="2700000" scaled="1"/>
          </a:gradFill>
          <a:ln/>
        </p:spPr>
      </p:sp>
      <p:sp>
        <p:nvSpPr>
          <p:cNvPr id="9" name="Shape 7"/>
          <p:cNvSpPr/>
          <p:nvPr/>
        </p:nvSpPr>
        <p:spPr>
          <a:xfrm>
            <a:off x="742084" y="1695450"/>
            <a:ext cx="342900" cy="342900"/>
          </a:xfrm>
          <a:custGeom>
            <a:avLst/>
            <a:gdLst/>
            <a:ahLst/>
            <a:cxnLst/>
            <a:rect l="l" t="t" r="r" b="b"/>
            <a:pathLst>
              <a:path w="342900" h="342900">
                <a:moveTo>
                  <a:pt x="171450" y="0"/>
                </a:moveTo>
                <a:cubicBezTo>
                  <a:pt x="181295" y="0"/>
                  <a:pt x="190336" y="5425"/>
                  <a:pt x="195024" y="14064"/>
                </a:cubicBezTo>
                <a:lnTo>
                  <a:pt x="339685" y="281955"/>
                </a:lnTo>
                <a:cubicBezTo>
                  <a:pt x="344172" y="290259"/>
                  <a:pt x="343972" y="300305"/>
                  <a:pt x="339150" y="308409"/>
                </a:cubicBezTo>
                <a:cubicBezTo>
                  <a:pt x="334328" y="316513"/>
                  <a:pt x="325554" y="321469"/>
                  <a:pt x="316111" y="321469"/>
                </a:cubicBezTo>
                <a:lnTo>
                  <a:pt x="26789" y="321469"/>
                </a:lnTo>
                <a:cubicBezTo>
                  <a:pt x="17346" y="321469"/>
                  <a:pt x="8639" y="316513"/>
                  <a:pt x="3750" y="308409"/>
                </a:cubicBezTo>
                <a:cubicBezTo>
                  <a:pt x="-1139" y="300305"/>
                  <a:pt x="-1272" y="290259"/>
                  <a:pt x="3215" y="281955"/>
                </a:cubicBezTo>
                <a:lnTo>
                  <a:pt x="147876" y="14064"/>
                </a:lnTo>
                <a:cubicBezTo>
                  <a:pt x="152564" y="5425"/>
                  <a:pt x="161605" y="0"/>
                  <a:pt x="171450" y="0"/>
                </a:cubicBezTo>
                <a:close/>
                <a:moveTo>
                  <a:pt x="171450" y="112514"/>
                </a:moveTo>
                <a:cubicBezTo>
                  <a:pt x="162543" y="112514"/>
                  <a:pt x="155377" y="119680"/>
                  <a:pt x="155377" y="128588"/>
                </a:cubicBezTo>
                <a:lnTo>
                  <a:pt x="155377" y="203597"/>
                </a:lnTo>
                <a:cubicBezTo>
                  <a:pt x="155377" y="212504"/>
                  <a:pt x="162543" y="219670"/>
                  <a:pt x="171450" y="219670"/>
                </a:cubicBezTo>
                <a:cubicBezTo>
                  <a:pt x="180357" y="219670"/>
                  <a:pt x="187523" y="212504"/>
                  <a:pt x="187523" y="203597"/>
                </a:cubicBezTo>
                <a:lnTo>
                  <a:pt x="187523" y="128588"/>
                </a:lnTo>
                <a:cubicBezTo>
                  <a:pt x="187523" y="119680"/>
                  <a:pt x="180357" y="112514"/>
                  <a:pt x="171450" y="112514"/>
                </a:cubicBezTo>
                <a:close/>
                <a:moveTo>
                  <a:pt x="189332" y="257175"/>
                </a:moveTo>
                <a:cubicBezTo>
                  <a:pt x="189738" y="250538"/>
                  <a:pt x="186428" y="244223"/>
                  <a:pt x="180738" y="240781"/>
                </a:cubicBezTo>
                <a:cubicBezTo>
                  <a:pt x="175048" y="237339"/>
                  <a:pt x="167919" y="237339"/>
                  <a:pt x="162229" y="240781"/>
                </a:cubicBezTo>
                <a:cubicBezTo>
                  <a:pt x="156539" y="244223"/>
                  <a:pt x="153228" y="250538"/>
                  <a:pt x="153635" y="257175"/>
                </a:cubicBezTo>
                <a:cubicBezTo>
                  <a:pt x="153228" y="263812"/>
                  <a:pt x="156539" y="270127"/>
                  <a:pt x="162229" y="273569"/>
                </a:cubicBezTo>
                <a:cubicBezTo>
                  <a:pt x="167919" y="277011"/>
                  <a:pt x="175048" y="277011"/>
                  <a:pt x="180738" y="273569"/>
                </a:cubicBezTo>
                <a:cubicBezTo>
                  <a:pt x="186428" y="270127"/>
                  <a:pt x="189738" y="263812"/>
                  <a:pt x="189332" y="257175"/>
                </a:cubicBezTo>
                <a:close/>
              </a:path>
            </a:pathLst>
          </a:custGeom>
          <a:solidFill>
            <a:srgbClr val="FFFFFF"/>
          </a:solidFill>
          <a:ln/>
        </p:spPr>
      </p:sp>
      <p:sp>
        <p:nvSpPr>
          <p:cNvPr id="10" name="Text 8"/>
          <p:cNvSpPr/>
          <p:nvPr/>
        </p:nvSpPr>
        <p:spPr>
          <a:xfrm>
            <a:off x="1523134" y="1524000"/>
            <a:ext cx="4476750" cy="342900"/>
          </a:xfrm>
          <a:prstGeom prst="rect">
            <a:avLst/>
          </a:prstGeom>
          <a:noFill/>
          <a:ln/>
        </p:spPr>
        <p:txBody>
          <a:bodyPr wrap="square" lIns="0" tIns="0" rIns="0" bIns="0" rtlCol="0" anchor="ctr"/>
          <a:lstStyle/>
          <a:p>
            <a:pPr>
              <a:lnSpc>
                <a:spcPct val="100000"/>
              </a:lnSpc>
            </a:pPr>
            <a:r>
              <a:rPr lang="en-US" sz="2250" b="1" dirty="0">
                <a:solidFill>
                  <a:srgbClr val="1A365D"/>
                </a:solidFill>
                <a:latin typeface="Quattrocento Sans" pitchFamily="34" charset="0"/>
                <a:ea typeface="Quattrocento Sans" pitchFamily="34" charset="-122"/>
                <a:cs typeface="Quattrocento Sans" pitchFamily="34" charset="-120"/>
              </a:rPr>
              <a:t>ESG </a:t>
            </a:r>
            <a:r>
              <a:rPr lang="kk-KZ" sz="2250" b="1" dirty="0">
                <a:solidFill>
                  <a:srgbClr val="1A365D"/>
                </a:solidFill>
                <a:latin typeface="Quattrocento Sans" pitchFamily="34" charset="0"/>
                <a:ea typeface="Quattrocento Sans" pitchFamily="34" charset="-122"/>
                <a:cs typeface="Quattrocento Sans" pitchFamily="34" charset="-120"/>
              </a:rPr>
              <a:t>тәуекелдері</a:t>
            </a:r>
            <a:endParaRPr lang="en-US" sz="1600" dirty="0"/>
          </a:p>
        </p:txBody>
      </p:sp>
      <p:sp>
        <p:nvSpPr>
          <p:cNvPr id="11" name="Text 9"/>
          <p:cNvSpPr/>
          <p:nvPr/>
        </p:nvSpPr>
        <p:spPr>
          <a:xfrm>
            <a:off x="1523134" y="1838436"/>
            <a:ext cx="5642164" cy="299604"/>
          </a:xfrm>
          <a:prstGeom prst="rect">
            <a:avLst/>
          </a:prstGeom>
          <a:noFill/>
          <a:ln/>
        </p:spPr>
        <p:txBody>
          <a:bodyPr wrap="square" lIns="0" tIns="0" rIns="0" bIns="0" rtlCol="0" anchor="ctr"/>
          <a:lstStyle/>
          <a:p>
            <a:pPr>
              <a:lnSpc>
                <a:spcPct val="130000"/>
              </a:lnSpc>
            </a:pPr>
            <a:r>
              <a:rPr lang="en-US" sz="1600" dirty="0" err="1">
                <a:solidFill>
                  <a:srgbClr val="2B6CB0"/>
                </a:solidFill>
                <a:latin typeface="MiSans" pitchFamily="34" charset="0"/>
                <a:ea typeface="MiSans" pitchFamily="34" charset="-122"/>
                <a:cs typeface="MiSans" pitchFamily="34" charset="-120"/>
              </a:rPr>
              <a:t>Экологи</a:t>
            </a:r>
            <a:r>
              <a:rPr lang="kk-KZ" sz="1600" dirty="0">
                <a:solidFill>
                  <a:srgbClr val="2B6CB0"/>
                </a:solidFill>
                <a:latin typeface="MiSans" pitchFamily="34" charset="0"/>
                <a:ea typeface="MiSans" pitchFamily="34" charset="-122"/>
                <a:cs typeface="MiSans" pitchFamily="34" charset="-120"/>
              </a:rPr>
              <a:t>ялық</a:t>
            </a:r>
            <a:r>
              <a:rPr lang="en-US" sz="1600" dirty="0">
                <a:solidFill>
                  <a:srgbClr val="2B6CB0"/>
                </a:solidFill>
                <a:latin typeface="MiSans" pitchFamily="34" charset="0"/>
                <a:ea typeface="MiSans" pitchFamily="34" charset="-122"/>
                <a:cs typeface="MiSans" pitchFamily="34" charset="-120"/>
              </a:rPr>
              <a:t>, </a:t>
            </a:r>
            <a:r>
              <a:rPr lang="kk-KZ" sz="1600" dirty="0">
                <a:solidFill>
                  <a:srgbClr val="2B6CB0"/>
                </a:solidFill>
                <a:latin typeface="MiSans" pitchFamily="34" charset="0"/>
                <a:ea typeface="MiSans" pitchFamily="34" charset="-122"/>
                <a:cs typeface="MiSans" pitchFamily="34" charset="-120"/>
              </a:rPr>
              <a:t>әлеуметтік</a:t>
            </a:r>
            <a:r>
              <a:rPr lang="en-US" sz="1600" dirty="0">
                <a:solidFill>
                  <a:srgbClr val="2B6CB0"/>
                </a:solidFill>
                <a:latin typeface="MiSans" pitchFamily="34" charset="0"/>
                <a:ea typeface="MiSans" pitchFamily="34" charset="-122"/>
                <a:cs typeface="MiSans" pitchFamily="34" charset="-120"/>
              </a:rPr>
              <a:t> и </a:t>
            </a:r>
            <a:r>
              <a:rPr lang="en-US" sz="1600" dirty="0" err="1">
                <a:solidFill>
                  <a:srgbClr val="2B6CB0"/>
                </a:solidFill>
                <a:latin typeface="MiSans" pitchFamily="34" charset="0"/>
                <a:ea typeface="MiSans" pitchFamily="34" charset="-122"/>
                <a:cs typeface="MiSans" pitchFamily="34" charset="-120"/>
              </a:rPr>
              <a:t>корпоратив</a:t>
            </a:r>
            <a:r>
              <a:rPr lang="kk-KZ" sz="1600" dirty="0">
                <a:solidFill>
                  <a:srgbClr val="2B6CB0"/>
                </a:solidFill>
                <a:latin typeface="MiSans" pitchFamily="34" charset="0"/>
                <a:ea typeface="MiSans" pitchFamily="34" charset="-122"/>
                <a:cs typeface="MiSans" pitchFamily="34" charset="-120"/>
              </a:rPr>
              <a:t>тік тәуекелдер</a:t>
            </a:r>
            <a:endParaRPr lang="en-US" sz="1600" dirty="0"/>
          </a:p>
        </p:txBody>
      </p:sp>
      <p:sp>
        <p:nvSpPr>
          <p:cNvPr id="12" name="Shape 10"/>
          <p:cNvSpPr/>
          <p:nvPr/>
        </p:nvSpPr>
        <p:spPr>
          <a:xfrm>
            <a:off x="572291" y="2438400"/>
            <a:ext cx="3444280" cy="1743075"/>
          </a:xfrm>
          <a:prstGeom prst="roundRect">
            <a:avLst>
              <a:gd name="adj" fmla="val 4372"/>
            </a:avLst>
          </a:prstGeom>
          <a:gradFill flip="none" rotWithShape="1">
            <a:gsLst>
              <a:gs pos="0">
                <a:srgbClr val="F0FDF4"/>
              </a:gs>
              <a:gs pos="100000">
                <a:srgbClr val="000000">
                  <a:alpha val="0"/>
                </a:srgbClr>
              </a:gs>
            </a:gsLst>
            <a:lin ang="5400000" scaled="1"/>
          </a:gradFill>
          <a:ln w="12700">
            <a:solidFill>
              <a:srgbClr val="B9F8CF"/>
            </a:solidFill>
            <a:prstDash val="solid"/>
          </a:ln>
        </p:spPr>
      </p:sp>
      <p:sp>
        <p:nvSpPr>
          <p:cNvPr id="13" name="Shape 11"/>
          <p:cNvSpPr/>
          <p:nvPr/>
        </p:nvSpPr>
        <p:spPr>
          <a:xfrm>
            <a:off x="805653" y="2633662"/>
            <a:ext cx="285750" cy="285750"/>
          </a:xfrm>
          <a:custGeom>
            <a:avLst/>
            <a:gdLst/>
            <a:ahLst/>
            <a:cxnLst/>
            <a:rect l="l" t="t" r="r" b="b"/>
            <a:pathLst>
              <a:path w="285750" h="285750">
                <a:moveTo>
                  <a:pt x="263035" y="3739"/>
                </a:moveTo>
                <a:cubicBezTo>
                  <a:pt x="266607" y="335"/>
                  <a:pt x="271797" y="-893"/>
                  <a:pt x="276597" y="670"/>
                </a:cubicBezTo>
                <a:cubicBezTo>
                  <a:pt x="282067" y="2511"/>
                  <a:pt x="285750" y="7646"/>
                  <a:pt x="285750" y="13395"/>
                </a:cubicBezTo>
                <a:lnTo>
                  <a:pt x="285750" y="117704"/>
                </a:lnTo>
                <a:cubicBezTo>
                  <a:pt x="285750" y="190928"/>
                  <a:pt x="225419" y="250031"/>
                  <a:pt x="152474" y="250031"/>
                </a:cubicBezTo>
                <a:cubicBezTo>
                  <a:pt x="109500" y="250031"/>
                  <a:pt x="72442" y="222405"/>
                  <a:pt x="58992" y="183784"/>
                </a:cubicBezTo>
                <a:cubicBezTo>
                  <a:pt x="39235" y="200974"/>
                  <a:pt x="26789" y="226256"/>
                  <a:pt x="26789" y="254496"/>
                </a:cubicBezTo>
                <a:cubicBezTo>
                  <a:pt x="26789" y="261919"/>
                  <a:pt x="20817" y="267891"/>
                  <a:pt x="13395" y="267891"/>
                </a:cubicBezTo>
                <a:cubicBezTo>
                  <a:pt x="5972" y="267891"/>
                  <a:pt x="0" y="261919"/>
                  <a:pt x="0" y="254496"/>
                </a:cubicBezTo>
                <a:cubicBezTo>
                  <a:pt x="0" y="212694"/>
                  <a:pt x="21320" y="175859"/>
                  <a:pt x="53634" y="154205"/>
                </a:cubicBezTo>
                <a:cubicBezTo>
                  <a:pt x="73335" y="141033"/>
                  <a:pt x="96831" y="133945"/>
                  <a:pt x="120551" y="133945"/>
                </a:cubicBezTo>
                <a:lnTo>
                  <a:pt x="165199" y="133945"/>
                </a:lnTo>
                <a:cubicBezTo>
                  <a:pt x="172622" y="133945"/>
                  <a:pt x="178594" y="127974"/>
                  <a:pt x="178594" y="120551"/>
                </a:cubicBezTo>
                <a:cubicBezTo>
                  <a:pt x="178594" y="113128"/>
                  <a:pt x="172622" y="107156"/>
                  <a:pt x="165199" y="107156"/>
                </a:cubicBezTo>
                <a:lnTo>
                  <a:pt x="120551" y="107156"/>
                </a:lnTo>
                <a:cubicBezTo>
                  <a:pt x="98394" y="107156"/>
                  <a:pt x="77409" y="112068"/>
                  <a:pt x="58601" y="120830"/>
                </a:cubicBezTo>
                <a:cubicBezTo>
                  <a:pt x="71605" y="81762"/>
                  <a:pt x="108384" y="53578"/>
                  <a:pt x="151805" y="53578"/>
                </a:cubicBezTo>
                <a:cubicBezTo>
                  <a:pt x="188863" y="53578"/>
                  <a:pt x="216433" y="41244"/>
                  <a:pt x="234795" y="29021"/>
                </a:cubicBezTo>
                <a:cubicBezTo>
                  <a:pt x="245511" y="21878"/>
                  <a:pt x="254608" y="13339"/>
                  <a:pt x="263091" y="3739"/>
                </a:cubicBezTo>
                <a:close/>
              </a:path>
            </a:pathLst>
          </a:custGeom>
          <a:solidFill>
            <a:srgbClr val="00A63E"/>
          </a:solidFill>
          <a:ln/>
        </p:spPr>
      </p:sp>
      <p:sp>
        <p:nvSpPr>
          <p:cNvPr id="14" name="Text 12"/>
          <p:cNvSpPr/>
          <p:nvPr/>
        </p:nvSpPr>
        <p:spPr>
          <a:xfrm>
            <a:off x="1239041" y="2643187"/>
            <a:ext cx="1476375" cy="266700"/>
          </a:xfrm>
          <a:prstGeom prst="rect">
            <a:avLst/>
          </a:prstGeom>
          <a:noFill/>
          <a:ln/>
        </p:spPr>
        <p:txBody>
          <a:bodyPr wrap="square" lIns="0" tIns="0" rIns="0" bIns="0" rtlCol="0" anchor="ctr"/>
          <a:lstStyle/>
          <a:p>
            <a:pPr>
              <a:lnSpc>
                <a:spcPct val="120000"/>
              </a:lnSpc>
            </a:pPr>
            <a:r>
              <a:rPr lang="kk-KZ" sz="1500" b="1" dirty="0">
                <a:solidFill>
                  <a:srgbClr val="1A365D"/>
                </a:solidFill>
                <a:latin typeface="Quattrocento Sans" pitchFamily="34" charset="0"/>
                <a:ea typeface="Quattrocento Sans" pitchFamily="34" charset="-122"/>
                <a:cs typeface="Quattrocento Sans" pitchFamily="34" charset="-120"/>
              </a:rPr>
              <a:t>Экологиялық</a:t>
            </a:r>
            <a:endParaRPr lang="en-US" sz="1600" dirty="0"/>
          </a:p>
        </p:txBody>
      </p:sp>
      <p:sp>
        <p:nvSpPr>
          <p:cNvPr id="15" name="Shape 13"/>
          <p:cNvSpPr/>
          <p:nvPr/>
        </p:nvSpPr>
        <p:spPr>
          <a:xfrm>
            <a:off x="786603" y="3109912"/>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C950"/>
          </a:solidFill>
          <a:ln/>
        </p:spPr>
      </p:sp>
      <p:sp>
        <p:nvSpPr>
          <p:cNvPr id="16" name="Text 14"/>
          <p:cNvSpPr/>
          <p:nvPr/>
        </p:nvSpPr>
        <p:spPr>
          <a:xfrm>
            <a:off x="1034253" y="3198668"/>
            <a:ext cx="2857067" cy="723900"/>
          </a:xfrm>
          <a:prstGeom prst="rect">
            <a:avLst/>
          </a:prstGeom>
          <a:noFill/>
          <a:ln/>
        </p:spPr>
        <p:txBody>
          <a:bodyPr wrap="square" lIns="0" tIns="0" rIns="0" bIns="0" rtlCol="0" anchor="ctr"/>
          <a:lstStyle/>
          <a:p>
            <a:pPr algn="just">
              <a:lnSpc>
                <a:spcPct val="120000"/>
              </a:lnSpc>
            </a:pPr>
            <a:r>
              <a:rPr lang="ru-RU" sz="1050" dirty="0" err="1">
                <a:solidFill>
                  <a:srgbClr val="2B6CB0"/>
                </a:solidFill>
                <a:latin typeface="MiSans" pitchFamily="34" charset="0"/>
                <a:ea typeface="MiSans" pitchFamily="34" charset="-122"/>
                <a:cs typeface="MiSans" pitchFamily="34" charset="-120"/>
              </a:rPr>
              <a:t>Климаттың</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өзгеруі</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табиғи</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ресурстардың</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сарқылуы</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ауа</a:t>
            </a:r>
            <a:r>
              <a:rPr lang="ru-RU" sz="1050" dirty="0">
                <a:solidFill>
                  <a:srgbClr val="2B6CB0"/>
                </a:solidFill>
                <a:latin typeface="MiSans" pitchFamily="34" charset="0"/>
                <a:ea typeface="MiSans" pitchFamily="34" charset="-122"/>
                <a:cs typeface="MiSans" pitchFamily="34" charset="-120"/>
              </a:rPr>
              <a:t>, су </a:t>
            </a:r>
            <a:r>
              <a:rPr lang="ru-RU" sz="1050" dirty="0" err="1">
                <a:solidFill>
                  <a:srgbClr val="2B6CB0"/>
                </a:solidFill>
                <a:latin typeface="MiSans" pitchFamily="34" charset="0"/>
                <a:ea typeface="MiSans" pitchFamily="34" charset="-122"/>
                <a:cs typeface="MiSans" pitchFamily="34" charset="-120"/>
              </a:rPr>
              <a:t>және</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топырақтың</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ластануы</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сондай-ақ</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қалдықтармен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жұмыс</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істеу</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тәжірибелері</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салдарынан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туындайтын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тәуекелдер</a:t>
            </a:r>
            <a:endParaRPr lang="ru-RU" sz="1050" dirty="0">
              <a:solidFill>
                <a:srgbClr val="2B6CB0"/>
              </a:solidFill>
              <a:latin typeface="MiSans" pitchFamily="34" charset="0"/>
              <a:ea typeface="MiSans" pitchFamily="34" charset="-122"/>
              <a:cs typeface="MiSans" pitchFamily="34" charset="-120"/>
            </a:endParaRPr>
          </a:p>
        </p:txBody>
      </p:sp>
      <p:sp>
        <p:nvSpPr>
          <p:cNvPr id="21" name="Shape 19"/>
          <p:cNvSpPr/>
          <p:nvPr/>
        </p:nvSpPr>
        <p:spPr>
          <a:xfrm>
            <a:off x="4164209" y="2434070"/>
            <a:ext cx="3307857" cy="1193833"/>
          </a:xfrm>
          <a:prstGeom prst="roundRect">
            <a:avLst>
              <a:gd name="adj" fmla="val 4372"/>
            </a:avLst>
          </a:prstGeom>
          <a:gradFill flip="none" rotWithShape="1">
            <a:gsLst>
              <a:gs pos="0">
                <a:srgbClr val="EFF6FF"/>
              </a:gs>
              <a:gs pos="100000">
                <a:srgbClr val="000000">
                  <a:alpha val="0"/>
                </a:srgbClr>
              </a:gs>
            </a:gsLst>
            <a:lin ang="5400000" scaled="1"/>
          </a:gradFill>
          <a:ln w="12700">
            <a:solidFill>
              <a:srgbClr val="BEDBFF"/>
            </a:solidFill>
            <a:prstDash val="solid"/>
          </a:ln>
        </p:spPr>
      </p:sp>
      <p:sp>
        <p:nvSpPr>
          <p:cNvPr id="22" name="Shape 20"/>
          <p:cNvSpPr/>
          <p:nvPr/>
        </p:nvSpPr>
        <p:spPr>
          <a:xfrm>
            <a:off x="4360812" y="2604654"/>
            <a:ext cx="357188" cy="285750"/>
          </a:xfrm>
          <a:custGeom>
            <a:avLst/>
            <a:gdLst/>
            <a:ahLst/>
            <a:cxnLst/>
            <a:rect l="l" t="t" r="r" b="b"/>
            <a:pathLst>
              <a:path w="357188" h="285750">
                <a:moveTo>
                  <a:pt x="178594" y="8930"/>
                </a:moveTo>
                <a:cubicBezTo>
                  <a:pt x="210629" y="8930"/>
                  <a:pt x="236637" y="34938"/>
                  <a:pt x="236637" y="66973"/>
                </a:cubicBezTo>
                <a:cubicBezTo>
                  <a:pt x="236637" y="99007"/>
                  <a:pt x="210629" y="125016"/>
                  <a:pt x="178594" y="125016"/>
                </a:cubicBezTo>
                <a:cubicBezTo>
                  <a:pt x="146559" y="125016"/>
                  <a:pt x="120551" y="99007"/>
                  <a:pt x="120551" y="66973"/>
                </a:cubicBezTo>
                <a:cubicBezTo>
                  <a:pt x="120551" y="34938"/>
                  <a:pt x="146559" y="8930"/>
                  <a:pt x="178594" y="8930"/>
                </a:cubicBezTo>
                <a:close/>
                <a:moveTo>
                  <a:pt x="53578" y="49113"/>
                </a:moveTo>
                <a:cubicBezTo>
                  <a:pt x="75756" y="49113"/>
                  <a:pt x="93762" y="67119"/>
                  <a:pt x="93762" y="89297"/>
                </a:cubicBezTo>
                <a:cubicBezTo>
                  <a:pt x="93762" y="111475"/>
                  <a:pt x="75756" y="129480"/>
                  <a:pt x="53578" y="129480"/>
                </a:cubicBezTo>
                <a:cubicBezTo>
                  <a:pt x="31400" y="129480"/>
                  <a:pt x="13395" y="111475"/>
                  <a:pt x="13395" y="89297"/>
                </a:cubicBezTo>
                <a:cubicBezTo>
                  <a:pt x="13395" y="67119"/>
                  <a:pt x="31400" y="49113"/>
                  <a:pt x="53578" y="49113"/>
                </a:cubicBezTo>
                <a:close/>
                <a:moveTo>
                  <a:pt x="0" y="232172"/>
                </a:moveTo>
                <a:cubicBezTo>
                  <a:pt x="0" y="192714"/>
                  <a:pt x="31979" y="160734"/>
                  <a:pt x="71438" y="160734"/>
                </a:cubicBezTo>
                <a:cubicBezTo>
                  <a:pt x="78581" y="160734"/>
                  <a:pt x="85502" y="161795"/>
                  <a:pt x="92032" y="163748"/>
                </a:cubicBezTo>
                <a:cubicBezTo>
                  <a:pt x="73670" y="184286"/>
                  <a:pt x="62508" y="211410"/>
                  <a:pt x="62508" y="241102"/>
                </a:cubicBezTo>
                <a:lnTo>
                  <a:pt x="62508" y="250031"/>
                </a:lnTo>
                <a:cubicBezTo>
                  <a:pt x="62508" y="256394"/>
                  <a:pt x="63847" y="262421"/>
                  <a:pt x="66247" y="267891"/>
                </a:cubicBezTo>
                <a:lnTo>
                  <a:pt x="17859" y="267891"/>
                </a:lnTo>
                <a:cubicBezTo>
                  <a:pt x="7981" y="267891"/>
                  <a:pt x="0" y="259910"/>
                  <a:pt x="0" y="250031"/>
                </a:cubicBezTo>
                <a:lnTo>
                  <a:pt x="0" y="232172"/>
                </a:lnTo>
                <a:close/>
                <a:moveTo>
                  <a:pt x="290940" y="267891"/>
                </a:moveTo>
                <a:cubicBezTo>
                  <a:pt x="293340" y="262421"/>
                  <a:pt x="294680" y="256394"/>
                  <a:pt x="294680" y="250031"/>
                </a:cubicBezTo>
                <a:lnTo>
                  <a:pt x="294680" y="241102"/>
                </a:lnTo>
                <a:cubicBezTo>
                  <a:pt x="294680" y="211410"/>
                  <a:pt x="283518" y="184286"/>
                  <a:pt x="265156" y="163748"/>
                </a:cubicBezTo>
                <a:cubicBezTo>
                  <a:pt x="271686" y="161795"/>
                  <a:pt x="278606" y="160734"/>
                  <a:pt x="285750" y="160734"/>
                </a:cubicBezTo>
                <a:cubicBezTo>
                  <a:pt x="325208" y="160734"/>
                  <a:pt x="357188" y="192714"/>
                  <a:pt x="357188" y="232172"/>
                </a:cubicBezTo>
                <a:lnTo>
                  <a:pt x="357188" y="250031"/>
                </a:lnTo>
                <a:cubicBezTo>
                  <a:pt x="357188" y="259910"/>
                  <a:pt x="349207" y="267891"/>
                  <a:pt x="339328" y="267891"/>
                </a:cubicBezTo>
                <a:lnTo>
                  <a:pt x="290940" y="267891"/>
                </a:lnTo>
                <a:close/>
                <a:moveTo>
                  <a:pt x="263426" y="89297"/>
                </a:moveTo>
                <a:cubicBezTo>
                  <a:pt x="263426" y="67119"/>
                  <a:pt x="281431" y="49113"/>
                  <a:pt x="303609" y="49113"/>
                </a:cubicBezTo>
                <a:cubicBezTo>
                  <a:pt x="325787" y="49113"/>
                  <a:pt x="343793" y="67119"/>
                  <a:pt x="343793" y="89297"/>
                </a:cubicBezTo>
                <a:cubicBezTo>
                  <a:pt x="343793" y="111475"/>
                  <a:pt x="325787" y="129480"/>
                  <a:pt x="303609" y="129480"/>
                </a:cubicBezTo>
                <a:cubicBezTo>
                  <a:pt x="281431" y="129480"/>
                  <a:pt x="263426" y="111475"/>
                  <a:pt x="263426" y="89297"/>
                </a:cubicBezTo>
                <a:close/>
                <a:moveTo>
                  <a:pt x="89297" y="241102"/>
                </a:moveTo>
                <a:cubicBezTo>
                  <a:pt x="89297" y="191765"/>
                  <a:pt x="129257" y="151805"/>
                  <a:pt x="178594" y="151805"/>
                </a:cubicBezTo>
                <a:cubicBezTo>
                  <a:pt x="227930" y="151805"/>
                  <a:pt x="267891" y="191765"/>
                  <a:pt x="267891" y="241102"/>
                </a:cubicBezTo>
                <a:lnTo>
                  <a:pt x="267891" y="250031"/>
                </a:lnTo>
                <a:cubicBezTo>
                  <a:pt x="267891" y="259910"/>
                  <a:pt x="259910" y="267891"/>
                  <a:pt x="250031" y="267891"/>
                </a:cubicBezTo>
                <a:lnTo>
                  <a:pt x="107156" y="267891"/>
                </a:lnTo>
                <a:cubicBezTo>
                  <a:pt x="97278" y="267891"/>
                  <a:pt x="89297" y="259910"/>
                  <a:pt x="89297" y="250031"/>
                </a:cubicBezTo>
                <a:lnTo>
                  <a:pt x="89297" y="241102"/>
                </a:lnTo>
                <a:close/>
              </a:path>
            </a:pathLst>
          </a:custGeom>
          <a:solidFill>
            <a:srgbClr val="155DFC"/>
          </a:solidFill>
          <a:ln/>
        </p:spPr>
      </p:sp>
      <p:sp>
        <p:nvSpPr>
          <p:cNvPr id="23" name="Text 21"/>
          <p:cNvSpPr/>
          <p:nvPr/>
        </p:nvSpPr>
        <p:spPr>
          <a:xfrm>
            <a:off x="4829918" y="2614179"/>
            <a:ext cx="1228725" cy="266700"/>
          </a:xfrm>
          <a:prstGeom prst="rect">
            <a:avLst/>
          </a:prstGeom>
          <a:noFill/>
          <a:ln/>
        </p:spPr>
        <p:txBody>
          <a:bodyPr wrap="square" lIns="0" tIns="0" rIns="0" bIns="0" rtlCol="0" anchor="ctr"/>
          <a:lstStyle/>
          <a:p>
            <a:pPr>
              <a:lnSpc>
                <a:spcPct val="120000"/>
              </a:lnSpc>
            </a:pPr>
            <a:r>
              <a:rPr lang="kk-KZ" sz="1500" b="1" dirty="0">
                <a:solidFill>
                  <a:srgbClr val="1A365D"/>
                </a:solidFill>
                <a:latin typeface="Quattrocento Sans" pitchFamily="34" charset="0"/>
                <a:ea typeface="Quattrocento Sans" pitchFamily="34" charset="-122"/>
                <a:cs typeface="Quattrocento Sans" pitchFamily="34" charset="-120"/>
              </a:rPr>
              <a:t>Әлеуметтік</a:t>
            </a:r>
            <a:endParaRPr lang="en-US" sz="1600" dirty="0"/>
          </a:p>
        </p:txBody>
      </p:sp>
      <p:sp>
        <p:nvSpPr>
          <p:cNvPr id="24" name="Shape 22"/>
          <p:cNvSpPr/>
          <p:nvPr/>
        </p:nvSpPr>
        <p:spPr>
          <a:xfrm>
            <a:off x="4377480" y="3080904"/>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2B7FFF"/>
          </a:solidFill>
          <a:ln/>
        </p:spPr>
      </p:sp>
      <p:sp>
        <p:nvSpPr>
          <p:cNvPr id="25" name="Text 23"/>
          <p:cNvSpPr/>
          <p:nvPr/>
        </p:nvSpPr>
        <p:spPr>
          <a:xfrm>
            <a:off x="4625131" y="3042804"/>
            <a:ext cx="2746288" cy="438150"/>
          </a:xfrm>
          <a:prstGeom prst="rect">
            <a:avLst/>
          </a:prstGeom>
          <a:noFill/>
          <a:ln/>
        </p:spPr>
        <p:txBody>
          <a:bodyPr wrap="square" lIns="0" tIns="0" rIns="0" bIns="0" rtlCol="0" anchor="ctr"/>
          <a:lstStyle/>
          <a:p>
            <a:pPr algn="just">
              <a:lnSpc>
                <a:spcPct val="120000"/>
              </a:lnSpc>
            </a:pPr>
            <a:r>
              <a:rPr lang="ru-RU" sz="1050" dirty="0" err="1">
                <a:solidFill>
                  <a:srgbClr val="2B6CB0"/>
                </a:solidFill>
                <a:latin typeface="MiSans" pitchFamily="34" charset="0"/>
                <a:ea typeface="MiSans" pitchFamily="34" charset="-122"/>
                <a:cs typeface="MiSans" pitchFamily="34" charset="-120"/>
              </a:rPr>
              <a:t>Қызметкерлердің</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құқықтарын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және</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адамның</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негізгі</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құқықтарын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бұзу</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тәуекелдері</a:t>
            </a:r>
            <a:endParaRPr lang="ru-RU" sz="1050" dirty="0">
              <a:solidFill>
                <a:srgbClr val="2B6CB0"/>
              </a:solidFill>
              <a:latin typeface="MiSans" pitchFamily="34" charset="0"/>
              <a:ea typeface="MiSans" pitchFamily="34" charset="-122"/>
              <a:cs typeface="MiSans" pitchFamily="34" charset="-120"/>
            </a:endParaRPr>
          </a:p>
        </p:txBody>
      </p:sp>
      <p:sp>
        <p:nvSpPr>
          <p:cNvPr id="30" name="Shape 28"/>
          <p:cNvSpPr/>
          <p:nvPr/>
        </p:nvSpPr>
        <p:spPr>
          <a:xfrm>
            <a:off x="7550736" y="2419783"/>
            <a:ext cx="4145462" cy="1990292"/>
          </a:xfrm>
          <a:prstGeom prst="roundRect">
            <a:avLst>
              <a:gd name="adj" fmla="val 4372"/>
            </a:avLst>
          </a:prstGeom>
          <a:gradFill flip="none" rotWithShape="1">
            <a:gsLst>
              <a:gs pos="0">
                <a:srgbClr val="FAF5FF"/>
              </a:gs>
              <a:gs pos="100000">
                <a:srgbClr val="000000">
                  <a:alpha val="0"/>
                </a:srgbClr>
              </a:gs>
            </a:gsLst>
            <a:lin ang="5400000" scaled="1"/>
          </a:gradFill>
          <a:ln w="12700">
            <a:solidFill>
              <a:srgbClr val="E9D4FF"/>
            </a:solidFill>
            <a:prstDash val="solid"/>
          </a:ln>
        </p:spPr>
      </p:sp>
      <p:sp>
        <p:nvSpPr>
          <p:cNvPr id="31" name="Shape 29"/>
          <p:cNvSpPr/>
          <p:nvPr/>
        </p:nvSpPr>
        <p:spPr>
          <a:xfrm>
            <a:off x="7734739" y="2572183"/>
            <a:ext cx="357188" cy="285750"/>
          </a:xfrm>
          <a:custGeom>
            <a:avLst/>
            <a:gdLst/>
            <a:ahLst/>
            <a:cxnLst/>
            <a:rect l="l" t="t" r="r" b="b"/>
            <a:pathLst>
              <a:path w="357188" h="285750">
                <a:moveTo>
                  <a:pt x="214313" y="17859"/>
                </a:moveTo>
                <a:lnTo>
                  <a:pt x="285750" y="17859"/>
                </a:lnTo>
                <a:cubicBezTo>
                  <a:pt x="295628" y="17859"/>
                  <a:pt x="303609" y="25840"/>
                  <a:pt x="303609" y="35719"/>
                </a:cubicBezTo>
                <a:cubicBezTo>
                  <a:pt x="303609" y="45597"/>
                  <a:pt x="295628" y="53578"/>
                  <a:pt x="285750" y="53578"/>
                </a:cubicBezTo>
                <a:lnTo>
                  <a:pt x="222349" y="53578"/>
                </a:lnTo>
                <a:cubicBezTo>
                  <a:pt x="219447" y="67977"/>
                  <a:pt x="209569" y="79865"/>
                  <a:pt x="196453" y="85558"/>
                </a:cubicBezTo>
                <a:lnTo>
                  <a:pt x="196453" y="250031"/>
                </a:lnTo>
                <a:lnTo>
                  <a:pt x="285750" y="250031"/>
                </a:lnTo>
                <a:cubicBezTo>
                  <a:pt x="295628" y="250031"/>
                  <a:pt x="303609" y="258012"/>
                  <a:pt x="303609" y="267891"/>
                </a:cubicBezTo>
                <a:cubicBezTo>
                  <a:pt x="303609" y="277769"/>
                  <a:pt x="295628" y="285750"/>
                  <a:pt x="285750" y="285750"/>
                </a:cubicBezTo>
                <a:lnTo>
                  <a:pt x="71438" y="285750"/>
                </a:lnTo>
                <a:cubicBezTo>
                  <a:pt x="61559" y="285750"/>
                  <a:pt x="53578" y="277769"/>
                  <a:pt x="53578" y="267891"/>
                </a:cubicBezTo>
                <a:cubicBezTo>
                  <a:pt x="53578" y="258012"/>
                  <a:pt x="61559" y="250031"/>
                  <a:pt x="71438" y="250031"/>
                </a:cubicBezTo>
                <a:lnTo>
                  <a:pt x="160734" y="250031"/>
                </a:lnTo>
                <a:lnTo>
                  <a:pt x="160734" y="85558"/>
                </a:lnTo>
                <a:cubicBezTo>
                  <a:pt x="147619" y="79809"/>
                  <a:pt x="137740" y="67921"/>
                  <a:pt x="134838" y="53578"/>
                </a:cubicBezTo>
                <a:lnTo>
                  <a:pt x="71438" y="53578"/>
                </a:lnTo>
                <a:cubicBezTo>
                  <a:pt x="61559" y="53578"/>
                  <a:pt x="53578" y="45597"/>
                  <a:pt x="53578" y="35719"/>
                </a:cubicBezTo>
                <a:cubicBezTo>
                  <a:pt x="53578" y="25840"/>
                  <a:pt x="61559" y="17859"/>
                  <a:pt x="71438" y="17859"/>
                </a:cubicBezTo>
                <a:lnTo>
                  <a:pt x="142875" y="17859"/>
                </a:lnTo>
                <a:cubicBezTo>
                  <a:pt x="151023" y="7032"/>
                  <a:pt x="163971" y="0"/>
                  <a:pt x="178594" y="0"/>
                </a:cubicBezTo>
                <a:cubicBezTo>
                  <a:pt x="193216" y="0"/>
                  <a:pt x="206164" y="7032"/>
                  <a:pt x="214313" y="17859"/>
                </a:cubicBezTo>
                <a:close/>
                <a:moveTo>
                  <a:pt x="245343" y="178594"/>
                </a:moveTo>
                <a:lnTo>
                  <a:pt x="326157" y="178594"/>
                </a:lnTo>
                <a:lnTo>
                  <a:pt x="285750" y="109277"/>
                </a:lnTo>
                <a:lnTo>
                  <a:pt x="245343" y="178594"/>
                </a:lnTo>
                <a:close/>
                <a:moveTo>
                  <a:pt x="285750" y="232172"/>
                </a:moveTo>
                <a:cubicBezTo>
                  <a:pt x="250645" y="232172"/>
                  <a:pt x="221456" y="213196"/>
                  <a:pt x="215429" y="188137"/>
                </a:cubicBezTo>
                <a:cubicBezTo>
                  <a:pt x="213978" y="181998"/>
                  <a:pt x="215987" y="175692"/>
                  <a:pt x="219168" y="170222"/>
                </a:cubicBezTo>
                <a:lnTo>
                  <a:pt x="272300" y="79139"/>
                </a:lnTo>
                <a:cubicBezTo>
                  <a:pt x="275090" y="74340"/>
                  <a:pt x="280225" y="71438"/>
                  <a:pt x="285750" y="71438"/>
                </a:cubicBezTo>
                <a:cubicBezTo>
                  <a:pt x="291275" y="71438"/>
                  <a:pt x="296410" y="74395"/>
                  <a:pt x="299200" y="79139"/>
                </a:cubicBezTo>
                <a:lnTo>
                  <a:pt x="352332" y="170222"/>
                </a:lnTo>
                <a:cubicBezTo>
                  <a:pt x="355513" y="175692"/>
                  <a:pt x="357522" y="181998"/>
                  <a:pt x="356071" y="188137"/>
                </a:cubicBezTo>
                <a:cubicBezTo>
                  <a:pt x="350044" y="213140"/>
                  <a:pt x="320855" y="232172"/>
                  <a:pt x="285750" y="232172"/>
                </a:cubicBezTo>
                <a:close/>
                <a:moveTo>
                  <a:pt x="70768" y="109277"/>
                </a:moveTo>
                <a:lnTo>
                  <a:pt x="30361" y="178594"/>
                </a:lnTo>
                <a:lnTo>
                  <a:pt x="111230" y="178594"/>
                </a:lnTo>
                <a:lnTo>
                  <a:pt x="70768" y="109277"/>
                </a:lnTo>
                <a:close/>
                <a:moveTo>
                  <a:pt x="502" y="188137"/>
                </a:moveTo>
                <a:cubicBezTo>
                  <a:pt x="-949" y="181998"/>
                  <a:pt x="1060" y="175692"/>
                  <a:pt x="4242" y="170222"/>
                </a:cubicBezTo>
                <a:lnTo>
                  <a:pt x="57373" y="79139"/>
                </a:lnTo>
                <a:cubicBezTo>
                  <a:pt x="60164" y="74340"/>
                  <a:pt x="65298" y="71438"/>
                  <a:pt x="70824" y="71438"/>
                </a:cubicBezTo>
                <a:cubicBezTo>
                  <a:pt x="76349" y="71438"/>
                  <a:pt x="81483" y="74395"/>
                  <a:pt x="84274" y="79139"/>
                </a:cubicBezTo>
                <a:lnTo>
                  <a:pt x="137406" y="170222"/>
                </a:lnTo>
                <a:cubicBezTo>
                  <a:pt x="140587" y="175692"/>
                  <a:pt x="142596" y="181998"/>
                  <a:pt x="141145" y="188137"/>
                </a:cubicBezTo>
                <a:cubicBezTo>
                  <a:pt x="135117" y="213140"/>
                  <a:pt x="105928" y="232172"/>
                  <a:pt x="70824" y="232172"/>
                </a:cubicBezTo>
                <a:cubicBezTo>
                  <a:pt x="35719" y="232172"/>
                  <a:pt x="6530" y="213196"/>
                  <a:pt x="502" y="188137"/>
                </a:cubicBezTo>
                <a:close/>
              </a:path>
            </a:pathLst>
          </a:custGeom>
          <a:solidFill>
            <a:srgbClr val="9810FA"/>
          </a:solidFill>
          <a:ln/>
        </p:spPr>
      </p:sp>
      <p:sp>
        <p:nvSpPr>
          <p:cNvPr id="32" name="Text 30"/>
          <p:cNvSpPr/>
          <p:nvPr/>
        </p:nvSpPr>
        <p:spPr>
          <a:xfrm>
            <a:off x="8203846" y="2565666"/>
            <a:ext cx="1533525" cy="266700"/>
          </a:xfrm>
          <a:prstGeom prst="rect">
            <a:avLst/>
          </a:prstGeom>
          <a:noFill/>
          <a:ln/>
        </p:spPr>
        <p:txBody>
          <a:bodyPr wrap="square" lIns="0" tIns="0" rIns="0" bIns="0" rtlCol="0" anchor="ctr"/>
          <a:lstStyle/>
          <a:p>
            <a:pPr>
              <a:lnSpc>
                <a:spcPct val="120000"/>
              </a:lnSpc>
            </a:pPr>
            <a:r>
              <a:rPr lang="ru-RU" sz="1500" b="1" dirty="0" err="1">
                <a:solidFill>
                  <a:srgbClr val="1A365D"/>
                </a:solidFill>
                <a:latin typeface="Quattrocento Sans" pitchFamily="34" charset="0"/>
                <a:ea typeface="Quattrocento Sans" pitchFamily="34" charset="-122"/>
                <a:cs typeface="Quattrocento Sans" pitchFamily="34" charset="-120"/>
              </a:rPr>
              <a:t>Басқарушылық</a:t>
            </a:r>
            <a:endParaRPr lang="en-US" sz="1600" dirty="0"/>
          </a:p>
        </p:txBody>
      </p:sp>
      <p:sp>
        <p:nvSpPr>
          <p:cNvPr id="33" name="Shape 31"/>
          <p:cNvSpPr/>
          <p:nvPr/>
        </p:nvSpPr>
        <p:spPr>
          <a:xfrm>
            <a:off x="7667339" y="2995991"/>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AD46FF"/>
          </a:solidFill>
          <a:ln/>
        </p:spPr>
      </p:sp>
      <p:sp>
        <p:nvSpPr>
          <p:cNvPr id="34" name="Text 32"/>
          <p:cNvSpPr/>
          <p:nvPr/>
        </p:nvSpPr>
        <p:spPr>
          <a:xfrm>
            <a:off x="7880667" y="2935431"/>
            <a:ext cx="3737003" cy="578860"/>
          </a:xfrm>
          <a:prstGeom prst="rect">
            <a:avLst/>
          </a:prstGeom>
          <a:noFill/>
          <a:ln/>
        </p:spPr>
        <p:txBody>
          <a:bodyPr wrap="square" lIns="0" tIns="0" rIns="0" bIns="0" rtlCol="0" anchor="ctr"/>
          <a:lstStyle/>
          <a:p>
            <a:pPr algn="just"/>
            <a:r>
              <a:rPr lang="ru-RU" sz="1050" dirty="0" err="1">
                <a:solidFill>
                  <a:srgbClr val="2B6CB0"/>
                </a:solidFill>
                <a:latin typeface="MiSans" pitchFamily="34" charset="0"/>
                <a:ea typeface="MiSans" pitchFamily="34" charset="-122"/>
                <a:cs typeface="MiSans" pitchFamily="34" charset="-120"/>
              </a:rPr>
              <a:t>Тиімсіз</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басқару</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ашықтықтың</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болмауы</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мүдделер</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қақтығысы</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этикалық</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нормалардың</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бұзылуы</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салдарынан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туындайтын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тәуекелдер</a:t>
            </a:r>
            <a:r>
              <a:rPr lang="ru-RU" sz="1050" dirty="0">
                <a:solidFill>
                  <a:srgbClr val="2B6CB0"/>
                </a:solidFill>
                <a:latin typeface="MiSans" pitchFamily="34" charset="0"/>
                <a:ea typeface="MiSans" pitchFamily="34" charset="-122"/>
                <a:cs typeface="MiSans" pitchFamily="34" charset="-120"/>
              </a:rPr>
              <a:t>;</a:t>
            </a:r>
          </a:p>
        </p:txBody>
      </p:sp>
      <p:sp>
        <p:nvSpPr>
          <p:cNvPr id="35" name="Shape 33"/>
          <p:cNvSpPr/>
          <p:nvPr/>
        </p:nvSpPr>
        <p:spPr>
          <a:xfrm>
            <a:off x="7658539" y="35180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AD46FF"/>
          </a:solidFill>
          <a:ln/>
        </p:spPr>
      </p:sp>
      <p:sp>
        <p:nvSpPr>
          <p:cNvPr id="37" name="Shape 35"/>
          <p:cNvSpPr/>
          <p:nvPr/>
        </p:nvSpPr>
        <p:spPr>
          <a:xfrm>
            <a:off x="7667339" y="3922568"/>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AD46FF"/>
          </a:solidFill>
          <a:ln/>
        </p:spPr>
      </p:sp>
      <p:sp>
        <p:nvSpPr>
          <p:cNvPr id="39" name="Shape 37"/>
          <p:cNvSpPr/>
          <p:nvPr/>
        </p:nvSpPr>
        <p:spPr>
          <a:xfrm>
            <a:off x="572291" y="4371975"/>
            <a:ext cx="3444280" cy="1241561"/>
          </a:xfrm>
          <a:prstGeom prst="roundRect">
            <a:avLst>
              <a:gd name="adj" fmla="val 12500"/>
            </a:avLst>
          </a:prstGeom>
          <a:solidFill>
            <a:schemeClr val="accent6">
              <a:lumMod val="75000"/>
              <a:alpha val="44000"/>
            </a:schemeClr>
          </a:solidFill>
          <a:ln/>
        </p:spPr>
      </p:sp>
      <p:sp>
        <p:nvSpPr>
          <p:cNvPr id="41" name="Text 39"/>
          <p:cNvSpPr/>
          <p:nvPr/>
        </p:nvSpPr>
        <p:spPr>
          <a:xfrm>
            <a:off x="784456" y="4525269"/>
            <a:ext cx="3119193" cy="1122434"/>
          </a:xfrm>
          <a:prstGeom prst="rect">
            <a:avLst/>
          </a:prstGeom>
          <a:noFill/>
          <a:ln/>
        </p:spPr>
        <p:txBody>
          <a:bodyPr wrap="square" lIns="0" tIns="0" rIns="0" bIns="0" rtlCol="0" anchor="ctr"/>
          <a:lstStyle/>
          <a:p>
            <a:pPr marL="285750" indent="-285750">
              <a:lnSpc>
                <a:spcPts val="1420"/>
              </a:lnSpc>
              <a:buClr>
                <a:schemeClr val="bg1"/>
              </a:buClr>
              <a:buSzPct val="120000"/>
              <a:buFont typeface="Wingdings" pitchFamily="2" charset="2"/>
              <a:buChar char="ü"/>
            </a:pPr>
            <a:r>
              <a:rPr lang="kk-KZ" sz="1100" dirty="0">
                <a:solidFill>
                  <a:srgbClr val="FFFFFF"/>
                </a:solidFill>
                <a:latin typeface="MiSans" pitchFamily="34" charset="0"/>
                <a:ea typeface="MiSans" pitchFamily="34" charset="-122"/>
                <a:cs typeface="MiSans" pitchFamily="34" charset="-120"/>
              </a:rPr>
              <a:t>Процестерді автоматтандыру, </a:t>
            </a:r>
          </a:p>
          <a:p>
            <a:pPr marL="285750" indent="-285750">
              <a:lnSpc>
                <a:spcPts val="1420"/>
              </a:lnSpc>
              <a:buClr>
                <a:schemeClr val="bg1"/>
              </a:buClr>
              <a:buSzPct val="120000"/>
              <a:buFont typeface="Wingdings" pitchFamily="2" charset="2"/>
              <a:buChar char="ü"/>
            </a:pPr>
            <a:r>
              <a:rPr lang="kk-KZ" sz="1100" dirty="0">
                <a:solidFill>
                  <a:srgbClr val="FFFFFF"/>
                </a:solidFill>
                <a:latin typeface="MiSans" pitchFamily="34" charset="0"/>
                <a:ea typeface="MiSans" pitchFamily="34" charset="-122"/>
                <a:cs typeface="MiSans" pitchFamily="34" charset="-120"/>
              </a:rPr>
              <a:t>Қағаз түріндегі құжат айналымын қысқарту,</a:t>
            </a:r>
          </a:p>
          <a:p>
            <a:pPr marL="285750" indent="-285750">
              <a:lnSpc>
                <a:spcPts val="1420"/>
              </a:lnSpc>
              <a:buClr>
                <a:schemeClr val="bg1"/>
              </a:buClr>
              <a:buSzPct val="120000"/>
              <a:buFont typeface="Wingdings" pitchFamily="2" charset="2"/>
              <a:buChar char="ü"/>
            </a:pPr>
            <a:r>
              <a:rPr lang="kk-KZ" sz="1100" dirty="0">
                <a:solidFill>
                  <a:srgbClr val="FFFFFF"/>
                </a:solidFill>
                <a:latin typeface="MiSans" pitchFamily="34" charset="0"/>
                <a:ea typeface="MiSans" pitchFamily="34" charset="-122"/>
                <a:cs typeface="MiSans" pitchFamily="34" charset="-120"/>
              </a:rPr>
              <a:t>Ақпараттық жүйелердің (АЖ) және телекоммуникациялардың жұмыс қабілеттілігін қамтамасыз ету</a:t>
            </a:r>
            <a:r>
              <a:rPr lang="ru-RU" sz="1100" dirty="0">
                <a:solidFill>
                  <a:srgbClr val="FFFFFF"/>
                </a:solidFill>
                <a:latin typeface="MiSans" pitchFamily="34" charset="0"/>
                <a:ea typeface="MiSans" pitchFamily="34" charset="-122"/>
                <a:cs typeface="MiSans" pitchFamily="34" charset="-120"/>
              </a:rPr>
              <a:t>.</a:t>
            </a:r>
          </a:p>
          <a:p>
            <a:pPr marL="285750" indent="-285750">
              <a:lnSpc>
                <a:spcPts val="1420"/>
              </a:lnSpc>
              <a:buClr>
                <a:schemeClr val="bg1"/>
              </a:buClr>
              <a:buSzPct val="120000"/>
              <a:buFont typeface="Wingdings" pitchFamily="2" charset="2"/>
              <a:buChar char="ü"/>
            </a:pPr>
            <a:endParaRPr lang="ru-RU" sz="1100" dirty="0">
              <a:solidFill>
                <a:srgbClr val="FFFFFF"/>
              </a:solidFill>
              <a:latin typeface="MiSans" pitchFamily="34" charset="0"/>
              <a:ea typeface="MiSans" pitchFamily="34" charset="-122"/>
              <a:cs typeface="MiSans" pitchFamily="34" charset="-120"/>
            </a:endParaRPr>
          </a:p>
        </p:txBody>
      </p:sp>
      <p:sp>
        <p:nvSpPr>
          <p:cNvPr id="42" name="Shape 40"/>
          <p:cNvSpPr/>
          <p:nvPr/>
        </p:nvSpPr>
        <p:spPr>
          <a:xfrm>
            <a:off x="416719" y="6315075"/>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43" name="Text 41"/>
          <p:cNvSpPr/>
          <p:nvPr/>
        </p:nvSpPr>
        <p:spPr>
          <a:xfrm>
            <a:off x="623888" y="6286500"/>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АҚ</a:t>
            </a:r>
            <a:endParaRPr lang="en-US" sz="1000" dirty="0">
              <a:latin typeface="Arial" panose="020B0604020202020204" pitchFamily="34" charset="0"/>
              <a:cs typeface="Arial" panose="020B0604020202020204" pitchFamily="34" charset="0"/>
            </a:endParaRPr>
          </a:p>
        </p:txBody>
      </p:sp>
      <p:sp>
        <p:nvSpPr>
          <p:cNvPr id="44" name="Text 42"/>
          <p:cNvSpPr/>
          <p:nvPr/>
        </p:nvSpPr>
        <p:spPr>
          <a:xfrm>
            <a:off x="11656442" y="6286500"/>
            <a:ext cx="219075"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28</a:t>
            </a:r>
            <a:endParaRPr lang="en-US" sz="1000" dirty="0">
              <a:latin typeface="Arial" panose="020B0604020202020204" pitchFamily="34" charset="0"/>
              <a:cs typeface="Arial" panose="020B0604020202020204" pitchFamily="34" charset="0"/>
            </a:endParaRPr>
          </a:p>
        </p:txBody>
      </p:sp>
      <p:sp>
        <p:nvSpPr>
          <p:cNvPr id="45" name="Text 32">
            <a:extLst>
              <a:ext uri="{FF2B5EF4-FFF2-40B4-BE49-F238E27FC236}">
                <a16:creationId xmlns:a16="http://schemas.microsoft.com/office/drawing/2014/main" id="{63F4D386-02AE-2BA1-59A0-B65055962BE4}"/>
              </a:ext>
            </a:extLst>
          </p:cNvPr>
          <p:cNvSpPr/>
          <p:nvPr/>
        </p:nvSpPr>
        <p:spPr>
          <a:xfrm>
            <a:off x="7898409" y="3965016"/>
            <a:ext cx="3697139" cy="329047"/>
          </a:xfrm>
          <a:prstGeom prst="rect">
            <a:avLst/>
          </a:prstGeom>
          <a:noFill/>
          <a:ln/>
        </p:spPr>
        <p:txBody>
          <a:bodyPr wrap="square" lIns="0" tIns="0" rIns="0" bIns="0" rtlCol="0" anchor="ctr"/>
          <a:lstStyle/>
          <a:p>
            <a:pPr algn="just"/>
            <a:r>
              <a:rPr lang="ru-RU" sz="1050" dirty="0" err="1">
                <a:solidFill>
                  <a:srgbClr val="2B6CB0"/>
                </a:solidFill>
                <a:latin typeface="MiSans" pitchFamily="34" charset="0"/>
                <a:ea typeface="MiSans" pitchFamily="34" charset="-122"/>
                <a:cs typeface="MiSans" pitchFamily="34" charset="-120"/>
              </a:rPr>
              <a:t>Клиенттер</a:t>
            </a:r>
            <a:r>
              <a:rPr lang="ru-RU" sz="1050" dirty="0">
                <a:solidFill>
                  <a:srgbClr val="2B6CB0"/>
                </a:solidFill>
                <a:latin typeface="MiSans" pitchFamily="34" charset="0"/>
                <a:ea typeface="MiSans" pitchFamily="34" charset="-122"/>
                <a:cs typeface="MiSans" pitchFamily="34" charset="-120"/>
              </a:rPr>
              <a:t> мен </a:t>
            </a:r>
            <a:r>
              <a:rPr lang="ru-RU" sz="1050" dirty="0" err="1">
                <a:solidFill>
                  <a:srgbClr val="2B6CB0"/>
                </a:solidFill>
                <a:latin typeface="MiSans" pitchFamily="34" charset="0"/>
                <a:ea typeface="MiSans" pitchFamily="34" charset="-122"/>
                <a:cs typeface="MiSans" pitchFamily="34" charset="-120"/>
              </a:rPr>
              <a:t>серіктестердің</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теріс</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көзқарасының</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ықтимал</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қалыптасуымен</a:t>
            </a:r>
            <a:r>
              <a:rPr lang="ru-RU" sz="1050" dirty="0">
                <a:solidFill>
                  <a:srgbClr val="2B6CB0"/>
                </a:solidFill>
                <a:latin typeface="MiSans" pitchFamily="34" charset="0"/>
                <a:ea typeface="MiSans" pitchFamily="34" charset="-122"/>
                <a:cs typeface="MiSans" pitchFamily="34" charset="-120"/>
              </a:rPr>
              <a:t> байланысты </a:t>
            </a:r>
            <a:r>
              <a:rPr lang="ru-RU" sz="1050" dirty="0" err="1">
                <a:solidFill>
                  <a:srgbClr val="2B6CB0"/>
                </a:solidFill>
                <a:latin typeface="MiSans" pitchFamily="34" charset="0"/>
                <a:ea typeface="MiSans" pitchFamily="34" charset="-122"/>
                <a:cs typeface="MiSans" pitchFamily="34" charset="-120"/>
              </a:rPr>
              <a:t>беделдік</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тәуекелдер</a:t>
            </a:r>
            <a:endParaRPr lang="en-US" sz="1600" dirty="0"/>
          </a:p>
        </p:txBody>
      </p:sp>
      <p:sp>
        <p:nvSpPr>
          <p:cNvPr id="46" name="Text 32">
            <a:extLst>
              <a:ext uri="{FF2B5EF4-FFF2-40B4-BE49-F238E27FC236}">
                <a16:creationId xmlns:a16="http://schemas.microsoft.com/office/drawing/2014/main" id="{DF1103CA-23C2-766B-364C-B3D40D7418EF}"/>
              </a:ext>
            </a:extLst>
          </p:cNvPr>
          <p:cNvSpPr/>
          <p:nvPr/>
        </p:nvSpPr>
        <p:spPr>
          <a:xfrm>
            <a:off x="7900598" y="3514291"/>
            <a:ext cx="3697139" cy="329046"/>
          </a:xfrm>
          <a:prstGeom prst="rect">
            <a:avLst/>
          </a:prstGeom>
          <a:noFill/>
          <a:ln/>
        </p:spPr>
        <p:txBody>
          <a:bodyPr wrap="square" lIns="0" tIns="0" rIns="0" bIns="0" rtlCol="0" anchor="ctr"/>
          <a:lstStyle/>
          <a:p>
            <a:pPr algn="just"/>
            <a:r>
              <a:rPr lang="ru-RU" sz="1050" dirty="0" err="1">
                <a:solidFill>
                  <a:srgbClr val="2B6CB0"/>
                </a:solidFill>
                <a:latin typeface="MiSans" pitchFamily="34" charset="0"/>
                <a:ea typeface="MiSans" pitchFamily="34" charset="-122"/>
                <a:cs typeface="MiSans" pitchFamily="34" charset="-120"/>
              </a:rPr>
              <a:t>Қаржылық</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тұрақтылықпен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және</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қаржыны</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басқарумен</a:t>
            </a:r>
            <a:r>
              <a:rPr lang="ru-RU" sz="1050" dirty="0">
                <a:solidFill>
                  <a:srgbClr val="2B6CB0"/>
                </a:solidFill>
                <a:latin typeface="MiSans" pitchFamily="34" charset="0"/>
                <a:ea typeface="MiSans" pitchFamily="34" charset="-122"/>
                <a:cs typeface="MiSans" pitchFamily="34" charset="-120"/>
              </a:rPr>
              <a:t> байланысты </a:t>
            </a:r>
            <a:r>
              <a:rPr lang="ru-RU" sz="1050" dirty="0" err="1">
                <a:solidFill>
                  <a:srgbClr val="2B6CB0"/>
                </a:solidFill>
                <a:latin typeface="MiSans" pitchFamily="34" charset="0"/>
                <a:ea typeface="MiSans" pitchFamily="34" charset="-122"/>
                <a:cs typeface="MiSans" pitchFamily="34" charset="-120"/>
              </a:rPr>
              <a:t>тәуекелдер</a:t>
            </a:r>
            <a:r>
              <a:rPr lang="ru-RU" sz="1050" dirty="0">
                <a:solidFill>
                  <a:srgbClr val="2B6CB0"/>
                </a:solidFill>
                <a:latin typeface="MiSans" pitchFamily="34" charset="0"/>
                <a:ea typeface="MiSans" pitchFamily="34" charset="-122"/>
                <a:cs typeface="MiSans" pitchFamily="34" charset="-120"/>
              </a:rPr>
              <a:t>; </a:t>
            </a:r>
          </a:p>
        </p:txBody>
      </p:sp>
      <p:sp>
        <p:nvSpPr>
          <p:cNvPr id="47" name="Shape 37">
            <a:extLst>
              <a:ext uri="{FF2B5EF4-FFF2-40B4-BE49-F238E27FC236}">
                <a16:creationId xmlns:a16="http://schemas.microsoft.com/office/drawing/2014/main" id="{7A960364-80F6-5B6F-4420-07BA617F3925}"/>
              </a:ext>
            </a:extLst>
          </p:cNvPr>
          <p:cNvSpPr/>
          <p:nvPr/>
        </p:nvSpPr>
        <p:spPr>
          <a:xfrm>
            <a:off x="4167295" y="3766705"/>
            <a:ext cx="3331010" cy="1846832"/>
          </a:xfrm>
          <a:prstGeom prst="roundRect">
            <a:avLst>
              <a:gd name="adj" fmla="val 12500"/>
            </a:avLst>
          </a:prstGeom>
          <a:gradFill flip="none" rotWithShape="1">
            <a:gsLst>
              <a:gs pos="22000">
                <a:schemeClr val="accent1">
                  <a:lumMod val="75000"/>
                </a:schemeClr>
              </a:gs>
              <a:gs pos="100000">
                <a:srgbClr val="2B6CB0"/>
              </a:gs>
            </a:gsLst>
            <a:lin ang="0" scaled="1"/>
          </a:gradFill>
          <a:ln/>
        </p:spPr>
      </p:sp>
      <p:sp>
        <p:nvSpPr>
          <p:cNvPr id="48" name="Text 39">
            <a:extLst>
              <a:ext uri="{FF2B5EF4-FFF2-40B4-BE49-F238E27FC236}">
                <a16:creationId xmlns:a16="http://schemas.microsoft.com/office/drawing/2014/main" id="{3BC5FE9F-5B96-D16B-99F1-3FA9B0C2BE16}"/>
              </a:ext>
            </a:extLst>
          </p:cNvPr>
          <p:cNvSpPr/>
          <p:nvPr/>
        </p:nvSpPr>
        <p:spPr>
          <a:xfrm>
            <a:off x="4250705" y="4195073"/>
            <a:ext cx="3120714" cy="1122434"/>
          </a:xfrm>
          <a:prstGeom prst="rect">
            <a:avLst/>
          </a:prstGeom>
          <a:gradFill flip="none" rotWithShape="1">
            <a:gsLst>
              <a:gs pos="22000">
                <a:schemeClr val="accent1">
                  <a:lumMod val="75000"/>
                </a:schemeClr>
              </a:gs>
              <a:gs pos="100000">
                <a:srgbClr val="2B6CB0"/>
              </a:gs>
            </a:gsLst>
            <a:lin ang="0" scaled="1"/>
          </a:gradFill>
          <a:ln/>
        </p:spPr>
        <p:txBody>
          <a:bodyPr wrap="square" lIns="0" tIns="0" rIns="0" bIns="0" rtlCol="0" anchor="ctr"/>
          <a:lstStyle/>
          <a:p>
            <a:pPr marL="285750" indent="-285750" algn="just">
              <a:buClr>
                <a:schemeClr val="bg1"/>
              </a:buClr>
              <a:buSzPct val="120000"/>
              <a:buFont typeface="Wingdings" pitchFamily="2" charset="2"/>
              <a:buChar char="ü"/>
            </a:pPr>
            <a:r>
              <a:rPr lang="kk-KZ" sz="1100" dirty="0">
                <a:solidFill>
                  <a:srgbClr val="FFFFFF"/>
                </a:solidFill>
                <a:latin typeface="MiSans" pitchFamily="34" charset="0"/>
                <a:ea typeface="MiSans" pitchFamily="34" charset="-122"/>
                <a:cs typeface="MiSans" pitchFamily="34" charset="-120"/>
              </a:rPr>
              <a:t>Адами капиталды дамыту (біліктілікті үздіксіз арттыру, конференцияларға, семинарларға және т.б. қатысу);</a:t>
            </a:r>
          </a:p>
          <a:p>
            <a:pPr marL="285750" indent="-285750" algn="just">
              <a:buClr>
                <a:schemeClr val="bg1"/>
              </a:buClr>
              <a:buSzPct val="120000"/>
              <a:buFont typeface="Wingdings" pitchFamily="2" charset="2"/>
              <a:buChar char="ü"/>
            </a:pPr>
            <a:r>
              <a:rPr lang="kk-KZ" sz="1100" dirty="0">
                <a:solidFill>
                  <a:srgbClr val="FFFFFF"/>
                </a:solidFill>
                <a:latin typeface="MiSans" pitchFamily="34" charset="0"/>
                <a:ea typeface="MiSans" pitchFamily="34" charset="-122"/>
                <a:cs typeface="MiSans" pitchFamily="34" charset="-120"/>
              </a:rPr>
              <a:t>Қызметкерлерді әлеуметтік қолдау (сақтандыру, материалдық қолдау);</a:t>
            </a:r>
          </a:p>
          <a:p>
            <a:pPr marL="285750" indent="-285750" algn="just">
              <a:buClr>
                <a:schemeClr val="bg1"/>
              </a:buClr>
              <a:buSzPct val="120000"/>
              <a:buFont typeface="Wingdings" pitchFamily="2" charset="2"/>
              <a:buChar char="ü"/>
            </a:pPr>
            <a:r>
              <a:rPr lang="kk-KZ" sz="1100" dirty="0">
                <a:solidFill>
                  <a:srgbClr val="FFFFFF"/>
                </a:solidFill>
                <a:latin typeface="MiSans" pitchFamily="34" charset="0"/>
                <a:ea typeface="MiSans" pitchFamily="34" charset="-122"/>
                <a:cs typeface="MiSans" pitchFamily="34" charset="-120"/>
              </a:rPr>
              <a:t>Еңбекті қорғау және қауіпсіздік техникасы үшін жауапты тұлғаларды айқындау;</a:t>
            </a:r>
          </a:p>
          <a:p>
            <a:pPr marL="285750" indent="-285750" algn="just">
              <a:buClr>
                <a:schemeClr val="bg1"/>
              </a:buClr>
              <a:buSzPct val="120000"/>
              <a:buFont typeface="Wingdings" pitchFamily="2" charset="2"/>
              <a:buChar char="ü"/>
            </a:pPr>
            <a:r>
              <a:rPr lang="kk-KZ" sz="1100" dirty="0">
                <a:solidFill>
                  <a:srgbClr val="FFFFFF"/>
                </a:solidFill>
                <a:latin typeface="MiSans" pitchFamily="34" charset="0"/>
                <a:ea typeface="MiSans" pitchFamily="34" charset="-122"/>
                <a:cs typeface="MiSans" pitchFamily="34" charset="-120"/>
              </a:rPr>
              <a:t>Тиісті нормалар мен қағидаларды регламенттейтін ІНҚ бекіту.</a:t>
            </a:r>
          </a:p>
          <a:p>
            <a:pPr marL="285750" indent="-285750" algn="just">
              <a:buClr>
                <a:schemeClr val="bg1"/>
              </a:buClr>
              <a:buSzPct val="120000"/>
              <a:buFont typeface="Wingdings" pitchFamily="2" charset="2"/>
              <a:buChar char="ü"/>
            </a:pPr>
            <a:endParaRPr lang="ru-RU" sz="1100" dirty="0">
              <a:solidFill>
                <a:srgbClr val="FFFFFF"/>
              </a:solidFill>
              <a:latin typeface="MiSans" pitchFamily="34" charset="0"/>
              <a:ea typeface="MiSans" pitchFamily="34" charset="-122"/>
              <a:cs typeface="MiSans" pitchFamily="34" charset="-120"/>
            </a:endParaRPr>
          </a:p>
        </p:txBody>
      </p:sp>
      <p:sp>
        <p:nvSpPr>
          <p:cNvPr id="49" name="Shape 37">
            <a:extLst>
              <a:ext uri="{FF2B5EF4-FFF2-40B4-BE49-F238E27FC236}">
                <a16:creationId xmlns:a16="http://schemas.microsoft.com/office/drawing/2014/main" id="{45560C3C-0D0D-7058-73DE-25E0E3F15846}"/>
              </a:ext>
            </a:extLst>
          </p:cNvPr>
          <p:cNvSpPr/>
          <p:nvPr/>
        </p:nvSpPr>
        <p:spPr>
          <a:xfrm>
            <a:off x="7649028" y="4505541"/>
            <a:ext cx="4047167" cy="1207707"/>
          </a:xfrm>
          <a:prstGeom prst="roundRect">
            <a:avLst>
              <a:gd name="adj" fmla="val 12500"/>
            </a:avLst>
          </a:prstGeom>
          <a:gradFill flip="none" rotWithShape="1">
            <a:gsLst>
              <a:gs pos="3000">
                <a:srgbClr val="7030A0">
                  <a:alpha val="57000"/>
                </a:srgbClr>
              </a:gs>
              <a:gs pos="100000">
                <a:srgbClr val="2B6CB0"/>
              </a:gs>
            </a:gsLst>
            <a:lin ang="0" scaled="1"/>
          </a:gradFill>
          <a:ln/>
        </p:spPr>
      </p:sp>
      <p:sp>
        <p:nvSpPr>
          <p:cNvPr id="50" name="Text 39">
            <a:extLst>
              <a:ext uri="{FF2B5EF4-FFF2-40B4-BE49-F238E27FC236}">
                <a16:creationId xmlns:a16="http://schemas.microsoft.com/office/drawing/2014/main" id="{A14E1C34-8871-BC16-04F3-244E19EE61A5}"/>
              </a:ext>
            </a:extLst>
          </p:cNvPr>
          <p:cNvSpPr/>
          <p:nvPr/>
        </p:nvSpPr>
        <p:spPr>
          <a:xfrm>
            <a:off x="7721591" y="4542291"/>
            <a:ext cx="4031560" cy="1122434"/>
          </a:xfrm>
          <a:prstGeom prst="rect">
            <a:avLst/>
          </a:prstGeom>
          <a:noFill/>
          <a:ln/>
        </p:spPr>
        <p:txBody>
          <a:bodyPr wrap="square" lIns="0" tIns="0" rIns="0" bIns="0" rtlCol="0" anchor="ctr"/>
          <a:lstStyle/>
          <a:p>
            <a:pPr marL="285750" indent="-285750">
              <a:lnSpc>
                <a:spcPts val="1420"/>
              </a:lnSpc>
              <a:buClr>
                <a:schemeClr val="bg1"/>
              </a:buClr>
              <a:buSzPct val="120000"/>
              <a:buFont typeface="Wingdings" pitchFamily="2" charset="2"/>
              <a:buChar char="ü"/>
            </a:pPr>
            <a:r>
              <a:rPr lang="ru-RU" sz="1100" dirty="0" err="1">
                <a:solidFill>
                  <a:srgbClr val="FFFFFF"/>
                </a:solidFill>
                <a:latin typeface="MiSans" pitchFamily="34" charset="0"/>
                <a:ea typeface="MiSans" pitchFamily="34" charset="-122"/>
                <a:cs typeface="MiSans" pitchFamily="34" charset="-120"/>
              </a:rPr>
              <a:t>Нақты</a:t>
            </a:r>
            <a:r>
              <a:rPr lang="ru-RU" sz="1100" dirty="0">
                <a:solidFill>
                  <a:srgbClr val="FFFFFF"/>
                </a:solidFill>
                <a:latin typeface="MiSans" pitchFamily="34" charset="0"/>
                <a:ea typeface="MiSans" pitchFamily="34" charset="-122"/>
                <a:cs typeface="MiSans" pitchFamily="34" charset="-120"/>
              </a:rPr>
              <a:t> </a:t>
            </a:r>
            <a:r>
              <a:rPr lang="ru-RU" sz="1100" dirty="0" err="1">
                <a:solidFill>
                  <a:srgbClr val="FFFFFF"/>
                </a:solidFill>
                <a:latin typeface="MiSans" pitchFamily="34" charset="0"/>
                <a:ea typeface="MiSans" pitchFamily="34" charset="-122"/>
                <a:cs typeface="MiSans" pitchFamily="34" charset="-120"/>
              </a:rPr>
              <a:t>регламенттелген</a:t>
            </a:r>
            <a:r>
              <a:rPr lang="ru-RU" sz="1100" dirty="0">
                <a:solidFill>
                  <a:srgbClr val="FFFFFF"/>
                </a:solidFill>
                <a:latin typeface="MiSans" pitchFamily="34" charset="0"/>
                <a:ea typeface="MiSans" pitchFamily="34" charset="-122"/>
                <a:cs typeface="MiSans" pitchFamily="34" charset="-120"/>
              </a:rPr>
              <a:t> </a:t>
            </a:r>
            <a:r>
              <a:rPr lang="ru-RU" sz="1100" dirty="0" err="1">
                <a:solidFill>
                  <a:srgbClr val="FFFFFF"/>
                </a:solidFill>
                <a:latin typeface="MiSans" pitchFamily="34" charset="0"/>
                <a:ea typeface="MiSans" pitchFamily="34" charset="-122"/>
                <a:cs typeface="MiSans" pitchFamily="34" charset="-120"/>
              </a:rPr>
              <a:t>процестер</a:t>
            </a:r>
            <a:r>
              <a:rPr lang="ru-RU" sz="1100" dirty="0">
                <a:solidFill>
                  <a:srgbClr val="FFFFFF"/>
                </a:solidFill>
                <a:latin typeface="MiSans" pitchFamily="34" charset="0"/>
                <a:ea typeface="MiSans" pitchFamily="34" charset="-122"/>
                <a:cs typeface="MiSans" pitchFamily="34" charset="-120"/>
              </a:rPr>
              <a:t>;</a:t>
            </a:r>
          </a:p>
          <a:p>
            <a:pPr marL="285750" indent="-285750">
              <a:lnSpc>
                <a:spcPts val="1420"/>
              </a:lnSpc>
              <a:buClr>
                <a:schemeClr val="bg1"/>
              </a:buClr>
              <a:buSzPct val="120000"/>
              <a:buFont typeface="Wingdings" pitchFamily="2" charset="2"/>
              <a:buChar char="ü"/>
            </a:pPr>
            <a:r>
              <a:rPr lang="ru-RU" sz="1100" dirty="0" err="1">
                <a:solidFill>
                  <a:srgbClr val="FFFFFF"/>
                </a:solidFill>
                <a:latin typeface="MiSans" pitchFamily="34" charset="0"/>
                <a:ea typeface="MiSans" pitchFamily="34" charset="-122"/>
                <a:cs typeface="MiSans" pitchFamily="34" charset="-120"/>
              </a:rPr>
              <a:t>Қордың</a:t>
            </a:r>
            <a:r>
              <a:rPr lang="ru-RU" sz="1100" dirty="0">
                <a:solidFill>
                  <a:srgbClr val="FFFFFF"/>
                </a:solidFill>
                <a:latin typeface="MiSans" pitchFamily="34" charset="0"/>
                <a:ea typeface="MiSans" pitchFamily="34" charset="-122"/>
                <a:cs typeface="MiSans" pitchFamily="34" charset="-120"/>
              </a:rPr>
              <a:t> </a:t>
            </a:r>
            <a:r>
              <a:rPr lang="ru-RU" sz="1100" dirty="0" err="1">
                <a:solidFill>
                  <a:srgbClr val="FFFFFF"/>
                </a:solidFill>
                <a:latin typeface="MiSans" pitchFamily="34" charset="0"/>
                <a:ea typeface="MiSans" pitchFamily="34" charset="-122"/>
                <a:cs typeface="MiSans" pitchFamily="34" charset="-120"/>
              </a:rPr>
              <a:t>заңнамасы</a:t>
            </a:r>
            <a:r>
              <a:rPr lang="ru-RU" sz="1100" dirty="0">
                <a:solidFill>
                  <a:srgbClr val="FFFFFF"/>
                </a:solidFill>
                <a:latin typeface="MiSans" pitchFamily="34" charset="0"/>
                <a:ea typeface="MiSans" pitchFamily="34" charset="-122"/>
                <a:cs typeface="MiSans" pitchFamily="34" charset="-120"/>
              </a:rPr>
              <a:t> мен ІНҚ </a:t>
            </a:r>
            <a:r>
              <a:rPr lang="ru-RU" sz="1100" dirty="0" err="1">
                <a:solidFill>
                  <a:srgbClr val="FFFFFF"/>
                </a:solidFill>
                <a:latin typeface="MiSans" pitchFamily="34" charset="0"/>
                <a:ea typeface="MiSans" pitchFamily="34" charset="-122"/>
                <a:cs typeface="MiSans" pitchFamily="34" charset="-120"/>
              </a:rPr>
              <a:t>нормалары</a:t>
            </a:r>
            <a:r>
              <a:rPr lang="ru-RU" sz="1100" dirty="0">
                <a:solidFill>
                  <a:srgbClr val="FFFFFF"/>
                </a:solidFill>
                <a:latin typeface="MiSans" pitchFamily="34" charset="0"/>
                <a:ea typeface="MiSans" pitchFamily="34" charset="-122"/>
                <a:cs typeface="MiSans" pitchFamily="34" charset="-120"/>
              </a:rPr>
              <a:t> мен </a:t>
            </a:r>
            <a:r>
              <a:rPr lang="ru-RU" sz="1100" dirty="0" err="1">
                <a:solidFill>
                  <a:srgbClr val="FFFFFF"/>
                </a:solidFill>
                <a:latin typeface="MiSans" pitchFamily="34" charset="0"/>
                <a:ea typeface="MiSans" pitchFamily="34" charset="-122"/>
                <a:cs typeface="MiSans" pitchFamily="34" charset="-120"/>
              </a:rPr>
              <a:t>қағидаларын</a:t>
            </a:r>
            <a:r>
              <a:rPr lang="ru-RU" sz="1100" dirty="0">
                <a:solidFill>
                  <a:srgbClr val="FFFFFF"/>
                </a:solidFill>
                <a:latin typeface="MiSans" pitchFamily="34" charset="0"/>
                <a:ea typeface="MiSans" pitchFamily="34" charset="-122"/>
                <a:cs typeface="MiSans" pitchFamily="34" charset="-120"/>
              </a:rPr>
              <a:t> </a:t>
            </a:r>
            <a:r>
              <a:rPr lang="ru-RU" sz="1100" dirty="0" err="1">
                <a:solidFill>
                  <a:srgbClr val="FFFFFF"/>
                </a:solidFill>
                <a:latin typeface="MiSans" pitchFamily="34" charset="0"/>
                <a:ea typeface="MiSans" pitchFamily="34" charset="-122"/>
                <a:cs typeface="MiSans" pitchFamily="34" charset="-120"/>
              </a:rPr>
              <a:t>сақтау</a:t>
            </a:r>
            <a:r>
              <a:rPr lang="ru-RU" sz="1100" dirty="0">
                <a:solidFill>
                  <a:srgbClr val="FFFFFF"/>
                </a:solidFill>
                <a:latin typeface="MiSans" pitchFamily="34" charset="0"/>
                <a:ea typeface="MiSans" pitchFamily="34" charset="-122"/>
                <a:cs typeface="MiSans" pitchFamily="34" charset="-120"/>
              </a:rPr>
              <a:t>; </a:t>
            </a:r>
          </a:p>
          <a:p>
            <a:pPr marL="285750" indent="-285750">
              <a:lnSpc>
                <a:spcPts val="1420"/>
              </a:lnSpc>
              <a:buClr>
                <a:schemeClr val="bg1"/>
              </a:buClr>
              <a:buSzPct val="120000"/>
              <a:buFont typeface="Wingdings" pitchFamily="2" charset="2"/>
              <a:buChar char="ü"/>
            </a:pPr>
            <a:r>
              <a:rPr lang="ru-RU" sz="1100" dirty="0" err="1">
                <a:solidFill>
                  <a:srgbClr val="FFFFFF"/>
                </a:solidFill>
                <a:latin typeface="MiSans" pitchFamily="34" charset="0"/>
                <a:ea typeface="MiSans" pitchFamily="34" charset="-122"/>
                <a:cs typeface="MiSans" pitchFamily="34" charset="-120"/>
              </a:rPr>
              <a:t>Қор</a:t>
            </a:r>
            <a:r>
              <a:rPr lang="ru-RU" sz="1100" dirty="0">
                <a:solidFill>
                  <a:srgbClr val="FFFFFF"/>
                </a:solidFill>
                <a:latin typeface="MiSans" pitchFamily="34" charset="0"/>
                <a:ea typeface="MiSans" pitchFamily="34" charset="-122"/>
                <a:cs typeface="MiSans" pitchFamily="34" charset="-120"/>
              </a:rPr>
              <a:t> </a:t>
            </a:r>
            <a:r>
              <a:rPr lang="ru-RU" sz="1100" dirty="0" err="1">
                <a:solidFill>
                  <a:srgbClr val="FFFFFF"/>
                </a:solidFill>
                <a:latin typeface="MiSans" pitchFamily="34" charset="0"/>
                <a:ea typeface="MiSans" pitchFamily="34" charset="-122"/>
                <a:cs typeface="MiSans" pitchFamily="34" charset="-120"/>
              </a:rPr>
              <a:t>ішінде</a:t>
            </a:r>
            <a:r>
              <a:rPr lang="ru-RU" sz="1100" dirty="0">
                <a:solidFill>
                  <a:srgbClr val="FFFFFF"/>
                </a:solidFill>
                <a:latin typeface="MiSans" pitchFamily="34" charset="0"/>
                <a:ea typeface="MiSans" pitchFamily="34" charset="-122"/>
                <a:cs typeface="MiSans" pitchFamily="34" charset="-120"/>
              </a:rPr>
              <a:t> де, </a:t>
            </a:r>
            <a:r>
              <a:rPr lang="ru-RU" sz="1100" dirty="0" err="1">
                <a:solidFill>
                  <a:srgbClr val="FFFFFF"/>
                </a:solidFill>
                <a:latin typeface="MiSans" pitchFamily="34" charset="0"/>
                <a:ea typeface="MiSans" pitchFamily="34" charset="-122"/>
                <a:cs typeface="MiSans" pitchFamily="34" charset="-120"/>
              </a:rPr>
              <a:t>сыртқы</a:t>
            </a:r>
            <a:r>
              <a:rPr lang="ru-RU" sz="1100" dirty="0">
                <a:solidFill>
                  <a:srgbClr val="FFFFFF"/>
                </a:solidFill>
                <a:latin typeface="MiSans" pitchFamily="34" charset="0"/>
                <a:ea typeface="MiSans" pitchFamily="34" charset="-122"/>
                <a:cs typeface="MiSans" pitchFamily="34" charset="-120"/>
              </a:rPr>
              <a:t> </a:t>
            </a:r>
            <a:r>
              <a:rPr lang="ru-RU" sz="1100" dirty="0" err="1">
                <a:solidFill>
                  <a:srgbClr val="FFFFFF"/>
                </a:solidFill>
                <a:latin typeface="MiSans" pitchFamily="34" charset="0"/>
                <a:ea typeface="MiSans" pitchFamily="34" charset="-122"/>
                <a:cs typeface="MiSans" pitchFamily="34" charset="-120"/>
              </a:rPr>
              <a:t>стейкхолдерлермен</a:t>
            </a:r>
            <a:r>
              <a:rPr lang="ru-RU" sz="1100" dirty="0">
                <a:solidFill>
                  <a:srgbClr val="FFFFFF"/>
                </a:solidFill>
                <a:latin typeface="MiSans" pitchFamily="34" charset="0"/>
                <a:ea typeface="MiSans" pitchFamily="34" charset="-122"/>
                <a:cs typeface="MiSans" pitchFamily="34" charset="-120"/>
              </a:rPr>
              <a:t> де </a:t>
            </a:r>
            <a:r>
              <a:rPr lang="ru-RU" sz="1100" dirty="0" err="1">
                <a:solidFill>
                  <a:srgbClr val="FFFFFF"/>
                </a:solidFill>
                <a:latin typeface="MiSans" pitchFamily="34" charset="0"/>
                <a:ea typeface="MiSans" pitchFamily="34" charset="-122"/>
                <a:cs typeface="MiSans" pitchFamily="34" charset="-120"/>
              </a:rPr>
              <a:t>қабылданатын</a:t>
            </a:r>
            <a:r>
              <a:rPr lang="ru-RU" sz="1100" dirty="0">
                <a:solidFill>
                  <a:srgbClr val="FFFFFF"/>
                </a:solidFill>
                <a:latin typeface="MiSans" pitchFamily="34" charset="0"/>
                <a:ea typeface="MiSans" pitchFamily="34" charset="-122"/>
                <a:cs typeface="MiSans" pitchFamily="34" charset="-120"/>
              </a:rPr>
              <a:t> </a:t>
            </a:r>
            <a:r>
              <a:rPr lang="ru-RU" sz="1100" dirty="0" err="1">
                <a:solidFill>
                  <a:srgbClr val="FFFFFF"/>
                </a:solidFill>
                <a:latin typeface="MiSans" pitchFamily="34" charset="0"/>
                <a:ea typeface="MiSans" pitchFamily="34" charset="-122"/>
                <a:cs typeface="MiSans" pitchFamily="34" charset="-120"/>
              </a:rPr>
              <a:t>шешімдер</a:t>
            </a:r>
            <a:r>
              <a:rPr lang="ru-RU" sz="1100" dirty="0">
                <a:solidFill>
                  <a:srgbClr val="FFFFFF"/>
                </a:solidFill>
                <a:latin typeface="MiSans" pitchFamily="34" charset="0"/>
                <a:ea typeface="MiSans" pitchFamily="34" charset="-122"/>
                <a:cs typeface="MiSans" pitchFamily="34" charset="-120"/>
              </a:rPr>
              <a:t> мен </a:t>
            </a:r>
            <a:r>
              <a:rPr lang="ru-RU" sz="1100" dirty="0" err="1">
                <a:solidFill>
                  <a:srgbClr val="FFFFFF"/>
                </a:solidFill>
                <a:latin typeface="MiSans" pitchFamily="34" charset="0"/>
                <a:ea typeface="MiSans" pitchFamily="34" charset="-122"/>
                <a:cs typeface="MiSans" pitchFamily="34" charset="-120"/>
              </a:rPr>
              <a:t>коммуникациялардың</a:t>
            </a:r>
            <a:r>
              <a:rPr lang="ru-RU" sz="1100" dirty="0">
                <a:solidFill>
                  <a:srgbClr val="FFFFFF"/>
                </a:solidFill>
                <a:latin typeface="MiSans" pitchFamily="34" charset="0"/>
                <a:ea typeface="MiSans" pitchFamily="34" charset="-122"/>
                <a:cs typeface="MiSans" pitchFamily="34" charset="-120"/>
              </a:rPr>
              <a:t> </a:t>
            </a:r>
            <a:r>
              <a:rPr lang="ru-RU" sz="1100" dirty="0" err="1">
                <a:solidFill>
                  <a:srgbClr val="FFFFFF"/>
                </a:solidFill>
                <a:latin typeface="MiSans" pitchFamily="34" charset="0"/>
                <a:ea typeface="MiSans" pitchFamily="34" charset="-122"/>
                <a:cs typeface="MiSans" pitchFamily="34" charset="-120"/>
              </a:rPr>
              <a:t>сапасы</a:t>
            </a:r>
            <a:r>
              <a:rPr lang="ru-RU" sz="1100" dirty="0">
                <a:solidFill>
                  <a:srgbClr val="FFFFFF"/>
                </a:solidFill>
                <a:latin typeface="MiSans" pitchFamily="34" charset="0"/>
                <a:ea typeface="MiSans" pitchFamily="34" charset="-122"/>
                <a:cs typeface="MiSans" pitchFamily="34" charset="-120"/>
              </a:rPr>
              <a:t> мен </a:t>
            </a:r>
            <a:r>
              <a:rPr lang="ru-RU" sz="1100" dirty="0" err="1">
                <a:solidFill>
                  <a:srgbClr val="FFFFFF"/>
                </a:solidFill>
                <a:latin typeface="MiSans" pitchFamily="34" charset="0"/>
                <a:ea typeface="MiSans" pitchFamily="34" charset="-122"/>
                <a:cs typeface="MiSans" pitchFamily="34" charset="-120"/>
              </a:rPr>
              <a:t>жеделдігі</a:t>
            </a:r>
            <a:r>
              <a:rPr lang="ru-RU" sz="1100" dirty="0">
                <a:solidFill>
                  <a:srgbClr val="FFFFFF"/>
                </a:solidFill>
                <a:latin typeface="MiSans" pitchFamily="34" charset="0"/>
                <a:ea typeface="MiSans" pitchFamily="34" charset="-122"/>
                <a:cs typeface="MiSans" pitchFamily="34" charset="-120"/>
              </a:rPr>
              <a:t>.</a:t>
            </a:r>
          </a:p>
        </p:txBody>
      </p:sp>
      <p:sp>
        <p:nvSpPr>
          <p:cNvPr id="40" name="Text 2">
            <a:extLst>
              <a:ext uri="{FF2B5EF4-FFF2-40B4-BE49-F238E27FC236}">
                <a16:creationId xmlns:a16="http://schemas.microsoft.com/office/drawing/2014/main" id="{8BAA7A32-893B-475B-A6B8-7F4465CE5A1E}"/>
              </a:ext>
            </a:extLst>
          </p:cNvPr>
          <p:cNvSpPr/>
          <p:nvPr/>
        </p:nvSpPr>
        <p:spPr>
          <a:xfrm>
            <a:off x="416719" y="216541"/>
            <a:ext cx="10963275" cy="190500"/>
          </a:xfrm>
          <a:prstGeom prst="rect">
            <a:avLst/>
          </a:prstGeom>
          <a:noFill/>
          <a:ln/>
        </p:spPr>
        <p:txBody>
          <a:bodyPr wrap="square" lIns="0" tIns="0" rIns="0" bIns="0" rtlCol="0" anchor="ctr"/>
          <a:lstStyle/>
          <a:p>
            <a:pPr>
              <a:lnSpc>
                <a:spcPct val="120000"/>
              </a:lnSpc>
            </a:pPr>
            <a:r>
              <a:rPr lang="ru-RU"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52" name="Shape 1">
            <a:extLst>
              <a:ext uri="{FF2B5EF4-FFF2-40B4-BE49-F238E27FC236}">
                <a16:creationId xmlns:a16="http://schemas.microsoft.com/office/drawing/2014/main" id="{957BC049-8022-4854-B0D8-64C3651DFCC5}"/>
              </a:ext>
            </a:extLst>
          </p:cNvPr>
          <p:cNvSpPr/>
          <p:nvPr/>
        </p:nvSpPr>
        <p:spPr>
          <a:xfrm>
            <a:off x="513577" y="601902"/>
            <a:ext cx="192046" cy="183338"/>
          </a:xfrm>
          <a:custGeom>
            <a:avLst/>
            <a:gdLst/>
            <a:ahLst/>
            <a:cxnLst/>
            <a:rect l="l" t="t" r="r" b="b"/>
            <a:pathLst>
              <a:path w="183338" h="183338">
                <a:moveTo>
                  <a:pt x="126009" y="100263"/>
                </a:moveTo>
                <a:lnTo>
                  <a:pt x="57651" y="100263"/>
                </a:lnTo>
                <a:cubicBezTo>
                  <a:pt x="58690" y="123359"/>
                  <a:pt x="63810" y="144630"/>
                  <a:pt x="71079" y="160206"/>
                </a:cubicBezTo>
                <a:cubicBezTo>
                  <a:pt x="75162" y="168979"/>
                  <a:pt x="79566" y="175174"/>
                  <a:pt x="83648" y="178970"/>
                </a:cubicBezTo>
                <a:cubicBezTo>
                  <a:pt x="87659" y="182730"/>
                  <a:pt x="90416" y="183338"/>
                  <a:pt x="91848" y="183338"/>
                </a:cubicBezTo>
                <a:cubicBezTo>
                  <a:pt x="93281" y="183338"/>
                  <a:pt x="96038" y="182730"/>
                  <a:pt x="100048" y="178970"/>
                </a:cubicBezTo>
                <a:cubicBezTo>
                  <a:pt x="104130" y="175174"/>
                  <a:pt x="108535" y="168943"/>
                  <a:pt x="112617" y="160206"/>
                </a:cubicBezTo>
                <a:cubicBezTo>
                  <a:pt x="119886" y="144630"/>
                  <a:pt x="125007" y="123359"/>
                  <a:pt x="126045" y="100263"/>
                </a:cubicBezTo>
                <a:close/>
                <a:moveTo>
                  <a:pt x="57616" y="83075"/>
                </a:moveTo>
                <a:lnTo>
                  <a:pt x="125973" y="83075"/>
                </a:lnTo>
                <a:cubicBezTo>
                  <a:pt x="124971" y="59979"/>
                  <a:pt x="119850" y="38709"/>
                  <a:pt x="112581" y="23132"/>
                </a:cubicBezTo>
                <a:cubicBezTo>
                  <a:pt x="108499" y="14395"/>
                  <a:pt x="104095" y="8164"/>
                  <a:pt x="100013" y="4369"/>
                </a:cubicBezTo>
                <a:cubicBezTo>
                  <a:pt x="96002" y="609"/>
                  <a:pt x="93245" y="0"/>
                  <a:pt x="91812" y="0"/>
                </a:cubicBezTo>
                <a:cubicBezTo>
                  <a:pt x="90380" y="0"/>
                  <a:pt x="87623" y="609"/>
                  <a:pt x="83612" y="4369"/>
                </a:cubicBezTo>
                <a:cubicBezTo>
                  <a:pt x="79530" y="8164"/>
                  <a:pt x="75126" y="14395"/>
                  <a:pt x="71044" y="23132"/>
                </a:cubicBezTo>
                <a:cubicBezTo>
                  <a:pt x="63775" y="38709"/>
                  <a:pt x="58654" y="59979"/>
                  <a:pt x="57616" y="83075"/>
                </a:cubicBezTo>
                <a:close/>
                <a:moveTo>
                  <a:pt x="40428" y="83075"/>
                </a:moveTo>
                <a:cubicBezTo>
                  <a:pt x="41681" y="52423"/>
                  <a:pt x="49594" y="23956"/>
                  <a:pt x="61161" y="5264"/>
                </a:cubicBezTo>
                <a:cubicBezTo>
                  <a:pt x="28181" y="16937"/>
                  <a:pt x="3903" y="46980"/>
                  <a:pt x="537" y="83075"/>
                </a:cubicBezTo>
                <a:lnTo>
                  <a:pt x="40428" y="83075"/>
                </a:lnTo>
                <a:close/>
                <a:moveTo>
                  <a:pt x="537" y="100263"/>
                </a:moveTo>
                <a:cubicBezTo>
                  <a:pt x="3903" y="136358"/>
                  <a:pt x="28181" y="166401"/>
                  <a:pt x="61161" y="178075"/>
                </a:cubicBezTo>
                <a:cubicBezTo>
                  <a:pt x="49594" y="159383"/>
                  <a:pt x="41681" y="130915"/>
                  <a:pt x="40428" y="100263"/>
                </a:cubicBezTo>
                <a:lnTo>
                  <a:pt x="537" y="100263"/>
                </a:lnTo>
                <a:close/>
                <a:moveTo>
                  <a:pt x="143197" y="100263"/>
                </a:moveTo>
                <a:cubicBezTo>
                  <a:pt x="141944" y="130915"/>
                  <a:pt x="134030" y="159383"/>
                  <a:pt x="122464" y="178075"/>
                </a:cubicBezTo>
                <a:cubicBezTo>
                  <a:pt x="155444" y="166365"/>
                  <a:pt x="179722" y="136358"/>
                  <a:pt x="183088" y="100263"/>
                </a:cubicBezTo>
                <a:lnTo>
                  <a:pt x="143197" y="100263"/>
                </a:lnTo>
                <a:close/>
                <a:moveTo>
                  <a:pt x="183088" y="83075"/>
                </a:moveTo>
                <a:cubicBezTo>
                  <a:pt x="179722" y="46980"/>
                  <a:pt x="155444" y="16937"/>
                  <a:pt x="122464" y="5264"/>
                </a:cubicBezTo>
                <a:cubicBezTo>
                  <a:pt x="134030" y="23956"/>
                  <a:pt x="141944" y="52423"/>
                  <a:pt x="143197" y="83075"/>
                </a:cubicBezTo>
                <a:lnTo>
                  <a:pt x="183088" y="83075"/>
                </a:lnTo>
                <a:close/>
              </a:path>
            </a:pathLst>
          </a:custGeom>
          <a:solidFill>
            <a:srgbClr val="FFFFFF"/>
          </a:solidFill>
          <a:ln/>
        </p:spPr>
      </p:sp>
      <p:sp>
        <p:nvSpPr>
          <p:cNvPr id="54" name="Text 3">
            <a:extLst>
              <a:ext uri="{FF2B5EF4-FFF2-40B4-BE49-F238E27FC236}">
                <a16:creationId xmlns:a16="http://schemas.microsoft.com/office/drawing/2014/main" id="{08847594-ABB1-4F5F-A1E0-909C31827C08}"/>
              </a:ext>
            </a:extLst>
          </p:cNvPr>
          <p:cNvSpPr/>
          <p:nvPr/>
        </p:nvSpPr>
        <p:spPr>
          <a:xfrm>
            <a:off x="865846" y="357187"/>
            <a:ext cx="11128638" cy="733353"/>
          </a:xfrm>
          <a:prstGeom prst="rect">
            <a:avLst/>
          </a:prstGeom>
          <a:noFill/>
          <a:ln/>
        </p:spPr>
        <p:txBody>
          <a:bodyPr wrap="square" lIns="0" tIns="0" rIns="0" bIns="0" rtlCol="0" anchor="ctr"/>
          <a:lstStyle/>
          <a:p>
            <a:pPr>
              <a:lnSpc>
                <a:spcPct val="90000"/>
              </a:lnSpc>
            </a:pPr>
            <a:r>
              <a:rPr lang="ru-RU" sz="2000" b="1" dirty="0">
                <a:solidFill>
                  <a:srgbClr val="1A365D"/>
                </a:solidFill>
                <a:latin typeface="Quattrocento Sans" pitchFamily="34" charset="0"/>
                <a:ea typeface="Quattrocento Sans" pitchFamily="34" charset="-122"/>
                <a:cs typeface="Quattrocento Sans" pitchFamily="34" charset="-120"/>
              </a:rPr>
              <a:t> </a:t>
            </a:r>
            <a:r>
              <a:rPr lang="ru-RU" sz="2000" b="1" dirty="0">
                <a:solidFill>
                  <a:schemeClr val="accent1">
                    <a:lumMod val="75000"/>
                  </a:schemeClr>
                </a:solidFill>
                <a:latin typeface="Arial" panose="020B0604020202020204" pitchFamily="34" charset="0"/>
                <a:ea typeface="Quattrocento Sans" pitchFamily="34" charset="-122"/>
                <a:cs typeface="Arial" panose="020B0604020202020204" pitchFamily="34" charset="0"/>
              </a:rPr>
              <a:t>ОРНЫҚТЫ ДАМУДЫ БАСҚАРУ</a:t>
            </a:r>
            <a:endParaRPr lang="ru-RU" sz="2000" b="1" dirty="0">
              <a:solidFill>
                <a:schemeClr val="accent1">
                  <a:lumMod val="75000"/>
                </a:schemeClr>
              </a:solidFill>
              <a:latin typeface="Arial" panose="020B0604020202020204" pitchFamily="34" charset="0"/>
              <a:cs typeface="Arial" panose="020B0604020202020204" pitchFamily="34" charset="0"/>
            </a:endParaRPr>
          </a:p>
          <a:p>
            <a:pPr>
              <a:lnSpc>
                <a:spcPct val="90000"/>
              </a:lnSpc>
            </a:pPr>
            <a:r>
              <a:rPr lang="ru-RU" sz="2000" b="1" dirty="0">
                <a:solidFill>
                  <a:srgbClr val="1A355D"/>
                </a:solidFill>
                <a:latin typeface="Arial" panose="020B0604020202020204" pitchFamily="34" charset="0"/>
                <a:cs typeface="Arial" panose="020B0604020202020204" pitchFamily="34" charset="0"/>
              </a:rPr>
              <a:t> </a:t>
            </a:r>
            <a:r>
              <a:rPr lang="ru-RU" b="1" dirty="0">
                <a:solidFill>
                  <a:srgbClr val="4299E1"/>
                </a:solidFill>
                <a:latin typeface="Arial" panose="020B0604020202020204" pitchFamily="34" charset="0"/>
                <a:cs typeface="Arial" panose="020B0604020202020204" pitchFamily="34" charset="0"/>
              </a:rPr>
              <a:t>04-1</a:t>
            </a:r>
            <a:r>
              <a:rPr lang="ru-RU" b="1" dirty="0">
                <a:solidFill>
                  <a:srgbClr val="1A355D"/>
                </a:solidFill>
                <a:latin typeface="Arial" panose="020B0604020202020204" pitchFamily="34" charset="0"/>
                <a:cs typeface="Arial" panose="020B0604020202020204" pitchFamily="34" charset="0"/>
              </a:rPr>
              <a:t> СТРАТЕГИЯ МЕН ТӘУЕКЕЛДЕР</a:t>
            </a:r>
            <a:endParaRPr lang="ru-RU" sz="2000" b="1" dirty="0">
              <a:solidFill>
                <a:srgbClr val="1A355D"/>
              </a:solidFill>
              <a:latin typeface="Arial" panose="020B0604020202020204" pitchFamily="34" charset="0"/>
              <a:cs typeface="Arial" panose="020B0604020202020204" pitchFamily="34" charset="0"/>
            </a:endParaRP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hape 38">
            <a:extLst>
              <a:ext uri="{FF2B5EF4-FFF2-40B4-BE49-F238E27FC236}">
                <a16:creationId xmlns:a16="http://schemas.microsoft.com/office/drawing/2014/main" id="{1BD116D3-0E9E-A4EB-9657-1941E8CC0E4C}"/>
              </a:ext>
            </a:extLst>
          </p:cNvPr>
          <p:cNvSpPr/>
          <p:nvPr/>
        </p:nvSpPr>
        <p:spPr>
          <a:xfrm>
            <a:off x="6557554" y="2030998"/>
            <a:ext cx="5293281" cy="3863753"/>
          </a:xfrm>
          <a:prstGeom prst="roundRect">
            <a:avLst>
              <a:gd name="adj" fmla="val 3659"/>
            </a:avLst>
          </a:prstGeom>
          <a:solidFill>
            <a:srgbClr val="FFFFFF"/>
          </a:solidFill>
          <a:ln/>
          <a:effectLst>
            <a:outerShdw blurRad="47625" dist="31750" dir="5400000" algn="bl" rotWithShape="0">
              <a:srgbClr val="000000">
                <a:alpha val="10196"/>
              </a:srgbClr>
            </a:outerShdw>
          </a:effectLst>
        </p:spPr>
      </p:sp>
      <p:sp>
        <p:nvSpPr>
          <p:cNvPr id="35" name="Shape 20">
            <a:extLst>
              <a:ext uri="{FF2B5EF4-FFF2-40B4-BE49-F238E27FC236}">
                <a16:creationId xmlns:a16="http://schemas.microsoft.com/office/drawing/2014/main" id="{B08DD16A-75B0-ABC7-A85F-5814C3BC5F23}"/>
              </a:ext>
            </a:extLst>
          </p:cNvPr>
          <p:cNvSpPr/>
          <p:nvPr/>
        </p:nvSpPr>
        <p:spPr>
          <a:xfrm>
            <a:off x="358640" y="1103914"/>
            <a:ext cx="11523205" cy="668056"/>
          </a:xfrm>
          <a:prstGeom prst="roundRect">
            <a:avLst>
              <a:gd name="adj" fmla="val 3659"/>
            </a:avLst>
          </a:prstGeom>
          <a:solidFill>
            <a:srgbClr val="FFFFFF"/>
          </a:solidFill>
          <a:ln/>
          <a:effectLst>
            <a:outerShdw blurRad="47625" dist="31750" dir="5400000" algn="bl" rotWithShape="0">
              <a:srgbClr val="000000">
                <a:alpha val="10196"/>
              </a:srgbClr>
            </a:outerShdw>
          </a:effectLst>
        </p:spPr>
      </p:sp>
      <p:sp>
        <p:nvSpPr>
          <p:cNvPr id="4" name="Текст 3">
            <a:extLst>
              <a:ext uri="{FF2B5EF4-FFF2-40B4-BE49-F238E27FC236}">
                <a16:creationId xmlns:a16="http://schemas.microsoft.com/office/drawing/2014/main" id="{3B100068-0C10-44D3-A53D-166943CFB35D}"/>
              </a:ext>
            </a:extLst>
          </p:cNvPr>
          <p:cNvSpPr>
            <a:spLocks noGrp="1"/>
          </p:cNvSpPr>
          <p:nvPr>
            <p:ph type="body" sz="half" idx="2"/>
          </p:nvPr>
        </p:nvSpPr>
        <p:spPr>
          <a:xfrm>
            <a:off x="341165" y="1179924"/>
            <a:ext cx="11402726" cy="526794"/>
          </a:xfrm>
          <a:noFill/>
          <a:ln>
            <a:noFill/>
          </a:ln>
        </p:spPr>
        <p:txBody>
          <a:bodyPr>
            <a:noAutofit/>
          </a:bodyPr>
          <a:lstStyle/>
          <a:p>
            <a:pPr algn="just">
              <a:lnSpc>
                <a:spcPct val="105000"/>
              </a:lnSpc>
              <a:spcBef>
                <a:spcPts val="600"/>
              </a:spcBef>
            </a:pPr>
            <a:r>
              <a:rPr lang="ru-RU" sz="1400" b="1" dirty="0" err="1">
                <a:solidFill>
                  <a:srgbClr val="2B6CB0"/>
                </a:solidFill>
                <a:latin typeface="Arial" panose="020B0604020202020204" pitchFamily="34" charset="0"/>
                <a:cs typeface="Arial" panose="020B0604020202020204" pitchFamily="34" charset="0"/>
              </a:rPr>
              <a:t>Қор</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қоршаған</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ортаға</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тигізетін</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әсерін</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барынша</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азайтуға</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ресурстарды</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ұтымды</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пайдалануға</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және</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жоғары</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экологиялық</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мәдениетті</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қалыптастыруға</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бағытталған</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шаралар</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кешенін</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жүйелі</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түрде</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іске</a:t>
            </a:r>
            <a:r>
              <a:rPr lang="ru-RU" sz="1400" b="1" dirty="0">
                <a:solidFill>
                  <a:srgbClr val="2B6CB0"/>
                </a:solidFill>
                <a:latin typeface="Arial" panose="020B0604020202020204" pitchFamily="34" charset="0"/>
                <a:cs typeface="Arial" panose="020B0604020202020204" pitchFamily="34" charset="0"/>
              </a:rPr>
              <a:t> </a:t>
            </a:r>
            <a:r>
              <a:rPr lang="ru-RU" sz="1400" b="1" dirty="0" err="1">
                <a:solidFill>
                  <a:srgbClr val="2B6CB0"/>
                </a:solidFill>
                <a:latin typeface="Arial" panose="020B0604020202020204" pitchFamily="34" charset="0"/>
                <a:cs typeface="Arial" panose="020B0604020202020204" pitchFamily="34" charset="0"/>
              </a:rPr>
              <a:t>асырады</a:t>
            </a:r>
            <a:r>
              <a:rPr lang="ru-RU" sz="1400" b="1" dirty="0">
                <a:solidFill>
                  <a:srgbClr val="2B6CB0"/>
                </a:solidFill>
                <a:latin typeface="Arial" panose="020B0604020202020204" pitchFamily="34" charset="0"/>
                <a:cs typeface="Arial" panose="020B0604020202020204" pitchFamily="34" charset="0"/>
              </a:rPr>
              <a:t>.</a:t>
            </a:r>
          </a:p>
        </p:txBody>
      </p:sp>
      <p:sp>
        <p:nvSpPr>
          <p:cNvPr id="8" name="Заголовок 1">
            <a:extLst>
              <a:ext uri="{FF2B5EF4-FFF2-40B4-BE49-F238E27FC236}">
                <a16:creationId xmlns:a16="http://schemas.microsoft.com/office/drawing/2014/main" id="{CD017386-5222-4BA3-9D19-EF774C0736AA}"/>
              </a:ext>
            </a:extLst>
          </p:cNvPr>
          <p:cNvSpPr txBox="1">
            <a:spLocks/>
          </p:cNvSpPr>
          <p:nvPr/>
        </p:nvSpPr>
        <p:spPr>
          <a:xfrm>
            <a:off x="7018431" y="2128557"/>
            <a:ext cx="4782796" cy="460788"/>
          </a:xfrm>
          <a:prstGeom prst="rect">
            <a:avLst/>
          </a:prstGeom>
          <a:noFill/>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nSpc>
                <a:spcPct val="100000"/>
              </a:lnSpc>
            </a:pPr>
            <a:endParaRPr lang="ru-RU" sz="1400" b="1" dirty="0">
              <a:solidFill>
                <a:srgbClr val="1A355D"/>
              </a:solidFill>
              <a:latin typeface="Arial" panose="020B0604020202020204" pitchFamily="34" charset="0"/>
              <a:cs typeface="Arial" panose="020B0604020202020204" pitchFamily="34" charset="0"/>
            </a:endParaRPr>
          </a:p>
          <a:p>
            <a:pPr>
              <a:lnSpc>
                <a:spcPct val="100000"/>
              </a:lnSpc>
            </a:pPr>
            <a:endParaRPr lang="ru-RU" sz="1400" b="1" dirty="0">
              <a:solidFill>
                <a:srgbClr val="1A355D"/>
              </a:solidFill>
              <a:latin typeface="Arial" panose="020B0604020202020204" pitchFamily="34" charset="0"/>
              <a:cs typeface="Arial" panose="020B0604020202020204" pitchFamily="34" charset="0"/>
            </a:endParaRPr>
          </a:p>
          <a:p>
            <a:pPr>
              <a:lnSpc>
                <a:spcPct val="100000"/>
              </a:lnSpc>
            </a:pPr>
            <a:endParaRPr lang="ru-RU" sz="1400" b="1" dirty="0">
              <a:solidFill>
                <a:srgbClr val="1A355D"/>
              </a:solidFill>
              <a:latin typeface="Arial" panose="020B0604020202020204" pitchFamily="34" charset="0"/>
              <a:cs typeface="Arial" panose="020B0604020202020204" pitchFamily="34" charset="0"/>
            </a:endParaRPr>
          </a:p>
          <a:p>
            <a:pPr>
              <a:lnSpc>
                <a:spcPct val="100000"/>
              </a:lnSpc>
            </a:pPr>
            <a:endParaRPr lang="ru-RU" sz="1400" b="1" dirty="0">
              <a:solidFill>
                <a:srgbClr val="1A355D"/>
              </a:solidFill>
              <a:latin typeface="Arial" panose="020B0604020202020204" pitchFamily="34" charset="0"/>
              <a:cs typeface="Arial" panose="020B0604020202020204" pitchFamily="34" charset="0"/>
            </a:endParaRPr>
          </a:p>
          <a:p>
            <a:pPr>
              <a:lnSpc>
                <a:spcPct val="100000"/>
              </a:lnSpc>
            </a:pPr>
            <a:endParaRPr lang="ru-RU" sz="1400" b="1" dirty="0">
              <a:solidFill>
                <a:srgbClr val="1A355D"/>
              </a:solidFill>
              <a:latin typeface="Arial" panose="020B0604020202020204" pitchFamily="34" charset="0"/>
              <a:cs typeface="Arial" panose="020B0604020202020204" pitchFamily="34" charset="0"/>
            </a:endParaRPr>
          </a:p>
          <a:p>
            <a:pPr>
              <a:lnSpc>
                <a:spcPct val="100000"/>
              </a:lnSpc>
            </a:pPr>
            <a:endParaRPr lang="ru-RU" sz="1400" b="1" dirty="0">
              <a:solidFill>
                <a:srgbClr val="1A355D"/>
              </a:solidFill>
              <a:latin typeface="Arial" panose="020B0604020202020204" pitchFamily="34" charset="0"/>
              <a:cs typeface="Arial" panose="020B0604020202020204" pitchFamily="34" charset="0"/>
            </a:endParaRPr>
          </a:p>
          <a:p>
            <a:pPr>
              <a:lnSpc>
                <a:spcPct val="100000"/>
              </a:lnSpc>
            </a:pPr>
            <a:r>
              <a:rPr lang="ru-RU" sz="1400" b="1" dirty="0">
                <a:solidFill>
                  <a:srgbClr val="1A355D"/>
                </a:solidFill>
                <a:latin typeface="Arial" panose="020B0604020202020204" pitchFamily="34" charset="0"/>
                <a:cs typeface="Arial" panose="020B0604020202020204" pitchFamily="34" charset="0"/>
              </a:rPr>
              <a:t>РЕСУРСТАРДЫ ҮНЕМДЕУ ЖӘНЕ ТҰРАҚТЫ ОФИСТІК ПРАКТИКАЛАР</a:t>
            </a:r>
          </a:p>
        </p:txBody>
      </p:sp>
      <p:sp>
        <p:nvSpPr>
          <p:cNvPr id="9" name="Текст 3">
            <a:extLst>
              <a:ext uri="{FF2B5EF4-FFF2-40B4-BE49-F238E27FC236}">
                <a16:creationId xmlns:a16="http://schemas.microsoft.com/office/drawing/2014/main" id="{B5ED05AA-98EB-459F-84A0-EB277E8EDAC3}"/>
              </a:ext>
            </a:extLst>
          </p:cNvPr>
          <p:cNvSpPr txBox="1">
            <a:spLocks/>
          </p:cNvSpPr>
          <p:nvPr/>
        </p:nvSpPr>
        <p:spPr>
          <a:xfrm>
            <a:off x="7068039" y="2608804"/>
            <a:ext cx="4782796" cy="3240387"/>
          </a:xfrm>
          <a:prstGeom prst="rect">
            <a:avLst/>
          </a:prstGeom>
          <a:noFill/>
          <a:ln>
            <a:noFill/>
          </a:ln>
        </p:spPr>
        <p:txBody>
          <a:bodyPr vert="horz" lIns="91440" tIns="45720" rIns="91440" bIns="45720" numCol="1" spcCol="25200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00000"/>
              </a:lnSpc>
            </a:pPr>
            <a:r>
              <a:rPr lang="ru-RU" sz="1200" b="1" dirty="0" err="1">
                <a:solidFill>
                  <a:srgbClr val="1A355D"/>
                </a:solidFill>
                <a:latin typeface="Arial" panose="020B0604020202020204" pitchFamily="34" charset="0"/>
                <a:cs typeface="Arial" panose="020B0604020202020204" pitchFamily="34" charset="0"/>
              </a:rPr>
              <a:t>Әдіснамалық</a:t>
            </a:r>
            <a:r>
              <a:rPr lang="ru-RU" sz="1200" b="1" dirty="0">
                <a:solidFill>
                  <a:srgbClr val="1A355D"/>
                </a:solidFill>
                <a:latin typeface="Arial" panose="020B0604020202020204" pitchFamily="34" charset="0"/>
                <a:cs typeface="Arial" panose="020B0604020202020204" pitchFamily="34" charset="0"/>
              </a:rPr>
              <a:t> база: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ресурстарды</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үнемдеу</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жөніндегі</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корпоративтік</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жадынама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әзірленіп</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қызметкерлердің</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назарына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жеткізілді</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ол</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жұмыс</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орындарында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ресурстарды</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ұтымды</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пайдалану</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стандарттарын</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енгізуге</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негіз</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болды</a:t>
            </a:r>
            <a:r>
              <a:rPr lang="ru-RU" sz="1200" dirty="0">
                <a:solidFill>
                  <a:srgbClr val="1A355D"/>
                </a:solidFill>
                <a:latin typeface="Arial" panose="020B0604020202020204" pitchFamily="34" charset="0"/>
                <a:cs typeface="Arial" panose="020B0604020202020204" pitchFamily="34" charset="0"/>
              </a:rPr>
              <a:t>.</a:t>
            </a:r>
          </a:p>
          <a:p>
            <a:pPr algn="just">
              <a:lnSpc>
                <a:spcPct val="100000"/>
              </a:lnSpc>
            </a:pPr>
            <a:r>
              <a:rPr lang="ru-RU" sz="1200" b="1" dirty="0" err="1">
                <a:solidFill>
                  <a:srgbClr val="1A355D"/>
                </a:solidFill>
                <a:latin typeface="Arial" panose="020B0604020202020204" pitchFamily="34" charset="0"/>
                <a:cs typeface="Arial" panose="020B0604020202020204" pitchFamily="34" charset="0"/>
              </a:rPr>
              <a:t>Процестерді</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автоматтандыру</a:t>
            </a:r>
            <a:r>
              <a:rPr lang="ru-RU" sz="1200" b="1" dirty="0">
                <a:solidFill>
                  <a:srgbClr val="1A355D"/>
                </a:solidFill>
                <a:latin typeface="Arial" panose="020B0604020202020204" pitchFamily="34" charset="0"/>
                <a:cs typeface="Arial" panose="020B0604020202020204" pitchFamily="34" charset="0"/>
              </a:rPr>
              <a:t>:</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Қағаз</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құжат</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айналымын</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жүйелі</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түрде</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қысқарту</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нәтижесінде</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Қор</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филиалдарында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қағазды</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тұтыну</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көлемі</a:t>
            </a:r>
            <a:r>
              <a:rPr lang="ru-RU" sz="1200" dirty="0">
                <a:solidFill>
                  <a:srgbClr val="1A355D"/>
                </a:solidFill>
                <a:latin typeface="Arial" panose="020B0604020202020204" pitchFamily="34" charset="0"/>
                <a:cs typeface="Arial" panose="020B0604020202020204" pitchFamily="34" charset="0"/>
              </a:rPr>
              <a:t> </a:t>
            </a:r>
            <a:r>
              <a:rPr lang="ru-RU" sz="1200" b="1" dirty="0">
                <a:solidFill>
                  <a:srgbClr val="1A355D"/>
                </a:solidFill>
                <a:latin typeface="Arial" panose="020B0604020202020204" pitchFamily="34" charset="0"/>
                <a:cs typeface="Arial" panose="020B0604020202020204" pitchFamily="34" charset="0"/>
              </a:rPr>
              <a:t>12%</a:t>
            </a:r>
            <a:r>
              <a:rPr lang="ru-RU" sz="1200" dirty="0">
                <a:solidFill>
                  <a:srgbClr val="1A355D"/>
                </a:solidFill>
                <a:latin typeface="Arial" panose="020B0604020202020204" pitchFamily="34" charset="0"/>
                <a:cs typeface="Arial" panose="020B0604020202020204" pitchFamily="34" charset="0"/>
              </a:rPr>
              <a:t>-</a:t>
            </a:r>
            <a:r>
              <a:rPr lang="ru-RU" sz="1200" dirty="0" err="1">
                <a:solidFill>
                  <a:srgbClr val="1A355D"/>
                </a:solidFill>
                <a:latin typeface="Arial" panose="020B0604020202020204" pitchFamily="34" charset="0"/>
                <a:cs typeface="Arial" panose="020B0604020202020204" pitchFamily="34" charset="0"/>
              </a:rPr>
              <a:t>ға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төмендеді</a:t>
            </a:r>
            <a:r>
              <a:rPr lang="ru-RU" sz="1200" dirty="0">
                <a:solidFill>
                  <a:srgbClr val="1A355D"/>
                </a:solidFill>
                <a:latin typeface="Arial" panose="020B0604020202020204" pitchFamily="34" charset="0"/>
                <a:cs typeface="Arial" panose="020B0604020202020204" pitchFamily="34" charset="0"/>
              </a:rPr>
              <a:t>.</a:t>
            </a:r>
          </a:p>
          <a:p>
            <a:pPr algn="just">
              <a:lnSpc>
                <a:spcPct val="100000"/>
              </a:lnSpc>
            </a:pPr>
            <a:r>
              <a:rPr lang="ru-RU" sz="1200" b="1" dirty="0" err="1">
                <a:solidFill>
                  <a:srgbClr val="1A355D"/>
                </a:solidFill>
                <a:latin typeface="Arial" panose="020B0604020202020204" pitchFamily="34" charset="0"/>
                <a:cs typeface="Arial" panose="020B0604020202020204" pitchFamily="34" charset="0"/>
              </a:rPr>
              <a:t>Циклдік</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экономиканы</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дамыту</a:t>
            </a:r>
            <a:r>
              <a:rPr lang="ru-RU" sz="1200" b="1" dirty="0">
                <a:solidFill>
                  <a:srgbClr val="1A355D"/>
                </a:solidFill>
                <a:latin typeface="Arial" panose="020B0604020202020204" pitchFamily="34" charset="0"/>
                <a:cs typeface="Arial" panose="020B0604020202020204" pitchFamily="34" charset="0"/>
              </a:rPr>
              <a:t>:</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архивтік</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құжаттардың</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құндылығына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сараптама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жүргізілді</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Оның</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қорытындысы</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бойынша</a:t>
            </a:r>
            <a:r>
              <a:rPr lang="ru-RU" sz="1200" dirty="0">
                <a:solidFill>
                  <a:srgbClr val="1A355D"/>
                </a:solidFill>
                <a:latin typeface="Arial" panose="020B0604020202020204" pitchFamily="34" charset="0"/>
                <a:cs typeface="Arial" panose="020B0604020202020204" pitchFamily="34" charset="0"/>
              </a:rPr>
              <a:t> </a:t>
            </a:r>
            <a:r>
              <a:rPr lang="ru-RU" sz="1200" b="1" dirty="0">
                <a:solidFill>
                  <a:srgbClr val="1A355D"/>
                </a:solidFill>
                <a:latin typeface="Arial" panose="020B0604020202020204" pitchFamily="34" charset="0"/>
                <a:cs typeface="Arial" panose="020B0604020202020204" pitchFamily="34" charset="0"/>
              </a:rPr>
              <a:t>4 215 </a:t>
            </a:r>
            <a:r>
              <a:rPr lang="ru-RU" sz="1200" b="1" dirty="0" err="1">
                <a:solidFill>
                  <a:srgbClr val="1A355D"/>
                </a:solidFill>
                <a:latin typeface="Arial" panose="020B0604020202020204" pitchFamily="34" charset="0"/>
                <a:cs typeface="Arial" panose="020B0604020202020204" pitchFamily="34" charset="0"/>
              </a:rPr>
              <a:t>іс</a:t>
            </a:r>
            <a:r>
              <a:rPr lang="ru-RU" sz="1200" b="1"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кәдеге</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жаратуға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берілді</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бұл</a:t>
            </a:r>
            <a:r>
              <a:rPr lang="ru-RU" sz="1200" dirty="0">
                <a:solidFill>
                  <a:srgbClr val="1A355D"/>
                </a:solidFill>
                <a:latin typeface="Arial" panose="020B0604020202020204" pitchFamily="34" charset="0"/>
                <a:cs typeface="Arial" panose="020B0604020202020204" pitchFamily="34" charset="0"/>
              </a:rPr>
              <a:t> </a:t>
            </a:r>
            <a:r>
              <a:rPr lang="ru-RU" sz="1200" b="1" dirty="0">
                <a:solidFill>
                  <a:srgbClr val="1A355D"/>
                </a:solidFill>
                <a:latin typeface="Arial" panose="020B0604020202020204" pitchFamily="34" charset="0"/>
                <a:cs typeface="Arial" panose="020B0604020202020204" pitchFamily="34" charset="0"/>
              </a:rPr>
              <a:t>3 тонна </a:t>
            </a:r>
            <a:r>
              <a:rPr lang="ru-RU" sz="1200" b="1" dirty="0" err="1">
                <a:solidFill>
                  <a:srgbClr val="1A355D"/>
                </a:solidFill>
                <a:latin typeface="Arial" panose="020B0604020202020204" pitchFamily="34" charset="0"/>
                <a:cs typeface="Arial" panose="020B0604020202020204" pitchFamily="34" charset="0"/>
              </a:rPr>
              <a:t>қағазды</a:t>
            </a:r>
            <a:r>
              <a:rPr lang="ru-RU" sz="1200" b="1"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қайталама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өңдеуге</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жіберуге</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мүмкіндік</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берді</a:t>
            </a:r>
            <a:r>
              <a:rPr lang="ru-RU" sz="1200" dirty="0">
                <a:solidFill>
                  <a:srgbClr val="1A355D"/>
                </a:solidFill>
                <a:latin typeface="Arial" panose="020B0604020202020204" pitchFamily="34" charset="0"/>
                <a:cs typeface="Arial" panose="020B0604020202020204" pitchFamily="34" charset="0"/>
              </a:rPr>
              <a:t>.</a:t>
            </a:r>
          </a:p>
          <a:p>
            <a:pPr algn="just">
              <a:lnSpc>
                <a:spcPct val="100000"/>
              </a:lnSpc>
            </a:pPr>
            <a:r>
              <a:rPr lang="ru-RU" sz="1200" b="1" dirty="0" err="1">
                <a:solidFill>
                  <a:srgbClr val="1A355D"/>
                </a:solidFill>
                <a:latin typeface="Arial" panose="020B0604020202020204" pitchFamily="34" charset="0"/>
                <a:cs typeface="Arial" panose="020B0604020202020204" pitchFamily="34" charset="0"/>
              </a:rPr>
              <a:t>Қалдықтарды</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жинау</a:t>
            </a:r>
            <a:r>
              <a:rPr lang="ru-RU" sz="1200" b="1" dirty="0">
                <a:solidFill>
                  <a:srgbClr val="1A355D"/>
                </a:solidFill>
                <a:latin typeface="Arial" panose="020B0604020202020204" pitchFamily="34" charset="0"/>
                <a:cs typeface="Arial" panose="020B0604020202020204" pitchFamily="34" charset="0"/>
              </a:rPr>
              <a:t>:</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Қордың</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орталық</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кеңсесінде</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қағаз</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қалдықтарын</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бөлек</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жинауға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және</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кейіннен</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кәдеге</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жаратуға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арналған</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арнайы</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экобокстар</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орнатылды</a:t>
            </a:r>
            <a:r>
              <a:rPr lang="ru-RU" sz="1200" dirty="0">
                <a:solidFill>
                  <a:srgbClr val="1A355D"/>
                </a:solidFill>
                <a:latin typeface="Arial" panose="020B0604020202020204" pitchFamily="34" charset="0"/>
                <a:cs typeface="Arial" panose="020B0604020202020204" pitchFamily="34" charset="0"/>
              </a:rPr>
              <a:t>.</a:t>
            </a:r>
            <a:endParaRPr lang="ru-KZ" sz="1200" dirty="0">
              <a:solidFill>
                <a:srgbClr val="1A355D"/>
              </a:solidFill>
              <a:latin typeface="Arial" panose="020B0604020202020204" pitchFamily="34" charset="0"/>
              <a:cs typeface="Arial" panose="020B0604020202020204" pitchFamily="34" charset="0"/>
            </a:endParaRPr>
          </a:p>
        </p:txBody>
      </p:sp>
      <p:sp>
        <p:nvSpPr>
          <p:cNvPr id="2" name="Shape 0">
            <a:extLst>
              <a:ext uri="{FF2B5EF4-FFF2-40B4-BE49-F238E27FC236}">
                <a16:creationId xmlns:a16="http://schemas.microsoft.com/office/drawing/2014/main" id="{24316CCD-592C-9E69-722A-773A0473C3E6}"/>
              </a:ext>
            </a:extLst>
          </p:cNvPr>
          <p:cNvSpPr/>
          <p:nvPr/>
        </p:nvSpPr>
        <p:spPr>
          <a:xfrm>
            <a:off x="324682" y="331336"/>
            <a:ext cx="449820" cy="449820"/>
          </a:xfrm>
          <a:prstGeom prst="roundRect">
            <a:avLst>
              <a:gd name="adj" fmla="val 25000"/>
            </a:avLst>
          </a:prstGeom>
          <a:gradFill flip="none" rotWithShape="1">
            <a:gsLst>
              <a:gs pos="0">
                <a:srgbClr val="1A365D"/>
              </a:gs>
              <a:gs pos="100000">
                <a:srgbClr val="2B6CB0"/>
              </a:gs>
            </a:gsLst>
            <a:lin ang="2700000" scaled="1"/>
          </a:gradFill>
          <a:ln/>
          <a:effectLst>
            <a:outerShdw blurRad="140569" dist="93713" dir="5400000" algn="bl" rotWithShape="0">
              <a:srgbClr val="000000">
                <a:alpha val="10196"/>
              </a:srgbClr>
            </a:outerShdw>
          </a:effectLst>
        </p:spPr>
      </p:sp>
      <p:sp>
        <p:nvSpPr>
          <p:cNvPr id="18" name="Shape 4">
            <a:extLst>
              <a:ext uri="{FF2B5EF4-FFF2-40B4-BE49-F238E27FC236}">
                <a16:creationId xmlns:a16="http://schemas.microsoft.com/office/drawing/2014/main" id="{1CFF9440-C473-BD53-E011-68ABC58CC13C}"/>
              </a:ext>
            </a:extLst>
          </p:cNvPr>
          <p:cNvSpPr/>
          <p:nvPr/>
        </p:nvSpPr>
        <p:spPr>
          <a:xfrm>
            <a:off x="324682" y="864227"/>
            <a:ext cx="899640" cy="37485"/>
          </a:xfrm>
          <a:prstGeom prst="roundRect">
            <a:avLst>
              <a:gd name="adj" fmla="val 0"/>
            </a:avLst>
          </a:prstGeom>
          <a:gradFill flip="none" rotWithShape="1">
            <a:gsLst>
              <a:gs pos="0">
                <a:srgbClr val="4299E1"/>
              </a:gs>
              <a:gs pos="100000">
                <a:srgbClr val="000000">
                  <a:alpha val="0"/>
                </a:srgbClr>
              </a:gs>
            </a:gsLst>
            <a:lin ang="0" scaled="1"/>
          </a:gradFill>
          <a:ln/>
        </p:spPr>
      </p:sp>
      <p:sp>
        <p:nvSpPr>
          <p:cNvPr id="63" name="Shape 48">
            <a:extLst>
              <a:ext uri="{FF2B5EF4-FFF2-40B4-BE49-F238E27FC236}">
                <a16:creationId xmlns:a16="http://schemas.microsoft.com/office/drawing/2014/main" id="{CCEE05CB-57F4-EAF4-C6D2-3C13D403327F}"/>
              </a:ext>
            </a:extLst>
          </p:cNvPr>
          <p:cNvSpPr/>
          <p:nvPr/>
        </p:nvSpPr>
        <p:spPr>
          <a:xfrm>
            <a:off x="6781659" y="2718919"/>
            <a:ext cx="127000" cy="127000"/>
          </a:xfrm>
          <a:custGeom>
            <a:avLst/>
            <a:gdLst/>
            <a:ahLst/>
            <a:cxnLst/>
            <a:rect l="l" t="t" r="r" b="b"/>
            <a:pathLst>
              <a:path w="127000" h="127000">
                <a:moveTo>
                  <a:pt x="63500" y="127000"/>
                </a:moveTo>
                <a:cubicBezTo>
                  <a:pt x="98547" y="127000"/>
                  <a:pt x="127000" y="98547"/>
                  <a:pt x="127000" y="63500"/>
                </a:cubicBezTo>
                <a:cubicBezTo>
                  <a:pt x="127000" y="28453"/>
                  <a:pt x="98547" y="0"/>
                  <a:pt x="63500" y="0"/>
                </a:cubicBezTo>
                <a:cubicBezTo>
                  <a:pt x="28453" y="0"/>
                  <a:pt x="0" y="28453"/>
                  <a:pt x="0" y="63500"/>
                </a:cubicBezTo>
                <a:cubicBezTo>
                  <a:pt x="0" y="98547"/>
                  <a:pt x="28453" y="127000"/>
                  <a:pt x="63500" y="127000"/>
                </a:cubicBezTo>
                <a:close/>
                <a:moveTo>
                  <a:pt x="84435" y="52760"/>
                </a:moveTo>
                <a:lnTo>
                  <a:pt x="64591" y="84510"/>
                </a:lnTo>
                <a:cubicBezTo>
                  <a:pt x="63550" y="86171"/>
                  <a:pt x="61764" y="87213"/>
                  <a:pt x="59804" y="87313"/>
                </a:cubicBezTo>
                <a:cubicBezTo>
                  <a:pt x="57845" y="87412"/>
                  <a:pt x="55959" y="86519"/>
                  <a:pt x="54794" y="84931"/>
                </a:cubicBezTo>
                <a:lnTo>
                  <a:pt x="42887" y="69056"/>
                </a:lnTo>
                <a:cubicBezTo>
                  <a:pt x="40903" y="66427"/>
                  <a:pt x="41449" y="62706"/>
                  <a:pt x="44078" y="60722"/>
                </a:cubicBezTo>
                <a:cubicBezTo>
                  <a:pt x="46707" y="58737"/>
                  <a:pt x="50428" y="59283"/>
                  <a:pt x="52412" y="61913"/>
                </a:cubicBezTo>
                <a:lnTo>
                  <a:pt x="59110" y="70842"/>
                </a:lnTo>
                <a:lnTo>
                  <a:pt x="74340" y="46459"/>
                </a:lnTo>
                <a:cubicBezTo>
                  <a:pt x="76076" y="43681"/>
                  <a:pt x="79747" y="42813"/>
                  <a:pt x="82550" y="44574"/>
                </a:cubicBezTo>
                <a:cubicBezTo>
                  <a:pt x="85353" y="46335"/>
                  <a:pt x="86196" y="49981"/>
                  <a:pt x="84435" y="52784"/>
                </a:cubicBezTo>
                <a:close/>
              </a:path>
            </a:pathLst>
          </a:custGeom>
          <a:solidFill>
            <a:srgbClr val="1A365D"/>
          </a:solidFill>
          <a:ln/>
        </p:spPr>
      </p:sp>
      <p:sp>
        <p:nvSpPr>
          <p:cNvPr id="69" name="Shape 54">
            <a:extLst>
              <a:ext uri="{FF2B5EF4-FFF2-40B4-BE49-F238E27FC236}">
                <a16:creationId xmlns:a16="http://schemas.microsoft.com/office/drawing/2014/main" id="{21167CD4-6CFB-DA35-ED0A-FEE5ED1F026F}"/>
              </a:ext>
            </a:extLst>
          </p:cNvPr>
          <p:cNvSpPr/>
          <p:nvPr/>
        </p:nvSpPr>
        <p:spPr>
          <a:xfrm>
            <a:off x="6786919" y="4266289"/>
            <a:ext cx="127000" cy="127000"/>
          </a:xfrm>
          <a:custGeom>
            <a:avLst/>
            <a:gdLst/>
            <a:ahLst/>
            <a:cxnLst/>
            <a:rect l="l" t="t" r="r" b="b"/>
            <a:pathLst>
              <a:path w="127000" h="127000">
                <a:moveTo>
                  <a:pt x="63500" y="127000"/>
                </a:moveTo>
                <a:cubicBezTo>
                  <a:pt x="98547" y="127000"/>
                  <a:pt x="127000" y="98547"/>
                  <a:pt x="127000" y="63500"/>
                </a:cubicBezTo>
                <a:cubicBezTo>
                  <a:pt x="127000" y="28453"/>
                  <a:pt x="98547" y="0"/>
                  <a:pt x="63500" y="0"/>
                </a:cubicBezTo>
                <a:cubicBezTo>
                  <a:pt x="28453" y="0"/>
                  <a:pt x="0" y="28453"/>
                  <a:pt x="0" y="63500"/>
                </a:cubicBezTo>
                <a:cubicBezTo>
                  <a:pt x="0" y="98547"/>
                  <a:pt x="28453" y="127000"/>
                  <a:pt x="63500" y="127000"/>
                </a:cubicBezTo>
                <a:close/>
                <a:moveTo>
                  <a:pt x="84435" y="52760"/>
                </a:moveTo>
                <a:lnTo>
                  <a:pt x="64591" y="84510"/>
                </a:lnTo>
                <a:cubicBezTo>
                  <a:pt x="63550" y="86171"/>
                  <a:pt x="61764" y="87213"/>
                  <a:pt x="59804" y="87313"/>
                </a:cubicBezTo>
                <a:cubicBezTo>
                  <a:pt x="57845" y="87412"/>
                  <a:pt x="55959" y="86519"/>
                  <a:pt x="54794" y="84931"/>
                </a:cubicBezTo>
                <a:lnTo>
                  <a:pt x="42887" y="69056"/>
                </a:lnTo>
                <a:cubicBezTo>
                  <a:pt x="40903" y="66427"/>
                  <a:pt x="41449" y="62706"/>
                  <a:pt x="44078" y="60722"/>
                </a:cubicBezTo>
                <a:cubicBezTo>
                  <a:pt x="46707" y="58737"/>
                  <a:pt x="50428" y="59283"/>
                  <a:pt x="52412" y="61913"/>
                </a:cubicBezTo>
                <a:lnTo>
                  <a:pt x="59110" y="70842"/>
                </a:lnTo>
                <a:lnTo>
                  <a:pt x="74340" y="46459"/>
                </a:lnTo>
                <a:cubicBezTo>
                  <a:pt x="76076" y="43681"/>
                  <a:pt x="79747" y="42813"/>
                  <a:pt x="82550" y="44574"/>
                </a:cubicBezTo>
                <a:cubicBezTo>
                  <a:pt x="85353" y="46335"/>
                  <a:pt x="86196" y="49981"/>
                  <a:pt x="84435" y="52784"/>
                </a:cubicBezTo>
                <a:close/>
              </a:path>
            </a:pathLst>
          </a:custGeom>
          <a:solidFill>
            <a:srgbClr val="4299E1"/>
          </a:solidFill>
          <a:ln/>
        </p:spPr>
      </p:sp>
      <p:sp>
        <p:nvSpPr>
          <p:cNvPr id="42" name="Text 2">
            <a:extLst>
              <a:ext uri="{FF2B5EF4-FFF2-40B4-BE49-F238E27FC236}">
                <a16:creationId xmlns:a16="http://schemas.microsoft.com/office/drawing/2014/main" id="{BBBD5070-76C1-4EFA-AE4B-A8583217518C}"/>
              </a:ext>
            </a:extLst>
          </p:cNvPr>
          <p:cNvSpPr/>
          <p:nvPr/>
        </p:nvSpPr>
        <p:spPr>
          <a:xfrm>
            <a:off x="341165" y="88522"/>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solidFill>
                <a:srgbClr val="FF0000"/>
              </a:solidFill>
              <a:latin typeface="Arial" panose="020B0604020202020204" pitchFamily="34" charset="0"/>
              <a:cs typeface="Arial" panose="020B0604020202020204" pitchFamily="34" charset="0"/>
            </a:endParaRPr>
          </a:p>
        </p:txBody>
      </p:sp>
      <p:sp>
        <p:nvSpPr>
          <p:cNvPr id="43" name="Text 41">
            <a:extLst>
              <a:ext uri="{FF2B5EF4-FFF2-40B4-BE49-F238E27FC236}">
                <a16:creationId xmlns:a16="http://schemas.microsoft.com/office/drawing/2014/main" id="{7DCABA38-7D6A-4710-AB55-751D21056684}"/>
              </a:ext>
            </a:extLst>
          </p:cNvPr>
          <p:cNvSpPr/>
          <p:nvPr/>
        </p:nvSpPr>
        <p:spPr>
          <a:xfrm>
            <a:off x="661473" y="6503852"/>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46" name="Shape 40">
            <a:extLst>
              <a:ext uri="{FF2B5EF4-FFF2-40B4-BE49-F238E27FC236}">
                <a16:creationId xmlns:a16="http://schemas.microsoft.com/office/drawing/2014/main" id="{A38121DD-C500-4B05-9CF0-5EFDD2A5B919}"/>
              </a:ext>
            </a:extLst>
          </p:cNvPr>
          <p:cNvSpPr/>
          <p:nvPr/>
        </p:nvSpPr>
        <p:spPr>
          <a:xfrm>
            <a:off x="441889" y="6524934"/>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51" name="Shape 51">
            <a:extLst>
              <a:ext uri="{FF2B5EF4-FFF2-40B4-BE49-F238E27FC236}">
                <a16:creationId xmlns:a16="http://schemas.microsoft.com/office/drawing/2014/main" id="{D7A74A5D-CCB1-4F65-B2B4-7915A0DF2FE8}"/>
              </a:ext>
            </a:extLst>
          </p:cNvPr>
          <p:cNvSpPr/>
          <p:nvPr/>
        </p:nvSpPr>
        <p:spPr>
          <a:xfrm>
            <a:off x="6784176" y="5168053"/>
            <a:ext cx="127000" cy="127000"/>
          </a:xfrm>
          <a:custGeom>
            <a:avLst/>
            <a:gdLst/>
            <a:ahLst/>
            <a:cxnLst/>
            <a:rect l="l" t="t" r="r" b="b"/>
            <a:pathLst>
              <a:path w="127000" h="127000">
                <a:moveTo>
                  <a:pt x="63500" y="127000"/>
                </a:moveTo>
                <a:cubicBezTo>
                  <a:pt x="98547" y="127000"/>
                  <a:pt x="127000" y="98547"/>
                  <a:pt x="127000" y="63500"/>
                </a:cubicBezTo>
                <a:cubicBezTo>
                  <a:pt x="127000" y="28453"/>
                  <a:pt x="98547" y="0"/>
                  <a:pt x="63500" y="0"/>
                </a:cubicBezTo>
                <a:cubicBezTo>
                  <a:pt x="28453" y="0"/>
                  <a:pt x="0" y="28453"/>
                  <a:pt x="0" y="63500"/>
                </a:cubicBezTo>
                <a:cubicBezTo>
                  <a:pt x="0" y="98547"/>
                  <a:pt x="28453" y="127000"/>
                  <a:pt x="63500" y="127000"/>
                </a:cubicBezTo>
                <a:close/>
                <a:moveTo>
                  <a:pt x="84435" y="52760"/>
                </a:moveTo>
                <a:lnTo>
                  <a:pt x="64591" y="84510"/>
                </a:lnTo>
                <a:cubicBezTo>
                  <a:pt x="63550" y="86171"/>
                  <a:pt x="61764" y="87213"/>
                  <a:pt x="59804" y="87313"/>
                </a:cubicBezTo>
                <a:cubicBezTo>
                  <a:pt x="57845" y="87412"/>
                  <a:pt x="55959" y="86519"/>
                  <a:pt x="54794" y="84931"/>
                </a:cubicBezTo>
                <a:lnTo>
                  <a:pt x="42887" y="69056"/>
                </a:lnTo>
                <a:cubicBezTo>
                  <a:pt x="40903" y="66427"/>
                  <a:pt x="41449" y="62706"/>
                  <a:pt x="44078" y="60722"/>
                </a:cubicBezTo>
                <a:cubicBezTo>
                  <a:pt x="46707" y="58737"/>
                  <a:pt x="50428" y="59283"/>
                  <a:pt x="52412" y="61913"/>
                </a:cubicBezTo>
                <a:lnTo>
                  <a:pt x="59110" y="70842"/>
                </a:lnTo>
                <a:lnTo>
                  <a:pt x="74340" y="46459"/>
                </a:lnTo>
                <a:cubicBezTo>
                  <a:pt x="76076" y="43681"/>
                  <a:pt x="79747" y="42813"/>
                  <a:pt x="82550" y="44574"/>
                </a:cubicBezTo>
                <a:cubicBezTo>
                  <a:pt x="85353" y="46335"/>
                  <a:pt x="86196" y="49981"/>
                  <a:pt x="84435" y="52784"/>
                </a:cubicBezTo>
                <a:close/>
              </a:path>
            </a:pathLst>
          </a:custGeom>
          <a:solidFill>
            <a:srgbClr val="2B6CB0"/>
          </a:solidFill>
          <a:ln/>
        </p:spPr>
      </p:sp>
      <p:sp>
        <p:nvSpPr>
          <p:cNvPr id="57" name="Shape 51">
            <a:extLst>
              <a:ext uri="{FF2B5EF4-FFF2-40B4-BE49-F238E27FC236}">
                <a16:creationId xmlns:a16="http://schemas.microsoft.com/office/drawing/2014/main" id="{5B9D6602-EB72-4197-AC74-E87412D8B60C}"/>
              </a:ext>
            </a:extLst>
          </p:cNvPr>
          <p:cNvSpPr/>
          <p:nvPr/>
        </p:nvSpPr>
        <p:spPr>
          <a:xfrm>
            <a:off x="6778211" y="3590557"/>
            <a:ext cx="127000" cy="127000"/>
          </a:xfrm>
          <a:custGeom>
            <a:avLst/>
            <a:gdLst/>
            <a:ahLst/>
            <a:cxnLst/>
            <a:rect l="l" t="t" r="r" b="b"/>
            <a:pathLst>
              <a:path w="127000" h="127000">
                <a:moveTo>
                  <a:pt x="63500" y="127000"/>
                </a:moveTo>
                <a:cubicBezTo>
                  <a:pt x="98547" y="127000"/>
                  <a:pt x="127000" y="98547"/>
                  <a:pt x="127000" y="63500"/>
                </a:cubicBezTo>
                <a:cubicBezTo>
                  <a:pt x="127000" y="28453"/>
                  <a:pt x="98547" y="0"/>
                  <a:pt x="63500" y="0"/>
                </a:cubicBezTo>
                <a:cubicBezTo>
                  <a:pt x="28453" y="0"/>
                  <a:pt x="0" y="28453"/>
                  <a:pt x="0" y="63500"/>
                </a:cubicBezTo>
                <a:cubicBezTo>
                  <a:pt x="0" y="98547"/>
                  <a:pt x="28453" y="127000"/>
                  <a:pt x="63500" y="127000"/>
                </a:cubicBezTo>
                <a:close/>
                <a:moveTo>
                  <a:pt x="84435" y="52760"/>
                </a:moveTo>
                <a:lnTo>
                  <a:pt x="64591" y="84510"/>
                </a:lnTo>
                <a:cubicBezTo>
                  <a:pt x="63550" y="86171"/>
                  <a:pt x="61764" y="87213"/>
                  <a:pt x="59804" y="87313"/>
                </a:cubicBezTo>
                <a:cubicBezTo>
                  <a:pt x="57845" y="87412"/>
                  <a:pt x="55959" y="86519"/>
                  <a:pt x="54794" y="84931"/>
                </a:cubicBezTo>
                <a:lnTo>
                  <a:pt x="42887" y="69056"/>
                </a:lnTo>
                <a:cubicBezTo>
                  <a:pt x="40903" y="66427"/>
                  <a:pt x="41449" y="62706"/>
                  <a:pt x="44078" y="60722"/>
                </a:cubicBezTo>
                <a:cubicBezTo>
                  <a:pt x="46707" y="58737"/>
                  <a:pt x="50428" y="59283"/>
                  <a:pt x="52412" y="61913"/>
                </a:cubicBezTo>
                <a:lnTo>
                  <a:pt x="59110" y="70842"/>
                </a:lnTo>
                <a:lnTo>
                  <a:pt x="74340" y="46459"/>
                </a:lnTo>
                <a:cubicBezTo>
                  <a:pt x="76076" y="43681"/>
                  <a:pt x="79747" y="42813"/>
                  <a:pt x="82550" y="44574"/>
                </a:cubicBezTo>
                <a:cubicBezTo>
                  <a:pt x="85353" y="46335"/>
                  <a:pt x="86196" y="49981"/>
                  <a:pt x="84435" y="52784"/>
                </a:cubicBezTo>
                <a:close/>
              </a:path>
            </a:pathLst>
          </a:custGeom>
          <a:solidFill>
            <a:srgbClr val="2B6CB0"/>
          </a:solidFill>
          <a:ln/>
        </p:spPr>
      </p:sp>
      <p:sp>
        <p:nvSpPr>
          <p:cNvPr id="58" name="Shape 20">
            <a:extLst>
              <a:ext uri="{FF2B5EF4-FFF2-40B4-BE49-F238E27FC236}">
                <a16:creationId xmlns:a16="http://schemas.microsoft.com/office/drawing/2014/main" id="{143DABD3-1E3A-435A-8EC9-544AC585C135}"/>
              </a:ext>
            </a:extLst>
          </p:cNvPr>
          <p:cNvSpPr/>
          <p:nvPr/>
        </p:nvSpPr>
        <p:spPr>
          <a:xfrm>
            <a:off x="341165" y="2030997"/>
            <a:ext cx="5867112" cy="3863753"/>
          </a:xfrm>
          <a:prstGeom prst="roundRect">
            <a:avLst>
              <a:gd name="adj" fmla="val 3659"/>
            </a:avLst>
          </a:prstGeom>
          <a:solidFill>
            <a:srgbClr val="FFFFFF"/>
          </a:solidFill>
          <a:ln/>
          <a:effectLst>
            <a:outerShdw blurRad="47625" dist="31750" dir="5400000" algn="bl" rotWithShape="0">
              <a:srgbClr val="000000">
                <a:alpha val="10196"/>
              </a:srgbClr>
            </a:outerShdw>
          </a:effectLst>
        </p:spPr>
      </p:sp>
      <p:sp>
        <p:nvSpPr>
          <p:cNvPr id="19" name="Rectangle 5">
            <a:extLst>
              <a:ext uri="{FF2B5EF4-FFF2-40B4-BE49-F238E27FC236}">
                <a16:creationId xmlns:a16="http://schemas.microsoft.com/office/drawing/2014/main" id="{4689CC3D-1AD1-4CA9-A732-4F11DA9A28D2}"/>
              </a:ext>
            </a:extLst>
          </p:cNvPr>
          <p:cNvSpPr>
            <a:spLocks noChangeArrowheads="1"/>
          </p:cNvSpPr>
          <p:nvPr/>
        </p:nvSpPr>
        <p:spPr bwMode="auto">
          <a:xfrm>
            <a:off x="669312" y="2491049"/>
            <a:ext cx="5269651" cy="2441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03136" rIns="0" bIns="203136" numCol="1" anchor="ctr" anchorCtr="0" compatLnSpc="1">
            <a:prstTxWarp prst="textNoShape">
              <a:avLst/>
            </a:prstTxWarp>
            <a:spAutoFit/>
          </a:bodyPr>
          <a:lstStyle/>
          <a:p>
            <a:pPr lvl="0" algn="just" eaLnBrk="0" fontAlgn="base" hangingPunct="0">
              <a:spcBef>
                <a:spcPct val="0"/>
              </a:spcBef>
              <a:spcAft>
                <a:spcPct val="0"/>
              </a:spcAft>
            </a:pPr>
            <a:r>
              <a:rPr kumimoji="0" lang="ru-RU" altLang="ru-KZ" sz="1200" b="1" i="0" u="none" strike="noStrike" cap="none" normalizeH="0" baseline="0" dirty="0" err="1">
                <a:ln>
                  <a:noFill/>
                </a:ln>
                <a:solidFill>
                  <a:srgbClr val="1A355D"/>
                </a:solidFill>
                <a:effectLst/>
                <a:latin typeface="Arial" panose="020B0604020202020204" pitchFamily="34" charset="0"/>
                <a:cs typeface="Arial" panose="020B0604020202020204" pitchFamily="34" charset="0"/>
              </a:rPr>
              <a:t>Оқыту</a:t>
            </a:r>
            <a:r>
              <a:rPr kumimoji="0" lang="ru-KZ" altLang="ru-KZ" sz="1200" b="1" i="0" u="none" strike="noStrike" cap="none" normalizeH="0" baseline="0" dirty="0">
                <a:ln>
                  <a:noFill/>
                </a:ln>
                <a:solidFill>
                  <a:srgbClr val="1A355D"/>
                </a:solidFill>
                <a:effectLst/>
                <a:latin typeface="Arial" panose="020B0604020202020204" pitchFamily="34" charset="0"/>
                <a:cs typeface="Arial" panose="020B0604020202020204" pitchFamily="34" charset="0"/>
              </a:rPr>
              <a:t>:</a:t>
            </a:r>
            <a:r>
              <a:rPr kumimoji="0" lang="ru-KZ" altLang="ru-KZ" sz="1200" b="0" i="0" u="none" strike="noStrike" cap="none" normalizeH="0" baseline="0" dirty="0">
                <a:ln>
                  <a:noFill/>
                </a:ln>
                <a:solidFill>
                  <a:srgbClr val="1A355D"/>
                </a:solidFill>
                <a:effectLst/>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Қордың</a:t>
            </a:r>
            <a:r>
              <a:rPr lang="ru-RU" altLang="ru-KZ" sz="1200" dirty="0">
                <a:solidFill>
                  <a:srgbClr val="1A355D"/>
                </a:solidFill>
                <a:latin typeface="Arial" panose="020B0604020202020204" pitchFamily="34" charset="0"/>
                <a:cs typeface="Arial" panose="020B0604020202020204" pitchFamily="34" charset="0"/>
              </a:rPr>
              <a:t> </a:t>
            </a:r>
            <a:r>
              <a:rPr lang="ru-RU" altLang="ru-KZ" sz="1200" b="1" dirty="0">
                <a:solidFill>
                  <a:srgbClr val="1A355D"/>
                </a:solidFill>
                <a:latin typeface="Arial" panose="020B0604020202020204" pitchFamily="34" charset="0"/>
                <a:cs typeface="Arial" panose="020B0604020202020204" pitchFamily="34" charset="0"/>
              </a:rPr>
              <a:t>10 </a:t>
            </a:r>
            <a:r>
              <a:rPr lang="ru-RU" altLang="ru-KZ" sz="1200" b="1" dirty="0" err="1">
                <a:solidFill>
                  <a:srgbClr val="1A355D"/>
                </a:solidFill>
                <a:latin typeface="Arial" panose="020B0604020202020204" pitchFamily="34" charset="0"/>
                <a:cs typeface="Arial" panose="020B0604020202020204" pitchFamily="34" charset="0"/>
              </a:rPr>
              <a:t>қызметкері</a:t>
            </a:r>
            <a:r>
              <a:rPr lang="ru-RU" altLang="ru-KZ" sz="1200" b="1" dirty="0">
                <a:solidFill>
                  <a:srgbClr val="1A355D"/>
                </a:solidFill>
                <a:latin typeface="Arial" panose="020B0604020202020204" pitchFamily="34" charset="0"/>
                <a:cs typeface="Arial" panose="020B0604020202020204" pitchFamily="34" charset="0"/>
              </a:rPr>
              <a:t> </a:t>
            </a:r>
            <a:r>
              <a:rPr lang="en-US" altLang="ru-KZ" sz="1200" dirty="0">
                <a:solidFill>
                  <a:srgbClr val="1A355D"/>
                </a:solidFill>
                <a:latin typeface="Arial" panose="020B0604020202020204" pitchFamily="34" charset="0"/>
                <a:cs typeface="Arial" panose="020B0604020202020204" pitchFamily="34" charset="0"/>
              </a:rPr>
              <a:t>ESG </a:t>
            </a:r>
            <a:r>
              <a:rPr lang="ru-RU" altLang="ru-KZ" sz="1200" dirty="0" err="1">
                <a:solidFill>
                  <a:srgbClr val="1A355D"/>
                </a:solidFill>
                <a:latin typeface="Arial" panose="020B0604020202020204" pitchFamily="34" charset="0"/>
                <a:cs typeface="Arial" panose="020B0604020202020204" pitchFamily="34" charset="0"/>
              </a:rPr>
              <a:t>қағидаттарын</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корпоративтік</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практикаға</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енгізу</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бойынша</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оқудан</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өтіп</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біліктілікті</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арттыру</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туралы</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тиісті</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сертификаттарға</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ие</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болды</a:t>
            </a:r>
            <a:endParaRPr kumimoji="0" lang="ru-RU" altLang="ru-KZ" sz="1200" i="0" u="none" strike="noStrike" cap="none" normalizeH="0" baseline="0" dirty="0">
              <a:ln>
                <a:noFill/>
              </a:ln>
              <a:solidFill>
                <a:srgbClr val="1A355D"/>
              </a:solidFill>
              <a:effectLst/>
              <a:latin typeface="Arial" panose="020B0604020202020204" pitchFamily="34" charset="0"/>
              <a:cs typeface="Arial" panose="020B0604020202020204" pitchFamily="34" charset="0"/>
            </a:endParaRPr>
          </a:p>
          <a:p>
            <a:pPr marR="0" lvl="0" algn="just" defTabSz="914400" rtl="0" eaLnBrk="0" fontAlgn="base" latinLnBrk="0" hangingPunct="0">
              <a:lnSpc>
                <a:spcPct val="100000"/>
              </a:lnSpc>
              <a:spcBef>
                <a:spcPct val="0"/>
              </a:spcBef>
              <a:spcAft>
                <a:spcPct val="0"/>
              </a:spcAft>
              <a:buClrTx/>
              <a:buSzTx/>
              <a:tabLst/>
            </a:pPr>
            <a:endParaRPr kumimoji="0" lang="ru-KZ" altLang="ru-KZ" sz="1200" b="0" i="0" u="none" strike="noStrike" cap="none" normalizeH="0" baseline="0" dirty="0">
              <a:ln>
                <a:noFill/>
              </a:ln>
              <a:solidFill>
                <a:srgbClr val="1A355D"/>
              </a:solidFill>
              <a:effectLst/>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kumimoji="0" lang="kk-KZ" altLang="ru-KZ" sz="1200" b="1" i="0" u="none" strike="noStrike" cap="none" normalizeH="0" baseline="0" dirty="0">
                <a:ln>
                  <a:noFill/>
                </a:ln>
                <a:solidFill>
                  <a:srgbClr val="1A355D"/>
                </a:solidFill>
                <a:effectLst/>
                <a:latin typeface="Arial" panose="020B0604020202020204" pitchFamily="34" charset="0"/>
                <a:cs typeface="Arial" panose="020B0604020202020204" pitchFamily="34" charset="0"/>
              </a:rPr>
              <a:t>Практикалық үлес</a:t>
            </a:r>
            <a:r>
              <a:rPr kumimoji="0" lang="ru-KZ" altLang="ru-KZ" sz="1200" b="1" i="0" u="none" strike="noStrike" cap="none" normalizeH="0" baseline="0" dirty="0">
                <a:ln>
                  <a:noFill/>
                </a:ln>
                <a:solidFill>
                  <a:srgbClr val="1A355D"/>
                </a:solidFill>
                <a:effectLst/>
                <a:latin typeface="Arial" panose="020B0604020202020204" pitchFamily="34" charset="0"/>
                <a:cs typeface="Arial" panose="020B0604020202020204" pitchFamily="34" charset="0"/>
              </a:rPr>
              <a:t>:</a:t>
            </a:r>
            <a:r>
              <a:rPr kumimoji="0" lang="ru-KZ" altLang="ru-KZ" sz="1200" b="0" i="0" u="none" strike="noStrike" cap="none" normalizeH="0" baseline="0" dirty="0">
                <a:ln>
                  <a:noFill/>
                </a:ln>
                <a:solidFill>
                  <a:srgbClr val="1A355D"/>
                </a:solidFill>
                <a:effectLst/>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Қор</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қызметкерлерінің</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жалпы</a:t>
            </a:r>
            <a:r>
              <a:rPr lang="ru-RU" altLang="ru-KZ" sz="1200" dirty="0">
                <a:solidFill>
                  <a:srgbClr val="1A355D"/>
                </a:solidFill>
                <a:latin typeface="Arial" panose="020B0604020202020204" pitchFamily="34" charset="0"/>
                <a:cs typeface="Arial" panose="020B0604020202020204" pitchFamily="34" charset="0"/>
              </a:rPr>
              <a:t> </a:t>
            </a:r>
            <a:r>
              <a:rPr lang="ru-RU" altLang="ru-KZ" sz="1200" b="1" dirty="0" err="1">
                <a:solidFill>
                  <a:srgbClr val="1A355D"/>
                </a:solidFill>
                <a:latin typeface="Arial" panose="020B0604020202020204" pitchFamily="34" charset="0"/>
                <a:cs typeface="Arial" panose="020B0604020202020204" pitchFamily="34" charset="0"/>
              </a:rPr>
              <a:t>қалалық</a:t>
            </a:r>
            <a:r>
              <a:rPr lang="ru-RU" altLang="ru-KZ" sz="1200" b="1" dirty="0">
                <a:solidFill>
                  <a:srgbClr val="1A355D"/>
                </a:solidFill>
                <a:latin typeface="Arial" panose="020B0604020202020204" pitchFamily="34" charset="0"/>
                <a:cs typeface="Arial" panose="020B0604020202020204" pitchFamily="34" charset="0"/>
              </a:rPr>
              <a:t> </a:t>
            </a:r>
            <a:r>
              <a:rPr lang="ru-RU" altLang="ru-KZ" sz="1200" b="1" dirty="0" err="1">
                <a:solidFill>
                  <a:srgbClr val="1A355D"/>
                </a:solidFill>
                <a:latin typeface="Arial" panose="020B0604020202020204" pitchFamily="34" charset="0"/>
                <a:cs typeface="Arial" panose="020B0604020202020204" pitchFamily="34" charset="0"/>
              </a:rPr>
              <a:t>сенбіліктерге</a:t>
            </a:r>
            <a:r>
              <a:rPr lang="ru-RU" altLang="ru-KZ" sz="1200" b="1"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белсенді</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қатысуы</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ұйымдастырылып</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бұл</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көркейтуге</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және</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экологиялық</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жағдайды</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жақсартуға</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нақты</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үлес</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қосуға</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мүмкіндік</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берді</a:t>
            </a:r>
            <a:endParaRPr kumimoji="0" lang="ru-RU" altLang="ru-KZ" sz="1200" b="0" i="0" u="none" strike="noStrike" cap="none" normalizeH="0" baseline="0" dirty="0">
              <a:ln>
                <a:noFill/>
              </a:ln>
              <a:solidFill>
                <a:srgbClr val="1A355D"/>
              </a:solidFill>
              <a:effectLst/>
              <a:latin typeface="Arial" panose="020B0604020202020204" pitchFamily="34" charset="0"/>
              <a:cs typeface="Arial" panose="020B0604020202020204" pitchFamily="34" charset="0"/>
            </a:endParaRPr>
          </a:p>
          <a:p>
            <a:pPr lvl="0" algn="just" eaLnBrk="0" fontAlgn="base" hangingPunct="0">
              <a:spcBef>
                <a:spcPct val="0"/>
              </a:spcBef>
              <a:spcAft>
                <a:spcPct val="0"/>
              </a:spcAft>
            </a:pPr>
            <a:endParaRPr kumimoji="0" lang="ru-KZ" altLang="ru-KZ" sz="1200" b="0" i="0" u="none" strike="noStrike" cap="none" normalizeH="0" baseline="0" dirty="0">
              <a:ln>
                <a:noFill/>
              </a:ln>
              <a:solidFill>
                <a:srgbClr val="1A355D"/>
              </a:solidFill>
              <a:effectLst/>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lang="ru-RU" altLang="ru-KZ" sz="1200" b="1" dirty="0" err="1">
                <a:solidFill>
                  <a:srgbClr val="1A355D"/>
                </a:solidFill>
                <a:latin typeface="Arial" panose="020B0604020202020204" pitchFamily="34" charset="0"/>
                <a:cs typeface="Arial" panose="020B0604020202020204" pitchFamily="34" charset="0"/>
              </a:rPr>
              <a:t>Экологиялық</a:t>
            </a:r>
            <a:r>
              <a:rPr lang="ru-RU" altLang="ru-KZ" sz="1200" b="1" dirty="0">
                <a:solidFill>
                  <a:srgbClr val="1A355D"/>
                </a:solidFill>
                <a:latin typeface="Arial" panose="020B0604020202020204" pitchFamily="34" charset="0"/>
                <a:cs typeface="Arial" panose="020B0604020202020204" pitchFamily="34" charset="0"/>
              </a:rPr>
              <a:t> </a:t>
            </a:r>
            <a:r>
              <a:rPr lang="ru-RU" altLang="ru-KZ" sz="1200" b="1" dirty="0" err="1">
                <a:solidFill>
                  <a:srgbClr val="1A355D"/>
                </a:solidFill>
                <a:latin typeface="Arial" panose="020B0604020202020204" pitchFamily="34" charset="0"/>
                <a:cs typeface="Arial" panose="020B0604020202020204" pitchFamily="34" charset="0"/>
              </a:rPr>
              <a:t>ағарту</a:t>
            </a:r>
            <a:r>
              <a:rPr kumimoji="0" lang="ru-KZ" altLang="ru-KZ" sz="1200" b="1" i="0" u="none" strike="noStrike" cap="none" normalizeH="0" baseline="0" dirty="0">
                <a:ln>
                  <a:noFill/>
                </a:ln>
                <a:solidFill>
                  <a:srgbClr val="1A355D"/>
                </a:solidFill>
                <a:effectLst/>
                <a:latin typeface="Arial" panose="020B0604020202020204" pitchFamily="34" charset="0"/>
                <a:cs typeface="Arial" panose="020B0604020202020204" pitchFamily="34" charset="0"/>
              </a:rPr>
              <a:t>:</a:t>
            </a:r>
            <a:r>
              <a:rPr kumimoji="0" lang="ru-KZ" altLang="ru-KZ" sz="1200" b="0" i="0" u="none" strike="noStrike" cap="none" normalizeH="0" baseline="0" dirty="0">
                <a:ln>
                  <a:noFill/>
                </a:ln>
                <a:solidFill>
                  <a:srgbClr val="1A355D"/>
                </a:solidFill>
                <a:effectLst/>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Ұйым</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қызметкерлеріне</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қоршаған</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ортаға</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ұқыпты</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қарау</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қағидаттарын</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насихаттауға</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бағытталған</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материалдар</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тұрақты</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негізде</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жіберіліп</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отырады</a:t>
            </a:r>
            <a:r>
              <a:rPr lang="ru-RU" altLang="ru-KZ" sz="1200" dirty="0">
                <a:solidFill>
                  <a:srgbClr val="1A355D"/>
                </a:solidFill>
                <a:latin typeface="Arial" panose="020B0604020202020204" pitchFamily="34" charset="0"/>
                <a:cs typeface="Arial" panose="020B0604020202020204" pitchFamily="34" charset="0"/>
              </a:rPr>
              <a:t>.</a:t>
            </a:r>
            <a:endParaRPr kumimoji="0" lang="ru-KZ" altLang="ru-KZ" sz="1200" b="0" i="0" u="none" strike="noStrike" cap="none" normalizeH="0" baseline="0" dirty="0">
              <a:ln>
                <a:noFill/>
              </a:ln>
              <a:solidFill>
                <a:srgbClr val="1A355D"/>
              </a:solidFill>
              <a:effectLst/>
              <a:latin typeface="Arial" panose="020B0604020202020204" pitchFamily="34" charset="0"/>
              <a:cs typeface="Arial" panose="020B0604020202020204" pitchFamily="34" charset="0"/>
            </a:endParaRPr>
          </a:p>
        </p:txBody>
      </p:sp>
      <p:sp>
        <p:nvSpPr>
          <p:cNvPr id="59" name="Заголовок 1">
            <a:extLst>
              <a:ext uri="{FF2B5EF4-FFF2-40B4-BE49-F238E27FC236}">
                <a16:creationId xmlns:a16="http://schemas.microsoft.com/office/drawing/2014/main" id="{F8249C77-0D9E-4EDF-A93E-9AAB991A59D7}"/>
              </a:ext>
            </a:extLst>
          </p:cNvPr>
          <p:cNvSpPr txBox="1">
            <a:spLocks/>
          </p:cNvSpPr>
          <p:nvPr/>
        </p:nvSpPr>
        <p:spPr>
          <a:xfrm>
            <a:off x="459019" y="2048542"/>
            <a:ext cx="5739326" cy="460788"/>
          </a:xfrm>
          <a:prstGeom prst="rect">
            <a:avLst/>
          </a:prstGeom>
          <a:noFill/>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lvl="0" eaLnBrk="0" fontAlgn="base" hangingPunct="0">
              <a:lnSpc>
                <a:spcPct val="100000"/>
              </a:lnSpc>
              <a:spcAft>
                <a:spcPct val="0"/>
              </a:spcAft>
            </a:pPr>
            <a:r>
              <a:rPr lang="ru-RU" altLang="ru-KZ" sz="1400" b="1" dirty="0">
                <a:solidFill>
                  <a:srgbClr val="1A355D"/>
                </a:solidFill>
                <a:latin typeface="Arial" panose="020B0604020202020204" pitchFamily="34" charset="0"/>
                <a:cs typeface="Arial" panose="020B0604020202020204" pitchFamily="34" charset="0"/>
              </a:rPr>
              <a:t>ЭКОЛОГИЯЛЫҚ ХАБАРДАРЛЫҚ ПЕН МӘДЕНИЕТТІ ДАМЫТУ</a:t>
            </a:r>
            <a:endParaRPr lang="ru-KZ" altLang="ru-KZ" sz="1400" dirty="0">
              <a:solidFill>
                <a:srgbClr val="1A355D"/>
              </a:solidFill>
              <a:latin typeface="Arial" panose="020B0604020202020204" pitchFamily="34" charset="0"/>
              <a:cs typeface="Arial" panose="020B0604020202020204" pitchFamily="34" charset="0"/>
            </a:endParaRPr>
          </a:p>
        </p:txBody>
      </p:sp>
      <p:sp>
        <p:nvSpPr>
          <p:cNvPr id="68" name="Shape 48">
            <a:extLst>
              <a:ext uri="{FF2B5EF4-FFF2-40B4-BE49-F238E27FC236}">
                <a16:creationId xmlns:a16="http://schemas.microsoft.com/office/drawing/2014/main" id="{AA12EF04-A557-4728-9042-B6266C7CCE35}"/>
              </a:ext>
            </a:extLst>
          </p:cNvPr>
          <p:cNvSpPr/>
          <p:nvPr/>
        </p:nvSpPr>
        <p:spPr>
          <a:xfrm>
            <a:off x="401360" y="2721831"/>
            <a:ext cx="127000" cy="127000"/>
          </a:xfrm>
          <a:custGeom>
            <a:avLst/>
            <a:gdLst/>
            <a:ahLst/>
            <a:cxnLst/>
            <a:rect l="l" t="t" r="r" b="b"/>
            <a:pathLst>
              <a:path w="127000" h="127000">
                <a:moveTo>
                  <a:pt x="63500" y="127000"/>
                </a:moveTo>
                <a:cubicBezTo>
                  <a:pt x="98547" y="127000"/>
                  <a:pt x="127000" y="98547"/>
                  <a:pt x="127000" y="63500"/>
                </a:cubicBezTo>
                <a:cubicBezTo>
                  <a:pt x="127000" y="28453"/>
                  <a:pt x="98547" y="0"/>
                  <a:pt x="63500" y="0"/>
                </a:cubicBezTo>
                <a:cubicBezTo>
                  <a:pt x="28453" y="0"/>
                  <a:pt x="0" y="28453"/>
                  <a:pt x="0" y="63500"/>
                </a:cubicBezTo>
                <a:cubicBezTo>
                  <a:pt x="0" y="98547"/>
                  <a:pt x="28453" y="127000"/>
                  <a:pt x="63500" y="127000"/>
                </a:cubicBezTo>
                <a:close/>
                <a:moveTo>
                  <a:pt x="84435" y="52760"/>
                </a:moveTo>
                <a:lnTo>
                  <a:pt x="64591" y="84510"/>
                </a:lnTo>
                <a:cubicBezTo>
                  <a:pt x="63550" y="86171"/>
                  <a:pt x="61764" y="87213"/>
                  <a:pt x="59804" y="87313"/>
                </a:cubicBezTo>
                <a:cubicBezTo>
                  <a:pt x="57845" y="87412"/>
                  <a:pt x="55959" y="86519"/>
                  <a:pt x="54794" y="84931"/>
                </a:cubicBezTo>
                <a:lnTo>
                  <a:pt x="42887" y="69056"/>
                </a:lnTo>
                <a:cubicBezTo>
                  <a:pt x="40903" y="66427"/>
                  <a:pt x="41449" y="62706"/>
                  <a:pt x="44078" y="60722"/>
                </a:cubicBezTo>
                <a:cubicBezTo>
                  <a:pt x="46707" y="58737"/>
                  <a:pt x="50428" y="59283"/>
                  <a:pt x="52412" y="61913"/>
                </a:cubicBezTo>
                <a:lnTo>
                  <a:pt x="59110" y="70842"/>
                </a:lnTo>
                <a:lnTo>
                  <a:pt x="74340" y="46459"/>
                </a:lnTo>
                <a:cubicBezTo>
                  <a:pt x="76076" y="43681"/>
                  <a:pt x="79747" y="42813"/>
                  <a:pt x="82550" y="44574"/>
                </a:cubicBezTo>
                <a:cubicBezTo>
                  <a:pt x="85353" y="46335"/>
                  <a:pt x="86196" y="49981"/>
                  <a:pt x="84435" y="52784"/>
                </a:cubicBezTo>
                <a:close/>
              </a:path>
            </a:pathLst>
          </a:custGeom>
          <a:solidFill>
            <a:srgbClr val="1A365D"/>
          </a:solidFill>
          <a:ln/>
        </p:spPr>
      </p:sp>
      <p:sp>
        <p:nvSpPr>
          <p:cNvPr id="70" name="Shape 54">
            <a:extLst>
              <a:ext uri="{FF2B5EF4-FFF2-40B4-BE49-F238E27FC236}">
                <a16:creationId xmlns:a16="http://schemas.microsoft.com/office/drawing/2014/main" id="{98CECD40-F73C-407A-A40B-ED3120FC73A8}"/>
              </a:ext>
            </a:extLst>
          </p:cNvPr>
          <p:cNvSpPr/>
          <p:nvPr/>
        </p:nvSpPr>
        <p:spPr>
          <a:xfrm>
            <a:off x="422088" y="4209066"/>
            <a:ext cx="127000" cy="127000"/>
          </a:xfrm>
          <a:custGeom>
            <a:avLst/>
            <a:gdLst/>
            <a:ahLst/>
            <a:cxnLst/>
            <a:rect l="l" t="t" r="r" b="b"/>
            <a:pathLst>
              <a:path w="127000" h="127000">
                <a:moveTo>
                  <a:pt x="63500" y="127000"/>
                </a:moveTo>
                <a:cubicBezTo>
                  <a:pt x="98547" y="127000"/>
                  <a:pt x="127000" y="98547"/>
                  <a:pt x="127000" y="63500"/>
                </a:cubicBezTo>
                <a:cubicBezTo>
                  <a:pt x="127000" y="28453"/>
                  <a:pt x="98547" y="0"/>
                  <a:pt x="63500" y="0"/>
                </a:cubicBezTo>
                <a:cubicBezTo>
                  <a:pt x="28453" y="0"/>
                  <a:pt x="0" y="28453"/>
                  <a:pt x="0" y="63500"/>
                </a:cubicBezTo>
                <a:cubicBezTo>
                  <a:pt x="0" y="98547"/>
                  <a:pt x="28453" y="127000"/>
                  <a:pt x="63500" y="127000"/>
                </a:cubicBezTo>
                <a:close/>
                <a:moveTo>
                  <a:pt x="84435" y="52760"/>
                </a:moveTo>
                <a:lnTo>
                  <a:pt x="64591" y="84510"/>
                </a:lnTo>
                <a:cubicBezTo>
                  <a:pt x="63550" y="86171"/>
                  <a:pt x="61764" y="87213"/>
                  <a:pt x="59804" y="87313"/>
                </a:cubicBezTo>
                <a:cubicBezTo>
                  <a:pt x="57845" y="87412"/>
                  <a:pt x="55959" y="86519"/>
                  <a:pt x="54794" y="84931"/>
                </a:cubicBezTo>
                <a:lnTo>
                  <a:pt x="42887" y="69056"/>
                </a:lnTo>
                <a:cubicBezTo>
                  <a:pt x="40903" y="66427"/>
                  <a:pt x="41449" y="62706"/>
                  <a:pt x="44078" y="60722"/>
                </a:cubicBezTo>
                <a:cubicBezTo>
                  <a:pt x="46707" y="58737"/>
                  <a:pt x="50428" y="59283"/>
                  <a:pt x="52412" y="61913"/>
                </a:cubicBezTo>
                <a:lnTo>
                  <a:pt x="59110" y="70842"/>
                </a:lnTo>
                <a:lnTo>
                  <a:pt x="74340" y="46459"/>
                </a:lnTo>
                <a:cubicBezTo>
                  <a:pt x="76076" y="43681"/>
                  <a:pt x="79747" y="42813"/>
                  <a:pt x="82550" y="44574"/>
                </a:cubicBezTo>
                <a:cubicBezTo>
                  <a:pt x="85353" y="46335"/>
                  <a:pt x="86196" y="49981"/>
                  <a:pt x="84435" y="52784"/>
                </a:cubicBezTo>
                <a:close/>
              </a:path>
            </a:pathLst>
          </a:custGeom>
          <a:solidFill>
            <a:srgbClr val="4299E1"/>
          </a:solidFill>
          <a:ln/>
        </p:spPr>
      </p:sp>
      <p:sp>
        <p:nvSpPr>
          <p:cNvPr id="73" name="Shape 51">
            <a:extLst>
              <a:ext uri="{FF2B5EF4-FFF2-40B4-BE49-F238E27FC236}">
                <a16:creationId xmlns:a16="http://schemas.microsoft.com/office/drawing/2014/main" id="{211E9531-3FEB-4D1B-984F-9C81F78872EB}"/>
              </a:ext>
            </a:extLst>
          </p:cNvPr>
          <p:cNvSpPr/>
          <p:nvPr/>
        </p:nvSpPr>
        <p:spPr>
          <a:xfrm>
            <a:off x="414902" y="3471466"/>
            <a:ext cx="127000" cy="127000"/>
          </a:xfrm>
          <a:custGeom>
            <a:avLst/>
            <a:gdLst/>
            <a:ahLst/>
            <a:cxnLst/>
            <a:rect l="l" t="t" r="r" b="b"/>
            <a:pathLst>
              <a:path w="127000" h="127000">
                <a:moveTo>
                  <a:pt x="63500" y="127000"/>
                </a:moveTo>
                <a:cubicBezTo>
                  <a:pt x="98547" y="127000"/>
                  <a:pt x="127000" y="98547"/>
                  <a:pt x="127000" y="63500"/>
                </a:cubicBezTo>
                <a:cubicBezTo>
                  <a:pt x="127000" y="28453"/>
                  <a:pt x="98547" y="0"/>
                  <a:pt x="63500" y="0"/>
                </a:cubicBezTo>
                <a:cubicBezTo>
                  <a:pt x="28453" y="0"/>
                  <a:pt x="0" y="28453"/>
                  <a:pt x="0" y="63500"/>
                </a:cubicBezTo>
                <a:cubicBezTo>
                  <a:pt x="0" y="98547"/>
                  <a:pt x="28453" y="127000"/>
                  <a:pt x="63500" y="127000"/>
                </a:cubicBezTo>
                <a:close/>
                <a:moveTo>
                  <a:pt x="84435" y="52760"/>
                </a:moveTo>
                <a:lnTo>
                  <a:pt x="64591" y="84510"/>
                </a:lnTo>
                <a:cubicBezTo>
                  <a:pt x="63550" y="86171"/>
                  <a:pt x="61764" y="87213"/>
                  <a:pt x="59804" y="87313"/>
                </a:cubicBezTo>
                <a:cubicBezTo>
                  <a:pt x="57845" y="87412"/>
                  <a:pt x="55959" y="86519"/>
                  <a:pt x="54794" y="84931"/>
                </a:cubicBezTo>
                <a:lnTo>
                  <a:pt x="42887" y="69056"/>
                </a:lnTo>
                <a:cubicBezTo>
                  <a:pt x="40903" y="66427"/>
                  <a:pt x="41449" y="62706"/>
                  <a:pt x="44078" y="60722"/>
                </a:cubicBezTo>
                <a:cubicBezTo>
                  <a:pt x="46707" y="58737"/>
                  <a:pt x="50428" y="59283"/>
                  <a:pt x="52412" y="61913"/>
                </a:cubicBezTo>
                <a:lnTo>
                  <a:pt x="59110" y="70842"/>
                </a:lnTo>
                <a:lnTo>
                  <a:pt x="74340" y="46459"/>
                </a:lnTo>
                <a:cubicBezTo>
                  <a:pt x="76076" y="43681"/>
                  <a:pt x="79747" y="42813"/>
                  <a:pt x="82550" y="44574"/>
                </a:cubicBezTo>
                <a:cubicBezTo>
                  <a:pt x="85353" y="46335"/>
                  <a:pt x="86196" y="49981"/>
                  <a:pt x="84435" y="52784"/>
                </a:cubicBezTo>
                <a:close/>
              </a:path>
            </a:pathLst>
          </a:custGeom>
          <a:solidFill>
            <a:srgbClr val="2B6CB0"/>
          </a:solidFill>
          <a:ln/>
        </p:spPr>
      </p:sp>
      <p:sp>
        <p:nvSpPr>
          <p:cNvPr id="78" name="Shape 1">
            <a:extLst>
              <a:ext uri="{FF2B5EF4-FFF2-40B4-BE49-F238E27FC236}">
                <a16:creationId xmlns:a16="http://schemas.microsoft.com/office/drawing/2014/main" id="{FB8792D8-19CF-4121-9480-83551626EE6B}"/>
              </a:ext>
            </a:extLst>
          </p:cNvPr>
          <p:cNvSpPr/>
          <p:nvPr/>
        </p:nvSpPr>
        <p:spPr>
          <a:xfrm>
            <a:off x="459019" y="480752"/>
            <a:ext cx="183338" cy="183338"/>
          </a:xfrm>
          <a:custGeom>
            <a:avLst/>
            <a:gdLst/>
            <a:ahLst/>
            <a:cxnLst/>
            <a:rect l="l" t="t" r="r" b="b"/>
            <a:pathLst>
              <a:path w="183338" h="183338">
                <a:moveTo>
                  <a:pt x="126009" y="100263"/>
                </a:moveTo>
                <a:lnTo>
                  <a:pt x="57651" y="100263"/>
                </a:lnTo>
                <a:cubicBezTo>
                  <a:pt x="58690" y="123359"/>
                  <a:pt x="63810" y="144630"/>
                  <a:pt x="71079" y="160206"/>
                </a:cubicBezTo>
                <a:cubicBezTo>
                  <a:pt x="75162" y="168979"/>
                  <a:pt x="79566" y="175174"/>
                  <a:pt x="83648" y="178970"/>
                </a:cubicBezTo>
                <a:cubicBezTo>
                  <a:pt x="87659" y="182730"/>
                  <a:pt x="90416" y="183338"/>
                  <a:pt x="91848" y="183338"/>
                </a:cubicBezTo>
                <a:cubicBezTo>
                  <a:pt x="93281" y="183338"/>
                  <a:pt x="96038" y="182730"/>
                  <a:pt x="100048" y="178970"/>
                </a:cubicBezTo>
                <a:cubicBezTo>
                  <a:pt x="104130" y="175174"/>
                  <a:pt x="108535" y="168943"/>
                  <a:pt x="112617" y="160206"/>
                </a:cubicBezTo>
                <a:cubicBezTo>
                  <a:pt x="119886" y="144630"/>
                  <a:pt x="125007" y="123359"/>
                  <a:pt x="126045" y="100263"/>
                </a:cubicBezTo>
                <a:close/>
                <a:moveTo>
                  <a:pt x="57616" y="83075"/>
                </a:moveTo>
                <a:lnTo>
                  <a:pt x="125973" y="83075"/>
                </a:lnTo>
                <a:cubicBezTo>
                  <a:pt x="124971" y="59979"/>
                  <a:pt x="119850" y="38709"/>
                  <a:pt x="112581" y="23132"/>
                </a:cubicBezTo>
                <a:cubicBezTo>
                  <a:pt x="108499" y="14395"/>
                  <a:pt x="104095" y="8164"/>
                  <a:pt x="100013" y="4369"/>
                </a:cubicBezTo>
                <a:cubicBezTo>
                  <a:pt x="96002" y="609"/>
                  <a:pt x="93245" y="0"/>
                  <a:pt x="91812" y="0"/>
                </a:cubicBezTo>
                <a:cubicBezTo>
                  <a:pt x="90380" y="0"/>
                  <a:pt x="87623" y="609"/>
                  <a:pt x="83612" y="4369"/>
                </a:cubicBezTo>
                <a:cubicBezTo>
                  <a:pt x="79530" y="8164"/>
                  <a:pt x="75126" y="14395"/>
                  <a:pt x="71044" y="23132"/>
                </a:cubicBezTo>
                <a:cubicBezTo>
                  <a:pt x="63775" y="38709"/>
                  <a:pt x="58654" y="59979"/>
                  <a:pt x="57616" y="83075"/>
                </a:cubicBezTo>
                <a:close/>
                <a:moveTo>
                  <a:pt x="40428" y="83075"/>
                </a:moveTo>
                <a:cubicBezTo>
                  <a:pt x="41681" y="52423"/>
                  <a:pt x="49594" y="23956"/>
                  <a:pt x="61161" y="5264"/>
                </a:cubicBezTo>
                <a:cubicBezTo>
                  <a:pt x="28181" y="16937"/>
                  <a:pt x="3903" y="46980"/>
                  <a:pt x="537" y="83075"/>
                </a:cubicBezTo>
                <a:lnTo>
                  <a:pt x="40428" y="83075"/>
                </a:lnTo>
                <a:close/>
                <a:moveTo>
                  <a:pt x="537" y="100263"/>
                </a:moveTo>
                <a:cubicBezTo>
                  <a:pt x="3903" y="136358"/>
                  <a:pt x="28181" y="166401"/>
                  <a:pt x="61161" y="178075"/>
                </a:cubicBezTo>
                <a:cubicBezTo>
                  <a:pt x="49594" y="159383"/>
                  <a:pt x="41681" y="130915"/>
                  <a:pt x="40428" y="100263"/>
                </a:cubicBezTo>
                <a:lnTo>
                  <a:pt x="537" y="100263"/>
                </a:lnTo>
                <a:close/>
                <a:moveTo>
                  <a:pt x="143197" y="100263"/>
                </a:moveTo>
                <a:cubicBezTo>
                  <a:pt x="141944" y="130915"/>
                  <a:pt x="134030" y="159383"/>
                  <a:pt x="122464" y="178075"/>
                </a:cubicBezTo>
                <a:cubicBezTo>
                  <a:pt x="155444" y="166365"/>
                  <a:pt x="179722" y="136358"/>
                  <a:pt x="183088" y="100263"/>
                </a:cubicBezTo>
                <a:lnTo>
                  <a:pt x="143197" y="100263"/>
                </a:lnTo>
                <a:close/>
                <a:moveTo>
                  <a:pt x="183088" y="83075"/>
                </a:moveTo>
                <a:cubicBezTo>
                  <a:pt x="179722" y="46980"/>
                  <a:pt x="155444" y="16937"/>
                  <a:pt x="122464" y="5264"/>
                </a:cubicBezTo>
                <a:cubicBezTo>
                  <a:pt x="134030" y="23956"/>
                  <a:pt x="141944" y="52423"/>
                  <a:pt x="143197" y="83075"/>
                </a:cubicBezTo>
                <a:lnTo>
                  <a:pt x="183088" y="83075"/>
                </a:lnTo>
                <a:close/>
              </a:path>
            </a:pathLst>
          </a:custGeom>
          <a:solidFill>
            <a:srgbClr val="FFFFFF"/>
          </a:solidFill>
          <a:ln/>
        </p:spPr>
      </p:sp>
      <p:sp>
        <p:nvSpPr>
          <p:cNvPr id="25" name="Text 42">
            <a:extLst>
              <a:ext uri="{FF2B5EF4-FFF2-40B4-BE49-F238E27FC236}">
                <a16:creationId xmlns:a16="http://schemas.microsoft.com/office/drawing/2014/main" id="{2A59D9C5-B114-4282-BCAC-0E7936BB73A4}"/>
              </a:ext>
            </a:extLst>
          </p:cNvPr>
          <p:cNvSpPr/>
          <p:nvPr/>
        </p:nvSpPr>
        <p:spPr>
          <a:xfrm>
            <a:off x="11689092" y="6408523"/>
            <a:ext cx="219075" cy="190500"/>
          </a:xfrm>
          <a:prstGeom prst="rect">
            <a:avLst/>
          </a:prstGeom>
          <a:noFill/>
          <a:ln/>
        </p:spPr>
        <p:txBody>
          <a:bodyPr wrap="square" lIns="0" tIns="0" rIns="0" bIns="0" rtlCol="0" anchor="ctr"/>
          <a:lstStyle/>
          <a:p>
            <a:pPr>
              <a:lnSpc>
                <a:spcPct val="120000"/>
              </a:lnSpc>
            </a:pPr>
            <a:r>
              <a:rPr lang="ru-RU" sz="1000" dirty="0">
                <a:solidFill>
                  <a:srgbClr val="2B6CB0"/>
                </a:solidFill>
                <a:latin typeface="Arial" panose="020B0604020202020204" pitchFamily="34" charset="0"/>
                <a:ea typeface="MiSans" pitchFamily="34" charset="-122"/>
                <a:cs typeface="Arial" panose="020B0604020202020204" pitchFamily="34" charset="0"/>
              </a:rPr>
              <a:t>29</a:t>
            </a:r>
            <a:endParaRPr lang="en-US" sz="1000" dirty="0">
              <a:latin typeface="Arial" panose="020B0604020202020204" pitchFamily="34" charset="0"/>
              <a:cs typeface="Arial" panose="020B0604020202020204" pitchFamily="34" charset="0"/>
            </a:endParaRPr>
          </a:p>
        </p:txBody>
      </p:sp>
      <p:sp>
        <p:nvSpPr>
          <p:cNvPr id="26" name="Text 3">
            <a:extLst>
              <a:ext uri="{FF2B5EF4-FFF2-40B4-BE49-F238E27FC236}">
                <a16:creationId xmlns:a16="http://schemas.microsoft.com/office/drawing/2014/main" id="{AD909A3E-5508-4148-9AF2-8F8B7DB9D3C5}"/>
              </a:ext>
            </a:extLst>
          </p:cNvPr>
          <p:cNvSpPr/>
          <p:nvPr/>
        </p:nvSpPr>
        <p:spPr>
          <a:xfrm>
            <a:off x="830600" y="233245"/>
            <a:ext cx="11128638" cy="733353"/>
          </a:xfrm>
          <a:prstGeom prst="rect">
            <a:avLst/>
          </a:prstGeom>
          <a:noFill/>
          <a:ln/>
        </p:spPr>
        <p:txBody>
          <a:bodyPr wrap="square" lIns="0" tIns="0" rIns="0" bIns="0" rtlCol="0" anchor="ctr"/>
          <a:lstStyle/>
          <a:p>
            <a:pPr>
              <a:lnSpc>
                <a:spcPct val="90000"/>
              </a:lnSpc>
            </a:pPr>
            <a:r>
              <a:rPr lang="ru-RU" sz="2000" b="1" dirty="0">
                <a:solidFill>
                  <a:srgbClr val="1A365D"/>
                </a:solidFill>
                <a:latin typeface="Quattrocento Sans" pitchFamily="34" charset="0"/>
                <a:ea typeface="Quattrocento Sans" pitchFamily="34" charset="-122"/>
                <a:cs typeface="Quattrocento Sans" pitchFamily="34" charset="-120"/>
              </a:rPr>
              <a:t> </a:t>
            </a:r>
            <a:r>
              <a:rPr lang="ru-RU" sz="2000" b="1" dirty="0">
                <a:solidFill>
                  <a:schemeClr val="accent1">
                    <a:lumMod val="75000"/>
                  </a:schemeClr>
                </a:solidFill>
                <a:latin typeface="Arial" panose="020B0604020202020204" pitchFamily="34" charset="0"/>
                <a:ea typeface="Quattrocento Sans" pitchFamily="34" charset="-122"/>
                <a:cs typeface="Arial" panose="020B0604020202020204" pitchFamily="34" charset="0"/>
              </a:rPr>
              <a:t>ОРНЫҚТЫ ДАМУДЫ БАСҚАРУ</a:t>
            </a:r>
          </a:p>
          <a:p>
            <a:pPr>
              <a:lnSpc>
                <a:spcPct val="90000"/>
              </a:lnSpc>
            </a:pPr>
            <a:r>
              <a:rPr lang="ru-RU" sz="2000" b="1" dirty="0">
                <a:solidFill>
                  <a:schemeClr val="accent1">
                    <a:lumMod val="75000"/>
                  </a:schemeClr>
                </a:solidFill>
                <a:latin typeface="Arial" panose="020B0604020202020204" pitchFamily="34" charset="0"/>
                <a:ea typeface="Quattrocento Sans" pitchFamily="34" charset="-122"/>
                <a:cs typeface="Arial" panose="020B0604020202020204" pitchFamily="34" charset="0"/>
              </a:rPr>
              <a:t> </a:t>
            </a:r>
            <a:r>
              <a:rPr lang="ru-RU" b="1" dirty="0">
                <a:solidFill>
                  <a:srgbClr val="4299E1"/>
                </a:solidFill>
                <a:latin typeface="Quattrocento Sans" pitchFamily="34" charset="0"/>
                <a:ea typeface="Quattrocento Sans" pitchFamily="34" charset="-122"/>
                <a:cs typeface="Quattrocento Sans" pitchFamily="34" charset="-120"/>
              </a:rPr>
              <a:t>04-2</a:t>
            </a:r>
            <a:r>
              <a:rPr lang="ru-RU" b="1" dirty="0">
                <a:solidFill>
                  <a:srgbClr val="1A365D"/>
                </a:solidFill>
                <a:latin typeface="Quattrocento Sans" pitchFamily="34" charset="0"/>
                <a:ea typeface="Quattrocento Sans" pitchFamily="34" charset="-122"/>
                <a:cs typeface="Quattrocento Sans" pitchFamily="34" charset="-120"/>
              </a:rPr>
              <a:t> ЭКОЛОГИЯЛЫҚ ЖАУАПКЕРШІЛІК – ЭКОЛОГИЯЛЫҚ СТАНДАРТТАРДЫ ЕНГІЗУ</a:t>
            </a:r>
          </a:p>
        </p:txBody>
      </p:sp>
    </p:spTree>
    <p:extLst>
      <p:ext uri="{BB962C8B-B14F-4D97-AF65-F5344CB8AC3E}">
        <p14:creationId xmlns:p14="http://schemas.microsoft.com/office/powerpoint/2010/main" val="1481919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78928" y="435767"/>
            <a:ext cx="454713" cy="454713"/>
          </a:xfrm>
          <a:prstGeom prst="roundRect">
            <a:avLst>
              <a:gd name="adj" fmla="val 25000"/>
            </a:avLst>
          </a:prstGeom>
          <a:gradFill flip="none" rotWithShape="1">
            <a:gsLst>
              <a:gs pos="0">
                <a:srgbClr val="1A365D"/>
              </a:gs>
              <a:gs pos="100000">
                <a:srgbClr val="2B6CB0"/>
              </a:gs>
            </a:gsLst>
            <a:lin ang="2700000" scaled="1"/>
          </a:gradFill>
          <a:ln/>
          <a:effectLst>
            <a:outerShdw blurRad="142098" dist="94732" dir="5400000" algn="bl" rotWithShape="0">
              <a:srgbClr val="000000">
                <a:alpha val="10196"/>
              </a:srgbClr>
            </a:outerShdw>
          </a:effectLst>
        </p:spPr>
      </p:sp>
      <p:sp>
        <p:nvSpPr>
          <p:cNvPr id="3" name="Shape 1"/>
          <p:cNvSpPr/>
          <p:nvPr/>
        </p:nvSpPr>
        <p:spPr>
          <a:xfrm>
            <a:off x="535235" y="568392"/>
            <a:ext cx="142098" cy="189464"/>
          </a:xfrm>
          <a:custGeom>
            <a:avLst/>
            <a:gdLst/>
            <a:ahLst/>
            <a:cxnLst/>
            <a:rect l="l" t="t" r="r" b="b"/>
            <a:pathLst>
              <a:path w="142098" h="189464">
                <a:moveTo>
                  <a:pt x="23683" y="0"/>
                </a:moveTo>
                <a:cubicBezTo>
                  <a:pt x="10620" y="0"/>
                  <a:pt x="0" y="10620"/>
                  <a:pt x="0" y="23683"/>
                </a:cubicBezTo>
                <a:lnTo>
                  <a:pt x="0" y="165781"/>
                </a:lnTo>
                <a:cubicBezTo>
                  <a:pt x="0" y="178844"/>
                  <a:pt x="10620" y="189464"/>
                  <a:pt x="23683" y="189464"/>
                </a:cubicBezTo>
                <a:lnTo>
                  <a:pt x="118415" y="189464"/>
                </a:lnTo>
                <a:cubicBezTo>
                  <a:pt x="131478" y="189464"/>
                  <a:pt x="142098" y="178844"/>
                  <a:pt x="142098" y="165781"/>
                </a:cubicBezTo>
                <a:lnTo>
                  <a:pt x="142098" y="23683"/>
                </a:lnTo>
                <a:cubicBezTo>
                  <a:pt x="142098" y="10620"/>
                  <a:pt x="131478" y="0"/>
                  <a:pt x="118415" y="0"/>
                </a:cubicBezTo>
                <a:lnTo>
                  <a:pt x="23683" y="0"/>
                </a:lnTo>
                <a:close/>
                <a:moveTo>
                  <a:pt x="65128" y="130256"/>
                </a:moveTo>
                <a:lnTo>
                  <a:pt x="76970" y="130256"/>
                </a:lnTo>
                <a:cubicBezTo>
                  <a:pt x="83520" y="130256"/>
                  <a:pt x="88811" y="135548"/>
                  <a:pt x="88811" y="142098"/>
                </a:cubicBezTo>
                <a:lnTo>
                  <a:pt x="88811" y="171702"/>
                </a:lnTo>
                <a:lnTo>
                  <a:pt x="53287" y="171702"/>
                </a:lnTo>
                <a:lnTo>
                  <a:pt x="53287" y="142098"/>
                </a:lnTo>
                <a:cubicBezTo>
                  <a:pt x="53287" y="135548"/>
                  <a:pt x="58578" y="130256"/>
                  <a:pt x="65128" y="130256"/>
                </a:cubicBezTo>
                <a:close/>
                <a:moveTo>
                  <a:pt x="35524" y="41445"/>
                </a:moveTo>
                <a:cubicBezTo>
                  <a:pt x="35524" y="38189"/>
                  <a:pt x="38189" y="35524"/>
                  <a:pt x="41445" y="35524"/>
                </a:cubicBezTo>
                <a:lnTo>
                  <a:pt x="53287" y="35524"/>
                </a:lnTo>
                <a:cubicBezTo>
                  <a:pt x="56543" y="35524"/>
                  <a:pt x="59207" y="38189"/>
                  <a:pt x="59207" y="41445"/>
                </a:cubicBezTo>
                <a:lnTo>
                  <a:pt x="59207" y="53287"/>
                </a:lnTo>
                <a:cubicBezTo>
                  <a:pt x="59207" y="56543"/>
                  <a:pt x="56543" y="59207"/>
                  <a:pt x="53287" y="59207"/>
                </a:cubicBezTo>
                <a:lnTo>
                  <a:pt x="41445" y="59207"/>
                </a:lnTo>
                <a:cubicBezTo>
                  <a:pt x="38189" y="59207"/>
                  <a:pt x="35524" y="56543"/>
                  <a:pt x="35524" y="53287"/>
                </a:cubicBezTo>
                <a:lnTo>
                  <a:pt x="35524" y="41445"/>
                </a:lnTo>
                <a:close/>
                <a:moveTo>
                  <a:pt x="88811" y="35524"/>
                </a:moveTo>
                <a:lnTo>
                  <a:pt x="100653" y="35524"/>
                </a:lnTo>
                <a:cubicBezTo>
                  <a:pt x="103909" y="35524"/>
                  <a:pt x="106573" y="38189"/>
                  <a:pt x="106573" y="41445"/>
                </a:cubicBezTo>
                <a:lnTo>
                  <a:pt x="106573" y="53287"/>
                </a:lnTo>
                <a:cubicBezTo>
                  <a:pt x="106573" y="56543"/>
                  <a:pt x="103909" y="59207"/>
                  <a:pt x="100653" y="59207"/>
                </a:cubicBezTo>
                <a:lnTo>
                  <a:pt x="88811" y="59207"/>
                </a:lnTo>
                <a:cubicBezTo>
                  <a:pt x="85555" y="59207"/>
                  <a:pt x="82890" y="56543"/>
                  <a:pt x="82890" y="53287"/>
                </a:cubicBezTo>
                <a:lnTo>
                  <a:pt x="82890" y="41445"/>
                </a:lnTo>
                <a:cubicBezTo>
                  <a:pt x="82890" y="38189"/>
                  <a:pt x="85555" y="35524"/>
                  <a:pt x="88811" y="35524"/>
                </a:cubicBezTo>
                <a:close/>
                <a:moveTo>
                  <a:pt x="35524" y="88811"/>
                </a:moveTo>
                <a:cubicBezTo>
                  <a:pt x="35524" y="85555"/>
                  <a:pt x="38189" y="82890"/>
                  <a:pt x="41445" y="82890"/>
                </a:cubicBezTo>
                <a:lnTo>
                  <a:pt x="53287" y="82890"/>
                </a:lnTo>
                <a:cubicBezTo>
                  <a:pt x="56543" y="82890"/>
                  <a:pt x="59207" y="85555"/>
                  <a:pt x="59207" y="88811"/>
                </a:cubicBezTo>
                <a:lnTo>
                  <a:pt x="59207" y="100653"/>
                </a:lnTo>
                <a:cubicBezTo>
                  <a:pt x="59207" y="103909"/>
                  <a:pt x="56543" y="106573"/>
                  <a:pt x="53287" y="106573"/>
                </a:cubicBezTo>
                <a:lnTo>
                  <a:pt x="41445" y="106573"/>
                </a:lnTo>
                <a:cubicBezTo>
                  <a:pt x="38189" y="106573"/>
                  <a:pt x="35524" y="103909"/>
                  <a:pt x="35524" y="100653"/>
                </a:cubicBezTo>
                <a:lnTo>
                  <a:pt x="35524" y="88811"/>
                </a:lnTo>
                <a:close/>
                <a:moveTo>
                  <a:pt x="88811" y="82890"/>
                </a:moveTo>
                <a:lnTo>
                  <a:pt x="100653" y="82890"/>
                </a:lnTo>
                <a:cubicBezTo>
                  <a:pt x="103909" y="82890"/>
                  <a:pt x="106573" y="85555"/>
                  <a:pt x="106573" y="88811"/>
                </a:cubicBezTo>
                <a:lnTo>
                  <a:pt x="106573" y="100653"/>
                </a:lnTo>
                <a:cubicBezTo>
                  <a:pt x="106573" y="103909"/>
                  <a:pt x="103909" y="106573"/>
                  <a:pt x="100653" y="106573"/>
                </a:cubicBezTo>
                <a:lnTo>
                  <a:pt x="88811" y="106573"/>
                </a:lnTo>
                <a:cubicBezTo>
                  <a:pt x="85555" y="106573"/>
                  <a:pt x="82890" y="103909"/>
                  <a:pt x="82890" y="100653"/>
                </a:cubicBezTo>
                <a:lnTo>
                  <a:pt x="82890" y="88811"/>
                </a:lnTo>
                <a:cubicBezTo>
                  <a:pt x="82890" y="85555"/>
                  <a:pt x="85555" y="82890"/>
                  <a:pt x="88811" y="82890"/>
                </a:cubicBezTo>
                <a:close/>
              </a:path>
            </a:pathLst>
          </a:custGeom>
          <a:solidFill>
            <a:srgbClr val="FFFFFF"/>
          </a:solidFill>
          <a:ln/>
        </p:spPr>
      </p:sp>
      <p:sp>
        <p:nvSpPr>
          <p:cNvPr id="4" name="Text 2"/>
          <p:cNvSpPr/>
          <p:nvPr/>
        </p:nvSpPr>
        <p:spPr>
          <a:xfrm>
            <a:off x="947319" y="378928"/>
            <a:ext cx="10553138" cy="189464"/>
          </a:xfrm>
          <a:prstGeom prst="rect">
            <a:avLst/>
          </a:prstGeom>
          <a:noFill/>
          <a:ln/>
        </p:spPr>
        <p:txBody>
          <a:bodyPr wrap="square" lIns="0" tIns="0" rIns="0" bIns="0" rtlCol="0" anchor="ctr"/>
          <a:lstStyle/>
          <a:p>
            <a:pPr>
              <a:lnSpc>
                <a:spcPct val="120000"/>
              </a:lnSpc>
            </a:pPr>
            <a:r>
              <a:rPr lang="kk-KZ" sz="1000" b="1" kern="0" spc="52" dirty="0">
                <a:solidFill>
                  <a:srgbClr val="4299E1"/>
                </a:solidFill>
                <a:latin typeface="Arial" panose="020B0604020202020204" pitchFamily="34" charset="0"/>
                <a:ea typeface="MiSans" pitchFamily="34" charset="-122"/>
                <a:cs typeface="Arial" panose="020B0604020202020204" pitchFamily="34" charset="0"/>
              </a:rPr>
              <a:t>0</a:t>
            </a:r>
            <a:r>
              <a:rPr lang="en-US" sz="1000" b="1" kern="0" spc="52" dirty="0">
                <a:solidFill>
                  <a:srgbClr val="4299E1"/>
                </a:solidFill>
                <a:latin typeface="Arial" panose="020B0604020202020204" pitchFamily="34" charset="0"/>
                <a:ea typeface="MiSans" pitchFamily="34" charset="-122"/>
                <a:cs typeface="Arial" panose="020B0604020202020204" pitchFamily="34" charset="0"/>
              </a:rPr>
              <a:t>1</a:t>
            </a:r>
            <a:r>
              <a:rPr lang="kk-KZ" sz="1000" b="1" kern="0" spc="52" dirty="0">
                <a:solidFill>
                  <a:srgbClr val="4299E1"/>
                </a:solidFill>
                <a:latin typeface="Arial" panose="020B0604020202020204" pitchFamily="34" charset="0"/>
                <a:ea typeface="MiSans" pitchFamily="34" charset="-122"/>
                <a:cs typeface="Arial" panose="020B0604020202020204" pitchFamily="34" charset="0"/>
              </a:rPr>
              <a:t> - ТАРАУ</a:t>
            </a:r>
            <a:endParaRPr lang="en-US" sz="1000" dirty="0">
              <a:latin typeface="Arial" panose="020B0604020202020204" pitchFamily="34" charset="0"/>
              <a:cs typeface="Arial" panose="020B0604020202020204" pitchFamily="34" charset="0"/>
            </a:endParaRPr>
          </a:p>
        </p:txBody>
      </p:sp>
      <p:sp>
        <p:nvSpPr>
          <p:cNvPr id="5" name="Text 3"/>
          <p:cNvSpPr/>
          <p:nvPr/>
        </p:nvSpPr>
        <p:spPr>
          <a:xfrm>
            <a:off x="947319" y="568392"/>
            <a:ext cx="10657343" cy="378928"/>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МЕМЛЕКЕТТІК ӘЛЕУМЕТТІК САҚТАНДЫРУ ҚОРЫ ТУРАЛЫ </a:t>
            </a:r>
            <a:r>
              <a:rPr lang="ru-RU" sz="2400" b="1" dirty="0">
                <a:solidFill>
                  <a:srgbClr val="1A365D"/>
                </a:solidFill>
                <a:latin typeface="Quattrocento Sans" pitchFamily="34" charset="0"/>
                <a:ea typeface="Quattrocento Sans" pitchFamily="34" charset="-122"/>
                <a:cs typeface="Quattrocento Sans" pitchFamily="34" charset="-120"/>
              </a:rPr>
              <a:t>(</a:t>
            </a:r>
            <a:r>
              <a:rPr lang="ru-RU" sz="2400" b="1" dirty="0" err="1">
                <a:solidFill>
                  <a:srgbClr val="1A365D"/>
                </a:solidFill>
                <a:latin typeface="Quattrocento Sans" pitchFamily="34" charset="0"/>
                <a:ea typeface="Quattrocento Sans" pitchFamily="34" charset="-122"/>
                <a:cs typeface="Quattrocento Sans" pitchFamily="34" charset="-120"/>
              </a:rPr>
              <a:t>Қор</a:t>
            </a:r>
            <a:r>
              <a:rPr lang="ru-RU" sz="2400" b="1" dirty="0">
                <a:solidFill>
                  <a:srgbClr val="1A365D"/>
                </a:solidFill>
                <a:latin typeface="Quattrocento Sans" pitchFamily="34" charset="0"/>
                <a:ea typeface="Quattrocento Sans" pitchFamily="34" charset="-122"/>
                <a:cs typeface="Quattrocento Sans" pitchFamily="34" charset="-120"/>
              </a:rPr>
              <a:t>)</a:t>
            </a:r>
            <a:endParaRPr lang="en-US" sz="2400" dirty="0"/>
          </a:p>
        </p:txBody>
      </p:sp>
      <p:sp>
        <p:nvSpPr>
          <p:cNvPr id="6" name="Shape 4"/>
          <p:cNvSpPr/>
          <p:nvPr/>
        </p:nvSpPr>
        <p:spPr>
          <a:xfrm>
            <a:off x="378928" y="1023105"/>
            <a:ext cx="909427" cy="37893"/>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p:cNvSpPr/>
          <p:nvPr/>
        </p:nvSpPr>
        <p:spPr>
          <a:xfrm>
            <a:off x="378928" y="1269408"/>
            <a:ext cx="5627077" cy="1894639"/>
          </a:xfrm>
          <a:custGeom>
            <a:avLst/>
            <a:gdLst/>
            <a:ahLst/>
            <a:cxnLst/>
            <a:rect l="l" t="t" r="r" b="b"/>
            <a:pathLst>
              <a:path w="5627077" h="1894639">
                <a:moveTo>
                  <a:pt x="37846" y="0"/>
                </a:moveTo>
                <a:lnTo>
                  <a:pt x="5589143" y="0"/>
                </a:lnTo>
                <a:cubicBezTo>
                  <a:pt x="5599202" y="-34"/>
                  <a:pt x="5608861" y="3939"/>
                  <a:pt x="5615986" y="11040"/>
                </a:cubicBezTo>
                <a:cubicBezTo>
                  <a:pt x="5623111" y="18141"/>
                  <a:pt x="5627116" y="27787"/>
                  <a:pt x="5627116" y="37846"/>
                </a:cubicBezTo>
                <a:lnTo>
                  <a:pt x="5627116" y="1780921"/>
                </a:lnTo>
                <a:cubicBezTo>
                  <a:pt x="5627116" y="1843696"/>
                  <a:pt x="5576226" y="1894586"/>
                  <a:pt x="5513451" y="1894586"/>
                </a:cubicBezTo>
                <a:lnTo>
                  <a:pt x="113665" y="1894586"/>
                </a:lnTo>
                <a:cubicBezTo>
                  <a:pt x="50890" y="1894586"/>
                  <a:pt x="0" y="1843696"/>
                  <a:pt x="0" y="1780921"/>
                </a:cubicBezTo>
                <a:lnTo>
                  <a:pt x="0" y="37846"/>
                </a:lnTo>
                <a:cubicBezTo>
                  <a:pt x="0" y="16958"/>
                  <a:pt x="16958" y="0"/>
                  <a:pt x="37846" y="0"/>
                </a:cubicBezTo>
                <a:close/>
              </a:path>
            </a:pathLst>
          </a:custGeom>
          <a:solidFill>
            <a:srgbClr val="FFFFFF"/>
          </a:solidFill>
          <a:ln/>
          <a:effectLst>
            <a:outerShdw blurRad="56839" dist="37893" dir="5400000" algn="bl" rotWithShape="0">
              <a:srgbClr val="000000">
                <a:alpha val="10196"/>
              </a:srgbClr>
            </a:outerShdw>
          </a:effectLst>
        </p:spPr>
        <p:txBody>
          <a:bodyPr/>
          <a:lstStyle/>
          <a:p>
            <a:endParaRPr lang="ru-KZ" dirty="0"/>
          </a:p>
        </p:txBody>
      </p:sp>
      <p:sp>
        <p:nvSpPr>
          <p:cNvPr id="8" name="Shape 6"/>
          <p:cNvSpPr/>
          <p:nvPr/>
        </p:nvSpPr>
        <p:spPr>
          <a:xfrm>
            <a:off x="378928" y="1269408"/>
            <a:ext cx="5627077" cy="37893"/>
          </a:xfrm>
          <a:custGeom>
            <a:avLst/>
            <a:gdLst/>
            <a:ahLst/>
            <a:cxnLst/>
            <a:rect l="l" t="t" r="r" b="b"/>
            <a:pathLst>
              <a:path w="5627077" h="37893">
                <a:moveTo>
                  <a:pt x="37846" y="0"/>
                </a:moveTo>
                <a:lnTo>
                  <a:pt x="5589143" y="0"/>
                </a:lnTo>
                <a:cubicBezTo>
                  <a:pt x="5599202" y="-34"/>
                  <a:pt x="5608861" y="3939"/>
                  <a:pt x="5615986" y="11040"/>
                </a:cubicBezTo>
                <a:cubicBezTo>
                  <a:pt x="5623111" y="18141"/>
                  <a:pt x="5627116" y="27787"/>
                  <a:pt x="5627116" y="37846"/>
                </a:cubicBezTo>
                <a:lnTo>
                  <a:pt x="5627116" y="37846"/>
                </a:lnTo>
                <a:lnTo>
                  <a:pt x="0" y="37846"/>
                </a:lnTo>
                <a:lnTo>
                  <a:pt x="0" y="37846"/>
                </a:lnTo>
                <a:cubicBezTo>
                  <a:pt x="0" y="16958"/>
                  <a:pt x="16958" y="0"/>
                  <a:pt x="37846" y="0"/>
                </a:cubicBezTo>
                <a:close/>
              </a:path>
            </a:pathLst>
          </a:custGeom>
          <a:solidFill>
            <a:srgbClr val="1A365D"/>
          </a:solidFill>
          <a:ln/>
        </p:spPr>
      </p:sp>
      <p:sp>
        <p:nvSpPr>
          <p:cNvPr id="9" name="Shape 7"/>
          <p:cNvSpPr/>
          <p:nvPr/>
        </p:nvSpPr>
        <p:spPr>
          <a:xfrm>
            <a:off x="606284" y="1515711"/>
            <a:ext cx="530499" cy="530499"/>
          </a:xfrm>
          <a:prstGeom prst="roundRect">
            <a:avLst>
              <a:gd name="adj" fmla="val 50000"/>
            </a:avLst>
          </a:prstGeom>
          <a:gradFill flip="none" rotWithShape="1">
            <a:gsLst>
              <a:gs pos="0">
                <a:srgbClr val="1A365D"/>
              </a:gs>
              <a:gs pos="100000">
                <a:srgbClr val="2B6CB0"/>
              </a:gs>
            </a:gsLst>
            <a:lin ang="2700000" scaled="1"/>
          </a:gradFill>
          <a:ln/>
        </p:spPr>
      </p:sp>
      <p:sp>
        <p:nvSpPr>
          <p:cNvPr id="10" name="Shape 8"/>
          <p:cNvSpPr/>
          <p:nvPr/>
        </p:nvSpPr>
        <p:spPr>
          <a:xfrm>
            <a:off x="757855" y="1667282"/>
            <a:ext cx="227357" cy="227357"/>
          </a:xfrm>
          <a:custGeom>
            <a:avLst/>
            <a:gdLst/>
            <a:ahLst/>
            <a:cxnLst/>
            <a:rect l="l" t="t" r="r" b="b"/>
            <a:pathLst>
              <a:path w="227357" h="227357">
                <a:moveTo>
                  <a:pt x="198937" y="113678"/>
                </a:moveTo>
                <a:cubicBezTo>
                  <a:pt x="198937" y="66623"/>
                  <a:pt x="160734" y="28420"/>
                  <a:pt x="113678" y="28420"/>
                </a:cubicBezTo>
                <a:cubicBezTo>
                  <a:pt x="66623" y="28420"/>
                  <a:pt x="28420" y="66623"/>
                  <a:pt x="28420" y="113678"/>
                </a:cubicBezTo>
                <a:cubicBezTo>
                  <a:pt x="28420" y="160734"/>
                  <a:pt x="66623" y="198937"/>
                  <a:pt x="113678" y="198937"/>
                </a:cubicBezTo>
                <a:cubicBezTo>
                  <a:pt x="160734" y="198937"/>
                  <a:pt x="198937" y="160734"/>
                  <a:pt x="198937" y="113678"/>
                </a:cubicBezTo>
                <a:close/>
                <a:moveTo>
                  <a:pt x="0" y="113678"/>
                </a:moveTo>
                <a:cubicBezTo>
                  <a:pt x="0" y="50938"/>
                  <a:pt x="50938" y="0"/>
                  <a:pt x="113678" y="0"/>
                </a:cubicBezTo>
                <a:cubicBezTo>
                  <a:pt x="176419" y="0"/>
                  <a:pt x="227357" y="50938"/>
                  <a:pt x="227357" y="113678"/>
                </a:cubicBezTo>
                <a:cubicBezTo>
                  <a:pt x="227357" y="176419"/>
                  <a:pt x="176419" y="227357"/>
                  <a:pt x="113678" y="227357"/>
                </a:cubicBezTo>
                <a:cubicBezTo>
                  <a:pt x="50938" y="227357"/>
                  <a:pt x="0" y="176419"/>
                  <a:pt x="0" y="113678"/>
                </a:cubicBezTo>
                <a:close/>
                <a:moveTo>
                  <a:pt x="113678" y="149203"/>
                </a:moveTo>
                <a:cubicBezTo>
                  <a:pt x="133285" y="149203"/>
                  <a:pt x="149203" y="133285"/>
                  <a:pt x="149203" y="113678"/>
                </a:cubicBezTo>
                <a:cubicBezTo>
                  <a:pt x="149203" y="94072"/>
                  <a:pt x="133285" y="78154"/>
                  <a:pt x="113678" y="78154"/>
                </a:cubicBezTo>
                <a:cubicBezTo>
                  <a:pt x="94072" y="78154"/>
                  <a:pt x="78154" y="94072"/>
                  <a:pt x="78154" y="113678"/>
                </a:cubicBezTo>
                <a:cubicBezTo>
                  <a:pt x="78154" y="133285"/>
                  <a:pt x="94072" y="149203"/>
                  <a:pt x="113678" y="149203"/>
                </a:cubicBezTo>
                <a:close/>
                <a:moveTo>
                  <a:pt x="113678" y="49734"/>
                </a:moveTo>
                <a:cubicBezTo>
                  <a:pt x="148970" y="49734"/>
                  <a:pt x="177622" y="78387"/>
                  <a:pt x="177622" y="113678"/>
                </a:cubicBezTo>
                <a:cubicBezTo>
                  <a:pt x="177622" y="148970"/>
                  <a:pt x="148970" y="177622"/>
                  <a:pt x="113678" y="177622"/>
                </a:cubicBezTo>
                <a:cubicBezTo>
                  <a:pt x="78387" y="177622"/>
                  <a:pt x="49734" y="148970"/>
                  <a:pt x="49734" y="113678"/>
                </a:cubicBezTo>
                <a:cubicBezTo>
                  <a:pt x="49734" y="78387"/>
                  <a:pt x="78387" y="49734"/>
                  <a:pt x="113678" y="49734"/>
                </a:cubicBezTo>
                <a:close/>
                <a:moveTo>
                  <a:pt x="99469" y="113678"/>
                </a:moveTo>
                <a:cubicBezTo>
                  <a:pt x="99469" y="105836"/>
                  <a:pt x="105836" y="99469"/>
                  <a:pt x="113678" y="99469"/>
                </a:cubicBezTo>
                <a:cubicBezTo>
                  <a:pt x="121521" y="99469"/>
                  <a:pt x="127888" y="105836"/>
                  <a:pt x="127888" y="113678"/>
                </a:cubicBezTo>
                <a:cubicBezTo>
                  <a:pt x="127888" y="121521"/>
                  <a:pt x="121521" y="127888"/>
                  <a:pt x="113678" y="127888"/>
                </a:cubicBezTo>
                <a:cubicBezTo>
                  <a:pt x="105836" y="127888"/>
                  <a:pt x="99469" y="121521"/>
                  <a:pt x="99469" y="113678"/>
                </a:cubicBezTo>
                <a:close/>
              </a:path>
            </a:pathLst>
          </a:custGeom>
          <a:solidFill>
            <a:srgbClr val="FFFFFF"/>
          </a:solidFill>
          <a:ln/>
        </p:spPr>
      </p:sp>
      <p:sp>
        <p:nvSpPr>
          <p:cNvPr id="11" name="Text 9"/>
          <p:cNvSpPr/>
          <p:nvPr/>
        </p:nvSpPr>
        <p:spPr>
          <a:xfrm>
            <a:off x="1402477" y="1629388"/>
            <a:ext cx="1226852" cy="341035"/>
          </a:xfrm>
          <a:prstGeom prst="rect">
            <a:avLst/>
          </a:prstGeom>
          <a:noFill/>
          <a:ln/>
        </p:spPr>
        <p:txBody>
          <a:bodyPr wrap="square" lIns="0" tIns="0" rIns="0" bIns="0" rtlCol="0" anchor="ctr"/>
          <a:lstStyle/>
          <a:p>
            <a:pPr>
              <a:lnSpc>
                <a:spcPct val="110000"/>
              </a:lnSpc>
            </a:pPr>
            <a:r>
              <a:rPr lang="en-US" sz="1790" b="1" dirty="0">
                <a:solidFill>
                  <a:srgbClr val="1A365D"/>
                </a:solidFill>
                <a:latin typeface="Quattrocento Sans" pitchFamily="34" charset="0"/>
                <a:ea typeface="Quattrocento Sans" pitchFamily="34" charset="-122"/>
                <a:cs typeface="Quattrocento Sans" pitchFamily="34" charset="-120"/>
              </a:rPr>
              <a:t>МИССИЯ</a:t>
            </a:r>
            <a:r>
              <a:rPr lang="kk-KZ" sz="1790" b="1" dirty="0">
                <a:solidFill>
                  <a:srgbClr val="1A365D"/>
                </a:solidFill>
                <a:latin typeface="Quattrocento Sans" pitchFamily="34" charset="0"/>
                <a:ea typeface="Quattrocento Sans" pitchFamily="34" charset="-122"/>
                <a:cs typeface="Quattrocento Sans" pitchFamily="34" charset="-120"/>
              </a:rPr>
              <a:t>СЫ</a:t>
            </a:r>
            <a:endParaRPr lang="en-US" sz="1600" dirty="0"/>
          </a:p>
        </p:txBody>
      </p:sp>
      <p:sp>
        <p:nvSpPr>
          <p:cNvPr id="12" name="Text 10"/>
          <p:cNvSpPr/>
          <p:nvPr/>
        </p:nvSpPr>
        <p:spPr>
          <a:xfrm>
            <a:off x="606284" y="2197781"/>
            <a:ext cx="5248149" cy="738909"/>
          </a:xfrm>
          <a:prstGeom prst="rect">
            <a:avLst/>
          </a:prstGeom>
          <a:noFill/>
          <a:ln/>
        </p:spPr>
        <p:txBody>
          <a:bodyPr wrap="square" lIns="0" tIns="0" rIns="0" bIns="0" rtlCol="0" anchor="ctr"/>
          <a:lstStyle/>
          <a:p>
            <a:pPr>
              <a:lnSpc>
                <a:spcPct val="140000"/>
              </a:lnSpc>
            </a:pPr>
            <a:r>
              <a:rPr lang="kk-KZ" sz="1193" b="1" dirty="0">
                <a:solidFill>
                  <a:srgbClr val="2B6CB0"/>
                </a:solidFill>
                <a:highlight>
                  <a:srgbClr val="4299E1">
                    <a:alpha val="10000"/>
                  </a:srgbClr>
                </a:highlight>
                <a:latin typeface="MiSans" pitchFamily="34" charset="0"/>
                <a:ea typeface="MiSans" pitchFamily="34" charset="-122"/>
                <a:cs typeface="MiSans" pitchFamily="34" charset="-120"/>
              </a:rPr>
              <a:t>Әділеттілік</a:t>
            </a:r>
            <a:r>
              <a:rPr lang="kk-KZ" sz="1193" dirty="0">
                <a:solidFill>
                  <a:srgbClr val="2B6CB0"/>
                </a:solidFill>
                <a:latin typeface="MiSans" pitchFamily="34" charset="0"/>
                <a:ea typeface="MiSans" pitchFamily="34" charset="-122"/>
                <a:cs typeface="MiSans" pitchFamily="34" charset="-120"/>
              </a:rPr>
              <a:t>, </a:t>
            </a:r>
            <a:r>
              <a:rPr lang="kk-KZ" sz="1193" b="1" dirty="0">
                <a:solidFill>
                  <a:srgbClr val="2B6CB0"/>
                </a:solidFill>
                <a:highlight>
                  <a:srgbClr val="4299E1">
                    <a:alpha val="10000"/>
                  </a:srgbClr>
                </a:highlight>
                <a:latin typeface="MiSans" pitchFamily="34" charset="0"/>
                <a:ea typeface="MiSans" pitchFamily="34" charset="-122"/>
                <a:cs typeface="MiSans" pitchFamily="34" charset="-120"/>
              </a:rPr>
              <a:t>жауапкершілік</a:t>
            </a:r>
            <a:r>
              <a:rPr lang="kk-KZ" sz="1193" dirty="0">
                <a:solidFill>
                  <a:srgbClr val="2B6CB0"/>
                </a:solidFill>
                <a:latin typeface="MiSans" pitchFamily="34" charset="0"/>
                <a:ea typeface="MiSans" pitchFamily="34" charset="-122"/>
                <a:cs typeface="MiSans" pitchFamily="34" charset="-120"/>
              </a:rPr>
              <a:t> және </a:t>
            </a:r>
            <a:r>
              <a:rPr lang="kk-KZ" sz="1193" b="1" dirty="0">
                <a:solidFill>
                  <a:srgbClr val="2B6CB0"/>
                </a:solidFill>
                <a:highlight>
                  <a:srgbClr val="4299E1">
                    <a:alpha val="10000"/>
                  </a:srgbClr>
                </a:highlight>
                <a:latin typeface="MiSans" pitchFamily="34" charset="0"/>
                <a:ea typeface="MiSans" pitchFamily="34" charset="-122"/>
                <a:cs typeface="MiSans" pitchFamily="34" charset="-120"/>
              </a:rPr>
              <a:t>ынтымақтастық</a:t>
            </a:r>
            <a:r>
              <a:rPr lang="kk-KZ" sz="1193" dirty="0">
                <a:solidFill>
                  <a:srgbClr val="2B6CB0"/>
                </a:solidFill>
                <a:latin typeface="MiSans" pitchFamily="34" charset="0"/>
                <a:ea typeface="MiSans" pitchFamily="34" charset="-122"/>
                <a:cs typeface="MiSans" pitchFamily="34" charset="-120"/>
              </a:rPr>
              <a:t> қағидаттарына негізделген әлеуметтік дамудың орнықты жүйесін қалыптастыру</a:t>
            </a:r>
          </a:p>
        </p:txBody>
      </p:sp>
      <p:sp>
        <p:nvSpPr>
          <p:cNvPr id="13" name="Shape 11"/>
          <p:cNvSpPr/>
          <p:nvPr/>
        </p:nvSpPr>
        <p:spPr>
          <a:xfrm>
            <a:off x="6191250" y="1269408"/>
            <a:ext cx="5627077" cy="1894639"/>
          </a:xfrm>
          <a:custGeom>
            <a:avLst/>
            <a:gdLst/>
            <a:ahLst/>
            <a:cxnLst/>
            <a:rect l="l" t="t" r="r" b="b"/>
            <a:pathLst>
              <a:path w="5627077" h="1894639">
                <a:moveTo>
                  <a:pt x="37846" y="0"/>
                </a:moveTo>
                <a:lnTo>
                  <a:pt x="5589143" y="0"/>
                </a:lnTo>
                <a:cubicBezTo>
                  <a:pt x="5599202" y="-34"/>
                  <a:pt x="5608861" y="3939"/>
                  <a:pt x="5615986" y="11040"/>
                </a:cubicBezTo>
                <a:cubicBezTo>
                  <a:pt x="5623111" y="18141"/>
                  <a:pt x="5627116" y="27787"/>
                  <a:pt x="5627116" y="37846"/>
                </a:cubicBezTo>
                <a:lnTo>
                  <a:pt x="5627116" y="1780921"/>
                </a:lnTo>
                <a:cubicBezTo>
                  <a:pt x="5627116" y="1843696"/>
                  <a:pt x="5576226" y="1894586"/>
                  <a:pt x="5513451" y="1894586"/>
                </a:cubicBezTo>
                <a:lnTo>
                  <a:pt x="113665" y="1894586"/>
                </a:lnTo>
                <a:cubicBezTo>
                  <a:pt x="50890" y="1894586"/>
                  <a:pt x="0" y="1843696"/>
                  <a:pt x="0" y="1780921"/>
                </a:cubicBezTo>
                <a:lnTo>
                  <a:pt x="0" y="37846"/>
                </a:lnTo>
                <a:cubicBezTo>
                  <a:pt x="0" y="16958"/>
                  <a:pt x="16958" y="0"/>
                  <a:pt x="37846" y="0"/>
                </a:cubicBezTo>
                <a:close/>
              </a:path>
            </a:pathLst>
          </a:custGeom>
          <a:solidFill>
            <a:srgbClr val="FFFFFF"/>
          </a:solidFill>
          <a:ln/>
          <a:effectLst>
            <a:outerShdw blurRad="56839" dist="37893" dir="5400000" algn="bl" rotWithShape="0">
              <a:srgbClr val="000000">
                <a:alpha val="10196"/>
              </a:srgbClr>
            </a:outerShdw>
          </a:effectLst>
        </p:spPr>
      </p:sp>
      <p:sp>
        <p:nvSpPr>
          <p:cNvPr id="14" name="Shape 12"/>
          <p:cNvSpPr/>
          <p:nvPr/>
        </p:nvSpPr>
        <p:spPr>
          <a:xfrm>
            <a:off x="6191250" y="1269408"/>
            <a:ext cx="5627077" cy="37893"/>
          </a:xfrm>
          <a:custGeom>
            <a:avLst/>
            <a:gdLst/>
            <a:ahLst/>
            <a:cxnLst/>
            <a:rect l="l" t="t" r="r" b="b"/>
            <a:pathLst>
              <a:path w="5627077" h="37893">
                <a:moveTo>
                  <a:pt x="37846" y="0"/>
                </a:moveTo>
                <a:lnTo>
                  <a:pt x="5589143" y="0"/>
                </a:lnTo>
                <a:cubicBezTo>
                  <a:pt x="5599202" y="-34"/>
                  <a:pt x="5608861" y="3939"/>
                  <a:pt x="5615986" y="11040"/>
                </a:cubicBezTo>
                <a:cubicBezTo>
                  <a:pt x="5623111" y="18141"/>
                  <a:pt x="5627116" y="27787"/>
                  <a:pt x="5627116" y="37846"/>
                </a:cubicBezTo>
                <a:lnTo>
                  <a:pt x="5627116" y="37846"/>
                </a:lnTo>
                <a:lnTo>
                  <a:pt x="0" y="37846"/>
                </a:lnTo>
                <a:lnTo>
                  <a:pt x="0" y="37846"/>
                </a:lnTo>
                <a:cubicBezTo>
                  <a:pt x="0" y="16958"/>
                  <a:pt x="16958" y="0"/>
                  <a:pt x="37846" y="0"/>
                </a:cubicBezTo>
                <a:close/>
              </a:path>
            </a:pathLst>
          </a:custGeom>
          <a:solidFill>
            <a:srgbClr val="2B6CB0"/>
          </a:solidFill>
          <a:ln/>
        </p:spPr>
      </p:sp>
      <p:sp>
        <p:nvSpPr>
          <p:cNvPr id="15" name="Shape 13"/>
          <p:cNvSpPr/>
          <p:nvPr/>
        </p:nvSpPr>
        <p:spPr>
          <a:xfrm>
            <a:off x="6418607" y="1515711"/>
            <a:ext cx="530499" cy="530499"/>
          </a:xfrm>
          <a:prstGeom prst="roundRect">
            <a:avLst>
              <a:gd name="adj" fmla="val 50000"/>
            </a:avLst>
          </a:prstGeom>
          <a:gradFill flip="none" rotWithShape="1">
            <a:gsLst>
              <a:gs pos="0">
                <a:srgbClr val="2B6CB0"/>
              </a:gs>
              <a:gs pos="100000">
                <a:srgbClr val="4299E1"/>
              </a:gs>
            </a:gsLst>
            <a:lin ang="2700000" scaled="1"/>
          </a:gradFill>
          <a:ln/>
        </p:spPr>
      </p:sp>
      <p:sp>
        <p:nvSpPr>
          <p:cNvPr id="16" name="Shape 14"/>
          <p:cNvSpPr/>
          <p:nvPr/>
        </p:nvSpPr>
        <p:spPr>
          <a:xfrm>
            <a:off x="6555968" y="1667282"/>
            <a:ext cx="255776" cy="227357"/>
          </a:xfrm>
          <a:custGeom>
            <a:avLst/>
            <a:gdLst/>
            <a:ahLst/>
            <a:cxnLst/>
            <a:rect l="l" t="t" r="r" b="b"/>
            <a:pathLst>
              <a:path w="255776" h="227357">
                <a:moveTo>
                  <a:pt x="127888" y="14210"/>
                </a:moveTo>
                <a:cubicBezTo>
                  <a:pt x="92008" y="14210"/>
                  <a:pt x="63278" y="30551"/>
                  <a:pt x="42363" y="50001"/>
                </a:cubicBezTo>
                <a:cubicBezTo>
                  <a:pt x="21581" y="69317"/>
                  <a:pt x="7682" y="92364"/>
                  <a:pt x="1066" y="108216"/>
                </a:cubicBezTo>
                <a:cubicBezTo>
                  <a:pt x="-400" y="111724"/>
                  <a:pt x="-400" y="115632"/>
                  <a:pt x="1066" y="119140"/>
                </a:cubicBezTo>
                <a:cubicBezTo>
                  <a:pt x="7682" y="134993"/>
                  <a:pt x="21581" y="158084"/>
                  <a:pt x="42363" y="177356"/>
                </a:cubicBezTo>
                <a:cubicBezTo>
                  <a:pt x="63278" y="196761"/>
                  <a:pt x="92008" y="213147"/>
                  <a:pt x="127888" y="213147"/>
                </a:cubicBezTo>
                <a:cubicBezTo>
                  <a:pt x="163768" y="213147"/>
                  <a:pt x="192498" y="196806"/>
                  <a:pt x="213413" y="177356"/>
                </a:cubicBezTo>
                <a:cubicBezTo>
                  <a:pt x="234195" y="158040"/>
                  <a:pt x="248094" y="134993"/>
                  <a:pt x="254710" y="119140"/>
                </a:cubicBezTo>
                <a:cubicBezTo>
                  <a:pt x="256176" y="115632"/>
                  <a:pt x="256176" y="111724"/>
                  <a:pt x="254710" y="108216"/>
                </a:cubicBezTo>
                <a:cubicBezTo>
                  <a:pt x="248094" y="92364"/>
                  <a:pt x="234195" y="69273"/>
                  <a:pt x="213413" y="50001"/>
                </a:cubicBezTo>
                <a:cubicBezTo>
                  <a:pt x="192498" y="30595"/>
                  <a:pt x="163768" y="14210"/>
                  <a:pt x="127888" y="14210"/>
                </a:cubicBezTo>
                <a:close/>
                <a:moveTo>
                  <a:pt x="63944" y="113678"/>
                </a:moveTo>
                <a:cubicBezTo>
                  <a:pt x="63944" y="78387"/>
                  <a:pt x="92596" y="49734"/>
                  <a:pt x="127888" y="49734"/>
                </a:cubicBezTo>
                <a:cubicBezTo>
                  <a:pt x="163180" y="49734"/>
                  <a:pt x="191832" y="78387"/>
                  <a:pt x="191832" y="113678"/>
                </a:cubicBezTo>
                <a:cubicBezTo>
                  <a:pt x="191832" y="148970"/>
                  <a:pt x="163180" y="177622"/>
                  <a:pt x="127888" y="177622"/>
                </a:cubicBezTo>
                <a:cubicBezTo>
                  <a:pt x="92596" y="177622"/>
                  <a:pt x="63944" y="148970"/>
                  <a:pt x="63944" y="113678"/>
                </a:cubicBezTo>
                <a:close/>
                <a:moveTo>
                  <a:pt x="127888" y="85259"/>
                </a:moveTo>
                <a:cubicBezTo>
                  <a:pt x="127888" y="100934"/>
                  <a:pt x="115144" y="113678"/>
                  <a:pt x="99469" y="113678"/>
                </a:cubicBezTo>
                <a:cubicBezTo>
                  <a:pt x="94362" y="113678"/>
                  <a:pt x="89566" y="112346"/>
                  <a:pt x="85392" y="109948"/>
                </a:cubicBezTo>
                <a:cubicBezTo>
                  <a:pt x="84948" y="114788"/>
                  <a:pt x="85348" y="119762"/>
                  <a:pt x="86680" y="124691"/>
                </a:cubicBezTo>
                <a:cubicBezTo>
                  <a:pt x="92763" y="147427"/>
                  <a:pt x="116165" y="160926"/>
                  <a:pt x="138901" y="154842"/>
                </a:cubicBezTo>
                <a:cubicBezTo>
                  <a:pt x="161636" y="148759"/>
                  <a:pt x="175136" y="125357"/>
                  <a:pt x="169052" y="102621"/>
                </a:cubicBezTo>
                <a:cubicBezTo>
                  <a:pt x="163635" y="82328"/>
                  <a:pt x="144407" y="69406"/>
                  <a:pt x="124158" y="71182"/>
                </a:cubicBezTo>
                <a:cubicBezTo>
                  <a:pt x="126512" y="75312"/>
                  <a:pt x="127888" y="80108"/>
                  <a:pt x="127888" y="85259"/>
                </a:cubicBezTo>
                <a:close/>
              </a:path>
            </a:pathLst>
          </a:custGeom>
          <a:solidFill>
            <a:srgbClr val="FFFFFF"/>
          </a:solidFill>
          <a:ln/>
        </p:spPr>
      </p:sp>
      <p:sp>
        <p:nvSpPr>
          <p:cNvPr id="17" name="Text 15"/>
          <p:cNvSpPr/>
          <p:nvPr/>
        </p:nvSpPr>
        <p:spPr>
          <a:xfrm>
            <a:off x="7062784" y="1629389"/>
            <a:ext cx="1193622" cy="303142"/>
          </a:xfrm>
          <a:prstGeom prst="rect">
            <a:avLst/>
          </a:prstGeom>
          <a:noFill/>
          <a:ln/>
        </p:spPr>
        <p:txBody>
          <a:bodyPr wrap="square" lIns="0" tIns="0" rIns="0" bIns="0" rtlCol="0" anchor="ctr"/>
          <a:lstStyle/>
          <a:p>
            <a:pPr>
              <a:lnSpc>
                <a:spcPct val="110000"/>
              </a:lnSpc>
            </a:pPr>
            <a:r>
              <a:rPr lang="kk-KZ" sz="1790" b="1" dirty="0">
                <a:solidFill>
                  <a:srgbClr val="1A365D"/>
                </a:solidFill>
                <a:latin typeface="Quattrocento Sans" pitchFamily="34" charset="0"/>
                <a:ea typeface="Quattrocento Sans" pitchFamily="34" charset="-122"/>
                <a:cs typeface="Quattrocento Sans" pitchFamily="34" charset="-120"/>
              </a:rPr>
              <a:t>ПАЙЫМЫ</a:t>
            </a:r>
            <a:endParaRPr lang="en-US" sz="1600" dirty="0"/>
          </a:p>
        </p:txBody>
      </p:sp>
      <p:sp>
        <p:nvSpPr>
          <p:cNvPr id="18" name="Text 16"/>
          <p:cNvSpPr/>
          <p:nvPr/>
        </p:nvSpPr>
        <p:spPr>
          <a:xfrm>
            <a:off x="6418607" y="2320932"/>
            <a:ext cx="5248149" cy="492606"/>
          </a:xfrm>
          <a:prstGeom prst="rect">
            <a:avLst/>
          </a:prstGeom>
          <a:noFill/>
          <a:ln/>
        </p:spPr>
        <p:txBody>
          <a:bodyPr wrap="square" lIns="0" tIns="0" rIns="0" bIns="0" rtlCol="0" anchor="ctr"/>
          <a:lstStyle/>
          <a:p>
            <a:pPr>
              <a:lnSpc>
                <a:spcPct val="140000"/>
              </a:lnSpc>
            </a:pPr>
            <a:r>
              <a:rPr lang="kk-KZ" sz="1193" dirty="0">
                <a:solidFill>
                  <a:srgbClr val="2B6CB0"/>
                </a:solidFill>
                <a:latin typeface="MiSans" pitchFamily="34" charset="0"/>
                <a:ea typeface="MiSans" pitchFamily="34" charset="-122"/>
                <a:cs typeface="MiSans" pitchFamily="34" charset="-120"/>
              </a:rPr>
              <a:t>Қоғамның әлеуметтік әділеттілігі мен орнықты дамуының драйвері</a:t>
            </a:r>
          </a:p>
        </p:txBody>
      </p:sp>
      <p:sp>
        <p:nvSpPr>
          <p:cNvPr id="19" name="Shape 17"/>
          <p:cNvSpPr/>
          <p:nvPr/>
        </p:nvSpPr>
        <p:spPr>
          <a:xfrm>
            <a:off x="384182" y="3264945"/>
            <a:ext cx="11434145" cy="3107207"/>
          </a:xfrm>
          <a:custGeom>
            <a:avLst/>
            <a:gdLst/>
            <a:ahLst/>
            <a:cxnLst/>
            <a:rect l="l" t="t" r="r" b="b"/>
            <a:pathLst>
              <a:path w="11434145" h="3145100">
                <a:moveTo>
                  <a:pt x="37846" y="0"/>
                </a:moveTo>
                <a:lnTo>
                  <a:pt x="11396218" y="0"/>
                </a:lnTo>
                <a:cubicBezTo>
                  <a:pt x="11406277" y="-34"/>
                  <a:pt x="11415936" y="3939"/>
                  <a:pt x="11423061" y="11040"/>
                </a:cubicBezTo>
                <a:cubicBezTo>
                  <a:pt x="11430186" y="18141"/>
                  <a:pt x="11434191" y="27787"/>
                  <a:pt x="11434191" y="37846"/>
                </a:cubicBezTo>
                <a:lnTo>
                  <a:pt x="11434191" y="3031490"/>
                </a:lnTo>
                <a:cubicBezTo>
                  <a:pt x="11434191" y="3094265"/>
                  <a:pt x="11383301" y="3145155"/>
                  <a:pt x="11320526" y="3145155"/>
                </a:cubicBezTo>
                <a:lnTo>
                  <a:pt x="113665" y="3145155"/>
                </a:lnTo>
                <a:cubicBezTo>
                  <a:pt x="50890" y="3145155"/>
                  <a:pt x="0" y="3094265"/>
                  <a:pt x="0" y="3031490"/>
                </a:cubicBezTo>
                <a:lnTo>
                  <a:pt x="0" y="37846"/>
                </a:lnTo>
                <a:cubicBezTo>
                  <a:pt x="0" y="16958"/>
                  <a:pt x="16958" y="0"/>
                  <a:pt x="37846" y="0"/>
                </a:cubicBezTo>
                <a:close/>
              </a:path>
            </a:pathLst>
          </a:custGeom>
          <a:solidFill>
            <a:srgbClr val="FFFFFF"/>
          </a:solidFill>
          <a:ln/>
          <a:effectLst>
            <a:outerShdw blurRad="56839" dist="37893" dir="5400000" algn="bl" rotWithShape="0">
              <a:srgbClr val="000000">
                <a:alpha val="10196"/>
              </a:srgbClr>
            </a:outerShdw>
          </a:effectLst>
        </p:spPr>
      </p:sp>
      <p:sp>
        <p:nvSpPr>
          <p:cNvPr id="20" name="Shape 18"/>
          <p:cNvSpPr/>
          <p:nvPr/>
        </p:nvSpPr>
        <p:spPr>
          <a:xfrm>
            <a:off x="384182" y="3264077"/>
            <a:ext cx="11434145" cy="37893"/>
          </a:xfrm>
          <a:custGeom>
            <a:avLst/>
            <a:gdLst/>
            <a:ahLst/>
            <a:cxnLst/>
            <a:rect l="l" t="t" r="r" b="b"/>
            <a:pathLst>
              <a:path w="11434145" h="37893">
                <a:moveTo>
                  <a:pt x="37846" y="0"/>
                </a:moveTo>
                <a:lnTo>
                  <a:pt x="11396218" y="0"/>
                </a:lnTo>
                <a:cubicBezTo>
                  <a:pt x="11406277" y="-34"/>
                  <a:pt x="11415936" y="3939"/>
                  <a:pt x="11423061" y="11040"/>
                </a:cubicBezTo>
                <a:cubicBezTo>
                  <a:pt x="11430186" y="18141"/>
                  <a:pt x="11434191" y="27787"/>
                  <a:pt x="11434191" y="37846"/>
                </a:cubicBezTo>
                <a:lnTo>
                  <a:pt x="11434191" y="37846"/>
                </a:lnTo>
                <a:lnTo>
                  <a:pt x="0" y="37846"/>
                </a:lnTo>
                <a:lnTo>
                  <a:pt x="0" y="37846"/>
                </a:lnTo>
                <a:cubicBezTo>
                  <a:pt x="0" y="16958"/>
                  <a:pt x="16958" y="0"/>
                  <a:pt x="37846" y="0"/>
                </a:cubicBezTo>
                <a:close/>
              </a:path>
            </a:pathLst>
          </a:custGeom>
          <a:solidFill>
            <a:srgbClr val="4299E1"/>
          </a:solidFill>
          <a:ln/>
        </p:spPr>
      </p:sp>
      <p:sp>
        <p:nvSpPr>
          <p:cNvPr id="21" name="Shape 19"/>
          <p:cNvSpPr/>
          <p:nvPr/>
        </p:nvSpPr>
        <p:spPr>
          <a:xfrm>
            <a:off x="606284" y="3468785"/>
            <a:ext cx="530499" cy="530499"/>
          </a:xfrm>
          <a:prstGeom prst="roundRect">
            <a:avLst>
              <a:gd name="adj" fmla="val 50000"/>
            </a:avLst>
          </a:prstGeom>
          <a:gradFill flip="none" rotWithShape="1">
            <a:gsLst>
              <a:gs pos="0">
                <a:srgbClr val="4299E1"/>
              </a:gs>
              <a:gs pos="100000">
                <a:srgbClr val="1A365D"/>
              </a:gs>
            </a:gsLst>
            <a:lin ang="2700000" scaled="1"/>
          </a:gradFill>
          <a:ln/>
        </p:spPr>
      </p:sp>
      <p:sp>
        <p:nvSpPr>
          <p:cNvPr id="22" name="Shape 20"/>
          <p:cNvSpPr/>
          <p:nvPr/>
        </p:nvSpPr>
        <p:spPr>
          <a:xfrm>
            <a:off x="757855" y="3620356"/>
            <a:ext cx="227357" cy="227357"/>
          </a:xfrm>
          <a:custGeom>
            <a:avLst/>
            <a:gdLst/>
            <a:ahLst/>
            <a:cxnLst/>
            <a:rect l="l" t="t" r="r" b="b"/>
            <a:pathLst>
              <a:path w="227357" h="227357">
                <a:moveTo>
                  <a:pt x="51821" y="15009"/>
                </a:moveTo>
                <a:cubicBezTo>
                  <a:pt x="53820" y="12300"/>
                  <a:pt x="57017" y="10657"/>
                  <a:pt x="60392" y="10657"/>
                </a:cubicBezTo>
                <a:lnTo>
                  <a:pt x="166965" y="10657"/>
                </a:lnTo>
                <a:cubicBezTo>
                  <a:pt x="170340" y="10657"/>
                  <a:pt x="173537" y="12256"/>
                  <a:pt x="175535" y="15009"/>
                </a:cubicBezTo>
                <a:lnTo>
                  <a:pt x="225270" y="82506"/>
                </a:lnTo>
                <a:cubicBezTo>
                  <a:pt x="228289" y="86591"/>
                  <a:pt x="227978" y="92230"/>
                  <a:pt x="224603" y="96005"/>
                </a:cubicBezTo>
                <a:lnTo>
                  <a:pt x="121583" y="209683"/>
                </a:lnTo>
                <a:cubicBezTo>
                  <a:pt x="119584" y="211903"/>
                  <a:pt x="116698" y="213191"/>
                  <a:pt x="113678" y="213191"/>
                </a:cubicBezTo>
                <a:cubicBezTo>
                  <a:pt x="110659" y="213191"/>
                  <a:pt x="107817" y="211903"/>
                  <a:pt x="105774" y="209683"/>
                </a:cubicBezTo>
                <a:lnTo>
                  <a:pt x="2753" y="96005"/>
                </a:lnTo>
                <a:cubicBezTo>
                  <a:pt x="-666" y="92230"/>
                  <a:pt x="-933" y="86591"/>
                  <a:pt x="2087" y="82506"/>
                </a:cubicBezTo>
                <a:lnTo>
                  <a:pt x="51821" y="15009"/>
                </a:lnTo>
                <a:close/>
                <a:moveTo>
                  <a:pt x="68917" y="32683"/>
                </a:moveTo>
                <a:cubicBezTo>
                  <a:pt x="67452" y="33793"/>
                  <a:pt x="67052" y="35791"/>
                  <a:pt x="67985" y="37345"/>
                </a:cubicBezTo>
                <a:lnTo>
                  <a:pt x="93474" y="79841"/>
                </a:lnTo>
                <a:lnTo>
                  <a:pt x="28109" y="85259"/>
                </a:lnTo>
                <a:cubicBezTo>
                  <a:pt x="26288" y="85392"/>
                  <a:pt x="24867" y="86946"/>
                  <a:pt x="24867" y="88811"/>
                </a:cubicBezTo>
                <a:cubicBezTo>
                  <a:pt x="24867" y="90676"/>
                  <a:pt x="26288" y="92186"/>
                  <a:pt x="28109" y="92364"/>
                </a:cubicBezTo>
                <a:lnTo>
                  <a:pt x="113367" y="99469"/>
                </a:lnTo>
                <a:cubicBezTo>
                  <a:pt x="113545" y="99469"/>
                  <a:pt x="113767" y="99469"/>
                  <a:pt x="113945" y="99469"/>
                </a:cubicBezTo>
                <a:lnTo>
                  <a:pt x="199203" y="92364"/>
                </a:lnTo>
                <a:cubicBezTo>
                  <a:pt x="201024" y="92230"/>
                  <a:pt x="202445" y="90676"/>
                  <a:pt x="202445" y="88811"/>
                </a:cubicBezTo>
                <a:cubicBezTo>
                  <a:pt x="202445" y="86946"/>
                  <a:pt x="201024" y="85436"/>
                  <a:pt x="199203" y="85259"/>
                </a:cubicBezTo>
                <a:lnTo>
                  <a:pt x="133838" y="79797"/>
                </a:lnTo>
                <a:lnTo>
                  <a:pt x="159327" y="37345"/>
                </a:lnTo>
                <a:cubicBezTo>
                  <a:pt x="160260" y="35791"/>
                  <a:pt x="159860" y="33748"/>
                  <a:pt x="158395" y="32683"/>
                </a:cubicBezTo>
                <a:cubicBezTo>
                  <a:pt x="156929" y="31617"/>
                  <a:pt x="154887" y="31794"/>
                  <a:pt x="153643" y="33127"/>
                </a:cubicBezTo>
                <a:lnTo>
                  <a:pt x="113678" y="76466"/>
                </a:lnTo>
                <a:lnTo>
                  <a:pt x="73669" y="33127"/>
                </a:lnTo>
                <a:cubicBezTo>
                  <a:pt x="72426" y="31794"/>
                  <a:pt x="70383" y="31617"/>
                  <a:pt x="68917" y="32683"/>
                </a:cubicBezTo>
                <a:close/>
              </a:path>
            </a:pathLst>
          </a:custGeom>
          <a:solidFill>
            <a:srgbClr val="FFFFFF"/>
          </a:solidFill>
          <a:ln/>
        </p:spPr>
      </p:sp>
      <p:sp>
        <p:nvSpPr>
          <p:cNvPr id="23" name="Text 21"/>
          <p:cNvSpPr/>
          <p:nvPr/>
        </p:nvSpPr>
        <p:spPr>
          <a:xfrm>
            <a:off x="1250462" y="3582463"/>
            <a:ext cx="1907605" cy="303142"/>
          </a:xfrm>
          <a:prstGeom prst="rect">
            <a:avLst/>
          </a:prstGeom>
          <a:noFill/>
          <a:ln/>
        </p:spPr>
        <p:txBody>
          <a:bodyPr wrap="square" lIns="0" tIns="0" rIns="0" bIns="0" rtlCol="0" anchor="ctr"/>
          <a:lstStyle/>
          <a:p>
            <a:pPr>
              <a:lnSpc>
                <a:spcPct val="110000"/>
              </a:lnSpc>
            </a:pPr>
            <a:r>
              <a:rPr lang="kk-KZ" sz="1790" b="1" dirty="0">
                <a:solidFill>
                  <a:srgbClr val="1A365D"/>
                </a:solidFill>
                <a:latin typeface="Quattrocento Sans" pitchFamily="34" charset="0"/>
                <a:ea typeface="Quattrocento Sans" pitchFamily="34" charset="-122"/>
                <a:cs typeface="Quattrocento Sans" pitchFamily="34" charset="-120"/>
              </a:rPr>
              <a:t>ҚҰНДЫЛЫҚТАРЫ</a:t>
            </a:r>
            <a:endParaRPr lang="en-US" sz="1600" dirty="0"/>
          </a:p>
        </p:txBody>
      </p:sp>
      <p:sp>
        <p:nvSpPr>
          <p:cNvPr id="24" name="Shape 22"/>
          <p:cNvSpPr/>
          <p:nvPr/>
        </p:nvSpPr>
        <p:spPr>
          <a:xfrm>
            <a:off x="624910" y="4166098"/>
            <a:ext cx="2065156" cy="2040881"/>
          </a:xfrm>
          <a:prstGeom prst="roundRect">
            <a:avLst>
              <a:gd name="adj" fmla="val 3902"/>
            </a:avLst>
          </a:prstGeom>
          <a:gradFill flip="none" rotWithShape="1">
            <a:gsLst>
              <a:gs pos="0">
                <a:srgbClr val="1A365D">
                  <a:alpha val="5000"/>
                </a:srgbClr>
              </a:gs>
              <a:gs pos="100000">
                <a:srgbClr val="000000">
                  <a:alpha val="0"/>
                </a:srgbClr>
              </a:gs>
            </a:gsLst>
            <a:lin ang="5400000" scaled="1"/>
          </a:gradFill>
          <a:ln w="12700">
            <a:solidFill>
              <a:srgbClr val="1A365D">
                <a:alpha val="10196"/>
              </a:srgbClr>
            </a:solidFill>
            <a:prstDash val="solid"/>
          </a:ln>
        </p:spPr>
      </p:sp>
      <p:sp>
        <p:nvSpPr>
          <p:cNvPr id="25" name="Shape 23"/>
          <p:cNvSpPr/>
          <p:nvPr/>
        </p:nvSpPr>
        <p:spPr>
          <a:xfrm>
            <a:off x="1430205" y="4322406"/>
            <a:ext cx="454713" cy="454713"/>
          </a:xfrm>
          <a:prstGeom prst="roundRect">
            <a:avLst>
              <a:gd name="adj" fmla="val 50000"/>
            </a:avLst>
          </a:prstGeom>
          <a:solidFill>
            <a:srgbClr val="1A365D"/>
          </a:solidFill>
          <a:ln/>
        </p:spPr>
      </p:sp>
      <p:sp>
        <p:nvSpPr>
          <p:cNvPr id="26" name="Shape 24"/>
          <p:cNvSpPr/>
          <p:nvPr/>
        </p:nvSpPr>
        <p:spPr>
          <a:xfrm>
            <a:off x="1566565" y="4469458"/>
            <a:ext cx="213147" cy="189464"/>
          </a:xfrm>
          <a:custGeom>
            <a:avLst/>
            <a:gdLst/>
            <a:ahLst/>
            <a:cxnLst/>
            <a:rect l="l" t="t" r="r" b="b"/>
            <a:pathLst>
              <a:path w="213147" h="189464">
                <a:moveTo>
                  <a:pt x="106573" y="11841"/>
                </a:moveTo>
                <a:cubicBezTo>
                  <a:pt x="76674" y="11841"/>
                  <a:pt x="52732" y="25459"/>
                  <a:pt x="35302" y="41667"/>
                </a:cubicBezTo>
                <a:cubicBezTo>
                  <a:pt x="17984" y="57764"/>
                  <a:pt x="6402" y="76970"/>
                  <a:pt x="888" y="90180"/>
                </a:cubicBezTo>
                <a:cubicBezTo>
                  <a:pt x="-333" y="93104"/>
                  <a:pt x="-333" y="96360"/>
                  <a:pt x="888" y="99284"/>
                </a:cubicBezTo>
                <a:cubicBezTo>
                  <a:pt x="6402" y="112494"/>
                  <a:pt x="17984" y="131737"/>
                  <a:pt x="35302" y="147797"/>
                </a:cubicBezTo>
                <a:cubicBezTo>
                  <a:pt x="52732" y="163968"/>
                  <a:pt x="76674" y="177622"/>
                  <a:pt x="106573" y="177622"/>
                </a:cubicBezTo>
                <a:cubicBezTo>
                  <a:pt x="136473" y="177622"/>
                  <a:pt x="160415" y="164005"/>
                  <a:pt x="177844" y="147797"/>
                </a:cubicBezTo>
                <a:cubicBezTo>
                  <a:pt x="195163" y="131700"/>
                  <a:pt x="206745" y="112494"/>
                  <a:pt x="212259" y="99284"/>
                </a:cubicBezTo>
                <a:cubicBezTo>
                  <a:pt x="213480" y="96360"/>
                  <a:pt x="213480" y="93104"/>
                  <a:pt x="212259" y="90180"/>
                </a:cubicBezTo>
                <a:cubicBezTo>
                  <a:pt x="206745" y="76970"/>
                  <a:pt x="195163" y="57727"/>
                  <a:pt x="177844" y="41667"/>
                </a:cubicBezTo>
                <a:cubicBezTo>
                  <a:pt x="160415" y="25496"/>
                  <a:pt x="136473" y="11841"/>
                  <a:pt x="106573" y="11841"/>
                </a:cubicBezTo>
                <a:close/>
                <a:moveTo>
                  <a:pt x="53287" y="94732"/>
                </a:moveTo>
                <a:cubicBezTo>
                  <a:pt x="53287" y="65322"/>
                  <a:pt x="77164" y="41445"/>
                  <a:pt x="106573" y="41445"/>
                </a:cubicBezTo>
                <a:cubicBezTo>
                  <a:pt x="135983" y="41445"/>
                  <a:pt x="159860" y="65322"/>
                  <a:pt x="159860" y="94732"/>
                </a:cubicBezTo>
                <a:cubicBezTo>
                  <a:pt x="159860" y="124142"/>
                  <a:pt x="135983" y="148019"/>
                  <a:pt x="106573" y="148019"/>
                </a:cubicBezTo>
                <a:cubicBezTo>
                  <a:pt x="77164" y="148019"/>
                  <a:pt x="53287" y="124142"/>
                  <a:pt x="53287" y="94732"/>
                </a:cubicBezTo>
                <a:close/>
                <a:moveTo>
                  <a:pt x="106573" y="71049"/>
                </a:moveTo>
                <a:cubicBezTo>
                  <a:pt x="106573" y="84112"/>
                  <a:pt x="95953" y="94732"/>
                  <a:pt x="82890" y="94732"/>
                </a:cubicBezTo>
                <a:cubicBezTo>
                  <a:pt x="78635" y="94732"/>
                  <a:pt x="74638" y="93622"/>
                  <a:pt x="71160" y="91624"/>
                </a:cubicBezTo>
                <a:cubicBezTo>
                  <a:pt x="70790" y="95657"/>
                  <a:pt x="71123" y="99802"/>
                  <a:pt x="72233" y="103909"/>
                </a:cubicBezTo>
                <a:cubicBezTo>
                  <a:pt x="77303" y="122855"/>
                  <a:pt x="96804" y="134105"/>
                  <a:pt x="115751" y="129035"/>
                </a:cubicBezTo>
                <a:cubicBezTo>
                  <a:pt x="134697" y="123966"/>
                  <a:pt x="145946" y="104464"/>
                  <a:pt x="140877" y="85518"/>
                </a:cubicBezTo>
                <a:cubicBezTo>
                  <a:pt x="136362" y="68607"/>
                  <a:pt x="120339" y="57838"/>
                  <a:pt x="103465" y="59318"/>
                </a:cubicBezTo>
                <a:cubicBezTo>
                  <a:pt x="105426" y="62760"/>
                  <a:pt x="106573" y="66756"/>
                  <a:pt x="106573" y="71049"/>
                </a:cubicBezTo>
                <a:close/>
              </a:path>
            </a:pathLst>
          </a:custGeom>
          <a:solidFill>
            <a:srgbClr val="FFFFFF"/>
          </a:solidFill>
          <a:ln/>
        </p:spPr>
      </p:sp>
      <p:sp>
        <p:nvSpPr>
          <p:cNvPr id="27" name="Text 25"/>
          <p:cNvSpPr/>
          <p:nvPr/>
        </p:nvSpPr>
        <p:spPr>
          <a:xfrm>
            <a:off x="743325" y="4890798"/>
            <a:ext cx="1828326" cy="227357"/>
          </a:xfrm>
          <a:prstGeom prst="rect">
            <a:avLst/>
          </a:prstGeom>
          <a:noFill/>
          <a:ln/>
        </p:spPr>
        <p:txBody>
          <a:bodyPr wrap="square" lIns="0" tIns="0" rIns="0" bIns="0" rtlCol="0" anchor="ctr"/>
          <a:lstStyle/>
          <a:p>
            <a:pPr algn="ctr">
              <a:lnSpc>
                <a:spcPct val="130000"/>
              </a:lnSpc>
            </a:pPr>
            <a:r>
              <a:rPr lang="kk-KZ" sz="1193" b="1" dirty="0">
                <a:solidFill>
                  <a:srgbClr val="1A365D"/>
                </a:solidFill>
                <a:latin typeface="Quattrocento Sans" pitchFamily="34" charset="0"/>
                <a:ea typeface="Quattrocento Sans" pitchFamily="34" charset="-122"/>
                <a:cs typeface="Quattrocento Sans" pitchFamily="34" charset="-120"/>
              </a:rPr>
              <a:t>АШЫҚТЫҚ</a:t>
            </a:r>
            <a:endParaRPr lang="en-US" sz="1600" dirty="0"/>
          </a:p>
        </p:txBody>
      </p:sp>
      <p:sp>
        <p:nvSpPr>
          <p:cNvPr id="28" name="Text 26"/>
          <p:cNvSpPr/>
          <p:nvPr/>
        </p:nvSpPr>
        <p:spPr>
          <a:xfrm>
            <a:off x="752798" y="5193939"/>
            <a:ext cx="1818853" cy="582600"/>
          </a:xfrm>
          <a:prstGeom prst="rect">
            <a:avLst/>
          </a:prstGeom>
          <a:noFill/>
          <a:ln/>
        </p:spPr>
        <p:txBody>
          <a:bodyPr wrap="square" lIns="0" tIns="0" rIns="0" bIns="0" rtlCol="0" anchor="ctr"/>
          <a:lstStyle/>
          <a:p>
            <a:pPr algn="ctr">
              <a:lnSpc>
                <a:spcPct val="120000"/>
              </a:lnSpc>
            </a:pPr>
            <a:r>
              <a:rPr lang="kk-KZ" sz="1044" dirty="0">
                <a:solidFill>
                  <a:srgbClr val="2B6CB0"/>
                </a:solidFill>
                <a:latin typeface="MiSans" pitchFamily="34" charset="0"/>
                <a:ea typeface="MiSans" pitchFamily="34" charset="-122"/>
                <a:cs typeface="MiSans" pitchFamily="34" charset="-120"/>
              </a:rPr>
              <a:t>Қаражатты басқару мен қабылданған шешімдердегі ашықтық және есептілік</a:t>
            </a:r>
            <a:endParaRPr lang="kk-KZ" sz="1600" dirty="0"/>
          </a:p>
        </p:txBody>
      </p:sp>
      <p:sp>
        <p:nvSpPr>
          <p:cNvPr id="29" name="Shape 27"/>
          <p:cNvSpPr/>
          <p:nvPr/>
        </p:nvSpPr>
        <p:spPr>
          <a:xfrm>
            <a:off x="2851332" y="4166098"/>
            <a:ext cx="2065156" cy="2040881"/>
          </a:xfrm>
          <a:prstGeom prst="roundRect">
            <a:avLst>
              <a:gd name="adj" fmla="val 3902"/>
            </a:avLst>
          </a:prstGeom>
          <a:gradFill flip="none" rotWithShape="1">
            <a:gsLst>
              <a:gs pos="0">
                <a:srgbClr val="2B6CB0">
                  <a:alpha val="5000"/>
                </a:srgbClr>
              </a:gs>
              <a:gs pos="100000">
                <a:srgbClr val="000000">
                  <a:alpha val="0"/>
                </a:srgbClr>
              </a:gs>
            </a:gsLst>
            <a:lin ang="5400000" scaled="1"/>
          </a:gradFill>
          <a:ln w="12700">
            <a:solidFill>
              <a:srgbClr val="2B6CB0">
                <a:alpha val="10196"/>
              </a:srgbClr>
            </a:solidFill>
            <a:prstDash val="solid"/>
          </a:ln>
        </p:spPr>
      </p:sp>
      <p:sp>
        <p:nvSpPr>
          <p:cNvPr id="30" name="Shape 28"/>
          <p:cNvSpPr/>
          <p:nvPr/>
        </p:nvSpPr>
        <p:spPr>
          <a:xfrm>
            <a:off x="3663005" y="4336833"/>
            <a:ext cx="454713" cy="454713"/>
          </a:xfrm>
          <a:prstGeom prst="roundRect">
            <a:avLst>
              <a:gd name="adj" fmla="val 50000"/>
            </a:avLst>
          </a:prstGeom>
          <a:solidFill>
            <a:srgbClr val="2B6CB0"/>
          </a:solidFill>
          <a:ln/>
        </p:spPr>
      </p:sp>
      <p:sp>
        <p:nvSpPr>
          <p:cNvPr id="31" name="Shape 29"/>
          <p:cNvSpPr/>
          <p:nvPr/>
        </p:nvSpPr>
        <p:spPr>
          <a:xfrm>
            <a:off x="3765570" y="4455031"/>
            <a:ext cx="236830" cy="189464"/>
          </a:xfrm>
          <a:custGeom>
            <a:avLst/>
            <a:gdLst/>
            <a:ahLst/>
            <a:cxnLst/>
            <a:rect l="l" t="t" r="r" b="b"/>
            <a:pathLst>
              <a:path w="236830" h="189464">
                <a:moveTo>
                  <a:pt x="142098" y="11841"/>
                </a:moveTo>
                <a:lnTo>
                  <a:pt x="189464" y="11841"/>
                </a:lnTo>
                <a:cubicBezTo>
                  <a:pt x="196014" y="11841"/>
                  <a:pt x="201305" y="17133"/>
                  <a:pt x="201305" y="23683"/>
                </a:cubicBezTo>
                <a:cubicBezTo>
                  <a:pt x="201305" y="30233"/>
                  <a:pt x="196014" y="35524"/>
                  <a:pt x="189464" y="35524"/>
                </a:cubicBezTo>
                <a:lnTo>
                  <a:pt x="147427" y="35524"/>
                </a:lnTo>
                <a:cubicBezTo>
                  <a:pt x="145502" y="45072"/>
                  <a:pt x="138953" y="52954"/>
                  <a:pt x="130256" y="56728"/>
                </a:cubicBezTo>
                <a:lnTo>
                  <a:pt x="130256" y="165781"/>
                </a:lnTo>
                <a:lnTo>
                  <a:pt x="189464" y="165781"/>
                </a:lnTo>
                <a:cubicBezTo>
                  <a:pt x="196014" y="165781"/>
                  <a:pt x="201305" y="171073"/>
                  <a:pt x="201305" y="177622"/>
                </a:cubicBezTo>
                <a:cubicBezTo>
                  <a:pt x="201305" y="184172"/>
                  <a:pt x="196014" y="189464"/>
                  <a:pt x="189464" y="189464"/>
                </a:cubicBezTo>
                <a:lnTo>
                  <a:pt x="47366" y="189464"/>
                </a:lnTo>
                <a:cubicBezTo>
                  <a:pt x="40816" y="189464"/>
                  <a:pt x="35524" y="184172"/>
                  <a:pt x="35524" y="177622"/>
                </a:cubicBezTo>
                <a:cubicBezTo>
                  <a:pt x="35524" y="171073"/>
                  <a:pt x="40816" y="165781"/>
                  <a:pt x="47366" y="165781"/>
                </a:cubicBezTo>
                <a:lnTo>
                  <a:pt x="106573" y="165781"/>
                </a:lnTo>
                <a:lnTo>
                  <a:pt x="106573" y="56728"/>
                </a:lnTo>
                <a:cubicBezTo>
                  <a:pt x="97877" y="52917"/>
                  <a:pt x="91328" y="45035"/>
                  <a:pt x="89403" y="35524"/>
                </a:cubicBezTo>
                <a:lnTo>
                  <a:pt x="47366" y="35524"/>
                </a:lnTo>
                <a:cubicBezTo>
                  <a:pt x="40816" y="35524"/>
                  <a:pt x="35524" y="30233"/>
                  <a:pt x="35524" y="23683"/>
                </a:cubicBezTo>
                <a:cubicBezTo>
                  <a:pt x="35524" y="17133"/>
                  <a:pt x="40816" y="11841"/>
                  <a:pt x="47366" y="11841"/>
                </a:cubicBezTo>
                <a:lnTo>
                  <a:pt x="94732" y="11841"/>
                </a:lnTo>
                <a:cubicBezTo>
                  <a:pt x="100135" y="4663"/>
                  <a:pt x="108720" y="0"/>
                  <a:pt x="118415" y="0"/>
                </a:cubicBezTo>
                <a:cubicBezTo>
                  <a:pt x="128110" y="0"/>
                  <a:pt x="136695" y="4663"/>
                  <a:pt x="142098" y="11841"/>
                </a:cubicBezTo>
                <a:close/>
                <a:moveTo>
                  <a:pt x="162672" y="118415"/>
                </a:moveTo>
                <a:lnTo>
                  <a:pt x="216255" y="118415"/>
                </a:lnTo>
                <a:lnTo>
                  <a:pt x="189464" y="72455"/>
                </a:lnTo>
                <a:lnTo>
                  <a:pt x="162672" y="118415"/>
                </a:lnTo>
                <a:close/>
                <a:moveTo>
                  <a:pt x="189464" y="153939"/>
                </a:moveTo>
                <a:cubicBezTo>
                  <a:pt x="166188" y="153939"/>
                  <a:pt x="146834" y="141358"/>
                  <a:pt x="142838" y="124743"/>
                </a:cubicBezTo>
                <a:cubicBezTo>
                  <a:pt x="141876" y="120672"/>
                  <a:pt x="143208" y="116491"/>
                  <a:pt x="145317" y="112864"/>
                </a:cubicBezTo>
                <a:lnTo>
                  <a:pt x="180546" y="52473"/>
                </a:lnTo>
                <a:cubicBezTo>
                  <a:pt x="182396" y="49290"/>
                  <a:pt x="185800" y="47366"/>
                  <a:pt x="189464" y="47366"/>
                </a:cubicBezTo>
                <a:cubicBezTo>
                  <a:pt x="193127" y="47366"/>
                  <a:pt x="196532" y="49327"/>
                  <a:pt x="198382" y="52473"/>
                </a:cubicBezTo>
                <a:lnTo>
                  <a:pt x="233610" y="112864"/>
                </a:lnTo>
                <a:cubicBezTo>
                  <a:pt x="235720" y="116491"/>
                  <a:pt x="237052" y="120672"/>
                  <a:pt x="236090" y="124743"/>
                </a:cubicBezTo>
                <a:cubicBezTo>
                  <a:pt x="232093" y="141321"/>
                  <a:pt x="212740" y="153939"/>
                  <a:pt x="189464" y="153939"/>
                </a:cubicBezTo>
                <a:close/>
                <a:moveTo>
                  <a:pt x="46922" y="72455"/>
                </a:moveTo>
                <a:lnTo>
                  <a:pt x="20131" y="118415"/>
                </a:lnTo>
                <a:lnTo>
                  <a:pt x="73750" y="118415"/>
                </a:lnTo>
                <a:lnTo>
                  <a:pt x="46922" y="72455"/>
                </a:lnTo>
                <a:close/>
                <a:moveTo>
                  <a:pt x="333" y="124743"/>
                </a:moveTo>
                <a:cubicBezTo>
                  <a:pt x="-629" y="120672"/>
                  <a:pt x="703" y="116491"/>
                  <a:pt x="2812" y="112864"/>
                </a:cubicBezTo>
                <a:lnTo>
                  <a:pt x="38041" y="52473"/>
                </a:lnTo>
                <a:cubicBezTo>
                  <a:pt x="39891" y="49290"/>
                  <a:pt x="43295" y="47366"/>
                  <a:pt x="46959" y="47366"/>
                </a:cubicBezTo>
                <a:cubicBezTo>
                  <a:pt x="50622" y="47366"/>
                  <a:pt x="54027" y="49327"/>
                  <a:pt x="55877" y="52473"/>
                </a:cubicBezTo>
                <a:lnTo>
                  <a:pt x="91105" y="112864"/>
                </a:lnTo>
                <a:cubicBezTo>
                  <a:pt x="93215" y="116491"/>
                  <a:pt x="94547" y="120672"/>
                  <a:pt x="93585" y="124743"/>
                </a:cubicBezTo>
                <a:cubicBezTo>
                  <a:pt x="89588" y="141321"/>
                  <a:pt x="70235" y="153939"/>
                  <a:pt x="46959" y="153939"/>
                </a:cubicBezTo>
                <a:cubicBezTo>
                  <a:pt x="23683" y="153939"/>
                  <a:pt x="4330" y="141358"/>
                  <a:pt x="333" y="124743"/>
                </a:cubicBezTo>
                <a:close/>
              </a:path>
            </a:pathLst>
          </a:custGeom>
          <a:solidFill>
            <a:srgbClr val="FFFFFF"/>
          </a:solidFill>
          <a:ln/>
        </p:spPr>
      </p:sp>
      <p:sp>
        <p:nvSpPr>
          <p:cNvPr id="32" name="Text 30"/>
          <p:cNvSpPr/>
          <p:nvPr/>
        </p:nvSpPr>
        <p:spPr>
          <a:xfrm>
            <a:off x="2969747" y="4890798"/>
            <a:ext cx="1828326" cy="227357"/>
          </a:xfrm>
          <a:prstGeom prst="rect">
            <a:avLst/>
          </a:prstGeom>
          <a:noFill/>
          <a:ln/>
        </p:spPr>
        <p:txBody>
          <a:bodyPr wrap="square" lIns="0" tIns="0" rIns="0" bIns="0" rtlCol="0" anchor="ctr"/>
          <a:lstStyle/>
          <a:p>
            <a:pPr algn="ctr">
              <a:lnSpc>
                <a:spcPct val="130000"/>
              </a:lnSpc>
            </a:pPr>
            <a:r>
              <a:rPr lang="kk-KZ" sz="1193" b="1" dirty="0">
                <a:solidFill>
                  <a:srgbClr val="1A365D"/>
                </a:solidFill>
                <a:latin typeface="Quattrocento Sans" pitchFamily="34" charset="0"/>
                <a:ea typeface="Quattrocento Sans" pitchFamily="34" charset="-122"/>
                <a:cs typeface="Quattrocento Sans" pitchFamily="34" charset="-120"/>
              </a:rPr>
              <a:t>ТҰРАҚТЫЛЫҚ</a:t>
            </a:r>
            <a:endParaRPr lang="en-US" sz="1600" dirty="0"/>
          </a:p>
        </p:txBody>
      </p:sp>
      <p:sp>
        <p:nvSpPr>
          <p:cNvPr id="33" name="Text 31"/>
          <p:cNvSpPr/>
          <p:nvPr/>
        </p:nvSpPr>
        <p:spPr>
          <a:xfrm>
            <a:off x="2947759" y="5212295"/>
            <a:ext cx="1818853" cy="378928"/>
          </a:xfrm>
          <a:prstGeom prst="rect">
            <a:avLst/>
          </a:prstGeom>
          <a:noFill/>
          <a:ln/>
        </p:spPr>
        <p:txBody>
          <a:bodyPr wrap="square" lIns="0" tIns="0" rIns="0" bIns="0" rtlCol="0" anchor="ctr"/>
          <a:lstStyle/>
          <a:p>
            <a:pPr algn="ctr">
              <a:lnSpc>
                <a:spcPct val="120000"/>
              </a:lnSpc>
            </a:pPr>
            <a:r>
              <a:rPr lang="kk-KZ" sz="1044" dirty="0">
                <a:solidFill>
                  <a:srgbClr val="2B6CB0"/>
                </a:solidFill>
                <a:latin typeface="MiSans" pitchFamily="34" charset="0"/>
                <a:ea typeface="MiSans" pitchFamily="34" charset="-122"/>
                <a:cs typeface="MiSans" pitchFamily="34" charset="-120"/>
              </a:rPr>
              <a:t>Ертеңгі күнге деген сенімділік</a:t>
            </a:r>
            <a:endParaRPr lang="kk-KZ" sz="1600" dirty="0"/>
          </a:p>
        </p:txBody>
      </p:sp>
      <p:sp>
        <p:nvSpPr>
          <p:cNvPr id="34" name="Shape 32"/>
          <p:cNvSpPr/>
          <p:nvPr/>
        </p:nvSpPr>
        <p:spPr>
          <a:xfrm>
            <a:off x="5077754" y="4161396"/>
            <a:ext cx="2065156" cy="2040881"/>
          </a:xfrm>
          <a:prstGeom prst="roundRect">
            <a:avLst>
              <a:gd name="adj" fmla="val 3902"/>
            </a:avLst>
          </a:prstGeom>
          <a:gradFill flip="none" rotWithShape="1">
            <a:gsLst>
              <a:gs pos="0">
                <a:srgbClr val="4299E1">
                  <a:alpha val="5000"/>
                </a:srgbClr>
              </a:gs>
              <a:gs pos="100000">
                <a:srgbClr val="000000">
                  <a:alpha val="0"/>
                </a:srgbClr>
              </a:gs>
            </a:gsLst>
            <a:lin ang="5400000" scaled="1"/>
          </a:gradFill>
          <a:ln w="12700">
            <a:solidFill>
              <a:srgbClr val="4299E1">
                <a:alpha val="10196"/>
              </a:srgbClr>
            </a:solidFill>
            <a:prstDash val="solid"/>
          </a:ln>
        </p:spPr>
      </p:sp>
      <p:sp>
        <p:nvSpPr>
          <p:cNvPr id="35" name="Shape 33"/>
          <p:cNvSpPr/>
          <p:nvPr/>
        </p:nvSpPr>
        <p:spPr>
          <a:xfrm>
            <a:off x="5883049" y="4317704"/>
            <a:ext cx="454713" cy="454713"/>
          </a:xfrm>
          <a:prstGeom prst="roundRect">
            <a:avLst>
              <a:gd name="adj" fmla="val 50000"/>
            </a:avLst>
          </a:prstGeom>
          <a:solidFill>
            <a:srgbClr val="4299E1"/>
          </a:solidFill>
          <a:ln/>
        </p:spPr>
      </p:sp>
      <p:sp>
        <p:nvSpPr>
          <p:cNvPr id="36" name="Shape 34"/>
          <p:cNvSpPr/>
          <p:nvPr/>
        </p:nvSpPr>
        <p:spPr>
          <a:xfrm>
            <a:off x="6015674" y="4450329"/>
            <a:ext cx="189464" cy="189464"/>
          </a:xfrm>
          <a:custGeom>
            <a:avLst/>
            <a:gdLst/>
            <a:ahLst/>
            <a:cxnLst/>
            <a:rect l="l" t="t" r="r" b="b"/>
            <a:pathLst>
              <a:path w="189464" h="189464">
                <a:moveTo>
                  <a:pt x="94732" y="0"/>
                </a:moveTo>
                <a:cubicBezTo>
                  <a:pt x="96434" y="0"/>
                  <a:pt x="98136" y="370"/>
                  <a:pt x="99691" y="1073"/>
                </a:cubicBezTo>
                <a:lnTo>
                  <a:pt x="169407" y="30640"/>
                </a:lnTo>
                <a:cubicBezTo>
                  <a:pt x="177548" y="34081"/>
                  <a:pt x="183617" y="42111"/>
                  <a:pt x="183580" y="51807"/>
                </a:cubicBezTo>
                <a:cubicBezTo>
                  <a:pt x="183395" y="88515"/>
                  <a:pt x="168297" y="155679"/>
                  <a:pt x="104538" y="186207"/>
                </a:cubicBezTo>
                <a:cubicBezTo>
                  <a:pt x="98358" y="189168"/>
                  <a:pt x="91179" y="189168"/>
                  <a:pt x="85000" y="186207"/>
                </a:cubicBezTo>
                <a:cubicBezTo>
                  <a:pt x="21204" y="155679"/>
                  <a:pt x="6143" y="88515"/>
                  <a:pt x="5958" y="51807"/>
                </a:cubicBezTo>
                <a:cubicBezTo>
                  <a:pt x="5921" y="42111"/>
                  <a:pt x="11990" y="34081"/>
                  <a:pt x="20131" y="30640"/>
                </a:cubicBezTo>
                <a:lnTo>
                  <a:pt x="89810" y="1073"/>
                </a:lnTo>
                <a:cubicBezTo>
                  <a:pt x="91365" y="370"/>
                  <a:pt x="93030" y="0"/>
                  <a:pt x="94732" y="0"/>
                </a:cubicBezTo>
                <a:close/>
                <a:moveTo>
                  <a:pt x="94732" y="24719"/>
                </a:moveTo>
                <a:lnTo>
                  <a:pt x="94732" y="164634"/>
                </a:lnTo>
                <a:cubicBezTo>
                  <a:pt x="145798" y="139915"/>
                  <a:pt x="159527" y="85148"/>
                  <a:pt x="159860" y="52362"/>
                </a:cubicBezTo>
                <a:lnTo>
                  <a:pt x="94732" y="24756"/>
                </a:lnTo>
                <a:lnTo>
                  <a:pt x="94732" y="24756"/>
                </a:lnTo>
                <a:close/>
              </a:path>
            </a:pathLst>
          </a:custGeom>
          <a:solidFill>
            <a:srgbClr val="FFFFFF"/>
          </a:solidFill>
          <a:ln/>
        </p:spPr>
      </p:sp>
      <p:sp>
        <p:nvSpPr>
          <p:cNvPr id="37" name="Text 35"/>
          <p:cNvSpPr/>
          <p:nvPr/>
        </p:nvSpPr>
        <p:spPr>
          <a:xfrm>
            <a:off x="5196169" y="4886096"/>
            <a:ext cx="1828326" cy="227357"/>
          </a:xfrm>
          <a:prstGeom prst="rect">
            <a:avLst/>
          </a:prstGeom>
          <a:noFill/>
          <a:ln/>
        </p:spPr>
        <p:txBody>
          <a:bodyPr wrap="square" lIns="0" tIns="0" rIns="0" bIns="0" rtlCol="0" anchor="ctr"/>
          <a:lstStyle/>
          <a:p>
            <a:pPr algn="ctr">
              <a:lnSpc>
                <a:spcPct val="130000"/>
              </a:lnSpc>
            </a:pPr>
            <a:r>
              <a:rPr lang="kk-KZ" sz="1193" b="1" dirty="0">
                <a:solidFill>
                  <a:srgbClr val="1A365D"/>
                </a:solidFill>
                <a:latin typeface="Quattrocento Sans" pitchFamily="34" charset="0"/>
                <a:ea typeface="Quattrocento Sans" pitchFamily="34" charset="-122"/>
                <a:cs typeface="Quattrocento Sans" pitchFamily="34" charset="-120"/>
              </a:rPr>
              <a:t>СЕНІМДІЛІК</a:t>
            </a:r>
            <a:endParaRPr lang="en-US" sz="1600" dirty="0"/>
          </a:p>
        </p:txBody>
      </p:sp>
      <p:sp>
        <p:nvSpPr>
          <p:cNvPr id="38" name="Text 36"/>
          <p:cNvSpPr/>
          <p:nvPr/>
        </p:nvSpPr>
        <p:spPr>
          <a:xfrm>
            <a:off x="5196169" y="5191665"/>
            <a:ext cx="1818853" cy="378928"/>
          </a:xfrm>
          <a:prstGeom prst="rect">
            <a:avLst/>
          </a:prstGeom>
          <a:noFill/>
          <a:ln/>
        </p:spPr>
        <p:txBody>
          <a:bodyPr wrap="square" lIns="0" tIns="0" rIns="0" bIns="0" rtlCol="0" anchor="ctr"/>
          <a:lstStyle/>
          <a:p>
            <a:pPr algn="ctr">
              <a:lnSpc>
                <a:spcPct val="120000"/>
              </a:lnSpc>
            </a:pPr>
            <a:r>
              <a:rPr lang="kk-KZ" sz="1044" dirty="0">
                <a:solidFill>
                  <a:srgbClr val="2B6CB0"/>
                </a:solidFill>
                <a:latin typeface="MiSans" pitchFamily="34" charset="0"/>
                <a:ea typeface="MiSans" pitchFamily="34" charset="-122"/>
                <a:cs typeface="MiSans" pitchFamily="34" charset="-120"/>
              </a:rPr>
              <a:t>Өз міндеттемелерін орындауға кепілдік</a:t>
            </a:r>
            <a:endParaRPr lang="kk-KZ" sz="1600" dirty="0"/>
          </a:p>
        </p:txBody>
      </p:sp>
      <p:sp>
        <p:nvSpPr>
          <p:cNvPr id="39" name="Shape 37"/>
          <p:cNvSpPr/>
          <p:nvPr/>
        </p:nvSpPr>
        <p:spPr>
          <a:xfrm>
            <a:off x="7304176" y="4161396"/>
            <a:ext cx="2065156" cy="2040881"/>
          </a:xfrm>
          <a:prstGeom prst="roundRect">
            <a:avLst>
              <a:gd name="adj" fmla="val 3902"/>
            </a:avLst>
          </a:prstGeom>
          <a:gradFill flip="none" rotWithShape="1">
            <a:gsLst>
              <a:gs pos="0">
                <a:srgbClr val="1A365D">
                  <a:alpha val="5000"/>
                </a:srgbClr>
              </a:gs>
              <a:gs pos="100000">
                <a:srgbClr val="000000">
                  <a:alpha val="0"/>
                </a:srgbClr>
              </a:gs>
            </a:gsLst>
            <a:lin ang="5400000" scaled="1"/>
          </a:gradFill>
          <a:ln w="12700">
            <a:solidFill>
              <a:srgbClr val="1A365D">
                <a:alpha val="10196"/>
              </a:srgbClr>
            </a:solidFill>
            <a:prstDash val="solid"/>
          </a:ln>
        </p:spPr>
      </p:sp>
      <p:sp>
        <p:nvSpPr>
          <p:cNvPr id="40" name="Shape 38"/>
          <p:cNvSpPr/>
          <p:nvPr/>
        </p:nvSpPr>
        <p:spPr>
          <a:xfrm>
            <a:off x="8109472" y="4317704"/>
            <a:ext cx="454713" cy="454713"/>
          </a:xfrm>
          <a:prstGeom prst="roundRect">
            <a:avLst>
              <a:gd name="adj" fmla="val 50000"/>
            </a:avLst>
          </a:prstGeom>
          <a:solidFill>
            <a:srgbClr val="1A365D"/>
          </a:solidFill>
          <a:ln/>
        </p:spPr>
      </p:sp>
      <p:sp>
        <p:nvSpPr>
          <p:cNvPr id="41" name="Shape 39"/>
          <p:cNvSpPr/>
          <p:nvPr/>
        </p:nvSpPr>
        <p:spPr>
          <a:xfrm>
            <a:off x="8230255" y="4450329"/>
            <a:ext cx="213147" cy="189464"/>
          </a:xfrm>
          <a:custGeom>
            <a:avLst/>
            <a:gdLst/>
            <a:ahLst/>
            <a:cxnLst/>
            <a:rect l="l" t="t" r="r" b="b"/>
            <a:pathLst>
              <a:path w="213147" h="189464">
                <a:moveTo>
                  <a:pt x="99506" y="19686"/>
                </a:moveTo>
                <a:lnTo>
                  <a:pt x="56358" y="67645"/>
                </a:lnTo>
                <a:cubicBezTo>
                  <a:pt x="54656" y="69532"/>
                  <a:pt x="54730" y="72455"/>
                  <a:pt x="56543" y="74268"/>
                </a:cubicBezTo>
                <a:cubicBezTo>
                  <a:pt x="67830" y="85555"/>
                  <a:pt x="86147" y="85555"/>
                  <a:pt x="97433" y="74268"/>
                </a:cubicBezTo>
                <a:lnTo>
                  <a:pt x="109201" y="62501"/>
                </a:lnTo>
                <a:cubicBezTo>
                  <a:pt x="110755" y="60947"/>
                  <a:pt x="112716" y="60096"/>
                  <a:pt x="114714" y="59948"/>
                </a:cubicBezTo>
                <a:cubicBezTo>
                  <a:pt x="117231" y="59726"/>
                  <a:pt x="119821" y="60577"/>
                  <a:pt x="121745" y="62501"/>
                </a:cubicBezTo>
                <a:lnTo>
                  <a:pt x="187096" y="127296"/>
                </a:lnTo>
                <a:lnTo>
                  <a:pt x="213147" y="106573"/>
                </a:lnTo>
                <a:lnTo>
                  <a:pt x="213147" y="0"/>
                </a:lnTo>
                <a:lnTo>
                  <a:pt x="171702" y="23683"/>
                </a:lnTo>
                <a:lnTo>
                  <a:pt x="162895" y="17799"/>
                </a:lnTo>
                <a:cubicBezTo>
                  <a:pt x="157048" y="13914"/>
                  <a:pt x="150202" y="11841"/>
                  <a:pt x="143171" y="11841"/>
                </a:cubicBezTo>
                <a:lnTo>
                  <a:pt x="117120" y="11841"/>
                </a:lnTo>
                <a:cubicBezTo>
                  <a:pt x="116713" y="11841"/>
                  <a:pt x="116269" y="11841"/>
                  <a:pt x="115862" y="11878"/>
                </a:cubicBezTo>
                <a:cubicBezTo>
                  <a:pt x="109608" y="12212"/>
                  <a:pt x="103724" y="15024"/>
                  <a:pt x="99506" y="19686"/>
                </a:cubicBezTo>
                <a:close/>
                <a:moveTo>
                  <a:pt x="43147" y="55766"/>
                </a:moveTo>
                <a:lnTo>
                  <a:pt x="82668" y="11841"/>
                </a:lnTo>
                <a:lnTo>
                  <a:pt x="68015" y="11841"/>
                </a:lnTo>
                <a:cubicBezTo>
                  <a:pt x="58578" y="11841"/>
                  <a:pt x="49549" y="15579"/>
                  <a:pt x="42888" y="22240"/>
                </a:cubicBezTo>
                <a:lnTo>
                  <a:pt x="0" y="71049"/>
                </a:lnTo>
                <a:lnTo>
                  <a:pt x="0" y="201305"/>
                </a:lnTo>
                <a:lnTo>
                  <a:pt x="53287" y="150979"/>
                </a:lnTo>
                <a:lnTo>
                  <a:pt x="57875" y="154791"/>
                </a:lnTo>
                <a:cubicBezTo>
                  <a:pt x="66386" y="161895"/>
                  <a:pt x="77118" y="165781"/>
                  <a:pt x="88182" y="165781"/>
                </a:cubicBezTo>
                <a:lnTo>
                  <a:pt x="93992" y="165781"/>
                </a:lnTo>
                <a:lnTo>
                  <a:pt x="91402" y="163191"/>
                </a:lnTo>
                <a:cubicBezTo>
                  <a:pt x="87923" y="159712"/>
                  <a:pt x="87923" y="154087"/>
                  <a:pt x="91402" y="150646"/>
                </a:cubicBezTo>
                <a:cubicBezTo>
                  <a:pt x="94880" y="147205"/>
                  <a:pt x="100505" y="147168"/>
                  <a:pt x="103946" y="150646"/>
                </a:cubicBezTo>
                <a:lnTo>
                  <a:pt x="119118" y="165818"/>
                </a:lnTo>
                <a:lnTo>
                  <a:pt x="122448" y="165818"/>
                </a:lnTo>
                <a:cubicBezTo>
                  <a:pt x="129516" y="165818"/>
                  <a:pt x="136436" y="164227"/>
                  <a:pt x="142727" y="161266"/>
                </a:cubicBezTo>
                <a:lnTo>
                  <a:pt x="132847" y="151349"/>
                </a:lnTo>
                <a:cubicBezTo>
                  <a:pt x="129368" y="147871"/>
                  <a:pt x="129368" y="142246"/>
                  <a:pt x="132847" y="138804"/>
                </a:cubicBezTo>
                <a:cubicBezTo>
                  <a:pt x="136325" y="135363"/>
                  <a:pt x="141950" y="135326"/>
                  <a:pt x="145391" y="138804"/>
                </a:cubicBezTo>
                <a:lnTo>
                  <a:pt x="157233" y="150646"/>
                </a:lnTo>
                <a:lnTo>
                  <a:pt x="163709" y="144170"/>
                </a:lnTo>
                <a:cubicBezTo>
                  <a:pt x="167002" y="140877"/>
                  <a:pt x="167964" y="136103"/>
                  <a:pt x="166521" y="131922"/>
                </a:cubicBezTo>
                <a:lnTo>
                  <a:pt x="115492" y="81299"/>
                </a:lnTo>
                <a:lnTo>
                  <a:pt x="109978" y="86813"/>
                </a:lnTo>
                <a:cubicBezTo>
                  <a:pt x="91735" y="105056"/>
                  <a:pt x="62205" y="105056"/>
                  <a:pt x="43962" y="86813"/>
                </a:cubicBezTo>
                <a:cubicBezTo>
                  <a:pt x="35450" y="78302"/>
                  <a:pt x="35117" y="64647"/>
                  <a:pt x="43147" y="55729"/>
                </a:cubicBezTo>
                <a:close/>
              </a:path>
            </a:pathLst>
          </a:custGeom>
          <a:solidFill>
            <a:srgbClr val="FFFFFF"/>
          </a:solidFill>
          <a:ln/>
        </p:spPr>
      </p:sp>
      <p:sp>
        <p:nvSpPr>
          <p:cNvPr id="42" name="Text 40"/>
          <p:cNvSpPr/>
          <p:nvPr/>
        </p:nvSpPr>
        <p:spPr>
          <a:xfrm>
            <a:off x="7422591" y="4886096"/>
            <a:ext cx="1828326" cy="227357"/>
          </a:xfrm>
          <a:prstGeom prst="rect">
            <a:avLst/>
          </a:prstGeom>
          <a:noFill/>
          <a:ln/>
        </p:spPr>
        <p:txBody>
          <a:bodyPr wrap="square" lIns="0" tIns="0" rIns="0" bIns="0" rtlCol="0" anchor="ctr"/>
          <a:lstStyle/>
          <a:p>
            <a:pPr algn="ctr">
              <a:lnSpc>
                <a:spcPct val="130000"/>
              </a:lnSpc>
            </a:pPr>
            <a:r>
              <a:rPr lang="kk-KZ" sz="1193" b="1" dirty="0">
                <a:solidFill>
                  <a:srgbClr val="1A365D"/>
                </a:solidFill>
                <a:latin typeface="Quattrocento Sans" pitchFamily="34" charset="0"/>
                <a:ea typeface="Quattrocento Sans" pitchFamily="34" charset="-122"/>
                <a:cs typeface="Quattrocento Sans" pitchFamily="34" charset="-120"/>
              </a:rPr>
              <a:t>ӘДІЛЕТТІЛІК</a:t>
            </a:r>
            <a:endParaRPr lang="en-US" sz="1600" dirty="0"/>
          </a:p>
        </p:txBody>
      </p:sp>
      <p:sp>
        <p:nvSpPr>
          <p:cNvPr id="43" name="Text 41"/>
          <p:cNvSpPr/>
          <p:nvPr/>
        </p:nvSpPr>
        <p:spPr>
          <a:xfrm>
            <a:off x="7362421" y="5132398"/>
            <a:ext cx="1942005" cy="857325"/>
          </a:xfrm>
          <a:prstGeom prst="rect">
            <a:avLst/>
          </a:prstGeom>
          <a:noFill/>
          <a:ln/>
        </p:spPr>
        <p:txBody>
          <a:bodyPr wrap="square" lIns="0" tIns="0" rIns="0" bIns="0" rtlCol="0" anchor="ctr"/>
          <a:lstStyle/>
          <a:p>
            <a:pPr algn="ctr">
              <a:lnSpc>
                <a:spcPct val="120000"/>
              </a:lnSpc>
            </a:pPr>
            <a:r>
              <a:rPr lang="kk-KZ" sz="1044" dirty="0">
                <a:solidFill>
                  <a:srgbClr val="2B6CB0"/>
                </a:solidFill>
                <a:latin typeface="MiSans" pitchFamily="34" charset="0"/>
                <a:ea typeface="MiSans" pitchFamily="34" charset="-122"/>
                <a:cs typeface="MiSans" pitchFamily="34" charset="-120"/>
              </a:rPr>
              <a:t>Экономиканы дамытуға қосқан жеке еңбек үлесі мен қатысуына сәйкес әлеуметтік қорғауды қамтамасыз ету</a:t>
            </a:r>
            <a:endParaRPr lang="kk-KZ" sz="1600" dirty="0"/>
          </a:p>
        </p:txBody>
      </p:sp>
      <p:sp>
        <p:nvSpPr>
          <p:cNvPr id="44" name="Shape 42"/>
          <p:cNvSpPr/>
          <p:nvPr/>
        </p:nvSpPr>
        <p:spPr>
          <a:xfrm>
            <a:off x="9530598" y="4166098"/>
            <a:ext cx="2065156" cy="2040881"/>
          </a:xfrm>
          <a:prstGeom prst="roundRect">
            <a:avLst>
              <a:gd name="adj" fmla="val 3902"/>
            </a:avLst>
          </a:prstGeom>
          <a:gradFill flip="none" rotWithShape="1">
            <a:gsLst>
              <a:gs pos="0">
                <a:srgbClr val="2B6CB0">
                  <a:alpha val="5000"/>
                </a:srgbClr>
              </a:gs>
              <a:gs pos="100000">
                <a:srgbClr val="000000">
                  <a:alpha val="0"/>
                </a:srgbClr>
              </a:gs>
            </a:gsLst>
            <a:lin ang="5400000" scaled="1"/>
          </a:gradFill>
          <a:ln w="12700">
            <a:solidFill>
              <a:srgbClr val="2B6CB0">
                <a:alpha val="10196"/>
              </a:srgbClr>
            </a:solidFill>
            <a:prstDash val="solid"/>
          </a:ln>
        </p:spPr>
      </p:sp>
      <p:sp>
        <p:nvSpPr>
          <p:cNvPr id="45" name="Shape 43"/>
          <p:cNvSpPr/>
          <p:nvPr/>
        </p:nvSpPr>
        <p:spPr>
          <a:xfrm>
            <a:off x="10335893" y="4322406"/>
            <a:ext cx="454713" cy="454713"/>
          </a:xfrm>
          <a:prstGeom prst="roundRect">
            <a:avLst>
              <a:gd name="adj" fmla="val 50000"/>
            </a:avLst>
          </a:prstGeom>
          <a:solidFill>
            <a:srgbClr val="2B6CB0"/>
          </a:solidFill>
          <a:ln/>
        </p:spPr>
      </p:sp>
      <p:sp>
        <p:nvSpPr>
          <p:cNvPr id="46" name="Shape 44"/>
          <p:cNvSpPr/>
          <p:nvPr/>
        </p:nvSpPr>
        <p:spPr>
          <a:xfrm>
            <a:off x="10492201" y="4455031"/>
            <a:ext cx="142098" cy="189464"/>
          </a:xfrm>
          <a:custGeom>
            <a:avLst/>
            <a:gdLst/>
            <a:ahLst/>
            <a:cxnLst/>
            <a:rect l="l" t="t" r="r" b="b"/>
            <a:pathLst>
              <a:path w="142098" h="189464">
                <a:moveTo>
                  <a:pt x="108387" y="142098"/>
                </a:moveTo>
                <a:cubicBezTo>
                  <a:pt x="111088" y="133846"/>
                  <a:pt x="116491" y="126371"/>
                  <a:pt x="122596" y="119932"/>
                </a:cubicBezTo>
                <a:cubicBezTo>
                  <a:pt x="134697" y="107203"/>
                  <a:pt x="142098" y="89995"/>
                  <a:pt x="142098" y="71049"/>
                </a:cubicBezTo>
                <a:cubicBezTo>
                  <a:pt x="142098" y="31824"/>
                  <a:pt x="110274" y="0"/>
                  <a:pt x="71049" y="0"/>
                </a:cubicBezTo>
                <a:cubicBezTo>
                  <a:pt x="31824" y="0"/>
                  <a:pt x="0" y="31824"/>
                  <a:pt x="0" y="71049"/>
                </a:cubicBezTo>
                <a:cubicBezTo>
                  <a:pt x="0" y="89995"/>
                  <a:pt x="7401" y="107203"/>
                  <a:pt x="19501" y="119932"/>
                </a:cubicBezTo>
                <a:cubicBezTo>
                  <a:pt x="25607" y="126371"/>
                  <a:pt x="31047" y="133846"/>
                  <a:pt x="33711" y="142098"/>
                </a:cubicBezTo>
                <a:lnTo>
                  <a:pt x="108350" y="142098"/>
                </a:lnTo>
                <a:close/>
                <a:moveTo>
                  <a:pt x="106573" y="159860"/>
                </a:moveTo>
                <a:lnTo>
                  <a:pt x="35524" y="159860"/>
                </a:lnTo>
                <a:lnTo>
                  <a:pt x="35524" y="165781"/>
                </a:lnTo>
                <a:cubicBezTo>
                  <a:pt x="35524" y="182137"/>
                  <a:pt x="48772" y="195385"/>
                  <a:pt x="65128" y="195385"/>
                </a:cubicBezTo>
                <a:lnTo>
                  <a:pt x="76970" y="195385"/>
                </a:lnTo>
                <a:cubicBezTo>
                  <a:pt x="93326" y="195385"/>
                  <a:pt x="106573" y="182137"/>
                  <a:pt x="106573" y="165781"/>
                </a:cubicBezTo>
                <a:lnTo>
                  <a:pt x="106573" y="159860"/>
                </a:lnTo>
                <a:close/>
                <a:moveTo>
                  <a:pt x="68089" y="41445"/>
                </a:moveTo>
                <a:cubicBezTo>
                  <a:pt x="53361" y="41445"/>
                  <a:pt x="41445" y="53361"/>
                  <a:pt x="41445" y="68089"/>
                </a:cubicBezTo>
                <a:cubicBezTo>
                  <a:pt x="41445" y="73010"/>
                  <a:pt x="37486" y="76970"/>
                  <a:pt x="32564" y="76970"/>
                </a:cubicBezTo>
                <a:cubicBezTo>
                  <a:pt x="27642" y="76970"/>
                  <a:pt x="23683" y="73010"/>
                  <a:pt x="23683" y="68089"/>
                </a:cubicBezTo>
                <a:cubicBezTo>
                  <a:pt x="23683" y="43554"/>
                  <a:pt x="43554" y="23683"/>
                  <a:pt x="68089" y="23683"/>
                </a:cubicBezTo>
                <a:cubicBezTo>
                  <a:pt x="73010" y="23683"/>
                  <a:pt x="76970" y="27642"/>
                  <a:pt x="76970" y="32564"/>
                </a:cubicBezTo>
                <a:cubicBezTo>
                  <a:pt x="76970" y="37486"/>
                  <a:pt x="73010" y="41445"/>
                  <a:pt x="68089" y="41445"/>
                </a:cubicBezTo>
                <a:close/>
              </a:path>
            </a:pathLst>
          </a:custGeom>
          <a:solidFill>
            <a:srgbClr val="FFFFFF"/>
          </a:solidFill>
          <a:ln/>
        </p:spPr>
      </p:sp>
      <p:sp>
        <p:nvSpPr>
          <p:cNvPr id="47" name="Text 45"/>
          <p:cNvSpPr/>
          <p:nvPr/>
        </p:nvSpPr>
        <p:spPr>
          <a:xfrm>
            <a:off x="9649013" y="4890798"/>
            <a:ext cx="1828326" cy="227357"/>
          </a:xfrm>
          <a:prstGeom prst="rect">
            <a:avLst/>
          </a:prstGeom>
          <a:noFill/>
          <a:ln/>
        </p:spPr>
        <p:txBody>
          <a:bodyPr wrap="square" lIns="0" tIns="0" rIns="0" bIns="0" rtlCol="0" anchor="ctr"/>
          <a:lstStyle/>
          <a:p>
            <a:pPr algn="ctr">
              <a:lnSpc>
                <a:spcPct val="130000"/>
              </a:lnSpc>
            </a:pPr>
            <a:r>
              <a:rPr lang="kk-KZ" sz="1193" b="1" dirty="0">
                <a:solidFill>
                  <a:srgbClr val="1A365D"/>
                </a:solidFill>
                <a:latin typeface="Quattrocento Sans" pitchFamily="34" charset="0"/>
                <a:ea typeface="Quattrocento Sans" pitchFamily="34" charset="-122"/>
                <a:cs typeface="Quattrocento Sans" pitchFamily="34" charset="-120"/>
              </a:rPr>
              <a:t>ИННОВАЦИЯЛЫҚ</a:t>
            </a:r>
            <a:endParaRPr lang="en-US" sz="1600" dirty="0"/>
          </a:p>
        </p:txBody>
      </p:sp>
      <p:sp>
        <p:nvSpPr>
          <p:cNvPr id="48" name="Text 46"/>
          <p:cNvSpPr/>
          <p:nvPr/>
        </p:nvSpPr>
        <p:spPr>
          <a:xfrm>
            <a:off x="9630066" y="5212295"/>
            <a:ext cx="1866219" cy="892789"/>
          </a:xfrm>
          <a:prstGeom prst="rect">
            <a:avLst/>
          </a:prstGeom>
          <a:noFill/>
          <a:ln/>
        </p:spPr>
        <p:txBody>
          <a:bodyPr wrap="square" lIns="0" tIns="0" rIns="0" bIns="0" rtlCol="0" anchor="ctr"/>
          <a:lstStyle/>
          <a:p>
            <a:pPr algn="ctr">
              <a:lnSpc>
                <a:spcPct val="120000"/>
              </a:lnSpc>
            </a:pPr>
            <a:r>
              <a:rPr lang="kk-KZ" sz="1044" dirty="0">
                <a:solidFill>
                  <a:srgbClr val="2B6CB0"/>
                </a:solidFill>
                <a:latin typeface="MiSans" pitchFamily="34" charset="0"/>
                <a:ea typeface="MiSans" pitchFamily="34" charset="-122"/>
                <a:cs typeface="MiSans" pitchFamily="34" charset="-120"/>
              </a:rPr>
              <a:t>Қызметтерге ыңғайлы, жедел және қауіпсіз қолжетімділікті қамтамасыз ету үшін озық шешімдерді қолдану</a:t>
            </a:r>
            <a:endParaRPr lang="kk-KZ" sz="1600" dirty="0"/>
          </a:p>
        </p:txBody>
      </p:sp>
      <p:sp>
        <p:nvSpPr>
          <p:cNvPr id="51" name="Text 49"/>
          <p:cNvSpPr/>
          <p:nvPr/>
        </p:nvSpPr>
        <p:spPr>
          <a:xfrm>
            <a:off x="11818327" y="6561926"/>
            <a:ext cx="142098" cy="189464"/>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3</a:t>
            </a:r>
            <a:endParaRPr lang="en-US" sz="1000" dirty="0">
              <a:latin typeface="Arial" panose="020B0604020202020204" pitchFamily="34" charset="0"/>
              <a:cs typeface="Arial" panose="020B0604020202020204" pitchFamily="34" charset="0"/>
            </a:endParaRPr>
          </a:p>
        </p:txBody>
      </p:sp>
      <p:pic>
        <p:nvPicPr>
          <p:cNvPr id="50" name="Рисунок 49">
            <a:extLst>
              <a:ext uri="{FF2B5EF4-FFF2-40B4-BE49-F238E27FC236}">
                <a16:creationId xmlns:a16="http://schemas.microsoft.com/office/drawing/2014/main" id="{CC8976C3-6ABE-4224-ACB3-FC31BC485A28}"/>
              </a:ext>
            </a:extLst>
          </p:cNvPr>
          <p:cNvPicPr>
            <a:picLocks noChangeAspect="1"/>
          </p:cNvPicPr>
          <p:nvPr/>
        </p:nvPicPr>
        <p:blipFill>
          <a:blip r:embed="rId3"/>
          <a:stretch>
            <a:fillRect/>
          </a:stretch>
        </p:blipFill>
        <p:spPr>
          <a:xfrm>
            <a:off x="439484" y="6496347"/>
            <a:ext cx="1394598" cy="255043"/>
          </a:xfrm>
          <a:prstGeom prst="rect">
            <a:avLst/>
          </a:prstGeom>
        </p:spPr>
      </p:pic>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hape 39">
            <a:extLst>
              <a:ext uri="{FF2B5EF4-FFF2-40B4-BE49-F238E27FC236}">
                <a16:creationId xmlns:a16="http://schemas.microsoft.com/office/drawing/2014/main" id="{C75AFBA2-3F36-4BD8-8D5D-28B06B7C07DF}"/>
              </a:ext>
            </a:extLst>
          </p:cNvPr>
          <p:cNvSpPr/>
          <p:nvPr/>
        </p:nvSpPr>
        <p:spPr>
          <a:xfrm>
            <a:off x="294165" y="2751411"/>
            <a:ext cx="5689840" cy="1309663"/>
          </a:xfrm>
          <a:prstGeom prst="roundRect">
            <a:avLst>
              <a:gd name="adj" fmla="val 6015"/>
            </a:avLst>
          </a:prstGeom>
          <a:gradFill flip="none" rotWithShape="1">
            <a:gsLst>
              <a:gs pos="0">
                <a:srgbClr val="1A365D">
                  <a:alpha val="5000"/>
                </a:srgbClr>
              </a:gs>
              <a:gs pos="100000">
                <a:srgbClr val="000000">
                  <a:alpha val="0"/>
                </a:srgbClr>
              </a:gs>
            </a:gsLst>
            <a:lin ang="0" scaled="1"/>
          </a:gradFill>
          <a:ln w="12700">
            <a:solidFill>
              <a:srgbClr val="1A365D">
                <a:alpha val="10196"/>
              </a:srgbClr>
            </a:solidFill>
            <a:prstDash val="solid"/>
          </a:ln>
        </p:spPr>
        <p:txBody>
          <a:bodyPr/>
          <a:lstStyle/>
          <a:p>
            <a:endParaRPr lang="ru-KZ" dirty="0"/>
          </a:p>
        </p:txBody>
      </p:sp>
      <p:sp>
        <p:nvSpPr>
          <p:cNvPr id="2" name="Shape 0">
            <a:extLst>
              <a:ext uri="{FF2B5EF4-FFF2-40B4-BE49-F238E27FC236}">
                <a16:creationId xmlns:a16="http://schemas.microsoft.com/office/drawing/2014/main" id="{57245E35-DA34-D198-0DCD-348BF4696FD3}"/>
              </a:ext>
            </a:extLst>
          </p:cNvPr>
          <p:cNvSpPr/>
          <p:nvPr/>
        </p:nvSpPr>
        <p:spPr>
          <a:xfrm>
            <a:off x="288235" y="230765"/>
            <a:ext cx="400050" cy="457200"/>
          </a:xfrm>
          <a:prstGeom prst="roundRect">
            <a:avLst>
              <a:gd name="adj" fmla="val 28571"/>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7" name="Shape 1">
            <a:extLst>
              <a:ext uri="{FF2B5EF4-FFF2-40B4-BE49-F238E27FC236}">
                <a16:creationId xmlns:a16="http://schemas.microsoft.com/office/drawing/2014/main" id="{D52F4D04-0D21-EEFA-8E3C-581C6C213669}"/>
              </a:ext>
            </a:extLst>
          </p:cNvPr>
          <p:cNvSpPr/>
          <p:nvPr/>
        </p:nvSpPr>
        <p:spPr>
          <a:xfrm>
            <a:off x="369123" y="364115"/>
            <a:ext cx="238125" cy="190500"/>
          </a:xfrm>
          <a:custGeom>
            <a:avLst/>
            <a:gdLst/>
            <a:ahLst/>
            <a:cxnLst/>
            <a:rect l="l" t="t" r="r" b="b"/>
            <a:pathLst>
              <a:path w="238125" h="190500">
                <a:moveTo>
                  <a:pt x="119063" y="5953"/>
                </a:moveTo>
                <a:cubicBezTo>
                  <a:pt x="140419" y="5953"/>
                  <a:pt x="157758" y="23292"/>
                  <a:pt x="157758" y="44648"/>
                </a:cubicBezTo>
                <a:cubicBezTo>
                  <a:pt x="157758" y="66005"/>
                  <a:pt x="140419" y="83344"/>
                  <a:pt x="119063" y="83344"/>
                </a:cubicBezTo>
                <a:cubicBezTo>
                  <a:pt x="97706" y="83344"/>
                  <a:pt x="80367" y="66005"/>
                  <a:pt x="80367" y="44648"/>
                </a:cubicBezTo>
                <a:cubicBezTo>
                  <a:pt x="80367" y="23292"/>
                  <a:pt x="97706" y="5953"/>
                  <a:pt x="119063" y="5953"/>
                </a:cubicBezTo>
                <a:close/>
                <a:moveTo>
                  <a:pt x="35719" y="32742"/>
                </a:moveTo>
                <a:cubicBezTo>
                  <a:pt x="50504" y="32742"/>
                  <a:pt x="62508" y="44746"/>
                  <a:pt x="62508" y="59531"/>
                </a:cubicBezTo>
                <a:cubicBezTo>
                  <a:pt x="62508" y="74317"/>
                  <a:pt x="50504" y="86320"/>
                  <a:pt x="35719" y="86320"/>
                </a:cubicBezTo>
                <a:cubicBezTo>
                  <a:pt x="20933" y="86320"/>
                  <a:pt x="8930" y="74317"/>
                  <a:pt x="8930" y="59531"/>
                </a:cubicBezTo>
                <a:cubicBezTo>
                  <a:pt x="8930" y="44746"/>
                  <a:pt x="20933" y="32742"/>
                  <a:pt x="35719" y="32742"/>
                </a:cubicBezTo>
                <a:close/>
                <a:moveTo>
                  <a:pt x="0" y="154781"/>
                </a:moveTo>
                <a:cubicBezTo>
                  <a:pt x="0" y="128476"/>
                  <a:pt x="21320" y="107156"/>
                  <a:pt x="47625" y="107156"/>
                </a:cubicBezTo>
                <a:cubicBezTo>
                  <a:pt x="52388" y="107156"/>
                  <a:pt x="57001" y="107863"/>
                  <a:pt x="61354" y="109165"/>
                </a:cubicBezTo>
                <a:cubicBezTo>
                  <a:pt x="49113" y="122858"/>
                  <a:pt x="41672" y="140940"/>
                  <a:pt x="41672" y="160734"/>
                </a:cubicBezTo>
                <a:lnTo>
                  <a:pt x="41672" y="166688"/>
                </a:lnTo>
                <a:cubicBezTo>
                  <a:pt x="41672" y="170929"/>
                  <a:pt x="42565" y="174947"/>
                  <a:pt x="44165" y="178594"/>
                </a:cubicBezTo>
                <a:lnTo>
                  <a:pt x="11906" y="178594"/>
                </a:lnTo>
                <a:cubicBezTo>
                  <a:pt x="5321" y="178594"/>
                  <a:pt x="0" y="173273"/>
                  <a:pt x="0" y="166688"/>
                </a:cubicBezTo>
                <a:lnTo>
                  <a:pt x="0" y="154781"/>
                </a:lnTo>
                <a:close/>
                <a:moveTo>
                  <a:pt x="193960" y="178594"/>
                </a:moveTo>
                <a:cubicBezTo>
                  <a:pt x="195560" y="174947"/>
                  <a:pt x="196453" y="170929"/>
                  <a:pt x="196453" y="166688"/>
                </a:cubicBezTo>
                <a:lnTo>
                  <a:pt x="196453" y="160734"/>
                </a:lnTo>
                <a:cubicBezTo>
                  <a:pt x="196453" y="140940"/>
                  <a:pt x="189012" y="122858"/>
                  <a:pt x="176771" y="109165"/>
                </a:cubicBezTo>
                <a:cubicBezTo>
                  <a:pt x="181124" y="107863"/>
                  <a:pt x="185738" y="107156"/>
                  <a:pt x="190500" y="107156"/>
                </a:cubicBezTo>
                <a:cubicBezTo>
                  <a:pt x="216805" y="107156"/>
                  <a:pt x="238125" y="128476"/>
                  <a:pt x="238125" y="154781"/>
                </a:cubicBezTo>
                <a:lnTo>
                  <a:pt x="238125" y="166688"/>
                </a:lnTo>
                <a:cubicBezTo>
                  <a:pt x="238125" y="173273"/>
                  <a:pt x="232804" y="178594"/>
                  <a:pt x="226219" y="178594"/>
                </a:cubicBezTo>
                <a:lnTo>
                  <a:pt x="193960" y="178594"/>
                </a:lnTo>
                <a:close/>
                <a:moveTo>
                  <a:pt x="175617" y="59531"/>
                </a:moveTo>
                <a:cubicBezTo>
                  <a:pt x="175617" y="44746"/>
                  <a:pt x="187621" y="32742"/>
                  <a:pt x="202406" y="32742"/>
                </a:cubicBezTo>
                <a:cubicBezTo>
                  <a:pt x="217192" y="32742"/>
                  <a:pt x="229195" y="44746"/>
                  <a:pt x="229195" y="59531"/>
                </a:cubicBezTo>
                <a:cubicBezTo>
                  <a:pt x="229195" y="74317"/>
                  <a:pt x="217192" y="86320"/>
                  <a:pt x="202406" y="86320"/>
                </a:cubicBezTo>
                <a:cubicBezTo>
                  <a:pt x="187621" y="86320"/>
                  <a:pt x="175617" y="74317"/>
                  <a:pt x="175617" y="59531"/>
                </a:cubicBezTo>
                <a:close/>
                <a:moveTo>
                  <a:pt x="59531" y="160734"/>
                </a:moveTo>
                <a:cubicBezTo>
                  <a:pt x="59531" y="127843"/>
                  <a:pt x="86171" y="101203"/>
                  <a:pt x="119063" y="101203"/>
                </a:cubicBezTo>
                <a:cubicBezTo>
                  <a:pt x="151954" y="101203"/>
                  <a:pt x="178594" y="127843"/>
                  <a:pt x="178594" y="160734"/>
                </a:cubicBezTo>
                <a:lnTo>
                  <a:pt x="178594" y="166688"/>
                </a:lnTo>
                <a:cubicBezTo>
                  <a:pt x="178594" y="173273"/>
                  <a:pt x="173273" y="178594"/>
                  <a:pt x="166688" y="178594"/>
                </a:cubicBezTo>
                <a:lnTo>
                  <a:pt x="71438" y="178594"/>
                </a:lnTo>
                <a:cubicBezTo>
                  <a:pt x="64852" y="178594"/>
                  <a:pt x="59531" y="173273"/>
                  <a:pt x="59531" y="166688"/>
                </a:cubicBezTo>
                <a:lnTo>
                  <a:pt x="59531" y="160734"/>
                </a:lnTo>
                <a:close/>
              </a:path>
            </a:pathLst>
          </a:custGeom>
          <a:solidFill>
            <a:srgbClr val="FFFFFF"/>
          </a:solidFill>
          <a:ln/>
        </p:spPr>
      </p:sp>
      <p:sp>
        <p:nvSpPr>
          <p:cNvPr id="15" name="Shape 4">
            <a:extLst>
              <a:ext uri="{FF2B5EF4-FFF2-40B4-BE49-F238E27FC236}">
                <a16:creationId xmlns:a16="http://schemas.microsoft.com/office/drawing/2014/main" id="{0996C7EA-E7FE-BBB2-7830-84BBBB397F8F}"/>
              </a:ext>
            </a:extLst>
          </p:cNvPr>
          <p:cNvSpPr/>
          <p:nvPr/>
        </p:nvSpPr>
        <p:spPr>
          <a:xfrm>
            <a:off x="294165" y="848969"/>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43" name="Shape 23">
            <a:extLst>
              <a:ext uri="{FF2B5EF4-FFF2-40B4-BE49-F238E27FC236}">
                <a16:creationId xmlns:a16="http://schemas.microsoft.com/office/drawing/2014/main" id="{7059E145-21EC-99FF-CC7C-BC9855AF879F}"/>
              </a:ext>
            </a:extLst>
          </p:cNvPr>
          <p:cNvSpPr/>
          <p:nvPr/>
        </p:nvSpPr>
        <p:spPr>
          <a:xfrm>
            <a:off x="284966" y="1052855"/>
            <a:ext cx="5699039" cy="1629790"/>
          </a:xfrm>
          <a:prstGeom prst="roundRect">
            <a:avLst>
              <a:gd name="adj" fmla="val 3614"/>
            </a:avLst>
          </a:prstGeom>
          <a:solidFill>
            <a:srgbClr val="FFFFFF"/>
          </a:solidFill>
          <a:ln/>
          <a:effectLst>
            <a:outerShdw blurRad="57150" dist="38100" dir="5400000" algn="bl" rotWithShape="0">
              <a:srgbClr val="000000">
                <a:alpha val="10196"/>
              </a:srgbClr>
            </a:outerShdw>
          </a:effectLst>
        </p:spPr>
      </p:sp>
      <p:sp>
        <p:nvSpPr>
          <p:cNvPr id="44" name="Shape 24">
            <a:extLst>
              <a:ext uri="{FF2B5EF4-FFF2-40B4-BE49-F238E27FC236}">
                <a16:creationId xmlns:a16="http://schemas.microsoft.com/office/drawing/2014/main" id="{365DC6E2-7934-B328-C3FE-5CDCBE1D36B5}"/>
              </a:ext>
            </a:extLst>
          </p:cNvPr>
          <p:cNvSpPr/>
          <p:nvPr/>
        </p:nvSpPr>
        <p:spPr>
          <a:xfrm>
            <a:off x="475467" y="1183480"/>
            <a:ext cx="238125" cy="190500"/>
          </a:xfrm>
          <a:custGeom>
            <a:avLst/>
            <a:gdLst/>
            <a:ahLst/>
            <a:cxnLst/>
            <a:rect l="l" t="t" r="r" b="b"/>
            <a:pathLst>
              <a:path w="238125" h="190500">
                <a:moveTo>
                  <a:pt x="142875" y="11906"/>
                </a:moveTo>
                <a:lnTo>
                  <a:pt x="190500" y="11906"/>
                </a:lnTo>
                <a:cubicBezTo>
                  <a:pt x="197086" y="11906"/>
                  <a:pt x="202406" y="17227"/>
                  <a:pt x="202406" y="23812"/>
                </a:cubicBezTo>
                <a:cubicBezTo>
                  <a:pt x="202406" y="30398"/>
                  <a:pt x="197086" y="35719"/>
                  <a:pt x="190500" y="35719"/>
                </a:cubicBezTo>
                <a:lnTo>
                  <a:pt x="148233" y="35719"/>
                </a:lnTo>
                <a:cubicBezTo>
                  <a:pt x="146298" y="45318"/>
                  <a:pt x="139712" y="53243"/>
                  <a:pt x="130969" y="57038"/>
                </a:cubicBezTo>
                <a:lnTo>
                  <a:pt x="130969" y="166688"/>
                </a:lnTo>
                <a:lnTo>
                  <a:pt x="190500" y="166688"/>
                </a:lnTo>
                <a:cubicBezTo>
                  <a:pt x="197086" y="166688"/>
                  <a:pt x="202406" y="172008"/>
                  <a:pt x="202406" y="178594"/>
                </a:cubicBezTo>
                <a:cubicBezTo>
                  <a:pt x="202406" y="185179"/>
                  <a:pt x="197086" y="190500"/>
                  <a:pt x="190500" y="190500"/>
                </a:cubicBezTo>
                <a:lnTo>
                  <a:pt x="47625" y="190500"/>
                </a:lnTo>
                <a:cubicBezTo>
                  <a:pt x="41039" y="190500"/>
                  <a:pt x="35719" y="185179"/>
                  <a:pt x="35719" y="178594"/>
                </a:cubicBezTo>
                <a:cubicBezTo>
                  <a:pt x="35719" y="172008"/>
                  <a:pt x="41039" y="166688"/>
                  <a:pt x="47625" y="166688"/>
                </a:cubicBezTo>
                <a:lnTo>
                  <a:pt x="107156" y="166688"/>
                </a:lnTo>
                <a:lnTo>
                  <a:pt x="107156" y="57038"/>
                </a:lnTo>
                <a:cubicBezTo>
                  <a:pt x="98413" y="53206"/>
                  <a:pt x="91827" y="45281"/>
                  <a:pt x="89892" y="35719"/>
                </a:cubicBezTo>
                <a:lnTo>
                  <a:pt x="47625" y="35719"/>
                </a:lnTo>
                <a:cubicBezTo>
                  <a:pt x="41039" y="35719"/>
                  <a:pt x="35719" y="30398"/>
                  <a:pt x="35719" y="23812"/>
                </a:cubicBezTo>
                <a:cubicBezTo>
                  <a:pt x="35719" y="17227"/>
                  <a:pt x="41039" y="11906"/>
                  <a:pt x="47625" y="11906"/>
                </a:cubicBezTo>
                <a:lnTo>
                  <a:pt x="95250" y="11906"/>
                </a:lnTo>
                <a:cubicBezTo>
                  <a:pt x="100682" y="4688"/>
                  <a:pt x="109314" y="0"/>
                  <a:pt x="119063" y="0"/>
                </a:cubicBezTo>
                <a:cubicBezTo>
                  <a:pt x="128811" y="0"/>
                  <a:pt x="137443" y="4688"/>
                  <a:pt x="142875" y="11906"/>
                </a:cubicBezTo>
                <a:close/>
                <a:moveTo>
                  <a:pt x="163562" y="119063"/>
                </a:moveTo>
                <a:lnTo>
                  <a:pt x="217438" y="119063"/>
                </a:lnTo>
                <a:lnTo>
                  <a:pt x="190500" y="72851"/>
                </a:lnTo>
                <a:lnTo>
                  <a:pt x="163562" y="119063"/>
                </a:lnTo>
                <a:close/>
                <a:moveTo>
                  <a:pt x="190500" y="154781"/>
                </a:moveTo>
                <a:cubicBezTo>
                  <a:pt x="167097" y="154781"/>
                  <a:pt x="147638" y="142131"/>
                  <a:pt x="143619" y="125425"/>
                </a:cubicBezTo>
                <a:cubicBezTo>
                  <a:pt x="142652" y="121332"/>
                  <a:pt x="143991" y="117128"/>
                  <a:pt x="146112" y="113481"/>
                </a:cubicBezTo>
                <a:lnTo>
                  <a:pt x="181533" y="52760"/>
                </a:lnTo>
                <a:cubicBezTo>
                  <a:pt x="183393" y="49560"/>
                  <a:pt x="186817" y="47625"/>
                  <a:pt x="190500" y="47625"/>
                </a:cubicBezTo>
                <a:cubicBezTo>
                  <a:pt x="194183" y="47625"/>
                  <a:pt x="197607" y="49597"/>
                  <a:pt x="199467" y="52760"/>
                </a:cubicBezTo>
                <a:lnTo>
                  <a:pt x="234888" y="113481"/>
                </a:lnTo>
                <a:cubicBezTo>
                  <a:pt x="237009" y="117128"/>
                  <a:pt x="238348" y="121332"/>
                  <a:pt x="237381" y="125425"/>
                </a:cubicBezTo>
                <a:cubicBezTo>
                  <a:pt x="233363" y="142094"/>
                  <a:pt x="213903" y="154781"/>
                  <a:pt x="190500" y="154781"/>
                </a:cubicBezTo>
                <a:close/>
                <a:moveTo>
                  <a:pt x="47179" y="72851"/>
                </a:moveTo>
                <a:lnTo>
                  <a:pt x="20241" y="119063"/>
                </a:lnTo>
                <a:lnTo>
                  <a:pt x="74154" y="119063"/>
                </a:lnTo>
                <a:lnTo>
                  <a:pt x="47179" y="72851"/>
                </a:lnTo>
                <a:close/>
                <a:moveTo>
                  <a:pt x="335" y="125425"/>
                </a:moveTo>
                <a:cubicBezTo>
                  <a:pt x="-633" y="121332"/>
                  <a:pt x="707" y="117128"/>
                  <a:pt x="2828" y="113481"/>
                </a:cubicBezTo>
                <a:lnTo>
                  <a:pt x="38249" y="52760"/>
                </a:lnTo>
                <a:cubicBezTo>
                  <a:pt x="40109" y="49560"/>
                  <a:pt x="43532" y="47625"/>
                  <a:pt x="47216" y="47625"/>
                </a:cubicBezTo>
                <a:cubicBezTo>
                  <a:pt x="50899" y="47625"/>
                  <a:pt x="54322" y="49597"/>
                  <a:pt x="56183" y="52760"/>
                </a:cubicBezTo>
                <a:lnTo>
                  <a:pt x="91604" y="113481"/>
                </a:lnTo>
                <a:cubicBezTo>
                  <a:pt x="93725" y="117128"/>
                  <a:pt x="95064" y="121332"/>
                  <a:pt x="94097" y="125425"/>
                </a:cubicBezTo>
                <a:cubicBezTo>
                  <a:pt x="90078" y="142094"/>
                  <a:pt x="70619" y="154781"/>
                  <a:pt x="47216" y="154781"/>
                </a:cubicBezTo>
                <a:cubicBezTo>
                  <a:pt x="23812" y="154781"/>
                  <a:pt x="4353" y="142131"/>
                  <a:pt x="335" y="125425"/>
                </a:cubicBezTo>
                <a:close/>
              </a:path>
            </a:pathLst>
          </a:custGeom>
          <a:solidFill>
            <a:srgbClr val="4299E1"/>
          </a:solidFill>
          <a:ln/>
        </p:spPr>
      </p:sp>
      <p:sp>
        <p:nvSpPr>
          <p:cNvPr id="45" name="Text 25">
            <a:extLst>
              <a:ext uri="{FF2B5EF4-FFF2-40B4-BE49-F238E27FC236}">
                <a16:creationId xmlns:a16="http://schemas.microsoft.com/office/drawing/2014/main" id="{10D06395-1D94-F78F-8CBC-D490B1473F7A}"/>
              </a:ext>
            </a:extLst>
          </p:cNvPr>
          <p:cNvSpPr/>
          <p:nvPr/>
        </p:nvSpPr>
        <p:spPr>
          <a:xfrm>
            <a:off x="811566" y="1129051"/>
            <a:ext cx="5114925" cy="266700"/>
          </a:xfrm>
          <a:prstGeom prst="rect">
            <a:avLst/>
          </a:prstGeom>
          <a:noFill/>
          <a:ln/>
        </p:spPr>
        <p:txBody>
          <a:bodyPr wrap="square" lIns="0" tIns="0" rIns="0" bIns="0" rtlCol="0" anchor="ctr"/>
          <a:lstStyle/>
          <a:p>
            <a:pPr>
              <a:lnSpc>
                <a:spcPct val="120000"/>
              </a:lnSpc>
            </a:pPr>
            <a:r>
              <a:rPr lang="kk-KZ" sz="1500" b="1" dirty="0">
                <a:solidFill>
                  <a:srgbClr val="1A365D"/>
                </a:solidFill>
              </a:rPr>
              <a:t>Тең мүмкіндіктер</a:t>
            </a:r>
            <a:endParaRPr lang="en-US" sz="1600" dirty="0"/>
          </a:p>
        </p:txBody>
      </p:sp>
      <p:sp>
        <p:nvSpPr>
          <p:cNvPr id="60" name="Text 40">
            <a:extLst>
              <a:ext uri="{FF2B5EF4-FFF2-40B4-BE49-F238E27FC236}">
                <a16:creationId xmlns:a16="http://schemas.microsoft.com/office/drawing/2014/main" id="{67C30ACE-9CD5-0524-0E76-857B8DE3A285}"/>
              </a:ext>
            </a:extLst>
          </p:cNvPr>
          <p:cNvSpPr/>
          <p:nvPr/>
        </p:nvSpPr>
        <p:spPr>
          <a:xfrm>
            <a:off x="369123" y="5283201"/>
            <a:ext cx="5478917" cy="456780"/>
          </a:xfrm>
          <a:prstGeom prst="rect">
            <a:avLst/>
          </a:prstGeom>
          <a:noFill/>
          <a:ln/>
        </p:spPr>
        <p:txBody>
          <a:bodyPr wrap="square" lIns="0" tIns="0" rIns="0" bIns="0" rtlCol="0" anchor="ctr"/>
          <a:lstStyle/>
          <a:p>
            <a:pPr algn="just"/>
            <a:r>
              <a:rPr lang="ru-RU" sz="1200" dirty="0" err="1">
                <a:solidFill>
                  <a:srgbClr val="1A365D"/>
                </a:solidFill>
                <a:latin typeface="Arial" panose="020B0604020202020204" pitchFamily="34" charset="0"/>
                <a:ea typeface="MiSans" pitchFamily="34" charset="-122"/>
                <a:cs typeface="Arial" panose="020B0604020202020204" pitchFamily="34" charset="0"/>
              </a:rPr>
              <a:t>Қордың</a:t>
            </a:r>
            <a:r>
              <a:rPr lang="ru-RU" sz="1200" dirty="0">
                <a:solidFill>
                  <a:srgbClr val="1A365D"/>
                </a:solidFill>
                <a:latin typeface="Arial" panose="020B0604020202020204" pitchFamily="34" charset="0"/>
                <a:ea typeface="MiSans" pitchFamily="34" charset="-122"/>
                <a:cs typeface="Arial" panose="020B0604020202020204" pitchFamily="34" charset="0"/>
              </a:rPr>
              <a:t> даму </a:t>
            </a:r>
            <a:r>
              <a:rPr lang="ru-RU" sz="1200" dirty="0" err="1">
                <a:solidFill>
                  <a:srgbClr val="1A365D"/>
                </a:solidFill>
                <a:latin typeface="Arial" panose="020B0604020202020204" pitchFamily="34" charset="0"/>
                <a:ea typeface="MiSans" pitchFamily="34" charset="-122"/>
                <a:cs typeface="Arial" panose="020B0604020202020204" pitchFamily="34" charset="0"/>
              </a:rPr>
              <a:t>жоспарындағы</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Ұйымның</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құрылымдық</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бөлімшелерінде</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басшы</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лауазымдардағы</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әйелдердің</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үлесін</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кезең-кезеңімен</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арттыру</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жоспарлы</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көрсеткіші</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бойынша</a:t>
            </a:r>
            <a:r>
              <a:rPr lang="ru-RU" sz="1200" dirty="0">
                <a:solidFill>
                  <a:srgbClr val="1A365D"/>
                </a:solidFill>
                <a:latin typeface="Arial" panose="020B0604020202020204" pitchFamily="34" charset="0"/>
                <a:ea typeface="MiSans" pitchFamily="34" charset="-122"/>
                <a:cs typeface="Arial" panose="020B0604020202020204" pitchFamily="34" charset="0"/>
              </a:rPr>
              <a:t> 2025 </a:t>
            </a:r>
            <a:r>
              <a:rPr lang="ru-RU" sz="1200" dirty="0" err="1">
                <a:solidFill>
                  <a:srgbClr val="1A365D"/>
                </a:solidFill>
                <a:latin typeface="Arial" panose="020B0604020202020204" pitchFamily="34" charset="0"/>
                <a:ea typeface="MiSans" pitchFamily="34" charset="-122"/>
                <a:cs typeface="Arial" panose="020B0604020202020204" pitchFamily="34" charset="0"/>
              </a:rPr>
              <a:t>жылға</a:t>
            </a:r>
            <a:r>
              <a:rPr lang="ru-RU" sz="1200" dirty="0">
                <a:solidFill>
                  <a:srgbClr val="1A365D"/>
                </a:solidFill>
                <a:latin typeface="Arial" panose="020B0604020202020204" pitchFamily="34" charset="0"/>
                <a:ea typeface="MiSans" pitchFamily="34" charset="-122"/>
                <a:cs typeface="Arial" panose="020B0604020202020204" pitchFamily="34" charset="0"/>
              </a:rPr>
              <a:t> – </a:t>
            </a:r>
            <a:r>
              <a:rPr lang="ru-RU" sz="1400" b="1" dirty="0" err="1">
                <a:solidFill>
                  <a:srgbClr val="002060"/>
                </a:solidFill>
                <a:latin typeface="Arial" panose="020B0604020202020204" pitchFamily="34" charset="0"/>
                <a:ea typeface="MiSans" pitchFamily="34" charset="-122"/>
                <a:cs typeface="Arial" panose="020B0604020202020204" pitchFamily="34" charset="0"/>
              </a:rPr>
              <a:t>кемінде</a:t>
            </a:r>
            <a:r>
              <a:rPr lang="ru-RU" sz="1400" b="1" dirty="0">
                <a:solidFill>
                  <a:srgbClr val="002060"/>
                </a:solidFill>
                <a:latin typeface="Arial" panose="020B0604020202020204" pitchFamily="34" charset="0"/>
                <a:ea typeface="MiSans" pitchFamily="34" charset="-122"/>
                <a:cs typeface="Arial" panose="020B0604020202020204" pitchFamily="34" charset="0"/>
              </a:rPr>
              <a:t> 30%</a:t>
            </a:r>
            <a:r>
              <a:rPr lang="ru-RU" sz="1200" dirty="0">
                <a:solidFill>
                  <a:srgbClr val="1A365D"/>
                </a:solidFill>
                <a:latin typeface="Arial" panose="020B0604020202020204" pitchFamily="34" charset="0"/>
                <a:ea typeface="MiSans" pitchFamily="34" charset="-122"/>
                <a:cs typeface="Arial" panose="020B0604020202020204" pitchFamily="34" charset="0"/>
              </a:rPr>
              <a:t>.</a:t>
            </a:r>
          </a:p>
          <a:p>
            <a:pPr algn="just"/>
            <a:r>
              <a:rPr lang="ru-RU" sz="1200" dirty="0">
                <a:solidFill>
                  <a:srgbClr val="1A365D"/>
                </a:solidFill>
                <a:latin typeface="Arial" panose="020B0604020202020204" pitchFamily="34" charset="0"/>
                <a:ea typeface="MiSans" pitchFamily="34" charset="-122"/>
                <a:cs typeface="Arial" panose="020B0604020202020204" pitchFamily="34" charset="0"/>
              </a:rPr>
              <a:t>2026 </a:t>
            </a:r>
            <a:r>
              <a:rPr lang="ru-RU" sz="1200" dirty="0" err="1">
                <a:solidFill>
                  <a:srgbClr val="1A365D"/>
                </a:solidFill>
                <a:latin typeface="Arial" panose="020B0604020202020204" pitchFamily="34" charset="0"/>
                <a:ea typeface="MiSans" pitchFamily="34" charset="-122"/>
                <a:cs typeface="Arial" panose="020B0604020202020204" pitchFamily="34" charset="0"/>
              </a:rPr>
              <a:t>жылғы</a:t>
            </a:r>
            <a:r>
              <a:rPr lang="ru-RU" sz="1200" dirty="0">
                <a:solidFill>
                  <a:srgbClr val="1A365D"/>
                </a:solidFill>
                <a:latin typeface="Arial" panose="020B0604020202020204" pitchFamily="34" charset="0"/>
                <a:ea typeface="MiSans" pitchFamily="34" charset="-122"/>
                <a:cs typeface="Arial" panose="020B0604020202020204" pitchFamily="34" charset="0"/>
              </a:rPr>
              <a:t> 1 </a:t>
            </a:r>
            <a:r>
              <a:rPr lang="ru-RU" sz="1200" dirty="0" err="1">
                <a:solidFill>
                  <a:srgbClr val="1A365D"/>
                </a:solidFill>
                <a:latin typeface="Arial" panose="020B0604020202020204" pitchFamily="34" charset="0"/>
                <a:ea typeface="MiSans" pitchFamily="34" charset="-122"/>
                <a:cs typeface="Arial" panose="020B0604020202020204" pitchFamily="34" charset="0"/>
              </a:rPr>
              <a:t>қаңтардағы</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жағдай</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бойынша</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Қордың</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құрылымдық</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бөлімшелері</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басшыларының</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жалпы</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санындағы</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әйелдердің</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үлесі</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b="1" dirty="0">
                <a:solidFill>
                  <a:srgbClr val="1A365D"/>
                </a:solidFill>
                <a:latin typeface="Arial" panose="020B0604020202020204" pitchFamily="34" charset="0"/>
                <a:ea typeface="MiSans" pitchFamily="34" charset="-122"/>
                <a:cs typeface="Arial" panose="020B0604020202020204" pitchFamily="34" charset="0"/>
              </a:rPr>
              <a:t>51,4%</a:t>
            </a:r>
            <a:r>
              <a:rPr lang="ru-RU" sz="1200" dirty="0">
                <a:solidFill>
                  <a:srgbClr val="1A365D"/>
                </a:solidFill>
                <a:latin typeface="Arial" panose="020B0604020202020204" pitchFamily="34" charset="0"/>
                <a:ea typeface="MiSans" pitchFamily="34" charset="-122"/>
                <a:cs typeface="Arial" panose="020B0604020202020204" pitchFamily="34" charset="0"/>
              </a:rPr>
              <a:t>-</a:t>
            </a:r>
            <a:r>
              <a:rPr lang="ru-RU" sz="1200" dirty="0" err="1">
                <a:solidFill>
                  <a:srgbClr val="1A365D"/>
                </a:solidFill>
                <a:latin typeface="Arial" panose="020B0604020202020204" pitchFamily="34" charset="0"/>
                <a:ea typeface="MiSans" pitchFamily="34" charset="-122"/>
                <a:cs typeface="Arial" panose="020B0604020202020204" pitchFamily="34" charset="0"/>
              </a:rPr>
              <a:t>ды</a:t>
            </a:r>
            <a:r>
              <a:rPr lang="ru-RU" sz="1200" dirty="0">
                <a:solidFill>
                  <a:srgbClr val="1A365D"/>
                </a:solidFill>
                <a:latin typeface="Arial" panose="020B0604020202020204" pitchFamily="34" charset="0"/>
                <a:ea typeface="MiSans" pitchFamily="34" charset="-122"/>
                <a:cs typeface="Arial" panose="020B0604020202020204" pitchFamily="34" charset="0"/>
              </a:rPr>
              <a:t> </a:t>
            </a:r>
            <a:r>
              <a:rPr lang="ru-RU" sz="1200" dirty="0" err="1">
                <a:solidFill>
                  <a:srgbClr val="1A365D"/>
                </a:solidFill>
                <a:latin typeface="Arial" panose="020B0604020202020204" pitchFamily="34" charset="0"/>
                <a:ea typeface="MiSans" pitchFamily="34" charset="-122"/>
                <a:cs typeface="Arial" panose="020B0604020202020204" pitchFamily="34" charset="0"/>
              </a:rPr>
              <a:t>құрады</a:t>
            </a:r>
            <a:r>
              <a:rPr lang="ru-RU" sz="1200" dirty="0">
                <a:solidFill>
                  <a:srgbClr val="1A365D"/>
                </a:solidFill>
                <a:latin typeface="Arial" panose="020B0604020202020204" pitchFamily="34" charset="0"/>
                <a:ea typeface="MiSans" pitchFamily="34" charset="-122"/>
                <a:cs typeface="Arial" panose="020B0604020202020204" pitchFamily="34" charset="0"/>
              </a:rPr>
              <a:t>. </a:t>
            </a:r>
          </a:p>
        </p:txBody>
      </p:sp>
      <p:sp>
        <p:nvSpPr>
          <p:cNvPr id="17" name="TextBox 16">
            <a:extLst>
              <a:ext uri="{FF2B5EF4-FFF2-40B4-BE49-F238E27FC236}">
                <a16:creationId xmlns:a16="http://schemas.microsoft.com/office/drawing/2014/main" id="{04BA4C24-DE3C-4A4C-A9CE-C0E0681FDC77}"/>
              </a:ext>
            </a:extLst>
          </p:cNvPr>
          <p:cNvSpPr txBox="1"/>
          <p:nvPr/>
        </p:nvSpPr>
        <p:spPr>
          <a:xfrm>
            <a:off x="331527" y="1398682"/>
            <a:ext cx="5594963" cy="1200329"/>
          </a:xfrm>
          <a:prstGeom prst="rect">
            <a:avLst/>
          </a:prstGeom>
          <a:noFill/>
          <a:ln>
            <a:noFill/>
          </a:ln>
        </p:spPr>
        <p:txBody>
          <a:bodyPr wrap="square" rtlCol="0">
            <a:spAutoFit/>
          </a:bodyPr>
          <a:lstStyle/>
          <a:p>
            <a:pPr algn="just"/>
            <a:r>
              <a:rPr lang="ru-RU" sz="1200" dirty="0" err="1">
                <a:solidFill>
                  <a:srgbClr val="2B6CB0"/>
                </a:solidFill>
                <a:latin typeface="Arial" panose="020B0604020202020204" pitchFamily="34" charset="0"/>
                <a:cs typeface="Arial" panose="020B0604020202020204" pitchFamily="34" charset="0"/>
              </a:rPr>
              <a:t>Қор</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тең</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мүмкіндіктер</a:t>
            </a:r>
            <a:r>
              <a:rPr lang="ru-RU" sz="1200" dirty="0">
                <a:solidFill>
                  <a:srgbClr val="2B6CB0"/>
                </a:solidFill>
                <a:latin typeface="Arial" panose="020B0604020202020204" pitchFamily="34" charset="0"/>
                <a:cs typeface="Arial" panose="020B0604020202020204" pitchFamily="34" charset="0"/>
              </a:rPr>
              <a:t> беру </a:t>
            </a:r>
            <a:r>
              <a:rPr lang="ru-RU" sz="1200" dirty="0" err="1">
                <a:solidFill>
                  <a:srgbClr val="2B6CB0"/>
                </a:solidFill>
                <a:latin typeface="Arial" panose="020B0604020202020204" pitchFamily="34" charset="0"/>
                <a:cs typeface="Arial" panose="020B0604020202020204" pitchFamily="34" charset="0"/>
              </a:rPr>
              <a:t>қағидатын</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басшылыққа</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алады</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және</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жұмысқа</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қабылдау</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еңбекақы</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төлеу</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оқытуға</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қолжетімділікті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қамтамасыз</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ету</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лауазымын</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жоғарылату</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және</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жұмыстан</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босату</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кезінде</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жынысы</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нәсілі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тілі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діни</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саяси</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және</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өзге</a:t>
            </a:r>
            <a:r>
              <a:rPr lang="ru-RU" sz="1200" dirty="0">
                <a:solidFill>
                  <a:srgbClr val="2B6CB0"/>
                </a:solidFill>
                <a:latin typeface="Arial" panose="020B0604020202020204" pitchFamily="34" charset="0"/>
                <a:cs typeface="Arial" panose="020B0604020202020204" pitchFamily="34" charset="0"/>
              </a:rPr>
              <a:t> де </a:t>
            </a:r>
            <a:r>
              <a:rPr lang="ru-RU" sz="1200" dirty="0" err="1">
                <a:solidFill>
                  <a:srgbClr val="2B6CB0"/>
                </a:solidFill>
                <a:latin typeface="Arial" panose="020B0604020202020204" pitchFamily="34" charset="0"/>
                <a:cs typeface="Arial" panose="020B0604020202020204" pitchFamily="34" charset="0"/>
              </a:rPr>
              <a:t>наным-сенімдері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азаматтығы</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ұлттық</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немесе</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әлеуметтік</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шығу</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тегі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шектеулі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мүмкіндіктері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сияқты</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белгілер</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бойынша</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өз</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қызметкерлеріне</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қатысты</a:t>
            </a:r>
            <a:r>
              <a:rPr lang="ru-RU" sz="1200" dirty="0">
                <a:solidFill>
                  <a:srgbClr val="2B6CB0"/>
                </a:solidFill>
                <a:latin typeface="Arial" panose="020B0604020202020204" pitchFamily="34" charset="0"/>
                <a:cs typeface="Arial" panose="020B0604020202020204" pitchFamily="34" charset="0"/>
              </a:rPr>
              <a:t> </a:t>
            </a:r>
            <a:r>
              <a:rPr lang="ru-RU" sz="1200" b="1" dirty="0" err="1">
                <a:solidFill>
                  <a:srgbClr val="1A365D"/>
                </a:solidFill>
                <a:latin typeface="Arial" panose="020B0604020202020204" pitchFamily="34" charset="0"/>
                <a:cs typeface="Arial" panose="020B0604020202020204" pitchFamily="34" charset="0"/>
              </a:rPr>
              <a:t>кемсітушілікке</a:t>
            </a:r>
            <a:r>
              <a:rPr lang="ru-RU" sz="1200" b="1" dirty="0">
                <a:solidFill>
                  <a:srgbClr val="1A365D"/>
                </a:solidFill>
                <a:latin typeface="Arial" panose="020B0604020202020204" pitchFamily="34" charset="0"/>
                <a:cs typeface="Arial" panose="020B0604020202020204" pitchFamily="34" charset="0"/>
              </a:rPr>
              <a:t> </a:t>
            </a:r>
            <a:r>
              <a:rPr lang="ru-RU" sz="1200" b="1" dirty="0" err="1">
                <a:solidFill>
                  <a:srgbClr val="1A365D"/>
                </a:solidFill>
                <a:latin typeface="Arial" panose="020B0604020202020204" pitchFamily="34" charset="0"/>
                <a:cs typeface="Arial" panose="020B0604020202020204" pitchFamily="34" charset="0"/>
              </a:rPr>
              <a:t>жол</a:t>
            </a:r>
            <a:r>
              <a:rPr lang="ru-RU" sz="1200" b="1" dirty="0">
                <a:solidFill>
                  <a:srgbClr val="1A365D"/>
                </a:solidFill>
                <a:latin typeface="Arial" panose="020B0604020202020204" pitchFamily="34" charset="0"/>
                <a:cs typeface="Arial" panose="020B0604020202020204" pitchFamily="34" charset="0"/>
              </a:rPr>
              <a:t> </a:t>
            </a:r>
            <a:r>
              <a:rPr lang="ru-RU" sz="1200" b="1" dirty="0" err="1">
                <a:solidFill>
                  <a:srgbClr val="1A365D"/>
                </a:solidFill>
                <a:latin typeface="Arial" panose="020B0604020202020204" pitchFamily="34" charset="0"/>
                <a:cs typeface="Arial" panose="020B0604020202020204" pitchFamily="34" charset="0"/>
              </a:rPr>
              <a:t>бермейді</a:t>
            </a:r>
            <a:r>
              <a:rPr lang="ru-RU" sz="1200" dirty="0">
                <a:solidFill>
                  <a:srgbClr val="2B6CB0"/>
                </a:solidFill>
                <a:latin typeface="Arial" panose="020B0604020202020204" pitchFamily="34" charset="0"/>
                <a:cs typeface="Arial" panose="020B0604020202020204" pitchFamily="34" charset="0"/>
              </a:rPr>
              <a:t>.</a:t>
            </a:r>
            <a:endParaRPr lang="ru-KZ" sz="1200" dirty="0">
              <a:solidFill>
                <a:srgbClr val="2B6CB0"/>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6FB2BC09-DBF3-45B3-A800-EA20259DBC8C}"/>
              </a:ext>
            </a:extLst>
          </p:cNvPr>
          <p:cNvSpPr txBox="1"/>
          <p:nvPr/>
        </p:nvSpPr>
        <p:spPr>
          <a:xfrm>
            <a:off x="297218" y="2815102"/>
            <a:ext cx="5515353" cy="1231106"/>
          </a:xfrm>
          <a:prstGeom prst="rect">
            <a:avLst/>
          </a:prstGeom>
          <a:noFill/>
          <a:ln w="19050">
            <a:noFill/>
          </a:ln>
        </p:spPr>
        <p:txBody>
          <a:bodyPr wrap="square" rtlCol="0">
            <a:spAutoFit/>
          </a:bodyPr>
          <a:lstStyle/>
          <a:p>
            <a:pPr algn="just"/>
            <a:r>
              <a:rPr lang="ru-RU" sz="1200" dirty="0" err="1">
                <a:solidFill>
                  <a:srgbClr val="002060"/>
                </a:solidFill>
                <a:latin typeface="Arial" panose="020B0604020202020204" pitchFamily="34" charset="0"/>
                <a:cs typeface="Arial" panose="020B0604020202020204" pitchFamily="34" charset="0"/>
              </a:rPr>
              <a:t>Ерекше</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қажеттіліктері</a:t>
            </a:r>
            <a:r>
              <a:rPr lang="ru-RU" sz="1200" dirty="0">
                <a:solidFill>
                  <a:srgbClr val="002060"/>
                </a:solidFill>
                <a:latin typeface="Arial" panose="020B0604020202020204" pitchFamily="34" charset="0"/>
                <a:cs typeface="Arial" panose="020B0604020202020204" pitchFamily="34" charset="0"/>
              </a:rPr>
              <a:t> бар </a:t>
            </a:r>
            <a:r>
              <a:rPr lang="ru-RU" sz="1200" dirty="0" err="1">
                <a:solidFill>
                  <a:srgbClr val="002060"/>
                </a:solidFill>
                <a:latin typeface="Arial" panose="020B0604020202020204" pitchFamily="34" charset="0"/>
                <a:cs typeface="Arial" panose="020B0604020202020204" pitchFamily="34" charset="0"/>
              </a:rPr>
              <a:t>адамдарды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қолдау</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мақсатында</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Қор</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қызметкерлерінің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жалпы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штаттық</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санында</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мүгедектігі</a:t>
            </a:r>
            <a:r>
              <a:rPr lang="ru-RU" sz="1200" dirty="0">
                <a:solidFill>
                  <a:srgbClr val="002060"/>
                </a:solidFill>
                <a:latin typeface="Arial" panose="020B0604020202020204" pitchFamily="34" charset="0"/>
                <a:cs typeface="Arial" panose="020B0604020202020204" pitchFamily="34" charset="0"/>
              </a:rPr>
              <a:t> бар </a:t>
            </a:r>
            <a:r>
              <a:rPr lang="ru-RU" sz="1200" dirty="0" err="1">
                <a:solidFill>
                  <a:srgbClr val="002060"/>
                </a:solidFill>
                <a:latin typeface="Arial" panose="020B0604020202020204" pitchFamily="34" charset="0"/>
                <a:cs typeface="Arial" panose="020B0604020202020204" pitchFamily="34" charset="0"/>
              </a:rPr>
              <a:t>адамдар</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үшін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жұмыс</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орындары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көзделген</a:t>
            </a:r>
            <a:r>
              <a:rPr lang="ru-RU" sz="1200" dirty="0">
                <a:solidFill>
                  <a:srgbClr val="002060"/>
                </a:solidFill>
                <a:latin typeface="Arial" panose="020B0604020202020204" pitchFamily="34" charset="0"/>
                <a:cs typeface="Arial" panose="020B0604020202020204" pitchFamily="34" charset="0"/>
              </a:rPr>
              <a:t>. </a:t>
            </a:r>
          </a:p>
          <a:p>
            <a:pPr algn="just"/>
            <a:endParaRPr lang="ru-RU" sz="1200" dirty="0">
              <a:solidFill>
                <a:srgbClr val="002060"/>
              </a:solidFill>
              <a:latin typeface="Arial" panose="020B0604020202020204" pitchFamily="34" charset="0"/>
              <a:cs typeface="Arial" panose="020B0604020202020204" pitchFamily="34" charset="0"/>
            </a:endParaRPr>
          </a:p>
          <a:p>
            <a:r>
              <a:rPr lang="ru-RU" sz="1200" dirty="0" err="1">
                <a:solidFill>
                  <a:srgbClr val="002060"/>
                </a:solidFill>
                <a:latin typeface="Arial" panose="020B0604020202020204" pitchFamily="34" charset="0"/>
                <a:cs typeface="Arial" panose="020B0604020202020204" pitchFamily="34" charset="0"/>
              </a:rPr>
              <a:t>Қорда</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ерекше</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қажеттіліктері</a:t>
            </a:r>
            <a:r>
              <a:rPr lang="ru-RU" sz="1200" dirty="0">
                <a:solidFill>
                  <a:srgbClr val="002060"/>
                </a:solidFill>
                <a:latin typeface="Arial" panose="020B0604020202020204" pitchFamily="34" charset="0"/>
                <a:cs typeface="Arial" panose="020B0604020202020204" pitchFamily="34" charset="0"/>
              </a:rPr>
              <a:t> бар </a:t>
            </a:r>
            <a:r>
              <a:rPr lang="ru-RU" sz="1400" b="1" dirty="0">
                <a:solidFill>
                  <a:srgbClr val="002060"/>
                </a:solidFill>
                <a:latin typeface="Arial" panose="020B0604020202020204" pitchFamily="34" charset="0"/>
                <a:cs typeface="Arial" panose="020B0604020202020204" pitchFamily="34" charset="0"/>
              </a:rPr>
              <a:t>5</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еңбекке</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қабілетті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адам</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жұмысқа</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орналастырылған</a:t>
            </a:r>
            <a:r>
              <a:rPr lang="ru-RU" sz="1200" dirty="0">
                <a:solidFill>
                  <a:srgbClr val="002060"/>
                </a:solidFill>
                <a:latin typeface="Arial" panose="020B0604020202020204" pitchFamily="34" charset="0"/>
                <a:cs typeface="Arial" panose="020B0604020202020204" pitchFamily="34" charset="0"/>
              </a:rPr>
              <a:t>.</a:t>
            </a:r>
          </a:p>
        </p:txBody>
      </p:sp>
      <p:sp>
        <p:nvSpPr>
          <p:cNvPr id="78" name="Text 39">
            <a:extLst>
              <a:ext uri="{FF2B5EF4-FFF2-40B4-BE49-F238E27FC236}">
                <a16:creationId xmlns:a16="http://schemas.microsoft.com/office/drawing/2014/main" id="{E82C104F-BFAB-66A7-C191-1FCFA0B0C451}"/>
              </a:ext>
            </a:extLst>
          </p:cNvPr>
          <p:cNvSpPr/>
          <p:nvPr/>
        </p:nvSpPr>
        <p:spPr>
          <a:xfrm>
            <a:off x="11743891" y="6575180"/>
            <a:ext cx="219075"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30</a:t>
            </a:r>
            <a:endParaRPr lang="en-US" sz="1000" dirty="0">
              <a:latin typeface="Arial" panose="020B0604020202020204" pitchFamily="34" charset="0"/>
              <a:cs typeface="Arial" panose="020B0604020202020204" pitchFamily="34" charset="0"/>
            </a:endParaRPr>
          </a:p>
        </p:txBody>
      </p:sp>
      <p:sp>
        <p:nvSpPr>
          <p:cNvPr id="36" name="Text 2">
            <a:extLst>
              <a:ext uri="{FF2B5EF4-FFF2-40B4-BE49-F238E27FC236}">
                <a16:creationId xmlns:a16="http://schemas.microsoft.com/office/drawing/2014/main" id="{54BB2075-040A-4DB7-84C9-648170EE41B6}"/>
              </a:ext>
            </a:extLst>
          </p:cNvPr>
          <p:cNvSpPr/>
          <p:nvPr/>
        </p:nvSpPr>
        <p:spPr>
          <a:xfrm>
            <a:off x="863153" y="127268"/>
            <a:ext cx="10963275" cy="190500"/>
          </a:xfrm>
          <a:prstGeom prst="rect">
            <a:avLst/>
          </a:prstGeom>
          <a:noFill/>
          <a:ln/>
        </p:spPr>
        <p:txBody>
          <a:bodyPr wrap="square" lIns="0" tIns="0" rIns="0" bIns="0" rtlCol="0" anchor="ctr"/>
          <a:lstStyle/>
          <a:p>
            <a:pPr>
              <a:lnSpc>
                <a:spcPct val="120000"/>
              </a:lnSpc>
            </a:pPr>
            <a:r>
              <a:rPr lang="ru-RU"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37" name="Text 41">
            <a:extLst>
              <a:ext uri="{FF2B5EF4-FFF2-40B4-BE49-F238E27FC236}">
                <a16:creationId xmlns:a16="http://schemas.microsoft.com/office/drawing/2014/main" id="{6DE9F02B-CD4E-40E2-868B-C5B280A9AD46}"/>
              </a:ext>
            </a:extLst>
          </p:cNvPr>
          <p:cNvSpPr/>
          <p:nvPr/>
        </p:nvSpPr>
        <p:spPr>
          <a:xfrm>
            <a:off x="500349" y="6479930"/>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 А</a:t>
            </a:r>
            <a:r>
              <a:rPr lang="kk-KZ" sz="1000" dirty="0">
                <a:solidFill>
                  <a:srgbClr val="2B6CB0"/>
                </a:solidFill>
                <a:latin typeface="Arial" panose="020B0604020202020204" pitchFamily="34" charset="0"/>
                <a:ea typeface="MiSans" pitchFamily="34" charset="-122"/>
                <a:cs typeface="Arial" panose="020B0604020202020204" pitchFamily="34" charset="0"/>
              </a:rPr>
              <a:t>Қ</a:t>
            </a:r>
            <a:r>
              <a:rPr lang="en-US" sz="1000" dirty="0">
                <a:solidFill>
                  <a:srgbClr val="2B6CB0"/>
                </a:solidFill>
                <a:latin typeface="Arial" panose="020B0604020202020204" pitchFamily="34" charset="0"/>
                <a:ea typeface="MiSans" pitchFamily="34" charset="-122"/>
                <a:cs typeface="Arial" panose="020B0604020202020204" pitchFamily="34" charset="0"/>
              </a:rPr>
              <a:t> </a:t>
            </a:r>
            <a:endParaRPr lang="en-US" sz="1000" dirty="0">
              <a:latin typeface="Arial" panose="020B0604020202020204" pitchFamily="34" charset="0"/>
              <a:cs typeface="Arial" panose="020B0604020202020204" pitchFamily="34" charset="0"/>
            </a:endParaRPr>
          </a:p>
        </p:txBody>
      </p:sp>
      <p:sp>
        <p:nvSpPr>
          <p:cNvPr id="38" name="Shape 40">
            <a:extLst>
              <a:ext uri="{FF2B5EF4-FFF2-40B4-BE49-F238E27FC236}">
                <a16:creationId xmlns:a16="http://schemas.microsoft.com/office/drawing/2014/main" id="{57A3BB34-88CB-418B-B583-10921431C7BB}"/>
              </a:ext>
            </a:extLst>
          </p:cNvPr>
          <p:cNvSpPr/>
          <p:nvPr/>
        </p:nvSpPr>
        <p:spPr>
          <a:xfrm>
            <a:off x="340149" y="6508505"/>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46" name="Shape 23">
            <a:extLst>
              <a:ext uri="{FF2B5EF4-FFF2-40B4-BE49-F238E27FC236}">
                <a16:creationId xmlns:a16="http://schemas.microsoft.com/office/drawing/2014/main" id="{26BD61AC-BBC9-44A5-BD36-2156098DE81B}"/>
              </a:ext>
            </a:extLst>
          </p:cNvPr>
          <p:cNvSpPr/>
          <p:nvPr/>
        </p:nvSpPr>
        <p:spPr>
          <a:xfrm>
            <a:off x="6207997" y="1043703"/>
            <a:ext cx="5699038" cy="1631585"/>
          </a:xfrm>
          <a:prstGeom prst="roundRect">
            <a:avLst>
              <a:gd name="adj" fmla="val 3614"/>
            </a:avLst>
          </a:prstGeom>
          <a:solidFill>
            <a:srgbClr val="FFFFFF"/>
          </a:solidFill>
          <a:ln/>
          <a:effectLst>
            <a:outerShdw blurRad="57150" dist="38100" dir="5400000" algn="bl" rotWithShape="0">
              <a:srgbClr val="000000">
                <a:alpha val="10196"/>
              </a:srgbClr>
            </a:outerShdw>
          </a:effectLst>
        </p:spPr>
      </p:sp>
      <p:sp>
        <p:nvSpPr>
          <p:cNvPr id="47" name="Shape 21">
            <a:extLst>
              <a:ext uri="{FF2B5EF4-FFF2-40B4-BE49-F238E27FC236}">
                <a16:creationId xmlns:a16="http://schemas.microsoft.com/office/drawing/2014/main" id="{655D7417-30CA-4CA4-AA94-64938E8B8AEE}"/>
              </a:ext>
            </a:extLst>
          </p:cNvPr>
          <p:cNvSpPr/>
          <p:nvPr/>
        </p:nvSpPr>
        <p:spPr>
          <a:xfrm>
            <a:off x="6388618" y="1129051"/>
            <a:ext cx="195548" cy="182827"/>
          </a:xfrm>
          <a:custGeom>
            <a:avLst/>
            <a:gdLst/>
            <a:ahLst/>
            <a:cxnLst/>
            <a:rect l="l" t="t" r="r" b="b"/>
            <a:pathLst>
              <a:path w="178594" h="158750">
                <a:moveTo>
                  <a:pt x="14883" y="60709"/>
                </a:moveTo>
                <a:lnTo>
                  <a:pt x="79747" y="87406"/>
                </a:lnTo>
                <a:cubicBezTo>
                  <a:pt x="82786" y="88646"/>
                  <a:pt x="86010" y="89297"/>
                  <a:pt x="89297" y="89297"/>
                </a:cubicBezTo>
                <a:cubicBezTo>
                  <a:pt x="92583" y="89297"/>
                  <a:pt x="95808" y="88646"/>
                  <a:pt x="98847" y="87406"/>
                </a:cubicBezTo>
                <a:lnTo>
                  <a:pt x="174005" y="56462"/>
                </a:lnTo>
                <a:cubicBezTo>
                  <a:pt x="176795" y="55314"/>
                  <a:pt x="178594" y="52617"/>
                  <a:pt x="178594" y="49609"/>
                </a:cubicBezTo>
                <a:cubicBezTo>
                  <a:pt x="178594" y="46602"/>
                  <a:pt x="176795" y="43904"/>
                  <a:pt x="174005" y="42757"/>
                </a:cubicBezTo>
                <a:lnTo>
                  <a:pt x="98847" y="11813"/>
                </a:lnTo>
                <a:cubicBezTo>
                  <a:pt x="95808" y="10573"/>
                  <a:pt x="92583" y="9922"/>
                  <a:pt x="89297" y="9922"/>
                </a:cubicBezTo>
                <a:cubicBezTo>
                  <a:pt x="86010" y="9922"/>
                  <a:pt x="82786" y="10573"/>
                  <a:pt x="79747" y="11813"/>
                </a:cubicBezTo>
                <a:lnTo>
                  <a:pt x="4589" y="42757"/>
                </a:lnTo>
                <a:cubicBezTo>
                  <a:pt x="1798" y="43904"/>
                  <a:pt x="0" y="46602"/>
                  <a:pt x="0" y="49609"/>
                </a:cubicBezTo>
                <a:lnTo>
                  <a:pt x="0" y="141387"/>
                </a:lnTo>
                <a:cubicBezTo>
                  <a:pt x="0" y="145510"/>
                  <a:pt x="3318" y="148828"/>
                  <a:pt x="7441" y="148828"/>
                </a:cubicBezTo>
                <a:cubicBezTo>
                  <a:pt x="11565" y="148828"/>
                  <a:pt x="14883" y="145510"/>
                  <a:pt x="14883" y="141387"/>
                </a:cubicBezTo>
                <a:lnTo>
                  <a:pt x="14883" y="60709"/>
                </a:lnTo>
                <a:close/>
                <a:moveTo>
                  <a:pt x="29766" y="82941"/>
                </a:moveTo>
                <a:lnTo>
                  <a:pt x="29766" y="119062"/>
                </a:lnTo>
                <a:cubicBezTo>
                  <a:pt x="29766" y="135496"/>
                  <a:pt x="56431" y="148828"/>
                  <a:pt x="89297" y="148828"/>
                </a:cubicBezTo>
                <a:cubicBezTo>
                  <a:pt x="122163" y="148828"/>
                  <a:pt x="148828" y="135496"/>
                  <a:pt x="148828" y="119062"/>
                </a:cubicBezTo>
                <a:lnTo>
                  <a:pt x="148828" y="82910"/>
                </a:lnTo>
                <a:lnTo>
                  <a:pt x="104521" y="101172"/>
                </a:lnTo>
                <a:cubicBezTo>
                  <a:pt x="99684" y="103156"/>
                  <a:pt x="94537" y="104180"/>
                  <a:pt x="89297" y="104180"/>
                </a:cubicBezTo>
                <a:cubicBezTo>
                  <a:pt x="84057" y="104180"/>
                  <a:pt x="78910" y="103156"/>
                  <a:pt x="74073" y="101172"/>
                </a:cubicBezTo>
                <a:lnTo>
                  <a:pt x="29766" y="82910"/>
                </a:lnTo>
                <a:close/>
              </a:path>
            </a:pathLst>
          </a:custGeom>
          <a:solidFill>
            <a:srgbClr val="4299E1"/>
          </a:solidFill>
          <a:ln/>
        </p:spPr>
      </p:sp>
      <p:sp>
        <p:nvSpPr>
          <p:cNvPr id="48" name="Заголовок 1">
            <a:extLst>
              <a:ext uri="{FF2B5EF4-FFF2-40B4-BE49-F238E27FC236}">
                <a16:creationId xmlns:a16="http://schemas.microsoft.com/office/drawing/2014/main" id="{6B581C9E-7106-4232-92B1-3F644BC0C416}"/>
              </a:ext>
            </a:extLst>
          </p:cNvPr>
          <p:cNvSpPr txBox="1">
            <a:spLocks/>
          </p:cNvSpPr>
          <p:nvPr/>
        </p:nvSpPr>
        <p:spPr>
          <a:xfrm>
            <a:off x="6593651" y="1069489"/>
            <a:ext cx="4181942" cy="296491"/>
          </a:xfrm>
          <a:prstGeom prst="rect">
            <a:avLst/>
          </a:prstGeom>
          <a:noFill/>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ru-RU" sz="1200" b="1" dirty="0" err="1">
                <a:solidFill>
                  <a:srgbClr val="1A355D"/>
                </a:solidFill>
                <a:latin typeface="Arial" panose="020B0604020202020204" pitchFamily="34" charset="0"/>
                <a:cs typeface="Arial" panose="020B0604020202020204" pitchFamily="34" charset="0"/>
              </a:rPr>
              <a:t>Қызметкерлердің</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құзыреттерін</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дамыту</a:t>
            </a:r>
            <a:endParaRPr lang="ru-RU" sz="1200" b="1" dirty="0">
              <a:solidFill>
                <a:srgbClr val="1A355D"/>
              </a:solidFill>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BF3156D0-21E9-4004-BFB8-E189AA333B83}"/>
              </a:ext>
            </a:extLst>
          </p:cNvPr>
          <p:cNvSpPr txBox="1"/>
          <p:nvPr/>
        </p:nvSpPr>
        <p:spPr>
          <a:xfrm>
            <a:off x="6321311" y="1352309"/>
            <a:ext cx="5459552" cy="1200329"/>
          </a:xfrm>
          <a:prstGeom prst="rect">
            <a:avLst/>
          </a:prstGeom>
          <a:noFill/>
          <a:ln>
            <a:noFill/>
          </a:ln>
        </p:spPr>
        <p:txBody>
          <a:bodyPr wrap="square" rtlCol="0">
            <a:spAutoFit/>
          </a:bodyPr>
          <a:lstStyle/>
          <a:p>
            <a:pPr algn="just"/>
            <a:r>
              <a:rPr lang="ru-RU" sz="1200" b="1" dirty="0" err="1">
                <a:solidFill>
                  <a:srgbClr val="002060"/>
                </a:solidFill>
                <a:latin typeface="Arial" panose="020B0604020202020204" pitchFamily="34" charset="0"/>
                <a:cs typeface="Arial" panose="020B0604020202020204" pitchFamily="34" charset="0"/>
              </a:rPr>
              <a:t>Кәсіби</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біліктілікті</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арттыру</a:t>
            </a:r>
            <a:r>
              <a:rPr lang="ru-RU" sz="1200" b="1" dirty="0">
                <a:solidFill>
                  <a:srgbClr val="00206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мақсатында</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есепті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жыл</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ішінде</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Қор</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қызметкерлері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үшін</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міндетті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әлеуметтік</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сақтандыру</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жүйесінің</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өзекті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мәселелері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бойынша</a:t>
            </a:r>
            <a:r>
              <a:rPr lang="ru-RU" sz="1200" dirty="0">
                <a:solidFill>
                  <a:srgbClr val="2B6CB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сыртқы</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оқыту</a:t>
            </a:r>
            <a:r>
              <a:rPr lang="ru-RU" sz="1200" b="1" dirty="0">
                <a:solidFill>
                  <a:srgbClr val="00206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тұрақты</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негізде</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жүргізіледі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сондай-ақ</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бухгалтерлік</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есеп</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мемлекеттік</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көрсетілетін</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қызметтер</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тәуекелдерді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басқару</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орнықты</a:t>
            </a:r>
            <a:r>
              <a:rPr lang="ru-RU" sz="1200" dirty="0">
                <a:solidFill>
                  <a:srgbClr val="2B6CB0"/>
                </a:solidFill>
                <a:latin typeface="Arial" panose="020B0604020202020204" pitchFamily="34" charset="0"/>
                <a:cs typeface="Arial" panose="020B0604020202020204" pitchFamily="34" charset="0"/>
              </a:rPr>
              <a:t> даму </a:t>
            </a:r>
            <a:r>
              <a:rPr lang="ru-RU" sz="1200" dirty="0" err="1">
                <a:solidFill>
                  <a:srgbClr val="2B6CB0"/>
                </a:solidFill>
                <a:latin typeface="Arial" panose="020B0604020202020204" pitchFamily="34" charset="0"/>
                <a:cs typeface="Arial" panose="020B0604020202020204" pitchFamily="34" charset="0"/>
              </a:rPr>
              <a:t>және</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басқа</a:t>
            </a:r>
            <a:r>
              <a:rPr lang="ru-RU" sz="1200" dirty="0">
                <a:solidFill>
                  <a:srgbClr val="2B6CB0"/>
                </a:solidFill>
                <a:latin typeface="Arial" panose="020B0604020202020204" pitchFamily="34" charset="0"/>
                <a:cs typeface="Arial" panose="020B0604020202020204" pitchFamily="34" charset="0"/>
              </a:rPr>
              <a:t> да </a:t>
            </a:r>
            <a:r>
              <a:rPr lang="ru-RU" sz="1200" dirty="0" err="1">
                <a:solidFill>
                  <a:srgbClr val="2B6CB0"/>
                </a:solidFill>
                <a:latin typeface="Arial" panose="020B0604020202020204" pitchFamily="34" charset="0"/>
                <a:cs typeface="Arial" panose="020B0604020202020204" pitchFamily="34" charset="0"/>
              </a:rPr>
              <a:t>бағыттар</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бойынша</a:t>
            </a:r>
            <a:r>
              <a:rPr lang="ru-RU" sz="1200" dirty="0">
                <a:solidFill>
                  <a:srgbClr val="2B6CB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ішкі</a:t>
            </a:r>
            <a:r>
              <a:rPr lang="ru-RU" sz="1200" b="1" dirty="0">
                <a:solidFill>
                  <a:srgbClr val="002060"/>
                </a:solidFill>
                <a:latin typeface="Arial" panose="020B0604020202020204" pitchFamily="34" charset="0"/>
                <a:cs typeface="Arial" panose="020B0604020202020204" pitchFamily="34" charset="0"/>
              </a:rPr>
              <a:t> </a:t>
            </a:r>
            <a:r>
              <a:rPr lang="ru-RU" sz="1200" b="1" dirty="0" err="1">
                <a:solidFill>
                  <a:srgbClr val="002060"/>
                </a:solidFill>
                <a:latin typeface="Arial" panose="020B0604020202020204" pitchFamily="34" charset="0"/>
                <a:cs typeface="Arial" panose="020B0604020202020204" pitchFamily="34" charset="0"/>
              </a:rPr>
              <a:t>оқыту</a:t>
            </a:r>
            <a:r>
              <a:rPr lang="ru-RU" sz="1200" b="1" dirty="0">
                <a:solidFill>
                  <a:srgbClr val="00206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ұйымдастырылады</a:t>
            </a:r>
            <a:endParaRPr lang="ru-KZ" sz="1200" dirty="0">
              <a:solidFill>
                <a:srgbClr val="2B6CB0"/>
              </a:solidFill>
              <a:latin typeface="Arial" panose="020B0604020202020204" pitchFamily="34" charset="0"/>
              <a:cs typeface="Arial" panose="020B0604020202020204" pitchFamily="34" charset="0"/>
            </a:endParaRPr>
          </a:p>
        </p:txBody>
      </p:sp>
      <p:sp>
        <p:nvSpPr>
          <p:cNvPr id="50" name="Shape 47">
            <a:extLst>
              <a:ext uri="{FF2B5EF4-FFF2-40B4-BE49-F238E27FC236}">
                <a16:creationId xmlns:a16="http://schemas.microsoft.com/office/drawing/2014/main" id="{DC57CC36-773A-40C6-B145-2172A7D193B9}"/>
              </a:ext>
            </a:extLst>
          </p:cNvPr>
          <p:cNvSpPr/>
          <p:nvPr/>
        </p:nvSpPr>
        <p:spPr>
          <a:xfrm>
            <a:off x="284965" y="4129842"/>
            <a:ext cx="5699039" cy="681032"/>
          </a:xfrm>
          <a:prstGeom prst="roundRect">
            <a:avLst>
              <a:gd name="adj" fmla="val 7921"/>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txBody>
          <a:bodyPr/>
          <a:lstStyle/>
          <a:p>
            <a:endParaRPr lang="ru-KZ" dirty="0"/>
          </a:p>
        </p:txBody>
      </p:sp>
      <p:sp>
        <p:nvSpPr>
          <p:cNvPr id="51" name="Shape 47">
            <a:extLst>
              <a:ext uri="{FF2B5EF4-FFF2-40B4-BE49-F238E27FC236}">
                <a16:creationId xmlns:a16="http://schemas.microsoft.com/office/drawing/2014/main" id="{DEF9573E-50B8-4D2F-8A8B-006BEE7B691C}"/>
              </a:ext>
            </a:extLst>
          </p:cNvPr>
          <p:cNvSpPr/>
          <p:nvPr/>
        </p:nvSpPr>
        <p:spPr>
          <a:xfrm>
            <a:off x="763469" y="3569751"/>
            <a:ext cx="5699039" cy="1459766"/>
          </a:xfrm>
          <a:prstGeom prst="roundRect">
            <a:avLst>
              <a:gd name="adj" fmla="val 33151"/>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txBody>
          <a:bodyPr/>
          <a:lstStyle/>
          <a:p>
            <a:endParaRPr lang="ru-KZ" dirty="0"/>
          </a:p>
        </p:txBody>
      </p:sp>
      <p:sp>
        <p:nvSpPr>
          <p:cNvPr id="52" name="TextBox 51">
            <a:extLst>
              <a:ext uri="{FF2B5EF4-FFF2-40B4-BE49-F238E27FC236}">
                <a16:creationId xmlns:a16="http://schemas.microsoft.com/office/drawing/2014/main" id="{69669EA5-E03D-44F1-9839-ED84F960C517}"/>
              </a:ext>
            </a:extLst>
          </p:cNvPr>
          <p:cNvSpPr txBox="1"/>
          <p:nvPr/>
        </p:nvSpPr>
        <p:spPr>
          <a:xfrm>
            <a:off x="369123" y="4204967"/>
            <a:ext cx="5557367" cy="498935"/>
          </a:xfrm>
          <a:prstGeom prst="rect">
            <a:avLst/>
          </a:prstGeom>
          <a:noFill/>
          <a:ln w="19050">
            <a:noFill/>
          </a:ln>
        </p:spPr>
        <p:txBody>
          <a:bodyPr wrap="square" rtlCol="0">
            <a:spAutoFit/>
          </a:bodyPr>
          <a:lstStyle/>
          <a:p>
            <a:pPr algn="just"/>
            <a:r>
              <a:rPr lang="ru-RU" sz="1200" dirty="0" err="1">
                <a:solidFill>
                  <a:srgbClr val="002060"/>
                </a:solidFill>
                <a:latin typeface="Arial" panose="020B0604020202020204" pitchFamily="34" charset="0"/>
                <a:cs typeface="Arial" panose="020B0604020202020204" pitchFamily="34" charset="0"/>
              </a:rPr>
              <a:t>Жүктілік</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және</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босану</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бойынша</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ақылы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демалыс</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сондай-ақ</a:t>
            </a:r>
            <a:r>
              <a:rPr lang="ru-RU" sz="1200" dirty="0">
                <a:solidFill>
                  <a:srgbClr val="002060"/>
                </a:solidFill>
                <a:latin typeface="Arial" panose="020B0604020202020204" pitchFamily="34" charset="0"/>
                <a:cs typeface="Arial" panose="020B0604020202020204" pitchFamily="34" charset="0"/>
              </a:rPr>
              <a:t> бала </a:t>
            </a:r>
            <a:r>
              <a:rPr lang="ru-RU" sz="1200" dirty="0" err="1">
                <a:solidFill>
                  <a:srgbClr val="002060"/>
                </a:solidFill>
                <a:latin typeface="Arial" panose="020B0604020202020204" pitchFamily="34" charset="0"/>
                <a:cs typeface="Arial" panose="020B0604020202020204" pitchFamily="34" charset="0"/>
              </a:rPr>
              <a:t>күтімі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бойынша</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демалыс</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Қордың</a:t>
            </a:r>
            <a:r>
              <a:rPr lang="ru-RU" sz="1200" dirty="0">
                <a:solidFill>
                  <a:srgbClr val="002060"/>
                </a:solidFill>
                <a:latin typeface="Arial" panose="020B0604020202020204" pitchFamily="34" charset="0"/>
                <a:cs typeface="Arial" panose="020B0604020202020204" pitchFamily="34" charset="0"/>
              </a:rPr>
              <a:t> </a:t>
            </a:r>
            <a:r>
              <a:rPr lang="ru-RU" sz="1400" b="1" dirty="0">
                <a:solidFill>
                  <a:srgbClr val="002060"/>
                </a:solidFill>
                <a:latin typeface="Arial" panose="020B0604020202020204" pitchFamily="34" charset="0"/>
                <a:cs typeface="Arial" panose="020B0604020202020204" pitchFamily="34" charset="0"/>
              </a:rPr>
              <a:t>17</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қызметкеріне</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берілді</a:t>
            </a:r>
            <a:r>
              <a:rPr lang="ru-RU" sz="1200" dirty="0">
                <a:solidFill>
                  <a:srgbClr val="002060"/>
                </a:solidFill>
                <a:latin typeface="Arial" panose="020B0604020202020204" pitchFamily="34" charset="0"/>
                <a:cs typeface="Arial" panose="020B0604020202020204" pitchFamily="34" charset="0"/>
              </a:rPr>
              <a:t>.</a:t>
            </a:r>
          </a:p>
        </p:txBody>
      </p:sp>
      <p:sp>
        <p:nvSpPr>
          <p:cNvPr id="54" name="Shape 47">
            <a:extLst>
              <a:ext uri="{FF2B5EF4-FFF2-40B4-BE49-F238E27FC236}">
                <a16:creationId xmlns:a16="http://schemas.microsoft.com/office/drawing/2014/main" id="{FC4D577C-AC45-4D3B-BAF2-065B86E7E55E}"/>
              </a:ext>
            </a:extLst>
          </p:cNvPr>
          <p:cNvSpPr/>
          <p:nvPr/>
        </p:nvSpPr>
        <p:spPr>
          <a:xfrm>
            <a:off x="6202866" y="2803983"/>
            <a:ext cx="5699038" cy="1325859"/>
          </a:xfrm>
          <a:prstGeom prst="roundRect">
            <a:avLst>
              <a:gd name="adj" fmla="val 7921"/>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sp>
      <p:sp>
        <p:nvSpPr>
          <p:cNvPr id="57" name="Текст 3">
            <a:extLst>
              <a:ext uri="{FF2B5EF4-FFF2-40B4-BE49-F238E27FC236}">
                <a16:creationId xmlns:a16="http://schemas.microsoft.com/office/drawing/2014/main" id="{007320BC-5FBC-47C4-AD75-E1E251DE8A5F}"/>
              </a:ext>
            </a:extLst>
          </p:cNvPr>
          <p:cNvSpPr txBox="1">
            <a:spLocks/>
          </p:cNvSpPr>
          <p:nvPr/>
        </p:nvSpPr>
        <p:spPr>
          <a:xfrm>
            <a:off x="6692459" y="2895216"/>
            <a:ext cx="5088404" cy="1126545"/>
          </a:xfrm>
          <a:solidFill>
            <a:schemeClr val="accent2">
              <a:lumMod val="20000"/>
              <a:lumOff val="80000"/>
            </a:schemeClr>
          </a:solidFill>
          <a:ln>
            <a:solidFill>
              <a:srgbClr val="002060"/>
            </a:solidFill>
          </a:ln>
        </p:spPr>
        <p:txBody>
          <a:bodyPr>
            <a:noAutofit/>
          </a:bodyPr>
          <a:lstStyle>
            <a:lvl1pPr marL="0" indent="0" algn="l" defTabSz="914400" rtl="0" eaLnBrk="1" latinLnBrk="0" hangingPunct="1">
              <a:spcBef>
                <a:spcPct val="20000"/>
              </a:spcBef>
              <a:buFont typeface="Arial" pitchFamily="34" charset="0"/>
              <a:buNone/>
              <a:defRPr sz="1600"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1400"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200"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9pPr>
          </a:lstStyle>
          <a:p>
            <a:pPr algn="just"/>
            <a:r>
              <a:rPr lang="ru-RU" sz="1200" dirty="0">
                <a:solidFill>
                  <a:srgbClr val="002060"/>
                </a:solidFill>
                <a:latin typeface="Arial" panose="020B0604020202020204" pitchFamily="34" charset="0"/>
                <a:cs typeface="Arial" panose="020B0604020202020204" pitchFamily="34" charset="0"/>
              </a:rPr>
              <a:t>2025 </a:t>
            </a:r>
            <a:r>
              <a:rPr lang="ru-RU" sz="1200" dirty="0" err="1">
                <a:solidFill>
                  <a:srgbClr val="002060"/>
                </a:solidFill>
                <a:latin typeface="Arial" panose="020B0604020202020204" pitchFamily="34" charset="0"/>
                <a:cs typeface="Arial" panose="020B0604020202020204" pitchFamily="34" charset="0"/>
              </a:rPr>
              <a:t>жылы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Қор</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қызметкерлері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үшін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ішкі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оқыту</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бойынша</a:t>
            </a:r>
            <a:r>
              <a:rPr lang="ru-RU" sz="1200" dirty="0">
                <a:solidFill>
                  <a:srgbClr val="002060"/>
                </a:solidFill>
                <a:latin typeface="Arial" panose="020B0604020202020204" pitchFamily="34" charset="0"/>
                <a:cs typeface="Arial" panose="020B0604020202020204" pitchFamily="34" charset="0"/>
              </a:rPr>
              <a:t> </a:t>
            </a:r>
            <a:r>
              <a:rPr lang="ru-RU" sz="1200" b="1" dirty="0">
                <a:solidFill>
                  <a:srgbClr val="002060"/>
                </a:solidFill>
                <a:latin typeface="Arial" panose="020B0604020202020204" pitchFamily="34" charset="0"/>
                <a:cs typeface="Arial" panose="020B0604020202020204" pitchFamily="34" charset="0"/>
              </a:rPr>
              <a:t>20</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іс</a:t>
            </a:r>
            <a:r>
              <a:rPr lang="ru-RU" sz="1200" dirty="0">
                <a:solidFill>
                  <a:srgbClr val="002060"/>
                </a:solidFill>
                <a:latin typeface="Arial" panose="020B0604020202020204" pitchFamily="34" charset="0"/>
                <a:cs typeface="Arial" panose="020B0604020202020204" pitchFamily="34" charset="0"/>
              </a:rPr>
              <a:t>-шара </a:t>
            </a:r>
            <a:r>
              <a:rPr lang="ru-RU" sz="1200" dirty="0" err="1">
                <a:solidFill>
                  <a:srgbClr val="002060"/>
                </a:solidFill>
                <a:latin typeface="Arial" panose="020B0604020202020204" pitchFamily="34" charset="0"/>
                <a:cs typeface="Arial" panose="020B0604020202020204" pitchFamily="34" charset="0"/>
              </a:rPr>
              <a:t>өткізілді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оқытумен</a:t>
            </a:r>
            <a:r>
              <a:rPr lang="ru-RU" sz="1200" dirty="0">
                <a:solidFill>
                  <a:srgbClr val="002060"/>
                </a:solidFill>
                <a:latin typeface="Arial" panose="020B0604020202020204" pitchFamily="34" charset="0"/>
                <a:cs typeface="Arial" panose="020B0604020202020204" pitchFamily="34" charset="0"/>
              </a:rPr>
              <a:t> </a:t>
            </a:r>
            <a:r>
              <a:rPr lang="ru-RU" sz="1400" b="1" dirty="0">
                <a:solidFill>
                  <a:srgbClr val="002060"/>
                </a:solidFill>
                <a:latin typeface="Arial" panose="020B0604020202020204" pitchFamily="34" charset="0"/>
                <a:cs typeface="Arial" panose="020B0604020202020204" pitchFamily="34" charset="0"/>
              </a:rPr>
              <a:t>150</a:t>
            </a:r>
            <a:r>
              <a:rPr lang="ru-RU" sz="1200" dirty="0">
                <a:solidFill>
                  <a:srgbClr val="002060"/>
                </a:solidFill>
                <a:latin typeface="Arial" panose="020B0604020202020204" pitchFamily="34" charset="0"/>
                <a:cs typeface="Arial" panose="020B0604020202020204" pitchFamily="34" charset="0"/>
              </a:rPr>
              <a:t>-ден </a:t>
            </a:r>
            <a:r>
              <a:rPr lang="ru-RU" sz="1200" dirty="0" err="1">
                <a:solidFill>
                  <a:srgbClr val="002060"/>
                </a:solidFill>
                <a:latin typeface="Arial" panose="020B0604020202020204" pitchFamily="34" charset="0"/>
                <a:cs typeface="Arial" panose="020B0604020202020204" pitchFamily="34" charset="0"/>
              </a:rPr>
              <a:t>астам</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адам</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қамтылды</a:t>
            </a:r>
            <a:r>
              <a:rPr lang="ru-RU" sz="1200" dirty="0">
                <a:solidFill>
                  <a:srgbClr val="002060"/>
                </a:solidFill>
                <a:latin typeface="Arial" panose="020B0604020202020204" pitchFamily="34" charset="0"/>
                <a:cs typeface="Arial" panose="020B0604020202020204" pitchFamily="34" charset="0"/>
              </a:rPr>
              <a:t>. </a:t>
            </a:r>
          </a:p>
          <a:p>
            <a:pPr algn="just"/>
            <a:r>
              <a:rPr lang="ru-RU" sz="1200" dirty="0" err="1">
                <a:solidFill>
                  <a:srgbClr val="002060"/>
                </a:solidFill>
                <a:latin typeface="Arial" panose="020B0604020202020204" pitchFamily="34" charset="0"/>
                <a:cs typeface="Arial" panose="020B0604020202020204" pitchFamily="34" charset="0"/>
              </a:rPr>
              <a:t>Біліктілікті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арттырудың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мамандандырылған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курстарынан</a:t>
            </a:r>
            <a:r>
              <a:rPr lang="ru-RU" sz="1200" dirty="0">
                <a:solidFill>
                  <a:srgbClr val="002060"/>
                </a:solidFill>
                <a:latin typeface="Arial" panose="020B0604020202020204" pitchFamily="34" charset="0"/>
                <a:cs typeface="Arial" panose="020B0604020202020204" pitchFamily="34" charset="0"/>
              </a:rPr>
              <a:t> 70 </a:t>
            </a:r>
            <a:r>
              <a:rPr lang="ru-RU" sz="1200" dirty="0" err="1">
                <a:solidFill>
                  <a:srgbClr val="002060"/>
                </a:solidFill>
                <a:latin typeface="Arial" panose="020B0604020202020204" pitchFamily="34" charset="0"/>
                <a:cs typeface="Arial" panose="020B0604020202020204" pitchFamily="34" charset="0"/>
              </a:rPr>
              <a:t>қызметкер</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өтті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оның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ішінде</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орталық</a:t>
            </a:r>
            <a:r>
              <a:rPr lang="ru-RU" sz="1200" dirty="0">
                <a:solidFill>
                  <a:srgbClr val="002060"/>
                </a:solidFill>
                <a:latin typeface="Arial" panose="020B0604020202020204" pitchFamily="34" charset="0"/>
                <a:cs typeface="Arial" panose="020B0604020202020204" pitchFamily="34" charset="0"/>
              </a:rPr>
              <a:t> аппарат – 33 </a:t>
            </a:r>
            <a:r>
              <a:rPr lang="ru-RU" sz="1200" dirty="0" err="1">
                <a:solidFill>
                  <a:srgbClr val="002060"/>
                </a:solidFill>
                <a:latin typeface="Arial" panose="020B0604020202020204" pitchFamily="34" charset="0"/>
                <a:cs typeface="Arial" panose="020B0604020202020204" pitchFamily="34" charset="0"/>
              </a:rPr>
              <a:t>қызметкер</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филиалдар</a:t>
            </a:r>
            <a:r>
              <a:rPr lang="ru-RU" sz="1200" dirty="0">
                <a:solidFill>
                  <a:srgbClr val="002060"/>
                </a:solidFill>
                <a:latin typeface="Arial" panose="020B0604020202020204" pitchFamily="34" charset="0"/>
                <a:cs typeface="Arial" panose="020B0604020202020204" pitchFamily="34" charset="0"/>
              </a:rPr>
              <a:t> – 37 </a:t>
            </a:r>
            <a:r>
              <a:rPr lang="ru-RU" sz="1200" dirty="0" err="1">
                <a:solidFill>
                  <a:srgbClr val="002060"/>
                </a:solidFill>
                <a:latin typeface="Arial" panose="020B0604020202020204" pitchFamily="34" charset="0"/>
                <a:cs typeface="Arial" panose="020B0604020202020204" pitchFamily="34" charset="0"/>
              </a:rPr>
              <a:t>қызметкер</a:t>
            </a:r>
            <a:endParaRPr lang="ru-KZ" sz="1200" dirty="0">
              <a:solidFill>
                <a:srgbClr val="002060"/>
              </a:solidFill>
              <a:latin typeface="Arial" panose="020B0604020202020204" pitchFamily="34" charset="0"/>
              <a:cs typeface="Arial" panose="020B0604020202020204" pitchFamily="34" charset="0"/>
            </a:endParaRPr>
          </a:p>
        </p:txBody>
      </p:sp>
      <p:sp>
        <p:nvSpPr>
          <p:cNvPr id="58" name="Shape 23">
            <a:extLst>
              <a:ext uri="{FF2B5EF4-FFF2-40B4-BE49-F238E27FC236}">
                <a16:creationId xmlns:a16="http://schemas.microsoft.com/office/drawing/2014/main" id="{B9CEBAE6-F7EF-45C3-A070-A1186E2849B1}"/>
              </a:ext>
            </a:extLst>
          </p:cNvPr>
          <p:cNvSpPr/>
          <p:nvPr/>
        </p:nvSpPr>
        <p:spPr>
          <a:xfrm>
            <a:off x="6198798" y="4248955"/>
            <a:ext cx="5699037" cy="666910"/>
          </a:xfrm>
          <a:prstGeom prst="roundRect">
            <a:avLst>
              <a:gd name="adj" fmla="val 3614"/>
            </a:avLst>
          </a:prstGeom>
          <a:solidFill>
            <a:srgbClr val="FFFFFF"/>
          </a:solidFill>
          <a:ln/>
          <a:effectLst>
            <a:outerShdw blurRad="57150" dist="38100" dir="5400000" algn="bl" rotWithShape="0">
              <a:srgbClr val="000000">
                <a:alpha val="10196"/>
              </a:srgbClr>
            </a:outerShdw>
          </a:effectLst>
        </p:spPr>
      </p:sp>
      <p:sp>
        <p:nvSpPr>
          <p:cNvPr id="61" name="Заголовок 1">
            <a:extLst>
              <a:ext uri="{FF2B5EF4-FFF2-40B4-BE49-F238E27FC236}">
                <a16:creationId xmlns:a16="http://schemas.microsoft.com/office/drawing/2014/main" id="{068C68E1-C0EA-4D80-B361-E340F68B1D4E}"/>
              </a:ext>
            </a:extLst>
          </p:cNvPr>
          <p:cNvSpPr txBox="1">
            <a:spLocks/>
          </p:cNvSpPr>
          <p:nvPr/>
        </p:nvSpPr>
        <p:spPr>
          <a:xfrm>
            <a:off x="6681788" y="4251353"/>
            <a:ext cx="4211387" cy="262870"/>
          </a:xfrm>
          <a:prstGeom prst="rect">
            <a:avLst/>
          </a:prstGeom>
          <a:noFill/>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ru-RU" sz="1200" b="1" dirty="0" err="1">
                <a:solidFill>
                  <a:srgbClr val="1A355D"/>
                </a:solidFill>
                <a:latin typeface="Arial" panose="020B0604020202020204" pitchFamily="34" charset="0"/>
                <a:cs typeface="Arial" panose="020B0604020202020204" pitchFamily="34" charset="0"/>
              </a:rPr>
              <a:t>Тану</a:t>
            </a:r>
            <a:r>
              <a:rPr lang="ru-RU" sz="1200" b="1" dirty="0">
                <a:solidFill>
                  <a:srgbClr val="1A355D"/>
                </a:solidFill>
                <a:latin typeface="Arial" panose="020B0604020202020204" pitchFamily="34" charset="0"/>
                <a:cs typeface="Arial" panose="020B0604020202020204" pitchFamily="34" charset="0"/>
              </a:rPr>
              <a:t> мен </a:t>
            </a:r>
            <a:r>
              <a:rPr lang="ru-RU" sz="1200" b="1" dirty="0" err="1">
                <a:solidFill>
                  <a:srgbClr val="1A355D"/>
                </a:solidFill>
                <a:latin typeface="Arial" panose="020B0604020202020204" pitchFamily="34" charset="0"/>
                <a:cs typeface="Arial" panose="020B0604020202020204" pitchFamily="34" charset="0"/>
              </a:rPr>
              <a:t>марапаттар</a:t>
            </a:r>
            <a:endParaRPr lang="ru-RU" sz="1200" b="1" dirty="0">
              <a:solidFill>
                <a:srgbClr val="1A355D"/>
              </a:solidFill>
              <a:latin typeface="Arial" panose="020B0604020202020204" pitchFamily="34" charset="0"/>
              <a:cs typeface="Arial" panose="020B0604020202020204" pitchFamily="34" charset="0"/>
            </a:endParaRPr>
          </a:p>
        </p:txBody>
      </p:sp>
      <p:sp>
        <p:nvSpPr>
          <p:cNvPr id="62" name="Shape 6">
            <a:extLst>
              <a:ext uri="{FF2B5EF4-FFF2-40B4-BE49-F238E27FC236}">
                <a16:creationId xmlns:a16="http://schemas.microsoft.com/office/drawing/2014/main" id="{1C16D3FE-D0F9-4404-B152-CBC9E3774E34}"/>
              </a:ext>
            </a:extLst>
          </p:cNvPr>
          <p:cNvSpPr/>
          <p:nvPr/>
        </p:nvSpPr>
        <p:spPr>
          <a:xfrm>
            <a:off x="6428466" y="4279217"/>
            <a:ext cx="203200" cy="180209"/>
          </a:xfrm>
          <a:custGeom>
            <a:avLst/>
            <a:gdLst/>
            <a:ahLst/>
            <a:cxnLst/>
            <a:rect l="l" t="t" r="r" b="b"/>
            <a:pathLst>
              <a:path w="187425" h="187425">
                <a:moveTo>
                  <a:pt x="52823" y="0"/>
                </a:moveTo>
                <a:lnTo>
                  <a:pt x="134822" y="0"/>
                </a:lnTo>
                <a:cubicBezTo>
                  <a:pt x="144522" y="0"/>
                  <a:pt x="152429" y="7980"/>
                  <a:pt x="152063" y="17644"/>
                </a:cubicBezTo>
                <a:cubicBezTo>
                  <a:pt x="151990" y="19584"/>
                  <a:pt x="151917" y="21525"/>
                  <a:pt x="151807" y="23428"/>
                </a:cubicBezTo>
                <a:lnTo>
                  <a:pt x="169964" y="23428"/>
                </a:lnTo>
                <a:cubicBezTo>
                  <a:pt x="179518" y="23428"/>
                  <a:pt x="187938" y="31335"/>
                  <a:pt x="187205" y="41658"/>
                </a:cubicBezTo>
                <a:cubicBezTo>
                  <a:pt x="184460" y="79619"/>
                  <a:pt x="165059" y="100485"/>
                  <a:pt x="144010" y="111393"/>
                </a:cubicBezTo>
                <a:cubicBezTo>
                  <a:pt x="138226" y="114395"/>
                  <a:pt x="132332" y="116628"/>
                  <a:pt x="126732" y="118275"/>
                </a:cubicBezTo>
                <a:cubicBezTo>
                  <a:pt x="119337" y="128745"/>
                  <a:pt x="111650" y="134272"/>
                  <a:pt x="105536" y="137238"/>
                </a:cubicBezTo>
                <a:lnTo>
                  <a:pt x="105536" y="163997"/>
                </a:lnTo>
                <a:lnTo>
                  <a:pt x="128965" y="163997"/>
                </a:lnTo>
                <a:cubicBezTo>
                  <a:pt x="135444" y="163997"/>
                  <a:pt x="140679" y="169232"/>
                  <a:pt x="140679" y="175711"/>
                </a:cubicBezTo>
                <a:cubicBezTo>
                  <a:pt x="140679" y="182190"/>
                  <a:pt x="135444" y="187425"/>
                  <a:pt x="128965" y="187425"/>
                </a:cubicBezTo>
                <a:lnTo>
                  <a:pt x="58680" y="187425"/>
                </a:lnTo>
                <a:cubicBezTo>
                  <a:pt x="52201" y="187425"/>
                  <a:pt x="46966" y="182190"/>
                  <a:pt x="46966" y="175711"/>
                </a:cubicBezTo>
                <a:cubicBezTo>
                  <a:pt x="46966" y="169232"/>
                  <a:pt x="52201" y="163997"/>
                  <a:pt x="58680" y="163997"/>
                </a:cubicBezTo>
                <a:lnTo>
                  <a:pt x="82108" y="163997"/>
                </a:lnTo>
                <a:lnTo>
                  <a:pt x="82108" y="137238"/>
                </a:lnTo>
                <a:cubicBezTo>
                  <a:pt x="76251" y="134419"/>
                  <a:pt x="68967" y="129184"/>
                  <a:pt x="61865" y="119557"/>
                </a:cubicBezTo>
                <a:cubicBezTo>
                  <a:pt x="55129" y="117800"/>
                  <a:pt x="47808" y="115127"/>
                  <a:pt x="40670" y="111101"/>
                </a:cubicBezTo>
                <a:cubicBezTo>
                  <a:pt x="20866" y="100009"/>
                  <a:pt x="3002" y="79107"/>
                  <a:pt x="439" y="41585"/>
                </a:cubicBezTo>
                <a:cubicBezTo>
                  <a:pt x="-256" y="31299"/>
                  <a:pt x="8127" y="23392"/>
                  <a:pt x="17681" y="23392"/>
                </a:cubicBezTo>
                <a:lnTo>
                  <a:pt x="35838" y="23392"/>
                </a:lnTo>
                <a:cubicBezTo>
                  <a:pt x="35728" y="21488"/>
                  <a:pt x="35655" y="19584"/>
                  <a:pt x="35581" y="17608"/>
                </a:cubicBezTo>
                <a:cubicBezTo>
                  <a:pt x="35215" y="7907"/>
                  <a:pt x="43122" y="-37"/>
                  <a:pt x="52823" y="-37"/>
                </a:cubicBezTo>
                <a:close/>
                <a:moveTo>
                  <a:pt x="37156" y="40999"/>
                </a:moveTo>
                <a:lnTo>
                  <a:pt x="17974" y="40999"/>
                </a:lnTo>
                <a:cubicBezTo>
                  <a:pt x="20243" y="72005"/>
                  <a:pt x="34483" y="87526"/>
                  <a:pt x="49162" y="95762"/>
                </a:cubicBezTo>
                <a:cubicBezTo>
                  <a:pt x="43891" y="82108"/>
                  <a:pt x="39535" y="64281"/>
                  <a:pt x="37156" y="40999"/>
                </a:cubicBezTo>
                <a:close/>
                <a:moveTo>
                  <a:pt x="139105" y="94005"/>
                </a:moveTo>
                <a:cubicBezTo>
                  <a:pt x="153930" y="85293"/>
                  <a:pt x="167328" y="69809"/>
                  <a:pt x="169598" y="40999"/>
                </a:cubicBezTo>
                <a:lnTo>
                  <a:pt x="150453" y="40999"/>
                </a:lnTo>
                <a:cubicBezTo>
                  <a:pt x="148183" y="63293"/>
                  <a:pt x="144083" y="80607"/>
                  <a:pt x="139105" y="94005"/>
                </a:cubicBezTo>
                <a:close/>
              </a:path>
            </a:pathLst>
          </a:custGeom>
          <a:solidFill>
            <a:srgbClr val="4299E1"/>
          </a:solidFill>
          <a:ln/>
        </p:spPr>
      </p:sp>
      <p:sp>
        <p:nvSpPr>
          <p:cNvPr id="63" name="Заголовок 1">
            <a:extLst>
              <a:ext uri="{FF2B5EF4-FFF2-40B4-BE49-F238E27FC236}">
                <a16:creationId xmlns:a16="http://schemas.microsoft.com/office/drawing/2014/main" id="{09FDD9A4-A844-45B1-9231-16C40B87673B}"/>
              </a:ext>
            </a:extLst>
          </p:cNvPr>
          <p:cNvSpPr txBox="1">
            <a:spLocks/>
          </p:cNvSpPr>
          <p:nvPr/>
        </p:nvSpPr>
        <p:spPr>
          <a:xfrm>
            <a:off x="6349911" y="4421129"/>
            <a:ext cx="5547924" cy="473894"/>
          </a:xfrm>
          <a:prstGeom prst="rect">
            <a:avLst/>
          </a:prstGeom>
          <a:noFill/>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just"/>
            <a:r>
              <a:rPr lang="ru-RU" altLang="ru-KZ" sz="1200" dirty="0">
                <a:solidFill>
                  <a:srgbClr val="2B6CB0"/>
                </a:solidFill>
                <a:latin typeface="Arial" panose="020B0604020202020204" pitchFamily="34" charset="0"/>
                <a:cs typeface="Arial" panose="020B0604020202020204" pitchFamily="34" charset="0"/>
              </a:rPr>
              <a:t>2025 </a:t>
            </a:r>
            <a:r>
              <a:rPr lang="ru-RU" altLang="ru-KZ" sz="1200" dirty="0" err="1">
                <a:solidFill>
                  <a:srgbClr val="2B6CB0"/>
                </a:solidFill>
                <a:latin typeface="Arial" panose="020B0604020202020204" pitchFamily="34" charset="0"/>
                <a:cs typeface="Arial" panose="020B0604020202020204" pitchFamily="34" charset="0"/>
              </a:rPr>
              <a:t>жылы</a:t>
            </a:r>
            <a:r>
              <a:rPr lang="ru-RU" altLang="ru-KZ" sz="1200" dirty="0">
                <a:solidFill>
                  <a:srgbClr val="2B6CB0"/>
                </a:solidFill>
                <a:latin typeface="Arial" panose="020B0604020202020204" pitchFamily="34" charset="0"/>
                <a:cs typeface="Arial" panose="020B0604020202020204" pitchFamily="34" charset="0"/>
              </a:rPr>
              <a:t> </a:t>
            </a:r>
            <a:r>
              <a:rPr lang="ru-RU" altLang="ru-KZ" sz="1200" dirty="0" err="1">
                <a:solidFill>
                  <a:srgbClr val="2B6CB0"/>
                </a:solidFill>
                <a:latin typeface="Arial" panose="020B0604020202020204" pitchFamily="34" charset="0"/>
                <a:cs typeface="Arial" panose="020B0604020202020204" pitchFamily="34" charset="0"/>
              </a:rPr>
              <a:t>Қордың</a:t>
            </a:r>
            <a:r>
              <a:rPr lang="ru-RU" altLang="ru-KZ" sz="1200" dirty="0">
                <a:solidFill>
                  <a:srgbClr val="2B6CB0"/>
                </a:solidFill>
                <a:latin typeface="Arial" panose="020B0604020202020204" pitchFamily="34" charset="0"/>
                <a:cs typeface="Arial" panose="020B0604020202020204" pitchFamily="34" charset="0"/>
              </a:rPr>
              <a:t> </a:t>
            </a:r>
            <a:r>
              <a:rPr lang="ru-RU" altLang="ru-KZ" sz="1400" b="1" dirty="0">
                <a:solidFill>
                  <a:srgbClr val="2B6CB0"/>
                </a:solidFill>
                <a:latin typeface="Arial" panose="020B0604020202020204" pitchFamily="34" charset="0"/>
                <a:cs typeface="Arial" panose="020B0604020202020204" pitchFamily="34" charset="0"/>
              </a:rPr>
              <a:t>48</a:t>
            </a:r>
            <a:r>
              <a:rPr lang="ru-RU" altLang="ru-KZ" sz="1200" dirty="0">
                <a:solidFill>
                  <a:srgbClr val="2B6CB0"/>
                </a:solidFill>
                <a:latin typeface="Arial" panose="020B0604020202020204" pitchFamily="34" charset="0"/>
                <a:cs typeface="Arial" panose="020B0604020202020204" pitchFamily="34" charset="0"/>
              </a:rPr>
              <a:t> </a:t>
            </a:r>
            <a:r>
              <a:rPr lang="ru-RU" altLang="ru-KZ" sz="1200" dirty="0" err="1">
                <a:solidFill>
                  <a:srgbClr val="2B6CB0"/>
                </a:solidFill>
                <a:latin typeface="Arial" panose="020B0604020202020204" pitchFamily="34" charset="0"/>
                <a:cs typeface="Arial" panose="020B0604020202020204" pitchFamily="34" charset="0"/>
              </a:rPr>
              <a:t>қызметкері</a:t>
            </a:r>
            <a:r>
              <a:rPr lang="ru-RU" altLang="ru-KZ" sz="1200" dirty="0">
                <a:solidFill>
                  <a:srgbClr val="2B6CB0"/>
                </a:solidFill>
                <a:latin typeface="Arial" panose="020B0604020202020204" pitchFamily="34" charset="0"/>
                <a:cs typeface="Arial" panose="020B0604020202020204" pitchFamily="34" charset="0"/>
              </a:rPr>
              <a:t> </a:t>
            </a:r>
            <a:r>
              <a:rPr lang="ru-RU" altLang="ru-KZ" sz="1200" dirty="0" err="1">
                <a:solidFill>
                  <a:srgbClr val="2B6CB0"/>
                </a:solidFill>
                <a:latin typeface="Arial" panose="020B0604020202020204" pitchFamily="34" charset="0"/>
                <a:cs typeface="Arial" panose="020B0604020202020204" pitchFamily="34" charset="0"/>
              </a:rPr>
              <a:t>өз</a:t>
            </a:r>
            <a:r>
              <a:rPr lang="ru-RU" altLang="ru-KZ" sz="1200" dirty="0">
                <a:solidFill>
                  <a:srgbClr val="2B6CB0"/>
                </a:solidFill>
                <a:latin typeface="Arial" panose="020B0604020202020204" pitchFamily="34" charset="0"/>
                <a:cs typeface="Arial" panose="020B0604020202020204" pitchFamily="34" charset="0"/>
              </a:rPr>
              <a:t> </a:t>
            </a:r>
            <a:r>
              <a:rPr lang="ru-RU" altLang="ru-KZ" sz="1200" dirty="0" err="1">
                <a:solidFill>
                  <a:srgbClr val="2B6CB0"/>
                </a:solidFill>
                <a:latin typeface="Arial" panose="020B0604020202020204" pitchFamily="34" charset="0"/>
                <a:cs typeface="Arial" panose="020B0604020202020204" pitchFamily="34" charset="0"/>
              </a:rPr>
              <a:t>қызметіндегі</a:t>
            </a:r>
            <a:r>
              <a:rPr lang="ru-RU" altLang="ru-KZ" sz="1200" dirty="0">
                <a:solidFill>
                  <a:srgbClr val="2B6CB0"/>
                </a:solidFill>
                <a:latin typeface="Arial" panose="020B0604020202020204" pitchFamily="34" charset="0"/>
                <a:cs typeface="Arial" panose="020B0604020202020204" pitchFamily="34" charset="0"/>
              </a:rPr>
              <a:t> </a:t>
            </a:r>
            <a:r>
              <a:rPr lang="ru-RU" altLang="ru-KZ" sz="1200" dirty="0" err="1">
                <a:solidFill>
                  <a:srgbClr val="2B6CB0"/>
                </a:solidFill>
                <a:latin typeface="Arial" panose="020B0604020202020204" pitchFamily="34" charset="0"/>
                <a:cs typeface="Arial" panose="020B0604020202020204" pitchFamily="34" charset="0"/>
              </a:rPr>
              <a:t>еңбегі</a:t>
            </a:r>
            <a:r>
              <a:rPr lang="ru-RU" altLang="ru-KZ" sz="1200" dirty="0">
                <a:solidFill>
                  <a:srgbClr val="2B6CB0"/>
                </a:solidFill>
                <a:latin typeface="Arial" panose="020B0604020202020204" pitchFamily="34" charset="0"/>
                <a:cs typeface="Arial" panose="020B0604020202020204" pitchFamily="34" charset="0"/>
              </a:rPr>
              <a:t> мен </a:t>
            </a:r>
            <a:r>
              <a:rPr lang="ru-RU" altLang="ru-KZ" sz="1200" dirty="0" err="1">
                <a:solidFill>
                  <a:srgbClr val="2B6CB0"/>
                </a:solidFill>
                <a:latin typeface="Arial" panose="020B0604020202020204" pitchFamily="34" charset="0"/>
                <a:cs typeface="Arial" panose="020B0604020202020204" pitchFamily="34" charset="0"/>
              </a:rPr>
              <a:t>жетістіктері</a:t>
            </a:r>
            <a:r>
              <a:rPr lang="ru-RU" altLang="ru-KZ" sz="1200" dirty="0">
                <a:solidFill>
                  <a:srgbClr val="2B6CB0"/>
                </a:solidFill>
                <a:latin typeface="Arial" panose="020B0604020202020204" pitchFamily="34" charset="0"/>
                <a:cs typeface="Arial" panose="020B0604020202020204" pitchFamily="34" charset="0"/>
              </a:rPr>
              <a:t> </a:t>
            </a:r>
            <a:r>
              <a:rPr lang="ru-RU" altLang="ru-KZ" sz="1200" dirty="0" err="1">
                <a:solidFill>
                  <a:srgbClr val="2B6CB0"/>
                </a:solidFill>
                <a:latin typeface="Arial" panose="020B0604020202020204" pitchFamily="34" charset="0"/>
                <a:cs typeface="Arial" panose="020B0604020202020204" pitchFamily="34" charset="0"/>
              </a:rPr>
              <a:t>үшін</a:t>
            </a:r>
            <a:r>
              <a:rPr lang="ru-RU" altLang="ru-KZ" sz="1200" dirty="0">
                <a:solidFill>
                  <a:srgbClr val="2B6CB0"/>
                </a:solidFill>
                <a:latin typeface="Arial" panose="020B0604020202020204" pitchFamily="34" charset="0"/>
                <a:cs typeface="Arial" panose="020B0604020202020204" pitchFamily="34" charset="0"/>
              </a:rPr>
              <a:t> </a:t>
            </a:r>
            <a:r>
              <a:rPr lang="ru-RU" altLang="ru-KZ" sz="1200" dirty="0" err="1">
                <a:solidFill>
                  <a:srgbClr val="2B6CB0"/>
                </a:solidFill>
                <a:latin typeface="Arial" panose="020B0604020202020204" pitchFamily="34" charset="0"/>
                <a:cs typeface="Arial" panose="020B0604020202020204" pitchFamily="34" charset="0"/>
              </a:rPr>
              <a:t>марапатталды</a:t>
            </a:r>
            <a:endParaRPr lang="ru-RU" altLang="ru-KZ" sz="1200" dirty="0">
              <a:solidFill>
                <a:srgbClr val="2B6CB0"/>
              </a:solidFill>
              <a:latin typeface="Arial" panose="020B0604020202020204" pitchFamily="34" charset="0"/>
              <a:cs typeface="Arial" panose="020B0604020202020204" pitchFamily="34" charset="0"/>
            </a:endParaRPr>
          </a:p>
        </p:txBody>
      </p:sp>
      <p:sp>
        <p:nvSpPr>
          <p:cNvPr id="64" name="Shape 47">
            <a:extLst>
              <a:ext uri="{FF2B5EF4-FFF2-40B4-BE49-F238E27FC236}">
                <a16:creationId xmlns:a16="http://schemas.microsoft.com/office/drawing/2014/main" id="{0C34A0DE-7AD7-426A-9C2C-E5E4C99DE985}"/>
              </a:ext>
            </a:extLst>
          </p:cNvPr>
          <p:cNvSpPr/>
          <p:nvPr/>
        </p:nvSpPr>
        <p:spPr>
          <a:xfrm>
            <a:off x="6198799" y="4985491"/>
            <a:ext cx="5703106" cy="1370457"/>
          </a:xfrm>
          <a:prstGeom prst="roundRect">
            <a:avLst>
              <a:gd name="adj" fmla="val 10959"/>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sp>
      <p:sp>
        <p:nvSpPr>
          <p:cNvPr id="66" name="TextBox 65">
            <a:extLst>
              <a:ext uri="{FF2B5EF4-FFF2-40B4-BE49-F238E27FC236}">
                <a16:creationId xmlns:a16="http://schemas.microsoft.com/office/drawing/2014/main" id="{5C9B217B-192A-4247-BE16-DB12EF4A6C72}"/>
              </a:ext>
            </a:extLst>
          </p:cNvPr>
          <p:cNvSpPr txBox="1"/>
          <p:nvPr/>
        </p:nvSpPr>
        <p:spPr>
          <a:xfrm>
            <a:off x="6848115" y="4997976"/>
            <a:ext cx="5144840" cy="892552"/>
          </a:xfrm>
          <a:prstGeom prst="rect">
            <a:avLst/>
          </a:prstGeom>
          <a:noFill/>
          <a:ln w="19050">
            <a:noFill/>
          </a:ln>
        </p:spPr>
        <p:txBody>
          <a:bodyPr wrap="square" rtlCol="0">
            <a:spAutoFit/>
          </a:bodyPr>
          <a:lstStyle/>
          <a:p>
            <a:pPr lvl="0" eaLnBrk="0" fontAlgn="base" hangingPunct="0">
              <a:spcBef>
                <a:spcPct val="0"/>
              </a:spcBef>
              <a:spcAft>
                <a:spcPct val="0"/>
              </a:spcAft>
            </a:pPr>
            <a:endParaRPr lang="ru-KZ" altLang="ru-KZ" sz="400" dirty="0">
              <a:solidFill>
                <a:srgbClr val="1A355D"/>
              </a:solidFill>
              <a:latin typeface="Arial" panose="020B0604020202020204" pitchFamily="34" charset="0"/>
              <a:cs typeface="Arial" panose="020B0604020202020204" pitchFamily="34" charset="0"/>
            </a:endParaRPr>
          </a:p>
          <a:p>
            <a:pPr marL="171450" lvl="0" indent="-171450" eaLnBrk="0" fontAlgn="base" hangingPunct="0">
              <a:spcBef>
                <a:spcPct val="0"/>
              </a:spcBef>
              <a:spcAft>
                <a:spcPct val="0"/>
              </a:spcAft>
              <a:buFont typeface="Wingdings" panose="05000000000000000000" pitchFamily="2" charset="2"/>
              <a:buChar char="ü"/>
            </a:pPr>
            <a:r>
              <a:rPr lang="ru-RU" altLang="ru-KZ" sz="1200" dirty="0" err="1">
                <a:solidFill>
                  <a:srgbClr val="1A355D"/>
                </a:solidFill>
                <a:latin typeface="Arial" panose="020B0604020202020204" pitchFamily="34" charset="0"/>
                <a:cs typeface="Arial" panose="020B0604020202020204" pitchFamily="34" charset="0"/>
              </a:rPr>
              <a:t>Үкіметтік</a:t>
            </a:r>
            <a:r>
              <a:rPr lang="ru-RU" altLang="ru-KZ" sz="1200" dirty="0">
                <a:solidFill>
                  <a:srgbClr val="1A355D"/>
                </a:solidFill>
                <a:latin typeface="Arial" panose="020B0604020202020204" pitchFamily="34" charset="0"/>
                <a:cs typeface="Arial" panose="020B0604020202020204" pitchFamily="34" charset="0"/>
              </a:rPr>
              <a:t> </a:t>
            </a:r>
            <a:r>
              <a:rPr lang="ru-RU" altLang="ru-KZ" sz="1200" dirty="0" err="1">
                <a:solidFill>
                  <a:srgbClr val="1A355D"/>
                </a:solidFill>
                <a:latin typeface="Arial" panose="020B0604020202020204" pitchFamily="34" charset="0"/>
                <a:cs typeface="Arial" panose="020B0604020202020204" pitchFamily="34" charset="0"/>
              </a:rPr>
              <a:t>наградалар</a:t>
            </a:r>
            <a:r>
              <a:rPr lang="ru-RU" altLang="ru-KZ" sz="1200" dirty="0">
                <a:solidFill>
                  <a:srgbClr val="1A355D"/>
                </a:solidFill>
                <a:latin typeface="Arial" panose="020B0604020202020204" pitchFamily="34" charset="0"/>
                <a:cs typeface="Arial" panose="020B0604020202020204" pitchFamily="34" charset="0"/>
              </a:rPr>
              <a:t> - </a:t>
            </a:r>
            <a:r>
              <a:rPr lang="ru-KZ" altLang="ru-KZ" sz="1200" dirty="0">
                <a:solidFill>
                  <a:srgbClr val="1A355D"/>
                </a:solidFill>
                <a:latin typeface="Arial" panose="020B0604020202020204" pitchFamily="34" charset="0"/>
                <a:cs typeface="Arial" panose="020B0604020202020204" pitchFamily="34" charset="0"/>
              </a:rPr>
              <a:t> </a:t>
            </a:r>
            <a:r>
              <a:rPr lang="ru-RU" altLang="ru-KZ" sz="1200" dirty="0">
                <a:solidFill>
                  <a:srgbClr val="1A355D"/>
                </a:solidFill>
                <a:latin typeface="Arial" panose="020B0604020202020204" pitchFamily="34" charset="0"/>
                <a:cs typeface="Arial" panose="020B0604020202020204" pitchFamily="34" charset="0"/>
              </a:rPr>
              <a:t>1 </a:t>
            </a:r>
            <a:r>
              <a:rPr lang="ru-KZ" altLang="ru-KZ" sz="1200" dirty="0">
                <a:solidFill>
                  <a:srgbClr val="1A355D"/>
                </a:solidFill>
                <a:latin typeface="Arial" panose="020B0604020202020204" pitchFamily="34" charset="0"/>
                <a:cs typeface="Arial" panose="020B0604020202020204" pitchFamily="34" charset="0"/>
              </a:rPr>
              <a:t>орден, </a:t>
            </a:r>
            <a:r>
              <a:rPr lang="ru-RU" altLang="ru-KZ" sz="1200" dirty="0">
                <a:solidFill>
                  <a:srgbClr val="1A355D"/>
                </a:solidFill>
                <a:latin typeface="Arial" panose="020B0604020202020204" pitchFamily="34" charset="0"/>
                <a:cs typeface="Arial" panose="020B0604020202020204" pitchFamily="34" charset="0"/>
              </a:rPr>
              <a:t>2 </a:t>
            </a:r>
            <a:r>
              <a:rPr lang="ru-KZ" altLang="ru-KZ" sz="1200" dirty="0" err="1">
                <a:solidFill>
                  <a:srgbClr val="1A355D"/>
                </a:solidFill>
                <a:latin typeface="Arial" panose="020B0604020202020204" pitchFamily="34" charset="0"/>
                <a:cs typeface="Arial" panose="020B0604020202020204" pitchFamily="34" charset="0"/>
              </a:rPr>
              <a:t>медал</a:t>
            </a:r>
            <a:r>
              <a:rPr lang="kk-KZ" altLang="ru-KZ" sz="1200" dirty="0">
                <a:solidFill>
                  <a:srgbClr val="1A355D"/>
                </a:solidFill>
                <a:latin typeface="Arial" panose="020B0604020202020204" pitchFamily="34" charset="0"/>
                <a:cs typeface="Arial" panose="020B0604020202020204" pitchFamily="34" charset="0"/>
              </a:rPr>
              <a:t>ь</a:t>
            </a:r>
            <a:r>
              <a:rPr lang="ru-KZ" altLang="ru-KZ" sz="1200" dirty="0">
                <a:solidFill>
                  <a:srgbClr val="1A355D"/>
                </a:solidFill>
                <a:latin typeface="Arial" panose="020B0604020202020204" pitchFamily="34" charset="0"/>
                <a:cs typeface="Arial" panose="020B0604020202020204" pitchFamily="34" charset="0"/>
              </a:rPr>
              <a:t> </a:t>
            </a:r>
            <a:endParaRPr lang="ru-RU" altLang="ru-KZ" sz="1200" dirty="0">
              <a:solidFill>
                <a:srgbClr val="1A355D"/>
              </a:solidFill>
              <a:latin typeface="Arial" panose="020B0604020202020204" pitchFamily="34" charset="0"/>
              <a:cs typeface="Arial" panose="020B0604020202020204" pitchFamily="34" charset="0"/>
            </a:endParaRPr>
          </a:p>
          <a:p>
            <a:pPr marL="171450" lvl="0" indent="-171450" eaLnBrk="0" fontAlgn="base" hangingPunct="0">
              <a:spcBef>
                <a:spcPct val="0"/>
              </a:spcBef>
              <a:spcAft>
                <a:spcPct val="0"/>
              </a:spcAft>
              <a:buFont typeface="Wingdings" panose="05000000000000000000" pitchFamily="2" charset="2"/>
              <a:buChar char="ü"/>
            </a:pPr>
            <a:r>
              <a:rPr lang="kk-KZ" altLang="ru-KZ" sz="1200" dirty="0">
                <a:solidFill>
                  <a:srgbClr val="1A355D"/>
                </a:solidFill>
                <a:latin typeface="Arial" panose="020B0604020202020204" pitchFamily="34" charset="0"/>
                <a:cs typeface="Arial" panose="020B0604020202020204" pitchFamily="34" charset="0"/>
              </a:rPr>
              <a:t>ЕХӘҚМ наградалары </a:t>
            </a:r>
            <a:r>
              <a:rPr lang="ru-RU" altLang="ru-KZ" sz="1200" dirty="0">
                <a:solidFill>
                  <a:srgbClr val="1A355D"/>
                </a:solidFill>
                <a:latin typeface="Arial" panose="020B0604020202020204" pitchFamily="34" charset="0"/>
                <a:cs typeface="Arial" panose="020B0604020202020204" pitchFamily="34" charset="0"/>
              </a:rPr>
              <a:t>- </a:t>
            </a:r>
            <a:r>
              <a:rPr lang="ru-KZ" altLang="ru-KZ" sz="1200" dirty="0">
                <a:solidFill>
                  <a:srgbClr val="1A355D"/>
                </a:solidFill>
                <a:latin typeface="Arial" panose="020B0604020202020204" pitchFamily="34" charset="0"/>
                <a:cs typeface="Arial" panose="020B0604020202020204" pitchFamily="34" charset="0"/>
              </a:rPr>
              <a:t> </a:t>
            </a:r>
            <a:r>
              <a:rPr lang="ru-RU" altLang="ru-KZ" sz="1200" dirty="0">
                <a:solidFill>
                  <a:srgbClr val="1A355D"/>
                </a:solidFill>
                <a:latin typeface="Arial" panose="020B0604020202020204" pitchFamily="34" charset="0"/>
                <a:cs typeface="Arial" panose="020B0604020202020204" pitchFamily="34" charset="0"/>
              </a:rPr>
              <a:t>13 </a:t>
            </a:r>
            <a:r>
              <a:rPr lang="kk-KZ" altLang="ru-KZ" sz="1200" dirty="0">
                <a:solidFill>
                  <a:srgbClr val="1A355D"/>
                </a:solidFill>
                <a:latin typeface="Arial" panose="020B0604020202020204" pitchFamily="34" charset="0"/>
                <a:cs typeface="Arial" panose="020B0604020202020204" pitchFamily="34" charset="0"/>
              </a:rPr>
              <a:t>құрмет</a:t>
            </a:r>
            <a:r>
              <a:rPr lang="ru-KZ" altLang="ru-KZ" sz="1200" dirty="0">
                <a:solidFill>
                  <a:srgbClr val="1A355D"/>
                </a:solidFill>
                <a:latin typeface="Arial" panose="020B0604020202020204" pitchFamily="34" charset="0"/>
                <a:cs typeface="Arial" panose="020B0604020202020204" pitchFamily="34" charset="0"/>
              </a:rPr>
              <a:t> грамот</a:t>
            </a:r>
            <a:r>
              <a:rPr lang="kk-KZ" altLang="ru-KZ" sz="1200" dirty="0">
                <a:solidFill>
                  <a:srgbClr val="1A355D"/>
                </a:solidFill>
                <a:latin typeface="Arial" panose="020B0604020202020204" pitchFamily="34" charset="0"/>
                <a:cs typeface="Arial" panose="020B0604020202020204" pitchFamily="34" charset="0"/>
              </a:rPr>
              <a:t>асы</a:t>
            </a:r>
            <a:r>
              <a:rPr lang="ru-KZ" altLang="ru-KZ" sz="1200" dirty="0">
                <a:solidFill>
                  <a:srgbClr val="1A355D"/>
                </a:solidFill>
                <a:latin typeface="Arial" panose="020B0604020202020204" pitchFamily="34" charset="0"/>
                <a:cs typeface="Arial" panose="020B0604020202020204" pitchFamily="34" charset="0"/>
              </a:rPr>
              <a:t>, </a:t>
            </a:r>
            <a:r>
              <a:rPr lang="ru-RU" altLang="ru-KZ" sz="1200" dirty="0">
                <a:solidFill>
                  <a:srgbClr val="1A355D"/>
                </a:solidFill>
                <a:latin typeface="Arial" panose="020B0604020202020204" pitchFamily="34" charset="0"/>
                <a:cs typeface="Arial" panose="020B0604020202020204" pitchFamily="34" charset="0"/>
              </a:rPr>
              <a:t>11 </a:t>
            </a:r>
            <a:r>
              <a:rPr lang="ru-RU" altLang="ru-KZ" sz="1200" dirty="0" err="1">
                <a:solidFill>
                  <a:srgbClr val="1A355D"/>
                </a:solidFill>
                <a:latin typeface="Arial" panose="020B0604020202020204" pitchFamily="34" charset="0"/>
                <a:cs typeface="Arial" panose="020B0604020202020204" pitchFamily="34" charset="0"/>
              </a:rPr>
              <a:t>алғыс</a:t>
            </a:r>
            <a:r>
              <a:rPr lang="ru-RU" altLang="ru-KZ" sz="1200" dirty="0">
                <a:solidFill>
                  <a:srgbClr val="1A355D"/>
                </a:solidFill>
                <a:latin typeface="Arial" panose="020B0604020202020204" pitchFamily="34" charset="0"/>
                <a:cs typeface="Arial" panose="020B0604020202020204" pitchFamily="34" charset="0"/>
              </a:rPr>
              <a:t> хат</a:t>
            </a:r>
            <a:r>
              <a:rPr lang="ru-KZ" altLang="ru-KZ" sz="1200" dirty="0">
                <a:solidFill>
                  <a:srgbClr val="1A355D"/>
                </a:solidFill>
                <a:latin typeface="Arial" panose="020B0604020202020204" pitchFamily="34" charset="0"/>
                <a:cs typeface="Arial" panose="020B0604020202020204" pitchFamily="34" charset="0"/>
              </a:rPr>
              <a:t>, </a:t>
            </a:r>
            <a:r>
              <a:rPr lang="ru-RU" altLang="ru-KZ" sz="1200" dirty="0">
                <a:solidFill>
                  <a:srgbClr val="1A355D"/>
                </a:solidFill>
                <a:latin typeface="Arial" panose="020B0604020202020204" pitchFamily="34" charset="0"/>
                <a:cs typeface="Arial" panose="020B0604020202020204" pitchFamily="34" charset="0"/>
              </a:rPr>
              <a:t>3 </a:t>
            </a:r>
            <a:r>
              <a:rPr lang="ru-RU" altLang="ru-KZ" sz="1200" dirty="0" err="1">
                <a:solidFill>
                  <a:srgbClr val="1A355D"/>
                </a:solidFill>
                <a:latin typeface="Arial" panose="020B0604020202020204" pitchFamily="34" charset="0"/>
                <a:cs typeface="Arial" panose="020B0604020202020204" pitchFamily="34" charset="0"/>
              </a:rPr>
              <a:t>төсбелгі</a:t>
            </a:r>
            <a:endParaRPr lang="ru-RU" altLang="ru-KZ" sz="1200" dirty="0">
              <a:solidFill>
                <a:srgbClr val="1A355D"/>
              </a:solidFill>
              <a:latin typeface="Arial" panose="020B0604020202020204" pitchFamily="34" charset="0"/>
              <a:cs typeface="Arial" panose="020B0604020202020204" pitchFamily="34" charset="0"/>
            </a:endParaRPr>
          </a:p>
          <a:p>
            <a:pPr marL="171450" lvl="0" indent="-171450" eaLnBrk="0" fontAlgn="base" hangingPunct="0">
              <a:spcBef>
                <a:spcPct val="0"/>
              </a:spcBef>
              <a:spcAft>
                <a:spcPct val="0"/>
              </a:spcAft>
              <a:buFont typeface="Wingdings" panose="05000000000000000000" pitchFamily="2" charset="2"/>
              <a:buChar char="ü"/>
            </a:pPr>
            <a:r>
              <a:rPr lang="kk-KZ" altLang="ru-KZ" sz="1200" dirty="0">
                <a:solidFill>
                  <a:srgbClr val="1A355D"/>
                </a:solidFill>
                <a:latin typeface="Arial" panose="020B0604020202020204" pitchFamily="34" charset="0"/>
                <a:cs typeface="Arial" panose="020B0604020202020204" pitchFamily="34" charset="0"/>
              </a:rPr>
              <a:t>Қордың наградалары</a:t>
            </a:r>
            <a:r>
              <a:rPr lang="ru-RU" altLang="ru-KZ" sz="1200" dirty="0">
                <a:solidFill>
                  <a:srgbClr val="1A355D"/>
                </a:solidFill>
                <a:latin typeface="Arial" panose="020B0604020202020204" pitchFamily="34" charset="0"/>
                <a:cs typeface="Arial" panose="020B0604020202020204" pitchFamily="34" charset="0"/>
              </a:rPr>
              <a:t>-</a:t>
            </a:r>
            <a:r>
              <a:rPr lang="ru-KZ" altLang="ru-KZ" sz="1200" dirty="0">
                <a:solidFill>
                  <a:srgbClr val="1A355D"/>
                </a:solidFill>
                <a:latin typeface="Arial" panose="020B0604020202020204" pitchFamily="34" charset="0"/>
                <a:cs typeface="Arial" panose="020B0604020202020204" pitchFamily="34" charset="0"/>
              </a:rPr>
              <a:t> </a:t>
            </a:r>
            <a:r>
              <a:rPr lang="ru-RU" altLang="ru-KZ" sz="1200" dirty="0">
                <a:solidFill>
                  <a:srgbClr val="1A355D"/>
                </a:solidFill>
                <a:latin typeface="Arial" panose="020B0604020202020204" pitchFamily="34" charset="0"/>
                <a:cs typeface="Arial" panose="020B0604020202020204" pitchFamily="34" charset="0"/>
              </a:rPr>
              <a:t>10 </a:t>
            </a:r>
            <a:r>
              <a:rPr lang="kk-KZ" altLang="ru-KZ" sz="1200" dirty="0">
                <a:solidFill>
                  <a:srgbClr val="1A355D"/>
                </a:solidFill>
                <a:latin typeface="Arial" panose="020B0604020202020204" pitchFamily="34" charset="0"/>
                <a:cs typeface="Arial" panose="020B0604020202020204" pitchFamily="34" charset="0"/>
              </a:rPr>
              <a:t>құрмет</a:t>
            </a:r>
            <a:r>
              <a:rPr lang="ru-KZ" altLang="ru-KZ" sz="1200" dirty="0">
                <a:solidFill>
                  <a:srgbClr val="1A355D"/>
                </a:solidFill>
                <a:latin typeface="Arial" panose="020B0604020202020204" pitchFamily="34" charset="0"/>
                <a:cs typeface="Arial" panose="020B0604020202020204" pitchFamily="34" charset="0"/>
              </a:rPr>
              <a:t> грамот</a:t>
            </a:r>
            <a:r>
              <a:rPr lang="kk-KZ" altLang="ru-KZ" sz="1200" dirty="0">
                <a:solidFill>
                  <a:srgbClr val="1A355D"/>
                </a:solidFill>
                <a:latin typeface="Arial" panose="020B0604020202020204" pitchFamily="34" charset="0"/>
                <a:cs typeface="Arial" panose="020B0604020202020204" pitchFamily="34" charset="0"/>
              </a:rPr>
              <a:t>асы</a:t>
            </a:r>
            <a:r>
              <a:rPr lang="ru-KZ" altLang="ru-KZ" sz="1200" dirty="0">
                <a:solidFill>
                  <a:srgbClr val="1A355D"/>
                </a:solidFill>
                <a:latin typeface="Arial" panose="020B0604020202020204" pitchFamily="34" charset="0"/>
                <a:cs typeface="Arial" panose="020B0604020202020204" pitchFamily="34" charset="0"/>
              </a:rPr>
              <a:t>, </a:t>
            </a:r>
            <a:r>
              <a:rPr lang="ru-RU" altLang="ru-KZ" sz="1200" dirty="0">
                <a:solidFill>
                  <a:srgbClr val="1A355D"/>
                </a:solidFill>
                <a:latin typeface="Arial" panose="020B0604020202020204" pitchFamily="34" charset="0"/>
                <a:cs typeface="Arial" panose="020B0604020202020204" pitchFamily="34" charset="0"/>
              </a:rPr>
              <a:t>8 </a:t>
            </a:r>
            <a:r>
              <a:rPr lang="ru-RU" altLang="ru-KZ" sz="1200" dirty="0" err="1">
                <a:solidFill>
                  <a:srgbClr val="1A355D"/>
                </a:solidFill>
                <a:latin typeface="Arial" panose="020B0604020202020204" pitchFamily="34" charset="0"/>
                <a:cs typeface="Arial" panose="020B0604020202020204" pitchFamily="34" charset="0"/>
              </a:rPr>
              <a:t>алғыс</a:t>
            </a:r>
            <a:r>
              <a:rPr lang="ru-RU" altLang="ru-KZ" sz="1200" dirty="0">
                <a:solidFill>
                  <a:srgbClr val="1A355D"/>
                </a:solidFill>
                <a:latin typeface="Arial" panose="020B0604020202020204" pitchFamily="34" charset="0"/>
                <a:cs typeface="Arial" panose="020B0604020202020204" pitchFamily="34" charset="0"/>
              </a:rPr>
              <a:t> хат</a:t>
            </a:r>
            <a:endParaRPr lang="ru-KZ" altLang="ru-KZ" sz="1200" dirty="0">
              <a:solidFill>
                <a:srgbClr val="1A355D"/>
              </a:solidFill>
              <a:latin typeface="Arial" panose="020B0604020202020204" pitchFamily="34" charset="0"/>
              <a:cs typeface="Arial" panose="020B0604020202020204" pitchFamily="34" charset="0"/>
            </a:endParaRPr>
          </a:p>
        </p:txBody>
      </p:sp>
      <p:sp>
        <p:nvSpPr>
          <p:cNvPr id="41" name="Text 3">
            <a:extLst>
              <a:ext uri="{FF2B5EF4-FFF2-40B4-BE49-F238E27FC236}">
                <a16:creationId xmlns:a16="http://schemas.microsoft.com/office/drawing/2014/main" id="{3A2ABBE3-3EE4-4CEE-9E4E-15442F246C01}"/>
              </a:ext>
            </a:extLst>
          </p:cNvPr>
          <p:cNvSpPr/>
          <p:nvPr/>
        </p:nvSpPr>
        <p:spPr>
          <a:xfrm>
            <a:off x="816919" y="453641"/>
            <a:ext cx="11128638" cy="733353"/>
          </a:xfrm>
          <a:prstGeom prst="rect">
            <a:avLst/>
          </a:prstGeom>
          <a:noFill/>
          <a:ln/>
        </p:spPr>
        <p:txBody>
          <a:bodyPr wrap="square" lIns="0" tIns="0" rIns="0" bIns="0" rtlCol="0" anchor="ctr"/>
          <a:lstStyle/>
          <a:p>
            <a:pPr>
              <a:lnSpc>
                <a:spcPct val="90000"/>
              </a:lnSpc>
            </a:pPr>
            <a:r>
              <a:rPr lang="ru-RU" sz="2000" b="1" dirty="0">
                <a:solidFill>
                  <a:srgbClr val="1A365D"/>
                </a:solidFill>
                <a:latin typeface="Quattrocento Sans" pitchFamily="34" charset="0"/>
                <a:ea typeface="Quattrocento Sans" pitchFamily="34" charset="-122"/>
                <a:cs typeface="Quattrocento Sans" pitchFamily="34" charset="-120"/>
              </a:rPr>
              <a:t> </a:t>
            </a:r>
            <a:r>
              <a:rPr lang="ru-RU" sz="2000" b="1" dirty="0">
                <a:solidFill>
                  <a:schemeClr val="accent1">
                    <a:lumMod val="75000"/>
                  </a:schemeClr>
                </a:solidFill>
                <a:latin typeface="Arial" panose="020B0604020202020204" pitchFamily="34" charset="0"/>
                <a:ea typeface="Quattrocento Sans" pitchFamily="34" charset="-122"/>
                <a:cs typeface="Arial" panose="020B0604020202020204" pitchFamily="34" charset="0"/>
              </a:rPr>
              <a:t>ОРНЫҚТЫ ДАМУДЫ БАСҚАРУ</a:t>
            </a:r>
            <a:endParaRPr lang="ru-RU" sz="2000" b="1" dirty="0">
              <a:solidFill>
                <a:schemeClr val="accent1">
                  <a:lumMod val="75000"/>
                </a:schemeClr>
              </a:solidFill>
              <a:latin typeface="Arial" panose="020B0604020202020204" pitchFamily="34" charset="0"/>
              <a:cs typeface="Arial" panose="020B0604020202020204" pitchFamily="34" charset="0"/>
            </a:endParaRPr>
          </a:p>
          <a:p>
            <a:pPr>
              <a:lnSpc>
                <a:spcPct val="90000"/>
              </a:lnSpc>
            </a:pPr>
            <a:r>
              <a:rPr lang="ru-RU" sz="2000" b="1" dirty="0">
                <a:solidFill>
                  <a:srgbClr val="1A355D"/>
                </a:solidFill>
                <a:latin typeface="Arial" panose="020B0604020202020204" pitchFamily="34" charset="0"/>
                <a:cs typeface="Arial" panose="020B0604020202020204" pitchFamily="34" charset="0"/>
              </a:rPr>
              <a:t> </a:t>
            </a:r>
            <a:r>
              <a:rPr lang="ru-RU" b="1" dirty="0">
                <a:solidFill>
                  <a:srgbClr val="4299E1"/>
                </a:solidFill>
                <a:latin typeface="Quattrocento Sans" pitchFamily="34" charset="0"/>
                <a:ea typeface="Quattrocento Sans" pitchFamily="34" charset="-122"/>
                <a:cs typeface="Quattrocento Sans" pitchFamily="34" charset="-120"/>
              </a:rPr>
              <a:t>04-3</a:t>
            </a:r>
            <a:r>
              <a:rPr lang="ru-RU" b="1" dirty="0">
                <a:solidFill>
                  <a:srgbClr val="1A365D"/>
                </a:solidFill>
                <a:latin typeface="Quattrocento Sans" pitchFamily="34" charset="0"/>
                <a:ea typeface="Quattrocento Sans" pitchFamily="34" charset="-122"/>
                <a:cs typeface="Quattrocento Sans" pitchFamily="34" charset="-120"/>
              </a:rPr>
              <a:t> </a:t>
            </a:r>
            <a:r>
              <a:rPr lang="kk-KZ" sz="2000" b="1" dirty="0">
                <a:solidFill>
                  <a:srgbClr val="1A365D"/>
                </a:solidFill>
                <a:latin typeface="Quattrocento Sans" pitchFamily="34" charset="0"/>
                <a:ea typeface="Quattrocento Sans" pitchFamily="34" charset="-122"/>
                <a:cs typeface="Quattrocento Sans" pitchFamily="34" charset="-120"/>
              </a:rPr>
              <a:t>ӘЛЕУМЕТТІК ЖАУАПКЕРШІЛІК</a:t>
            </a:r>
            <a:r>
              <a:rPr lang="ru-RU" sz="2000" b="1" dirty="0">
                <a:solidFill>
                  <a:srgbClr val="1A365D"/>
                </a:solidFill>
                <a:latin typeface="Quattrocento Sans" pitchFamily="34" charset="0"/>
                <a:ea typeface="Quattrocento Sans" pitchFamily="34" charset="-122"/>
                <a:cs typeface="Quattrocento Sans" pitchFamily="34" charset="-120"/>
              </a:rPr>
              <a:t>– </a:t>
            </a:r>
            <a:r>
              <a:rPr lang="ru-RU" b="1" dirty="0">
                <a:solidFill>
                  <a:srgbClr val="1A365D"/>
                </a:solidFill>
                <a:latin typeface="Quattrocento Sans" pitchFamily="34" charset="0"/>
                <a:ea typeface="Quattrocento Sans" pitchFamily="34" charset="-122"/>
                <a:cs typeface="Quattrocento Sans" pitchFamily="34" charset="-120"/>
              </a:rPr>
              <a:t>ҚҰЗЫРЕТТЕРДІ ДАМЫТУ ЖӘНЕ ӘЛЕУМЕТТІК КЕПІЛДІКТЕР</a:t>
            </a:r>
            <a:endParaRPr lang="en-US" sz="2000" dirty="0"/>
          </a:p>
          <a:p>
            <a:pPr>
              <a:lnSpc>
                <a:spcPct val="90000"/>
              </a:lnSpc>
            </a:pPr>
            <a:endParaRPr lang="en-US" dirty="0"/>
          </a:p>
          <a:p>
            <a:pPr>
              <a:lnSpc>
                <a:spcPct val="90000"/>
              </a:lnSpc>
            </a:pPr>
            <a:endParaRPr lang="ru-RU" sz="2000" b="1" dirty="0">
              <a:solidFill>
                <a:srgbClr val="1A355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55763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Shape 41">
            <a:extLst>
              <a:ext uri="{FF2B5EF4-FFF2-40B4-BE49-F238E27FC236}">
                <a16:creationId xmlns:a16="http://schemas.microsoft.com/office/drawing/2014/main" id="{EFB6E0DE-E9A1-BDD4-986E-B15551C8A953}"/>
              </a:ext>
            </a:extLst>
          </p:cNvPr>
          <p:cNvSpPr/>
          <p:nvPr/>
        </p:nvSpPr>
        <p:spPr>
          <a:xfrm>
            <a:off x="6417184" y="5038345"/>
            <a:ext cx="5553616" cy="1304726"/>
          </a:xfrm>
          <a:prstGeom prst="roundRect">
            <a:avLst>
              <a:gd name="adj" fmla="val 7619"/>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txBody>
          <a:bodyPr/>
          <a:lstStyle/>
          <a:p>
            <a:endParaRPr lang="ru-KZ" dirty="0"/>
          </a:p>
        </p:txBody>
      </p:sp>
      <p:sp>
        <p:nvSpPr>
          <p:cNvPr id="53" name="Shape 38">
            <a:extLst>
              <a:ext uri="{FF2B5EF4-FFF2-40B4-BE49-F238E27FC236}">
                <a16:creationId xmlns:a16="http://schemas.microsoft.com/office/drawing/2014/main" id="{1BD116D3-0E9E-A4EB-9657-1941E8CC0E4C}"/>
              </a:ext>
            </a:extLst>
          </p:cNvPr>
          <p:cNvSpPr/>
          <p:nvPr/>
        </p:nvSpPr>
        <p:spPr>
          <a:xfrm>
            <a:off x="6398609" y="891641"/>
            <a:ext cx="5564357" cy="1092470"/>
          </a:xfrm>
          <a:prstGeom prst="roundRect">
            <a:avLst>
              <a:gd name="adj" fmla="val 3659"/>
            </a:avLst>
          </a:prstGeom>
          <a:solidFill>
            <a:srgbClr val="FFFFFF"/>
          </a:solidFill>
          <a:ln/>
          <a:effectLst>
            <a:outerShdw blurRad="47625" dist="31750" dir="5400000" algn="bl" rotWithShape="0">
              <a:srgbClr val="000000">
                <a:alpha val="10196"/>
              </a:srgbClr>
            </a:outerShdw>
          </a:effectLst>
        </p:spPr>
      </p:sp>
      <p:sp>
        <p:nvSpPr>
          <p:cNvPr id="35" name="Shape 20">
            <a:extLst>
              <a:ext uri="{FF2B5EF4-FFF2-40B4-BE49-F238E27FC236}">
                <a16:creationId xmlns:a16="http://schemas.microsoft.com/office/drawing/2014/main" id="{B08DD16A-75B0-ABC7-A85F-5814C3BC5F23}"/>
              </a:ext>
            </a:extLst>
          </p:cNvPr>
          <p:cNvSpPr/>
          <p:nvPr/>
        </p:nvSpPr>
        <p:spPr>
          <a:xfrm>
            <a:off x="331123" y="887247"/>
            <a:ext cx="5936732" cy="1096864"/>
          </a:xfrm>
          <a:prstGeom prst="roundRect">
            <a:avLst>
              <a:gd name="adj" fmla="val 3659"/>
            </a:avLst>
          </a:prstGeom>
          <a:solidFill>
            <a:srgbClr val="FFFFFF"/>
          </a:solidFill>
          <a:ln/>
          <a:effectLst>
            <a:outerShdw blurRad="47625" dist="31750" dir="5400000" algn="bl" rotWithShape="0">
              <a:srgbClr val="000000">
                <a:alpha val="10196"/>
              </a:srgbClr>
            </a:outerShdw>
          </a:effectLst>
        </p:spPr>
      </p:sp>
      <p:sp>
        <p:nvSpPr>
          <p:cNvPr id="8" name="Заголовок 1">
            <a:extLst>
              <a:ext uri="{FF2B5EF4-FFF2-40B4-BE49-F238E27FC236}">
                <a16:creationId xmlns:a16="http://schemas.microsoft.com/office/drawing/2014/main" id="{CD017386-5222-4BA3-9D19-EF774C0736AA}"/>
              </a:ext>
            </a:extLst>
          </p:cNvPr>
          <p:cNvSpPr txBox="1">
            <a:spLocks/>
          </p:cNvSpPr>
          <p:nvPr/>
        </p:nvSpPr>
        <p:spPr>
          <a:xfrm>
            <a:off x="692576" y="966679"/>
            <a:ext cx="4791365" cy="195438"/>
          </a:xfrm>
          <a:prstGeom prst="rect">
            <a:avLst/>
          </a:prstGeom>
          <a:noFill/>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nSpc>
                <a:spcPct val="100000"/>
              </a:lnSpc>
            </a:pPr>
            <a:endParaRPr lang="ru-RU" sz="1200" b="1" dirty="0">
              <a:solidFill>
                <a:srgbClr val="1A355D"/>
              </a:solidFill>
              <a:latin typeface="Arial" panose="020B0604020202020204" pitchFamily="34" charset="0"/>
              <a:cs typeface="Arial" panose="020B0604020202020204" pitchFamily="34" charset="0"/>
            </a:endParaRPr>
          </a:p>
          <a:p>
            <a:pPr>
              <a:lnSpc>
                <a:spcPct val="100000"/>
              </a:lnSpc>
            </a:pPr>
            <a:endParaRPr lang="ru-RU" sz="1200" b="1" dirty="0">
              <a:solidFill>
                <a:srgbClr val="1A355D"/>
              </a:solidFill>
              <a:latin typeface="Arial" panose="020B0604020202020204" pitchFamily="34" charset="0"/>
              <a:cs typeface="Arial" panose="020B0604020202020204" pitchFamily="34" charset="0"/>
            </a:endParaRPr>
          </a:p>
          <a:p>
            <a:pPr>
              <a:lnSpc>
                <a:spcPct val="100000"/>
              </a:lnSpc>
            </a:pPr>
            <a:endParaRPr lang="ru-RU" sz="1200" b="1" dirty="0">
              <a:solidFill>
                <a:srgbClr val="1A355D"/>
              </a:solidFill>
              <a:latin typeface="Arial" panose="020B0604020202020204" pitchFamily="34" charset="0"/>
              <a:cs typeface="Arial" panose="020B0604020202020204" pitchFamily="34" charset="0"/>
            </a:endParaRPr>
          </a:p>
          <a:p>
            <a:pPr>
              <a:lnSpc>
                <a:spcPct val="100000"/>
              </a:lnSpc>
            </a:pPr>
            <a:endParaRPr lang="ru-RU" sz="1200" b="1" dirty="0">
              <a:solidFill>
                <a:srgbClr val="1A355D"/>
              </a:solidFill>
              <a:latin typeface="Arial" panose="020B0604020202020204" pitchFamily="34" charset="0"/>
              <a:cs typeface="Arial" panose="020B0604020202020204" pitchFamily="34" charset="0"/>
            </a:endParaRPr>
          </a:p>
          <a:p>
            <a:pPr>
              <a:lnSpc>
                <a:spcPct val="100000"/>
              </a:lnSpc>
            </a:pPr>
            <a:endParaRPr lang="ru-RU" sz="1200" b="1" dirty="0">
              <a:solidFill>
                <a:srgbClr val="1A355D"/>
              </a:solidFill>
              <a:latin typeface="Arial" panose="020B0604020202020204" pitchFamily="34" charset="0"/>
              <a:cs typeface="Arial" panose="020B0604020202020204" pitchFamily="34" charset="0"/>
            </a:endParaRPr>
          </a:p>
          <a:p>
            <a:pPr>
              <a:lnSpc>
                <a:spcPct val="100000"/>
              </a:lnSpc>
            </a:pPr>
            <a:endParaRPr lang="ru-RU" sz="1200" b="1" dirty="0">
              <a:solidFill>
                <a:srgbClr val="1A355D"/>
              </a:solidFill>
              <a:latin typeface="Arial" panose="020B0604020202020204" pitchFamily="34" charset="0"/>
              <a:cs typeface="Arial" panose="020B0604020202020204" pitchFamily="34" charset="0"/>
            </a:endParaRPr>
          </a:p>
          <a:p>
            <a:pPr>
              <a:lnSpc>
                <a:spcPct val="100000"/>
              </a:lnSpc>
            </a:pPr>
            <a:r>
              <a:rPr lang="ru-RU" sz="1200" b="1" dirty="0" err="1">
                <a:solidFill>
                  <a:srgbClr val="1A355D"/>
                </a:solidFill>
                <a:latin typeface="Arial" panose="020B0604020202020204" pitchFamily="34" charset="0"/>
                <a:cs typeface="Arial" panose="020B0604020202020204" pitchFamily="34" charset="0"/>
              </a:rPr>
              <a:t>Еңбекті</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қорғау</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және</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қауіпсіздік</a:t>
            </a:r>
            <a:endParaRPr lang="ru-RU" sz="1200" b="1" dirty="0">
              <a:solidFill>
                <a:srgbClr val="1A355D"/>
              </a:solidFill>
              <a:latin typeface="Arial" panose="020B0604020202020204" pitchFamily="34" charset="0"/>
              <a:cs typeface="Arial" panose="020B0604020202020204" pitchFamily="34" charset="0"/>
            </a:endParaRPr>
          </a:p>
        </p:txBody>
      </p:sp>
      <p:sp>
        <p:nvSpPr>
          <p:cNvPr id="12" name="Текст 3">
            <a:extLst>
              <a:ext uri="{FF2B5EF4-FFF2-40B4-BE49-F238E27FC236}">
                <a16:creationId xmlns:a16="http://schemas.microsoft.com/office/drawing/2014/main" id="{D23D6C5E-D3FA-4A2F-A52F-A0178CE4B462}"/>
              </a:ext>
            </a:extLst>
          </p:cNvPr>
          <p:cNvSpPr txBox="1">
            <a:spLocks/>
          </p:cNvSpPr>
          <p:nvPr/>
        </p:nvSpPr>
        <p:spPr>
          <a:xfrm>
            <a:off x="6479439" y="1227448"/>
            <a:ext cx="5499193" cy="594798"/>
          </a:xfrm>
          <a:prstGeom prst="rect">
            <a:avLst/>
          </a:prstGeom>
          <a:noFill/>
          <a:ln>
            <a:noFill/>
          </a:ln>
        </p:spPr>
        <p:txBody>
          <a:bodyPr vert="horz" lIns="91440" tIns="45720" rIns="91440" bIns="45720" numCol="1" spcCol="252000" rtlCol="0">
            <a:noAutofit/>
          </a:bodyPr>
          <a:lstStyle>
            <a:defPPr>
              <a:defRPr lang="ru-KZ"/>
            </a:defPPr>
            <a:lvl1pPr indent="0" algn="just">
              <a:lnSpc>
                <a:spcPct val="90000"/>
              </a:lnSpc>
              <a:spcBef>
                <a:spcPts val="1000"/>
              </a:spcBef>
              <a:buFont typeface="Arial" panose="020B0604020202020204" pitchFamily="34" charset="0"/>
              <a:buNone/>
              <a:defRPr sz="1200">
                <a:solidFill>
                  <a:srgbClr val="2B6CB0"/>
                </a:solidFill>
                <a:latin typeface="Arial" panose="020B0604020202020204" pitchFamily="34" charset="0"/>
                <a:cs typeface="Arial" panose="020B0604020202020204" pitchFamily="34" charset="0"/>
              </a:defRPr>
            </a:lvl1pPr>
            <a:lvl2pPr indent="0">
              <a:lnSpc>
                <a:spcPct val="90000"/>
              </a:lnSpc>
              <a:spcBef>
                <a:spcPts val="500"/>
              </a:spcBef>
              <a:buFont typeface="Arial" panose="020B0604020202020204" pitchFamily="34" charset="0"/>
              <a:buNone/>
              <a:defRPr sz="1400"/>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r>
              <a:rPr lang="ru-RU" dirty="0" err="1"/>
              <a:t>Қордың</a:t>
            </a:r>
            <a:r>
              <a:rPr lang="ru-RU" dirty="0"/>
              <a:t> </a:t>
            </a:r>
            <a:r>
              <a:rPr lang="ru-RU" dirty="0" err="1"/>
              <a:t>күнделікті</a:t>
            </a:r>
            <a:r>
              <a:rPr lang="ru-RU" dirty="0"/>
              <a:t> </a:t>
            </a:r>
            <a:r>
              <a:rPr lang="ru-RU" dirty="0" err="1"/>
              <a:t>қызметі</a:t>
            </a:r>
            <a:r>
              <a:rPr lang="ru-RU" dirty="0"/>
              <a:t> </a:t>
            </a:r>
            <a:r>
              <a:rPr lang="ru-RU" dirty="0" err="1"/>
              <a:t>барысында</a:t>
            </a:r>
            <a:r>
              <a:rPr lang="ru-RU" dirty="0"/>
              <a:t> </a:t>
            </a:r>
            <a:r>
              <a:rPr lang="ru-RU" dirty="0" err="1"/>
              <a:t>әртүрлі</a:t>
            </a:r>
            <a:r>
              <a:rPr lang="ru-RU" dirty="0"/>
              <a:t> </a:t>
            </a:r>
            <a:r>
              <a:rPr lang="ru-RU" dirty="0" err="1"/>
              <a:t>заңды</a:t>
            </a:r>
            <a:r>
              <a:rPr lang="ru-RU" dirty="0"/>
              <a:t> </a:t>
            </a:r>
            <a:r>
              <a:rPr lang="ru-RU" dirty="0" err="1"/>
              <a:t>және</a:t>
            </a:r>
            <a:r>
              <a:rPr lang="ru-RU" dirty="0"/>
              <a:t> </a:t>
            </a:r>
            <a:r>
              <a:rPr lang="ru-RU" dirty="0" err="1"/>
              <a:t>жеке</a:t>
            </a:r>
            <a:r>
              <a:rPr lang="ru-RU" dirty="0"/>
              <a:t> </a:t>
            </a:r>
            <a:r>
              <a:rPr lang="ru-RU" dirty="0" err="1"/>
              <a:t>тұлғалар</a:t>
            </a:r>
            <a:r>
              <a:rPr lang="ru-RU" dirty="0"/>
              <a:t> </a:t>
            </a:r>
            <a:r>
              <a:rPr lang="ru-RU" dirty="0" err="1"/>
              <a:t>материалдық</a:t>
            </a:r>
            <a:r>
              <a:rPr lang="ru-RU" dirty="0"/>
              <a:t> </a:t>
            </a:r>
            <a:r>
              <a:rPr lang="ru-RU" dirty="0" err="1"/>
              <a:t>қайырымдылық</a:t>
            </a:r>
            <a:r>
              <a:rPr lang="ru-RU" dirty="0"/>
              <a:t> </a:t>
            </a:r>
            <a:r>
              <a:rPr lang="ru-RU" dirty="0" err="1"/>
              <a:t>көмек</a:t>
            </a:r>
            <a:r>
              <a:rPr lang="ru-RU" dirty="0"/>
              <a:t> </a:t>
            </a:r>
            <a:r>
              <a:rPr lang="ru-RU" dirty="0" err="1"/>
              <a:t>көрсету</a:t>
            </a:r>
            <a:r>
              <a:rPr lang="ru-RU" dirty="0"/>
              <a:t> </a:t>
            </a:r>
            <a:r>
              <a:rPr lang="ru-RU" dirty="0" err="1"/>
              <a:t>туралы</a:t>
            </a:r>
            <a:r>
              <a:rPr lang="ru-RU" dirty="0"/>
              <a:t> </a:t>
            </a:r>
            <a:r>
              <a:rPr lang="ru-RU" dirty="0" err="1"/>
              <a:t>өтініштермен</a:t>
            </a:r>
            <a:r>
              <a:rPr lang="ru-RU" dirty="0"/>
              <a:t>  </a:t>
            </a:r>
            <a:r>
              <a:rPr lang="ru-RU" dirty="0" err="1"/>
              <a:t>жүгінеді</a:t>
            </a:r>
            <a:r>
              <a:rPr lang="ru-RU" dirty="0"/>
              <a:t>. </a:t>
            </a:r>
          </a:p>
        </p:txBody>
      </p:sp>
      <p:sp>
        <p:nvSpPr>
          <p:cNvPr id="13" name="Заголовок 1">
            <a:extLst>
              <a:ext uri="{FF2B5EF4-FFF2-40B4-BE49-F238E27FC236}">
                <a16:creationId xmlns:a16="http://schemas.microsoft.com/office/drawing/2014/main" id="{94F76E78-0A3F-4A3A-9F66-92CD04381B26}"/>
              </a:ext>
            </a:extLst>
          </p:cNvPr>
          <p:cNvSpPr txBox="1">
            <a:spLocks/>
          </p:cNvSpPr>
          <p:nvPr/>
        </p:nvSpPr>
        <p:spPr>
          <a:xfrm>
            <a:off x="6802563" y="823456"/>
            <a:ext cx="2054350" cy="374850"/>
          </a:xfrm>
          <a:prstGeom prst="rect">
            <a:avLst/>
          </a:prstGeom>
          <a:noFill/>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ru-RU" sz="1200" b="1" dirty="0" err="1">
                <a:solidFill>
                  <a:srgbClr val="1A355D"/>
                </a:solidFill>
                <a:latin typeface="Arial" panose="020B0604020202020204" pitchFamily="34" charset="0"/>
                <a:cs typeface="Arial" panose="020B0604020202020204" pitchFamily="34" charset="0"/>
              </a:rPr>
              <a:t>Қайырымдылық</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көмек</a:t>
            </a:r>
            <a:endParaRPr lang="ru-RU" sz="1200" b="1" dirty="0">
              <a:solidFill>
                <a:srgbClr val="1A355D"/>
              </a:solidFill>
              <a:latin typeface="Arial" panose="020B0604020202020204" pitchFamily="34" charset="0"/>
              <a:cs typeface="Arial" panose="020B0604020202020204" pitchFamily="34" charset="0"/>
            </a:endParaRPr>
          </a:p>
        </p:txBody>
      </p:sp>
      <p:sp>
        <p:nvSpPr>
          <p:cNvPr id="2" name="Shape 0">
            <a:extLst>
              <a:ext uri="{FF2B5EF4-FFF2-40B4-BE49-F238E27FC236}">
                <a16:creationId xmlns:a16="http://schemas.microsoft.com/office/drawing/2014/main" id="{24316CCD-592C-9E69-722A-773A0473C3E6}"/>
              </a:ext>
            </a:extLst>
          </p:cNvPr>
          <p:cNvSpPr/>
          <p:nvPr/>
        </p:nvSpPr>
        <p:spPr>
          <a:xfrm>
            <a:off x="324682" y="219042"/>
            <a:ext cx="449820" cy="449820"/>
          </a:xfrm>
          <a:prstGeom prst="roundRect">
            <a:avLst>
              <a:gd name="adj" fmla="val 25000"/>
            </a:avLst>
          </a:prstGeom>
          <a:gradFill flip="none" rotWithShape="1">
            <a:gsLst>
              <a:gs pos="0">
                <a:srgbClr val="1A365D"/>
              </a:gs>
              <a:gs pos="100000">
                <a:srgbClr val="2B6CB0"/>
              </a:gs>
            </a:gsLst>
            <a:lin ang="2700000" scaled="1"/>
          </a:gradFill>
          <a:ln/>
          <a:effectLst>
            <a:outerShdw blurRad="140569" dist="93713" dir="5400000" algn="bl" rotWithShape="0">
              <a:srgbClr val="000000">
                <a:alpha val="10196"/>
              </a:srgbClr>
            </a:outerShdw>
          </a:effectLst>
        </p:spPr>
      </p:sp>
      <p:sp>
        <p:nvSpPr>
          <p:cNvPr id="3" name="Shape 1">
            <a:extLst>
              <a:ext uri="{FF2B5EF4-FFF2-40B4-BE49-F238E27FC236}">
                <a16:creationId xmlns:a16="http://schemas.microsoft.com/office/drawing/2014/main" id="{EE7888EC-0AFD-05BD-4DD5-12B602D3956D}"/>
              </a:ext>
            </a:extLst>
          </p:cNvPr>
          <p:cNvSpPr/>
          <p:nvPr/>
        </p:nvSpPr>
        <p:spPr>
          <a:xfrm>
            <a:off x="467594" y="350239"/>
            <a:ext cx="163997" cy="187425"/>
          </a:xfrm>
          <a:custGeom>
            <a:avLst/>
            <a:gdLst/>
            <a:ahLst/>
            <a:cxnLst/>
            <a:rect l="l" t="t" r="r" b="b"/>
            <a:pathLst>
              <a:path w="163997" h="187425">
                <a:moveTo>
                  <a:pt x="90015" y="-9481"/>
                </a:moveTo>
                <a:cubicBezTo>
                  <a:pt x="85110" y="-12483"/>
                  <a:pt x="78924" y="-12483"/>
                  <a:pt x="74018" y="-9481"/>
                </a:cubicBezTo>
                <a:cubicBezTo>
                  <a:pt x="65086" y="-4027"/>
                  <a:pt x="59559" y="-2562"/>
                  <a:pt x="49089" y="-2782"/>
                </a:cubicBezTo>
                <a:cubicBezTo>
                  <a:pt x="43342" y="-2929"/>
                  <a:pt x="37998" y="183"/>
                  <a:pt x="35215" y="5235"/>
                </a:cubicBezTo>
                <a:cubicBezTo>
                  <a:pt x="30200" y="14423"/>
                  <a:pt x="26137" y="18486"/>
                  <a:pt x="16949" y="23501"/>
                </a:cubicBezTo>
                <a:cubicBezTo>
                  <a:pt x="11897" y="26247"/>
                  <a:pt x="8822" y="31628"/>
                  <a:pt x="8932" y="37375"/>
                </a:cubicBezTo>
                <a:cubicBezTo>
                  <a:pt x="9188" y="47845"/>
                  <a:pt x="7687" y="53372"/>
                  <a:pt x="2233" y="62304"/>
                </a:cubicBezTo>
                <a:cubicBezTo>
                  <a:pt x="-769" y="67209"/>
                  <a:pt x="-769" y="73396"/>
                  <a:pt x="2233" y="78301"/>
                </a:cubicBezTo>
                <a:cubicBezTo>
                  <a:pt x="7687" y="87233"/>
                  <a:pt x="9152" y="92761"/>
                  <a:pt x="8932" y="103230"/>
                </a:cubicBezTo>
                <a:cubicBezTo>
                  <a:pt x="8786" y="108977"/>
                  <a:pt x="11897" y="114322"/>
                  <a:pt x="16949" y="117104"/>
                </a:cubicBezTo>
                <a:cubicBezTo>
                  <a:pt x="25039" y="121533"/>
                  <a:pt x="29139" y="125194"/>
                  <a:pt x="33458" y="132296"/>
                </a:cubicBezTo>
                <a:lnTo>
                  <a:pt x="15631" y="167841"/>
                </a:lnTo>
                <a:cubicBezTo>
                  <a:pt x="13471" y="172197"/>
                  <a:pt x="15228" y="177468"/>
                  <a:pt x="19548" y="179628"/>
                </a:cubicBezTo>
                <a:lnTo>
                  <a:pt x="51029" y="195369"/>
                </a:lnTo>
                <a:cubicBezTo>
                  <a:pt x="55239" y="197455"/>
                  <a:pt x="60364" y="195881"/>
                  <a:pt x="62634" y="191781"/>
                </a:cubicBezTo>
                <a:lnTo>
                  <a:pt x="81962" y="156968"/>
                </a:lnTo>
                <a:lnTo>
                  <a:pt x="101290" y="191781"/>
                </a:lnTo>
                <a:cubicBezTo>
                  <a:pt x="103560" y="195881"/>
                  <a:pt x="108685" y="197492"/>
                  <a:pt x="112894" y="195369"/>
                </a:cubicBezTo>
                <a:lnTo>
                  <a:pt x="144376" y="179628"/>
                </a:lnTo>
                <a:cubicBezTo>
                  <a:pt x="148732" y="177468"/>
                  <a:pt x="150489" y="172197"/>
                  <a:pt x="148293" y="167841"/>
                </a:cubicBezTo>
                <a:lnTo>
                  <a:pt x="130502" y="132259"/>
                </a:lnTo>
                <a:cubicBezTo>
                  <a:pt x="134785" y="125157"/>
                  <a:pt x="138922" y="121497"/>
                  <a:pt x="147012" y="117067"/>
                </a:cubicBezTo>
                <a:cubicBezTo>
                  <a:pt x="152063" y="114322"/>
                  <a:pt x="155138" y="108941"/>
                  <a:pt x="155028" y="103194"/>
                </a:cubicBezTo>
                <a:cubicBezTo>
                  <a:pt x="154772" y="92724"/>
                  <a:pt x="156273" y="87197"/>
                  <a:pt x="161727" y="78265"/>
                </a:cubicBezTo>
                <a:cubicBezTo>
                  <a:pt x="164729" y="73359"/>
                  <a:pt x="164729" y="67173"/>
                  <a:pt x="161727" y="62268"/>
                </a:cubicBezTo>
                <a:cubicBezTo>
                  <a:pt x="156273" y="53336"/>
                  <a:pt x="154809" y="47808"/>
                  <a:pt x="155028" y="37339"/>
                </a:cubicBezTo>
                <a:cubicBezTo>
                  <a:pt x="155175" y="31591"/>
                  <a:pt x="152063" y="26247"/>
                  <a:pt x="147012" y="23465"/>
                </a:cubicBezTo>
                <a:cubicBezTo>
                  <a:pt x="137823" y="18450"/>
                  <a:pt x="133760" y="14386"/>
                  <a:pt x="128745" y="5198"/>
                </a:cubicBezTo>
                <a:cubicBezTo>
                  <a:pt x="125999" y="146"/>
                  <a:pt x="120618" y="-2929"/>
                  <a:pt x="114871" y="-2819"/>
                </a:cubicBezTo>
                <a:cubicBezTo>
                  <a:pt x="104402" y="-2562"/>
                  <a:pt x="98874" y="-4063"/>
                  <a:pt x="89942" y="-9518"/>
                </a:cubicBezTo>
                <a:close/>
                <a:moveTo>
                  <a:pt x="81998" y="35142"/>
                </a:moveTo>
                <a:cubicBezTo>
                  <a:pt x="101394" y="35142"/>
                  <a:pt x="117141" y="50889"/>
                  <a:pt x="117141" y="70284"/>
                </a:cubicBezTo>
                <a:cubicBezTo>
                  <a:pt x="117141" y="89680"/>
                  <a:pt x="101394" y="105427"/>
                  <a:pt x="81998" y="105427"/>
                </a:cubicBezTo>
                <a:cubicBezTo>
                  <a:pt x="62603" y="105427"/>
                  <a:pt x="46856" y="89680"/>
                  <a:pt x="46856" y="70284"/>
                </a:cubicBezTo>
                <a:cubicBezTo>
                  <a:pt x="46856" y="50889"/>
                  <a:pt x="62603" y="35142"/>
                  <a:pt x="81998" y="35142"/>
                </a:cubicBezTo>
                <a:close/>
              </a:path>
            </a:pathLst>
          </a:custGeom>
          <a:solidFill>
            <a:srgbClr val="FFFFFF"/>
          </a:solidFill>
          <a:ln/>
        </p:spPr>
      </p:sp>
      <p:sp>
        <p:nvSpPr>
          <p:cNvPr id="18" name="Shape 4">
            <a:extLst>
              <a:ext uri="{FF2B5EF4-FFF2-40B4-BE49-F238E27FC236}">
                <a16:creationId xmlns:a16="http://schemas.microsoft.com/office/drawing/2014/main" id="{1CFF9440-C473-BD53-E011-68ABC58CC13C}"/>
              </a:ext>
            </a:extLst>
          </p:cNvPr>
          <p:cNvSpPr/>
          <p:nvPr/>
        </p:nvSpPr>
        <p:spPr>
          <a:xfrm>
            <a:off x="324682" y="800059"/>
            <a:ext cx="899640" cy="37485"/>
          </a:xfrm>
          <a:prstGeom prst="roundRect">
            <a:avLst>
              <a:gd name="adj" fmla="val 0"/>
            </a:avLst>
          </a:prstGeom>
          <a:gradFill flip="none" rotWithShape="1">
            <a:gsLst>
              <a:gs pos="0">
                <a:srgbClr val="4299E1"/>
              </a:gs>
              <a:gs pos="100000">
                <a:srgbClr val="000000">
                  <a:alpha val="0"/>
                </a:srgbClr>
              </a:gs>
            </a:gsLst>
            <a:lin ang="0" scaled="1"/>
          </a:gradFill>
          <a:ln/>
        </p:spPr>
      </p:sp>
      <p:sp>
        <p:nvSpPr>
          <p:cNvPr id="100" name="Text 39">
            <a:extLst>
              <a:ext uri="{FF2B5EF4-FFF2-40B4-BE49-F238E27FC236}">
                <a16:creationId xmlns:a16="http://schemas.microsoft.com/office/drawing/2014/main" id="{5B095124-3B47-B8D1-51B6-28D1F18B9438}"/>
              </a:ext>
            </a:extLst>
          </p:cNvPr>
          <p:cNvSpPr/>
          <p:nvPr/>
        </p:nvSpPr>
        <p:spPr>
          <a:xfrm>
            <a:off x="11743891" y="6490772"/>
            <a:ext cx="219075" cy="190500"/>
          </a:xfrm>
          <a:prstGeom prst="rect">
            <a:avLst/>
          </a:prstGeom>
          <a:noFill/>
          <a:ln/>
        </p:spPr>
        <p:txBody>
          <a:bodyPr wrap="square" lIns="0" tIns="0" rIns="0" bIns="0" rtlCol="0" anchor="ctr"/>
          <a:lstStyle/>
          <a:p>
            <a:pPr>
              <a:lnSpc>
                <a:spcPct val="120000"/>
              </a:lnSpc>
            </a:pPr>
            <a:r>
              <a:rPr lang="ru-RU" sz="1000" dirty="0">
                <a:solidFill>
                  <a:srgbClr val="2B6CB0"/>
                </a:solidFill>
                <a:latin typeface="Arial" panose="020B0604020202020204" pitchFamily="34" charset="0"/>
                <a:ea typeface="MiSans" pitchFamily="34" charset="-122"/>
                <a:cs typeface="Arial" panose="020B0604020202020204" pitchFamily="34" charset="0"/>
              </a:rPr>
              <a:t>31</a:t>
            </a:r>
            <a:endParaRPr lang="en-US" sz="1000" dirty="0">
              <a:latin typeface="Arial" panose="020B0604020202020204" pitchFamily="34" charset="0"/>
              <a:cs typeface="Arial" panose="020B0604020202020204" pitchFamily="34" charset="0"/>
            </a:endParaRPr>
          </a:p>
        </p:txBody>
      </p:sp>
      <p:sp>
        <p:nvSpPr>
          <p:cNvPr id="101" name="Текст 3">
            <a:extLst>
              <a:ext uri="{FF2B5EF4-FFF2-40B4-BE49-F238E27FC236}">
                <a16:creationId xmlns:a16="http://schemas.microsoft.com/office/drawing/2014/main" id="{C1A93031-DFFD-C7A1-63B1-4295B36F1A18}"/>
              </a:ext>
            </a:extLst>
          </p:cNvPr>
          <p:cNvSpPr txBox="1">
            <a:spLocks/>
          </p:cNvSpPr>
          <p:nvPr/>
        </p:nvSpPr>
        <p:spPr>
          <a:xfrm>
            <a:off x="6421268" y="2120000"/>
            <a:ext cx="5356071" cy="1350745"/>
          </a:xfrm>
          <a:prstGeom prst="rect">
            <a:avLst/>
          </a:prstGeom>
          <a:noFill/>
          <a:ln>
            <a:noFill/>
          </a:ln>
        </p:spPr>
        <p:txBody>
          <a:bodyPr vert="horz" lIns="91440" tIns="45720" rIns="91440" bIns="45720" numCol="1" spcCol="252000" rtlCol="0">
            <a:normAutofit fontScale="25000" lnSpcReduction="20000"/>
          </a:bodyPr>
          <a:lstStyle>
            <a:defPPr>
              <a:defRPr lang="ru-KZ"/>
            </a:defPPr>
            <a:lvl1pPr marL="182563" indent="-182563" algn="just">
              <a:lnSpc>
                <a:spcPct val="125000"/>
              </a:lnSpc>
              <a:spcBef>
                <a:spcPts val="300"/>
              </a:spcBef>
              <a:buFont typeface="Wingdings" panose="05000000000000000000" pitchFamily="2" charset="2"/>
              <a:buChar char="ü"/>
              <a:defRPr sz="4800">
                <a:solidFill>
                  <a:srgbClr val="1A355D"/>
                </a:solidFill>
                <a:latin typeface="Arial" panose="020B0604020202020204" pitchFamily="34" charset="0"/>
                <a:cs typeface="Arial" panose="020B0604020202020204" pitchFamily="34" charset="0"/>
              </a:defRPr>
            </a:lvl1pPr>
            <a:lvl2pPr indent="0">
              <a:lnSpc>
                <a:spcPct val="90000"/>
              </a:lnSpc>
              <a:spcBef>
                <a:spcPts val="500"/>
              </a:spcBef>
              <a:buFont typeface="Arial" panose="020B0604020202020204" pitchFamily="34" charset="0"/>
              <a:buNone/>
              <a:defRPr sz="1400"/>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r>
              <a:rPr lang="ru-RU" dirty="0"/>
              <a:t>«</a:t>
            </a:r>
            <a:r>
              <a:rPr lang="ru-RU" dirty="0" err="1"/>
              <a:t>Бақытты</a:t>
            </a:r>
            <a:r>
              <a:rPr lang="ru-RU" dirty="0"/>
              <a:t> </a:t>
            </a:r>
            <a:r>
              <a:rPr lang="ru-RU" dirty="0" err="1"/>
              <a:t>Шаңырақ</a:t>
            </a:r>
            <a:r>
              <a:rPr lang="ru-RU" dirty="0"/>
              <a:t>» </a:t>
            </a:r>
            <a:r>
              <a:rPr lang="ru-RU" dirty="0" err="1"/>
              <a:t>қоғамдық</a:t>
            </a:r>
            <a:r>
              <a:rPr lang="ru-RU" dirty="0"/>
              <a:t> </a:t>
            </a:r>
            <a:r>
              <a:rPr lang="ru-RU" dirty="0" err="1"/>
              <a:t>қорының</a:t>
            </a:r>
            <a:r>
              <a:rPr lang="ru-RU" dirty="0"/>
              <a:t> </a:t>
            </a:r>
            <a:r>
              <a:rPr lang="ru-RU" dirty="0" err="1"/>
              <a:t>өтініші</a:t>
            </a:r>
            <a:r>
              <a:rPr lang="ru-RU" dirty="0"/>
              <a:t> </a:t>
            </a:r>
            <a:r>
              <a:rPr lang="ru-RU" dirty="0" err="1"/>
              <a:t>бойынша</a:t>
            </a:r>
            <a:r>
              <a:rPr lang="ru-RU" dirty="0"/>
              <a:t> «</a:t>
            </a:r>
            <a:r>
              <a:rPr lang="ru-RU" dirty="0" err="1"/>
              <a:t>Баланың</a:t>
            </a:r>
            <a:r>
              <a:rPr lang="ru-RU" dirty="0"/>
              <a:t> </a:t>
            </a:r>
            <a:r>
              <a:rPr lang="ru-RU" dirty="0" err="1"/>
              <a:t>арманын</a:t>
            </a:r>
            <a:r>
              <a:rPr lang="ru-RU" dirty="0"/>
              <a:t> </a:t>
            </a:r>
            <a:r>
              <a:rPr lang="ru-RU" dirty="0" err="1"/>
              <a:t>орында</a:t>
            </a:r>
            <a:r>
              <a:rPr lang="ru-RU" dirty="0"/>
              <a:t>» </a:t>
            </a:r>
            <a:r>
              <a:rPr lang="ru-RU" dirty="0" err="1"/>
              <a:t>акциясына</a:t>
            </a:r>
            <a:r>
              <a:rPr lang="ru-RU" dirty="0"/>
              <a:t> </a:t>
            </a:r>
            <a:r>
              <a:rPr lang="ru-RU" dirty="0" err="1"/>
              <a:t>қатысу</a:t>
            </a:r>
            <a:r>
              <a:rPr lang="ru-RU" dirty="0"/>
              <a:t> – </a:t>
            </a:r>
            <a:r>
              <a:rPr lang="ru-RU" dirty="0" err="1"/>
              <a:t>әлеуметтік</a:t>
            </a:r>
            <a:r>
              <a:rPr lang="ru-RU" dirty="0"/>
              <a:t> </a:t>
            </a:r>
            <a:r>
              <a:rPr lang="ru-RU" dirty="0" err="1"/>
              <a:t>осал</a:t>
            </a:r>
            <a:r>
              <a:rPr lang="ru-RU" dirty="0"/>
              <a:t> </a:t>
            </a:r>
            <a:r>
              <a:rPr lang="ru-RU" dirty="0" err="1"/>
              <a:t>отбасылардан</a:t>
            </a:r>
            <a:r>
              <a:rPr lang="ru-RU" dirty="0"/>
              <a:t> </a:t>
            </a:r>
            <a:r>
              <a:rPr lang="ru-RU" dirty="0" err="1"/>
              <a:t>шыққан</a:t>
            </a:r>
            <a:r>
              <a:rPr lang="ru-RU" dirty="0"/>
              <a:t> 5 </a:t>
            </a:r>
            <a:r>
              <a:rPr lang="ru-RU" dirty="0" err="1"/>
              <a:t>балаға</a:t>
            </a:r>
            <a:r>
              <a:rPr lang="ru-RU" dirty="0"/>
              <a:t> </a:t>
            </a:r>
            <a:r>
              <a:rPr lang="ru-RU" dirty="0" err="1"/>
              <a:t>қолдау</a:t>
            </a:r>
            <a:r>
              <a:rPr lang="ru-RU" dirty="0"/>
              <a:t> </a:t>
            </a:r>
            <a:r>
              <a:rPr lang="ru-RU" dirty="0" err="1"/>
              <a:t>көрсетілді</a:t>
            </a:r>
            <a:r>
              <a:rPr lang="ru-RU" dirty="0"/>
              <a:t>.</a:t>
            </a:r>
          </a:p>
          <a:p>
            <a:r>
              <a:rPr lang="ru-RU" dirty="0" err="1"/>
              <a:t>Науқас</a:t>
            </a:r>
            <a:r>
              <a:rPr lang="ru-RU" dirty="0"/>
              <a:t> </a:t>
            </a:r>
            <a:r>
              <a:rPr lang="ru-RU" dirty="0" err="1"/>
              <a:t>баланың</a:t>
            </a:r>
            <a:r>
              <a:rPr lang="ru-RU" dirty="0"/>
              <a:t> </a:t>
            </a:r>
            <a:r>
              <a:rPr lang="ru-RU" dirty="0" err="1"/>
              <a:t>ата-анасына</a:t>
            </a:r>
            <a:r>
              <a:rPr lang="ru-RU" dirty="0"/>
              <a:t> </a:t>
            </a:r>
            <a:r>
              <a:rPr lang="ru-RU" dirty="0" err="1"/>
              <a:t>материалдық</a:t>
            </a:r>
            <a:r>
              <a:rPr lang="ru-RU" dirty="0"/>
              <a:t> </a:t>
            </a:r>
            <a:r>
              <a:rPr lang="ru-RU" dirty="0" err="1"/>
              <a:t>көмек</a:t>
            </a:r>
            <a:r>
              <a:rPr lang="ru-RU" dirty="0"/>
              <a:t> </a:t>
            </a:r>
            <a:r>
              <a:rPr lang="ru-RU" dirty="0" err="1"/>
              <a:t>көрсетілді</a:t>
            </a:r>
            <a:endParaRPr lang="ru-RU" dirty="0"/>
          </a:p>
          <a:p>
            <a:r>
              <a:rPr lang="ru-RU" dirty="0"/>
              <a:t>«</a:t>
            </a:r>
            <a:r>
              <a:rPr lang="ru-RU" dirty="0" err="1"/>
              <a:t>Мектепке</a:t>
            </a:r>
            <a:r>
              <a:rPr lang="ru-RU" dirty="0"/>
              <a:t> </a:t>
            </a:r>
            <a:r>
              <a:rPr lang="ru-RU" dirty="0" err="1"/>
              <a:t>жол</a:t>
            </a:r>
            <a:r>
              <a:rPr lang="ru-RU" dirty="0"/>
              <a:t>» </a:t>
            </a:r>
            <a:r>
              <a:rPr lang="ru-RU" dirty="0" err="1"/>
              <a:t>акциясына</a:t>
            </a:r>
            <a:r>
              <a:rPr lang="ru-RU" dirty="0"/>
              <a:t> </a:t>
            </a:r>
            <a:r>
              <a:rPr lang="ru-RU" dirty="0" err="1"/>
              <a:t>қатысу</a:t>
            </a:r>
            <a:r>
              <a:rPr lang="ru-RU" dirty="0"/>
              <a:t> – 5 </a:t>
            </a:r>
            <a:r>
              <a:rPr lang="ru-RU" dirty="0" err="1"/>
              <a:t>балаға</a:t>
            </a:r>
            <a:r>
              <a:rPr lang="ru-RU" dirty="0"/>
              <a:t> </a:t>
            </a:r>
            <a:r>
              <a:rPr lang="ru-RU" dirty="0" err="1"/>
              <a:t>мектепке</a:t>
            </a:r>
            <a:r>
              <a:rPr lang="ru-RU" dirty="0"/>
              <a:t> </a:t>
            </a:r>
            <a:r>
              <a:rPr lang="ru-RU" dirty="0" err="1"/>
              <a:t>арналған</a:t>
            </a:r>
            <a:r>
              <a:rPr lang="ru-RU" dirty="0"/>
              <a:t> </a:t>
            </a:r>
            <a:r>
              <a:rPr lang="ru-RU" dirty="0" err="1"/>
              <a:t>жиынтықтар</a:t>
            </a:r>
            <a:r>
              <a:rPr lang="ru-RU" dirty="0"/>
              <a:t> </a:t>
            </a:r>
            <a:r>
              <a:rPr lang="ru-RU" dirty="0" err="1"/>
              <a:t>сыйға</a:t>
            </a:r>
            <a:r>
              <a:rPr lang="ru-RU" dirty="0"/>
              <a:t> </a:t>
            </a:r>
            <a:r>
              <a:rPr lang="ru-RU" dirty="0" err="1"/>
              <a:t>тартылды</a:t>
            </a:r>
            <a:r>
              <a:rPr lang="ru-RU" dirty="0"/>
              <a:t>.</a:t>
            </a:r>
            <a:endParaRPr lang="ru-KZ" dirty="0"/>
          </a:p>
        </p:txBody>
      </p:sp>
      <p:sp>
        <p:nvSpPr>
          <p:cNvPr id="42" name="Text 2">
            <a:extLst>
              <a:ext uri="{FF2B5EF4-FFF2-40B4-BE49-F238E27FC236}">
                <a16:creationId xmlns:a16="http://schemas.microsoft.com/office/drawing/2014/main" id="{BBBD5070-76C1-4EFA-AE4B-A8583217518C}"/>
              </a:ext>
            </a:extLst>
          </p:cNvPr>
          <p:cNvSpPr/>
          <p:nvPr/>
        </p:nvSpPr>
        <p:spPr>
          <a:xfrm>
            <a:off x="917620" y="77201"/>
            <a:ext cx="10963275" cy="190500"/>
          </a:xfrm>
          <a:prstGeom prst="rect">
            <a:avLst/>
          </a:prstGeom>
          <a:noFill/>
          <a:ln/>
        </p:spPr>
        <p:txBody>
          <a:bodyPr wrap="square" lIns="0" tIns="0" rIns="0" bIns="0" rtlCol="0" anchor="ctr"/>
          <a:lstStyle/>
          <a:p>
            <a:pPr>
              <a:lnSpc>
                <a:spcPct val="120000"/>
              </a:lnSpc>
            </a:pPr>
            <a:r>
              <a:rPr lang="ru-RU"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43" name="Text 41">
            <a:extLst>
              <a:ext uri="{FF2B5EF4-FFF2-40B4-BE49-F238E27FC236}">
                <a16:creationId xmlns:a16="http://schemas.microsoft.com/office/drawing/2014/main" id="{7DCABA38-7D6A-4710-AB55-751D21056684}"/>
              </a:ext>
            </a:extLst>
          </p:cNvPr>
          <p:cNvSpPr/>
          <p:nvPr/>
        </p:nvSpPr>
        <p:spPr>
          <a:xfrm>
            <a:off x="661473" y="6538688"/>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46" name="Shape 40">
            <a:extLst>
              <a:ext uri="{FF2B5EF4-FFF2-40B4-BE49-F238E27FC236}">
                <a16:creationId xmlns:a16="http://schemas.microsoft.com/office/drawing/2014/main" id="{A38121DD-C500-4B05-9CF0-5EFDD2A5B919}"/>
              </a:ext>
            </a:extLst>
          </p:cNvPr>
          <p:cNvSpPr/>
          <p:nvPr/>
        </p:nvSpPr>
        <p:spPr>
          <a:xfrm>
            <a:off x="441889" y="6559770"/>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pic>
        <p:nvPicPr>
          <p:cNvPr id="47" name="Picture 2" descr="Безопасность – Бесплатные иконки: безопасность">
            <a:extLst>
              <a:ext uri="{FF2B5EF4-FFF2-40B4-BE49-F238E27FC236}">
                <a16:creationId xmlns:a16="http://schemas.microsoft.com/office/drawing/2014/main" id="{D3BD8DCD-807D-444D-A9AC-5F72763103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405755" y="935264"/>
            <a:ext cx="287674" cy="231626"/>
          </a:xfrm>
          <a:prstGeom prst="rect">
            <a:avLst/>
          </a:prstGeom>
          <a:noFill/>
          <a:extLst>
            <a:ext uri="{909E8E84-426E-40DD-AFC4-6F175D3DCCD1}">
              <a14:hiddenFill xmlns:a14="http://schemas.microsoft.com/office/drawing/2010/main">
                <a:solidFill>
                  <a:srgbClr val="FFFFFF"/>
                </a:solidFill>
              </a14:hiddenFill>
            </a:ext>
          </a:extLst>
        </p:spPr>
      </p:pic>
      <p:sp>
        <p:nvSpPr>
          <p:cNvPr id="48" name="Текст 3">
            <a:extLst>
              <a:ext uri="{FF2B5EF4-FFF2-40B4-BE49-F238E27FC236}">
                <a16:creationId xmlns:a16="http://schemas.microsoft.com/office/drawing/2014/main" id="{BDA8043B-C72C-40DB-A3A9-73472063C7EB}"/>
              </a:ext>
            </a:extLst>
          </p:cNvPr>
          <p:cNvSpPr txBox="1">
            <a:spLocks/>
          </p:cNvSpPr>
          <p:nvPr/>
        </p:nvSpPr>
        <p:spPr>
          <a:xfrm>
            <a:off x="322618" y="1198306"/>
            <a:ext cx="5896039" cy="732280"/>
          </a:xfrm>
          <a:prstGeom prst="rect">
            <a:avLst/>
          </a:prstGeom>
          <a:noFill/>
          <a:ln>
            <a:noFill/>
          </a:ln>
        </p:spPr>
        <p:txBody>
          <a:bodyPr vert="horz" lIns="91440" tIns="45720" rIns="91440" bIns="45720" numCol="1" spcCol="252000" rtlCol="0">
            <a:noAutofit/>
          </a:bodyPr>
          <a:lstStyle>
            <a:defPPr>
              <a:defRPr lang="ru-KZ"/>
            </a:defPPr>
            <a:lvl1pPr indent="0" algn="just">
              <a:lnSpc>
                <a:spcPct val="90000"/>
              </a:lnSpc>
              <a:spcBef>
                <a:spcPts val="1000"/>
              </a:spcBef>
              <a:buFont typeface="Arial" panose="020B0604020202020204" pitchFamily="34" charset="0"/>
              <a:buNone/>
              <a:defRPr sz="1200">
                <a:solidFill>
                  <a:srgbClr val="2B6CB0"/>
                </a:solidFill>
                <a:latin typeface="Arial" panose="020B0604020202020204" pitchFamily="34" charset="0"/>
                <a:cs typeface="Arial" panose="020B0604020202020204" pitchFamily="34" charset="0"/>
              </a:defRPr>
            </a:lvl1pPr>
            <a:lvl2pPr indent="0">
              <a:lnSpc>
                <a:spcPct val="90000"/>
              </a:lnSpc>
              <a:spcBef>
                <a:spcPts val="500"/>
              </a:spcBef>
              <a:buFont typeface="Arial" panose="020B0604020202020204" pitchFamily="34" charset="0"/>
              <a:buNone/>
              <a:defRPr sz="1400"/>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r>
              <a:rPr lang="ru-RU" dirty="0" err="1"/>
              <a:t>Қорда</a:t>
            </a:r>
            <a:r>
              <a:rPr lang="ru-RU" dirty="0"/>
              <a:t> </a:t>
            </a:r>
            <a:r>
              <a:rPr lang="ru-RU" dirty="0" err="1"/>
              <a:t>еңбекті</a:t>
            </a:r>
            <a:r>
              <a:rPr lang="ru-RU" dirty="0"/>
              <a:t> </a:t>
            </a:r>
            <a:r>
              <a:rPr lang="ru-RU" dirty="0" err="1"/>
              <a:t>қорғау</a:t>
            </a:r>
            <a:r>
              <a:rPr lang="ru-RU" dirty="0"/>
              <a:t> </a:t>
            </a:r>
            <a:r>
              <a:rPr lang="ru-RU" dirty="0" err="1"/>
              <a:t>және</a:t>
            </a:r>
            <a:r>
              <a:rPr lang="ru-RU" dirty="0"/>
              <a:t> </a:t>
            </a:r>
            <a:r>
              <a:rPr lang="ru-RU" dirty="0" err="1"/>
              <a:t>қауіпсіздік</a:t>
            </a:r>
            <a:r>
              <a:rPr lang="ru-RU" dirty="0"/>
              <a:t> </a:t>
            </a:r>
            <a:r>
              <a:rPr lang="ru-RU" dirty="0" err="1"/>
              <a:t>техникасы</a:t>
            </a:r>
            <a:r>
              <a:rPr lang="ru-RU" dirty="0"/>
              <a:t> </a:t>
            </a:r>
            <a:r>
              <a:rPr lang="ru-RU" dirty="0" err="1"/>
              <a:t>бөлігіндегі</a:t>
            </a:r>
            <a:r>
              <a:rPr lang="ru-RU" dirty="0"/>
              <a:t> </a:t>
            </a:r>
            <a:r>
              <a:rPr lang="ru-RU" dirty="0" err="1"/>
              <a:t>жұмыс</a:t>
            </a:r>
            <a:r>
              <a:rPr lang="ru-RU" dirty="0"/>
              <a:t> </a:t>
            </a:r>
            <a:r>
              <a:rPr lang="ru-RU" dirty="0" err="1"/>
              <a:t>үдерісін</a:t>
            </a:r>
            <a:r>
              <a:rPr lang="ru-RU" dirty="0"/>
              <a:t> </a:t>
            </a:r>
            <a:r>
              <a:rPr lang="ru-RU" dirty="0" err="1"/>
              <a:t>ұйымдастыру</a:t>
            </a:r>
            <a:r>
              <a:rPr lang="ru-RU" dirty="0"/>
              <a:t> </a:t>
            </a:r>
            <a:r>
              <a:rPr lang="ru-RU" dirty="0" err="1"/>
              <a:t>қызметкерлердің</a:t>
            </a:r>
            <a:r>
              <a:rPr lang="ru-RU" dirty="0"/>
              <a:t> </a:t>
            </a:r>
            <a:r>
              <a:rPr lang="ru-RU" dirty="0" err="1"/>
              <a:t>қорғалу</a:t>
            </a:r>
            <a:r>
              <a:rPr lang="ru-RU" dirty="0"/>
              <a:t> </a:t>
            </a:r>
            <a:r>
              <a:rPr lang="ru-RU" dirty="0" err="1"/>
              <a:t>деңгейін</a:t>
            </a:r>
            <a:r>
              <a:rPr lang="ru-RU" dirty="0"/>
              <a:t> </a:t>
            </a:r>
            <a:r>
              <a:rPr lang="ru-RU" dirty="0" err="1"/>
              <a:t>арттыруға</a:t>
            </a:r>
            <a:r>
              <a:rPr lang="ru-RU" dirty="0"/>
              <a:t>, </a:t>
            </a:r>
            <a:r>
              <a:rPr lang="ru-RU" dirty="0" err="1"/>
              <a:t>қауіпсіздік</a:t>
            </a:r>
            <a:r>
              <a:rPr lang="ru-RU" dirty="0"/>
              <a:t> </a:t>
            </a:r>
            <a:r>
              <a:rPr lang="ru-RU" dirty="0" err="1"/>
              <a:t>мәдениетін</a:t>
            </a:r>
            <a:r>
              <a:rPr lang="ru-RU" dirty="0"/>
              <a:t> </a:t>
            </a:r>
            <a:r>
              <a:rPr lang="ru-RU" dirty="0" err="1"/>
              <a:t>жүйелі</a:t>
            </a:r>
            <a:r>
              <a:rPr lang="ru-RU" dirty="0"/>
              <a:t> </a:t>
            </a:r>
            <a:r>
              <a:rPr lang="ru-RU" dirty="0" err="1"/>
              <a:t>түрде</a:t>
            </a:r>
            <a:r>
              <a:rPr lang="ru-RU" dirty="0"/>
              <a:t> </a:t>
            </a:r>
            <a:r>
              <a:rPr lang="ru-RU" dirty="0" err="1"/>
              <a:t>енгізуге</a:t>
            </a:r>
            <a:r>
              <a:rPr lang="ru-RU" dirty="0"/>
              <a:t> </a:t>
            </a:r>
            <a:r>
              <a:rPr lang="ru-RU" dirty="0" err="1"/>
              <a:t>және</a:t>
            </a:r>
            <a:r>
              <a:rPr lang="ru-RU" dirty="0"/>
              <a:t> </a:t>
            </a:r>
            <a:r>
              <a:rPr lang="ru-RU" dirty="0" err="1"/>
              <a:t>жазатайым</a:t>
            </a:r>
            <a:r>
              <a:rPr lang="ru-RU" dirty="0"/>
              <a:t> </a:t>
            </a:r>
            <a:r>
              <a:rPr lang="ru-RU" dirty="0" err="1"/>
              <a:t>оқиғалардың</a:t>
            </a:r>
            <a:r>
              <a:rPr lang="ru-RU" dirty="0"/>
              <a:t> </a:t>
            </a:r>
            <a:r>
              <a:rPr lang="ru-RU" dirty="0" err="1"/>
              <a:t>алдын</a:t>
            </a:r>
            <a:r>
              <a:rPr lang="ru-RU" dirty="0"/>
              <a:t> </a:t>
            </a:r>
            <a:r>
              <a:rPr lang="ru-RU" dirty="0" err="1"/>
              <a:t>алуға</a:t>
            </a:r>
            <a:r>
              <a:rPr lang="ru-RU" dirty="0"/>
              <a:t> </a:t>
            </a:r>
            <a:r>
              <a:rPr lang="ru-RU" dirty="0" err="1"/>
              <a:t>бағытталған</a:t>
            </a:r>
            <a:r>
              <a:rPr lang="ru-RU" dirty="0"/>
              <a:t>.  </a:t>
            </a:r>
          </a:p>
          <a:p>
            <a:endParaRPr lang="ru-RU" dirty="0"/>
          </a:p>
        </p:txBody>
      </p:sp>
      <p:sp>
        <p:nvSpPr>
          <p:cNvPr id="49" name="Shape 41">
            <a:extLst>
              <a:ext uri="{FF2B5EF4-FFF2-40B4-BE49-F238E27FC236}">
                <a16:creationId xmlns:a16="http://schemas.microsoft.com/office/drawing/2014/main" id="{EE8FD175-F7F8-4A65-87E6-C26E6CC98B29}"/>
              </a:ext>
            </a:extLst>
          </p:cNvPr>
          <p:cNvSpPr/>
          <p:nvPr/>
        </p:nvSpPr>
        <p:spPr>
          <a:xfrm>
            <a:off x="331124" y="2066274"/>
            <a:ext cx="5936732" cy="2841396"/>
          </a:xfrm>
          <a:prstGeom prst="roundRect">
            <a:avLst>
              <a:gd name="adj" fmla="val 7619"/>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txBody>
          <a:bodyPr/>
          <a:lstStyle/>
          <a:p>
            <a:endParaRPr lang="ru-KZ" dirty="0"/>
          </a:p>
        </p:txBody>
      </p:sp>
      <p:sp>
        <p:nvSpPr>
          <p:cNvPr id="51" name="Текст 3">
            <a:extLst>
              <a:ext uri="{FF2B5EF4-FFF2-40B4-BE49-F238E27FC236}">
                <a16:creationId xmlns:a16="http://schemas.microsoft.com/office/drawing/2014/main" id="{94134CF5-447A-47FB-83F4-3A0735758542}"/>
              </a:ext>
            </a:extLst>
          </p:cNvPr>
          <p:cNvSpPr txBox="1">
            <a:spLocks/>
          </p:cNvSpPr>
          <p:nvPr/>
        </p:nvSpPr>
        <p:spPr>
          <a:xfrm>
            <a:off x="310000" y="2066274"/>
            <a:ext cx="5978977" cy="2730012"/>
          </a:xfrm>
          <a:prstGeom prst="rect">
            <a:avLst/>
          </a:prstGeom>
          <a:noFill/>
          <a:ln>
            <a:noFill/>
          </a:ln>
        </p:spPr>
        <p:txBody>
          <a:bodyPr vert="horz" lIns="91440" tIns="45720" rIns="91440" bIns="45720" numCol="1" spcCol="252000" rtlCol="0">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182563" indent="-182563" algn="just">
              <a:lnSpc>
                <a:spcPct val="125000"/>
              </a:lnSpc>
              <a:spcBef>
                <a:spcPts val="300"/>
              </a:spcBef>
              <a:buFont typeface="Wingdings" panose="05000000000000000000" pitchFamily="2" charset="2"/>
              <a:buChar char="ü"/>
            </a:pPr>
            <a:r>
              <a:rPr lang="ru-RU" sz="4800" dirty="0">
                <a:solidFill>
                  <a:srgbClr val="1A355D"/>
                </a:solidFill>
                <a:latin typeface="Arial" panose="020B0604020202020204" pitchFamily="34" charset="0"/>
                <a:cs typeface="Arial" panose="020B0604020202020204" pitchFamily="34" charset="0"/>
              </a:rPr>
              <a:t>2025 </a:t>
            </a:r>
            <a:r>
              <a:rPr lang="ru-RU" sz="4800" dirty="0" err="1">
                <a:solidFill>
                  <a:srgbClr val="1A355D"/>
                </a:solidFill>
                <a:latin typeface="Arial" panose="020B0604020202020204" pitchFamily="34" charset="0"/>
                <a:cs typeface="Arial" panose="020B0604020202020204" pitchFamily="34" charset="0"/>
              </a:rPr>
              <a:t>жылғы</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тамызда</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Қызмет</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қызметкерлері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өрт</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қауіпсіздігі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мәселелері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бойынша</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оқудан</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өтті</a:t>
            </a:r>
            <a:r>
              <a:rPr lang="ru-RU" sz="4800" dirty="0">
                <a:solidFill>
                  <a:srgbClr val="1A355D"/>
                </a:solidFill>
                <a:latin typeface="Arial" panose="020B0604020202020204" pitchFamily="34" charset="0"/>
                <a:cs typeface="Arial" panose="020B0604020202020204" pitchFamily="34" charset="0"/>
              </a:rPr>
              <a:t>.</a:t>
            </a:r>
          </a:p>
          <a:p>
            <a:pPr marL="182563" indent="-182563" algn="just">
              <a:lnSpc>
                <a:spcPct val="125000"/>
              </a:lnSpc>
              <a:spcBef>
                <a:spcPts val="300"/>
              </a:spcBef>
              <a:buFont typeface="Wingdings" panose="05000000000000000000" pitchFamily="2" charset="2"/>
              <a:buChar char="ü"/>
            </a:pPr>
            <a:r>
              <a:rPr lang="ru-RU" sz="4800" dirty="0" err="1">
                <a:solidFill>
                  <a:srgbClr val="1A355D"/>
                </a:solidFill>
                <a:latin typeface="Arial" panose="020B0604020202020204" pitchFamily="34" charset="0"/>
                <a:cs typeface="Arial" panose="020B0604020202020204" pitchFamily="34" charset="0"/>
              </a:rPr>
              <a:t>Жаңадан</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қабылданған</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қызметкерлерге</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кіріспе</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нұсқамалар</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өткізілді</a:t>
            </a:r>
            <a:r>
              <a:rPr lang="ru-RU" sz="4800" dirty="0">
                <a:solidFill>
                  <a:srgbClr val="1A355D"/>
                </a:solidFill>
                <a:latin typeface="Arial" panose="020B0604020202020204" pitchFamily="34" charset="0"/>
                <a:cs typeface="Arial" panose="020B0604020202020204" pitchFamily="34" charset="0"/>
              </a:rPr>
              <a:t>.</a:t>
            </a:r>
          </a:p>
          <a:p>
            <a:pPr marL="182563" indent="-182563" algn="just">
              <a:lnSpc>
                <a:spcPct val="125000"/>
              </a:lnSpc>
              <a:spcBef>
                <a:spcPts val="300"/>
              </a:spcBef>
              <a:buFont typeface="Wingdings" panose="05000000000000000000" pitchFamily="2" charset="2"/>
              <a:buChar char="ü"/>
            </a:pPr>
            <a:r>
              <a:rPr lang="ru-RU" sz="4800" dirty="0" err="1">
                <a:solidFill>
                  <a:srgbClr val="1A355D"/>
                </a:solidFill>
                <a:latin typeface="Arial" panose="020B0604020202020204" pitchFamily="34" charset="0"/>
                <a:cs typeface="Arial" panose="020B0604020202020204" pitchFamily="34" charset="0"/>
              </a:rPr>
              <a:t>Ғимарат</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иелерінің</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жауапты</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тұлғаларымен</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бірлесіп</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жалға</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алынған</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үй-жайларға</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тексеру</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жүргізілді</a:t>
            </a:r>
            <a:r>
              <a:rPr lang="ru-RU" sz="4800" dirty="0">
                <a:solidFill>
                  <a:srgbClr val="1A355D"/>
                </a:solidFill>
                <a:latin typeface="Arial" panose="020B0604020202020204" pitchFamily="34" charset="0"/>
                <a:cs typeface="Arial" panose="020B0604020202020204" pitchFamily="34" charset="0"/>
              </a:rPr>
              <a:t>, эвакуация </a:t>
            </a:r>
            <a:r>
              <a:rPr lang="ru-RU" sz="4800" dirty="0" err="1">
                <a:solidFill>
                  <a:srgbClr val="1A355D"/>
                </a:solidFill>
                <a:latin typeface="Arial" panose="020B0604020202020204" pitchFamily="34" charset="0"/>
                <a:cs typeface="Arial" panose="020B0604020202020204" pitchFamily="34" charset="0"/>
              </a:rPr>
              <a:t>жолдарының</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жай-күйі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жабдықтар</a:t>
            </a:r>
            <a:r>
              <a:rPr lang="ru-RU" sz="4800" dirty="0">
                <a:solidFill>
                  <a:srgbClr val="1A355D"/>
                </a:solidFill>
                <a:latin typeface="Arial" panose="020B0604020202020204" pitchFamily="34" charset="0"/>
                <a:cs typeface="Arial" panose="020B0604020202020204" pitchFamily="34" charset="0"/>
              </a:rPr>
              <a:t> мен </a:t>
            </a:r>
            <a:r>
              <a:rPr lang="ru-RU" sz="4800" dirty="0" err="1">
                <a:solidFill>
                  <a:srgbClr val="1A355D"/>
                </a:solidFill>
                <a:latin typeface="Arial" panose="020B0604020202020204" pitchFamily="34" charset="0"/>
                <a:cs typeface="Arial" panose="020B0604020202020204" pitchFamily="34" charset="0"/>
              </a:rPr>
              <a:t>кеңсе</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техникасының</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қосылуының</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өрт</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қауіпсіздігі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талаптарына</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сәйкестігі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тексерілді</a:t>
            </a:r>
            <a:r>
              <a:rPr lang="ru-RU" sz="4800" dirty="0">
                <a:solidFill>
                  <a:srgbClr val="1A355D"/>
                </a:solidFill>
                <a:latin typeface="Arial" panose="020B0604020202020204" pitchFamily="34" charset="0"/>
                <a:cs typeface="Arial" panose="020B0604020202020204" pitchFamily="34" charset="0"/>
              </a:rPr>
              <a:t> </a:t>
            </a:r>
          </a:p>
          <a:p>
            <a:pPr marL="182563" indent="-182563" algn="just">
              <a:lnSpc>
                <a:spcPct val="125000"/>
              </a:lnSpc>
              <a:spcBef>
                <a:spcPts val="300"/>
              </a:spcBef>
              <a:buFont typeface="Wingdings" panose="05000000000000000000" pitchFamily="2" charset="2"/>
              <a:buChar char="ü"/>
            </a:pPr>
            <a:r>
              <a:rPr lang="ru-RU" sz="4800" dirty="0" err="1">
                <a:solidFill>
                  <a:srgbClr val="1A355D"/>
                </a:solidFill>
                <a:latin typeface="Arial" panose="020B0604020202020204" pitchFamily="34" charset="0"/>
                <a:cs typeface="Arial" panose="020B0604020202020204" pitchFamily="34" charset="0"/>
              </a:rPr>
              <a:t>Қауіпсіздік</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еңбекті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қорғау</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және</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өрт</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қауіпсіздігін</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қамтамасыз</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ету</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жөніндегі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нұсқаулық</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жаңартылды</a:t>
            </a:r>
            <a:r>
              <a:rPr lang="ru-RU" sz="4800" dirty="0">
                <a:solidFill>
                  <a:srgbClr val="1A355D"/>
                </a:solidFill>
                <a:latin typeface="Arial" panose="020B0604020202020204" pitchFamily="34" charset="0"/>
                <a:cs typeface="Arial" panose="020B0604020202020204" pitchFamily="34" charset="0"/>
              </a:rPr>
              <a:t> </a:t>
            </a:r>
            <a:r>
              <a:rPr lang="ru-RU" sz="4000" dirty="0">
                <a:solidFill>
                  <a:srgbClr val="1A355D"/>
                </a:solidFill>
                <a:latin typeface="Arial" panose="020B0604020202020204" pitchFamily="34" charset="0"/>
                <a:cs typeface="Arial" panose="020B0604020202020204" pitchFamily="34" charset="0"/>
              </a:rPr>
              <a:t>(2026 ж. а</a:t>
            </a:r>
            <a:r>
              <a:rPr lang="kk-KZ" sz="4000" dirty="0">
                <a:solidFill>
                  <a:srgbClr val="1A355D"/>
                </a:solidFill>
                <a:latin typeface="Arial" panose="020B0604020202020204" pitchFamily="34" charset="0"/>
                <a:cs typeface="Arial" panose="020B0604020202020204" pitchFamily="34" charset="0"/>
              </a:rPr>
              <a:t>қпан)</a:t>
            </a:r>
            <a:r>
              <a:rPr lang="ru-RU" sz="4000" dirty="0">
                <a:solidFill>
                  <a:srgbClr val="1A355D"/>
                </a:solidFill>
                <a:latin typeface="Arial" panose="020B0604020202020204" pitchFamily="34" charset="0"/>
                <a:cs typeface="Arial" panose="020B0604020202020204" pitchFamily="34" charset="0"/>
              </a:rPr>
              <a:t> </a:t>
            </a:r>
          </a:p>
          <a:p>
            <a:pPr marL="182563" indent="-182563" algn="just">
              <a:lnSpc>
                <a:spcPct val="125000"/>
              </a:lnSpc>
              <a:spcBef>
                <a:spcPts val="300"/>
              </a:spcBef>
              <a:buFont typeface="Wingdings" panose="05000000000000000000" pitchFamily="2" charset="2"/>
              <a:buChar char="ü"/>
            </a:pPr>
            <a:r>
              <a:rPr lang="ru-RU" sz="4800" dirty="0" err="1">
                <a:solidFill>
                  <a:srgbClr val="1A355D"/>
                </a:solidFill>
                <a:latin typeface="Arial" panose="020B0604020202020204" pitchFamily="34" charset="0"/>
                <a:cs typeface="Arial" panose="020B0604020202020204" pitchFamily="34" charset="0"/>
              </a:rPr>
              <a:t>Қызметкерлерді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қауіпсіздік</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техникасы</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еңбекті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қорғау</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және</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өрт</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қауіпсіздігі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бойынша</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оқыту</a:t>
            </a:r>
            <a:r>
              <a:rPr lang="ru-RU" sz="4800" dirty="0">
                <a:solidFill>
                  <a:srgbClr val="1A355D"/>
                </a:solidFill>
                <a:latin typeface="Arial" panose="020B0604020202020204" pitchFamily="34" charset="0"/>
                <a:cs typeface="Arial" panose="020B0604020202020204" pitchFamily="34" charset="0"/>
              </a:rPr>
              <a:t> мен </a:t>
            </a:r>
            <a:r>
              <a:rPr lang="ru-RU" sz="4800" dirty="0" err="1">
                <a:solidFill>
                  <a:srgbClr val="1A355D"/>
                </a:solidFill>
                <a:latin typeface="Arial" panose="020B0604020202020204" pitchFamily="34" charset="0"/>
                <a:cs typeface="Arial" panose="020B0604020202020204" pitchFamily="34" charset="0"/>
              </a:rPr>
              <a:t>нұсқамадан</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өткізу</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кестесі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жасалды</a:t>
            </a:r>
            <a:r>
              <a:rPr lang="ru-RU" sz="4800" dirty="0">
                <a:solidFill>
                  <a:srgbClr val="1A355D"/>
                </a:solidFill>
                <a:latin typeface="Arial" panose="020B0604020202020204" pitchFamily="34" charset="0"/>
                <a:cs typeface="Arial" panose="020B0604020202020204" pitchFamily="34" charset="0"/>
              </a:rPr>
              <a:t> </a:t>
            </a:r>
            <a:r>
              <a:rPr lang="ru-RU" sz="4000" dirty="0">
                <a:solidFill>
                  <a:srgbClr val="1A355D"/>
                </a:solidFill>
                <a:latin typeface="Arial" panose="020B0604020202020204" pitchFamily="34" charset="0"/>
                <a:cs typeface="Arial" panose="020B0604020202020204" pitchFamily="34" charset="0"/>
              </a:rPr>
              <a:t>(2026 ж. а</a:t>
            </a:r>
            <a:r>
              <a:rPr lang="kk-KZ" sz="4000" dirty="0">
                <a:solidFill>
                  <a:srgbClr val="1A355D"/>
                </a:solidFill>
                <a:latin typeface="Arial" panose="020B0604020202020204" pitchFamily="34" charset="0"/>
                <a:cs typeface="Arial" panose="020B0604020202020204" pitchFamily="34" charset="0"/>
              </a:rPr>
              <a:t>қпан)</a:t>
            </a:r>
            <a:r>
              <a:rPr lang="ru-RU" sz="4000" dirty="0">
                <a:solidFill>
                  <a:srgbClr val="1A355D"/>
                </a:solidFill>
                <a:latin typeface="Arial" panose="020B0604020202020204" pitchFamily="34" charset="0"/>
                <a:cs typeface="Arial" panose="020B0604020202020204" pitchFamily="34" charset="0"/>
              </a:rPr>
              <a:t> </a:t>
            </a:r>
          </a:p>
          <a:p>
            <a:pPr marL="182563" indent="-182563" algn="just">
              <a:lnSpc>
                <a:spcPct val="125000"/>
              </a:lnSpc>
              <a:spcBef>
                <a:spcPts val="300"/>
              </a:spcBef>
              <a:buFont typeface="Wingdings" panose="05000000000000000000" pitchFamily="2" charset="2"/>
              <a:buChar char="ü"/>
            </a:pPr>
            <a:r>
              <a:rPr lang="ru-RU" sz="4800" dirty="0" err="1">
                <a:solidFill>
                  <a:srgbClr val="1A355D"/>
                </a:solidFill>
                <a:latin typeface="Arial" panose="020B0604020202020204" pitchFamily="34" charset="0"/>
                <a:cs typeface="Arial" panose="020B0604020202020204" pitchFamily="34" charset="0"/>
              </a:rPr>
              <a:t>Еңбекті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қорғау</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және</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қауіпсіздік</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техникасы</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өрт</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қауіпсіздігі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жөніндегі</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іс-шаралар</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жоспарлары</a:t>
            </a:r>
            <a:r>
              <a:rPr lang="ru-RU" sz="4800" dirty="0">
                <a:solidFill>
                  <a:srgbClr val="1A355D"/>
                </a:solidFill>
                <a:latin typeface="Arial" panose="020B0604020202020204" pitchFamily="34" charset="0"/>
                <a:cs typeface="Arial" panose="020B0604020202020204" pitchFamily="34" charset="0"/>
              </a:rPr>
              <a:t> </a:t>
            </a:r>
            <a:r>
              <a:rPr lang="ru-RU" sz="4800" dirty="0" err="1">
                <a:solidFill>
                  <a:srgbClr val="1A355D"/>
                </a:solidFill>
                <a:latin typeface="Arial" panose="020B0604020202020204" pitchFamily="34" charset="0"/>
                <a:cs typeface="Arial" panose="020B0604020202020204" pitchFamily="34" charset="0"/>
              </a:rPr>
              <a:t>бекітілді</a:t>
            </a:r>
            <a:r>
              <a:rPr lang="ru-RU" sz="4800" dirty="0">
                <a:solidFill>
                  <a:srgbClr val="1A355D"/>
                </a:solidFill>
                <a:latin typeface="Arial" panose="020B0604020202020204" pitchFamily="34" charset="0"/>
                <a:cs typeface="Arial" panose="020B0604020202020204" pitchFamily="34" charset="0"/>
              </a:rPr>
              <a:t> (</a:t>
            </a:r>
            <a:r>
              <a:rPr lang="ru-RU" sz="4000" dirty="0">
                <a:solidFill>
                  <a:srgbClr val="1A355D"/>
                </a:solidFill>
                <a:latin typeface="Arial" panose="020B0604020202020204" pitchFamily="34" charset="0"/>
                <a:cs typeface="Arial" panose="020B0604020202020204" pitchFamily="34" charset="0"/>
              </a:rPr>
              <a:t>2026 ж. а</a:t>
            </a:r>
            <a:r>
              <a:rPr lang="kk-KZ" sz="4000" dirty="0">
                <a:solidFill>
                  <a:srgbClr val="1A355D"/>
                </a:solidFill>
                <a:latin typeface="Arial" panose="020B0604020202020204" pitchFamily="34" charset="0"/>
                <a:cs typeface="Arial" panose="020B0604020202020204" pitchFamily="34" charset="0"/>
              </a:rPr>
              <a:t>қпан)</a:t>
            </a:r>
            <a:r>
              <a:rPr lang="ru-RU" sz="4000" dirty="0">
                <a:solidFill>
                  <a:srgbClr val="1A355D"/>
                </a:solidFill>
                <a:latin typeface="Arial" panose="020B0604020202020204" pitchFamily="34" charset="0"/>
                <a:cs typeface="Arial" panose="020B0604020202020204" pitchFamily="34" charset="0"/>
              </a:rPr>
              <a:t> </a:t>
            </a:r>
          </a:p>
          <a:p>
            <a:endParaRPr lang="ru-KZ" sz="1000" dirty="0">
              <a:solidFill>
                <a:srgbClr val="1A355D"/>
              </a:solidFill>
              <a:latin typeface="Arial" panose="020B0604020202020204" pitchFamily="34" charset="0"/>
              <a:cs typeface="Arial" panose="020B0604020202020204" pitchFamily="34" charset="0"/>
            </a:endParaRPr>
          </a:p>
        </p:txBody>
      </p:sp>
      <p:sp>
        <p:nvSpPr>
          <p:cNvPr id="58" name="Shape 38">
            <a:extLst>
              <a:ext uri="{FF2B5EF4-FFF2-40B4-BE49-F238E27FC236}">
                <a16:creationId xmlns:a16="http://schemas.microsoft.com/office/drawing/2014/main" id="{3A1309C0-42E5-4C54-AD4C-B72E0F3A1C7D}"/>
              </a:ext>
            </a:extLst>
          </p:cNvPr>
          <p:cNvSpPr/>
          <p:nvPr/>
        </p:nvSpPr>
        <p:spPr>
          <a:xfrm>
            <a:off x="331123" y="4965327"/>
            <a:ext cx="5978978" cy="738078"/>
          </a:xfrm>
          <a:prstGeom prst="roundRect">
            <a:avLst>
              <a:gd name="adj" fmla="val 3659"/>
            </a:avLst>
          </a:prstGeom>
          <a:solidFill>
            <a:srgbClr val="FFFFFF"/>
          </a:solidFill>
          <a:ln/>
          <a:effectLst>
            <a:outerShdw blurRad="47625" dist="31750" dir="5400000" algn="bl" rotWithShape="0">
              <a:srgbClr val="000000">
                <a:alpha val="10196"/>
              </a:srgbClr>
            </a:outerShdw>
          </a:effectLst>
        </p:spPr>
      </p:sp>
      <p:sp>
        <p:nvSpPr>
          <p:cNvPr id="59" name="Заголовок 1">
            <a:extLst>
              <a:ext uri="{FF2B5EF4-FFF2-40B4-BE49-F238E27FC236}">
                <a16:creationId xmlns:a16="http://schemas.microsoft.com/office/drawing/2014/main" id="{EFFC3BE3-5E3D-42BC-B1B6-EF1FFDBC8AA2}"/>
              </a:ext>
            </a:extLst>
          </p:cNvPr>
          <p:cNvSpPr txBox="1">
            <a:spLocks/>
          </p:cNvSpPr>
          <p:nvPr/>
        </p:nvSpPr>
        <p:spPr>
          <a:xfrm>
            <a:off x="400955" y="5319396"/>
            <a:ext cx="5845489" cy="348878"/>
          </a:xfrm>
          <a:prstGeom prst="rect">
            <a:avLst/>
          </a:prstGeom>
          <a:noFill/>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just">
              <a:lnSpc>
                <a:spcPct val="100000"/>
              </a:lnSpc>
            </a:pPr>
            <a:r>
              <a:rPr lang="ru-RU" sz="14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Ерікті</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медициналық</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сақтандыру</a:t>
            </a:r>
            <a:endParaRPr lang="ru-RU" sz="1200" b="1" dirty="0">
              <a:solidFill>
                <a:srgbClr val="1A355D"/>
              </a:solidFill>
              <a:latin typeface="Arial" panose="020B0604020202020204" pitchFamily="34" charset="0"/>
              <a:cs typeface="Arial" panose="020B0604020202020204" pitchFamily="34" charset="0"/>
            </a:endParaRPr>
          </a:p>
          <a:p>
            <a:pPr algn="just">
              <a:lnSpc>
                <a:spcPct val="100000"/>
              </a:lnSpc>
            </a:pPr>
            <a:endParaRPr lang="ru-RU" sz="400" b="1" dirty="0">
              <a:solidFill>
                <a:srgbClr val="1A355D"/>
              </a:solidFill>
              <a:latin typeface="Arial" panose="020B0604020202020204" pitchFamily="34" charset="0"/>
              <a:cs typeface="Arial" panose="020B0604020202020204" pitchFamily="34" charset="0"/>
            </a:endParaRPr>
          </a:p>
          <a:p>
            <a:pPr algn="just">
              <a:lnSpc>
                <a:spcPct val="100000"/>
              </a:lnSpc>
            </a:pPr>
            <a:r>
              <a:rPr lang="ru-RU" sz="1200" dirty="0" err="1">
                <a:solidFill>
                  <a:srgbClr val="2B6CB0"/>
                </a:solidFill>
                <a:latin typeface="Arial" panose="020B0604020202020204" pitchFamily="34" charset="0"/>
                <a:cs typeface="Arial" panose="020B0604020202020204" pitchFamily="34" charset="0"/>
              </a:rPr>
              <a:t>Қордың</a:t>
            </a:r>
            <a:r>
              <a:rPr lang="ru-RU" sz="1200" dirty="0">
                <a:solidFill>
                  <a:srgbClr val="2B6CB0"/>
                </a:solidFill>
                <a:latin typeface="Arial" panose="020B0604020202020204" pitchFamily="34" charset="0"/>
                <a:cs typeface="Arial" panose="020B0604020202020204" pitchFamily="34" charset="0"/>
              </a:rPr>
              <a:t> даму </a:t>
            </a:r>
            <a:r>
              <a:rPr lang="ru-RU" sz="1200" dirty="0" err="1">
                <a:solidFill>
                  <a:srgbClr val="2B6CB0"/>
                </a:solidFill>
                <a:latin typeface="Arial" panose="020B0604020202020204" pitchFamily="34" charset="0"/>
                <a:cs typeface="Arial" panose="020B0604020202020204" pitchFamily="34" charset="0"/>
              </a:rPr>
              <a:t>жоспарында</a:t>
            </a:r>
            <a:r>
              <a:rPr lang="ru-RU" sz="1200" dirty="0">
                <a:solidFill>
                  <a:srgbClr val="2B6CB0"/>
                </a:solidFill>
                <a:latin typeface="Arial" panose="020B0604020202020204" pitchFamily="34" charset="0"/>
                <a:cs typeface="Arial" panose="020B0604020202020204" pitchFamily="34" charset="0"/>
              </a:rPr>
              <a:t> ауру </a:t>
            </a:r>
            <a:r>
              <a:rPr lang="ru-RU" sz="1200" dirty="0" err="1">
                <a:solidFill>
                  <a:srgbClr val="2B6CB0"/>
                </a:solidFill>
                <a:latin typeface="Arial" panose="020B0604020202020204" pitchFamily="34" charset="0"/>
                <a:cs typeface="Arial" panose="020B0604020202020204" pitchFamily="34" charset="0"/>
              </a:rPr>
              <a:t>жағдайына</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байланысты</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қызметкерлерді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жыл</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сайын</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ерікті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медициналық</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сақтандыруға</a:t>
            </a:r>
            <a:r>
              <a:rPr lang="ru-RU" sz="1200" dirty="0">
                <a:solidFill>
                  <a:srgbClr val="2B6CB0"/>
                </a:solidFill>
                <a:latin typeface="Arial" panose="020B0604020202020204" pitchFamily="34" charset="0"/>
                <a:cs typeface="Arial" panose="020B0604020202020204" pitchFamily="34" charset="0"/>
              </a:rPr>
              <a:t> (ЕМС) </a:t>
            </a:r>
            <a:r>
              <a:rPr lang="ru-RU" sz="1200" dirty="0" err="1">
                <a:solidFill>
                  <a:srgbClr val="2B6CB0"/>
                </a:solidFill>
                <a:latin typeface="Arial" panose="020B0604020202020204" pitchFamily="34" charset="0"/>
                <a:cs typeface="Arial" panose="020B0604020202020204" pitchFamily="34" charset="0"/>
              </a:rPr>
              <a:t>арналған</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шығыстар</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көзделген</a:t>
            </a:r>
            <a:endParaRPr lang="ru-RU" sz="1100" b="1" dirty="0">
              <a:solidFill>
                <a:srgbClr val="1A355D"/>
              </a:solidFill>
              <a:latin typeface="Arial" panose="020B0604020202020204" pitchFamily="34" charset="0"/>
              <a:cs typeface="Arial" panose="020B0604020202020204" pitchFamily="34" charset="0"/>
            </a:endParaRPr>
          </a:p>
        </p:txBody>
      </p:sp>
      <p:sp>
        <p:nvSpPr>
          <p:cNvPr id="60" name="Shape 39">
            <a:extLst>
              <a:ext uri="{FF2B5EF4-FFF2-40B4-BE49-F238E27FC236}">
                <a16:creationId xmlns:a16="http://schemas.microsoft.com/office/drawing/2014/main" id="{7BBA9574-3C36-4591-961C-9840BA18A568}"/>
              </a:ext>
            </a:extLst>
          </p:cNvPr>
          <p:cNvSpPr/>
          <p:nvPr/>
        </p:nvSpPr>
        <p:spPr>
          <a:xfrm>
            <a:off x="438205" y="5053359"/>
            <a:ext cx="239097" cy="205849"/>
          </a:xfrm>
          <a:custGeom>
            <a:avLst/>
            <a:gdLst/>
            <a:ahLst/>
            <a:cxnLst/>
            <a:rect l="l" t="t" r="r" b="b"/>
            <a:pathLst>
              <a:path w="158750" h="158750">
                <a:moveTo>
                  <a:pt x="79375" y="33455"/>
                </a:moveTo>
                <a:lnTo>
                  <a:pt x="74724" y="27006"/>
                </a:lnTo>
                <a:cubicBezTo>
                  <a:pt x="66973" y="16278"/>
                  <a:pt x="54539" y="9922"/>
                  <a:pt x="41269" y="9922"/>
                </a:cubicBezTo>
                <a:cubicBezTo>
                  <a:pt x="18479" y="9922"/>
                  <a:pt x="0" y="28401"/>
                  <a:pt x="0" y="51191"/>
                </a:cubicBezTo>
                <a:lnTo>
                  <a:pt x="0" y="51997"/>
                </a:lnTo>
                <a:cubicBezTo>
                  <a:pt x="0" y="59314"/>
                  <a:pt x="1922" y="66880"/>
                  <a:pt x="5147" y="74414"/>
                </a:cubicBezTo>
                <a:lnTo>
                  <a:pt x="38013" y="74414"/>
                </a:lnTo>
                <a:cubicBezTo>
                  <a:pt x="39005" y="74414"/>
                  <a:pt x="39905" y="73825"/>
                  <a:pt x="40308" y="72895"/>
                </a:cubicBezTo>
                <a:lnTo>
                  <a:pt x="50167" y="49237"/>
                </a:lnTo>
                <a:cubicBezTo>
                  <a:pt x="51315" y="46509"/>
                  <a:pt x="53981" y="44710"/>
                  <a:pt x="56927" y="44648"/>
                </a:cubicBezTo>
                <a:cubicBezTo>
                  <a:pt x="59872" y="44586"/>
                  <a:pt x="62601" y="46323"/>
                  <a:pt x="63810" y="49020"/>
                </a:cubicBezTo>
                <a:lnTo>
                  <a:pt x="79716" y="84336"/>
                </a:lnTo>
                <a:lnTo>
                  <a:pt x="92552" y="58663"/>
                </a:lnTo>
                <a:cubicBezTo>
                  <a:pt x="93824" y="56152"/>
                  <a:pt x="96397" y="54539"/>
                  <a:pt x="99219" y="54539"/>
                </a:cubicBezTo>
                <a:cubicBezTo>
                  <a:pt x="102040" y="54539"/>
                  <a:pt x="104614" y="56121"/>
                  <a:pt x="105885" y="58663"/>
                </a:cubicBezTo>
                <a:lnTo>
                  <a:pt x="113078" y="73019"/>
                </a:lnTo>
                <a:cubicBezTo>
                  <a:pt x="113512" y="73856"/>
                  <a:pt x="114350" y="74383"/>
                  <a:pt x="115311" y="74383"/>
                </a:cubicBezTo>
                <a:lnTo>
                  <a:pt x="153634" y="74383"/>
                </a:lnTo>
                <a:cubicBezTo>
                  <a:pt x="156890" y="66849"/>
                  <a:pt x="158781" y="59283"/>
                  <a:pt x="158781" y="51966"/>
                </a:cubicBezTo>
                <a:lnTo>
                  <a:pt x="158781" y="51160"/>
                </a:lnTo>
                <a:cubicBezTo>
                  <a:pt x="158750" y="28401"/>
                  <a:pt x="140271" y="9922"/>
                  <a:pt x="117481" y="9922"/>
                </a:cubicBezTo>
                <a:cubicBezTo>
                  <a:pt x="104242" y="9922"/>
                  <a:pt x="91777" y="16278"/>
                  <a:pt x="84026" y="27006"/>
                </a:cubicBezTo>
                <a:lnTo>
                  <a:pt x="79375" y="33424"/>
                </a:lnTo>
                <a:close/>
                <a:moveTo>
                  <a:pt x="145604" y="89297"/>
                </a:moveTo>
                <a:lnTo>
                  <a:pt x="115280" y="89297"/>
                </a:lnTo>
                <a:cubicBezTo>
                  <a:pt x="108707" y="89297"/>
                  <a:pt x="102691" y="85576"/>
                  <a:pt x="99746" y="79685"/>
                </a:cubicBezTo>
                <a:lnTo>
                  <a:pt x="99219" y="78631"/>
                </a:lnTo>
                <a:lnTo>
                  <a:pt x="86041" y="105017"/>
                </a:lnTo>
                <a:cubicBezTo>
                  <a:pt x="84770" y="107590"/>
                  <a:pt x="82104" y="109203"/>
                  <a:pt x="79220" y="109141"/>
                </a:cubicBezTo>
                <a:cubicBezTo>
                  <a:pt x="76336" y="109079"/>
                  <a:pt x="73763" y="107373"/>
                  <a:pt x="72585" y="104769"/>
                </a:cubicBezTo>
                <a:lnTo>
                  <a:pt x="57299" y="70817"/>
                </a:lnTo>
                <a:lnTo>
                  <a:pt x="54043" y="78631"/>
                </a:lnTo>
                <a:cubicBezTo>
                  <a:pt x="51346" y="85111"/>
                  <a:pt x="45021" y="89328"/>
                  <a:pt x="38013" y="89328"/>
                </a:cubicBezTo>
                <a:lnTo>
                  <a:pt x="13146" y="89328"/>
                </a:lnTo>
                <a:cubicBezTo>
                  <a:pt x="27781" y="112210"/>
                  <a:pt x="51284" y="133263"/>
                  <a:pt x="65980" y="144487"/>
                </a:cubicBezTo>
                <a:cubicBezTo>
                  <a:pt x="69825" y="147402"/>
                  <a:pt x="74538" y="148859"/>
                  <a:pt x="79344" y="148859"/>
                </a:cubicBezTo>
                <a:cubicBezTo>
                  <a:pt x="84150" y="148859"/>
                  <a:pt x="88894" y="147433"/>
                  <a:pt x="92708" y="144487"/>
                </a:cubicBezTo>
                <a:cubicBezTo>
                  <a:pt x="107466" y="133232"/>
                  <a:pt x="130969" y="112179"/>
                  <a:pt x="145604" y="89297"/>
                </a:cubicBezTo>
                <a:close/>
              </a:path>
            </a:pathLst>
          </a:custGeom>
          <a:solidFill>
            <a:srgbClr val="4299E1"/>
          </a:solidFill>
          <a:ln/>
        </p:spPr>
      </p:sp>
      <p:sp>
        <p:nvSpPr>
          <p:cNvPr id="61" name="Shape 41">
            <a:extLst>
              <a:ext uri="{FF2B5EF4-FFF2-40B4-BE49-F238E27FC236}">
                <a16:creationId xmlns:a16="http://schemas.microsoft.com/office/drawing/2014/main" id="{B1CB578E-4A7D-4CE5-856C-E6507F292D7C}"/>
              </a:ext>
            </a:extLst>
          </p:cNvPr>
          <p:cNvSpPr/>
          <p:nvPr/>
        </p:nvSpPr>
        <p:spPr>
          <a:xfrm>
            <a:off x="326150" y="5766638"/>
            <a:ext cx="5978978" cy="576432"/>
          </a:xfrm>
          <a:prstGeom prst="roundRect">
            <a:avLst>
              <a:gd name="adj" fmla="val 7619"/>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txBody>
          <a:bodyPr/>
          <a:lstStyle/>
          <a:p>
            <a:endParaRPr lang="ru-KZ" dirty="0"/>
          </a:p>
        </p:txBody>
      </p:sp>
      <p:sp>
        <p:nvSpPr>
          <p:cNvPr id="62" name="Текст 3">
            <a:extLst>
              <a:ext uri="{FF2B5EF4-FFF2-40B4-BE49-F238E27FC236}">
                <a16:creationId xmlns:a16="http://schemas.microsoft.com/office/drawing/2014/main" id="{2381D2C7-857F-4A85-8944-C8F2A63A6E60}"/>
              </a:ext>
            </a:extLst>
          </p:cNvPr>
          <p:cNvSpPr txBox="1">
            <a:spLocks/>
          </p:cNvSpPr>
          <p:nvPr/>
        </p:nvSpPr>
        <p:spPr>
          <a:xfrm>
            <a:off x="362357" y="5801260"/>
            <a:ext cx="5939674" cy="371071"/>
          </a:xfrm>
          <a:prstGeom prst="rect">
            <a:avLst/>
          </a:prstGeom>
          <a:noFill/>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15000"/>
              </a:lnSpc>
            </a:pPr>
            <a:r>
              <a:rPr lang="ru-RU" sz="1200" dirty="0">
                <a:solidFill>
                  <a:srgbClr val="1A355D"/>
                </a:solidFill>
                <a:latin typeface="Arial" panose="020B0604020202020204" pitchFamily="34" charset="0"/>
                <a:cs typeface="Arial" panose="020B0604020202020204" pitchFamily="34" charset="0"/>
              </a:rPr>
              <a:t>2025 </a:t>
            </a:r>
            <a:r>
              <a:rPr lang="ru-RU" sz="1200" dirty="0" err="1">
                <a:solidFill>
                  <a:srgbClr val="1A355D"/>
                </a:solidFill>
                <a:latin typeface="Arial" panose="020B0604020202020204" pitchFamily="34" charset="0"/>
                <a:cs typeface="Arial" panose="020B0604020202020204" pitchFamily="34" charset="0"/>
              </a:rPr>
              <a:t>жылы</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ауруға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шалдыққан</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жағдайда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қызметкерлерді</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ерікті</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медициналық</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сақтандырумен</a:t>
            </a:r>
            <a:r>
              <a:rPr lang="ru-RU" sz="1200" dirty="0">
                <a:solidFill>
                  <a:srgbClr val="1A355D"/>
                </a:solidFill>
                <a:latin typeface="Arial" panose="020B0604020202020204" pitchFamily="34" charset="0"/>
                <a:cs typeface="Arial" panose="020B0604020202020204" pitchFamily="34" charset="0"/>
              </a:rPr>
              <a:t> </a:t>
            </a:r>
            <a:r>
              <a:rPr lang="ru-RU" sz="1200" b="1" dirty="0">
                <a:solidFill>
                  <a:srgbClr val="1A355D"/>
                </a:solidFill>
                <a:latin typeface="Arial" panose="020B0604020202020204" pitchFamily="34" charset="0"/>
                <a:cs typeface="Arial" panose="020B0604020202020204" pitchFamily="34" charset="0"/>
              </a:rPr>
              <a:t>71 </a:t>
            </a:r>
            <a:r>
              <a:rPr lang="ru-RU" sz="1200" b="1" dirty="0" err="1">
                <a:solidFill>
                  <a:srgbClr val="1A355D"/>
                </a:solidFill>
                <a:latin typeface="Arial" panose="020B0604020202020204" pitchFamily="34" charset="0"/>
                <a:cs typeface="Arial" panose="020B0604020202020204" pitchFamily="34" charset="0"/>
              </a:rPr>
              <a:t>қызметкер</a:t>
            </a:r>
            <a:r>
              <a:rPr lang="ru-RU" sz="1200" b="1"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қамтылды</a:t>
            </a:r>
            <a:r>
              <a:rPr lang="ru-RU" sz="1200" dirty="0">
                <a:solidFill>
                  <a:srgbClr val="1A355D"/>
                </a:solidFill>
                <a:latin typeface="Arial" panose="020B0604020202020204" pitchFamily="34" charset="0"/>
                <a:cs typeface="Arial" panose="020B0604020202020204" pitchFamily="34" charset="0"/>
              </a:rPr>
              <a:t> (2024 </a:t>
            </a:r>
            <a:r>
              <a:rPr lang="ru-RU" sz="1200" dirty="0" err="1">
                <a:solidFill>
                  <a:srgbClr val="1A355D"/>
                </a:solidFill>
                <a:latin typeface="Arial" panose="020B0604020202020204" pitchFamily="34" charset="0"/>
                <a:cs typeface="Arial" panose="020B0604020202020204" pitchFamily="34" charset="0"/>
              </a:rPr>
              <a:t>жылы</a:t>
            </a:r>
            <a:r>
              <a:rPr lang="ru-RU" sz="1200" dirty="0">
                <a:solidFill>
                  <a:srgbClr val="1A355D"/>
                </a:solidFill>
                <a:latin typeface="Arial" panose="020B0604020202020204" pitchFamily="34" charset="0"/>
                <a:cs typeface="Arial" panose="020B0604020202020204" pitchFamily="34" charset="0"/>
              </a:rPr>
              <a:t> – 60 </a:t>
            </a:r>
            <a:r>
              <a:rPr lang="ru-RU" sz="1200" dirty="0" err="1">
                <a:solidFill>
                  <a:srgbClr val="1A355D"/>
                </a:solidFill>
                <a:latin typeface="Arial" panose="020B0604020202020204" pitchFamily="34" charset="0"/>
                <a:cs typeface="Arial" panose="020B0604020202020204" pitchFamily="34" charset="0"/>
              </a:rPr>
              <a:t>қызметкер</a:t>
            </a:r>
            <a:r>
              <a:rPr lang="ru-RU" sz="1200" dirty="0">
                <a:solidFill>
                  <a:srgbClr val="1A355D"/>
                </a:solidFill>
                <a:latin typeface="Arial" panose="020B0604020202020204" pitchFamily="34" charset="0"/>
                <a:cs typeface="Arial" panose="020B0604020202020204" pitchFamily="34" charset="0"/>
              </a:rPr>
              <a:t>)</a:t>
            </a:r>
          </a:p>
        </p:txBody>
      </p:sp>
      <p:sp>
        <p:nvSpPr>
          <p:cNvPr id="64" name="Shape 57">
            <a:extLst>
              <a:ext uri="{FF2B5EF4-FFF2-40B4-BE49-F238E27FC236}">
                <a16:creationId xmlns:a16="http://schemas.microsoft.com/office/drawing/2014/main" id="{EF5DB22A-F59C-421F-A659-656CD660E77E}"/>
              </a:ext>
            </a:extLst>
          </p:cNvPr>
          <p:cNvSpPr/>
          <p:nvPr/>
        </p:nvSpPr>
        <p:spPr>
          <a:xfrm>
            <a:off x="6533770" y="969871"/>
            <a:ext cx="251080" cy="249703"/>
          </a:xfrm>
          <a:custGeom>
            <a:avLst/>
            <a:gdLst/>
            <a:ahLst/>
            <a:cxnLst/>
            <a:rect l="l" t="t" r="r" b="b"/>
            <a:pathLst>
              <a:path w="178594" h="158750">
                <a:moveTo>
                  <a:pt x="86692" y="9612"/>
                </a:moveTo>
                <a:cubicBezTo>
                  <a:pt x="82321" y="3566"/>
                  <a:pt x="75313" y="0"/>
                  <a:pt x="67872" y="0"/>
                </a:cubicBezTo>
                <a:cubicBezTo>
                  <a:pt x="55035" y="0"/>
                  <a:pt x="44648" y="10387"/>
                  <a:pt x="44648" y="23223"/>
                </a:cubicBezTo>
                <a:lnTo>
                  <a:pt x="44648" y="23968"/>
                </a:lnTo>
                <a:cubicBezTo>
                  <a:pt x="44648" y="43935"/>
                  <a:pt x="70073" y="65329"/>
                  <a:pt x="82538" y="74600"/>
                </a:cubicBezTo>
                <a:cubicBezTo>
                  <a:pt x="86568" y="77608"/>
                  <a:pt x="91994" y="77608"/>
                  <a:pt x="96025" y="74600"/>
                </a:cubicBezTo>
                <a:cubicBezTo>
                  <a:pt x="108490" y="65298"/>
                  <a:pt x="133914" y="43935"/>
                  <a:pt x="133914" y="23968"/>
                </a:cubicBezTo>
                <a:lnTo>
                  <a:pt x="133914" y="23223"/>
                </a:lnTo>
                <a:cubicBezTo>
                  <a:pt x="133914" y="10387"/>
                  <a:pt x="123527" y="0"/>
                  <a:pt x="110691" y="0"/>
                </a:cubicBezTo>
                <a:cubicBezTo>
                  <a:pt x="103250" y="0"/>
                  <a:pt x="96242" y="3566"/>
                  <a:pt x="91870" y="9612"/>
                </a:cubicBezTo>
                <a:lnTo>
                  <a:pt x="89297" y="13240"/>
                </a:lnTo>
                <a:lnTo>
                  <a:pt x="86692" y="9612"/>
                </a:lnTo>
                <a:close/>
                <a:moveTo>
                  <a:pt x="33889" y="105885"/>
                </a:moveTo>
                <a:lnTo>
                  <a:pt x="20681" y="119062"/>
                </a:lnTo>
                <a:lnTo>
                  <a:pt x="9922" y="119062"/>
                </a:lnTo>
                <a:cubicBezTo>
                  <a:pt x="4434" y="119062"/>
                  <a:pt x="0" y="123496"/>
                  <a:pt x="0" y="128984"/>
                </a:cubicBezTo>
                <a:lnTo>
                  <a:pt x="0" y="148828"/>
                </a:lnTo>
                <a:cubicBezTo>
                  <a:pt x="0" y="154316"/>
                  <a:pt x="4434" y="158750"/>
                  <a:pt x="9922" y="158750"/>
                </a:cubicBezTo>
                <a:lnTo>
                  <a:pt x="109296" y="158750"/>
                </a:lnTo>
                <a:cubicBezTo>
                  <a:pt x="118287" y="158750"/>
                  <a:pt x="127062" y="155866"/>
                  <a:pt x="134317" y="150533"/>
                </a:cubicBezTo>
                <a:lnTo>
                  <a:pt x="173571" y="121605"/>
                </a:lnTo>
                <a:cubicBezTo>
                  <a:pt x="179090" y="117543"/>
                  <a:pt x="180268" y="109792"/>
                  <a:pt x="176206" y="104273"/>
                </a:cubicBezTo>
                <a:cubicBezTo>
                  <a:pt x="172145" y="98754"/>
                  <a:pt x="164393" y="97575"/>
                  <a:pt x="158874" y="101637"/>
                </a:cubicBezTo>
                <a:lnTo>
                  <a:pt x="121729" y="128984"/>
                </a:lnTo>
                <a:lnTo>
                  <a:pt x="86816" y="128984"/>
                </a:lnTo>
                <a:cubicBezTo>
                  <a:pt x="82693" y="128984"/>
                  <a:pt x="79375" y="125667"/>
                  <a:pt x="79375" y="121543"/>
                </a:cubicBezTo>
                <a:cubicBezTo>
                  <a:pt x="79375" y="117419"/>
                  <a:pt x="82693" y="114102"/>
                  <a:pt x="86816" y="114102"/>
                </a:cubicBezTo>
                <a:lnTo>
                  <a:pt x="109141" y="114102"/>
                </a:lnTo>
                <a:cubicBezTo>
                  <a:pt x="114629" y="114102"/>
                  <a:pt x="119062" y="109668"/>
                  <a:pt x="119062" y="104180"/>
                </a:cubicBezTo>
                <a:cubicBezTo>
                  <a:pt x="119062" y="98692"/>
                  <a:pt x="114629" y="94258"/>
                  <a:pt x="109141" y="94258"/>
                </a:cubicBezTo>
                <a:lnTo>
                  <a:pt x="61950" y="94258"/>
                </a:lnTo>
                <a:cubicBezTo>
                  <a:pt x="51439" y="94258"/>
                  <a:pt x="41331" y="98444"/>
                  <a:pt x="33889" y="105885"/>
                </a:cubicBezTo>
                <a:close/>
              </a:path>
            </a:pathLst>
          </a:custGeom>
          <a:solidFill>
            <a:srgbClr val="4299E1"/>
          </a:solidFill>
          <a:ln/>
        </p:spPr>
      </p:sp>
      <p:sp>
        <p:nvSpPr>
          <p:cNvPr id="65" name="Shape 41">
            <a:extLst>
              <a:ext uri="{FF2B5EF4-FFF2-40B4-BE49-F238E27FC236}">
                <a16:creationId xmlns:a16="http://schemas.microsoft.com/office/drawing/2014/main" id="{6AB6BD0D-1601-44C3-91D0-FDC2B6AC8469}"/>
              </a:ext>
            </a:extLst>
          </p:cNvPr>
          <p:cNvSpPr/>
          <p:nvPr/>
        </p:nvSpPr>
        <p:spPr>
          <a:xfrm>
            <a:off x="6479439" y="1902675"/>
            <a:ext cx="5564357" cy="1377297"/>
          </a:xfrm>
          <a:prstGeom prst="roundRect">
            <a:avLst>
              <a:gd name="adj" fmla="val 7619"/>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txBody>
          <a:bodyPr/>
          <a:lstStyle/>
          <a:p>
            <a:endParaRPr lang="ru-KZ" dirty="0"/>
          </a:p>
        </p:txBody>
      </p:sp>
      <p:sp>
        <p:nvSpPr>
          <p:cNvPr id="67" name="Shape 56">
            <a:extLst>
              <a:ext uri="{FF2B5EF4-FFF2-40B4-BE49-F238E27FC236}">
                <a16:creationId xmlns:a16="http://schemas.microsoft.com/office/drawing/2014/main" id="{41400D56-EB35-49CC-A16F-D6CB62969E19}"/>
              </a:ext>
            </a:extLst>
          </p:cNvPr>
          <p:cNvSpPr/>
          <p:nvPr/>
        </p:nvSpPr>
        <p:spPr>
          <a:xfrm>
            <a:off x="6417183" y="3523124"/>
            <a:ext cx="5552860" cy="1462841"/>
          </a:xfrm>
          <a:prstGeom prst="roundRect">
            <a:avLst>
              <a:gd name="adj" fmla="val 6818"/>
            </a:avLst>
          </a:prstGeom>
          <a:solidFill>
            <a:srgbClr val="FFFFFF"/>
          </a:solidFill>
          <a:ln/>
          <a:effectLst>
            <a:outerShdw blurRad="47625" dist="31750" dir="5400000" algn="bl" rotWithShape="0">
              <a:srgbClr val="000000">
                <a:alpha val="10196"/>
              </a:srgbClr>
            </a:outerShdw>
          </a:effectLst>
        </p:spPr>
      </p:sp>
      <p:sp>
        <p:nvSpPr>
          <p:cNvPr id="70" name="Динамика численности пенсионеров">
            <a:extLst>
              <a:ext uri="{FF2B5EF4-FFF2-40B4-BE49-F238E27FC236}">
                <a16:creationId xmlns:a16="http://schemas.microsoft.com/office/drawing/2014/main" id="{16587E02-0CCC-4E20-9538-D968E9347760}"/>
              </a:ext>
            </a:extLst>
          </p:cNvPr>
          <p:cNvSpPr/>
          <p:nvPr/>
        </p:nvSpPr>
        <p:spPr>
          <a:xfrm>
            <a:off x="6886360" y="3523123"/>
            <a:ext cx="2790431" cy="394929"/>
          </a:xfrm>
          <a:prstGeom prst="roundRect">
            <a:avLst>
              <a:gd name="adj" fmla="val 29808"/>
            </a:avLst>
          </a:prstGeom>
          <a:noFill/>
          <a:ln w="12700">
            <a:noFill/>
            <a:miter lim="400000"/>
          </a:ln>
          <a:extLst>
            <a:ext uri="{C572A759-6A51-4108-AA02-DFA0A04FC94B}">
              <ma14:wrappingTextBoxFlag xmlns:lc="http://schemas.openxmlformats.org/drawingml/2006/lockedCanvas" xmlns="" xmlns:ma14="http://schemas.microsoft.com/office/mac/drawingml/2011/main" val="1"/>
            </a:ext>
          </a:extLst>
        </p:spPr>
        <p:txBody>
          <a:bodyPr lIns="40282" tIns="40282" rIns="40282" bIns="40282" anchor="ctr"/>
          <a:ls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463258" rtl="0" eaLnBrk="1" fontAlgn="auto" latinLnBrk="0" hangingPunct="0">
              <a:lnSpc>
                <a:spcPct val="100000"/>
              </a:lnSpc>
              <a:spcBef>
                <a:spcPts val="0"/>
              </a:spcBef>
              <a:spcAft>
                <a:spcPts val="0"/>
              </a:spcAft>
              <a:buClrTx/>
              <a:buSzTx/>
              <a:buFontTx/>
              <a:buNone/>
              <a:tabLst/>
              <a:defRPr/>
            </a:pPr>
            <a:r>
              <a:rPr lang="ru-RU" sz="1200" b="1" dirty="0" err="1">
                <a:solidFill>
                  <a:srgbClr val="1A355D"/>
                </a:solidFill>
                <a:latin typeface="Arial" panose="020B0604020202020204" pitchFamily="34" charset="0"/>
                <a:ea typeface="+mn-ea"/>
                <a:cs typeface="Arial" panose="020B0604020202020204" pitchFamily="34" charset="0"/>
              </a:rPr>
              <a:t>Материалдық</a:t>
            </a:r>
            <a:r>
              <a:rPr lang="ru-RU" sz="1200" b="1" dirty="0">
                <a:solidFill>
                  <a:srgbClr val="1A355D"/>
                </a:solidFill>
                <a:latin typeface="Arial" panose="020B0604020202020204" pitchFamily="34" charset="0"/>
                <a:ea typeface="+mn-ea"/>
                <a:cs typeface="Arial" panose="020B0604020202020204" pitchFamily="34" charset="0"/>
              </a:rPr>
              <a:t> </a:t>
            </a:r>
            <a:r>
              <a:rPr lang="ru-RU" sz="1200" b="1" dirty="0" err="1">
                <a:solidFill>
                  <a:srgbClr val="1A355D"/>
                </a:solidFill>
                <a:latin typeface="Arial" panose="020B0604020202020204" pitchFamily="34" charset="0"/>
                <a:ea typeface="+mn-ea"/>
                <a:cs typeface="Arial" panose="020B0604020202020204" pitchFamily="34" charset="0"/>
              </a:rPr>
              <a:t>көмек</a:t>
            </a:r>
            <a:endParaRPr lang="ru-RU" sz="1200" b="1" dirty="0">
              <a:solidFill>
                <a:srgbClr val="1A355D"/>
              </a:solidFill>
              <a:latin typeface="Arial" panose="020B0604020202020204" pitchFamily="34" charset="0"/>
              <a:ea typeface="+mn-ea"/>
              <a:cs typeface="Arial" panose="020B0604020202020204" pitchFamily="34" charset="0"/>
            </a:endParaRPr>
          </a:p>
        </p:txBody>
      </p:sp>
      <p:grpSp>
        <p:nvGrpSpPr>
          <p:cNvPr id="76" name="Группа 75">
            <a:extLst>
              <a:ext uri="{FF2B5EF4-FFF2-40B4-BE49-F238E27FC236}">
                <a16:creationId xmlns:a16="http://schemas.microsoft.com/office/drawing/2014/main" id="{3EFE2B0C-4EA7-4830-9899-A45F18E02276}"/>
              </a:ext>
            </a:extLst>
          </p:cNvPr>
          <p:cNvGrpSpPr/>
          <p:nvPr/>
        </p:nvGrpSpPr>
        <p:grpSpPr>
          <a:xfrm>
            <a:off x="6530480" y="3565774"/>
            <a:ext cx="331054" cy="352278"/>
            <a:chOff x="7389540" y="2286000"/>
            <a:chExt cx="914400" cy="914400"/>
          </a:xfrm>
        </p:grpSpPr>
        <p:sp>
          <p:nvSpPr>
            <p:cNvPr id="77" name="Shape 15">
              <a:extLst>
                <a:ext uri="{FF2B5EF4-FFF2-40B4-BE49-F238E27FC236}">
                  <a16:creationId xmlns:a16="http://schemas.microsoft.com/office/drawing/2014/main" id="{BC742255-F640-4205-8CA3-2B5AC6FCC026}"/>
                </a:ext>
              </a:extLst>
            </p:cNvPr>
            <p:cNvSpPr/>
            <p:nvPr/>
          </p:nvSpPr>
          <p:spPr>
            <a:xfrm>
              <a:off x="7389540" y="2286000"/>
              <a:ext cx="914400" cy="914400"/>
            </a:xfrm>
            <a:prstGeom prst="roundRect">
              <a:avLst>
                <a:gd name="adj" fmla="val 50000"/>
              </a:avLst>
            </a:prstGeom>
            <a:gradFill flip="none" rotWithShape="1">
              <a:gsLst>
                <a:gs pos="0">
                  <a:srgbClr val="4299E1"/>
                </a:gs>
                <a:gs pos="100000">
                  <a:srgbClr val="1A365D"/>
                </a:gs>
              </a:gsLst>
              <a:lin ang="2700000" scaled="1"/>
            </a:gradFill>
            <a:ln/>
          </p:spPr>
        </p:sp>
        <p:sp>
          <p:nvSpPr>
            <p:cNvPr id="78" name="Shape 16">
              <a:extLst>
                <a:ext uri="{FF2B5EF4-FFF2-40B4-BE49-F238E27FC236}">
                  <a16:creationId xmlns:a16="http://schemas.microsoft.com/office/drawing/2014/main" id="{FA5D1727-4ECB-4F35-8A12-4C8844E90DC7}"/>
                </a:ext>
              </a:extLst>
            </p:cNvPr>
            <p:cNvSpPr/>
            <p:nvPr/>
          </p:nvSpPr>
          <p:spPr>
            <a:xfrm>
              <a:off x="7675290" y="2571750"/>
              <a:ext cx="342900" cy="342900"/>
            </a:xfrm>
            <a:custGeom>
              <a:avLst/>
              <a:gdLst/>
              <a:ahLst/>
              <a:cxnLst/>
              <a:rect l="l" t="t" r="r" b="b"/>
              <a:pathLst>
                <a:path w="342900" h="342900">
                  <a:moveTo>
                    <a:pt x="85725" y="64294"/>
                  </a:moveTo>
                  <a:lnTo>
                    <a:pt x="85725" y="53578"/>
                  </a:lnTo>
                  <a:cubicBezTo>
                    <a:pt x="85725" y="23976"/>
                    <a:pt x="143321" y="0"/>
                    <a:pt x="214313" y="0"/>
                  </a:cubicBezTo>
                  <a:cubicBezTo>
                    <a:pt x="285304" y="0"/>
                    <a:pt x="342900" y="23976"/>
                    <a:pt x="342900" y="53578"/>
                  </a:cubicBezTo>
                  <a:lnTo>
                    <a:pt x="342900" y="64294"/>
                  </a:lnTo>
                  <a:cubicBezTo>
                    <a:pt x="342900" y="84787"/>
                    <a:pt x="315240" y="102602"/>
                    <a:pt x="274588" y="111643"/>
                  </a:cubicBezTo>
                  <a:cubicBezTo>
                    <a:pt x="272981" y="109768"/>
                    <a:pt x="271306" y="107960"/>
                    <a:pt x="269632" y="106286"/>
                  </a:cubicBezTo>
                  <a:cubicBezTo>
                    <a:pt x="259251" y="96039"/>
                    <a:pt x="245857" y="88270"/>
                    <a:pt x="231859" y="82510"/>
                  </a:cubicBezTo>
                  <a:cubicBezTo>
                    <a:pt x="203798" y="70790"/>
                    <a:pt x="167231" y="64361"/>
                    <a:pt x="128588" y="64361"/>
                  </a:cubicBezTo>
                  <a:cubicBezTo>
                    <a:pt x="113920" y="64361"/>
                    <a:pt x="99588" y="65298"/>
                    <a:pt x="85859" y="67107"/>
                  </a:cubicBezTo>
                  <a:cubicBezTo>
                    <a:pt x="85725" y="66236"/>
                    <a:pt x="85725" y="65298"/>
                    <a:pt x="85725" y="64361"/>
                  </a:cubicBezTo>
                  <a:close/>
                  <a:moveTo>
                    <a:pt x="289322" y="236413"/>
                  </a:moveTo>
                  <a:lnTo>
                    <a:pt x="289322" y="205472"/>
                  </a:lnTo>
                  <a:cubicBezTo>
                    <a:pt x="299435" y="202860"/>
                    <a:pt x="308945" y="199779"/>
                    <a:pt x="317584" y="196163"/>
                  </a:cubicBezTo>
                  <a:cubicBezTo>
                    <a:pt x="326425" y="192479"/>
                    <a:pt x="335064" y="187992"/>
                    <a:pt x="342900" y="182567"/>
                  </a:cubicBezTo>
                  <a:lnTo>
                    <a:pt x="342900" y="192881"/>
                  </a:lnTo>
                  <a:cubicBezTo>
                    <a:pt x="342900" y="210830"/>
                    <a:pt x="321804" y="226702"/>
                    <a:pt x="289322" y="236413"/>
                  </a:cubicBezTo>
                  <a:close/>
                  <a:moveTo>
                    <a:pt x="289322" y="172120"/>
                  </a:moveTo>
                  <a:lnTo>
                    <a:pt x="289322" y="150019"/>
                  </a:lnTo>
                  <a:cubicBezTo>
                    <a:pt x="289322" y="147005"/>
                    <a:pt x="289054" y="144125"/>
                    <a:pt x="288652" y="141312"/>
                  </a:cubicBezTo>
                  <a:cubicBezTo>
                    <a:pt x="299033" y="138700"/>
                    <a:pt x="308744" y="135553"/>
                    <a:pt x="317584" y="131802"/>
                  </a:cubicBezTo>
                  <a:cubicBezTo>
                    <a:pt x="326425" y="128052"/>
                    <a:pt x="335064" y="123632"/>
                    <a:pt x="342900" y="118207"/>
                  </a:cubicBezTo>
                  <a:lnTo>
                    <a:pt x="342900" y="128521"/>
                  </a:lnTo>
                  <a:cubicBezTo>
                    <a:pt x="342900" y="146469"/>
                    <a:pt x="321804" y="162342"/>
                    <a:pt x="289322" y="172053"/>
                  </a:cubicBezTo>
                  <a:close/>
                  <a:moveTo>
                    <a:pt x="0" y="160734"/>
                  </a:moveTo>
                  <a:lnTo>
                    <a:pt x="0" y="150019"/>
                  </a:lnTo>
                  <a:cubicBezTo>
                    <a:pt x="0" y="120417"/>
                    <a:pt x="57596" y="96441"/>
                    <a:pt x="128588" y="96441"/>
                  </a:cubicBezTo>
                  <a:cubicBezTo>
                    <a:pt x="199579" y="96441"/>
                    <a:pt x="257175" y="120417"/>
                    <a:pt x="257175" y="150019"/>
                  </a:cubicBezTo>
                  <a:lnTo>
                    <a:pt x="257175" y="160734"/>
                  </a:lnTo>
                  <a:cubicBezTo>
                    <a:pt x="257175" y="190336"/>
                    <a:pt x="199579" y="214313"/>
                    <a:pt x="128588" y="214313"/>
                  </a:cubicBezTo>
                  <a:cubicBezTo>
                    <a:pt x="57596" y="214313"/>
                    <a:pt x="0" y="190336"/>
                    <a:pt x="0" y="160734"/>
                  </a:cubicBezTo>
                  <a:close/>
                  <a:moveTo>
                    <a:pt x="257175" y="225028"/>
                  </a:moveTo>
                  <a:cubicBezTo>
                    <a:pt x="257175" y="254630"/>
                    <a:pt x="199579" y="278606"/>
                    <a:pt x="128588" y="278606"/>
                  </a:cubicBezTo>
                  <a:cubicBezTo>
                    <a:pt x="57596" y="278606"/>
                    <a:pt x="0" y="254630"/>
                    <a:pt x="0" y="225028"/>
                  </a:cubicBezTo>
                  <a:lnTo>
                    <a:pt x="0" y="214714"/>
                  </a:lnTo>
                  <a:cubicBezTo>
                    <a:pt x="7769" y="220139"/>
                    <a:pt x="16408" y="224559"/>
                    <a:pt x="25316" y="228310"/>
                  </a:cubicBezTo>
                  <a:cubicBezTo>
                    <a:pt x="53377" y="240030"/>
                    <a:pt x="89944" y="246459"/>
                    <a:pt x="128588" y="246459"/>
                  </a:cubicBezTo>
                  <a:cubicBezTo>
                    <a:pt x="167231" y="246459"/>
                    <a:pt x="203798" y="239963"/>
                    <a:pt x="231859" y="228310"/>
                  </a:cubicBezTo>
                  <a:cubicBezTo>
                    <a:pt x="240700" y="224626"/>
                    <a:pt x="249339" y="220139"/>
                    <a:pt x="257175" y="214714"/>
                  </a:cubicBezTo>
                  <a:lnTo>
                    <a:pt x="257175" y="225028"/>
                  </a:lnTo>
                  <a:close/>
                  <a:moveTo>
                    <a:pt x="257175" y="279008"/>
                  </a:moveTo>
                  <a:lnTo>
                    <a:pt x="257175" y="289322"/>
                  </a:lnTo>
                  <a:cubicBezTo>
                    <a:pt x="257175" y="318924"/>
                    <a:pt x="199579" y="342900"/>
                    <a:pt x="128588" y="342900"/>
                  </a:cubicBezTo>
                  <a:cubicBezTo>
                    <a:pt x="57596" y="342900"/>
                    <a:pt x="0" y="318924"/>
                    <a:pt x="0" y="289322"/>
                  </a:cubicBezTo>
                  <a:lnTo>
                    <a:pt x="0" y="279008"/>
                  </a:lnTo>
                  <a:cubicBezTo>
                    <a:pt x="7769" y="284433"/>
                    <a:pt x="16408" y="288853"/>
                    <a:pt x="25316" y="292604"/>
                  </a:cubicBezTo>
                  <a:cubicBezTo>
                    <a:pt x="53377" y="304324"/>
                    <a:pt x="89944" y="310753"/>
                    <a:pt x="128588" y="310753"/>
                  </a:cubicBezTo>
                  <a:cubicBezTo>
                    <a:pt x="167231" y="310753"/>
                    <a:pt x="203798" y="304257"/>
                    <a:pt x="231859" y="292604"/>
                  </a:cubicBezTo>
                  <a:cubicBezTo>
                    <a:pt x="240700" y="288920"/>
                    <a:pt x="249339" y="284433"/>
                    <a:pt x="257175" y="279008"/>
                  </a:cubicBezTo>
                  <a:close/>
                </a:path>
              </a:pathLst>
            </a:custGeom>
            <a:solidFill>
              <a:srgbClr val="FFFFFF"/>
            </a:solidFill>
            <a:ln/>
          </p:spPr>
        </p:sp>
      </p:grpSp>
      <p:sp>
        <p:nvSpPr>
          <p:cNvPr id="79" name="Текст 3">
            <a:extLst>
              <a:ext uri="{FF2B5EF4-FFF2-40B4-BE49-F238E27FC236}">
                <a16:creationId xmlns:a16="http://schemas.microsoft.com/office/drawing/2014/main" id="{23BCB740-6B61-49E8-A315-90D79C9AF75B}"/>
              </a:ext>
            </a:extLst>
          </p:cNvPr>
          <p:cNvSpPr txBox="1">
            <a:spLocks/>
          </p:cNvSpPr>
          <p:nvPr/>
        </p:nvSpPr>
        <p:spPr>
          <a:xfrm>
            <a:off x="6500761" y="3909102"/>
            <a:ext cx="5411400" cy="1197982"/>
          </a:xfrm>
          <a:prstGeom prst="rect">
            <a:avLst/>
          </a:prstGeom>
          <a:noFill/>
          <a:ln>
            <a:noFill/>
          </a:ln>
        </p:spPr>
        <p:txBody>
          <a:bodyPr vert="horz" lIns="91440" tIns="45720" rIns="91440" bIns="45720" numCol="1" spcCol="180000" rtlCol="0">
            <a:normAutofit/>
          </a:bodyPr>
          <a:ls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05000"/>
              </a:lnSpc>
            </a:pPr>
            <a:r>
              <a:rPr lang="ru-RU" sz="1200" dirty="0" err="1">
                <a:solidFill>
                  <a:srgbClr val="2B6CB0"/>
                </a:solidFill>
                <a:latin typeface="Arial" panose="020B0604020202020204" pitchFamily="34" charset="0"/>
                <a:cs typeface="Arial" panose="020B0604020202020204" pitchFamily="34" charset="0"/>
              </a:rPr>
              <a:t>Қор</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қызметкерлерге</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Қордың</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еңбекақы</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төлеу</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сыйақы</a:t>
            </a:r>
            <a:r>
              <a:rPr lang="ru-RU" sz="1200" dirty="0">
                <a:solidFill>
                  <a:srgbClr val="2B6CB0"/>
                </a:solidFill>
                <a:latin typeface="Arial" panose="020B0604020202020204" pitchFamily="34" charset="0"/>
                <a:cs typeface="Arial" panose="020B0604020202020204" pitchFamily="34" charset="0"/>
              </a:rPr>
              <a:t> беру </a:t>
            </a:r>
            <a:r>
              <a:rPr lang="ru-RU" sz="1200" dirty="0" err="1">
                <a:solidFill>
                  <a:srgbClr val="2B6CB0"/>
                </a:solidFill>
                <a:latin typeface="Arial" panose="020B0604020202020204" pitchFamily="34" charset="0"/>
                <a:cs typeface="Arial" panose="020B0604020202020204" pitchFamily="34" charset="0"/>
              </a:rPr>
              <a:t>және</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материалдық</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көмек</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көрсету</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қағидаларына</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сәйкес</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кең</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ауқымды</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әлеуметтік</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пакеттің</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құрамына</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кіретін</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жеңілдіктер</a:t>
            </a:r>
            <a:r>
              <a:rPr lang="ru-RU" sz="1200" dirty="0">
                <a:solidFill>
                  <a:srgbClr val="2B6CB0"/>
                </a:solidFill>
                <a:latin typeface="Arial" panose="020B0604020202020204" pitchFamily="34" charset="0"/>
                <a:cs typeface="Arial" panose="020B0604020202020204" pitchFamily="34" charset="0"/>
              </a:rPr>
              <a:t> мен </a:t>
            </a:r>
            <a:r>
              <a:rPr lang="ru-RU" sz="1200" dirty="0" err="1">
                <a:solidFill>
                  <a:srgbClr val="2B6CB0"/>
                </a:solidFill>
                <a:latin typeface="Arial" panose="020B0604020202020204" pitchFamily="34" charset="0"/>
                <a:cs typeface="Arial" panose="020B0604020202020204" pitchFamily="34" charset="0"/>
              </a:rPr>
              <a:t>өтемақыларды</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ұсынады</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Барлық</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төлемдер</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Қордың</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тиісті</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баптары</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шегінде</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жүзеге</a:t>
            </a:r>
            <a:r>
              <a:rPr lang="ru-RU" sz="1200" dirty="0">
                <a:solidFill>
                  <a:srgbClr val="2B6CB0"/>
                </a:solidFill>
                <a:latin typeface="Arial" panose="020B0604020202020204" pitchFamily="34" charset="0"/>
                <a:cs typeface="Arial" panose="020B0604020202020204" pitchFamily="34" charset="0"/>
              </a:rPr>
              <a:t> </a:t>
            </a:r>
            <a:r>
              <a:rPr lang="ru-RU" sz="1200" dirty="0" err="1">
                <a:solidFill>
                  <a:srgbClr val="2B6CB0"/>
                </a:solidFill>
                <a:latin typeface="Arial" panose="020B0604020202020204" pitchFamily="34" charset="0"/>
                <a:cs typeface="Arial" panose="020B0604020202020204" pitchFamily="34" charset="0"/>
              </a:rPr>
              <a:t>асырылады</a:t>
            </a:r>
            <a:r>
              <a:rPr lang="ru-RU" sz="1200" dirty="0">
                <a:solidFill>
                  <a:srgbClr val="2B6CB0"/>
                </a:solidFill>
                <a:latin typeface="Arial" panose="020B0604020202020204" pitchFamily="34" charset="0"/>
                <a:cs typeface="Arial" panose="020B0604020202020204" pitchFamily="34" charset="0"/>
              </a:rPr>
              <a:t>.</a:t>
            </a:r>
            <a:endParaRPr lang="ru-RU" sz="1200" dirty="0">
              <a:solidFill>
                <a:srgbClr val="1A355D"/>
              </a:solidFill>
              <a:latin typeface="Arial" panose="020B0604020202020204" pitchFamily="34" charset="0"/>
              <a:cs typeface="Arial" panose="020B0604020202020204" pitchFamily="34" charset="0"/>
            </a:endParaRPr>
          </a:p>
        </p:txBody>
      </p:sp>
      <p:sp>
        <p:nvSpPr>
          <p:cNvPr id="80" name="Текст 3">
            <a:extLst>
              <a:ext uri="{FF2B5EF4-FFF2-40B4-BE49-F238E27FC236}">
                <a16:creationId xmlns:a16="http://schemas.microsoft.com/office/drawing/2014/main" id="{D10B39C3-E79F-42BB-B02D-B2E083EACEA4}"/>
              </a:ext>
            </a:extLst>
          </p:cNvPr>
          <p:cNvSpPr txBox="1">
            <a:spLocks/>
          </p:cNvSpPr>
          <p:nvPr/>
        </p:nvSpPr>
        <p:spPr>
          <a:xfrm>
            <a:off x="6530480" y="5136226"/>
            <a:ext cx="5456827" cy="937636"/>
          </a:xfrm>
          <a:prstGeom prst="rect">
            <a:avLst/>
          </a:prstGeom>
          <a:noFill/>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15000"/>
              </a:lnSpc>
            </a:pPr>
            <a:r>
              <a:rPr lang="ru-RU" sz="1200" dirty="0">
                <a:solidFill>
                  <a:srgbClr val="1A355D"/>
                </a:solidFill>
                <a:latin typeface="Arial" panose="020B0604020202020204" pitchFamily="34" charset="0"/>
                <a:cs typeface="Arial" panose="020B0604020202020204" pitchFamily="34" charset="0"/>
              </a:rPr>
              <a:t>2025 </a:t>
            </a:r>
            <a:r>
              <a:rPr lang="ru-RU" sz="1200" dirty="0" err="1">
                <a:solidFill>
                  <a:srgbClr val="1A355D"/>
                </a:solidFill>
                <a:latin typeface="Arial" panose="020B0604020202020204" pitchFamily="34" charset="0"/>
                <a:cs typeface="Arial" panose="020B0604020202020204" pitchFamily="34" charset="0"/>
              </a:rPr>
              <a:t>жылы</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Қордың</a:t>
            </a:r>
            <a:r>
              <a:rPr lang="ru-RU" sz="1200" dirty="0">
                <a:solidFill>
                  <a:srgbClr val="1A355D"/>
                </a:solidFill>
                <a:latin typeface="Arial" panose="020B0604020202020204" pitchFamily="34" charset="0"/>
                <a:cs typeface="Arial" panose="020B0604020202020204" pitchFamily="34" charset="0"/>
              </a:rPr>
              <a:t> </a:t>
            </a:r>
            <a:r>
              <a:rPr lang="ru-RU" sz="1200" b="1" dirty="0">
                <a:solidFill>
                  <a:srgbClr val="1A355D"/>
                </a:solidFill>
                <a:latin typeface="Arial" panose="020B0604020202020204" pitchFamily="34" charset="0"/>
                <a:cs typeface="Arial" panose="020B0604020202020204" pitchFamily="34" charset="0"/>
              </a:rPr>
              <a:t>42 </a:t>
            </a:r>
            <a:r>
              <a:rPr lang="ru-RU" sz="1200" b="1" dirty="0" err="1">
                <a:solidFill>
                  <a:srgbClr val="1A355D"/>
                </a:solidFill>
                <a:latin typeface="Arial" panose="020B0604020202020204" pitchFamily="34" charset="0"/>
                <a:cs typeface="Arial" panose="020B0604020202020204" pitchFamily="34" charset="0"/>
              </a:rPr>
              <a:t>қызметкеріне</a:t>
            </a:r>
            <a:r>
              <a:rPr lang="ru-RU" sz="1200" b="1"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материалдық</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көмек</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көрсетілді</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некені</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тіркеуге</a:t>
            </a:r>
            <a:r>
              <a:rPr lang="ru-RU" sz="1200" dirty="0">
                <a:solidFill>
                  <a:srgbClr val="1A355D"/>
                </a:solidFill>
                <a:latin typeface="Arial" panose="020B0604020202020204" pitchFamily="34" charset="0"/>
                <a:cs typeface="Arial" panose="020B0604020202020204" pitchFamily="34" charset="0"/>
              </a:rPr>
              <a:t>, бала </a:t>
            </a:r>
            <a:r>
              <a:rPr lang="ru-RU" sz="1200" dirty="0" err="1">
                <a:solidFill>
                  <a:srgbClr val="1A355D"/>
                </a:solidFill>
                <a:latin typeface="Arial" panose="020B0604020202020204" pitchFamily="34" charset="0"/>
                <a:cs typeface="Arial" panose="020B0604020202020204" pitchFamily="34" charset="0"/>
              </a:rPr>
              <a:t>тууына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отбасы</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мүшесінің</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қайтыс</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болуына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зейнеткерлік</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жасқа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толуына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ұзақ</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уақыт</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бойы</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сырқаттануына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және</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басқа</a:t>
            </a:r>
            <a:r>
              <a:rPr lang="ru-RU" sz="1200" dirty="0">
                <a:solidFill>
                  <a:srgbClr val="1A355D"/>
                </a:solidFill>
                <a:latin typeface="Arial" panose="020B0604020202020204" pitchFamily="34" charset="0"/>
                <a:cs typeface="Arial" panose="020B0604020202020204" pitchFamily="34" charset="0"/>
              </a:rPr>
              <a:t> да </a:t>
            </a:r>
            <a:r>
              <a:rPr lang="ru-RU" sz="1200" dirty="0" err="1">
                <a:solidFill>
                  <a:srgbClr val="1A355D"/>
                </a:solidFill>
                <a:latin typeface="Arial" panose="020B0604020202020204" pitchFamily="34" charset="0"/>
                <a:cs typeface="Arial" panose="020B0604020202020204" pitchFamily="34" charset="0"/>
              </a:rPr>
              <a:t>жағдайларға</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байланысты</a:t>
            </a:r>
            <a:r>
              <a:rPr lang="ru-RU" sz="1200" dirty="0">
                <a:solidFill>
                  <a:srgbClr val="1A355D"/>
                </a:solidFill>
                <a:latin typeface="Arial" panose="020B0604020202020204" pitchFamily="34" charset="0"/>
                <a:cs typeface="Arial" panose="020B0604020202020204" pitchFamily="34" charset="0"/>
              </a:rPr>
              <a:t>).</a:t>
            </a:r>
            <a:endParaRPr lang="ru-KZ" sz="1200" dirty="0">
              <a:solidFill>
                <a:srgbClr val="1A355D"/>
              </a:solidFill>
              <a:latin typeface="Arial" panose="020B0604020202020204" pitchFamily="34" charset="0"/>
              <a:cs typeface="Arial" panose="020B0604020202020204" pitchFamily="34" charset="0"/>
            </a:endParaRPr>
          </a:p>
        </p:txBody>
      </p:sp>
      <p:sp>
        <p:nvSpPr>
          <p:cNvPr id="36" name="Text 3">
            <a:extLst>
              <a:ext uri="{FF2B5EF4-FFF2-40B4-BE49-F238E27FC236}">
                <a16:creationId xmlns:a16="http://schemas.microsoft.com/office/drawing/2014/main" id="{6C7D7012-9777-4346-831A-90E606522146}"/>
              </a:ext>
            </a:extLst>
          </p:cNvPr>
          <p:cNvSpPr/>
          <p:nvPr/>
        </p:nvSpPr>
        <p:spPr>
          <a:xfrm>
            <a:off x="917414" y="329730"/>
            <a:ext cx="10917510" cy="374850"/>
          </a:xfrm>
          <a:prstGeom prst="rect">
            <a:avLst/>
          </a:prstGeom>
          <a:noFill/>
          <a:ln/>
        </p:spPr>
        <p:txBody>
          <a:bodyPr wrap="square" lIns="0" tIns="0" rIns="0" bIns="0" rtlCol="0" anchor="ctr"/>
          <a:lstStyle/>
          <a:p>
            <a:pPr>
              <a:lnSpc>
                <a:spcPct val="90000"/>
              </a:lnSpc>
            </a:pPr>
            <a:r>
              <a:rPr lang="ru-RU" sz="2000" b="1" dirty="0">
                <a:solidFill>
                  <a:schemeClr val="accent1">
                    <a:lumMod val="75000"/>
                  </a:schemeClr>
                </a:solidFill>
                <a:latin typeface="Arial" panose="020B0604020202020204" pitchFamily="34" charset="0"/>
                <a:cs typeface="Arial" panose="020B0604020202020204" pitchFamily="34" charset="0"/>
              </a:rPr>
              <a:t>ОРНЫҚТЫ ДАМУДЫ БАСҚАРУ</a:t>
            </a:r>
          </a:p>
          <a:p>
            <a:pPr>
              <a:lnSpc>
                <a:spcPct val="90000"/>
              </a:lnSpc>
            </a:pPr>
            <a:r>
              <a:rPr lang="ru-RU" sz="2000" b="1" dirty="0">
                <a:solidFill>
                  <a:srgbClr val="1A355D"/>
                </a:solidFill>
                <a:latin typeface="Arial" panose="020B0604020202020204" pitchFamily="34" charset="0"/>
                <a:cs typeface="Arial" panose="020B0604020202020204" pitchFamily="34" charset="0"/>
              </a:rPr>
              <a:t> </a:t>
            </a:r>
            <a:r>
              <a:rPr lang="ru-RU" sz="2000" b="1" dirty="0">
                <a:solidFill>
                  <a:srgbClr val="4299E1"/>
                </a:solidFill>
                <a:latin typeface="Quattrocento Sans" pitchFamily="34" charset="0"/>
                <a:ea typeface="Quattrocento Sans" pitchFamily="34" charset="-122"/>
                <a:cs typeface="Quattrocento Sans" pitchFamily="34" charset="-120"/>
              </a:rPr>
              <a:t>04-3</a:t>
            </a:r>
            <a:r>
              <a:rPr lang="ru-RU" sz="2000" b="1" dirty="0">
                <a:solidFill>
                  <a:srgbClr val="1A365D"/>
                </a:solidFill>
                <a:latin typeface="Quattrocento Sans" pitchFamily="34" charset="0"/>
                <a:ea typeface="Quattrocento Sans" pitchFamily="34" charset="-122"/>
                <a:cs typeface="Quattrocento Sans" pitchFamily="34" charset="-120"/>
              </a:rPr>
              <a:t> </a:t>
            </a:r>
            <a:r>
              <a:rPr lang="kk-KZ" sz="2000" b="1" dirty="0">
                <a:solidFill>
                  <a:srgbClr val="1A365D"/>
                </a:solidFill>
                <a:latin typeface="Quattrocento Sans" pitchFamily="34" charset="0"/>
                <a:ea typeface="Quattrocento Sans" pitchFamily="34" charset="-122"/>
                <a:cs typeface="Quattrocento Sans" pitchFamily="34" charset="-120"/>
              </a:rPr>
              <a:t>ӘЛЕУМЕТТІК ЖАУАПКЕРШІЛІК</a:t>
            </a:r>
            <a:endParaRPr lang="en-US" sz="2000" dirty="0"/>
          </a:p>
        </p:txBody>
      </p:sp>
    </p:spTree>
    <p:extLst>
      <p:ext uri="{BB962C8B-B14F-4D97-AF65-F5344CB8AC3E}">
        <p14:creationId xmlns:p14="http://schemas.microsoft.com/office/powerpoint/2010/main" val="34931498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hape 36">
            <a:extLst>
              <a:ext uri="{FF2B5EF4-FFF2-40B4-BE49-F238E27FC236}">
                <a16:creationId xmlns:a16="http://schemas.microsoft.com/office/drawing/2014/main" id="{916CCCE4-EBF7-2FB3-1127-C61398CD97FA}"/>
              </a:ext>
            </a:extLst>
          </p:cNvPr>
          <p:cNvSpPr/>
          <p:nvPr/>
        </p:nvSpPr>
        <p:spPr>
          <a:xfrm>
            <a:off x="301487" y="2683474"/>
            <a:ext cx="3484482" cy="3696298"/>
          </a:xfrm>
          <a:prstGeom prst="roundRect">
            <a:avLst>
              <a:gd name="adj" fmla="val 3922"/>
            </a:avLst>
          </a:prstGeom>
          <a:solidFill>
            <a:srgbClr val="FFFFFF"/>
          </a:solidFill>
          <a:ln/>
          <a:effectLst>
            <a:outerShdw blurRad="57150" dist="38100" dir="5400000" algn="bl" rotWithShape="0">
              <a:srgbClr val="000000">
                <a:alpha val="10196"/>
              </a:srgbClr>
            </a:outerShdw>
          </a:effectLst>
        </p:spPr>
      </p:sp>
      <p:sp>
        <p:nvSpPr>
          <p:cNvPr id="17" name="Shape 37">
            <a:extLst>
              <a:ext uri="{FF2B5EF4-FFF2-40B4-BE49-F238E27FC236}">
                <a16:creationId xmlns:a16="http://schemas.microsoft.com/office/drawing/2014/main" id="{4019D6CC-9053-74F6-02DF-B1B62F21F0B8}"/>
              </a:ext>
            </a:extLst>
          </p:cNvPr>
          <p:cNvSpPr/>
          <p:nvPr/>
        </p:nvSpPr>
        <p:spPr>
          <a:xfrm>
            <a:off x="396532" y="2742729"/>
            <a:ext cx="190500" cy="190500"/>
          </a:xfrm>
          <a:custGeom>
            <a:avLst/>
            <a:gdLst/>
            <a:ahLst/>
            <a:cxnLst/>
            <a:rect l="l" t="t" r="r" b="b"/>
            <a:pathLst>
              <a:path w="190500" h="190500">
                <a:moveTo>
                  <a:pt x="23812" y="23812"/>
                </a:moveTo>
                <a:cubicBezTo>
                  <a:pt x="23812" y="17227"/>
                  <a:pt x="18492" y="11906"/>
                  <a:pt x="11906" y="11906"/>
                </a:cubicBezTo>
                <a:cubicBezTo>
                  <a:pt x="5321" y="11906"/>
                  <a:pt x="0" y="17227"/>
                  <a:pt x="0" y="23812"/>
                </a:cubicBezTo>
                <a:lnTo>
                  <a:pt x="0" y="148828"/>
                </a:lnTo>
                <a:cubicBezTo>
                  <a:pt x="0" y="165274"/>
                  <a:pt x="13320" y="178594"/>
                  <a:pt x="29766" y="178594"/>
                </a:cubicBezTo>
                <a:lnTo>
                  <a:pt x="178594" y="178594"/>
                </a:lnTo>
                <a:cubicBezTo>
                  <a:pt x="185179" y="178594"/>
                  <a:pt x="190500" y="173273"/>
                  <a:pt x="190500" y="166688"/>
                </a:cubicBezTo>
                <a:cubicBezTo>
                  <a:pt x="190500" y="160102"/>
                  <a:pt x="185179" y="154781"/>
                  <a:pt x="178594" y="154781"/>
                </a:cubicBezTo>
                <a:lnTo>
                  <a:pt x="29766" y="154781"/>
                </a:lnTo>
                <a:cubicBezTo>
                  <a:pt x="26491" y="154781"/>
                  <a:pt x="23812" y="152102"/>
                  <a:pt x="23812" y="148828"/>
                </a:cubicBezTo>
                <a:lnTo>
                  <a:pt x="23812" y="23812"/>
                </a:lnTo>
                <a:close/>
                <a:moveTo>
                  <a:pt x="175096" y="56034"/>
                </a:moveTo>
                <a:cubicBezTo>
                  <a:pt x="179747" y="51383"/>
                  <a:pt x="179747" y="43830"/>
                  <a:pt x="175096" y="39179"/>
                </a:cubicBezTo>
                <a:cubicBezTo>
                  <a:pt x="170445" y="34528"/>
                  <a:pt x="162892" y="34528"/>
                  <a:pt x="158242" y="39179"/>
                </a:cubicBezTo>
                <a:lnTo>
                  <a:pt x="119063" y="78395"/>
                </a:lnTo>
                <a:lnTo>
                  <a:pt x="97706" y="57076"/>
                </a:lnTo>
                <a:cubicBezTo>
                  <a:pt x="93055" y="52425"/>
                  <a:pt x="85502" y="52425"/>
                  <a:pt x="80851" y="57076"/>
                </a:cubicBezTo>
                <a:lnTo>
                  <a:pt x="45132" y="92794"/>
                </a:lnTo>
                <a:cubicBezTo>
                  <a:pt x="40481" y="97445"/>
                  <a:pt x="40481" y="104998"/>
                  <a:pt x="45132" y="109649"/>
                </a:cubicBezTo>
                <a:cubicBezTo>
                  <a:pt x="49783" y="114300"/>
                  <a:pt x="57336" y="114300"/>
                  <a:pt x="61987" y="109649"/>
                </a:cubicBezTo>
                <a:lnTo>
                  <a:pt x="89297" y="82339"/>
                </a:lnTo>
                <a:lnTo>
                  <a:pt x="110654" y="103696"/>
                </a:lnTo>
                <a:cubicBezTo>
                  <a:pt x="115305" y="108347"/>
                  <a:pt x="122858" y="108347"/>
                  <a:pt x="127508" y="103696"/>
                </a:cubicBezTo>
                <a:lnTo>
                  <a:pt x="175133" y="56071"/>
                </a:lnTo>
                <a:close/>
              </a:path>
            </a:pathLst>
          </a:custGeom>
          <a:solidFill>
            <a:srgbClr val="4299E1"/>
          </a:solidFill>
          <a:ln/>
        </p:spPr>
      </p:sp>
      <p:sp>
        <p:nvSpPr>
          <p:cNvPr id="4" name="Текст 3">
            <a:extLst>
              <a:ext uri="{FF2B5EF4-FFF2-40B4-BE49-F238E27FC236}">
                <a16:creationId xmlns:a16="http://schemas.microsoft.com/office/drawing/2014/main" id="{3A0CD5D1-ED4B-4E6A-BC93-DD89BDFC5BDB}"/>
              </a:ext>
            </a:extLst>
          </p:cNvPr>
          <p:cNvSpPr>
            <a:spLocks noGrp="1"/>
          </p:cNvSpPr>
          <p:nvPr>
            <p:ph type="body" sz="half" idx="2"/>
          </p:nvPr>
        </p:nvSpPr>
        <p:spPr>
          <a:xfrm>
            <a:off x="198228" y="839861"/>
            <a:ext cx="11795544" cy="672311"/>
          </a:xfrm>
          <a:solidFill>
            <a:schemeClr val="accent6">
              <a:lumMod val="20000"/>
              <a:lumOff val="80000"/>
            </a:schemeClr>
          </a:solidFill>
          <a:ln w="12700">
            <a:solidFill>
              <a:schemeClr val="tx1"/>
            </a:solidFill>
          </a:ln>
        </p:spPr>
        <p:txBody>
          <a:bodyPr>
            <a:noAutofit/>
          </a:bodyPr>
          <a:lstStyle/>
          <a:p>
            <a:pPr algn="just"/>
            <a:r>
              <a:rPr lang="ru-RU" sz="1200" b="1" dirty="0" err="1">
                <a:solidFill>
                  <a:srgbClr val="2B6CB0"/>
                </a:solidFill>
                <a:latin typeface="Arial" panose="020B0604020202020204" pitchFamily="34" charset="0"/>
                <a:cs typeface="Arial" panose="020B0604020202020204" pitchFamily="34" charset="0"/>
              </a:rPr>
              <a:t>Қызметкерлер</a:t>
            </a:r>
            <a:r>
              <a:rPr lang="ru-RU" sz="1200" b="1" dirty="0">
                <a:solidFill>
                  <a:srgbClr val="2B6CB0"/>
                </a:solidFill>
                <a:latin typeface="Arial" panose="020B0604020202020204" pitchFamily="34" charset="0"/>
                <a:cs typeface="Arial" panose="020B0604020202020204" pitchFamily="34" charset="0"/>
              </a:rPr>
              <a:t> – </a:t>
            </a:r>
            <a:r>
              <a:rPr lang="ru-RU" sz="1200" b="1" dirty="0" err="1">
                <a:solidFill>
                  <a:srgbClr val="2B6CB0"/>
                </a:solidFill>
                <a:latin typeface="Arial" panose="020B0604020202020204" pitchFamily="34" charset="0"/>
                <a:cs typeface="Arial" panose="020B0604020202020204" pitchFamily="34" charset="0"/>
              </a:rPr>
              <a:t>Қордың</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басты</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құндылығы</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және</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негізгі</a:t>
            </a:r>
            <a:r>
              <a:rPr lang="ru-RU" sz="1200" b="1" dirty="0">
                <a:solidFill>
                  <a:srgbClr val="2B6CB0"/>
                </a:solidFill>
                <a:latin typeface="Arial" panose="020B0604020202020204" pitchFamily="34" charset="0"/>
                <a:cs typeface="Arial" panose="020B0604020202020204" pitchFamily="34" charset="0"/>
              </a:rPr>
              <a:t> ресурсы, </a:t>
            </a:r>
            <a:r>
              <a:rPr lang="ru-RU" sz="1200" b="1" dirty="0" err="1">
                <a:solidFill>
                  <a:srgbClr val="2B6CB0"/>
                </a:solidFill>
                <a:latin typeface="Arial" panose="020B0604020202020204" pitchFamily="34" charset="0"/>
                <a:cs typeface="Arial" panose="020B0604020202020204" pitchFamily="34" charset="0"/>
              </a:rPr>
              <a:t>олардың</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кәсібилік</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деңгейі</a:t>
            </a:r>
            <a:r>
              <a:rPr lang="ru-RU" sz="1200" b="1" dirty="0">
                <a:solidFill>
                  <a:srgbClr val="2B6CB0"/>
                </a:solidFill>
                <a:latin typeface="Arial" panose="020B0604020202020204" pitchFamily="34" charset="0"/>
                <a:cs typeface="Arial" panose="020B0604020202020204" pitchFamily="34" charset="0"/>
              </a:rPr>
              <a:t> мен </a:t>
            </a:r>
            <a:r>
              <a:rPr lang="ru-RU" sz="1200" b="1" dirty="0" err="1">
                <a:solidFill>
                  <a:srgbClr val="2B6CB0"/>
                </a:solidFill>
                <a:latin typeface="Arial" panose="020B0604020202020204" pitchFamily="34" charset="0"/>
                <a:cs typeface="Arial" panose="020B0604020202020204" pitchFamily="34" charset="0"/>
              </a:rPr>
              <a:t>қауіпсіздігі</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Қор</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қызметінің</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нәтижелеріне</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тікелей</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әсер</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етеді</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Еңбек</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қатынастары</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Қордың</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еңбек</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тәртібі</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қағидаларымен</a:t>
            </a:r>
            <a:r>
              <a:rPr lang="ru-RU" sz="1200" b="1" dirty="0">
                <a:solidFill>
                  <a:srgbClr val="2B6CB0"/>
                </a:solidFill>
                <a:latin typeface="Arial" panose="020B0604020202020204" pitchFamily="34" charset="0"/>
                <a:cs typeface="Arial" panose="020B0604020202020204" pitchFamily="34" charset="0"/>
              </a:rPr>
              <a:t> </a:t>
            </a:r>
            <a:r>
              <a:rPr lang="ru-RU" sz="1200" b="1" dirty="0" err="1">
                <a:solidFill>
                  <a:srgbClr val="2B6CB0"/>
                </a:solidFill>
                <a:latin typeface="Arial" panose="020B0604020202020204" pitchFamily="34" charset="0"/>
                <a:cs typeface="Arial" panose="020B0604020202020204" pitchFamily="34" charset="0"/>
              </a:rPr>
              <a:t>реттеледі</a:t>
            </a:r>
            <a:r>
              <a:rPr lang="ru-RU" sz="1200" b="1" dirty="0">
                <a:solidFill>
                  <a:srgbClr val="2B6CB0"/>
                </a:solidFill>
                <a:latin typeface="Arial" panose="020B0604020202020204" pitchFamily="34" charset="0"/>
                <a:cs typeface="Arial" panose="020B0604020202020204" pitchFamily="34" charset="0"/>
              </a:rPr>
              <a:t>.</a:t>
            </a:r>
            <a:endParaRPr lang="ru-KZ" sz="1200" b="1" dirty="0">
              <a:solidFill>
                <a:srgbClr val="2B6CB0"/>
              </a:solidFill>
              <a:latin typeface="Arial" panose="020B0604020202020204" pitchFamily="34" charset="0"/>
              <a:cs typeface="Arial" panose="020B0604020202020204" pitchFamily="34" charset="0"/>
            </a:endParaRPr>
          </a:p>
        </p:txBody>
      </p:sp>
      <p:sp>
        <p:nvSpPr>
          <p:cNvPr id="8" name="Динамика численности пенсионеров">
            <a:extLst>
              <a:ext uri="{FF2B5EF4-FFF2-40B4-BE49-F238E27FC236}">
                <a16:creationId xmlns:a16="http://schemas.microsoft.com/office/drawing/2014/main" id="{6FE3CA82-D90A-467E-AB1D-7E4950C27D52}"/>
              </a:ext>
            </a:extLst>
          </p:cNvPr>
          <p:cNvSpPr/>
          <p:nvPr/>
        </p:nvSpPr>
        <p:spPr>
          <a:xfrm>
            <a:off x="284710" y="1287411"/>
            <a:ext cx="3501259" cy="404234"/>
          </a:xfrm>
          <a:prstGeom prst="roundRect">
            <a:avLst>
              <a:gd name="adj" fmla="val 29808"/>
            </a:avLst>
          </a:prstGeom>
          <a:noFill/>
          <a:ln w="12700">
            <a:noFill/>
            <a:miter lim="400000"/>
          </a:ln>
          <a:extLst>
            <a:ext uri="{C572A759-6A51-4108-AA02-DFA0A04FC94B}">
              <ma14:wrappingTextBoxFlag xmlns="" xmlns:ma14="http://schemas.microsoft.com/office/mac/drawingml/2011/main"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lvl="0" defTabSz="463258" hangingPunct="0">
              <a:defRPr/>
            </a:pPr>
            <a:r>
              <a:rPr lang="ru-RU" sz="1200" b="1" dirty="0">
                <a:solidFill>
                  <a:srgbClr val="1A355D"/>
                </a:solidFill>
                <a:latin typeface="Arial" panose="020B0604020202020204" pitchFamily="34" charset="0"/>
                <a:cs typeface="Arial" panose="020B0604020202020204" pitchFamily="34" charset="0"/>
              </a:rPr>
              <a:t>31.12.2025ж. </a:t>
            </a:r>
            <a:r>
              <a:rPr lang="ru-RU" sz="1200" b="1" dirty="0">
                <a:solidFill>
                  <a:srgbClr val="1A355D"/>
                </a:solidFill>
                <a:latin typeface="Arial" panose="020B0604020202020204" pitchFamily="34" charset="0"/>
                <a:ea typeface="+mn-ea"/>
                <a:cs typeface="Arial" panose="020B0604020202020204" pitchFamily="34" charset="0"/>
              </a:rPr>
              <a:t>ҚОРДЫҢ ҚҰРЫЛЫМЫ</a:t>
            </a:r>
            <a:endParaRPr sz="1800" b="1" dirty="0">
              <a:solidFill>
                <a:srgbClr val="1A355D"/>
              </a:solidFill>
              <a:latin typeface="Arial" panose="020B0604020202020204" pitchFamily="34" charset="0"/>
              <a:ea typeface="+mn-ea"/>
              <a:cs typeface="Arial" panose="020B0604020202020204" pitchFamily="34" charset="0"/>
            </a:endParaRPr>
          </a:p>
        </p:txBody>
      </p:sp>
      <p:graphicFrame>
        <p:nvGraphicFramePr>
          <p:cNvPr id="9" name="Таблица 8">
            <a:extLst>
              <a:ext uri="{FF2B5EF4-FFF2-40B4-BE49-F238E27FC236}">
                <a16:creationId xmlns:a16="http://schemas.microsoft.com/office/drawing/2014/main" id="{639D650E-AE2F-4703-931E-1AAE64FD75FE}"/>
              </a:ext>
            </a:extLst>
          </p:cNvPr>
          <p:cNvGraphicFramePr>
            <a:graphicFrameLocks noGrp="1"/>
          </p:cNvGraphicFramePr>
          <p:nvPr>
            <p:extLst/>
          </p:nvPr>
        </p:nvGraphicFramePr>
        <p:xfrm>
          <a:off x="327562" y="1617705"/>
          <a:ext cx="3458407" cy="1001273"/>
        </p:xfrm>
        <a:graphic>
          <a:graphicData uri="http://schemas.openxmlformats.org/drawingml/2006/table">
            <a:tbl>
              <a:tblPr>
                <a:tableStyleId>{69CF1AB2-1976-4502-BF36-3FF5EA218861}</a:tableStyleId>
              </a:tblPr>
              <a:tblGrid>
                <a:gridCol w="2020796">
                  <a:extLst>
                    <a:ext uri="{9D8B030D-6E8A-4147-A177-3AD203B41FA5}">
                      <a16:colId xmlns:a16="http://schemas.microsoft.com/office/drawing/2014/main" val="993199601"/>
                    </a:ext>
                  </a:extLst>
                </a:gridCol>
                <a:gridCol w="1437611">
                  <a:extLst>
                    <a:ext uri="{9D8B030D-6E8A-4147-A177-3AD203B41FA5}">
                      <a16:colId xmlns:a16="http://schemas.microsoft.com/office/drawing/2014/main" val="2286896909"/>
                    </a:ext>
                  </a:extLst>
                </a:gridCol>
              </a:tblGrid>
              <a:tr h="303998">
                <a:tc>
                  <a:txBody>
                    <a:bodyPr/>
                    <a:lstStyle/>
                    <a:p>
                      <a:pPr algn="l" fontAlgn="ctr"/>
                      <a:r>
                        <a:rPr lang="ru-RU" sz="1200" b="1" u="none" strike="noStrike" dirty="0" err="1">
                          <a:effectLst/>
                          <a:latin typeface="Arial" panose="020B0604020202020204" pitchFamily="34" charset="0"/>
                          <a:cs typeface="Arial" panose="020B0604020202020204" pitchFamily="34" charset="0"/>
                        </a:rPr>
                        <a:t>Бөлімше</a:t>
                      </a:r>
                      <a:endParaRPr lang="ru-RU" sz="12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RU" sz="1200" b="1" u="none" strike="noStrike" dirty="0">
                          <a:effectLst/>
                          <a:latin typeface="Arial" panose="020B0604020202020204" pitchFamily="34" charset="0"/>
                          <a:cs typeface="Arial" panose="020B0604020202020204" pitchFamily="34" charset="0"/>
                        </a:rPr>
                        <a:t>Саны </a:t>
                      </a:r>
                      <a:r>
                        <a:rPr lang="ru-RU" sz="1200" b="1" u="none" strike="noStrike" dirty="0" err="1">
                          <a:effectLst/>
                          <a:latin typeface="Arial" panose="020B0604020202020204" pitchFamily="34" charset="0"/>
                          <a:cs typeface="Arial" panose="020B0604020202020204" pitchFamily="34" charset="0"/>
                        </a:rPr>
                        <a:t>бірл</a:t>
                      </a:r>
                      <a:r>
                        <a:rPr lang="ru-RU" sz="1200" b="1" u="none" strike="noStrike" dirty="0">
                          <a:effectLst/>
                          <a:latin typeface="Arial" panose="020B0604020202020204" pitchFamily="34" charset="0"/>
                          <a:cs typeface="Arial" panose="020B0604020202020204" pitchFamily="34" charset="0"/>
                        </a:rPr>
                        <a:t>. </a:t>
                      </a:r>
                      <a:endParaRPr lang="ru-RU" sz="12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104488861"/>
                  </a:ext>
                </a:extLst>
              </a:tr>
              <a:tr h="232425">
                <a:tc>
                  <a:txBody>
                    <a:bodyPr/>
                    <a:lstStyle/>
                    <a:p>
                      <a:pPr algn="l" fontAlgn="ctr"/>
                      <a:r>
                        <a:rPr lang="ru-RU" sz="1200" u="none" strike="noStrike" dirty="0" err="1">
                          <a:effectLst/>
                          <a:latin typeface="Arial" panose="020B0604020202020204" pitchFamily="34" charset="0"/>
                          <a:cs typeface="Arial" panose="020B0604020202020204" pitchFamily="34" charset="0"/>
                        </a:rPr>
                        <a:t>Департаменттер</a:t>
                      </a:r>
                      <a:endParaRPr lang="ru-RU" sz="12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200" u="none" strike="noStrike" dirty="0">
                          <a:effectLst/>
                          <a:latin typeface="Arial" panose="020B0604020202020204" pitchFamily="34" charset="0"/>
                          <a:cs typeface="Arial" panose="020B0604020202020204" pitchFamily="34" charset="0"/>
                        </a:rPr>
                        <a:t>15</a:t>
                      </a:r>
                      <a:endParaRPr lang="ru-KZ" sz="12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28541508"/>
                  </a:ext>
                </a:extLst>
              </a:tr>
              <a:tr h="232425">
                <a:tc>
                  <a:txBody>
                    <a:bodyPr/>
                    <a:lstStyle/>
                    <a:p>
                      <a:pPr algn="l" fontAlgn="ctr"/>
                      <a:r>
                        <a:rPr lang="ru-RU" sz="1200" u="none" strike="noStrike" dirty="0" err="1">
                          <a:effectLst/>
                          <a:latin typeface="Arial" panose="020B0604020202020204" pitchFamily="34" charset="0"/>
                          <a:cs typeface="Arial" panose="020B0604020202020204" pitchFamily="34" charset="0"/>
                        </a:rPr>
                        <a:t>Қызметтер</a:t>
                      </a:r>
                      <a:endParaRPr lang="ru-RU" sz="12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200" u="none" strike="noStrike" dirty="0">
                          <a:effectLst/>
                          <a:latin typeface="Arial" panose="020B0604020202020204" pitchFamily="34" charset="0"/>
                          <a:cs typeface="Arial" panose="020B0604020202020204" pitchFamily="34" charset="0"/>
                        </a:rPr>
                        <a:t>3</a:t>
                      </a:r>
                      <a:endParaRPr lang="ru-KZ" sz="12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341779623"/>
                  </a:ext>
                </a:extLst>
              </a:tr>
              <a:tr h="232425">
                <a:tc>
                  <a:txBody>
                    <a:bodyPr/>
                    <a:lstStyle/>
                    <a:p>
                      <a:pPr algn="l" fontAlgn="ctr"/>
                      <a:r>
                        <a:rPr lang="ru-RU" sz="1200" u="none" strike="noStrike" dirty="0" err="1">
                          <a:effectLst/>
                          <a:latin typeface="Arial" panose="020B0604020202020204" pitchFamily="34" charset="0"/>
                          <a:cs typeface="Arial" panose="020B0604020202020204" pitchFamily="34" charset="0"/>
                        </a:rPr>
                        <a:t>Филиалдар</a:t>
                      </a:r>
                      <a:r>
                        <a:rPr lang="ru-RU" sz="1200" u="none" strike="noStrike" dirty="0">
                          <a:effectLst/>
                          <a:latin typeface="Arial" panose="020B0604020202020204" pitchFamily="34" charset="0"/>
                          <a:cs typeface="Arial" panose="020B0604020202020204" pitchFamily="34" charset="0"/>
                        </a:rPr>
                        <a:t> </a:t>
                      </a:r>
                      <a:endParaRPr lang="ru-RU" sz="12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200" u="none" strike="noStrike" dirty="0">
                          <a:effectLst/>
                          <a:latin typeface="Arial" panose="020B0604020202020204" pitchFamily="34" charset="0"/>
                          <a:cs typeface="Arial" panose="020B0604020202020204" pitchFamily="34" charset="0"/>
                        </a:rPr>
                        <a:t>20</a:t>
                      </a:r>
                      <a:endParaRPr lang="ru-KZ" sz="12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608210516"/>
                  </a:ext>
                </a:extLst>
              </a:tr>
            </a:tbl>
          </a:graphicData>
        </a:graphic>
      </p:graphicFrame>
      <p:sp>
        <p:nvSpPr>
          <p:cNvPr id="10" name="Динамика численности пенсионеров">
            <a:extLst>
              <a:ext uri="{FF2B5EF4-FFF2-40B4-BE49-F238E27FC236}">
                <a16:creationId xmlns:a16="http://schemas.microsoft.com/office/drawing/2014/main" id="{8D4A5D8D-FA7B-4031-9C43-B8B770537354}"/>
              </a:ext>
            </a:extLst>
          </p:cNvPr>
          <p:cNvSpPr/>
          <p:nvPr/>
        </p:nvSpPr>
        <p:spPr>
          <a:xfrm>
            <a:off x="587032" y="2565782"/>
            <a:ext cx="2983822" cy="544394"/>
          </a:xfrm>
          <a:prstGeom prst="roundRect">
            <a:avLst>
              <a:gd name="adj" fmla="val 29808"/>
            </a:avLst>
          </a:prstGeom>
          <a:noFill/>
          <a:ln w="12700">
            <a:noFill/>
            <a:miter lim="400000"/>
          </a:ln>
          <a:extLst>
            <a:ext uri="{C572A759-6A51-4108-AA02-DFA0A04FC94B}">
              <ma14:wrappingTextBoxFlag xmlns="" xmlns:ma14="http://schemas.microsoft.com/office/mac/drawingml/2011/main"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marL="0" marR="0" lvl="0" indent="0" defTabSz="463258" rtl="0" eaLnBrk="1" fontAlgn="auto" latinLnBrk="0" hangingPunct="0">
              <a:lnSpc>
                <a:spcPct val="100000"/>
              </a:lnSpc>
              <a:spcBef>
                <a:spcPts val="0"/>
              </a:spcBef>
              <a:spcAft>
                <a:spcPts val="0"/>
              </a:spcAft>
              <a:buClrTx/>
              <a:buSzTx/>
              <a:buFontTx/>
              <a:buNone/>
              <a:tabLst/>
              <a:defRPr/>
            </a:pPr>
            <a:r>
              <a:rPr lang="ru-RU" sz="1200" b="1" dirty="0">
                <a:solidFill>
                  <a:srgbClr val="1A355D"/>
                </a:solidFill>
                <a:latin typeface="Arial" panose="020B0604020202020204" pitchFamily="34" charset="0"/>
                <a:ea typeface="+mn-ea"/>
                <a:cs typeface="Arial" panose="020B0604020202020204" pitchFamily="34" charset="0"/>
              </a:rPr>
              <a:t>2025 </a:t>
            </a:r>
            <a:r>
              <a:rPr lang="ru-RU" sz="1200" b="1" dirty="0" err="1">
                <a:solidFill>
                  <a:srgbClr val="1A355D"/>
                </a:solidFill>
                <a:latin typeface="Arial" panose="020B0604020202020204" pitchFamily="34" charset="0"/>
                <a:ea typeface="+mn-ea"/>
                <a:cs typeface="Arial" panose="020B0604020202020204" pitchFamily="34" charset="0"/>
              </a:rPr>
              <a:t>ж.ПЕРСОНАЛДЫҢ</a:t>
            </a:r>
            <a:r>
              <a:rPr lang="ru-RU" sz="1200" b="1" dirty="0">
                <a:solidFill>
                  <a:srgbClr val="1A355D"/>
                </a:solidFill>
                <a:latin typeface="Arial" panose="020B0604020202020204" pitchFamily="34" charset="0"/>
                <a:ea typeface="+mn-ea"/>
                <a:cs typeface="Arial" panose="020B0604020202020204" pitchFamily="34" charset="0"/>
              </a:rPr>
              <a:t> АУЫС-ТҮЙІСІ</a:t>
            </a:r>
            <a:endParaRPr sz="1800" b="1" dirty="0">
              <a:solidFill>
                <a:srgbClr val="1A355D"/>
              </a:solidFill>
              <a:latin typeface="Arial" panose="020B0604020202020204" pitchFamily="34" charset="0"/>
              <a:ea typeface="+mn-ea"/>
              <a:cs typeface="Arial" panose="020B0604020202020204" pitchFamily="34" charset="0"/>
            </a:endParaRPr>
          </a:p>
        </p:txBody>
      </p:sp>
      <p:graphicFrame>
        <p:nvGraphicFramePr>
          <p:cNvPr id="12" name="Таблица 11">
            <a:extLst>
              <a:ext uri="{FF2B5EF4-FFF2-40B4-BE49-F238E27FC236}">
                <a16:creationId xmlns:a16="http://schemas.microsoft.com/office/drawing/2014/main" id="{E8596B18-D04A-4B32-A3C6-DA1D0CB8B935}"/>
              </a:ext>
            </a:extLst>
          </p:cNvPr>
          <p:cNvGraphicFramePr>
            <a:graphicFrameLocks noGrp="1"/>
          </p:cNvGraphicFramePr>
          <p:nvPr>
            <p:extLst/>
          </p:nvPr>
        </p:nvGraphicFramePr>
        <p:xfrm>
          <a:off x="427355" y="2980634"/>
          <a:ext cx="3179135" cy="2173080"/>
        </p:xfrm>
        <a:graphic>
          <a:graphicData uri="http://schemas.openxmlformats.org/drawingml/2006/table">
            <a:tbl>
              <a:tblPr>
                <a:tableStyleId>{BC89EF96-8CEA-46FF-86C4-4CE0E7609802}</a:tableStyleId>
              </a:tblPr>
              <a:tblGrid>
                <a:gridCol w="2385666">
                  <a:extLst>
                    <a:ext uri="{9D8B030D-6E8A-4147-A177-3AD203B41FA5}">
                      <a16:colId xmlns:a16="http://schemas.microsoft.com/office/drawing/2014/main" val="3354722294"/>
                    </a:ext>
                  </a:extLst>
                </a:gridCol>
                <a:gridCol w="793469">
                  <a:extLst>
                    <a:ext uri="{9D8B030D-6E8A-4147-A177-3AD203B41FA5}">
                      <a16:colId xmlns:a16="http://schemas.microsoft.com/office/drawing/2014/main" val="3625558145"/>
                    </a:ext>
                  </a:extLst>
                </a:gridCol>
              </a:tblGrid>
              <a:tr h="282429">
                <a:tc>
                  <a:txBody>
                    <a:bodyPr/>
                    <a:lstStyle/>
                    <a:p>
                      <a:pPr algn="l" fontAlgn="b">
                        <a:lnSpc>
                          <a:spcPct val="150000"/>
                        </a:lnSpc>
                      </a:pPr>
                      <a:r>
                        <a:rPr lang="ru-RU" sz="1100" b="1" u="none" strike="noStrike" dirty="0" err="1">
                          <a:solidFill>
                            <a:srgbClr val="2B6CB0"/>
                          </a:solidFill>
                          <a:effectLst/>
                          <a:latin typeface="Arial" panose="020B0604020202020204" pitchFamily="34" charset="0"/>
                          <a:cs typeface="Arial" panose="020B0604020202020204" pitchFamily="34" charset="0"/>
                        </a:rPr>
                        <a:t>Кадрлардың</a:t>
                      </a:r>
                      <a:r>
                        <a:rPr lang="ru-RU" sz="1100" b="1" u="none" strike="noStrike" dirty="0">
                          <a:solidFill>
                            <a:srgbClr val="2B6CB0"/>
                          </a:solidFill>
                          <a:effectLst/>
                          <a:latin typeface="Arial" panose="020B0604020202020204" pitchFamily="34" charset="0"/>
                          <a:cs typeface="Arial" panose="020B0604020202020204" pitchFamily="34" charset="0"/>
                        </a:rPr>
                        <a:t> </a:t>
                      </a:r>
                      <a:r>
                        <a:rPr lang="ru-RU" sz="1100" b="1" u="none" strike="noStrike" dirty="0" err="1">
                          <a:solidFill>
                            <a:srgbClr val="2B6CB0"/>
                          </a:solidFill>
                          <a:effectLst/>
                          <a:latin typeface="Arial" panose="020B0604020202020204" pitchFamily="34" charset="0"/>
                          <a:cs typeface="Arial" panose="020B0604020202020204" pitchFamily="34" charset="0"/>
                        </a:rPr>
                        <a:t>жалпы</a:t>
                      </a:r>
                      <a:r>
                        <a:rPr lang="ru-RU" sz="1100" b="1" u="none" strike="noStrike" dirty="0">
                          <a:solidFill>
                            <a:srgbClr val="2B6CB0"/>
                          </a:solidFill>
                          <a:effectLst/>
                          <a:latin typeface="Arial" panose="020B0604020202020204" pitchFamily="34" charset="0"/>
                          <a:cs typeface="Arial" panose="020B0604020202020204" pitchFamily="34" charset="0"/>
                        </a:rPr>
                        <a:t> </a:t>
                      </a:r>
                      <a:r>
                        <a:rPr lang="ru-RU" sz="1100" b="1" u="none" strike="noStrike" dirty="0" err="1">
                          <a:solidFill>
                            <a:srgbClr val="2B6CB0"/>
                          </a:solidFill>
                          <a:effectLst/>
                          <a:latin typeface="Arial" panose="020B0604020202020204" pitchFamily="34" charset="0"/>
                          <a:cs typeface="Arial" panose="020B0604020202020204" pitchFamily="34" charset="0"/>
                        </a:rPr>
                        <a:t>ауыс-түйісі</a:t>
                      </a:r>
                      <a:endParaRPr lang="ru-RU" sz="1100" b="1" i="0" u="none" strike="noStrike" dirty="0">
                        <a:solidFill>
                          <a:srgbClr val="2B6CB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lnSpc>
                          <a:spcPct val="150000"/>
                        </a:lnSpc>
                      </a:pPr>
                      <a:r>
                        <a:rPr lang="ru-KZ" sz="1100" b="1" u="none" strike="noStrike" dirty="0">
                          <a:solidFill>
                            <a:srgbClr val="2B6CB0"/>
                          </a:solidFill>
                          <a:effectLst/>
                          <a:latin typeface="Arial" panose="020B0604020202020204" pitchFamily="34" charset="0"/>
                          <a:cs typeface="Arial" panose="020B0604020202020204" pitchFamily="34" charset="0"/>
                        </a:rPr>
                        <a:t>18,6%</a:t>
                      </a:r>
                      <a:endParaRPr lang="ru-KZ" sz="1100" b="1" i="0" u="none" strike="noStrike" dirty="0">
                        <a:solidFill>
                          <a:srgbClr val="2B6CB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273323174"/>
                  </a:ext>
                </a:extLst>
              </a:tr>
              <a:tr h="308567">
                <a:tc>
                  <a:txBody>
                    <a:bodyPr/>
                    <a:lstStyle/>
                    <a:p>
                      <a:pPr algn="l" fontAlgn="b">
                        <a:lnSpc>
                          <a:spcPct val="100000"/>
                        </a:lnSpc>
                      </a:pPr>
                      <a:r>
                        <a:rPr lang="ru-RU" sz="1100" b="1" i="1" u="none" strike="noStrike" dirty="0" err="1">
                          <a:effectLst/>
                          <a:latin typeface="Arial" panose="020B0604020202020204" pitchFamily="34" charset="0"/>
                          <a:cs typeface="Arial" panose="020B0604020202020204" pitchFamily="34" charset="0"/>
                        </a:rPr>
                        <a:t>Жас</a:t>
                      </a:r>
                      <a:r>
                        <a:rPr lang="ru-RU" sz="1100" b="1" i="1" u="none" strike="noStrike" dirty="0">
                          <a:effectLst/>
                          <a:latin typeface="Arial" panose="020B0604020202020204" pitchFamily="34" charset="0"/>
                          <a:cs typeface="Arial" panose="020B0604020202020204" pitchFamily="34" charset="0"/>
                        </a:rPr>
                        <a:t> </a:t>
                      </a:r>
                      <a:r>
                        <a:rPr lang="ru-RU" sz="1100" b="1" i="1" u="none" strike="noStrike" dirty="0" err="1">
                          <a:effectLst/>
                          <a:latin typeface="Arial" panose="020B0604020202020204" pitchFamily="34" charset="0"/>
                          <a:cs typeface="Arial" panose="020B0604020202020204" pitchFamily="34" charset="0"/>
                        </a:rPr>
                        <a:t>бойынша</a:t>
                      </a:r>
                      <a:r>
                        <a:rPr lang="ru-RU" sz="1100" b="1" i="1" u="none" strike="noStrike" dirty="0">
                          <a:effectLst/>
                          <a:latin typeface="Arial" panose="020B0604020202020204" pitchFamily="34" charset="0"/>
                          <a:cs typeface="Arial" panose="020B0604020202020204" pitchFamily="34" charset="0"/>
                        </a:rPr>
                        <a:t> </a:t>
                      </a:r>
                      <a:r>
                        <a:rPr lang="ru-RU" sz="1100" b="1" i="1" u="none" strike="noStrike" dirty="0" err="1">
                          <a:effectLst/>
                          <a:latin typeface="Arial" panose="020B0604020202020204" pitchFamily="34" charset="0"/>
                          <a:cs typeface="Arial" panose="020B0604020202020204" pitchFamily="34" charset="0"/>
                        </a:rPr>
                        <a:t>кадрлардың</a:t>
                      </a:r>
                      <a:r>
                        <a:rPr lang="ru-RU" sz="1100" b="1" i="1" u="none" strike="noStrike" dirty="0">
                          <a:effectLst/>
                          <a:latin typeface="Arial" panose="020B0604020202020204" pitchFamily="34" charset="0"/>
                          <a:cs typeface="Arial" panose="020B0604020202020204" pitchFamily="34" charset="0"/>
                        </a:rPr>
                        <a:t> </a:t>
                      </a:r>
                      <a:r>
                        <a:rPr lang="ru-RU" sz="1100" b="1" i="1" u="none" strike="noStrike" dirty="0" err="1">
                          <a:effectLst/>
                          <a:latin typeface="Arial" panose="020B0604020202020204" pitchFamily="34" charset="0"/>
                          <a:cs typeface="Arial" panose="020B0604020202020204" pitchFamily="34" charset="0"/>
                        </a:rPr>
                        <a:t>ауыс-түйісі</a:t>
                      </a:r>
                      <a:r>
                        <a:rPr lang="ru-RU" sz="1100" b="1" i="1" u="none" strike="noStrike" dirty="0">
                          <a:effectLst/>
                          <a:latin typeface="Arial" panose="020B0604020202020204" pitchFamily="34" charset="0"/>
                          <a:cs typeface="Arial" panose="020B0604020202020204" pitchFamily="34" charset="0"/>
                        </a:rPr>
                        <a:t>:</a:t>
                      </a:r>
                      <a:endParaRPr lang="ru-RU" sz="1100" b="1" i="1"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lnSpc>
                          <a:spcPct val="150000"/>
                        </a:lnSpc>
                      </a:pPr>
                      <a:endParaRPr lang="ru-KZ"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134855916"/>
                  </a:ext>
                </a:extLst>
              </a:tr>
              <a:tr h="191562">
                <a:tc>
                  <a:txBody>
                    <a:bodyPr/>
                    <a:lstStyle/>
                    <a:p>
                      <a:pPr algn="l" fontAlgn="b">
                        <a:lnSpc>
                          <a:spcPct val="150000"/>
                        </a:lnSpc>
                      </a:pPr>
                      <a:r>
                        <a:rPr lang="ru-RU" sz="1100" u="none" strike="noStrike" dirty="0">
                          <a:effectLst/>
                          <a:latin typeface="Arial" panose="020B0604020202020204" pitchFamily="34" charset="0"/>
                          <a:cs typeface="Arial" panose="020B0604020202020204" pitchFamily="34" charset="0"/>
                        </a:rPr>
                        <a:t>30 </a:t>
                      </a:r>
                      <a:r>
                        <a:rPr lang="ru-RU" sz="1100" u="none" strike="noStrike" dirty="0" err="1">
                          <a:effectLst/>
                          <a:latin typeface="Arial" panose="020B0604020202020204" pitchFamily="34" charset="0"/>
                          <a:cs typeface="Arial" panose="020B0604020202020204" pitchFamily="34" charset="0"/>
                        </a:rPr>
                        <a:t>жасқа</a:t>
                      </a:r>
                      <a:r>
                        <a:rPr lang="ru-RU" sz="1100" u="none" strike="noStrike" dirty="0">
                          <a:effectLst/>
                          <a:latin typeface="Arial" panose="020B0604020202020204" pitchFamily="34" charset="0"/>
                          <a:cs typeface="Arial" panose="020B0604020202020204" pitchFamily="34" charset="0"/>
                        </a:rPr>
                        <a:t> </a:t>
                      </a:r>
                      <a:r>
                        <a:rPr lang="ru-RU" sz="1100" u="none" strike="noStrike" dirty="0" err="1">
                          <a:effectLst/>
                          <a:latin typeface="Arial" panose="020B0604020202020204" pitchFamily="34" charset="0"/>
                          <a:cs typeface="Arial" panose="020B0604020202020204" pitchFamily="34" charset="0"/>
                        </a:rPr>
                        <a:t>дейінгі</a:t>
                      </a:r>
                      <a:r>
                        <a:rPr lang="ru-RU" sz="1100" u="none" strike="noStrike" dirty="0">
                          <a:effectLst/>
                          <a:latin typeface="Arial" panose="020B0604020202020204" pitchFamily="34" charset="0"/>
                          <a:cs typeface="Arial" panose="020B0604020202020204" pitchFamily="34" charset="0"/>
                        </a:rPr>
                        <a:t> </a:t>
                      </a:r>
                      <a:r>
                        <a:rPr lang="ru-RU" sz="1100" u="none" strike="noStrike" dirty="0" err="1">
                          <a:effectLst/>
                          <a:latin typeface="Arial" panose="020B0604020202020204" pitchFamily="34" charset="0"/>
                          <a:cs typeface="Arial" panose="020B0604020202020204" pitchFamily="34" charset="0"/>
                        </a:rPr>
                        <a:t>қызметкерлер</a:t>
                      </a:r>
                      <a:endParaRPr lang="ru-RU"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lnSpc>
                          <a:spcPct val="150000"/>
                        </a:lnSpc>
                      </a:pPr>
                      <a:r>
                        <a:rPr lang="ru-KZ" sz="1100" u="none" strike="noStrike" dirty="0">
                          <a:effectLst/>
                          <a:latin typeface="Arial" panose="020B0604020202020204" pitchFamily="34" charset="0"/>
                          <a:cs typeface="Arial" panose="020B0604020202020204" pitchFamily="34" charset="0"/>
                        </a:rPr>
                        <a:t>1,7%</a:t>
                      </a:r>
                      <a:endParaRPr lang="ru-KZ"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431552684"/>
                  </a:ext>
                </a:extLst>
              </a:tr>
              <a:tr h="308567">
                <a:tc>
                  <a:txBody>
                    <a:bodyPr/>
                    <a:lstStyle/>
                    <a:p>
                      <a:pPr algn="l" fontAlgn="b">
                        <a:lnSpc>
                          <a:spcPct val="100000"/>
                        </a:lnSpc>
                      </a:pPr>
                      <a:r>
                        <a:rPr lang="ru-RU" sz="1100" u="none" strike="noStrike" dirty="0">
                          <a:effectLst/>
                          <a:latin typeface="Arial" panose="020B0604020202020204" pitchFamily="34" charset="0"/>
                          <a:cs typeface="Arial" panose="020B0604020202020204" pitchFamily="34" charset="0"/>
                        </a:rPr>
                        <a:t>30-50 </a:t>
                      </a:r>
                      <a:r>
                        <a:rPr lang="ru-RU" sz="1100" u="none" strike="noStrike" dirty="0" err="1">
                          <a:effectLst/>
                          <a:latin typeface="Arial" panose="020B0604020202020204" pitchFamily="34" charset="0"/>
                          <a:cs typeface="Arial" panose="020B0604020202020204" pitchFamily="34" charset="0"/>
                        </a:rPr>
                        <a:t>жас</a:t>
                      </a:r>
                      <a:r>
                        <a:rPr lang="ru-RU" sz="1100" u="none" strike="noStrike" dirty="0">
                          <a:effectLst/>
                          <a:latin typeface="Arial" panose="020B0604020202020204" pitchFamily="34" charset="0"/>
                          <a:cs typeface="Arial" panose="020B0604020202020204" pitchFamily="34" charset="0"/>
                        </a:rPr>
                        <a:t> </a:t>
                      </a:r>
                      <a:r>
                        <a:rPr lang="ru-RU" sz="1100" u="none" strike="noStrike" dirty="0" err="1">
                          <a:effectLst/>
                          <a:latin typeface="Arial" panose="020B0604020202020204" pitchFamily="34" charset="0"/>
                          <a:cs typeface="Arial" panose="020B0604020202020204" pitchFamily="34" charset="0"/>
                        </a:rPr>
                        <a:t>аралығындағы</a:t>
                      </a:r>
                      <a:r>
                        <a:rPr lang="ru-RU" sz="1100" u="none" strike="noStrike" dirty="0">
                          <a:effectLst/>
                          <a:latin typeface="Arial" panose="020B0604020202020204" pitchFamily="34" charset="0"/>
                          <a:cs typeface="Arial" panose="020B0604020202020204" pitchFamily="34" charset="0"/>
                        </a:rPr>
                        <a:t> </a:t>
                      </a:r>
                      <a:r>
                        <a:rPr lang="ru-RU" sz="1100" u="none" strike="noStrike" dirty="0" err="1">
                          <a:effectLst/>
                          <a:latin typeface="Arial" panose="020B0604020202020204" pitchFamily="34" charset="0"/>
                          <a:cs typeface="Arial" panose="020B0604020202020204" pitchFamily="34" charset="0"/>
                        </a:rPr>
                        <a:t>қызметкерлер</a:t>
                      </a:r>
                      <a:endParaRPr lang="ru-RU"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lnSpc>
                          <a:spcPct val="150000"/>
                        </a:lnSpc>
                      </a:pPr>
                      <a:r>
                        <a:rPr lang="ru-KZ" sz="1100" u="none" strike="noStrike" dirty="0">
                          <a:effectLst/>
                          <a:latin typeface="Arial" panose="020B0604020202020204" pitchFamily="34" charset="0"/>
                          <a:cs typeface="Arial" panose="020B0604020202020204" pitchFamily="34" charset="0"/>
                        </a:rPr>
                        <a:t>14,8%</a:t>
                      </a:r>
                      <a:endParaRPr lang="ru-KZ"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256601503"/>
                  </a:ext>
                </a:extLst>
              </a:tr>
              <a:tr h="191562">
                <a:tc>
                  <a:txBody>
                    <a:bodyPr/>
                    <a:lstStyle/>
                    <a:p>
                      <a:pPr algn="l" fontAlgn="b">
                        <a:lnSpc>
                          <a:spcPct val="150000"/>
                        </a:lnSpc>
                      </a:pPr>
                      <a:r>
                        <a:rPr lang="ru-RU" sz="1100" u="none" strike="noStrike" dirty="0">
                          <a:effectLst/>
                          <a:latin typeface="Arial" panose="020B0604020202020204" pitchFamily="34" charset="0"/>
                          <a:cs typeface="Arial" panose="020B0604020202020204" pitchFamily="34" charset="0"/>
                        </a:rPr>
                        <a:t>50 </a:t>
                      </a:r>
                      <a:r>
                        <a:rPr lang="ru-RU" sz="1100" u="none" strike="noStrike" dirty="0" err="1">
                          <a:effectLst/>
                          <a:latin typeface="Arial" panose="020B0604020202020204" pitchFamily="34" charset="0"/>
                          <a:cs typeface="Arial" panose="020B0604020202020204" pitchFamily="34" charset="0"/>
                        </a:rPr>
                        <a:t>жастан</a:t>
                      </a:r>
                      <a:r>
                        <a:rPr lang="ru-RU" sz="1100" u="none" strike="noStrike" dirty="0">
                          <a:effectLst/>
                          <a:latin typeface="Arial" panose="020B0604020202020204" pitchFamily="34" charset="0"/>
                          <a:cs typeface="Arial" panose="020B0604020202020204" pitchFamily="34" charset="0"/>
                        </a:rPr>
                        <a:t> </a:t>
                      </a:r>
                      <a:r>
                        <a:rPr lang="ru-RU" sz="1100" u="none" strike="noStrike" dirty="0" err="1">
                          <a:effectLst/>
                          <a:latin typeface="Arial" panose="020B0604020202020204" pitchFamily="34" charset="0"/>
                          <a:cs typeface="Arial" panose="020B0604020202020204" pitchFamily="34" charset="0"/>
                        </a:rPr>
                        <a:t>асқан</a:t>
                      </a:r>
                      <a:r>
                        <a:rPr lang="ru-RU" sz="1100" u="none" strike="noStrike" dirty="0">
                          <a:effectLst/>
                          <a:latin typeface="Arial" panose="020B0604020202020204" pitchFamily="34" charset="0"/>
                          <a:cs typeface="Arial" panose="020B0604020202020204" pitchFamily="34" charset="0"/>
                        </a:rPr>
                        <a:t> </a:t>
                      </a:r>
                      <a:r>
                        <a:rPr lang="ru-RU" sz="1100" u="none" strike="noStrike" dirty="0" err="1">
                          <a:effectLst/>
                          <a:latin typeface="Arial" panose="020B0604020202020204" pitchFamily="34" charset="0"/>
                          <a:cs typeface="Arial" panose="020B0604020202020204" pitchFamily="34" charset="0"/>
                        </a:rPr>
                        <a:t>қызметкерлер</a:t>
                      </a:r>
                      <a:endParaRPr lang="ru-RU"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lnSpc>
                          <a:spcPct val="150000"/>
                        </a:lnSpc>
                      </a:pPr>
                      <a:r>
                        <a:rPr lang="ru-KZ" sz="1100" u="none" strike="noStrike" dirty="0">
                          <a:effectLst/>
                          <a:latin typeface="Arial" panose="020B0604020202020204" pitchFamily="34" charset="0"/>
                          <a:cs typeface="Arial" panose="020B0604020202020204" pitchFamily="34" charset="0"/>
                        </a:rPr>
                        <a:t>2,1%</a:t>
                      </a:r>
                      <a:endParaRPr lang="ru-KZ"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840656014"/>
                  </a:ext>
                </a:extLst>
              </a:tr>
              <a:tr h="308567">
                <a:tc>
                  <a:txBody>
                    <a:bodyPr/>
                    <a:lstStyle/>
                    <a:p>
                      <a:pPr algn="l" fontAlgn="b">
                        <a:lnSpc>
                          <a:spcPct val="100000"/>
                        </a:lnSpc>
                      </a:pPr>
                      <a:r>
                        <a:rPr lang="ru-RU" sz="1100" b="1" i="1" u="none" strike="noStrike" dirty="0" err="1">
                          <a:effectLst/>
                          <a:latin typeface="Arial" panose="020B0604020202020204" pitchFamily="34" charset="0"/>
                          <a:cs typeface="Arial" panose="020B0604020202020204" pitchFamily="34" charset="0"/>
                        </a:rPr>
                        <a:t>Жынысы</a:t>
                      </a:r>
                      <a:r>
                        <a:rPr lang="ru-RU" sz="1100" b="1" i="1" u="none" strike="noStrike" dirty="0">
                          <a:effectLst/>
                          <a:latin typeface="Arial" panose="020B0604020202020204" pitchFamily="34" charset="0"/>
                          <a:cs typeface="Arial" panose="020B0604020202020204" pitchFamily="34" charset="0"/>
                        </a:rPr>
                        <a:t> </a:t>
                      </a:r>
                      <a:r>
                        <a:rPr lang="ru-RU" sz="1100" b="1" i="1" u="none" strike="noStrike" dirty="0" err="1">
                          <a:effectLst/>
                          <a:latin typeface="Arial" panose="020B0604020202020204" pitchFamily="34" charset="0"/>
                          <a:cs typeface="Arial" panose="020B0604020202020204" pitchFamily="34" charset="0"/>
                        </a:rPr>
                        <a:t>бойынша</a:t>
                      </a:r>
                      <a:r>
                        <a:rPr lang="ru-RU" sz="1100" b="1" i="1" u="none" strike="noStrike" dirty="0">
                          <a:effectLst/>
                          <a:latin typeface="Arial" panose="020B0604020202020204" pitchFamily="34" charset="0"/>
                          <a:cs typeface="Arial" panose="020B0604020202020204" pitchFamily="34" charset="0"/>
                        </a:rPr>
                        <a:t> </a:t>
                      </a:r>
                      <a:r>
                        <a:rPr lang="ru-RU" sz="1100" b="1" i="1" u="none" strike="noStrike" dirty="0" err="1">
                          <a:effectLst/>
                          <a:latin typeface="Arial" panose="020B0604020202020204" pitchFamily="34" charset="0"/>
                          <a:cs typeface="Arial" panose="020B0604020202020204" pitchFamily="34" charset="0"/>
                        </a:rPr>
                        <a:t>кадрлардың</a:t>
                      </a:r>
                      <a:r>
                        <a:rPr lang="ru-RU" sz="1100" b="1" i="1" u="none" strike="noStrike" dirty="0">
                          <a:effectLst/>
                          <a:latin typeface="Arial" panose="020B0604020202020204" pitchFamily="34" charset="0"/>
                          <a:cs typeface="Arial" panose="020B0604020202020204" pitchFamily="34" charset="0"/>
                        </a:rPr>
                        <a:t> </a:t>
                      </a:r>
                      <a:r>
                        <a:rPr lang="ru-RU" sz="1100" b="1" i="1" u="none" strike="noStrike" dirty="0" err="1">
                          <a:effectLst/>
                          <a:latin typeface="Arial" panose="020B0604020202020204" pitchFamily="34" charset="0"/>
                          <a:cs typeface="Arial" panose="020B0604020202020204" pitchFamily="34" charset="0"/>
                        </a:rPr>
                        <a:t>ауыс-түйісі</a:t>
                      </a:r>
                      <a:r>
                        <a:rPr lang="ru-RU" sz="1100" b="1" i="1" u="none" strike="noStrike" dirty="0">
                          <a:effectLst/>
                          <a:latin typeface="Arial" panose="020B0604020202020204" pitchFamily="34" charset="0"/>
                          <a:cs typeface="Arial" panose="020B0604020202020204" pitchFamily="34" charset="0"/>
                        </a:rPr>
                        <a:t>:</a:t>
                      </a:r>
                      <a:endParaRPr lang="ru-RU" sz="1100" b="1" i="1"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lnSpc>
                          <a:spcPct val="150000"/>
                        </a:lnSpc>
                      </a:pPr>
                      <a:endParaRPr lang="ru-KZ"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468341984"/>
                  </a:ext>
                </a:extLst>
              </a:tr>
              <a:tr h="191562">
                <a:tc>
                  <a:txBody>
                    <a:bodyPr/>
                    <a:lstStyle/>
                    <a:p>
                      <a:pPr algn="l" fontAlgn="b">
                        <a:lnSpc>
                          <a:spcPct val="150000"/>
                        </a:lnSpc>
                      </a:pPr>
                      <a:r>
                        <a:rPr lang="ru-RU" sz="1100" u="none" strike="noStrike" dirty="0" err="1">
                          <a:effectLst/>
                          <a:latin typeface="Arial" panose="020B0604020202020204" pitchFamily="34" charset="0"/>
                          <a:cs typeface="Arial" panose="020B0604020202020204" pitchFamily="34" charset="0"/>
                        </a:rPr>
                        <a:t>ерлер</a:t>
                      </a:r>
                      <a:endParaRPr lang="ru-RU"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lnSpc>
                          <a:spcPct val="150000"/>
                        </a:lnSpc>
                      </a:pPr>
                      <a:r>
                        <a:rPr lang="ru-KZ" sz="1100" u="none" strike="noStrike" dirty="0">
                          <a:effectLst/>
                          <a:latin typeface="Arial" panose="020B0604020202020204" pitchFamily="34" charset="0"/>
                          <a:cs typeface="Arial" panose="020B0604020202020204" pitchFamily="34" charset="0"/>
                        </a:rPr>
                        <a:t>10,3%</a:t>
                      </a:r>
                      <a:endParaRPr lang="ru-KZ"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341031807"/>
                  </a:ext>
                </a:extLst>
              </a:tr>
              <a:tr h="191562">
                <a:tc>
                  <a:txBody>
                    <a:bodyPr/>
                    <a:lstStyle/>
                    <a:p>
                      <a:pPr algn="l" fontAlgn="b">
                        <a:lnSpc>
                          <a:spcPct val="150000"/>
                        </a:lnSpc>
                      </a:pPr>
                      <a:r>
                        <a:rPr lang="ru-RU" sz="1100" u="none" strike="noStrike" dirty="0" err="1">
                          <a:effectLst/>
                          <a:latin typeface="Arial" panose="020B0604020202020204" pitchFamily="34" charset="0"/>
                          <a:cs typeface="Arial" panose="020B0604020202020204" pitchFamily="34" charset="0"/>
                        </a:rPr>
                        <a:t>әйелдер</a:t>
                      </a:r>
                      <a:endParaRPr lang="ru-RU"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lnSpc>
                          <a:spcPct val="150000"/>
                        </a:lnSpc>
                      </a:pPr>
                      <a:r>
                        <a:rPr lang="ru-KZ" sz="1100" u="none" strike="noStrike" dirty="0">
                          <a:effectLst/>
                          <a:latin typeface="Arial" panose="020B0604020202020204" pitchFamily="34" charset="0"/>
                          <a:cs typeface="Arial" panose="020B0604020202020204" pitchFamily="34" charset="0"/>
                        </a:rPr>
                        <a:t>8,3%</a:t>
                      </a:r>
                      <a:endParaRPr lang="ru-KZ"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568038976"/>
                  </a:ext>
                </a:extLst>
              </a:tr>
            </a:tbl>
          </a:graphicData>
        </a:graphic>
      </p:graphicFrame>
      <p:graphicFrame>
        <p:nvGraphicFramePr>
          <p:cNvPr id="18" name="Диаграмма 17">
            <a:extLst>
              <a:ext uri="{FF2B5EF4-FFF2-40B4-BE49-F238E27FC236}">
                <a16:creationId xmlns:a16="http://schemas.microsoft.com/office/drawing/2014/main" id="{6B747CE4-84DB-4A02-802F-29EE480B6835}"/>
              </a:ext>
            </a:extLst>
          </p:cNvPr>
          <p:cNvGraphicFramePr>
            <a:graphicFrameLocks/>
          </p:cNvGraphicFramePr>
          <p:nvPr>
            <p:extLst/>
          </p:nvPr>
        </p:nvGraphicFramePr>
        <p:xfrm>
          <a:off x="9599467" y="4808746"/>
          <a:ext cx="2730023" cy="1744516"/>
        </p:xfrm>
        <a:graphic>
          <a:graphicData uri="http://schemas.openxmlformats.org/drawingml/2006/chart">
            <c:chart xmlns:c="http://schemas.openxmlformats.org/drawingml/2006/chart" xmlns:r="http://schemas.openxmlformats.org/officeDocument/2006/relationships" r:id="rId2"/>
          </a:graphicData>
        </a:graphic>
      </p:graphicFrame>
      <p:sp>
        <p:nvSpPr>
          <p:cNvPr id="23" name="Динамика численности пенсионеров">
            <a:extLst>
              <a:ext uri="{FF2B5EF4-FFF2-40B4-BE49-F238E27FC236}">
                <a16:creationId xmlns:a16="http://schemas.microsoft.com/office/drawing/2014/main" id="{67BBA252-BEC8-49D3-BD2E-C1D93E28A80C}"/>
              </a:ext>
            </a:extLst>
          </p:cNvPr>
          <p:cNvSpPr/>
          <p:nvPr/>
        </p:nvSpPr>
        <p:spPr>
          <a:xfrm>
            <a:off x="4071514" y="1287411"/>
            <a:ext cx="3898476" cy="394929"/>
          </a:xfrm>
          <a:prstGeom prst="roundRect">
            <a:avLst>
              <a:gd name="adj" fmla="val 29808"/>
            </a:avLst>
          </a:prstGeom>
          <a:noFill/>
          <a:ln w="12700">
            <a:noFill/>
            <a:miter lim="400000"/>
          </a:ln>
          <a:extLst>
            <a:ext uri="{C572A759-6A51-4108-AA02-DFA0A04FC94B}">
              <ma14:wrappingTextBoxFlag xmlns="" xmlns:ma14="http://schemas.microsoft.com/office/mac/drawingml/2011/main"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lvl="0" defTabSz="463258" hangingPunct="0">
              <a:defRPr/>
            </a:pPr>
            <a:r>
              <a:rPr lang="ru-RU" sz="1200" b="1" dirty="0">
                <a:solidFill>
                  <a:srgbClr val="1A355D"/>
                </a:solidFill>
                <a:latin typeface="Arial" panose="020B0604020202020204" pitchFamily="34" charset="0"/>
                <a:ea typeface="+mn-ea"/>
                <a:cs typeface="Arial" panose="020B0604020202020204" pitchFamily="34" charset="0"/>
              </a:rPr>
              <a:t>31.12.2025ж. КАДРЛЫҚ ҚҰРАМ</a:t>
            </a:r>
            <a:endParaRPr sz="1800" b="1" dirty="0">
              <a:solidFill>
                <a:srgbClr val="1A355D"/>
              </a:solidFill>
              <a:latin typeface="Arial" panose="020B0604020202020204" pitchFamily="34" charset="0"/>
              <a:ea typeface="+mn-ea"/>
              <a:cs typeface="Arial" panose="020B0604020202020204" pitchFamily="34" charset="0"/>
            </a:endParaRPr>
          </a:p>
        </p:txBody>
      </p:sp>
      <p:graphicFrame>
        <p:nvGraphicFramePr>
          <p:cNvPr id="2" name="Таблица 1">
            <a:extLst>
              <a:ext uri="{FF2B5EF4-FFF2-40B4-BE49-F238E27FC236}">
                <a16:creationId xmlns:a16="http://schemas.microsoft.com/office/drawing/2014/main" id="{41AFE3CA-D57B-4E78-8789-5BA87C206ABF}"/>
              </a:ext>
            </a:extLst>
          </p:cNvPr>
          <p:cNvGraphicFramePr>
            <a:graphicFrameLocks noGrp="1"/>
          </p:cNvGraphicFramePr>
          <p:nvPr>
            <p:extLst/>
          </p:nvPr>
        </p:nvGraphicFramePr>
        <p:xfrm>
          <a:off x="4080240" y="1613360"/>
          <a:ext cx="7891453" cy="1144905"/>
        </p:xfrm>
        <a:graphic>
          <a:graphicData uri="http://schemas.openxmlformats.org/drawingml/2006/table">
            <a:tbl>
              <a:tblPr>
                <a:tableStyleId>{69CF1AB2-1976-4502-BF36-3FF5EA218861}</a:tableStyleId>
              </a:tblPr>
              <a:tblGrid>
                <a:gridCol w="1809005">
                  <a:extLst>
                    <a:ext uri="{9D8B030D-6E8A-4147-A177-3AD203B41FA5}">
                      <a16:colId xmlns:a16="http://schemas.microsoft.com/office/drawing/2014/main" val="3520601391"/>
                    </a:ext>
                  </a:extLst>
                </a:gridCol>
                <a:gridCol w="1340598">
                  <a:extLst>
                    <a:ext uri="{9D8B030D-6E8A-4147-A177-3AD203B41FA5}">
                      <a16:colId xmlns:a16="http://schemas.microsoft.com/office/drawing/2014/main" val="1007355113"/>
                    </a:ext>
                  </a:extLst>
                </a:gridCol>
                <a:gridCol w="837356">
                  <a:extLst>
                    <a:ext uri="{9D8B030D-6E8A-4147-A177-3AD203B41FA5}">
                      <a16:colId xmlns:a16="http://schemas.microsoft.com/office/drawing/2014/main" val="577839493"/>
                    </a:ext>
                  </a:extLst>
                </a:gridCol>
                <a:gridCol w="964227">
                  <a:extLst>
                    <a:ext uri="{9D8B030D-6E8A-4147-A177-3AD203B41FA5}">
                      <a16:colId xmlns:a16="http://schemas.microsoft.com/office/drawing/2014/main" val="3385134160"/>
                    </a:ext>
                  </a:extLst>
                </a:gridCol>
                <a:gridCol w="961059">
                  <a:extLst>
                    <a:ext uri="{9D8B030D-6E8A-4147-A177-3AD203B41FA5}">
                      <a16:colId xmlns:a16="http://schemas.microsoft.com/office/drawing/2014/main" val="3955611112"/>
                    </a:ext>
                  </a:extLst>
                </a:gridCol>
                <a:gridCol w="989604">
                  <a:extLst>
                    <a:ext uri="{9D8B030D-6E8A-4147-A177-3AD203B41FA5}">
                      <a16:colId xmlns:a16="http://schemas.microsoft.com/office/drawing/2014/main" val="1877196771"/>
                    </a:ext>
                  </a:extLst>
                </a:gridCol>
                <a:gridCol w="989604">
                  <a:extLst>
                    <a:ext uri="{9D8B030D-6E8A-4147-A177-3AD203B41FA5}">
                      <a16:colId xmlns:a16="http://schemas.microsoft.com/office/drawing/2014/main" val="1505935331"/>
                    </a:ext>
                  </a:extLst>
                </a:gridCol>
              </a:tblGrid>
              <a:tr h="179764">
                <a:tc rowSpan="2">
                  <a:txBody>
                    <a:bodyPr/>
                    <a:lstStyle/>
                    <a:p>
                      <a:pPr algn="ctr" fontAlgn="ctr"/>
                      <a:r>
                        <a:rPr lang="ru-RU" sz="1200" b="1" u="none" strike="noStrike" dirty="0" err="1">
                          <a:effectLst/>
                          <a:latin typeface="Arial" panose="020B0604020202020204" pitchFamily="34" charset="0"/>
                          <a:cs typeface="Arial" panose="020B0604020202020204" pitchFamily="34" charset="0"/>
                        </a:rPr>
                        <a:t>Бөлімше</a:t>
                      </a:r>
                      <a:endParaRPr lang="ru-RU" sz="12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tc>
                <a:tc rowSpan="2">
                  <a:txBody>
                    <a:bodyPr/>
                    <a:lstStyle/>
                    <a:p>
                      <a:pPr algn="ctr" fontAlgn="ctr"/>
                      <a:r>
                        <a:rPr lang="ru-RU" sz="1200" b="1" u="none" strike="noStrike" dirty="0" err="1">
                          <a:effectLst/>
                          <a:latin typeface="Arial" panose="020B0604020202020204" pitchFamily="34" charset="0"/>
                          <a:cs typeface="Arial" panose="020B0604020202020204" pitchFamily="34" charset="0"/>
                        </a:rPr>
                        <a:t>Орташа</a:t>
                      </a:r>
                      <a:r>
                        <a:rPr lang="ru-RU" sz="1200" b="1" u="none" strike="noStrike" dirty="0">
                          <a:effectLst/>
                          <a:latin typeface="Arial" panose="020B0604020202020204" pitchFamily="34" charset="0"/>
                          <a:cs typeface="Arial" panose="020B0604020202020204" pitchFamily="34" charset="0"/>
                        </a:rPr>
                        <a:t> </a:t>
                      </a:r>
                      <a:r>
                        <a:rPr lang="ru-RU" sz="1200" b="1" u="none" strike="noStrike" dirty="0" err="1">
                          <a:effectLst/>
                          <a:latin typeface="Arial" panose="020B0604020202020204" pitchFamily="34" charset="0"/>
                          <a:cs typeface="Arial" panose="020B0604020202020204" pitchFamily="34" charset="0"/>
                        </a:rPr>
                        <a:t>тізімдік</a:t>
                      </a:r>
                      <a:r>
                        <a:rPr lang="ru-RU" sz="1200" b="1" u="none" strike="noStrike" dirty="0">
                          <a:effectLst/>
                          <a:latin typeface="Arial" panose="020B0604020202020204" pitchFamily="34" charset="0"/>
                          <a:cs typeface="Arial" panose="020B0604020202020204" pitchFamily="34" charset="0"/>
                        </a:rPr>
                        <a:t> саны, </a:t>
                      </a:r>
                      <a:r>
                        <a:rPr lang="ru-RU" sz="1200" b="1" u="none" strike="noStrike" dirty="0" err="1">
                          <a:effectLst/>
                          <a:latin typeface="Arial" panose="020B0604020202020204" pitchFamily="34" charset="0"/>
                          <a:cs typeface="Arial" panose="020B0604020202020204" pitchFamily="34" charset="0"/>
                        </a:rPr>
                        <a:t>бірл</a:t>
                      </a:r>
                      <a:r>
                        <a:rPr lang="ru-RU" sz="1200" b="1" u="none" strike="noStrike" dirty="0">
                          <a:effectLst/>
                          <a:latin typeface="Arial" panose="020B0604020202020204" pitchFamily="34" charset="0"/>
                          <a:cs typeface="Arial" panose="020B0604020202020204" pitchFamily="34" charset="0"/>
                        </a:rPr>
                        <a:t>.</a:t>
                      </a:r>
                      <a:endParaRPr lang="ru-RU" sz="12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tc>
                <a:tc gridSpan="5">
                  <a:txBody>
                    <a:bodyPr/>
                    <a:lstStyle/>
                    <a:p>
                      <a:pPr algn="ctr" fontAlgn="b"/>
                      <a:r>
                        <a:rPr lang="ru-RU" sz="1200" b="1" u="none" strike="noStrike" dirty="0" err="1">
                          <a:effectLst/>
                          <a:latin typeface="Arial" panose="020B0604020202020204" pitchFamily="34" charset="0"/>
                          <a:cs typeface="Arial" panose="020B0604020202020204" pitchFamily="34" charset="0"/>
                        </a:rPr>
                        <a:t>оның</a:t>
                      </a:r>
                      <a:r>
                        <a:rPr lang="ru-RU" sz="1200" b="1" u="none" strike="noStrike" dirty="0">
                          <a:effectLst/>
                          <a:latin typeface="Arial" panose="020B0604020202020204" pitchFamily="34" charset="0"/>
                          <a:cs typeface="Arial" panose="020B0604020202020204" pitchFamily="34" charset="0"/>
                        </a:rPr>
                        <a:t> </a:t>
                      </a:r>
                      <a:r>
                        <a:rPr lang="ru-RU" sz="1200" b="1" u="none" strike="noStrike" dirty="0" err="1">
                          <a:effectLst/>
                          <a:latin typeface="Arial" panose="020B0604020202020204" pitchFamily="34" charset="0"/>
                          <a:cs typeface="Arial" panose="020B0604020202020204" pitchFamily="34" charset="0"/>
                        </a:rPr>
                        <a:t>ішінде</a:t>
                      </a:r>
                      <a:endParaRPr lang="ru-RU"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hMerge="1">
                  <a:txBody>
                    <a:bodyPr/>
                    <a:lstStyle/>
                    <a:p>
                      <a:endParaRPr lang="ru-KZ"/>
                    </a:p>
                  </a:txBody>
                  <a:tcPr/>
                </a:tc>
                <a:tc hMerge="1">
                  <a:txBody>
                    <a:bodyPr/>
                    <a:lstStyle/>
                    <a:p>
                      <a:endParaRPr lang="ru-KZ"/>
                    </a:p>
                  </a:txBody>
                  <a:tcPr/>
                </a:tc>
                <a:tc hMerge="1">
                  <a:txBody>
                    <a:bodyPr/>
                    <a:lstStyle/>
                    <a:p>
                      <a:endParaRPr lang="ru-KZ"/>
                    </a:p>
                  </a:txBody>
                  <a:tcPr/>
                </a:tc>
                <a:tc hMerge="1">
                  <a:txBody>
                    <a:bodyPr/>
                    <a:lstStyle/>
                    <a:p>
                      <a:endParaRPr lang="ru-KZ"/>
                    </a:p>
                  </a:txBody>
                  <a:tcPr/>
                </a:tc>
                <a:extLst>
                  <a:ext uri="{0D108BD9-81ED-4DB2-BD59-A6C34878D82A}">
                    <a16:rowId xmlns:a16="http://schemas.microsoft.com/office/drawing/2014/main" val="2432211977"/>
                  </a:ext>
                </a:extLst>
              </a:tr>
              <a:tr h="350629">
                <a:tc vMerge="1">
                  <a:txBody>
                    <a:bodyPr/>
                    <a:lstStyle/>
                    <a:p>
                      <a:endParaRPr lang="ru-KZ"/>
                    </a:p>
                  </a:txBody>
                  <a:tcPr/>
                </a:tc>
                <a:tc vMerge="1">
                  <a:txBody>
                    <a:bodyPr/>
                    <a:lstStyle/>
                    <a:p>
                      <a:endParaRPr lang="ru-KZ"/>
                    </a:p>
                  </a:txBody>
                  <a:tcPr/>
                </a:tc>
                <a:tc>
                  <a:txBody>
                    <a:bodyPr/>
                    <a:lstStyle/>
                    <a:p>
                      <a:pPr algn="ctr" fontAlgn="b"/>
                      <a:r>
                        <a:rPr lang="ru-RU" sz="1200" b="1" u="none" strike="noStrike" dirty="0" err="1">
                          <a:effectLst/>
                          <a:latin typeface="Arial" panose="020B0604020202020204" pitchFamily="34" charset="0"/>
                          <a:cs typeface="Arial" panose="020B0604020202020204" pitchFamily="34" charset="0"/>
                        </a:rPr>
                        <a:t>ерлер</a:t>
                      </a:r>
                      <a:r>
                        <a:rPr lang="ru-RU" sz="1200" b="1" u="none" strike="noStrike" dirty="0">
                          <a:effectLst/>
                          <a:latin typeface="Arial" panose="020B0604020202020204" pitchFamily="34" charset="0"/>
                          <a:cs typeface="Arial" panose="020B0604020202020204" pitchFamily="34" charset="0"/>
                        </a:rPr>
                        <a:t>, </a:t>
                      </a:r>
                      <a:r>
                        <a:rPr lang="ru-RU" sz="1200" b="1" u="none" strike="noStrike" dirty="0" err="1">
                          <a:effectLst/>
                          <a:latin typeface="Arial" panose="020B0604020202020204" pitchFamily="34" charset="0"/>
                          <a:cs typeface="Arial" panose="020B0604020202020204" pitchFamily="34" charset="0"/>
                        </a:rPr>
                        <a:t>бірл</a:t>
                      </a:r>
                      <a:r>
                        <a:rPr lang="ru-RU" sz="1200" b="1" u="none" strike="noStrike" dirty="0">
                          <a:effectLst/>
                          <a:latin typeface="Arial" panose="020B0604020202020204" pitchFamily="34" charset="0"/>
                          <a:cs typeface="Arial" panose="020B0604020202020204" pitchFamily="34" charset="0"/>
                        </a:rPr>
                        <a:t>.</a:t>
                      </a:r>
                      <a:endParaRPr lang="ru-RU"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RU" sz="1200" b="1" u="none" strike="noStrike" dirty="0" err="1">
                          <a:effectLst/>
                          <a:latin typeface="Arial" panose="020B0604020202020204" pitchFamily="34" charset="0"/>
                          <a:cs typeface="Arial" panose="020B0604020202020204" pitchFamily="34" charset="0"/>
                        </a:rPr>
                        <a:t>әйелдер</a:t>
                      </a:r>
                      <a:r>
                        <a:rPr lang="ru-RU" sz="1200" b="1" u="none" strike="noStrike" dirty="0">
                          <a:effectLst/>
                          <a:latin typeface="Arial" panose="020B0604020202020204" pitchFamily="34" charset="0"/>
                          <a:cs typeface="Arial" panose="020B0604020202020204" pitchFamily="34" charset="0"/>
                        </a:rPr>
                        <a:t>, </a:t>
                      </a:r>
                    </a:p>
                    <a:p>
                      <a:pPr algn="ctr" fontAlgn="b"/>
                      <a:r>
                        <a:rPr lang="ru-RU" sz="1200" b="1" u="none" strike="noStrike" dirty="0" err="1">
                          <a:effectLst/>
                          <a:latin typeface="Arial" panose="020B0604020202020204" pitchFamily="34" charset="0"/>
                          <a:cs typeface="Arial" panose="020B0604020202020204" pitchFamily="34" charset="0"/>
                        </a:rPr>
                        <a:t>бірл</a:t>
                      </a:r>
                      <a:r>
                        <a:rPr lang="ru-RU" sz="1200" b="1" u="none" strike="noStrike" dirty="0">
                          <a:effectLst/>
                          <a:latin typeface="Arial" panose="020B0604020202020204" pitchFamily="34" charset="0"/>
                          <a:cs typeface="Arial" panose="020B0604020202020204" pitchFamily="34" charset="0"/>
                        </a:rPr>
                        <a:t>. </a:t>
                      </a:r>
                      <a:endParaRPr lang="ru-RU"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RU" sz="1200" b="1" u="none" strike="noStrike" dirty="0">
                          <a:effectLst/>
                          <a:latin typeface="Arial" panose="020B0604020202020204" pitchFamily="34" charset="0"/>
                          <a:cs typeface="Arial" panose="020B0604020202020204" pitchFamily="34" charset="0"/>
                        </a:rPr>
                        <a:t>30 </a:t>
                      </a:r>
                      <a:r>
                        <a:rPr lang="ru-RU" sz="1200" b="1" u="none" strike="noStrike" dirty="0" err="1">
                          <a:effectLst/>
                          <a:latin typeface="Arial" panose="020B0604020202020204" pitchFamily="34" charset="0"/>
                          <a:cs typeface="Arial" panose="020B0604020202020204" pitchFamily="34" charset="0"/>
                        </a:rPr>
                        <a:t>жасқа</a:t>
                      </a:r>
                      <a:r>
                        <a:rPr lang="ru-RU" sz="1200" b="1" u="none" strike="noStrike" dirty="0">
                          <a:effectLst/>
                          <a:latin typeface="Arial" panose="020B0604020202020204" pitchFamily="34" charset="0"/>
                          <a:cs typeface="Arial" panose="020B0604020202020204" pitchFamily="34" charset="0"/>
                        </a:rPr>
                        <a:t> </a:t>
                      </a:r>
                      <a:r>
                        <a:rPr lang="ru-RU" sz="1200" b="1" u="none" strike="noStrike" dirty="0" err="1">
                          <a:effectLst/>
                          <a:latin typeface="Arial" panose="020B0604020202020204" pitchFamily="34" charset="0"/>
                          <a:cs typeface="Arial" panose="020B0604020202020204" pitchFamily="34" charset="0"/>
                        </a:rPr>
                        <a:t>дейін</a:t>
                      </a:r>
                      <a:r>
                        <a:rPr lang="ru-RU" sz="1200" b="1" u="none" strike="noStrike" dirty="0">
                          <a:effectLst/>
                          <a:latin typeface="Arial" panose="020B0604020202020204" pitchFamily="34" charset="0"/>
                          <a:cs typeface="Arial" panose="020B0604020202020204" pitchFamily="34" charset="0"/>
                        </a:rPr>
                        <a:t>, </a:t>
                      </a:r>
                      <a:r>
                        <a:rPr lang="ru-RU" sz="1200" b="1" u="none" strike="noStrike" dirty="0" err="1">
                          <a:effectLst/>
                          <a:latin typeface="Arial" panose="020B0604020202020204" pitchFamily="34" charset="0"/>
                          <a:cs typeface="Arial" panose="020B0604020202020204" pitchFamily="34" charset="0"/>
                        </a:rPr>
                        <a:t>бірл</a:t>
                      </a:r>
                      <a:r>
                        <a:rPr lang="ru-RU" sz="1200" b="1" u="none" strike="noStrike" dirty="0">
                          <a:effectLst/>
                          <a:latin typeface="Arial" panose="020B0604020202020204" pitchFamily="34" charset="0"/>
                          <a:cs typeface="Arial" panose="020B0604020202020204" pitchFamily="34" charset="0"/>
                        </a:rPr>
                        <a:t>.</a:t>
                      </a:r>
                      <a:endParaRPr lang="ru-RU"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RU" sz="1200" b="1" u="none" strike="noStrike" dirty="0">
                          <a:effectLst/>
                          <a:latin typeface="Arial" panose="020B0604020202020204" pitchFamily="34" charset="0"/>
                          <a:cs typeface="Arial" panose="020B0604020202020204" pitchFamily="34" charset="0"/>
                        </a:rPr>
                        <a:t>30-50 </a:t>
                      </a:r>
                      <a:r>
                        <a:rPr lang="ru-RU" sz="1200" b="1" u="none" strike="noStrike" dirty="0" err="1">
                          <a:effectLst/>
                          <a:latin typeface="Arial" panose="020B0604020202020204" pitchFamily="34" charset="0"/>
                          <a:cs typeface="Arial" panose="020B0604020202020204" pitchFamily="34" charset="0"/>
                        </a:rPr>
                        <a:t>жас</a:t>
                      </a:r>
                      <a:r>
                        <a:rPr lang="ru-RU" sz="1200" b="1" u="none" strike="noStrike" dirty="0">
                          <a:effectLst/>
                          <a:latin typeface="Arial" panose="020B0604020202020204" pitchFamily="34" charset="0"/>
                          <a:cs typeface="Arial" panose="020B0604020202020204" pitchFamily="34" charset="0"/>
                        </a:rPr>
                        <a:t>, </a:t>
                      </a:r>
                    </a:p>
                    <a:p>
                      <a:pPr algn="ctr" fontAlgn="b"/>
                      <a:r>
                        <a:rPr lang="ru-RU" sz="1200" b="1" u="none" strike="noStrike" dirty="0" err="1">
                          <a:effectLst/>
                          <a:latin typeface="Arial" panose="020B0604020202020204" pitchFamily="34" charset="0"/>
                          <a:cs typeface="Arial" panose="020B0604020202020204" pitchFamily="34" charset="0"/>
                        </a:rPr>
                        <a:t>бірл</a:t>
                      </a:r>
                      <a:r>
                        <a:rPr lang="ru-RU" sz="1200" b="1" u="none" strike="noStrike" dirty="0">
                          <a:effectLst/>
                          <a:latin typeface="Arial" panose="020B0604020202020204" pitchFamily="34" charset="0"/>
                          <a:cs typeface="Arial" panose="020B0604020202020204" pitchFamily="34" charset="0"/>
                        </a:rPr>
                        <a:t>.  </a:t>
                      </a:r>
                      <a:endParaRPr lang="ru-RU"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RU" sz="1200" b="1" u="none" strike="noStrike" dirty="0">
                          <a:effectLst/>
                          <a:latin typeface="Arial" panose="020B0604020202020204" pitchFamily="34" charset="0"/>
                          <a:cs typeface="Arial" panose="020B0604020202020204" pitchFamily="34" charset="0"/>
                        </a:rPr>
                        <a:t>50 </a:t>
                      </a:r>
                      <a:r>
                        <a:rPr lang="ru-RU" sz="1200" b="1" u="none" strike="noStrike" dirty="0" err="1">
                          <a:effectLst/>
                          <a:latin typeface="Arial" panose="020B0604020202020204" pitchFamily="34" charset="0"/>
                          <a:cs typeface="Arial" panose="020B0604020202020204" pitchFamily="34" charset="0"/>
                        </a:rPr>
                        <a:t>жастан</a:t>
                      </a:r>
                      <a:r>
                        <a:rPr lang="ru-RU" sz="1200" b="1" u="none" strike="noStrike" dirty="0">
                          <a:effectLst/>
                          <a:latin typeface="Arial" panose="020B0604020202020204" pitchFamily="34" charset="0"/>
                          <a:cs typeface="Arial" panose="020B0604020202020204" pitchFamily="34" charset="0"/>
                        </a:rPr>
                        <a:t> </a:t>
                      </a:r>
                      <a:r>
                        <a:rPr lang="ru-RU" sz="1200" b="1" u="none" strike="noStrike" dirty="0" err="1">
                          <a:effectLst/>
                          <a:latin typeface="Arial" panose="020B0604020202020204" pitchFamily="34" charset="0"/>
                          <a:cs typeface="Arial" panose="020B0604020202020204" pitchFamily="34" charset="0"/>
                        </a:rPr>
                        <a:t>астам</a:t>
                      </a:r>
                      <a:r>
                        <a:rPr lang="ru-RU" sz="1200" b="1" u="none" strike="noStrike" dirty="0">
                          <a:effectLst/>
                          <a:latin typeface="Arial" panose="020B0604020202020204" pitchFamily="34" charset="0"/>
                          <a:cs typeface="Arial" panose="020B0604020202020204" pitchFamily="34" charset="0"/>
                        </a:rPr>
                        <a:t>, </a:t>
                      </a:r>
                      <a:r>
                        <a:rPr lang="ru-RU" sz="1200" b="1" u="none" strike="noStrike" dirty="0" err="1">
                          <a:effectLst/>
                          <a:latin typeface="Arial" panose="020B0604020202020204" pitchFamily="34" charset="0"/>
                          <a:cs typeface="Arial" panose="020B0604020202020204" pitchFamily="34" charset="0"/>
                        </a:rPr>
                        <a:t>бірл</a:t>
                      </a:r>
                      <a:r>
                        <a:rPr lang="ru-RU" sz="1200" b="1" u="none" strike="noStrike" dirty="0">
                          <a:effectLst/>
                          <a:latin typeface="Arial" panose="020B0604020202020204" pitchFamily="34" charset="0"/>
                          <a:cs typeface="Arial" panose="020B0604020202020204" pitchFamily="34" charset="0"/>
                        </a:rPr>
                        <a:t>. </a:t>
                      </a:r>
                      <a:endParaRPr lang="ru-RU"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761409299"/>
                  </a:ext>
                </a:extLst>
              </a:tr>
              <a:tr h="179764">
                <a:tc>
                  <a:txBody>
                    <a:bodyPr/>
                    <a:lstStyle/>
                    <a:p>
                      <a:pPr algn="l" fontAlgn="ctr"/>
                      <a:r>
                        <a:rPr lang="ru-RU" sz="1200" u="none" strike="noStrike" dirty="0" err="1">
                          <a:effectLst/>
                          <a:latin typeface="Arial" panose="020B0604020202020204" pitchFamily="34" charset="0"/>
                          <a:cs typeface="Arial" panose="020B0604020202020204" pitchFamily="34" charset="0"/>
                        </a:rPr>
                        <a:t>Барлығы</a:t>
                      </a:r>
                      <a:r>
                        <a:rPr lang="ru-RU" sz="1200" u="none" strike="noStrike" dirty="0">
                          <a:effectLst/>
                          <a:latin typeface="Arial" panose="020B0604020202020204" pitchFamily="34" charset="0"/>
                          <a:cs typeface="Arial" panose="020B0604020202020204" pitchFamily="34" charset="0"/>
                        </a:rPr>
                        <a:t>:</a:t>
                      </a:r>
                      <a:endParaRPr lang="ru-RU" sz="12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200" b="1" u="none" strike="noStrike" dirty="0">
                          <a:solidFill>
                            <a:srgbClr val="2B6CB0"/>
                          </a:solidFill>
                          <a:effectLst/>
                          <a:latin typeface="Arial" panose="020B0604020202020204" pitchFamily="34" charset="0"/>
                          <a:cs typeface="Arial" panose="020B0604020202020204" pitchFamily="34" charset="0"/>
                        </a:rPr>
                        <a:t>305</a:t>
                      </a:r>
                      <a:endParaRPr lang="ru-KZ" sz="1200" b="1" i="0" u="none" strike="noStrike" dirty="0">
                        <a:solidFill>
                          <a:srgbClr val="2B6CB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200" b="1" u="none" strike="noStrike" dirty="0">
                          <a:solidFill>
                            <a:srgbClr val="2B6CB0"/>
                          </a:solidFill>
                          <a:effectLst/>
                          <a:latin typeface="Arial" panose="020B0604020202020204" pitchFamily="34" charset="0"/>
                          <a:cs typeface="Arial" panose="020B0604020202020204" pitchFamily="34" charset="0"/>
                        </a:rPr>
                        <a:t>92</a:t>
                      </a:r>
                      <a:endParaRPr lang="ru-KZ" sz="1200" b="1" i="0" u="none" strike="noStrike" dirty="0">
                        <a:solidFill>
                          <a:srgbClr val="2B6CB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ru-KZ" sz="1200" b="1" u="none" strike="noStrike" dirty="0">
                          <a:solidFill>
                            <a:srgbClr val="2B6CB0"/>
                          </a:solidFill>
                          <a:effectLst/>
                          <a:latin typeface="Arial" panose="020B0604020202020204" pitchFamily="34" charset="0"/>
                          <a:cs typeface="Arial" panose="020B0604020202020204" pitchFamily="34" charset="0"/>
                        </a:rPr>
                        <a:t>213</a:t>
                      </a:r>
                      <a:endParaRPr lang="ru-KZ" sz="1200" b="1" i="0" u="none" strike="noStrike" dirty="0">
                        <a:solidFill>
                          <a:srgbClr val="2B6CB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200" b="1" u="none" strike="noStrike" dirty="0">
                          <a:solidFill>
                            <a:srgbClr val="2B6CB0"/>
                          </a:solidFill>
                          <a:effectLst/>
                          <a:latin typeface="Arial" panose="020B0604020202020204" pitchFamily="34" charset="0"/>
                          <a:cs typeface="Arial" panose="020B0604020202020204" pitchFamily="34" charset="0"/>
                        </a:rPr>
                        <a:t>26</a:t>
                      </a:r>
                      <a:endParaRPr lang="ru-KZ" sz="1200" b="1" i="0" u="none" strike="noStrike" dirty="0">
                        <a:solidFill>
                          <a:srgbClr val="2B6CB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1200" b="1" u="none" strike="noStrike" dirty="0">
                          <a:solidFill>
                            <a:srgbClr val="2B6CB0"/>
                          </a:solidFill>
                          <a:effectLst/>
                          <a:latin typeface="Arial" panose="020B0604020202020204" pitchFamily="34" charset="0"/>
                          <a:cs typeface="Arial" panose="020B0604020202020204" pitchFamily="34" charset="0"/>
                        </a:rPr>
                        <a:t>223</a:t>
                      </a:r>
                      <a:endParaRPr lang="ru-KZ" sz="1200" b="1" i="0" u="none" strike="noStrike" dirty="0">
                        <a:solidFill>
                          <a:srgbClr val="2B6CB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1200" b="1" u="none" strike="noStrike" dirty="0">
                          <a:solidFill>
                            <a:srgbClr val="2B6CB0"/>
                          </a:solidFill>
                          <a:effectLst/>
                          <a:latin typeface="Arial" panose="020B0604020202020204" pitchFamily="34" charset="0"/>
                          <a:cs typeface="Arial" panose="020B0604020202020204" pitchFamily="34" charset="0"/>
                        </a:rPr>
                        <a:t>56</a:t>
                      </a:r>
                      <a:endParaRPr lang="ru-KZ" sz="1200" b="1" i="0" u="none" strike="noStrike" dirty="0">
                        <a:solidFill>
                          <a:srgbClr val="2B6CB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766090530"/>
                  </a:ext>
                </a:extLst>
              </a:tr>
              <a:tr h="179764">
                <a:tc>
                  <a:txBody>
                    <a:bodyPr/>
                    <a:lstStyle/>
                    <a:p>
                      <a:pPr algn="l" fontAlgn="ctr"/>
                      <a:r>
                        <a:rPr lang="ru-RU" sz="1200" u="none" strike="noStrike" dirty="0" err="1">
                          <a:effectLst/>
                          <a:latin typeface="Arial" panose="020B0604020202020204" pitchFamily="34" charset="0"/>
                          <a:cs typeface="Arial" panose="020B0604020202020204" pitchFamily="34" charset="0"/>
                        </a:rPr>
                        <a:t>Орталық</a:t>
                      </a:r>
                      <a:r>
                        <a:rPr lang="ru-RU" sz="1200" u="none" strike="noStrike" dirty="0">
                          <a:effectLst/>
                          <a:latin typeface="Arial" panose="020B0604020202020204" pitchFamily="34" charset="0"/>
                          <a:cs typeface="Arial" panose="020B0604020202020204" pitchFamily="34" charset="0"/>
                        </a:rPr>
                        <a:t> аппарат</a:t>
                      </a:r>
                      <a:endParaRPr lang="ru-RU" sz="12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200" u="none" strike="noStrike">
                          <a:effectLst/>
                          <a:latin typeface="Arial" panose="020B0604020202020204" pitchFamily="34" charset="0"/>
                          <a:cs typeface="Arial" panose="020B0604020202020204" pitchFamily="34" charset="0"/>
                        </a:rPr>
                        <a:t>101</a:t>
                      </a:r>
                      <a:endParaRPr lang="ru-KZ"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34</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67</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6</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72</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23</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731993622"/>
                  </a:ext>
                </a:extLst>
              </a:tr>
              <a:tr h="179764">
                <a:tc>
                  <a:txBody>
                    <a:bodyPr/>
                    <a:lstStyle/>
                    <a:p>
                      <a:pPr algn="l" fontAlgn="ctr"/>
                      <a:r>
                        <a:rPr lang="ru-RU" sz="1200" u="none" strike="noStrike" dirty="0" err="1">
                          <a:effectLst/>
                          <a:latin typeface="Arial" panose="020B0604020202020204" pitchFamily="34" charset="0"/>
                          <a:cs typeface="Arial" panose="020B0604020202020204" pitchFamily="34" charset="0"/>
                        </a:rPr>
                        <a:t>Филиалдар</a:t>
                      </a:r>
                      <a:endParaRPr lang="ru-RU" sz="12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ru-KZ" sz="1200" u="none" strike="noStrike" dirty="0">
                          <a:effectLst/>
                          <a:latin typeface="Arial" panose="020B0604020202020204" pitchFamily="34" charset="0"/>
                          <a:cs typeface="Arial" panose="020B0604020202020204" pitchFamily="34" charset="0"/>
                        </a:rPr>
                        <a:t>204</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58</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146</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20</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151</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ru-KZ" sz="1200" u="none" strike="noStrike" dirty="0">
                          <a:effectLst/>
                          <a:latin typeface="Arial" panose="020B0604020202020204" pitchFamily="34" charset="0"/>
                          <a:cs typeface="Arial" panose="020B0604020202020204" pitchFamily="34" charset="0"/>
                        </a:rPr>
                        <a:t>33</a:t>
                      </a:r>
                      <a:endParaRPr lang="ru-KZ"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890558188"/>
                  </a:ext>
                </a:extLst>
              </a:tr>
            </a:tbl>
          </a:graphicData>
        </a:graphic>
      </p:graphicFrame>
      <p:sp>
        <p:nvSpPr>
          <p:cNvPr id="3" name="Shape 0">
            <a:extLst>
              <a:ext uri="{FF2B5EF4-FFF2-40B4-BE49-F238E27FC236}">
                <a16:creationId xmlns:a16="http://schemas.microsoft.com/office/drawing/2014/main" id="{0D7E3B1D-30D7-C63A-2194-7297C29FCA14}"/>
              </a:ext>
            </a:extLst>
          </p:cNvPr>
          <p:cNvSpPr/>
          <p:nvPr/>
        </p:nvSpPr>
        <p:spPr>
          <a:xfrm>
            <a:off x="288235" y="230765"/>
            <a:ext cx="400050" cy="457200"/>
          </a:xfrm>
          <a:prstGeom prst="roundRect">
            <a:avLst>
              <a:gd name="adj" fmla="val 28571"/>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13" name="Shape 1">
            <a:extLst>
              <a:ext uri="{FF2B5EF4-FFF2-40B4-BE49-F238E27FC236}">
                <a16:creationId xmlns:a16="http://schemas.microsoft.com/office/drawing/2014/main" id="{B99DFEA6-BB35-C460-6BF7-B9354E7A931E}"/>
              </a:ext>
            </a:extLst>
          </p:cNvPr>
          <p:cNvSpPr/>
          <p:nvPr/>
        </p:nvSpPr>
        <p:spPr>
          <a:xfrm>
            <a:off x="369123" y="364115"/>
            <a:ext cx="238125" cy="190500"/>
          </a:xfrm>
          <a:custGeom>
            <a:avLst/>
            <a:gdLst/>
            <a:ahLst/>
            <a:cxnLst/>
            <a:rect l="l" t="t" r="r" b="b"/>
            <a:pathLst>
              <a:path w="238125" h="190500">
                <a:moveTo>
                  <a:pt x="119063" y="5953"/>
                </a:moveTo>
                <a:cubicBezTo>
                  <a:pt x="140419" y="5953"/>
                  <a:pt x="157758" y="23292"/>
                  <a:pt x="157758" y="44648"/>
                </a:cubicBezTo>
                <a:cubicBezTo>
                  <a:pt x="157758" y="66005"/>
                  <a:pt x="140419" y="83344"/>
                  <a:pt x="119063" y="83344"/>
                </a:cubicBezTo>
                <a:cubicBezTo>
                  <a:pt x="97706" y="83344"/>
                  <a:pt x="80367" y="66005"/>
                  <a:pt x="80367" y="44648"/>
                </a:cubicBezTo>
                <a:cubicBezTo>
                  <a:pt x="80367" y="23292"/>
                  <a:pt x="97706" y="5953"/>
                  <a:pt x="119063" y="5953"/>
                </a:cubicBezTo>
                <a:close/>
                <a:moveTo>
                  <a:pt x="35719" y="32742"/>
                </a:moveTo>
                <a:cubicBezTo>
                  <a:pt x="50504" y="32742"/>
                  <a:pt x="62508" y="44746"/>
                  <a:pt x="62508" y="59531"/>
                </a:cubicBezTo>
                <a:cubicBezTo>
                  <a:pt x="62508" y="74317"/>
                  <a:pt x="50504" y="86320"/>
                  <a:pt x="35719" y="86320"/>
                </a:cubicBezTo>
                <a:cubicBezTo>
                  <a:pt x="20933" y="86320"/>
                  <a:pt x="8930" y="74317"/>
                  <a:pt x="8930" y="59531"/>
                </a:cubicBezTo>
                <a:cubicBezTo>
                  <a:pt x="8930" y="44746"/>
                  <a:pt x="20933" y="32742"/>
                  <a:pt x="35719" y="32742"/>
                </a:cubicBezTo>
                <a:close/>
                <a:moveTo>
                  <a:pt x="0" y="154781"/>
                </a:moveTo>
                <a:cubicBezTo>
                  <a:pt x="0" y="128476"/>
                  <a:pt x="21320" y="107156"/>
                  <a:pt x="47625" y="107156"/>
                </a:cubicBezTo>
                <a:cubicBezTo>
                  <a:pt x="52388" y="107156"/>
                  <a:pt x="57001" y="107863"/>
                  <a:pt x="61354" y="109165"/>
                </a:cubicBezTo>
                <a:cubicBezTo>
                  <a:pt x="49113" y="122858"/>
                  <a:pt x="41672" y="140940"/>
                  <a:pt x="41672" y="160734"/>
                </a:cubicBezTo>
                <a:lnTo>
                  <a:pt x="41672" y="166688"/>
                </a:lnTo>
                <a:cubicBezTo>
                  <a:pt x="41672" y="170929"/>
                  <a:pt x="42565" y="174947"/>
                  <a:pt x="44165" y="178594"/>
                </a:cubicBezTo>
                <a:lnTo>
                  <a:pt x="11906" y="178594"/>
                </a:lnTo>
                <a:cubicBezTo>
                  <a:pt x="5321" y="178594"/>
                  <a:pt x="0" y="173273"/>
                  <a:pt x="0" y="166688"/>
                </a:cubicBezTo>
                <a:lnTo>
                  <a:pt x="0" y="154781"/>
                </a:lnTo>
                <a:close/>
                <a:moveTo>
                  <a:pt x="193960" y="178594"/>
                </a:moveTo>
                <a:cubicBezTo>
                  <a:pt x="195560" y="174947"/>
                  <a:pt x="196453" y="170929"/>
                  <a:pt x="196453" y="166688"/>
                </a:cubicBezTo>
                <a:lnTo>
                  <a:pt x="196453" y="160734"/>
                </a:lnTo>
                <a:cubicBezTo>
                  <a:pt x="196453" y="140940"/>
                  <a:pt x="189012" y="122858"/>
                  <a:pt x="176771" y="109165"/>
                </a:cubicBezTo>
                <a:cubicBezTo>
                  <a:pt x="181124" y="107863"/>
                  <a:pt x="185738" y="107156"/>
                  <a:pt x="190500" y="107156"/>
                </a:cubicBezTo>
                <a:cubicBezTo>
                  <a:pt x="216805" y="107156"/>
                  <a:pt x="238125" y="128476"/>
                  <a:pt x="238125" y="154781"/>
                </a:cubicBezTo>
                <a:lnTo>
                  <a:pt x="238125" y="166688"/>
                </a:lnTo>
                <a:cubicBezTo>
                  <a:pt x="238125" y="173273"/>
                  <a:pt x="232804" y="178594"/>
                  <a:pt x="226219" y="178594"/>
                </a:cubicBezTo>
                <a:lnTo>
                  <a:pt x="193960" y="178594"/>
                </a:lnTo>
                <a:close/>
                <a:moveTo>
                  <a:pt x="175617" y="59531"/>
                </a:moveTo>
                <a:cubicBezTo>
                  <a:pt x="175617" y="44746"/>
                  <a:pt x="187621" y="32742"/>
                  <a:pt x="202406" y="32742"/>
                </a:cubicBezTo>
                <a:cubicBezTo>
                  <a:pt x="217192" y="32742"/>
                  <a:pt x="229195" y="44746"/>
                  <a:pt x="229195" y="59531"/>
                </a:cubicBezTo>
                <a:cubicBezTo>
                  <a:pt x="229195" y="74317"/>
                  <a:pt x="217192" y="86320"/>
                  <a:pt x="202406" y="86320"/>
                </a:cubicBezTo>
                <a:cubicBezTo>
                  <a:pt x="187621" y="86320"/>
                  <a:pt x="175617" y="74317"/>
                  <a:pt x="175617" y="59531"/>
                </a:cubicBezTo>
                <a:close/>
                <a:moveTo>
                  <a:pt x="59531" y="160734"/>
                </a:moveTo>
                <a:cubicBezTo>
                  <a:pt x="59531" y="127843"/>
                  <a:pt x="86171" y="101203"/>
                  <a:pt x="119063" y="101203"/>
                </a:cubicBezTo>
                <a:cubicBezTo>
                  <a:pt x="151954" y="101203"/>
                  <a:pt x="178594" y="127843"/>
                  <a:pt x="178594" y="160734"/>
                </a:cubicBezTo>
                <a:lnTo>
                  <a:pt x="178594" y="166688"/>
                </a:lnTo>
                <a:cubicBezTo>
                  <a:pt x="178594" y="173273"/>
                  <a:pt x="173273" y="178594"/>
                  <a:pt x="166688" y="178594"/>
                </a:cubicBezTo>
                <a:lnTo>
                  <a:pt x="71438" y="178594"/>
                </a:lnTo>
                <a:cubicBezTo>
                  <a:pt x="64852" y="178594"/>
                  <a:pt x="59531" y="173273"/>
                  <a:pt x="59531" y="166688"/>
                </a:cubicBezTo>
                <a:lnTo>
                  <a:pt x="59531" y="160734"/>
                </a:lnTo>
                <a:close/>
              </a:path>
            </a:pathLst>
          </a:custGeom>
          <a:solidFill>
            <a:srgbClr val="FFFFFF"/>
          </a:solidFill>
          <a:ln/>
        </p:spPr>
      </p:sp>
      <p:sp>
        <p:nvSpPr>
          <p:cNvPr id="15" name="Shape 4">
            <a:extLst>
              <a:ext uri="{FF2B5EF4-FFF2-40B4-BE49-F238E27FC236}">
                <a16:creationId xmlns:a16="http://schemas.microsoft.com/office/drawing/2014/main" id="{AA1105B7-4AA8-8F9A-3BA7-A0C41C9CB306}"/>
              </a:ext>
            </a:extLst>
          </p:cNvPr>
          <p:cNvSpPr/>
          <p:nvPr/>
        </p:nvSpPr>
        <p:spPr>
          <a:xfrm>
            <a:off x="294165" y="796577"/>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29" name="Text 49">
            <a:extLst>
              <a:ext uri="{FF2B5EF4-FFF2-40B4-BE49-F238E27FC236}">
                <a16:creationId xmlns:a16="http://schemas.microsoft.com/office/drawing/2014/main" id="{EE37FEB9-38F9-C244-BF94-0322D4C4D7EA}"/>
              </a:ext>
            </a:extLst>
          </p:cNvPr>
          <p:cNvSpPr/>
          <p:nvPr/>
        </p:nvSpPr>
        <p:spPr>
          <a:xfrm>
            <a:off x="4247367" y="4268289"/>
            <a:ext cx="2835822" cy="454685"/>
          </a:xfrm>
          <a:prstGeom prst="rect">
            <a:avLst/>
          </a:prstGeom>
          <a:noFill/>
          <a:ln/>
        </p:spPr>
        <p:txBody>
          <a:bodyPr wrap="square" lIns="0" tIns="0" rIns="0" bIns="0" rtlCol="0" anchor="ctr"/>
          <a:lstStyle/>
          <a:p>
            <a:pPr algn="just">
              <a:lnSpc>
                <a:spcPct val="120000"/>
              </a:lnSpc>
            </a:pPr>
            <a:r>
              <a:rPr lang="ru-RU" sz="1100" dirty="0" err="1">
                <a:solidFill>
                  <a:srgbClr val="2B6CB0"/>
                </a:solidFill>
                <a:latin typeface="Arial" panose="020B0604020202020204" pitchFamily="34" charset="0"/>
                <a:ea typeface="MiSans" pitchFamily="34" charset="-122"/>
                <a:cs typeface="Arial" panose="020B0604020202020204" pitchFamily="34" charset="0"/>
              </a:rPr>
              <a:t>Қор</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қызметкерлерінің</a:t>
            </a:r>
            <a:r>
              <a:rPr lang="ru-RU" sz="1100" dirty="0">
                <a:solidFill>
                  <a:srgbClr val="2B6CB0"/>
                </a:solidFill>
                <a:latin typeface="Arial" panose="020B0604020202020204" pitchFamily="34" charset="0"/>
                <a:ea typeface="MiSans" pitchFamily="34" charset="-122"/>
                <a:cs typeface="Arial" panose="020B0604020202020204" pitchFamily="34" charset="0"/>
              </a:rPr>
              <a:t> штат </a:t>
            </a:r>
            <a:r>
              <a:rPr lang="ru-RU" sz="1100" dirty="0" err="1">
                <a:solidFill>
                  <a:srgbClr val="2B6CB0"/>
                </a:solidFill>
                <a:latin typeface="Arial" panose="020B0604020202020204" pitchFamily="34" charset="0"/>
                <a:ea typeface="MiSans" pitchFamily="34" charset="-122"/>
                <a:cs typeface="Arial" panose="020B0604020202020204" pitchFamily="34" charset="0"/>
              </a:rPr>
              <a:t>санының</a:t>
            </a:r>
            <a:r>
              <a:rPr lang="ru-RU" sz="1100" dirty="0">
                <a:solidFill>
                  <a:srgbClr val="2B6CB0"/>
                </a:solidFill>
                <a:latin typeface="Arial" panose="020B0604020202020204" pitchFamily="34" charset="0"/>
                <a:ea typeface="MiSans" pitchFamily="34" charset="-122"/>
                <a:cs typeface="Arial" panose="020B0604020202020204" pitchFamily="34" charset="0"/>
              </a:rPr>
              <a:t> 67,1%-ы (штат – 289 </a:t>
            </a:r>
            <a:r>
              <a:rPr lang="ru-RU" sz="1100" dirty="0" err="1">
                <a:solidFill>
                  <a:srgbClr val="2B6CB0"/>
                </a:solidFill>
                <a:latin typeface="Arial" panose="020B0604020202020204" pitchFamily="34" charset="0"/>
                <a:ea typeface="MiSans" pitchFamily="34" charset="-122"/>
                <a:cs typeface="Arial" panose="020B0604020202020204" pitchFamily="34" charset="0"/>
              </a:rPr>
              <a:t>бірлік</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мемлекеттік</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қызметтер</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көрсету</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процесіне</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тартылған</a:t>
            </a:r>
            <a:r>
              <a:rPr lang="ru-RU" sz="1100" dirty="0">
                <a:solidFill>
                  <a:srgbClr val="2B6CB0"/>
                </a:solidFill>
                <a:latin typeface="Arial" panose="020B0604020202020204" pitchFamily="34" charset="0"/>
                <a:ea typeface="MiSans" pitchFamily="34" charset="-122"/>
                <a:cs typeface="Arial" panose="020B0604020202020204" pitchFamily="34" charset="0"/>
              </a:rPr>
              <a:t>.</a:t>
            </a:r>
          </a:p>
        </p:txBody>
      </p:sp>
      <p:sp>
        <p:nvSpPr>
          <p:cNvPr id="40" name="Shape 47">
            <a:extLst>
              <a:ext uri="{FF2B5EF4-FFF2-40B4-BE49-F238E27FC236}">
                <a16:creationId xmlns:a16="http://schemas.microsoft.com/office/drawing/2014/main" id="{0E00A169-530D-AE94-C88D-D55F2BC23DE3}"/>
              </a:ext>
            </a:extLst>
          </p:cNvPr>
          <p:cNvSpPr/>
          <p:nvPr/>
        </p:nvSpPr>
        <p:spPr>
          <a:xfrm>
            <a:off x="1713104" y="9239978"/>
            <a:ext cx="2147933" cy="114300"/>
          </a:xfrm>
          <a:prstGeom prst="roundRect">
            <a:avLst>
              <a:gd name="adj" fmla="val 50000"/>
            </a:avLst>
          </a:prstGeom>
          <a:solidFill>
            <a:srgbClr val="E2E8F0"/>
          </a:solidFill>
          <a:ln/>
        </p:spPr>
      </p:sp>
      <p:sp>
        <p:nvSpPr>
          <p:cNvPr id="47" name="Text 39">
            <a:extLst>
              <a:ext uri="{FF2B5EF4-FFF2-40B4-BE49-F238E27FC236}">
                <a16:creationId xmlns:a16="http://schemas.microsoft.com/office/drawing/2014/main" id="{E91D57E8-39FC-886A-E3AE-E64442D26128}"/>
              </a:ext>
            </a:extLst>
          </p:cNvPr>
          <p:cNvSpPr/>
          <p:nvPr/>
        </p:nvSpPr>
        <p:spPr>
          <a:xfrm>
            <a:off x="11743891" y="6506940"/>
            <a:ext cx="219075"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32</a:t>
            </a:r>
            <a:endParaRPr lang="en-US" sz="1000" dirty="0">
              <a:latin typeface="Arial" panose="020B0604020202020204" pitchFamily="34" charset="0"/>
              <a:cs typeface="Arial" panose="020B0604020202020204" pitchFamily="34" charset="0"/>
            </a:endParaRPr>
          </a:p>
        </p:txBody>
      </p:sp>
      <p:sp>
        <p:nvSpPr>
          <p:cNvPr id="48" name="Text 2">
            <a:extLst>
              <a:ext uri="{FF2B5EF4-FFF2-40B4-BE49-F238E27FC236}">
                <a16:creationId xmlns:a16="http://schemas.microsoft.com/office/drawing/2014/main" id="{67B565B5-D4CF-4431-B892-51A69A51627B}"/>
              </a:ext>
            </a:extLst>
          </p:cNvPr>
          <p:cNvSpPr/>
          <p:nvPr/>
        </p:nvSpPr>
        <p:spPr>
          <a:xfrm>
            <a:off x="863153" y="127268"/>
            <a:ext cx="10963275" cy="190500"/>
          </a:xfrm>
          <a:prstGeom prst="rect">
            <a:avLst/>
          </a:prstGeom>
          <a:noFill/>
          <a:ln/>
        </p:spPr>
        <p:txBody>
          <a:bodyPr wrap="square" lIns="0" tIns="0" rIns="0" bIns="0" rtlCol="0" anchor="ctr"/>
          <a:lstStyle/>
          <a:p>
            <a:pPr>
              <a:lnSpc>
                <a:spcPct val="120000"/>
              </a:lnSpc>
            </a:pPr>
            <a:r>
              <a:rPr lang="ru-RU"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49" name="Shape 40">
            <a:extLst>
              <a:ext uri="{FF2B5EF4-FFF2-40B4-BE49-F238E27FC236}">
                <a16:creationId xmlns:a16="http://schemas.microsoft.com/office/drawing/2014/main" id="{D32179A3-3372-40D1-9648-3D4A37C61982}"/>
              </a:ext>
            </a:extLst>
          </p:cNvPr>
          <p:cNvSpPr/>
          <p:nvPr/>
        </p:nvSpPr>
        <p:spPr>
          <a:xfrm>
            <a:off x="351566" y="6479611"/>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50" name="Text 41">
            <a:extLst>
              <a:ext uri="{FF2B5EF4-FFF2-40B4-BE49-F238E27FC236}">
                <a16:creationId xmlns:a16="http://schemas.microsoft.com/office/drawing/2014/main" id="{868F74B7-D85E-41F5-860B-CD8C94714350}"/>
              </a:ext>
            </a:extLst>
          </p:cNvPr>
          <p:cNvSpPr/>
          <p:nvPr/>
        </p:nvSpPr>
        <p:spPr>
          <a:xfrm>
            <a:off x="558735" y="6451036"/>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51" name="Shape 39">
            <a:extLst>
              <a:ext uri="{FF2B5EF4-FFF2-40B4-BE49-F238E27FC236}">
                <a16:creationId xmlns:a16="http://schemas.microsoft.com/office/drawing/2014/main" id="{2003DB5C-A236-47A6-84CA-6985DA8BBBCF}"/>
              </a:ext>
            </a:extLst>
          </p:cNvPr>
          <p:cNvSpPr/>
          <p:nvPr/>
        </p:nvSpPr>
        <p:spPr>
          <a:xfrm>
            <a:off x="397456" y="5274055"/>
            <a:ext cx="2273281" cy="375437"/>
          </a:xfrm>
          <a:prstGeom prst="roundRect">
            <a:avLst>
              <a:gd name="adj" fmla="val 10526"/>
            </a:avLst>
          </a:prstGeom>
          <a:solidFill>
            <a:srgbClr val="F0F4F8"/>
          </a:solidFill>
          <a:ln/>
        </p:spPr>
      </p:sp>
      <p:sp>
        <p:nvSpPr>
          <p:cNvPr id="52" name="Text 40">
            <a:extLst>
              <a:ext uri="{FF2B5EF4-FFF2-40B4-BE49-F238E27FC236}">
                <a16:creationId xmlns:a16="http://schemas.microsoft.com/office/drawing/2014/main" id="{CD94DB95-2DC4-43FB-B901-F4794517B761}"/>
              </a:ext>
            </a:extLst>
          </p:cNvPr>
          <p:cNvSpPr/>
          <p:nvPr/>
        </p:nvSpPr>
        <p:spPr>
          <a:xfrm>
            <a:off x="497145" y="5241942"/>
            <a:ext cx="723900" cy="228600"/>
          </a:xfrm>
          <a:prstGeom prst="rect">
            <a:avLst/>
          </a:prstGeom>
          <a:noFill/>
          <a:ln/>
        </p:spPr>
        <p:txBody>
          <a:bodyPr wrap="square" lIns="0" tIns="0" rIns="0" bIns="0" rtlCol="0" anchor="ctr"/>
          <a:lstStyle/>
          <a:p>
            <a:pPr>
              <a:lnSpc>
                <a:spcPct val="130000"/>
              </a:lnSpc>
            </a:pPr>
            <a:r>
              <a:rPr lang="en-US" sz="900" b="1" dirty="0">
                <a:solidFill>
                  <a:srgbClr val="1A365D"/>
                </a:solidFill>
                <a:latin typeface="MiSans" pitchFamily="34" charset="0"/>
                <a:ea typeface="MiSans" pitchFamily="34" charset="-122"/>
                <a:cs typeface="MiSans" pitchFamily="34" charset="-120"/>
              </a:rPr>
              <a:t>2024 </a:t>
            </a:r>
            <a:r>
              <a:rPr lang="kk-KZ" sz="900" b="1" dirty="0">
                <a:solidFill>
                  <a:srgbClr val="1A365D"/>
                </a:solidFill>
                <a:latin typeface="MiSans" pitchFamily="34" charset="0"/>
                <a:ea typeface="MiSans" pitchFamily="34" charset="-122"/>
                <a:cs typeface="MiSans" pitchFamily="34" charset="-120"/>
              </a:rPr>
              <a:t>жыл</a:t>
            </a:r>
            <a:endParaRPr lang="en-US" sz="900" dirty="0"/>
          </a:p>
        </p:txBody>
      </p:sp>
      <p:sp>
        <p:nvSpPr>
          <p:cNvPr id="53" name="Text 41">
            <a:extLst>
              <a:ext uri="{FF2B5EF4-FFF2-40B4-BE49-F238E27FC236}">
                <a16:creationId xmlns:a16="http://schemas.microsoft.com/office/drawing/2014/main" id="{22A147A3-0FBC-4E9A-80DA-EAB9F4D42E3B}"/>
              </a:ext>
            </a:extLst>
          </p:cNvPr>
          <p:cNvSpPr/>
          <p:nvPr/>
        </p:nvSpPr>
        <p:spPr>
          <a:xfrm>
            <a:off x="2834965" y="5274055"/>
            <a:ext cx="771525" cy="304800"/>
          </a:xfrm>
          <a:prstGeom prst="rect">
            <a:avLst/>
          </a:prstGeom>
          <a:noFill/>
          <a:ln/>
        </p:spPr>
        <p:txBody>
          <a:bodyPr wrap="square" lIns="0" tIns="0" rIns="0" bIns="0" rtlCol="0" anchor="ctr"/>
          <a:lstStyle/>
          <a:p>
            <a:pPr algn="ctr">
              <a:lnSpc>
                <a:spcPct val="110000"/>
              </a:lnSpc>
            </a:pPr>
            <a:r>
              <a:rPr lang="en-US" sz="1400" b="1" dirty="0">
                <a:solidFill>
                  <a:srgbClr val="FB2C36"/>
                </a:solidFill>
                <a:latin typeface="MiSans" pitchFamily="34" charset="0"/>
                <a:ea typeface="MiSans" pitchFamily="34" charset="-122"/>
                <a:cs typeface="MiSans" pitchFamily="34" charset="-120"/>
              </a:rPr>
              <a:t>30,9%</a:t>
            </a:r>
            <a:endParaRPr lang="en-US" sz="1400" dirty="0"/>
          </a:p>
        </p:txBody>
      </p:sp>
      <p:sp>
        <p:nvSpPr>
          <p:cNvPr id="54" name="Shape 42">
            <a:extLst>
              <a:ext uri="{FF2B5EF4-FFF2-40B4-BE49-F238E27FC236}">
                <a16:creationId xmlns:a16="http://schemas.microsoft.com/office/drawing/2014/main" id="{0019F1DA-0295-4C56-9E58-0805CC551471}"/>
              </a:ext>
            </a:extLst>
          </p:cNvPr>
          <p:cNvSpPr/>
          <p:nvPr/>
        </p:nvSpPr>
        <p:spPr>
          <a:xfrm>
            <a:off x="474386" y="5493168"/>
            <a:ext cx="2158981" cy="114300"/>
          </a:xfrm>
          <a:prstGeom prst="roundRect">
            <a:avLst>
              <a:gd name="adj" fmla="val 50000"/>
            </a:avLst>
          </a:prstGeom>
          <a:solidFill>
            <a:srgbClr val="E2E8F0"/>
          </a:solidFill>
          <a:ln/>
        </p:spPr>
      </p:sp>
      <p:sp>
        <p:nvSpPr>
          <p:cNvPr id="55" name="Shape 43">
            <a:extLst>
              <a:ext uri="{FF2B5EF4-FFF2-40B4-BE49-F238E27FC236}">
                <a16:creationId xmlns:a16="http://schemas.microsoft.com/office/drawing/2014/main" id="{22903C6D-38A6-4F03-8C2A-F7DD0B228FDD}"/>
              </a:ext>
            </a:extLst>
          </p:cNvPr>
          <p:cNvSpPr/>
          <p:nvPr/>
        </p:nvSpPr>
        <p:spPr>
          <a:xfrm>
            <a:off x="474387" y="5493168"/>
            <a:ext cx="671276" cy="114300"/>
          </a:xfrm>
          <a:prstGeom prst="roundRect">
            <a:avLst>
              <a:gd name="adj" fmla="val 50000"/>
            </a:avLst>
          </a:prstGeom>
          <a:solidFill>
            <a:srgbClr val="FF6467"/>
          </a:solidFill>
          <a:ln/>
        </p:spPr>
      </p:sp>
      <p:sp>
        <p:nvSpPr>
          <p:cNvPr id="56" name="Shape 44">
            <a:extLst>
              <a:ext uri="{FF2B5EF4-FFF2-40B4-BE49-F238E27FC236}">
                <a16:creationId xmlns:a16="http://schemas.microsoft.com/office/drawing/2014/main" id="{FA6ACD28-EAA5-4656-B8B3-D940AB77B3F9}"/>
              </a:ext>
            </a:extLst>
          </p:cNvPr>
          <p:cNvSpPr/>
          <p:nvPr/>
        </p:nvSpPr>
        <p:spPr>
          <a:xfrm>
            <a:off x="397456" y="5693847"/>
            <a:ext cx="2296371" cy="349516"/>
          </a:xfrm>
          <a:prstGeom prst="roundRect">
            <a:avLst>
              <a:gd name="adj" fmla="val 10526"/>
            </a:avLst>
          </a:prstGeom>
          <a:solidFill>
            <a:srgbClr val="F0F4F8"/>
          </a:solidFill>
          <a:ln/>
        </p:spPr>
      </p:sp>
      <p:sp>
        <p:nvSpPr>
          <p:cNvPr id="57" name="Text 45">
            <a:extLst>
              <a:ext uri="{FF2B5EF4-FFF2-40B4-BE49-F238E27FC236}">
                <a16:creationId xmlns:a16="http://schemas.microsoft.com/office/drawing/2014/main" id="{43B90DCA-E9C8-440B-BE87-1C261FEEE093}"/>
              </a:ext>
            </a:extLst>
          </p:cNvPr>
          <p:cNvSpPr/>
          <p:nvPr/>
        </p:nvSpPr>
        <p:spPr>
          <a:xfrm>
            <a:off x="520235" y="5687127"/>
            <a:ext cx="723900" cy="228600"/>
          </a:xfrm>
          <a:prstGeom prst="rect">
            <a:avLst/>
          </a:prstGeom>
          <a:noFill/>
          <a:ln/>
        </p:spPr>
        <p:txBody>
          <a:bodyPr wrap="square" lIns="0" tIns="0" rIns="0" bIns="0" rtlCol="0" anchor="ctr"/>
          <a:lstStyle/>
          <a:p>
            <a:pPr>
              <a:lnSpc>
                <a:spcPct val="130000"/>
              </a:lnSpc>
            </a:pPr>
            <a:r>
              <a:rPr lang="en-US" sz="900" b="1" dirty="0">
                <a:solidFill>
                  <a:srgbClr val="1A365D"/>
                </a:solidFill>
                <a:latin typeface="MiSans" pitchFamily="34" charset="0"/>
                <a:ea typeface="MiSans" pitchFamily="34" charset="-122"/>
                <a:cs typeface="MiSans" pitchFamily="34" charset="-120"/>
              </a:rPr>
              <a:t>2025 </a:t>
            </a:r>
            <a:r>
              <a:rPr lang="kk-KZ" sz="900" b="1" dirty="0">
                <a:solidFill>
                  <a:srgbClr val="1A365D"/>
                </a:solidFill>
                <a:latin typeface="MiSans" pitchFamily="34" charset="0"/>
                <a:ea typeface="MiSans" pitchFamily="34" charset="-122"/>
                <a:cs typeface="MiSans" pitchFamily="34" charset="-120"/>
              </a:rPr>
              <a:t>жыл</a:t>
            </a:r>
            <a:endParaRPr lang="en-US" sz="900" dirty="0"/>
          </a:p>
        </p:txBody>
      </p:sp>
      <p:sp>
        <p:nvSpPr>
          <p:cNvPr id="58" name="Text 46">
            <a:extLst>
              <a:ext uri="{FF2B5EF4-FFF2-40B4-BE49-F238E27FC236}">
                <a16:creationId xmlns:a16="http://schemas.microsoft.com/office/drawing/2014/main" id="{0CA3B3CA-D769-4FA4-B31F-B6CE773A4720}"/>
              </a:ext>
            </a:extLst>
          </p:cNvPr>
          <p:cNvSpPr/>
          <p:nvPr/>
        </p:nvSpPr>
        <p:spPr>
          <a:xfrm>
            <a:off x="2849499" y="5659293"/>
            <a:ext cx="733425" cy="304800"/>
          </a:xfrm>
          <a:prstGeom prst="rect">
            <a:avLst/>
          </a:prstGeom>
          <a:noFill/>
          <a:ln/>
        </p:spPr>
        <p:txBody>
          <a:bodyPr wrap="square" lIns="0" tIns="0" rIns="0" bIns="0" rtlCol="0" anchor="ctr"/>
          <a:lstStyle/>
          <a:p>
            <a:pPr algn="ctr">
              <a:lnSpc>
                <a:spcPct val="110000"/>
              </a:lnSpc>
            </a:pPr>
            <a:r>
              <a:rPr lang="en-US" sz="1400" b="1" dirty="0">
                <a:solidFill>
                  <a:srgbClr val="00C950"/>
                </a:solidFill>
                <a:latin typeface="MiSans" pitchFamily="34" charset="0"/>
                <a:ea typeface="MiSans" pitchFamily="34" charset="-122"/>
                <a:cs typeface="MiSans" pitchFamily="34" charset="-120"/>
              </a:rPr>
              <a:t>18,6%</a:t>
            </a:r>
            <a:endParaRPr lang="en-US" sz="1400" dirty="0"/>
          </a:p>
        </p:txBody>
      </p:sp>
      <p:sp>
        <p:nvSpPr>
          <p:cNvPr id="59" name="Shape 47">
            <a:extLst>
              <a:ext uri="{FF2B5EF4-FFF2-40B4-BE49-F238E27FC236}">
                <a16:creationId xmlns:a16="http://schemas.microsoft.com/office/drawing/2014/main" id="{B1A89A3C-993A-462E-966F-A0C05EBCC2C3}"/>
              </a:ext>
            </a:extLst>
          </p:cNvPr>
          <p:cNvSpPr/>
          <p:nvPr/>
        </p:nvSpPr>
        <p:spPr>
          <a:xfrm>
            <a:off x="492918" y="5908587"/>
            <a:ext cx="2147933" cy="114300"/>
          </a:xfrm>
          <a:prstGeom prst="roundRect">
            <a:avLst>
              <a:gd name="adj" fmla="val 50000"/>
            </a:avLst>
          </a:prstGeom>
          <a:solidFill>
            <a:srgbClr val="E2E8F0"/>
          </a:solidFill>
          <a:ln/>
        </p:spPr>
      </p:sp>
      <p:sp>
        <p:nvSpPr>
          <p:cNvPr id="60" name="Shape 48">
            <a:extLst>
              <a:ext uri="{FF2B5EF4-FFF2-40B4-BE49-F238E27FC236}">
                <a16:creationId xmlns:a16="http://schemas.microsoft.com/office/drawing/2014/main" id="{FC4BF3B8-154C-4F8C-8D37-8EACBCF23B82}"/>
              </a:ext>
            </a:extLst>
          </p:cNvPr>
          <p:cNvSpPr/>
          <p:nvPr/>
        </p:nvSpPr>
        <p:spPr>
          <a:xfrm>
            <a:off x="492919" y="5908587"/>
            <a:ext cx="403590" cy="114300"/>
          </a:xfrm>
          <a:prstGeom prst="roundRect">
            <a:avLst>
              <a:gd name="adj" fmla="val 50000"/>
            </a:avLst>
          </a:prstGeom>
          <a:solidFill>
            <a:srgbClr val="05DF72"/>
          </a:solidFill>
          <a:ln/>
        </p:spPr>
      </p:sp>
      <p:sp>
        <p:nvSpPr>
          <p:cNvPr id="61" name="Shape 49">
            <a:extLst>
              <a:ext uri="{FF2B5EF4-FFF2-40B4-BE49-F238E27FC236}">
                <a16:creationId xmlns:a16="http://schemas.microsoft.com/office/drawing/2014/main" id="{7C7EB724-C92D-4CA0-964D-4CF19F6FA084}"/>
              </a:ext>
            </a:extLst>
          </p:cNvPr>
          <p:cNvSpPr/>
          <p:nvPr/>
        </p:nvSpPr>
        <p:spPr>
          <a:xfrm>
            <a:off x="397456" y="6100804"/>
            <a:ext cx="3136312" cy="200330"/>
          </a:xfrm>
          <a:prstGeom prst="roundRect">
            <a:avLst>
              <a:gd name="adj" fmla="val 17778"/>
            </a:avLst>
          </a:prstGeom>
          <a:gradFill flip="none" rotWithShape="1">
            <a:gsLst>
              <a:gs pos="0">
                <a:srgbClr val="F0FDF4"/>
              </a:gs>
              <a:gs pos="100000">
                <a:srgbClr val="000000">
                  <a:alpha val="0"/>
                </a:srgbClr>
              </a:gs>
            </a:gsLst>
            <a:lin ang="0" scaled="1"/>
          </a:gradFill>
          <a:ln w="12700">
            <a:solidFill>
              <a:srgbClr val="B9F8CF"/>
            </a:solidFill>
            <a:prstDash val="solid"/>
          </a:ln>
        </p:spPr>
      </p:sp>
      <p:sp>
        <p:nvSpPr>
          <p:cNvPr id="62" name="Text 51">
            <a:extLst>
              <a:ext uri="{FF2B5EF4-FFF2-40B4-BE49-F238E27FC236}">
                <a16:creationId xmlns:a16="http://schemas.microsoft.com/office/drawing/2014/main" id="{40596E49-4A83-45DF-9490-96F05199EB11}"/>
              </a:ext>
            </a:extLst>
          </p:cNvPr>
          <p:cNvSpPr/>
          <p:nvPr/>
        </p:nvSpPr>
        <p:spPr>
          <a:xfrm>
            <a:off x="589456" y="6091499"/>
            <a:ext cx="2104372" cy="169316"/>
          </a:xfrm>
          <a:prstGeom prst="rect">
            <a:avLst/>
          </a:prstGeom>
          <a:noFill/>
          <a:ln/>
        </p:spPr>
        <p:txBody>
          <a:bodyPr wrap="square" lIns="0" tIns="0" rIns="0" bIns="0" rtlCol="0" anchor="ctr"/>
          <a:lstStyle/>
          <a:p>
            <a:pPr>
              <a:lnSpc>
                <a:spcPct val="120000"/>
              </a:lnSpc>
            </a:pPr>
            <a:r>
              <a:rPr lang="en-US" sz="800" b="1" dirty="0">
                <a:solidFill>
                  <a:srgbClr val="008236"/>
                </a:solidFill>
                <a:latin typeface="MiSans" pitchFamily="34" charset="0"/>
                <a:ea typeface="MiSans" pitchFamily="34" charset="-122"/>
                <a:cs typeface="MiSans" pitchFamily="34" charset="-120"/>
              </a:rPr>
              <a:t>12,3%</a:t>
            </a:r>
            <a:r>
              <a:rPr lang="kk-KZ" sz="800" b="1" dirty="0">
                <a:solidFill>
                  <a:srgbClr val="008236"/>
                </a:solidFill>
                <a:latin typeface="MiSans" pitchFamily="34" charset="0"/>
                <a:ea typeface="MiSans" pitchFamily="34" charset="-122"/>
                <a:cs typeface="MiSans" pitchFamily="34" charset="-120"/>
              </a:rPr>
              <a:t> төмендеуі</a:t>
            </a:r>
            <a:endParaRPr lang="en-US" sz="800" dirty="0"/>
          </a:p>
        </p:txBody>
      </p:sp>
      <p:sp>
        <p:nvSpPr>
          <p:cNvPr id="63" name="Shape 47">
            <a:extLst>
              <a:ext uri="{FF2B5EF4-FFF2-40B4-BE49-F238E27FC236}">
                <a16:creationId xmlns:a16="http://schemas.microsoft.com/office/drawing/2014/main" id="{E1DC968D-7542-4940-B741-DC3768C5E449}"/>
              </a:ext>
            </a:extLst>
          </p:cNvPr>
          <p:cNvSpPr/>
          <p:nvPr/>
        </p:nvSpPr>
        <p:spPr>
          <a:xfrm>
            <a:off x="3871443" y="2979488"/>
            <a:ext cx="3319941" cy="1030232"/>
          </a:xfrm>
          <a:prstGeom prst="roundRect">
            <a:avLst>
              <a:gd name="adj" fmla="val 7921"/>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sp>
      <p:sp>
        <p:nvSpPr>
          <p:cNvPr id="64" name="Shape 47">
            <a:extLst>
              <a:ext uri="{FF2B5EF4-FFF2-40B4-BE49-F238E27FC236}">
                <a16:creationId xmlns:a16="http://schemas.microsoft.com/office/drawing/2014/main" id="{B6A5A8DE-1D3A-4D71-BE1D-ABE3DFA917AD}"/>
              </a:ext>
            </a:extLst>
          </p:cNvPr>
          <p:cNvSpPr/>
          <p:nvPr/>
        </p:nvSpPr>
        <p:spPr>
          <a:xfrm>
            <a:off x="3863794" y="4115089"/>
            <a:ext cx="3333638" cy="1031381"/>
          </a:xfrm>
          <a:prstGeom prst="roundRect">
            <a:avLst>
              <a:gd name="adj" fmla="val 10959"/>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sp>
      <p:sp>
        <p:nvSpPr>
          <p:cNvPr id="65" name="Shape 48">
            <a:extLst>
              <a:ext uri="{FF2B5EF4-FFF2-40B4-BE49-F238E27FC236}">
                <a16:creationId xmlns:a16="http://schemas.microsoft.com/office/drawing/2014/main" id="{6920D310-D0CE-4D00-8C17-652CD1C249DE}"/>
              </a:ext>
            </a:extLst>
          </p:cNvPr>
          <p:cNvSpPr/>
          <p:nvPr/>
        </p:nvSpPr>
        <p:spPr>
          <a:xfrm>
            <a:off x="3995462" y="4276037"/>
            <a:ext cx="169556" cy="169556"/>
          </a:xfrm>
          <a:custGeom>
            <a:avLst/>
            <a:gdLst/>
            <a:ahLst/>
            <a:cxnLst/>
            <a:rect l="l" t="t" r="r" b="b"/>
            <a:pathLst>
              <a:path w="112665" h="112665">
                <a:moveTo>
                  <a:pt x="56333" y="112665"/>
                </a:moveTo>
                <a:cubicBezTo>
                  <a:pt x="87424" y="112665"/>
                  <a:pt x="112665" y="87424"/>
                  <a:pt x="112665" y="56333"/>
                </a:cubicBezTo>
                <a:cubicBezTo>
                  <a:pt x="112665" y="25242"/>
                  <a:pt x="87424" y="0"/>
                  <a:pt x="56333" y="0"/>
                </a:cubicBezTo>
                <a:cubicBezTo>
                  <a:pt x="25242" y="0"/>
                  <a:pt x="0" y="25242"/>
                  <a:pt x="0" y="56333"/>
                </a:cubicBezTo>
                <a:cubicBezTo>
                  <a:pt x="0" y="87424"/>
                  <a:pt x="25242" y="112665"/>
                  <a:pt x="56333" y="112665"/>
                </a:cubicBezTo>
                <a:close/>
                <a:moveTo>
                  <a:pt x="49291" y="35208"/>
                </a:moveTo>
                <a:cubicBezTo>
                  <a:pt x="49291" y="31322"/>
                  <a:pt x="52446" y="28166"/>
                  <a:pt x="56333" y="28166"/>
                </a:cubicBezTo>
                <a:cubicBezTo>
                  <a:pt x="60219" y="28166"/>
                  <a:pt x="63374" y="31322"/>
                  <a:pt x="63374" y="35208"/>
                </a:cubicBezTo>
                <a:cubicBezTo>
                  <a:pt x="63374" y="39094"/>
                  <a:pt x="60219" y="42250"/>
                  <a:pt x="56333" y="42250"/>
                </a:cubicBezTo>
                <a:cubicBezTo>
                  <a:pt x="52446" y="42250"/>
                  <a:pt x="49291" y="39094"/>
                  <a:pt x="49291" y="35208"/>
                </a:cubicBezTo>
                <a:close/>
                <a:moveTo>
                  <a:pt x="47531" y="49291"/>
                </a:moveTo>
                <a:lnTo>
                  <a:pt x="58093" y="49291"/>
                </a:lnTo>
                <a:cubicBezTo>
                  <a:pt x="61020" y="49291"/>
                  <a:pt x="63374" y="51646"/>
                  <a:pt x="63374" y="54572"/>
                </a:cubicBezTo>
                <a:lnTo>
                  <a:pt x="63374" y="73937"/>
                </a:lnTo>
                <a:lnTo>
                  <a:pt x="65135" y="73937"/>
                </a:lnTo>
                <a:cubicBezTo>
                  <a:pt x="68061" y="73937"/>
                  <a:pt x="70416" y="76291"/>
                  <a:pt x="70416" y="79218"/>
                </a:cubicBezTo>
                <a:cubicBezTo>
                  <a:pt x="70416" y="82144"/>
                  <a:pt x="68061" y="84499"/>
                  <a:pt x="65135" y="84499"/>
                </a:cubicBezTo>
                <a:lnTo>
                  <a:pt x="47531" y="84499"/>
                </a:lnTo>
                <a:cubicBezTo>
                  <a:pt x="44604" y="84499"/>
                  <a:pt x="42250" y="82144"/>
                  <a:pt x="42250" y="79218"/>
                </a:cubicBezTo>
                <a:cubicBezTo>
                  <a:pt x="42250" y="76291"/>
                  <a:pt x="44604" y="73937"/>
                  <a:pt x="47531" y="73937"/>
                </a:cubicBezTo>
                <a:lnTo>
                  <a:pt x="52812" y="73937"/>
                </a:lnTo>
                <a:lnTo>
                  <a:pt x="52812" y="59853"/>
                </a:lnTo>
                <a:lnTo>
                  <a:pt x="47531" y="59853"/>
                </a:lnTo>
                <a:cubicBezTo>
                  <a:pt x="44604" y="59853"/>
                  <a:pt x="42250" y="57499"/>
                  <a:pt x="42250" y="54572"/>
                </a:cubicBezTo>
                <a:cubicBezTo>
                  <a:pt x="42250" y="51646"/>
                  <a:pt x="44604" y="49291"/>
                  <a:pt x="47531" y="49291"/>
                </a:cubicBezTo>
                <a:close/>
              </a:path>
            </a:pathLst>
          </a:custGeom>
          <a:solidFill>
            <a:srgbClr val="4299E1"/>
          </a:solidFill>
          <a:ln/>
        </p:spPr>
      </p:sp>
      <p:sp>
        <p:nvSpPr>
          <p:cNvPr id="66" name="Text 48">
            <a:extLst>
              <a:ext uri="{FF2B5EF4-FFF2-40B4-BE49-F238E27FC236}">
                <a16:creationId xmlns:a16="http://schemas.microsoft.com/office/drawing/2014/main" id="{5558FF02-D74D-4F01-8541-573105858C4B}"/>
              </a:ext>
            </a:extLst>
          </p:cNvPr>
          <p:cNvSpPr/>
          <p:nvPr/>
        </p:nvSpPr>
        <p:spPr>
          <a:xfrm>
            <a:off x="4680447" y="2976474"/>
            <a:ext cx="1788591" cy="215545"/>
          </a:xfrm>
          <a:prstGeom prst="rect">
            <a:avLst/>
          </a:prstGeom>
          <a:noFill/>
          <a:ln/>
        </p:spPr>
        <p:txBody>
          <a:bodyPr wrap="square" lIns="0" tIns="0" rIns="0" bIns="0" rtlCol="0" anchor="ctr"/>
          <a:lstStyle/>
          <a:p>
            <a:pPr>
              <a:lnSpc>
                <a:spcPct val="130000"/>
              </a:lnSpc>
            </a:pPr>
            <a:r>
              <a:rPr lang="ru-RU" sz="800" b="1" dirty="0" err="1">
                <a:solidFill>
                  <a:srgbClr val="1A355D"/>
                </a:solidFill>
                <a:latin typeface="Arial" panose="020B0604020202020204" pitchFamily="34" charset="0"/>
                <a:cs typeface="Arial" panose="020B0604020202020204" pitchFamily="34" charset="0"/>
                <a:sym typeface="Impact"/>
              </a:rPr>
              <a:t>Қызметкерлердің</a:t>
            </a:r>
            <a:r>
              <a:rPr lang="ru-RU" sz="800" b="1" dirty="0">
                <a:solidFill>
                  <a:srgbClr val="1A355D"/>
                </a:solidFill>
                <a:latin typeface="Arial" panose="020B0604020202020204" pitchFamily="34" charset="0"/>
                <a:cs typeface="Arial" panose="020B0604020202020204" pitchFamily="34" charset="0"/>
                <a:sym typeface="Impact"/>
              </a:rPr>
              <a:t> </a:t>
            </a:r>
            <a:r>
              <a:rPr lang="ru-RU" sz="800" b="1" dirty="0" err="1">
                <a:solidFill>
                  <a:srgbClr val="1A355D"/>
                </a:solidFill>
                <a:latin typeface="Arial" panose="020B0604020202020204" pitchFamily="34" charset="0"/>
                <a:cs typeface="Arial" panose="020B0604020202020204" pitchFamily="34" charset="0"/>
                <a:sym typeface="Impact"/>
              </a:rPr>
              <a:t>орташа</a:t>
            </a:r>
            <a:r>
              <a:rPr lang="ru-RU" sz="800" b="1" dirty="0">
                <a:solidFill>
                  <a:srgbClr val="1A355D"/>
                </a:solidFill>
                <a:latin typeface="Arial" panose="020B0604020202020204" pitchFamily="34" charset="0"/>
                <a:cs typeface="Arial" panose="020B0604020202020204" pitchFamily="34" charset="0"/>
                <a:sym typeface="Impact"/>
              </a:rPr>
              <a:t> </a:t>
            </a:r>
            <a:r>
              <a:rPr lang="ru-RU" sz="800" b="1" dirty="0" err="1">
                <a:solidFill>
                  <a:srgbClr val="1A355D"/>
                </a:solidFill>
                <a:latin typeface="Arial" panose="020B0604020202020204" pitchFamily="34" charset="0"/>
                <a:cs typeface="Arial" panose="020B0604020202020204" pitchFamily="34" charset="0"/>
                <a:sym typeface="Impact"/>
              </a:rPr>
              <a:t>жасы</a:t>
            </a:r>
            <a:endParaRPr lang="ru-RU" sz="800" b="1" dirty="0">
              <a:solidFill>
                <a:srgbClr val="1A355D"/>
              </a:solidFill>
              <a:latin typeface="Arial" panose="020B0604020202020204" pitchFamily="34" charset="0"/>
              <a:cs typeface="Arial" panose="020B0604020202020204" pitchFamily="34" charset="0"/>
              <a:sym typeface="Impact"/>
            </a:endParaRPr>
          </a:p>
        </p:txBody>
      </p:sp>
      <p:sp>
        <p:nvSpPr>
          <p:cNvPr id="67" name="Text 49">
            <a:extLst>
              <a:ext uri="{FF2B5EF4-FFF2-40B4-BE49-F238E27FC236}">
                <a16:creationId xmlns:a16="http://schemas.microsoft.com/office/drawing/2014/main" id="{EA793C26-EB26-4ADE-A573-8AFB6E09001C}"/>
              </a:ext>
            </a:extLst>
          </p:cNvPr>
          <p:cNvSpPr/>
          <p:nvPr/>
        </p:nvSpPr>
        <p:spPr>
          <a:xfrm>
            <a:off x="3809014" y="3340228"/>
            <a:ext cx="1847357" cy="152400"/>
          </a:xfrm>
          <a:prstGeom prst="rect">
            <a:avLst/>
          </a:prstGeom>
          <a:noFill/>
          <a:ln/>
        </p:spPr>
        <p:txBody>
          <a:bodyPr wrap="square" lIns="0" tIns="0" rIns="0" bIns="0" rtlCol="0" anchor="ctr"/>
          <a:lstStyle/>
          <a:p>
            <a:pPr algn="ctr">
              <a:lnSpc>
                <a:spcPct val="110000"/>
              </a:lnSpc>
            </a:pPr>
            <a:r>
              <a:rPr lang="kk-KZ" sz="900" dirty="0">
                <a:solidFill>
                  <a:srgbClr val="1A355D"/>
                </a:solidFill>
                <a:latin typeface="MiSans" pitchFamily="34" charset="0"/>
                <a:ea typeface="MiSans" pitchFamily="34" charset="-122"/>
                <a:cs typeface="MiSans" pitchFamily="34" charset="-120"/>
              </a:rPr>
              <a:t>Орталық</a:t>
            </a:r>
            <a:r>
              <a:rPr lang="en-US" sz="900" dirty="0">
                <a:solidFill>
                  <a:srgbClr val="1A355D"/>
                </a:solidFill>
                <a:latin typeface="MiSans" pitchFamily="34" charset="0"/>
                <a:ea typeface="MiSans" pitchFamily="34" charset="-122"/>
                <a:cs typeface="MiSans" pitchFamily="34" charset="-120"/>
              </a:rPr>
              <a:t> аппарат</a:t>
            </a:r>
            <a:endParaRPr lang="en-US" sz="1600" dirty="0">
              <a:solidFill>
                <a:srgbClr val="1A355D"/>
              </a:solidFill>
            </a:endParaRPr>
          </a:p>
        </p:txBody>
      </p:sp>
      <p:sp>
        <p:nvSpPr>
          <p:cNvPr id="68" name="Text 51">
            <a:extLst>
              <a:ext uri="{FF2B5EF4-FFF2-40B4-BE49-F238E27FC236}">
                <a16:creationId xmlns:a16="http://schemas.microsoft.com/office/drawing/2014/main" id="{20B0AC0A-A314-435D-9CC3-C46020E528EC}"/>
              </a:ext>
            </a:extLst>
          </p:cNvPr>
          <p:cNvSpPr/>
          <p:nvPr/>
        </p:nvSpPr>
        <p:spPr>
          <a:xfrm>
            <a:off x="4903380" y="3350041"/>
            <a:ext cx="2524125" cy="152400"/>
          </a:xfrm>
          <a:prstGeom prst="rect">
            <a:avLst/>
          </a:prstGeom>
          <a:noFill/>
          <a:ln/>
        </p:spPr>
        <p:txBody>
          <a:bodyPr wrap="square" lIns="0" tIns="0" rIns="0" bIns="0" rtlCol="0" anchor="ctr"/>
          <a:lstStyle/>
          <a:p>
            <a:pPr algn="ctr">
              <a:lnSpc>
                <a:spcPct val="110000"/>
              </a:lnSpc>
            </a:pPr>
            <a:r>
              <a:rPr lang="en-US" sz="900" dirty="0" err="1">
                <a:solidFill>
                  <a:srgbClr val="1A355D"/>
                </a:solidFill>
                <a:latin typeface="MiSans" pitchFamily="34" charset="0"/>
                <a:ea typeface="MiSans" pitchFamily="34" charset="-122"/>
                <a:cs typeface="MiSans" pitchFamily="34" charset="-120"/>
              </a:rPr>
              <a:t>Филиал</a:t>
            </a:r>
            <a:r>
              <a:rPr lang="kk-KZ" sz="900" dirty="0">
                <a:solidFill>
                  <a:srgbClr val="1A355D"/>
                </a:solidFill>
                <a:latin typeface="MiSans" pitchFamily="34" charset="0"/>
                <a:ea typeface="MiSans" pitchFamily="34" charset="-122"/>
                <a:cs typeface="MiSans" pitchFamily="34" charset="-120"/>
              </a:rPr>
              <a:t>дар</a:t>
            </a:r>
            <a:endParaRPr lang="en-US" sz="1600" dirty="0">
              <a:solidFill>
                <a:srgbClr val="1A355D"/>
              </a:solidFill>
            </a:endParaRPr>
          </a:p>
        </p:txBody>
      </p:sp>
      <p:sp>
        <p:nvSpPr>
          <p:cNvPr id="69" name="Text 50">
            <a:extLst>
              <a:ext uri="{FF2B5EF4-FFF2-40B4-BE49-F238E27FC236}">
                <a16:creationId xmlns:a16="http://schemas.microsoft.com/office/drawing/2014/main" id="{0182C02D-1863-49C3-96C4-70C6B7D5C817}"/>
              </a:ext>
            </a:extLst>
          </p:cNvPr>
          <p:cNvSpPr/>
          <p:nvPr/>
        </p:nvSpPr>
        <p:spPr>
          <a:xfrm>
            <a:off x="4091339" y="3534199"/>
            <a:ext cx="1335771" cy="266700"/>
          </a:xfrm>
          <a:prstGeom prst="rect">
            <a:avLst/>
          </a:prstGeom>
          <a:noFill/>
          <a:ln/>
        </p:spPr>
        <p:txBody>
          <a:bodyPr wrap="square" lIns="0" tIns="0" rIns="0" bIns="0" rtlCol="0" anchor="ctr"/>
          <a:lstStyle/>
          <a:p>
            <a:pPr algn="ctr">
              <a:lnSpc>
                <a:spcPct val="120000"/>
              </a:lnSpc>
            </a:pPr>
            <a:r>
              <a:rPr lang="en-US" sz="1400" b="1" dirty="0">
                <a:solidFill>
                  <a:srgbClr val="4299E1"/>
                </a:solidFill>
                <a:latin typeface="MiSans" pitchFamily="34" charset="0"/>
                <a:ea typeface="MiSans" pitchFamily="34" charset="-122"/>
                <a:cs typeface="MiSans" pitchFamily="34" charset="-120"/>
              </a:rPr>
              <a:t>43 </a:t>
            </a:r>
            <a:r>
              <a:rPr lang="kk-KZ" sz="1400" b="1" dirty="0">
                <a:solidFill>
                  <a:srgbClr val="4299E1"/>
                </a:solidFill>
                <a:latin typeface="MiSans" pitchFamily="34" charset="0"/>
                <a:ea typeface="MiSans" pitchFamily="34" charset="-122"/>
                <a:cs typeface="MiSans" pitchFamily="34" charset="-120"/>
              </a:rPr>
              <a:t>жас</a:t>
            </a:r>
            <a:endParaRPr lang="en-US" sz="1400" dirty="0"/>
          </a:p>
        </p:txBody>
      </p:sp>
      <p:sp>
        <p:nvSpPr>
          <p:cNvPr id="70" name="Text 52">
            <a:extLst>
              <a:ext uri="{FF2B5EF4-FFF2-40B4-BE49-F238E27FC236}">
                <a16:creationId xmlns:a16="http://schemas.microsoft.com/office/drawing/2014/main" id="{11AD8BF0-D294-4783-9163-42EB3BA87E07}"/>
              </a:ext>
            </a:extLst>
          </p:cNvPr>
          <p:cNvSpPr/>
          <p:nvPr/>
        </p:nvSpPr>
        <p:spPr>
          <a:xfrm>
            <a:off x="5342865" y="3556863"/>
            <a:ext cx="1670857" cy="266701"/>
          </a:xfrm>
          <a:prstGeom prst="rect">
            <a:avLst/>
          </a:prstGeom>
          <a:noFill/>
          <a:ln/>
        </p:spPr>
        <p:txBody>
          <a:bodyPr wrap="square" lIns="0" tIns="0" rIns="0" bIns="0" rtlCol="0" anchor="ctr"/>
          <a:lstStyle/>
          <a:p>
            <a:pPr algn="ctr">
              <a:lnSpc>
                <a:spcPct val="120000"/>
              </a:lnSpc>
            </a:pPr>
            <a:r>
              <a:rPr lang="en-US" sz="1400" b="1" dirty="0">
                <a:solidFill>
                  <a:srgbClr val="4299E1"/>
                </a:solidFill>
                <a:latin typeface="MiSans" pitchFamily="34" charset="0"/>
                <a:ea typeface="MiSans" pitchFamily="34" charset="-122"/>
                <a:cs typeface="MiSans" pitchFamily="34" charset="-120"/>
              </a:rPr>
              <a:t>28 </a:t>
            </a:r>
            <a:r>
              <a:rPr lang="kk-KZ" sz="1400" b="1" dirty="0">
                <a:solidFill>
                  <a:srgbClr val="4299E1"/>
                </a:solidFill>
                <a:latin typeface="MiSans" pitchFamily="34" charset="0"/>
                <a:ea typeface="MiSans" pitchFamily="34" charset="-122"/>
                <a:cs typeface="MiSans" pitchFamily="34" charset="-120"/>
              </a:rPr>
              <a:t>жас</a:t>
            </a:r>
            <a:endParaRPr lang="en-US" sz="1400" dirty="0"/>
          </a:p>
        </p:txBody>
      </p:sp>
      <p:grpSp>
        <p:nvGrpSpPr>
          <p:cNvPr id="5" name="Группа 4">
            <a:extLst>
              <a:ext uri="{FF2B5EF4-FFF2-40B4-BE49-F238E27FC236}">
                <a16:creationId xmlns:a16="http://schemas.microsoft.com/office/drawing/2014/main" id="{787C8027-783B-4F34-8EA0-88F207334193}"/>
              </a:ext>
            </a:extLst>
          </p:cNvPr>
          <p:cNvGrpSpPr/>
          <p:nvPr/>
        </p:nvGrpSpPr>
        <p:grpSpPr>
          <a:xfrm>
            <a:off x="7290390" y="2957612"/>
            <a:ext cx="4859811" cy="3549328"/>
            <a:chOff x="7290390" y="2957612"/>
            <a:chExt cx="4859811" cy="3549328"/>
          </a:xfrm>
        </p:grpSpPr>
        <p:sp>
          <p:nvSpPr>
            <p:cNvPr id="19" name="Динамика численности пенсионеров">
              <a:extLst>
                <a:ext uri="{FF2B5EF4-FFF2-40B4-BE49-F238E27FC236}">
                  <a16:creationId xmlns:a16="http://schemas.microsoft.com/office/drawing/2014/main" id="{5672154E-0F3A-46FA-A49C-F43A3AD24DF1}"/>
                </a:ext>
              </a:extLst>
            </p:cNvPr>
            <p:cNvSpPr/>
            <p:nvPr/>
          </p:nvSpPr>
          <p:spPr>
            <a:xfrm>
              <a:off x="9607193" y="4725022"/>
              <a:ext cx="2543008" cy="247610"/>
            </a:xfrm>
            <a:prstGeom prst="roundRect">
              <a:avLst>
                <a:gd name="adj" fmla="val 29808"/>
              </a:avLst>
            </a:prstGeom>
            <a:noFill/>
            <a:ln w="12700">
              <a:noFill/>
              <a:miter lim="400000"/>
            </a:ln>
            <a:extLst>
              <a:ext uri="{C572A759-6A51-4108-AA02-DFA0A04FC94B}">
                <ma14:wrappingTextBoxFlag xmlns="" xmlns:ma14="http://schemas.microsoft.com/office/mac/drawingml/2011/main"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marL="0" marR="0" lvl="0" indent="0" defTabSz="463258" rtl="0" eaLnBrk="1" fontAlgn="auto" latinLnBrk="0" hangingPunct="0">
                <a:lnSpc>
                  <a:spcPct val="100000"/>
                </a:lnSpc>
                <a:spcBef>
                  <a:spcPts val="0"/>
                </a:spcBef>
                <a:spcAft>
                  <a:spcPts val="0"/>
                </a:spcAft>
                <a:buClrTx/>
                <a:buSzTx/>
                <a:buFontTx/>
                <a:buNone/>
                <a:tabLst/>
                <a:defRPr/>
              </a:pPr>
              <a:r>
                <a:rPr lang="ru-RU" sz="800" b="1" dirty="0" err="1">
                  <a:solidFill>
                    <a:srgbClr val="1A355D"/>
                  </a:solidFill>
                  <a:latin typeface="Arial" panose="020B0604020202020204" pitchFamily="34" charset="0"/>
                  <a:ea typeface="+mn-ea"/>
                  <a:cs typeface="Arial" panose="020B0604020202020204" pitchFamily="34" charset="0"/>
                </a:rPr>
                <a:t>Персоналдың</a:t>
              </a:r>
              <a:r>
                <a:rPr lang="ru-RU" sz="800" b="1" dirty="0">
                  <a:solidFill>
                    <a:srgbClr val="1A355D"/>
                  </a:solidFill>
                  <a:latin typeface="Arial" panose="020B0604020202020204" pitchFamily="34" charset="0"/>
                  <a:ea typeface="+mn-ea"/>
                  <a:cs typeface="Arial" panose="020B0604020202020204" pitchFamily="34" charset="0"/>
                </a:rPr>
                <a:t> </a:t>
              </a:r>
              <a:r>
                <a:rPr lang="ru-RU" sz="800" b="1" dirty="0" err="1">
                  <a:solidFill>
                    <a:srgbClr val="1A355D"/>
                  </a:solidFill>
                  <a:latin typeface="Arial" panose="020B0604020202020204" pitchFamily="34" charset="0"/>
                  <a:ea typeface="+mn-ea"/>
                  <a:cs typeface="Arial" panose="020B0604020202020204" pitchFamily="34" charset="0"/>
                </a:rPr>
                <a:t>функционалдық</a:t>
              </a:r>
              <a:r>
                <a:rPr lang="ru-RU" sz="800" b="1" dirty="0">
                  <a:solidFill>
                    <a:srgbClr val="1A355D"/>
                  </a:solidFill>
                  <a:latin typeface="Arial" panose="020B0604020202020204" pitchFamily="34" charset="0"/>
                  <a:ea typeface="+mn-ea"/>
                  <a:cs typeface="Arial" panose="020B0604020202020204" pitchFamily="34" charset="0"/>
                </a:rPr>
                <a:t> </a:t>
              </a:r>
              <a:r>
                <a:rPr lang="ru-RU" sz="800" b="1" dirty="0" err="1">
                  <a:solidFill>
                    <a:srgbClr val="1A355D"/>
                  </a:solidFill>
                  <a:latin typeface="Arial" panose="020B0604020202020204" pitchFamily="34" charset="0"/>
                  <a:ea typeface="+mn-ea"/>
                  <a:cs typeface="Arial" panose="020B0604020202020204" pitchFamily="34" charset="0"/>
                </a:rPr>
                <a:t>құрылымы</a:t>
              </a:r>
              <a:r>
                <a:rPr lang="ru-RU" sz="800" b="1" dirty="0">
                  <a:solidFill>
                    <a:srgbClr val="1A355D"/>
                  </a:solidFill>
                  <a:latin typeface="Arial" panose="020B0604020202020204" pitchFamily="34" charset="0"/>
                  <a:ea typeface="+mn-ea"/>
                  <a:cs typeface="Arial" panose="020B0604020202020204" pitchFamily="34" charset="0"/>
                </a:rPr>
                <a:t>, % </a:t>
              </a:r>
            </a:p>
          </p:txBody>
        </p:sp>
        <p:sp>
          <p:nvSpPr>
            <p:cNvPr id="20" name="Динамика численности пенсионеров">
              <a:extLst>
                <a:ext uri="{FF2B5EF4-FFF2-40B4-BE49-F238E27FC236}">
                  <a16:creationId xmlns:a16="http://schemas.microsoft.com/office/drawing/2014/main" id="{D3E188B8-2901-4667-BC1F-01D49CF06E74}"/>
                </a:ext>
              </a:extLst>
            </p:cNvPr>
            <p:cNvSpPr/>
            <p:nvPr/>
          </p:nvSpPr>
          <p:spPr>
            <a:xfrm>
              <a:off x="7293131" y="4728565"/>
              <a:ext cx="2470065" cy="246212"/>
            </a:xfrm>
            <a:prstGeom prst="roundRect">
              <a:avLst>
                <a:gd name="adj" fmla="val 29808"/>
              </a:avLst>
            </a:prstGeom>
            <a:noFill/>
            <a:ln w="12700">
              <a:noFill/>
              <a:miter lim="400000"/>
            </a:ln>
            <a:extLst>
              <a:ext uri="{C572A759-6A51-4108-AA02-DFA0A04FC94B}">
                <ma14:wrappingTextBoxFlag xmlns="" xmlns:ma14="http://schemas.microsoft.com/office/mac/drawingml/2011/main"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marL="0" marR="0" lvl="0" indent="0" defTabSz="463258" rtl="0" eaLnBrk="1" fontAlgn="auto" latinLnBrk="0" hangingPunct="0">
                <a:lnSpc>
                  <a:spcPct val="100000"/>
                </a:lnSpc>
                <a:spcBef>
                  <a:spcPts val="0"/>
                </a:spcBef>
                <a:spcAft>
                  <a:spcPts val="0"/>
                </a:spcAft>
                <a:buClrTx/>
                <a:buSzTx/>
                <a:buFontTx/>
                <a:buNone/>
                <a:tabLst/>
                <a:defRPr/>
              </a:pPr>
              <a:r>
                <a:rPr lang="ru-RU" sz="800" b="1" dirty="0" err="1">
                  <a:solidFill>
                    <a:srgbClr val="1A355D"/>
                  </a:solidFill>
                  <a:latin typeface="Arial" panose="020B0604020202020204" pitchFamily="34" charset="0"/>
                  <a:ea typeface="+mn-ea"/>
                  <a:cs typeface="Arial" panose="020B0604020202020204" pitchFamily="34" charset="0"/>
                </a:rPr>
                <a:t>Персоналдың</a:t>
              </a:r>
              <a:r>
                <a:rPr lang="ru-RU" sz="800" b="1" dirty="0">
                  <a:solidFill>
                    <a:srgbClr val="1A355D"/>
                  </a:solidFill>
                  <a:latin typeface="Arial" panose="020B0604020202020204" pitchFamily="34" charset="0"/>
                  <a:ea typeface="+mn-ea"/>
                  <a:cs typeface="Arial" panose="020B0604020202020204" pitchFamily="34" charset="0"/>
                </a:rPr>
                <a:t> </a:t>
              </a:r>
              <a:r>
                <a:rPr lang="ru-RU" sz="800" b="1" dirty="0" err="1">
                  <a:solidFill>
                    <a:srgbClr val="1A355D"/>
                  </a:solidFill>
                  <a:latin typeface="Arial" panose="020B0604020202020204" pitchFamily="34" charset="0"/>
                  <a:ea typeface="+mn-ea"/>
                  <a:cs typeface="Arial" panose="020B0604020202020204" pitchFamily="34" charset="0"/>
                </a:rPr>
                <a:t>статистикалық</a:t>
              </a:r>
              <a:r>
                <a:rPr lang="ru-RU" sz="800" b="1" dirty="0">
                  <a:solidFill>
                    <a:srgbClr val="1A355D"/>
                  </a:solidFill>
                  <a:latin typeface="Arial" panose="020B0604020202020204" pitchFamily="34" charset="0"/>
                  <a:ea typeface="+mn-ea"/>
                  <a:cs typeface="Arial" panose="020B0604020202020204" pitchFamily="34" charset="0"/>
                </a:rPr>
                <a:t> </a:t>
              </a:r>
              <a:r>
                <a:rPr lang="ru-RU" sz="800" b="1" dirty="0" err="1">
                  <a:solidFill>
                    <a:srgbClr val="1A355D"/>
                  </a:solidFill>
                  <a:latin typeface="Arial" panose="020B0604020202020204" pitchFamily="34" charset="0"/>
                  <a:ea typeface="+mn-ea"/>
                  <a:cs typeface="Arial" panose="020B0604020202020204" pitchFamily="34" charset="0"/>
                </a:rPr>
                <a:t>құрылымы</a:t>
              </a:r>
              <a:r>
                <a:rPr lang="ru-RU" sz="800" b="1" dirty="0">
                  <a:solidFill>
                    <a:srgbClr val="1A355D"/>
                  </a:solidFill>
                  <a:latin typeface="Arial" panose="020B0604020202020204" pitchFamily="34" charset="0"/>
                  <a:ea typeface="+mn-ea"/>
                  <a:cs typeface="Arial" panose="020B0604020202020204" pitchFamily="34" charset="0"/>
                </a:rPr>
                <a:t>, % </a:t>
              </a:r>
            </a:p>
          </p:txBody>
        </p:sp>
        <p:graphicFrame>
          <p:nvGraphicFramePr>
            <p:cNvPr id="21" name="Диаграмма 20">
              <a:extLst>
                <a:ext uri="{FF2B5EF4-FFF2-40B4-BE49-F238E27FC236}">
                  <a16:creationId xmlns:a16="http://schemas.microsoft.com/office/drawing/2014/main" id="{F1282A8C-CA28-4F2C-BE14-64A2804DEE00}"/>
                </a:ext>
              </a:extLst>
            </p:cNvPr>
            <p:cNvGraphicFramePr>
              <a:graphicFrameLocks/>
            </p:cNvGraphicFramePr>
            <p:nvPr>
              <p:extLst/>
            </p:nvPr>
          </p:nvGraphicFramePr>
          <p:xfrm>
            <a:off x="7393342" y="4973182"/>
            <a:ext cx="2524125" cy="1533758"/>
          </p:xfrm>
          <a:graphic>
            <a:graphicData uri="http://schemas.openxmlformats.org/drawingml/2006/chart">
              <c:chart xmlns:c="http://schemas.openxmlformats.org/drawingml/2006/chart" xmlns:r="http://schemas.openxmlformats.org/officeDocument/2006/relationships" r:id="rId3"/>
            </a:graphicData>
          </a:graphic>
        </p:graphicFrame>
        <p:sp>
          <p:nvSpPr>
            <p:cNvPr id="71" name="Shape 47">
              <a:extLst>
                <a:ext uri="{FF2B5EF4-FFF2-40B4-BE49-F238E27FC236}">
                  <a16:creationId xmlns:a16="http://schemas.microsoft.com/office/drawing/2014/main" id="{F6030B1E-D61F-4A7D-817E-5AB07C587419}"/>
                </a:ext>
              </a:extLst>
            </p:cNvPr>
            <p:cNvSpPr/>
            <p:nvPr/>
          </p:nvSpPr>
          <p:spPr>
            <a:xfrm>
              <a:off x="7297198" y="2957612"/>
              <a:ext cx="4746198" cy="1576828"/>
            </a:xfrm>
            <a:prstGeom prst="roundRect">
              <a:avLst>
                <a:gd name="adj" fmla="val 7921"/>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txBody>
            <a:bodyPr/>
            <a:lstStyle/>
            <a:p>
              <a:endParaRPr lang="ru-KZ" dirty="0"/>
            </a:p>
          </p:txBody>
        </p:sp>
        <p:sp>
          <p:nvSpPr>
            <p:cNvPr id="72" name="Shape 47">
              <a:extLst>
                <a:ext uri="{FF2B5EF4-FFF2-40B4-BE49-F238E27FC236}">
                  <a16:creationId xmlns:a16="http://schemas.microsoft.com/office/drawing/2014/main" id="{4436FF25-79B3-460D-920C-5A2B89FACA8E}"/>
                </a:ext>
              </a:extLst>
            </p:cNvPr>
            <p:cNvSpPr/>
            <p:nvPr/>
          </p:nvSpPr>
          <p:spPr>
            <a:xfrm>
              <a:off x="7290390" y="4678618"/>
              <a:ext cx="4753006" cy="1796976"/>
            </a:xfrm>
            <a:prstGeom prst="roundRect">
              <a:avLst>
                <a:gd name="adj" fmla="val 7921"/>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sp>
        <p:graphicFrame>
          <p:nvGraphicFramePr>
            <p:cNvPr id="73" name="Диаграмма 72">
              <a:extLst>
                <a:ext uri="{FF2B5EF4-FFF2-40B4-BE49-F238E27FC236}">
                  <a16:creationId xmlns:a16="http://schemas.microsoft.com/office/drawing/2014/main" id="{792798D6-14F4-4D06-8DA0-655A7847C07A}"/>
                </a:ext>
              </a:extLst>
            </p:cNvPr>
            <p:cNvGraphicFramePr>
              <a:graphicFrameLocks/>
            </p:cNvGraphicFramePr>
            <p:nvPr>
              <p:extLst/>
            </p:nvPr>
          </p:nvGraphicFramePr>
          <p:xfrm>
            <a:off x="7377058" y="3255694"/>
            <a:ext cx="2299843" cy="1223577"/>
          </p:xfrm>
          <a:graphic>
            <a:graphicData uri="http://schemas.openxmlformats.org/drawingml/2006/chart">
              <c:chart xmlns:c="http://schemas.openxmlformats.org/drawingml/2006/chart" xmlns:r="http://schemas.openxmlformats.org/officeDocument/2006/relationships" r:id="rId4"/>
            </a:graphicData>
          </a:graphic>
        </p:graphicFrame>
        <p:sp>
          <p:nvSpPr>
            <p:cNvPr id="74" name="Динамика численности пенсионеров">
              <a:extLst>
                <a:ext uri="{FF2B5EF4-FFF2-40B4-BE49-F238E27FC236}">
                  <a16:creationId xmlns:a16="http://schemas.microsoft.com/office/drawing/2014/main" id="{1F7FF1C6-7818-4190-8013-FD11B62652EC}"/>
                </a:ext>
              </a:extLst>
            </p:cNvPr>
            <p:cNvSpPr/>
            <p:nvPr/>
          </p:nvSpPr>
          <p:spPr>
            <a:xfrm>
              <a:off x="7293131" y="2991608"/>
              <a:ext cx="2173556" cy="238772"/>
            </a:xfrm>
            <a:prstGeom prst="roundRect">
              <a:avLst>
                <a:gd name="adj" fmla="val 29808"/>
              </a:avLst>
            </a:prstGeom>
            <a:noFill/>
            <a:ln w="12700">
              <a:noFill/>
              <a:miter lim="400000"/>
            </a:ln>
            <a:extLst>
              <a:ext uri="{C572A759-6A51-4108-AA02-DFA0A04FC94B}">
                <ma14:wrappingTextBoxFlag xmlns="" xmlns:ma14="http://schemas.microsoft.com/office/mac/drawingml/2011/main"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marL="0" marR="0" lvl="0" indent="0" algn="ctr" defTabSz="463258" rtl="0" eaLnBrk="1" fontAlgn="auto" latinLnBrk="0" hangingPunct="0">
                <a:lnSpc>
                  <a:spcPct val="100000"/>
                </a:lnSpc>
                <a:spcBef>
                  <a:spcPts val="0"/>
                </a:spcBef>
                <a:spcAft>
                  <a:spcPts val="0"/>
                </a:spcAft>
                <a:buClrTx/>
                <a:buSzTx/>
                <a:buFontTx/>
                <a:buNone/>
                <a:tabLst/>
                <a:defRPr/>
              </a:pPr>
              <a:r>
                <a:rPr lang="ru-RU" sz="800" b="1" dirty="0" err="1">
                  <a:solidFill>
                    <a:srgbClr val="1A355D"/>
                  </a:solidFill>
                  <a:latin typeface="Arial" panose="020B0604020202020204" pitchFamily="34" charset="0"/>
                  <a:ea typeface="+mn-ea"/>
                  <a:cs typeface="Arial" panose="020B0604020202020204" pitchFamily="34" charset="0"/>
                </a:rPr>
                <a:t>Персоналдың</a:t>
              </a:r>
              <a:r>
                <a:rPr lang="ru-RU" sz="800" b="1" dirty="0">
                  <a:solidFill>
                    <a:srgbClr val="1A355D"/>
                  </a:solidFill>
                  <a:latin typeface="Arial" panose="020B0604020202020204" pitchFamily="34" charset="0"/>
                  <a:ea typeface="+mn-ea"/>
                  <a:cs typeface="Arial" panose="020B0604020202020204" pitchFamily="34" charset="0"/>
                </a:rPr>
                <a:t> </a:t>
              </a:r>
              <a:r>
                <a:rPr lang="ru-RU" sz="800" b="1" dirty="0" err="1">
                  <a:solidFill>
                    <a:srgbClr val="1A355D"/>
                  </a:solidFill>
                  <a:latin typeface="Arial" panose="020B0604020202020204" pitchFamily="34" charset="0"/>
                  <a:ea typeface="+mn-ea"/>
                  <a:cs typeface="Arial" panose="020B0604020202020204" pitchFamily="34" charset="0"/>
                </a:rPr>
                <a:t>гендерлік</a:t>
              </a:r>
              <a:r>
                <a:rPr lang="ru-RU" sz="800" b="1" dirty="0">
                  <a:solidFill>
                    <a:srgbClr val="1A355D"/>
                  </a:solidFill>
                  <a:latin typeface="Arial" panose="020B0604020202020204" pitchFamily="34" charset="0"/>
                  <a:ea typeface="+mn-ea"/>
                  <a:cs typeface="Arial" panose="020B0604020202020204" pitchFamily="34" charset="0"/>
                </a:rPr>
                <a:t> </a:t>
              </a:r>
              <a:r>
                <a:rPr lang="ru-RU" sz="800" b="1" dirty="0" err="1">
                  <a:solidFill>
                    <a:srgbClr val="1A355D"/>
                  </a:solidFill>
                  <a:latin typeface="Arial" panose="020B0604020202020204" pitchFamily="34" charset="0"/>
                  <a:ea typeface="+mn-ea"/>
                  <a:cs typeface="Arial" panose="020B0604020202020204" pitchFamily="34" charset="0"/>
                </a:rPr>
                <a:t>құрылымы</a:t>
              </a:r>
              <a:r>
                <a:rPr lang="ru-RU" sz="800" b="1" dirty="0">
                  <a:solidFill>
                    <a:srgbClr val="1A355D"/>
                  </a:solidFill>
                  <a:latin typeface="Arial" panose="020B0604020202020204" pitchFamily="34" charset="0"/>
                  <a:ea typeface="+mn-ea"/>
                  <a:cs typeface="Arial" panose="020B0604020202020204" pitchFamily="34" charset="0"/>
                </a:rPr>
                <a:t>, %</a:t>
              </a:r>
            </a:p>
          </p:txBody>
        </p:sp>
        <p:sp>
          <p:nvSpPr>
            <p:cNvPr id="75" name="Динамика численности пенсионеров">
              <a:extLst>
                <a:ext uri="{FF2B5EF4-FFF2-40B4-BE49-F238E27FC236}">
                  <a16:creationId xmlns:a16="http://schemas.microsoft.com/office/drawing/2014/main" id="{2782F6DE-3024-4E51-9DD2-715243440AFE}"/>
                </a:ext>
              </a:extLst>
            </p:cNvPr>
            <p:cNvSpPr/>
            <p:nvPr/>
          </p:nvSpPr>
          <p:spPr>
            <a:xfrm>
              <a:off x="9596471" y="3018156"/>
              <a:ext cx="2343346" cy="238772"/>
            </a:xfrm>
            <a:prstGeom prst="roundRect">
              <a:avLst>
                <a:gd name="adj" fmla="val 29808"/>
              </a:avLst>
            </a:prstGeom>
            <a:noFill/>
            <a:ln w="12700">
              <a:noFill/>
              <a:miter lim="400000"/>
            </a:ln>
            <a:extLst>
              <a:ext uri="{C572A759-6A51-4108-AA02-DFA0A04FC94B}">
                <ma14:wrappingTextBoxFlag xmlns="" xmlns:ma14="http://schemas.microsoft.com/office/mac/drawingml/2011/main"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marL="0" marR="0" lvl="0" indent="0" algn="ctr" defTabSz="463258" rtl="0" eaLnBrk="1" fontAlgn="auto" latinLnBrk="0" hangingPunct="0">
                <a:lnSpc>
                  <a:spcPct val="100000"/>
                </a:lnSpc>
                <a:spcBef>
                  <a:spcPts val="0"/>
                </a:spcBef>
                <a:spcAft>
                  <a:spcPts val="0"/>
                </a:spcAft>
                <a:buClrTx/>
                <a:buSzTx/>
                <a:buFontTx/>
                <a:buNone/>
                <a:tabLst/>
                <a:defRPr/>
              </a:pPr>
              <a:r>
                <a:rPr lang="kk-KZ" sz="800" b="1" dirty="0">
                  <a:solidFill>
                    <a:srgbClr val="1A355D"/>
                  </a:solidFill>
                  <a:latin typeface="Arial" panose="020B0604020202020204" pitchFamily="34" charset="0"/>
                  <a:ea typeface="+mn-ea"/>
                  <a:cs typeface="Arial" panose="020B0604020202020204" pitchFamily="34" charset="0"/>
                </a:rPr>
                <a:t>Жас бойынша персоналдың құрылымы,%</a:t>
              </a:r>
            </a:p>
          </p:txBody>
        </p:sp>
      </p:grpSp>
      <p:graphicFrame>
        <p:nvGraphicFramePr>
          <p:cNvPr id="76" name="Диаграмма 75">
            <a:extLst>
              <a:ext uri="{FF2B5EF4-FFF2-40B4-BE49-F238E27FC236}">
                <a16:creationId xmlns:a16="http://schemas.microsoft.com/office/drawing/2014/main" id="{AEFD6561-CADC-4AA2-B87B-388BB2FB19C3}"/>
              </a:ext>
            </a:extLst>
          </p:cNvPr>
          <p:cNvGraphicFramePr>
            <a:graphicFrameLocks/>
          </p:cNvGraphicFramePr>
          <p:nvPr>
            <p:extLst/>
          </p:nvPr>
        </p:nvGraphicFramePr>
        <p:xfrm>
          <a:off x="9633627" y="3179635"/>
          <a:ext cx="2652173" cy="1393185"/>
        </p:xfrm>
        <a:graphic>
          <a:graphicData uri="http://schemas.openxmlformats.org/drawingml/2006/chart">
            <c:chart xmlns:c="http://schemas.openxmlformats.org/drawingml/2006/chart" xmlns:r="http://schemas.openxmlformats.org/officeDocument/2006/relationships" r:id="rId5"/>
          </a:graphicData>
        </a:graphic>
      </p:graphicFrame>
      <p:sp>
        <p:nvSpPr>
          <p:cNvPr id="77" name="Text 3">
            <a:extLst>
              <a:ext uri="{FF2B5EF4-FFF2-40B4-BE49-F238E27FC236}">
                <a16:creationId xmlns:a16="http://schemas.microsoft.com/office/drawing/2014/main" id="{68B038E7-6931-4E7C-A0E5-374C81BE2E03}"/>
              </a:ext>
            </a:extLst>
          </p:cNvPr>
          <p:cNvSpPr/>
          <p:nvPr/>
        </p:nvSpPr>
        <p:spPr>
          <a:xfrm>
            <a:off x="810735" y="325664"/>
            <a:ext cx="11087100" cy="762000"/>
          </a:xfrm>
          <a:prstGeom prst="rect">
            <a:avLst/>
          </a:prstGeom>
          <a:noFill/>
          <a:ln/>
        </p:spPr>
        <p:txBody>
          <a:bodyPr wrap="square" lIns="0" tIns="0" rIns="0" bIns="0" rtlCol="0" anchor="ctr"/>
          <a:lstStyle/>
          <a:p>
            <a:pPr>
              <a:lnSpc>
                <a:spcPct val="90000"/>
              </a:lnSpc>
            </a:pPr>
            <a:r>
              <a:rPr lang="ru-RU" sz="2000" b="1" dirty="0">
                <a:solidFill>
                  <a:schemeClr val="accent1">
                    <a:lumMod val="75000"/>
                  </a:schemeClr>
                </a:solidFill>
                <a:latin typeface="Arial" panose="020B0604020202020204" pitchFamily="34" charset="0"/>
                <a:cs typeface="Arial" panose="020B0604020202020204" pitchFamily="34" charset="0"/>
              </a:rPr>
              <a:t>ОРНЫҚТЫ ДАМУДЫ БАСҚАРУ</a:t>
            </a:r>
          </a:p>
          <a:p>
            <a:pPr>
              <a:lnSpc>
                <a:spcPct val="90000"/>
              </a:lnSpc>
            </a:pPr>
            <a:r>
              <a:rPr lang="ru-RU" sz="2000" b="1" dirty="0">
                <a:solidFill>
                  <a:srgbClr val="4299E1"/>
                </a:solidFill>
                <a:latin typeface="Quattrocento Sans" pitchFamily="34" charset="0"/>
                <a:ea typeface="Quattrocento Sans" pitchFamily="34" charset="-122"/>
                <a:cs typeface="Quattrocento Sans" pitchFamily="34" charset="-120"/>
              </a:rPr>
              <a:t>04-3 </a:t>
            </a:r>
            <a:r>
              <a:rPr lang="ru-RU" sz="2000" b="1" dirty="0">
                <a:solidFill>
                  <a:srgbClr val="1A365D"/>
                </a:solidFill>
                <a:latin typeface="Quattrocento Sans" pitchFamily="34" charset="0"/>
                <a:ea typeface="Quattrocento Sans" pitchFamily="34" charset="-122"/>
                <a:cs typeface="Quattrocento Sans" pitchFamily="34" charset="-120"/>
              </a:rPr>
              <a:t>ӘЛЕУМЕТТІК ЖАУАПКЕРШІЛІК – ПЕРСОНАЛДЫҢ ҚҰРЫЛЫМЫ</a:t>
            </a:r>
          </a:p>
          <a:p>
            <a:pPr>
              <a:lnSpc>
                <a:spcPct val="90000"/>
              </a:lnSpc>
            </a:pPr>
            <a:endParaRPr lang="en-US" sz="2000" dirty="0"/>
          </a:p>
        </p:txBody>
      </p:sp>
    </p:spTree>
    <p:extLst>
      <p:ext uri="{BB962C8B-B14F-4D97-AF65-F5344CB8AC3E}">
        <p14:creationId xmlns:p14="http://schemas.microsoft.com/office/powerpoint/2010/main" val="2256061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0">
            <a:extLst>
              <a:ext uri="{FF2B5EF4-FFF2-40B4-BE49-F238E27FC236}">
                <a16:creationId xmlns:a16="http://schemas.microsoft.com/office/drawing/2014/main" id="{90ED73F4-273D-7F53-2CC4-9060CEA2E5DC}"/>
              </a:ext>
            </a:extLst>
          </p:cNvPr>
          <p:cNvSpPr/>
          <p:nvPr/>
        </p:nvSpPr>
        <p:spPr>
          <a:xfrm>
            <a:off x="359911" y="370820"/>
            <a:ext cx="377907" cy="431894"/>
          </a:xfrm>
          <a:prstGeom prst="roundRect">
            <a:avLst>
              <a:gd name="adj" fmla="val 28571"/>
            </a:avLst>
          </a:prstGeom>
          <a:gradFill flip="none" rotWithShape="1">
            <a:gsLst>
              <a:gs pos="0">
                <a:srgbClr val="1A365D"/>
              </a:gs>
              <a:gs pos="100000">
                <a:srgbClr val="2B6CB0"/>
              </a:gs>
            </a:gsLst>
            <a:lin ang="2700000" scaled="1"/>
          </a:gradFill>
          <a:ln/>
          <a:effectLst>
            <a:outerShdw blurRad="134967" dist="89978" dir="5400000" algn="bl" rotWithShape="0">
              <a:srgbClr val="000000">
                <a:alpha val="10196"/>
              </a:srgbClr>
            </a:outerShdw>
          </a:effectLst>
        </p:spPr>
      </p:sp>
      <p:sp>
        <p:nvSpPr>
          <p:cNvPr id="8" name="Shape 1">
            <a:extLst>
              <a:ext uri="{FF2B5EF4-FFF2-40B4-BE49-F238E27FC236}">
                <a16:creationId xmlns:a16="http://schemas.microsoft.com/office/drawing/2014/main" id="{00F1F95D-9F7A-513C-2143-5E596905C24D}"/>
              </a:ext>
            </a:extLst>
          </p:cNvPr>
          <p:cNvSpPr/>
          <p:nvPr/>
        </p:nvSpPr>
        <p:spPr>
          <a:xfrm>
            <a:off x="457130" y="509591"/>
            <a:ext cx="179956" cy="179956"/>
          </a:xfrm>
          <a:custGeom>
            <a:avLst/>
            <a:gdLst/>
            <a:ahLst/>
            <a:cxnLst/>
            <a:rect l="l" t="t" r="r" b="b"/>
            <a:pathLst>
              <a:path w="179956" h="179956">
                <a:moveTo>
                  <a:pt x="67483" y="22494"/>
                </a:moveTo>
                <a:cubicBezTo>
                  <a:pt x="67483" y="16273"/>
                  <a:pt x="72510" y="11247"/>
                  <a:pt x="78731" y="11247"/>
                </a:cubicBezTo>
                <a:lnTo>
                  <a:pt x="101225" y="11247"/>
                </a:lnTo>
                <a:cubicBezTo>
                  <a:pt x="107446" y="11247"/>
                  <a:pt x="112472" y="16273"/>
                  <a:pt x="112472" y="22494"/>
                </a:cubicBezTo>
                <a:lnTo>
                  <a:pt x="112472" y="44989"/>
                </a:lnTo>
                <a:cubicBezTo>
                  <a:pt x="112472" y="51210"/>
                  <a:pt x="107446" y="56236"/>
                  <a:pt x="101225" y="56236"/>
                </a:cubicBezTo>
                <a:lnTo>
                  <a:pt x="98413" y="56236"/>
                </a:lnTo>
                <a:lnTo>
                  <a:pt x="98413" y="78731"/>
                </a:lnTo>
                <a:lnTo>
                  <a:pt x="140590" y="78731"/>
                </a:lnTo>
                <a:cubicBezTo>
                  <a:pt x="154579" y="78731"/>
                  <a:pt x="165897" y="90048"/>
                  <a:pt x="165897" y="104037"/>
                </a:cubicBezTo>
                <a:lnTo>
                  <a:pt x="165897" y="123720"/>
                </a:lnTo>
                <a:lnTo>
                  <a:pt x="168708" y="123720"/>
                </a:lnTo>
                <a:cubicBezTo>
                  <a:pt x="174930" y="123720"/>
                  <a:pt x="179956" y="128746"/>
                  <a:pt x="179956" y="134967"/>
                </a:cubicBezTo>
                <a:lnTo>
                  <a:pt x="179956" y="157461"/>
                </a:lnTo>
                <a:cubicBezTo>
                  <a:pt x="179956" y="163682"/>
                  <a:pt x="174930" y="168708"/>
                  <a:pt x="168708" y="168708"/>
                </a:cubicBezTo>
                <a:lnTo>
                  <a:pt x="146214" y="168708"/>
                </a:lnTo>
                <a:cubicBezTo>
                  <a:pt x="139993" y="168708"/>
                  <a:pt x="134967" y="163682"/>
                  <a:pt x="134967" y="157461"/>
                </a:cubicBezTo>
                <a:lnTo>
                  <a:pt x="134967" y="134967"/>
                </a:lnTo>
                <a:cubicBezTo>
                  <a:pt x="134967" y="128746"/>
                  <a:pt x="139993" y="123720"/>
                  <a:pt x="146214" y="123720"/>
                </a:cubicBezTo>
                <a:lnTo>
                  <a:pt x="149026" y="123720"/>
                </a:lnTo>
                <a:lnTo>
                  <a:pt x="149026" y="104037"/>
                </a:lnTo>
                <a:cubicBezTo>
                  <a:pt x="149026" y="99362"/>
                  <a:pt x="145265" y="95601"/>
                  <a:pt x="140590" y="95601"/>
                </a:cubicBezTo>
                <a:lnTo>
                  <a:pt x="98413" y="95601"/>
                </a:lnTo>
                <a:lnTo>
                  <a:pt x="98413" y="123720"/>
                </a:lnTo>
                <a:lnTo>
                  <a:pt x="101225" y="123720"/>
                </a:lnTo>
                <a:cubicBezTo>
                  <a:pt x="107446" y="123720"/>
                  <a:pt x="112472" y="128746"/>
                  <a:pt x="112472" y="134967"/>
                </a:cubicBezTo>
                <a:lnTo>
                  <a:pt x="112472" y="157461"/>
                </a:lnTo>
                <a:cubicBezTo>
                  <a:pt x="112472" y="163682"/>
                  <a:pt x="107446" y="168708"/>
                  <a:pt x="101225" y="168708"/>
                </a:cubicBezTo>
                <a:lnTo>
                  <a:pt x="78731" y="168708"/>
                </a:lnTo>
                <a:cubicBezTo>
                  <a:pt x="72510" y="168708"/>
                  <a:pt x="67483" y="163682"/>
                  <a:pt x="67483" y="157461"/>
                </a:cubicBezTo>
                <a:lnTo>
                  <a:pt x="67483" y="134967"/>
                </a:lnTo>
                <a:cubicBezTo>
                  <a:pt x="67483" y="128746"/>
                  <a:pt x="72510" y="123720"/>
                  <a:pt x="78731" y="123720"/>
                </a:cubicBezTo>
                <a:lnTo>
                  <a:pt x="81542" y="123720"/>
                </a:lnTo>
                <a:lnTo>
                  <a:pt x="81542" y="95601"/>
                </a:lnTo>
                <a:lnTo>
                  <a:pt x="39365" y="95601"/>
                </a:lnTo>
                <a:cubicBezTo>
                  <a:pt x="34691" y="95601"/>
                  <a:pt x="30930" y="99362"/>
                  <a:pt x="30930" y="104037"/>
                </a:cubicBezTo>
                <a:lnTo>
                  <a:pt x="30930" y="123720"/>
                </a:lnTo>
                <a:lnTo>
                  <a:pt x="33742" y="123720"/>
                </a:lnTo>
                <a:cubicBezTo>
                  <a:pt x="39963" y="123720"/>
                  <a:pt x="44989" y="128746"/>
                  <a:pt x="44989" y="134967"/>
                </a:cubicBezTo>
                <a:lnTo>
                  <a:pt x="44989" y="157461"/>
                </a:lnTo>
                <a:cubicBezTo>
                  <a:pt x="44989" y="163682"/>
                  <a:pt x="39963" y="168708"/>
                  <a:pt x="33742" y="168708"/>
                </a:cubicBezTo>
                <a:lnTo>
                  <a:pt x="11247" y="168708"/>
                </a:lnTo>
                <a:cubicBezTo>
                  <a:pt x="5026" y="168708"/>
                  <a:pt x="0" y="163682"/>
                  <a:pt x="0" y="157461"/>
                </a:cubicBezTo>
                <a:lnTo>
                  <a:pt x="0" y="134967"/>
                </a:lnTo>
                <a:cubicBezTo>
                  <a:pt x="0" y="128746"/>
                  <a:pt x="5026" y="123720"/>
                  <a:pt x="11247" y="123720"/>
                </a:cubicBezTo>
                <a:lnTo>
                  <a:pt x="14059" y="123720"/>
                </a:lnTo>
                <a:lnTo>
                  <a:pt x="14059" y="104037"/>
                </a:lnTo>
                <a:cubicBezTo>
                  <a:pt x="14059" y="90048"/>
                  <a:pt x="25377" y="78731"/>
                  <a:pt x="39365" y="78731"/>
                </a:cubicBezTo>
                <a:lnTo>
                  <a:pt x="81542" y="78731"/>
                </a:lnTo>
                <a:lnTo>
                  <a:pt x="81542" y="56236"/>
                </a:lnTo>
                <a:lnTo>
                  <a:pt x="78731" y="56236"/>
                </a:lnTo>
                <a:cubicBezTo>
                  <a:pt x="72510" y="56236"/>
                  <a:pt x="67483" y="51210"/>
                  <a:pt x="67483" y="44989"/>
                </a:cubicBezTo>
                <a:lnTo>
                  <a:pt x="67483" y="22494"/>
                </a:lnTo>
                <a:close/>
              </a:path>
            </a:pathLst>
          </a:custGeom>
          <a:solidFill>
            <a:srgbClr val="FFFFFF"/>
          </a:solidFill>
          <a:ln/>
        </p:spPr>
      </p:sp>
      <p:sp>
        <p:nvSpPr>
          <p:cNvPr id="12" name="Shape 4">
            <a:extLst>
              <a:ext uri="{FF2B5EF4-FFF2-40B4-BE49-F238E27FC236}">
                <a16:creationId xmlns:a16="http://schemas.microsoft.com/office/drawing/2014/main" id="{5A6B07F5-3B98-EC4B-F5C2-5F2E144B5861}"/>
              </a:ext>
            </a:extLst>
          </p:cNvPr>
          <p:cNvSpPr/>
          <p:nvPr/>
        </p:nvSpPr>
        <p:spPr>
          <a:xfrm>
            <a:off x="359911" y="1018990"/>
            <a:ext cx="863787" cy="35991"/>
          </a:xfrm>
          <a:prstGeom prst="roundRect">
            <a:avLst>
              <a:gd name="adj" fmla="val 0"/>
            </a:avLst>
          </a:prstGeom>
          <a:gradFill flip="none" rotWithShape="1">
            <a:gsLst>
              <a:gs pos="0">
                <a:srgbClr val="4299E1"/>
              </a:gs>
              <a:gs pos="100000">
                <a:srgbClr val="000000">
                  <a:alpha val="0"/>
                </a:srgbClr>
              </a:gs>
            </a:gsLst>
            <a:lin ang="0" scaled="1"/>
          </a:gradFill>
          <a:ln/>
        </p:spPr>
      </p:sp>
      <p:sp>
        <p:nvSpPr>
          <p:cNvPr id="22" name="Text 2">
            <a:extLst>
              <a:ext uri="{FF2B5EF4-FFF2-40B4-BE49-F238E27FC236}">
                <a16:creationId xmlns:a16="http://schemas.microsoft.com/office/drawing/2014/main" id="{13A720B3-9792-4F13-AA0C-AD57D73C2757}"/>
              </a:ext>
            </a:extLst>
          </p:cNvPr>
          <p:cNvSpPr/>
          <p:nvPr/>
        </p:nvSpPr>
        <p:spPr>
          <a:xfrm>
            <a:off x="835037" y="186865"/>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27" name="Shape 45">
            <a:extLst>
              <a:ext uri="{FF2B5EF4-FFF2-40B4-BE49-F238E27FC236}">
                <a16:creationId xmlns:a16="http://schemas.microsoft.com/office/drawing/2014/main" id="{DD1D9168-2985-42C8-B80B-1D64249175E3}"/>
              </a:ext>
            </a:extLst>
          </p:cNvPr>
          <p:cNvSpPr/>
          <p:nvPr/>
        </p:nvSpPr>
        <p:spPr>
          <a:xfrm>
            <a:off x="365092" y="6550801"/>
            <a:ext cx="87622" cy="116830"/>
          </a:xfrm>
          <a:custGeom>
            <a:avLst/>
            <a:gdLst/>
            <a:ahLst/>
            <a:cxnLst/>
            <a:rect l="l" t="t" r="r" b="b"/>
            <a:pathLst>
              <a:path w="87622" h="116830">
                <a:moveTo>
                  <a:pt x="14604" y="0"/>
                </a:moveTo>
                <a:cubicBezTo>
                  <a:pt x="6549" y="0"/>
                  <a:pt x="0" y="6549"/>
                  <a:pt x="0" y="14604"/>
                </a:cubicBezTo>
                <a:lnTo>
                  <a:pt x="0" y="102226"/>
                </a:lnTo>
                <a:cubicBezTo>
                  <a:pt x="0" y="110281"/>
                  <a:pt x="6549" y="116830"/>
                  <a:pt x="14604" y="116830"/>
                </a:cubicBezTo>
                <a:lnTo>
                  <a:pt x="73018" y="116830"/>
                </a:lnTo>
                <a:cubicBezTo>
                  <a:pt x="81073" y="116830"/>
                  <a:pt x="87622" y="110281"/>
                  <a:pt x="87622" y="102226"/>
                </a:cubicBezTo>
                <a:lnTo>
                  <a:pt x="87622" y="14604"/>
                </a:lnTo>
                <a:cubicBezTo>
                  <a:pt x="87622" y="6549"/>
                  <a:pt x="81073" y="0"/>
                  <a:pt x="73018" y="0"/>
                </a:cubicBezTo>
                <a:lnTo>
                  <a:pt x="14604" y="0"/>
                </a:lnTo>
                <a:close/>
                <a:moveTo>
                  <a:pt x="40160" y="80320"/>
                </a:moveTo>
                <a:lnTo>
                  <a:pt x="47462" y="80320"/>
                </a:lnTo>
                <a:cubicBezTo>
                  <a:pt x="51501" y="80320"/>
                  <a:pt x="54764" y="83583"/>
                  <a:pt x="54764" y="87622"/>
                </a:cubicBezTo>
                <a:lnTo>
                  <a:pt x="54764" y="105877"/>
                </a:lnTo>
                <a:lnTo>
                  <a:pt x="32858" y="105877"/>
                </a:lnTo>
                <a:lnTo>
                  <a:pt x="32858" y="87622"/>
                </a:lnTo>
                <a:cubicBezTo>
                  <a:pt x="32858" y="83583"/>
                  <a:pt x="36121" y="80320"/>
                  <a:pt x="40160" y="80320"/>
                </a:cubicBezTo>
                <a:close/>
                <a:moveTo>
                  <a:pt x="21906" y="25556"/>
                </a:moveTo>
                <a:cubicBezTo>
                  <a:pt x="21906" y="23548"/>
                  <a:pt x="23548" y="21906"/>
                  <a:pt x="25556" y="21906"/>
                </a:cubicBezTo>
                <a:lnTo>
                  <a:pt x="32858" y="21906"/>
                </a:lnTo>
                <a:cubicBezTo>
                  <a:pt x="34866" y="21906"/>
                  <a:pt x="36509" y="23548"/>
                  <a:pt x="36509" y="25556"/>
                </a:cubicBezTo>
                <a:lnTo>
                  <a:pt x="36509" y="32858"/>
                </a:lnTo>
                <a:cubicBezTo>
                  <a:pt x="36509" y="34866"/>
                  <a:pt x="34866" y="36509"/>
                  <a:pt x="32858" y="36509"/>
                </a:cubicBezTo>
                <a:lnTo>
                  <a:pt x="25556" y="36509"/>
                </a:lnTo>
                <a:cubicBezTo>
                  <a:pt x="23548" y="36509"/>
                  <a:pt x="21906" y="34866"/>
                  <a:pt x="21906" y="32858"/>
                </a:cubicBezTo>
                <a:lnTo>
                  <a:pt x="21906" y="25556"/>
                </a:lnTo>
                <a:close/>
                <a:moveTo>
                  <a:pt x="54764" y="21906"/>
                </a:moveTo>
                <a:lnTo>
                  <a:pt x="62066" y="21906"/>
                </a:lnTo>
                <a:cubicBezTo>
                  <a:pt x="64074" y="21906"/>
                  <a:pt x="65717" y="23548"/>
                  <a:pt x="65717" y="25556"/>
                </a:cubicBezTo>
                <a:lnTo>
                  <a:pt x="65717" y="32858"/>
                </a:lnTo>
                <a:cubicBezTo>
                  <a:pt x="65717" y="34866"/>
                  <a:pt x="64074" y="36509"/>
                  <a:pt x="62066" y="36509"/>
                </a:cubicBezTo>
                <a:lnTo>
                  <a:pt x="54764" y="36509"/>
                </a:lnTo>
                <a:cubicBezTo>
                  <a:pt x="52756" y="36509"/>
                  <a:pt x="51113" y="34866"/>
                  <a:pt x="51113" y="32858"/>
                </a:cubicBezTo>
                <a:lnTo>
                  <a:pt x="51113" y="25556"/>
                </a:lnTo>
                <a:cubicBezTo>
                  <a:pt x="51113" y="23548"/>
                  <a:pt x="52756" y="21906"/>
                  <a:pt x="54764" y="21906"/>
                </a:cubicBezTo>
                <a:close/>
                <a:moveTo>
                  <a:pt x="21906" y="54764"/>
                </a:moveTo>
                <a:cubicBezTo>
                  <a:pt x="21906" y="52756"/>
                  <a:pt x="23548" y="51113"/>
                  <a:pt x="25556" y="51113"/>
                </a:cubicBezTo>
                <a:lnTo>
                  <a:pt x="32858" y="51113"/>
                </a:lnTo>
                <a:cubicBezTo>
                  <a:pt x="34866" y="51113"/>
                  <a:pt x="36509" y="52756"/>
                  <a:pt x="36509" y="54764"/>
                </a:cubicBezTo>
                <a:lnTo>
                  <a:pt x="36509" y="62066"/>
                </a:lnTo>
                <a:cubicBezTo>
                  <a:pt x="36509" y="64074"/>
                  <a:pt x="34866" y="65717"/>
                  <a:pt x="32858" y="65717"/>
                </a:cubicBezTo>
                <a:lnTo>
                  <a:pt x="25556" y="65717"/>
                </a:lnTo>
                <a:cubicBezTo>
                  <a:pt x="23548" y="65717"/>
                  <a:pt x="21906" y="64074"/>
                  <a:pt x="21906" y="62066"/>
                </a:cubicBezTo>
                <a:lnTo>
                  <a:pt x="21906" y="54764"/>
                </a:lnTo>
                <a:close/>
                <a:moveTo>
                  <a:pt x="54764" y="51113"/>
                </a:moveTo>
                <a:lnTo>
                  <a:pt x="62066" y="51113"/>
                </a:lnTo>
                <a:cubicBezTo>
                  <a:pt x="64074" y="51113"/>
                  <a:pt x="65717" y="52756"/>
                  <a:pt x="65717" y="54764"/>
                </a:cubicBezTo>
                <a:lnTo>
                  <a:pt x="65717" y="62066"/>
                </a:lnTo>
                <a:cubicBezTo>
                  <a:pt x="65717" y="64074"/>
                  <a:pt x="64074" y="65717"/>
                  <a:pt x="62066" y="65717"/>
                </a:cubicBezTo>
                <a:lnTo>
                  <a:pt x="54764" y="65717"/>
                </a:lnTo>
                <a:cubicBezTo>
                  <a:pt x="52756" y="65717"/>
                  <a:pt x="51113" y="64074"/>
                  <a:pt x="51113" y="62066"/>
                </a:cubicBezTo>
                <a:lnTo>
                  <a:pt x="51113" y="54764"/>
                </a:lnTo>
                <a:cubicBezTo>
                  <a:pt x="51113" y="52756"/>
                  <a:pt x="52756" y="51113"/>
                  <a:pt x="54764" y="51113"/>
                </a:cubicBezTo>
                <a:close/>
              </a:path>
            </a:pathLst>
          </a:custGeom>
          <a:solidFill>
            <a:srgbClr val="2B6CB0"/>
          </a:solidFill>
          <a:ln/>
        </p:spPr>
      </p:sp>
      <p:sp>
        <p:nvSpPr>
          <p:cNvPr id="28" name="Text 46">
            <a:extLst>
              <a:ext uri="{FF2B5EF4-FFF2-40B4-BE49-F238E27FC236}">
                <a16:creationId xmlns:a16="http://schemas.microsoft.com/office/drawing/2014/main" id="{018A3D42-15F2-4970-B767-4BCFEF39C67C}"/>
              </a:ext>
            </a:extLst>
          </p:cNvPr>
          <p:cNvSpPr/>
          <p:nvPr/>
        </p:nvSpPr>
        <p:spPr>
          <a:xfrm>
            <a:off x="546595" y="6525766"/>
            <a:ext cx="726012" cy="166899"/>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29" name="Text 47">
            <a:extLst>
              <a:ext uri="{FF2B5EF4-FFF2-40B4-BE49-F238E27FC236}">
                <a16:creationId xmlns:a16="http://schemas.microsoft.com/office/drawing/2014/main" id="{68AAC1F3-F5AF-4A89-8E97-54F9483FBB1E}"/>
              </a:ext>
            </a:extLst>
          </p:cNvPr>
          <p:cNvSpPr/>
          <p:nvPr/>
        </p:nvSpPr>
        <p:spPr>
          <a:xfrm>
            <a:off x="11722009" y="6525766"/>
            <a:ext cx="200279" cy="166899"/>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33</a:t>
            </a:r>
            <a:endParaRPr lang="en-US" sz="1000" dirty="0">
              <a:latin typeface="Arial" panose="020B0604020202020204" pitchFamily="34" charset="0"/>
              <a:cs typeface="Arial" panose="020B0604020202020204" pitchFamily="34" charset="0"/>
            </a:endParaRPr>
          </a:p>
        </p:txBody>
      </p:sp>
      <p:sp>
        <p:nvSpPr>
          <p:cNvPr id="31" name="Shape 5">
            <a:extLst>
              <a:ext uri="{FF2B5EF4-FFF2-40B4-BE49-F238E27FC236}">
                <a16:creationId xmlns:a16="http://schemas.microsoft.com/office/drawing/2014/main" id="{E945CCEE-3A91-4F72-A1CA-A1E997566D14}"/>
              </a:ext>
            </a:extLst>
          </p:cNvPr>
          <p:cNvSpPr/>
          <p:nvPr/>
        </p:nvSpPr>
        <p:spPr>
          <a:xfrm>
            <a:off x="462429" y="1183495"/>
            <a:ext cx="5836771" cy="4655515"/>
          </a:xfrm>
          <a:prstGeom prst="roundRect">
            <a:avLst>
              <a:gd name="adj" fmla="val 5357"/>
            </a:avLst>
          </a:prstGeom>
          <a:solidFill>
            <a:srgbClr val="FFFFFF"/>
          </a:solidFill>
          <a:ln/>
          <a:effectLst>
            <a:outerShdw blurRad="57150" dist="38100" dir="5400000" algn="bl" rotWithShape="0">
              <a:srgbClr val="000000">
                <a:alpha val="10196"/>
              </a:srgbClr>
            </a:outerShdw>
          </a:effectLst>
        </p:spPr>
      </p:sp>
      <p:sp>
        <p:nvSpPr>
          <p:cNvPr id="32" name="Shape 48">
            <a:extLst>
              <a:ext uri="{FF2B5EF4-FFF2-40B4-BE49-F238E27FC236}">
                <a16:creationId xmlns:a16="http://schemas.microsoft.com/office/drawing/2014/main" id="{66CA492F-C293-4409-9C55-F31928251517}"/>
              </a:ext>
            </a:extLst>
          </p:cNvPr>
          <p:cNvSpPr/>
          <p:nvPr/>
        </p:nvSpPr>
        <p:spPr>
          <a:xfrm>
            <a:off x="547699" y="1277913"/>
            <a:ext cx="279294" cy="276914"/>
          </a:xfrm>
          <a:custGeom>
            <a:avLst/>
            <a:gdLst/>
            <a:ahLst/>
            <a:cxnLst/>
            <a:rect l="l" t="t" r="r" b="b"/>
            <a:pathLst>
              <a:path w="171450" h="171450">
                <a:moveTo>
                  <a:pt x="85725" y="0"/>
                </a:moveTo>
                <a:cubicBezTo>
                  <a:pt x="87265" y="0"/>
                  <a:pt x="88806" y="335"/>
                  <a:pt x="90212" y="971"/>
                </a:cubicBezTo>
                <a:lnTo>
                  <a:pt x="153300" y="27727"/>
                </a:lnTo>
                <a:cubicBezTo>
                  <a:pt x="160667" y="30841"/>
                  <a:pt x="166159" y="38107"/>
                  <a:pt x="166126" y="46881"/>
                </a:cubicBezTo>
                <a:cubicBezTo>
                  <a:pt x="165958" y="80099"/>
                  <a:pt x="152296" y="140877"/>
                  <a:pt x="94599" y="168503"/>
                </a:cubicBezTo>
                <a:cubicBezTo>
                  <a:pt x="89007" y="171182"/>
                  <a:pt x="82510" y="171182"/>
                  <a:pt x="76918" y="168503"/>
                </a:cubicBezTo>
                <a:cubicBezTo>
                  <a:pt x="19188" y="140877"/>
                  <a:pt x="5559" y="80099"/>
                  <a:pt x="5391" y="46881"/>
                </a:cubicBezTo>
                <a:cubicBezTo>
                  <a:pt x="5358" y="38107"/>
                  <a:pt x="10850" y="30841"/>
                  <a:pt x="18217" y="27727"/>
                </a:cubicBezTo>
                <a:lnTo>
                  <a:pt x="81271" y="971"/>
                </a:lnTo>
                <a:cubicBezTo>
                  <a:pt x="82678" y="335"/>
                  <a:pt x="84185" y="0"/>
                  <a:pt x="85725" y="0"/>
                </a:cubicBezTo>
                <a:close/>
                <a:moveTo>
                  <a:pt x="85725" y="22369"/>
                </a:moveTo>
                <a:lnTo>
                  <a:pt x="85725" y="148981"/>
                </a:lnTo>
                <a:cubicBezTo>
                  <a:pt x="131936" y="126612"/>
                  <a:pt x="144360" y="77052"/>
                  <a:pt x="144661" y="47383"/>
                </a:cubicBezTo>
                <a:lnTo>
                  <a:pt x="85725" y="22402"/>
                </a:lnTo>
                <a:lnTo>
                  <a:pt x="85725" y="22402"/>
                </a:lnTo>
                <a:close/>
              </a:path>
            </a:pathLst>
          </a:custGeom>
          <a:solidFill>
            <a:srgbClr val="4299E1"/>
          </a:solidFill>
          <a:ln/>
        </p:spPr>
      </p:sp>
      <p:sp>
        <p:nvSpPr>
          <p:cNvPr id="33" name="Text 49">
            <a:extLst>
              <a:ext uri="{FF2B5EF4-FFF2-40B4-BE49-F238E27FC236}">
                <a16:creationId xmlns:a16="http://schemas.microsoft.com/office/drawing/2014/main" id="{EA718FB0-0EA1-4C96-B66C-9D79DA50ADF7}"/>
              </a:ext>
            </a:extLst>
          </p:cNvPr>
          <p:cNvSpPr/>
          <p:nvPr/>
        </p:nvSpPr>
        <p:spPr>
          <a:xfrm>
            <a:off x="992648" y="1183495"/>
            <a:ext cx="5133043" cy="4640015"/>
          </a:xfrm>
          <a:prstGeom prst="rect">
            <a:avLst/>
          </a:prstGeom>
          <a:noFill/>
          <a:ln/>
        </p:spPr>
        <p:txBody>
          <a:bodyPr wrap="square" lIns="0" tIns="0" rIns="0" bIns="0" rtlCol="0" anchor="ctr"/>
          <a:lstStyle/>
          <a:p>
            <a:pPr algn="just"/>
            <a:r>
              <a:rPr lang="ru-RU" sz="1400" b="1" dirty="0">
                <a:solidFill>
                  <a:srgbClr val="1A365D"/>
                </a:solidFill>
                <a:latin typeface="MiSans" pitchFamily="34" charset="0"/>
                <a:ea typeface="MiSans" pitchFamily="34" charset="-122"/>
                <a:cs typeface="MiSans" pitchFamily="34" charset="-120"/>
              </a:rPr>
              <a:t>ҚОРДЫ БАСҚАРУ </a:t>
            </a:r>
            <a:r>
              <a:rPr lang="ru-RU" sz="1400" b="1" dirty="0" err="1">
                <a:solidFill>
                  <a:srgbClr val="1A365D"/>
                </a:solidFill>
                <a:latin typeface="MiSans" pitchFamily="34" charset="0"/>
                <a:ea typeface="MiSans" pitchFamily="34" charset="-122"/>
                <a:cs typeface="MiSans" pitchFamily="34" charset="-120"/>
              </a:rPr>
              <a:t>құрылымына</a:t>
            </a:r>
            <a:r>
              <a:rPr lang="ru-RU" sz="1400" b="1" dirty="0">
                <a:solidFill>
                  <a:srgbClr val="1A365D"/>
                </a:solidFill>
                <a:latin typeface="MiSans" pitchFamily="34" charset="0"/>
                <a:ea typeface="MiSans" pitchFamily="34" charset="-122"/>
                <a:cs typeface="MiSans" pitchFamily="34" charset="-120"/>
              </a:rPr>
              <a:t> </a:t>
            </a:r>
            <a:r>
              <a:rPr lang="ru-RU" sz="1400" b="1" dirty="0" err="1">
                <a:solidFill>
                  <a:srgbClr val="1A365D"/>
                </a:solidFill>
                <a:latin typeface="MiSans" pitchFamily="34" charset="0"/>
                <a:ea typeface="MiSans" pitchFamily="34" charset="-122"/>
                <a:cs typeface="MiSans" pitchFamily="34" charset="-120"/>
              </a:rPr>
              <a:t>келесі</a:t>
            </a:r>
            <a:r>
              <a:rPr lang="ru-RU" sz="1400" b="1" dirty="0">
                <a:solidFill>
                  <a:srgbClr val="1A365D"/>
                </a:solidFill>
                <a:latin typeface="MiSans" pitchFamily="34" charset="0"/>
                <a:ea typeface="MiSans" pitchFamily="34" charset="-122"/>
                <a:cs typeface="MiSans" pitchFamily="34" charset="-120"/>
              </a:rPr>
              <a:t> </a:t>
            </a:r>
            <a:r>
              <a:rPr lang="ru-RU" sz="1400" b="1" dirty="0" err="1">
                <a:solidFill>
                  <a:srgbClr val="1A365D"/>
                </a:solidFill>
                <a:latin typeface="MiSans" pitchFamily="34" charset="0"/>
                <a:ea typeface="MiSans" pitchFamily="34" charset="-122"/>
                <a:cs typeface="MiSans" pitchFamily="34" charset="-120"/>
              </a:rPr>
              <a:t>органдар</a:t>
            </a:r>
            <a:r>
              <a:rPr lang="ru-RU" sz="1400" b="1" dirty="0">
                <a:solidFill>
                  <a:srgbClr val="1A365D"/>
                </a:solidFill>
                <a:latin typeface="MiSans" pitchFamily="34" charset="0"/>
                <a:ea typeface="MiSans" pitchFamily="34" charset="-122"/>
                <a:cs typeface="MiSans" pitchFamily="34" charset="-120"/>
              </a:rPr>
              <a:t> </a:t>
            </a:r>
            <a:r>
              <a:rPr lang="ru-RU" sz="1400" b="1" dirty="0" err="1">
                <a:solidFill>
                  <a:srgbClr val="1A365D"/>
                </a:solidFill>
                <a:latin typeface="MiSans" pitchFamily="34" charset="0"/>
                <a:ea typeface="MiSans" pitchFamily="34" charset="-122"/>
                <a:cs typeface="MiSans" pitchFamily="34" charset="-120"/>
              </a:rPr>
              <a:t>кіреді</a:t>
            </a:r>
            <a:r>
              <a:rPr lang="ru-RU" sz="1400" b="1" dirty="0">
                <a:solidFill>
                  <a:srgbClr val="1A365D"/>
                </a:solidFill>
                <a:latin typeface="MiSans" pitchFamily="34" charset="0"/>
                <a:ea typeface="MiSans" pitchFamily="34" charset="-122"/>
                <a:cs typeface="MiSans" pitchFamily="34" charset="-120"/>
              </a:rPr>
              <a:t>                     (</a:t>
            </a:r>
            <a:r>
              <a:rPr lang="ru-RU" sz="1400" b="1" dirty="0" err="1">
                <a:solidFill>
                  <a:srgbClr val="1A365D"/>
                </a:solidFill>
                <a:latin typeface="MiSans" pitchFamily="34" charset="0"/>
                <a:ea typeface="MiSans" pitchFamily="34" charset="-122"/>
                <a:cs typeface="MiSans" pitchFamily="34" charset="-120"/>
              </a:rPr>
              <a:t>Жарғының</a:t>
            </a:r>
            <a:r>
              <a:rPr lang="ru-RU" sz="1400" b="1" dirty="0">
                <a:solidFill>
                  <a:srgbClr val="1A365D"/>
                </a:solidFill>
                <a:latin typeface="MiSans" pitchFamily="34" charset="0"/>
                <a:ea typeface="MiSans" pitchFamily="34" charset="-122"/>
                <a:cs typeface="MiSans" pitchFamily="34" charset="-120"/>
              </a:rPr>
              <a:t> 29-тармағы):</a:t>
            </a:r>
          </a:p>
          <a:p>
            <a:pPr algn="just"/>
            <a:endParaRPr lang="ru-RU" sz="400" b="1" dirty="0">
              <a:solidFill>
                <a:srgbClr val="1A365D"/>
              </a:solidFill>
              <a:latin typeface="MiSans" pitchFamily="34" charset="0"/>
              <a:ea typeface="MiSans" pitchFamily="34" charset="-122"/>
              <a:cs typeface="MiSans" pitchFamily="34" charset="-120"/>
            </a:endParaRPr>
          </a:p>
          <a:p>
            <a:pPr marL="342900" indent="-161925" algn="just">
              <a:buFont typeface="Arial" panose="020B0604020202020204" pitchFamily="34" charset="0"/>
              <a:buChar char="•"/>
            </a:pPr>
            <a:r>
              <a:rPr lang="ru-RU" sz="1400" dirty="0" err="1">
                <a:latin typeface="Arial" panose="020B0604020202020204" pitchFamily="34" charset="0"/>
                <a:cs typeface="Arial" panose="020B0604020202020204" pitchFamily="34" charset="0"/>
              </a:rPr>
              <a:t>жоғары</a:t>
            </a:r>
            <a:r>
              <a:rPr lang="ru-RU" sz="1400" dirty="0">
                <a:latin typeface="Arial" panose="020B0604020202020204" pitchFamily="34" charset="0"/>
                <a:cs typeface="Arial" panose="020B0604020202020204" pitchFamily="34" charset="0"/>
              </a:rPr>
              <a:t> орган – </a:t>
            </a:r>
            <a:r>
              <a:rPr lang="ru-RU" sz="1400" dirty="0" err="1">
                <a:latin typeface="Arial" panose="020B0604020202020204" pitchFamily="34" charset="0"/>
                <a:cs typeface="Arial" panose="020B0604020202020204" pitchFamily="34" charset="0"/>
              </a:rPr>
              <a:t>Жалғыз</a:t>
            </a:r>
            <a:r>
              <a:rPr lang="ru-RU" sz="1400" dirty="0">
                <a:latin typeface="Arial" panose="020B0604020202020204" pitchFamily="34" charset="0"/>
                <a:cs typeface="Arial" panose="020B0604020202020204" pitchFamily="34" charset="0"/>
              </a:rPr>
              <a:t> акционер</a:t>
            </a:r>
          </a:p>
          <a:p>
            <a:pPr marL="342900" indent="-161925" algn="just">
              <a:buFont typeface="Arial" panose="020B0604020202020204" pitchFamily="34" charset="0"/>
              <a:buChar char="•"/>
            </a:pPr>
            <a:r>
              <a:rPr lang="ru-RU" sz="1400" dirty="0" err="1">
                <a:latin typeface="Arial" panose="020B0604020202020204" pitchFamily="34" charset="0"/>
                <a:cs typeface="Arial" panose="020B0604020202020204" pitchFamily="34" charset="0"/>
              </a:rPr>
              <a:t>басқару</a:t>
            </a:r>
            <a:r>
              <a:rPr lang="ru-RU" sz="1400" dirty="0">
                <a:latin typeface="Arial" panose="020B0604020202020204" pitchFamily="34" charset="0"/>
                <a:cs typeface="Arial" panose="020B0604020202020204" pitchFamily="34" charset="0"/>
              </a:rPr>
              <a:t> орган – </a:t>
            </a:r>
            <a:r>
              <a:rPr lang="ru-RU" sz="1400" dirty="0" err="1">
                <a:latin typeface="Arial" panose="020B0604020202020204" pitchFamily="34" charset="0"/>
                <a:cs typeface="Arial" panose="020B0604020202020204" pitchFamily="34" charset="0"/>
              </a:rPr>
              <a:t>Директорлар</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кеңесі</a:t>
            </a:r>
            <a:endParaRPr lang="ru-RU" sz="1400" dirty="0">
              <a:latin typeface="Arial" panose="020B0604020202020204" pitchFamily="34" charset="0"/>
              <a:cs typeface="Arial" panose="020B0604020202020204" pitchFamily="34" charset="0"/>
            </a:endParaRPr>
          </a:p>
          <a:p>
            <a:pPr marL="342900" indent="-161925" algn="just">
              <a:buFont typeface="Arial" panose="020B0604020202020204" pitchFamily="34" charset="0"/>
              <a:buChar char="•"/>
            </a:pPr>
            <a:r>
              <a:rPr lang="ru-RU" sz="1400" dirty="0" err="1">
                <a:latin typeface="Arial" panose="020B0604020202020204" pitchFamily="34" charset="0"/>
                <a:cs typeface="Arial" panose="020B0604020202020204" pitchFamily="34" charset="0"/>
              </a:rPr>
              <a:t>атқарушы</a:t>
            </a:r>
            <a:r>
              <a:rPr lang="ru-RU" sz="1400" dirty="0">
                <a:latin typeface="Arial" panose="020B0604020202020204" pitchFamily="34" charset="0"/>
                <a:cs typeface="Arial" panose="020B0604020202020204" pitchFamily="34" charset="0"/>
              </a:rPr>
              <a:t> орган – </a:t>
            </a:r>
            <a:r>
              <a:rPr lang="ru-RU" sz="1400" dirty="0" err="1">
                <a:latin typeface="Arial" panose="020B0604020202020204" pitchFamily="34" charset="0"/>
                <a:cs typeface="Arial" panose="020B0604020202020204" pitchFamily="34" charset="0"/>
              </a:rPr>
              <a:t>Басқарма</a:t>
            </a:r>
            <a:endParaRPr lang="ru-RU" sz="1400" dirty="0">
              <a:latin typeface="Arial" panose="020B0604020202020204" pitchFamily="34" charset="0"/>
              <a:cs typeface="Arial" panose="020B0604020202020204" pitchFamily="34" charset="0"/>
            </a:endParaRPr>
          </a:p>
          <a:p>
            <a:pPr marL="342900" indent="-161925">
              <a:buFont typeface="Arial" panose="020B0604020202020204" pitchFamily="34" charset="0"/>
              <a:buChar char="•"/>
            </a:pPr>
            <a:r>
              <a:rPr lang="ru-RU" sz="1400" dirty="0" err="1">
                <a:latin typeface="Arial" panose="020B0604020202020204" pitchFamily="34" charset="0"/>
                <a:cs typeface="Arial" panose="020B0604020202020204" pitchFamily="34" charset="0"/>
              </a:rPr>
              <a:t>қаржы-шаруашылық</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қызметіне</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бақылауды</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жүзеге</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асыратын</a:t>
            </a:r>
            <a:r>
              <a:rPr lang="ru-RU" sz="1400" dirty="0">
                <a:latin typeface="Arial" panose="020B0604020202020204" pitchFamily="34" charset="0"/>
                <a:cs typeface="Arial" panose="020B0604020202020204" pitchFamily="34" charset="0"/>
              </a:rPr>
              <a:t> орган – </a:t>
            </a:r>
            <a:r>
              <a:rPr lang="ru-RU" sz="1400" dirty="0" err="1">
                <a:latin typeface="Arial" panose="020B0604020202020204" pitchFamily="34" charset="0"/>
                <a:cs typeface="Arial" panose="020B0604020202020204" pitchFamily="34" charset="0"/>
              </a:rPr>
              <a:t>ішкі</a:t>
            </a:r>
            <a:r>
              <a:rPr lang="ru-RU" sz="1400" dirty="0">
                <a:latin typeface="Arial" panose="020B0604020202020204" pitchFamily="34" charset="0"/>
                <a:cs typeface="Arial" panose="020B0604020202020204" pitchFamily="34" charset="0"/>
              </a:rPr>
              <a:t> аудит </a:t>
            </a:r>
            <a:r>
              <a:rPr lang="ru-RU" sz="1400" dirty="0" err="1">
                <a:latin typeface="Arial" panose="020B0604020202020204" pitchFamily="34" charset="0"/>
                <a:cs typeface="Arial" panose="020B0604020202020204" pitchFamily="34" charset="0"/>
              </a:rPr>
              <a:t>қызметі</a:t>
            </a:r>
            <a:endParaRPr lang="ru-RU"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pPr algn="just"/>
            <a:r>
              <a:rPr lang="ru-RU" sz="1400" b="1" dirty="0">
                <a:solidFill>
                  <a:srgbClr val="1A365D"/>
                </a:solidFill>
                <a:latin typeface="MiSans" pitchFamily="34" charset="0"/>
                <a:ea typeface="MiSans" pitchFamily="34" charset="-122"/>
                <a:cs typeface="MiSans" pitchFamily="34" charset="-120"/>
              </a:rPr>
              <a:t>ҚОРДЫҢ ҚҰРЫЛТАЙШЫСЫ </a:t>
            </a:r>
            <a:r>
              <a:rPr lang="ru-RU" sz="1600" dirty="0"/>
              <a:t>- ҚР </a:t>
            </a:r>
            <a:r>
              <a:rPr lang="ru-RU" sz="1600" dirty="0" err="1"/>
              <a:t>Қаржы</a:t>
            </a:r>
            <a:r>
              <a:rPr lang="ru-RU" sz="1600" dirty="0"/>
              <a:t> </a:t>
            </a:r>
            <a:r>
              <a:rPr lang="ru-RU" sz="1600" dirty="0" err="1"/>
              <a:t>министрлігінің</a:t>
            </a:r>
            <a:r>
              <a:rPr lang="ru-RU" sz="1600" dirty="0"/>
              <a:t> </a:t>
            </a:r>
            <a:r>
              <a:rPr lang="ru-RU" sz="1600" dirty="0" err="1"/>
              <a:t>Мемлекеттік</a:t>
            </a:r>
            <a:r>
              <a:rPr lang="ru-RU" sz="1600" dirty="0"/>
              <a:t> </a:t>
            </a:r>
            <a:r>
              <a:rPr lang="ru-RU" sz="1600" dirty="0" err="1"/>
              <a:t>мүлік</a:t>
            </a:r>
            <a:r>
              <a:rPr lang="ru-RU" sz="1600" dirty="0"/>
              <a:t> </a:t>
            </a:r>
            <a:r>
              <a:rPr lang="ru-RU" sz="1600" dirty="0" err="1"/>
              <a:t>және</a:t>
            </a:r>
            <a:r>
              <a:rPr lang="ru-RU" sz="1600" dirty="0"/>
              <a:t> </a:t>
            </a:r>
            <a:r>
              <a:rPr lang="ru-RU" sz="1600" dirty="0" err="1"/>
              <a:t>жекешелендіру</a:t>
            </a:r>
            <a:r>
              <a:rPr lang="ru-RU" sz="1600" dirty="0"/>
              <a:t> </a:t>
            </a:r>
            <a:r>
              <a:rPr lang="ru-RU" sz="1600" dirty="0" err="1"/>
              <a:t>комитеті</a:t>
            </a:r>
            <a:r>
              <a:rPr lang="ru-RU" sz="1600" dirty="0"/>
              <a:t> </a:t>
            </a:r>
            <a:r>
              <a:rPr lang="ru-RU" sz="1600" dirty="0" err="1"/>
              <a:t>арқылы</a:t>
            </a:r>
            <a:r>
              <a:rPr lang="ru-RU" sz="1600" dirty="0"/>
              <a:t> ҚР </a:t>
            </a:r>
            <a:r>
              <a:rPr lang="ru-RU" sz="1600" dirty="0" err="1"/>
              <a:t>Үкіметі</a:t>
            </a:r>
            <a:r>
              <a:rPr lang="ru-RU" sz="1600" dirty="0"/>
              <a:t>.</a:t>
            </a:r>
            <a:endParaRPr lang="ru-KZ" sz="1600" dirty="0"/>
          </a:p>
          <a:p>
            <a:endParaRPr lang="ru-RU" sz="1600" dirty="0"/>
          </a:p>
          <a:p>
            <a:pPr algn="just"/>
            <a:r>
              <a:rPr lang="ru-RU" sz="1600" dirty="0" err="1"/>
              <a:t>Қордың</a:t>
            </a:r>
            <a:r>
              <a:rPr lang="ru-RU" sz="1400" b="1" dirty="0">
                <a:solidFill>
                  <a:srgbClr val="1A365D"/>
                </a:solidFill>
                <a:latin typeface="MiSans" pitchFamily="34" charset="0"/>
                <a:ea typeface="MiSans" pitchFamily="34" charset="-122"/>
                <a:cs typeface="MiSans" pitchFamily="34" charset="-120"/>
              </a:rPr>
              <a:t> ИНВЕСТИЦИЯЛЫҚ ҚЫЗМЕТІ </a:t>
            </a:r>
            <a:r>
              <a:rPr lang="ru-RU" sz="1600" dirty="0" err="1"/>
              <a:t>Қор</a:t>
            </a:r>
            <a:r>
              <a:rPr lang="ru-RU" sz="1600" dirty="0"/>
              <a:t> </a:t>
            </a:r>
            <a:r>
              <a:rPr lang="ru-RU" sz="1600" dirty="0" err="1"/>
              <a:t>активтерін</a:t>
            </a:r>
            <a:r>
              <a:rPr lang="ru-RU" sz="1600" dirty="0"/>
              <a:t> </a:t>
            </a:r>
            <a:r>
              <a:rPr lang="ru-RU" sz="1600" dirty="0" err="1"/>
              <a:t>Қазақстан</a:t>
            </a:r>
            <a:r>
              <a:rPr lang="ru-RU" sz="1600" dirty="0"/>
              <a:t> </a:t>
            </a:r>
            <a:r>
              <a:rPr lang="ru-RU" sz="1600" dirty="0" err="1"/>
              <a:t>Республикасының</a:t>
            </a:r>
            <a:r>
              <a:rPr lang="ru-RU" sz="1600" dirty="0"/>
              <a:t> </a:t>
            </a:r>
            <a:r>
              <a:rPr lang="ru-RU" sz="1600" dirty="0" err="1"/>
              <a:t>Ұлттық</a:t>
            </a:r>
            <a:r>
              <a:rPr lang="ru-RU" sz="1600" dirty="0"/>
              <a:t> </a:t>
            </a:r>
            <a:r>
              <a:rPr lang="ru-RU" sz="1600" dirty="0" err="1"/>
              <a:t>Банкі</a:t>
            </a:r>
            <a:r>
              <a:rPr lang="ru-RU" sz="1600" dirty="0"/>
              <a:t> (ҰБ) </a:t>
            </a:r>
            <a:r>
              <a:rPr lang="ru-RU" sz="1600" dirty="0" err="1"/>
              <a:t>арқылы</a:t>
            </a:r>
            <a:r>
              <a:rPr lang="ru-RU" sz="1600" dirty="0"/>
              <a:t> </a:t>
            </a:r>
            <a:r>
              <a:rPr lang="ru-RU" sz="1600" dirty="0" err="1"/>
              <a:t>Экономикалық</a:t>
            </a:r>
            <a:r>
              <a:rPr lang="ru-RU" sz="1600" dirty="0"/>
              <a:t> </a:t>
            </a:r>
            <a:r>
              <a:rPr lang="ru-RU" sz="1600" dirty="0" err="1"/>
              <a:t>саясат</a:t>
            </a:r>
            <a:r>
              <a:rPr lang="ru-RU" sz="1600" dirty="0"/>
              <a:t> </a:t>
            </a:r>
            <a:r>
              <a:rPr lang="ru-RU" sz="1600" dirty="0" err="1"/>
              <a:t>жөніндегі</a:t>
            </a:r>
            <a:r>
              <a:rPr lang="ru-RU" sz="1600" dirty="0"/>
              <a:t> </a:t>
            </a:r>
            <a:r>
              <a:rPr lang="ru-RU" sz="1600" dirty="0" err="1"/>
              <a:t>кеңес</a:t>
            </a:r>
            <a:r>
              <a:rPr lang="ru-RU" sz="1600" dirty="0"/>
              <a:t> </a:t>
            </a:r>
            <a:r>
              <a:rPr lang="ru-RU" sz="1600" dirty="0" err="1"/>
              <a:t>мақұлдаған</a:t>
            </a:r>
            <a:r>
              <a:rPr lang="ru-RU" sz="1600" dirty="0"/>
              <a:t> </a:t>
            </a:r>
            <a:r>
              <a:rPr lang="ru-RU" sz="1600" dirty="0" err="1"/>
              <a:t>инвестициялық</a:t>
            </a:r>
            <a:r>
              <a:rPr lang="ru-RU" sz="1600" dirty="0"/>
              <a:t> декларация </a:t>
            </a:r>
            <a:r>
              <a:rPr lang="ru-RU" sz="1600" dirty="0" err="1"/>
              <a:t>және</a:t>
            </a:r>
            <a:r>
              <a:rPr lang="ru-RU" sz="1600" dirty="0"/>
              <a:t> </a:t>
            </a:r>
            <a:r>
              <a:rPr lang="ru-RU" sz="1600" dirty="0" err="1"/>
              <a:t>Қор</a:t>
            </a:r>
            <a:r>
              <a:rPr lang="ru-RU" sz="1600" dirty="0"/>
              <a:t> мен ҰБ </a:t>
            </a:r>
            <a:r>
              <a:rPr lang="ru-RU" sz="1600" dirty="0" err="1"/>
              <a:t>арасында</a:t>
            </a:r>
            <a:r>
              <a:rPr lang="ru-RU" sz="1600" dirty="0"/>
              <a:t> </a:t>
            </a:r>
            <a:r>
              <a:rPr lang="ru-RU" sz="1600" dirty="0" err="1"/>
              <a:t>жасалған</a:t>
            </a:r>
            <a:r>
              <a:rPr lang="ru-RU" sz="1600" dirty="0"/>
              <a:t> </a:t>
            </a:r>
            <a:r>
              <a:rPr lang="ru-RU" sz="1600" dirty="0" err="1"/>
              <a:t>шарт</a:t>
            </a:r>
            <a:r>
              <a:rPr lang="ru-RU" sz="1600" dirty="0"/>
              <a:t> </a:t>
            </a:r>
            <a:r>
              <a:rPr lang="ru-RU" sz="1600" dirty="0" err="1"/>
              <a:t>негізінде</a:t>
            </a:r>
            <a:r>
              <a:rPr lang="ru-RU" sz="1600" dirty="0"/>
              <a:t> </a:t>
            </a:r>
            <a:r>
              <a:rPr lang="ru-RU" sz="1600" dirty="0" err="1"/>
              <a:t>қаржы</a:t>
            </a:r>
            <a:r>
              <a:rPr lang="ru-RU" sz="1600" dirty="0"/>
              <a:t> </a:t>
            </a:r>
            <a:r>
              <a:rPr lang="ru-RU" sz="1600" dirty="0" err="1"/>
              <a:t>құралдарына</a:t>
            </a:r>
            <a:r>
              <a:rPr lang="ru-RU" sz="1600" dirty="0"/>
              <a:t> </a:t>
            </a:r>
            <a:r>
              <a:rPr lang="ru-RU" sz="1600" dirty="0" err="1"/>
              <a:t>орналастыру</a:t>
            </a:r>
            <a:r>
              <a:rPr lang="ru-RU" sz="1600" dirty="0"/>
              <a:t> </a:t>
            </a:r>
            <a:r>
              <a:rPr lang="ru-RU" sz="1600" dirty="0" err="1"/>
              <a:t>арқылы</a:t>
            </a:r>
            <a:r>
              <a:rPr lang="ru-RU" sz="1600" dirty="0"/>
              <a:t> </a:t>
            </a:r>
            <a:r>
              <a:rPr lang="ru-RU" sz="1600" dirty="0" err="1"/>
              <a:t>жүзеге</a:t>
            </a:r>
            <a:r>
              <a:rPr lang="ru-RU" sz="1600" dirty="0"/>
              <a:t> </a:t>
            </a:r>
            <a:r>
              <a:rPr lang="ru-RU" sz="1600" dirty="0" err="1"/>
              <a:t>асырылады</a:t>
            </a:r>
            <a:r>
              <a:rPr lang="ru-RU" sz="1600" dirty="0"/>
              <a:t>.</a:t>
            </a:r>
            <a:endParaRPr lang="ru-KZ" sz="1600" dirty="0"/>
          </a:p>
        </p:txBody>
      </p:sp>
      <p:sp>
        <p:nvSpPr>
          <p:cNvPr id="48" name="Shape 5">
            <a:extLst>
              <a:ext uri="{FF2B5EF4-FFF2-40B4-BE49-F238E27FC236}">
                <a16:creationId xmlns:a16="http://schemas.microsoft.com/office/drawing/2014/main" id="{9EC07A5A-2FBA-4992-8354-D009D9CCA1C5}"/>
              </a:ext>
            </a:extLst>
          </p:cNvPr>
          <p:cNvSpPr/>
          <p:nvPr/>
        </p:nvSpPr>
        <p:spPr>
          <a:xfrm>
            <a:off x="6551854" y="1183495"/>
            <a:ext cx="5410470" cy="2509639"/>
          </a:xfrm>
          <a:prstGeom prst="roundRect">
            <a:avLst>
              <a:gd name="adj" fmla="val 5357"/>
            </a:avLst>
          </a:prstGeom>
          <a:solidFill>
            <a:srgbClr val="FFFFFF"/>
          </a:solidFill>
          <a:ln/>
          <a:effectLst>
            <a:outerShdw blurRad="57150" dist="38100" dir="5400000" algn="bl" rotWithShape="0">
              <a:srgbClr val="000000">
                <a:alpha val="10196"/>
              </a:srgbClr>
            </a:outerShdw>
          </a:effectLst>
        </p:spPr>
        <p:txBody>
          <a:bodyPr/>
          <a:lstStyle/>
          <a:p>
            <a:endParaRPr lang="ru-KZ" dirty="0"/>
          </a:p>
        </p:txBody>
      </p:sp>
      <p:sp>
        <p:nvSpPr>
          <p:cNvPr id="49" name="Text 49">
            <a:extLst>
              <a:ext uri="{FF2B5EF4-FFF2-40B4-BE49-F238E27FC236}">
                <a16:creationId xmlns:a16="http://schemas.microsoft.com/office/drawing/2014/main" id="{CF80E1EF-8EED-4008-A5F7-F4852255EE9E}"/>
              </a:ext>
            </a:extLst>
          </p:cNvPr>
          <p:cNvSpPr/>
          <p:nvPr/>
        </p:nvSpPr>
        <p:spPr>
          <a:xfrm>
            <a:off x="7131964" y="1225818"/>
            <a:ext cx="4725210" cy="2345776"/>
          </a:xfrm>
          <a:prstGeom prst="rect">
            <a:avLst/>
          </a:prstGeom>
          <a:noFill/>
          <a:ln/>
        </p:spPr>
        <p:txBody>
          <a:bodyPr wrap="square" lIns="0" tIns="0" rIns="0" bIns="0" rtlCol="0" anchor="ctr"/>
          <a:lstStyle/>
          <a:p>
            <a:pPr>
              <a:lnSpc>
                <a:spcPct val="130000"/>
              </a:lnSpc>
            </a:pPr>
            <a:r>
              <a:rPr lang="kk-KZ" sz="1400" b="1" dirty="0">
                <a:solidFill>
                  <a:srgbClr val="1A365D"/>
                </a:solidFill>
                <a:latin typeface="MiSans" pitchFamily="34" charset="0"/>
                <a:ea typeface="MiSans" pitchFamily="34" charset="-122"/>
                <a:cs typeface="MiSans" pitchFamily="34" charset="-120"/>
              </a:rPr>
              <a:t>ДИРЕКТОРЛАР КЕҢЕСІ</a:t>
            </a:r>
            <a:r>
              <a:rPr lang="ru-RU" sz="1400" b="1" dirty="0">
                <a:solidFill>
                  <a:srgbClr val="1A365D"/>
                </a:solidFill>
                <a:latin typeface="MiSans" pitchFamily="34" charset="0"/>
                <a:ea typeface="MiSans" pitchFamily="34" charset="-122"/>
                <a:cs typeface="MiSans" pitchFamily="34" charset="-120"/>
              </a:rPr>
              <a:t>:</a:t>
            </a:r>
          </a:p>
          <a:p>
            <a:pPr>
              <a:lnSpc>
                <a:spcPct val="130000"/>
              </a:lnSpc>
            </a:pPr>
            <a:endParaRPr lang="ru-RU" sz="400" b="1" dirty="0">
              <a:solidFill>
                <a:srgbClr val="1A365D"/>
              </a:solidFill>
              <a:latin typeface="MiSans" pitchFamily="34" charset="0"/>
              <a:ea typeface="MiSans" pitchFamily="34" charset="-122"/>
              <a:cs typeface="MiSans" pitchFamily="34" charset="-120"/>
            </a:endParaRPr>
          </a:p>
          <a:p>
            <a:pPr algn="just"/>
            <a:r>
              <a:rPr lang="ru-RU" sz="1400" dirty="0">
                <a:latin typeface="Arial" panose="020B0604020202020204" pitchFamily="34" charset="0"/>
                <a:cs typeface="Arial" panose="020B0604020202020204" pitchFamily="34" charset="0"/>
              </a:rPr>
              <a:t> 2025 </a:t>
            </a:r>
            <a:r>
              <a:rPr lang="ru-RU" sz="1400" dirty="0" err="1">
                <a:latin typeface="Arial" panose="020B0604020202020204" pitchFamily="34" charset="0"/>
                <a:cs typeface="Arial" panose="020B0604020202020204" pitchFamily="34" charset="0"/>
              </a:rPr>
              <a:t>жылы</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Қордың</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Директорлар</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кеңесінің</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құрамы</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жаңартылды</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Жалғыз</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акционердің</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шешімімен</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Директорлар</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кеңесінің</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сандық</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құрамы</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өзгертіліп</a:t>
            </a:r>
            <a:r>
              <a:rPr lang="ru-RU" sz="1400" dirty="0">
                <a:latin typeface="Arial" panose="020B0604020202020204" pitchFamily="34" charset="0"/>
                <a:cs typeface="Arial" panose="020B0604020202020204" pitchFamily="34" charset="0"/>
              </a:rPr>
              <a:t>, 6 </a:t>
            </a:r>
            <a:r>
              <a:rPr lang="ru-RU" sz="1400" dirty="0" err="1">
                <a:latin typeface="Arial" panose="020B0604020202020204" pitchFamily="34" charset="0"/>
                <a:cs typeface="Arial" panose="020B0604020202020204" pitchFamily="34" charset="0"/>
              </a:rPr>
              <a:t>адам</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болып</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белгіленді</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сондай-ақ</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Қордың</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Директорлар</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кеңесінің</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құрамына</a:t>
            </a:r>
            <a:r>
              <a:rPr lang="ru-RU" sz="1400" dirty="0">
                <a:latin typeface="Arial" panose="020B0604020202020204" pitchFamily="34" charset="0"/>
                <a:cs typeface="Arial" panose="020B0604020202020204" pitchFamily="34" charset="0"/>
              </a:rPr>
              <a:t> 5 </a:t>
            </a:r>
            <a:r>
              <a:rPr lang="ru-RU" sz="1400" dirty="0" err="1">
                <a:latin typeface="Arial" panose="020B0604020202020204" pitchFamily="34" charset="0"/>
                <a:cs typeface="Arial" panose="020B0604020202020204" pitchFamily="34" charset="0"/>
              </a:rPr>
              <a:t>жаңа</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мүше</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сайланды</a:t>
            </a:r>
            <a:r>
              <a:rPr lang="ru-RU" sz="1400" dirty="0">
                <a:latin typeface="Arial" panose="020B0604020202020204" pitchFamily="34" charset="0"/>
                <a:cs typeface="Arial" panose="020B0604020202020204" pitchFamily="34" charset="0"/>
              </a:rPr>
              <a:t>.</a:t>
            </a:r>
          </a:p>
          <a:p>
            <a:pPr algn="just"/>
            <a:r>
              <a:rPr lang="ru-RU" sz="1400" dirty="0">
                <a:latin typeface="Arial" panose="020B0604020202020204" pitchFamily="34" charset="0"/>
                <a:cs typeface="Arial" panose="020B0604020202020204" pitchFamily="34" charset="0"/>
              </a:rPr>
              <a:t>27.06.2025ж. №10 </a:t>
            </a:r>
            <a:r>
              <a:rPr lang="ru-RU" sz="1400" dirty="0" err="1">
                <a:latin typeface="Arial" panose="020B0604020202020204" pitchFamily="34" charset="0"/>
                <a:cs typeface="Arial" panose="020B0604020202020204" pitchFamily="34" charset="0"/>
              </a:rPr>
              <a:t>Директорлар</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кеңесінің</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шешімімен</a:t>
            </a:r>
            <a:r>
              <a:rPr lang="ru-RU" sz="1400" dirty="0">
                <a:latin typeface="Arial" panose="020B0604020202020204" pitchFamily="34" charset="0"/>
                <a:cs typeface="Arial" panose="020B0604020202020204" pitchFamily="34" charset="0"/>
              </a:rPr>
              <a:t> ҚР </a:t>
            </a:r>
            <a:r>
              <a:rPr lang="ru-RU" sz="1400" dirty="0" err="1">
                <a:latin typeface="Arial" panose="020B0604020202020204" pitchFamily="34" charset="0"/>
                <a:cs typeface="Arial" panose="020B0604020202020204" pitchFamily="34" charset="0"/>
              </a:rPr>
              <a:t>Еңбек</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және</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халықты</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әлеуметтік</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қорғау</a:t>
            </a:r>
            <a:r>
              <a:rPr lang="ru-RU" sz="1400" dirty="0">
                <a:latin typeface="Arial" panose="020B0604020202020204" pitchFamily="34" charset="0"/>
                <a:cs typeface="Arial" panose="020B0604020202020204" pitchFamily="34" charset="0"/>
              </a:rPr>
              <a:t> вице-</a:t>
            </a:r>
            <a:r>
              <a:rPr lang="ru-RU" sz="1400" dirty="0" err="1">
                <a:latin typeface="Arial" panose="020B0604020202020204" pitchFamily="34" charset="0"/>
                <a:cs typeface="Arial" panose="020B0604020202020204" pitchFamily="34" charset="0"/>
              </a:rPr>
              <a:t>министрі</a:t>
            </a:r>
            <a:r>
              <a:rPr lang="ru-RU" sz="1400" dirty="0">
                <a:latin typeface="Arial" panose="020B0604020202020204" pitchFamily="34" charset="0"/>
                <a:cs typeface="Arial" panose="020B0604020202020204" pitchFamily="34" charset="0"/>
              </a:rPr>
              <a:t> </a:t>
            </a:r>
            <a:r>
              <a:rPr lang="ru-RU" sz="1400" b="1" dirty="0" err="1">
                <a:latin typeface="Arial" panose="020B0604020202020204" pitchFamily="34" charset="0"/>
                <a:cs typeface="Arial" panose="020B0604020202020204" pitchFamily="34" charset="0"/>
              </a:rPr>
              <a:t>Шегай</a:t>
            </a:r>
            <a:r>
              <a:rPr lang="ru-RU" sz="1400" b="1" dirty="0">
                <a:latin typeface="Arial" panose="020B0604020202020204" pitchFamily="34" charset="0"/>
                <a:cs typeface="Arial" panose="020B0604020202020204" pitchFamily="34" charset="0"/>
              </a:rPr>
              <a:t> Виктория </a:t>
            </a:r>
            <a:r>
              <a:rPr lang="ru-RU" sz="1400" b="1" dirty="0" err="1">
                <a:latin typeface="Arial" panose="020B0604020202020204" pitchFamily="34" charset="0"/>
                <a:cs typeface="Arial" panose="020B0604020202020204" pitchFamily="34" charset="0"/>
              </a:rPr>
              <a:t>Вильгельмовна</a:t>
            </a:r>
            <a:r>
              <a:rPr lang="ru-RU" sz="1400" b="1"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Директорлар</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кеңесінің</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төрайымы</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болып</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сайланды</a:t>
            </a:r>
            <a:r>
              <a:rPr lang="ru-RU" sz="1400" dirty="0">
                <a:latin typeface="Arial" panose="020B0604020202020204" pitchFamily="34" charset="0"/>
                <a:cs typeface="Arial" panose="020B0604020202020204" pitchFamily="34" charset="0"/>
              </a:rPr>
              <a:t>.</a:t>
            </a:r>
          </a:p>
        </p:txBody>
      </p:sp>
      <p:sp>
        <p:nvSpPr>
          <p:cNvPr id="50" name="Shape 7">
            <a:extLst>
              <a:ext uri="{FF2B5EF4-FFF2-40B4-BE49-F238E27FC236}">
                <a16:creationId xmlns:a16="http://schemas.microsoft.com/office/drawing/2014/main" id="{8B6EDD76-E2C7-4CAA-8FFF-9E65E1F31DB0}"/>
              </a:ext>
            </a:extLst>
          </p:cNvPr>
          <p:cNvSpPr/>
          <p:nvPr/>
        </p:nvSpPr>
        <p:spPr>
          <a:xfrm>
            <a:off x="6645815" y="1273782"/>
            <a:ext cx="381000" cy="381000"/>
          </a:xfrm>
          <a:prstGeom prst="roundRect">
            <a:avLst>
              <a:gd name="adj" fmla="val 20000"/>
            </a:avLst>
          </a:prstGeom>
          <a:solidFill>
            <a:srgbClr val="4299E1"/>
          </a:solidFill>
          <a:ln>
            <a:solidFill>
              <a:srgbClr val="2B6CB0"/>
            </a:solidFill>
          </a:ln>
        </p:spPr>
      </p:sp>
      <p:sp>
        <p:nvSpPr>
          <p:cNvPr id="51" name="Shape 8">
            <a:extLst>
              <a:ext uri="{FF2B5EF4-FFF2-40B4-BE49-F238E27FC236}">
                <a16:creationId xmlns:a16="http://schemas.microsoft.com/office/drawing/2014/main" id="{FC5CFB86-8112-421D-82ED-2131DBC55483}"/>
              </a:ext>
            </a:extLst>
          </p:cNvPr>
          <p:cNvSpPr/>
          <p:nvPr/>
        </p:nvSpPr>
        <p:spPr>
          <a:xfrm>
            <a:off x="6729158" y="1369773"/>
            <a:ext cx="214313" cy="171450"/>
          </a:xfrm>
          <a:custGeom>
            <a:avLst/>
            <a:gdLst/>
            <a:ahLst/>
            <a:cxnLst/>
            <a:rect l="l" t="t" r="r" b="b"/>
            <a:pathLst>
              <a:path w="214313" h="171450">
                <a:moveTo>
                  <a:pt x="107156" y="5358"/>
                </a:moveTo>
                <a:cubicBezTo>
                  <a:pt x="126377" y="5358"/>
                  <a:pt x="141982" y="20963"/>
                  <a:pt x="141982" y="40184"/>
                </a:cubicBezTo>
                <a:cubicBezTo>
                  <a:pt x="141982" y="59404"/>
                  <a:pt x="126377" y="75009"/>
                  <a:pt x="107156" y="75009"/>
                </a:cubicBezTo>
                <a:cubicBezTo>
                  <a:pt x="87935" y="75009"/>
                  <a:pt x="72330" y="59404"/>
                  <a:pt x="72330" y="40184"/>
                </a:cubicBezTo>
                <a:cubicBezTo>
                  <a:pt x="72330" y="20963"/>
                  <a:pt x="87935" y="5358"/>
                  <a:pt x="107156" y="5358"/>
                </a:cubicBezTo>
                <a:close/>
                <a:moveTo>
                  <a:pt x="32147" y="29468"/>
                </a:moveTo>
                <a:cubicBezTo>
                  <a:pt x="45454" y="29468"/>
                  <a:pt x="56257" y="40271"/>
                  <a:pt x="56257" y="53578"/>
                </a:cubicBezTo>
                <a:cubicBezTo>
                  <a:pt x="56257" y="66885"/>
                  <a:pt x="45454" y="77688"/>
                  <a:pt x="32147" y="77688"/>
                </a:cubicBezTo>
                <a:cubicBezTo>
                  <a:pt x="18840" y="77688"/>
                  <a:pt x="8037" y="66885"/>
                  <a:pt x="8037" y="53578"/>
                </a:cubicBezTo>
                <a:cubicBezTo>
                  <a:pt x="8037" y="40271"/>
                  <a:pt x="18840" y="29468"/>
                  <a:pt x="32147" y="29468"/>
                </a:cubicBezTo>
                <a:close/>
                <a:moveTo>
                  <a:pt x="0" y="139303"/>
                </a:moveTo>
                <a:cubicBezTo>
                  <a:pt x="0" y="115628"/>
                  <a:pt x="19188" y="96441"/>
                  <a:pt x="42863" y="96441"/>
                </a:cubicBezTo>
                <a:cubicBezTo>
                  <a:pt x="47149" y="96441"/>
                  <a:pt x="51301" y="97077"/>
                  <a:pt x="55219" y="98249"/>
                </a:cubicBezTo>
                <a:cubicBezTo>
                  <a:pt x="44202" y="110572"/>
                  <a:pt x="37505" y="126846"/>
                  <a:pt x="37505" y="144661"/>
                </a:cubicBezTo>
                <a:lnTo>
                  <a:pt x="37505" y="150019"/>
                </a:lnTo>
                <a:cubicBezTo>
                  <a:pt x="37505" y="153836"/>
                  <a:pt x="38308" y="157453"/>
                  <a:pt x="39748" y="160734"/>
                </a:cubicBezTo>
                <a:lnTo>
                  <a:pt x="10716" y="160734"/>
                </a:lnTo>
                <a:cubicBezTo>
                  <a:pt x="4789" y="160734"/>
                  <a:pt x="0" y="155946"/>
                  <a:pt x="0" y="150019"/>
                </a:cubicBezTo>
                <a:lnTo>
                  <a:pt x="0" y="139303"/>
                </a:lnTo>
                <a:close/>
                <a:moveTo>
                  <a:pt x="174564" y="160734"/>
                </a:moveTo>
                <a:cubicBezTo>
                  <a:pt x="176004" y="157453"/>
                  <a:pt x="176808" y="153836"/>
                  <a:pt x="176808" y="150019"/>
                </a:cubicBezTo>
                <a:lnTo>
                  <a:pt x="176808" y="144661"/>
                </a:lnTo>
                <a:cubicBezTo>
                  <a:pt x="176808" y="126846"/>
                  <a:pt x="170111" y="110572"/>
                  <a:pt x="159094" y="98249"/>
                </a:cubicBezTo>
                <a:cubicBezTo>
                  <a:pt x="163011" y="97077"/>
                  <a:pt x="167164" y="96441"/>
                  <a:pt x="171450" y="96441"/>
                </a:cubicBezTo>
                <a:cubicBezTo>
                  <a:pt x="195125" y="96441"/>
                  <a:pt x="214313" y="115628"/>
                  <a:pt x="214313" y="139303"/>
                </a:cubicBezTo>
                <a:lnTo>
                  <a:pt x="214313" y="150019"/>
                </a:lnTo>
                <a:cubicBezTo>
                  <a:pt x="214313" y="155946"/>
                  <a:pt x="209524" y="160734"/>
                  <a:pt x="203597" y="160734"/>
                </a:cubicBezTo>
                <a:lnTo>
                  <a:pt x="174564" y="160734"/>
                </a:lnTo>
                <a:close/>
                <a:moveTo>
                  <a:pt x="158055" y="53578"/>
                </a:moveTo>
                <a:cubicBezTo>
                  <a:pt x="158055" y="40271"/>
                  <a:pt x="168859" y="29468"/>
                  <a:pt x="182166" y="29468"/>
                </a:cubicBezTo>
                <a:cubicBezTo>
                  <a:pt x="195472" y="29468"/>
                  <a:pt x="206276" y="40271"/>
                  <a:pt x="206276" y="53578"/>
                </a:cubicBezTo>
                <a:cubicBezTo>
                  <a:pt x="206276" y="66885"/>
                  <a:pt x="195472" y="77688"/>
                  <a:pt x="182166" y="77688"/>
                </a:cubicBezTo>
                <a:cubicBezTo>
                  <a:pt x="168859" y="77688"/>
                  <a:pt x="158055" y="66885"/>
                  <a:pt x="158055" y="53578"/>
                </a:cubicBezTo>
                <a:close/>
                <a:moveTo>
                  <a:pt x="53578" y="144661"/>
                </a:moveTo>
                <a:cubicBezTo>
                  <a:pt x="53578" y="115059"/>
                  <a:pt x="77554" y="91083"/>
                  <a:pt x="107156" y="91083"/>
                </a:cubicBezTo>
                <a:cubicBezTo>
                  <a:pt x="136758" y="91083"/>
                  <a:pt x="160734" y="115059"/>
                  <a:pt x="160734" y="144661"/>
                </a:cubicBezTo>
                <a:lnTo>
                  <a:pt x="160734" y="150019"/>
                </a:lnTo>
                <a:cubicBezTo>
                  <a:pt x="160734" y="155946"/>
                  <a:pt x="155946" y="160734"/>
                  <a:pt x="150019" y="160734"/>
                </a:cubicBezTo>
                <a:lnTo>
                  <a:pt x="64294" y="160734"/>
                </a:lnTo>
                <a:cubicBezTo>
                  <a:pt x="58367" y="160734"/>
                  <a:pt x="53578" y="155946"/>
                  <a:pt x="53578" y="150019"/>
                </a:cubicBezTo>
                <a:lnTo>
                  <a:pt x="53578" y="144661"/>
                </a:lnTo>
                <a:close/>
              </a:path>
            </a:pathLst>
          </a:custGeom>
          <a:solidFill>
            <a:srgbClr val="FFFFFF"/>
          </a:solidFill>
          <a:ln>
            <a:noFill/>
          </a:ln>
        </p:spPr>
      </p:sp>
      <p:sp>
        <p:nvSpPr>
          <p:cNvPr id="52" name="Shape 5">
            <a:extLst>
              <a:ext uri="{FF2B5EF4-FFF2-40B4-BE49-F238E27FC236}">
                <a16:creationId xmlns:a16="http://schemas.microsoft.com/office/drawing/2014/main" id="{A65A16B7-EF4D-452E-ADE3-8B03FB1EEDDC}"/>
              </a:ext>
            </a:extLst>
          </p:cNvPr>
          <p:cNvSpPr/>
          <p:nvPr/>
        </p:nvSpPr>
        <p:spPr>
          <a:xfrm>
            <a:off x="6551854" y="3783422"/>
            <a:ext cx="5431442" cy="937022"/>
          </a:xfrm>
          <a:prstGeom prst="roundRect">
            <a:avLst>
              <a:gd name="adj" fmla="val 5357"/>
            </a:avLst>
          </a:prstGeom>
          <a:solidFill>
            <a:srgbClr val="FFFFFF"/>
          </a:solidFill>
          <a:ln/>
          <a:effectLst>
            <a:outerShdw blurRad="57150" dist="38100" dir="5400000" algn="bl" rotWithShape="0">
              <a:srgbClr val="000000">
                <a:alpha val="10196"/>
              </a:srgbClr>
            </a:outerShdw>
          </a:effectLst>
        </p:spPr>
        <p:txBody>
          <a:bodyPr/>
          <a:lstStyle/>
          <a:p>
            <a:endParaRPr lang="ru-KZ" dirty="0"/>
          </a:p>
        </p:txBody>
      </p:sp>
      <p:sp>
        <p:nvSpPr>
          <p:cNvPr id="53" name="Text 49">
            <a:extLst>
              <a:ext uri="{FF2B5EF4-FFF2-40B4-BE49-F238E27FC236}">
                <a16:creationId xmlns:a16="http://schemas.microsoft.com/office/drawing/2014/main" id="{90F11D40-A679-478A-B12E-D11F02AA145B}"/>
              </a:ext>
            </a:extLst>
          </p:cNvPr>
          <p:cNvSpPr/>
          <p:nvPr/>
        </p:nvSpPr>
        <p:spPr>
          <a:xfrm>
            <a:off x="7153021" y="3783421"/>
            <a:ext cx="4622463" cy="851802"/>
          </a:xfrm>
          <a:prstGeom prst="rect">
            <a:avLst/>
          </a:prstGeom>
          <a:noFill/>
          <a:ln/>
        </p:spPr>
        <p:txBody>
          <a:bodyPr wrap="square" lIns="0" tIns="0" rIns="0" bIns="0" rtlCol="0" anchor="ctr"/>
          <a:lstStyle/>
          <a:p>
            <a:pPr>
              <a:lnSpc>
                <a:spcPct val="130000"/>
              </a:lnSpc>
            </a:pPr>
            <a:r>
              <a:rPr lang="ru-RU" sz="1400" b="1" dirty="0" err="1">
                <a:solidFill>
                  <a:srgbClr val="1A365D"/>
                </a:solidFill>
                <a:latin typeface="MiSans" pitchFamily="34" charset="0"/>
                <a:ea typeface="MiSans" pitchFamily="34" charset="-122"/>
                <a:cs typeface="MiSans" pitchFamily="34" charset="-120"/>
              </a:rPr>
              <a:t>Қордың</a:t>
            </a:r>
            <a:r>
              <a:rPr lang="ru-RU" sz="1400" b="1" dirty="0">
                <a:solidFill>
                  <a:srgbClr val="1A365D"/>
                </a:solidFill>
                <a:latin typeface="MiSans" pitchFamily="34" charset="0"/>
                <a:ea typeface="MiSans" pitchFamily="34" charset="-122"/>
                <a:cs typeface="MiSans" pitchFamily="34" charset="-120"/>
              </a:rPr>
              <a:t> 2025 </a:t>
            </a:r>
            <a:r>
              <a:rPr lang="ru-RU" sz="1400" b="1" dirty="0" err="1">
                <a:solidFill>
                  <a:srgbClr val="1A365D"/>
                </a:solidFill>
                <a:latin typeface="MiSans" pitchFamily="34" charset="0"/>
                <a:ea typeface="MiSans" pitchFamily="34" charset="-122"/>
                <a:cs typeface="MiSans" pitchFamily="34" charset="-120"/>
              </a:rPr>
              <a:t>жылғы</a:t>
            </a:r>
            <a:r>
              <a:rPr lang="ru-RU" sz="1400" b="1" dirty="0">
                <a:solidFill>
                  <a:srgbClr val="1A365D"/>
                </a:solidFill>
                <a:latin typeface="MiSans" pitchFamily="34" charset="0"/>
                <a:ea typeface="MiSans" pitchFamily="34" charset="-122"/>
                <a:cs typeface="MiSans" pitchFamily="34" charset="-120"/>
              </a:rPr>
              <a:t> ҰЙЫМДЫҚ ҚҰРЫЛЫМЫ</a:t>
            </a:r>
            <a:endParaRPr lang="ru-RU" sz="400" b="1" dirty="0">
              <a:solidFill>
                <a:srgbClr val="1A365D"/>
              </a:solidFill>
              <a:latin typeface="MiSans" pitchFamily="34" charset="0"/>
              <a:ea typeface="MiSans" pitchFamily="34" charset="-122"/>
              <a:cs typeface="MiSans" pitchFamily="34" charset="-120"/>
            </a:endParaRPr>
          </a:p>
          <a:p>
            <a:pPr algn="just"/>
            <a:r>
              <a:rPr lang="ru-RU" sz="1400" dirty="0" err="1">
                <a:latin typeface="Arial" panose="020B0604020202020204" pitchFamily="34" charset="0"/>
                <a:cs typeface="Arial" panose="020B0604020202020204" pitchFamily="34" charset="0"/>
              </a:rPr>
              <a:t>Қордың</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Директорлар</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кеңесінің</a:t>
            </a:r>
            <a:r>
              <a:rPr lang="ru-RU" sz="1400" dirty="0">
                <a:latin typeface="Arial" panose="020B0604020202020204" pitchFamily="34" charset="0"/>
                <a:cs typeface="Arial" panose="020B0604020202020204" pitchFamily="34" charset="0"/>
              </a:rPr>
              <a:t> 21.01.2025 </a:t>
            </a:r>
            <a:r>
              <a:rPr lang="ru-RU" sz="1400" dirty="0" err="1">
                <a:latin typeface="Arial" panose="020B0604020202020204" pitchFamily="34" charset="0"/>
                <a:cs typeface="Arial" panose="020B0604020202020204" pitchFamily="34" charset="0"/>
              </a:rPr>
              <a:t>жылғы</a:t>
            </a:r>
            <a:r>
              <a:rPr lang="ru-RU" sz="1400" dirty="0">
                <a:latin typeface="Arial" panose="020B0604020202020204" pitchFamily="34" charset="0"/>
                <a:cs typeface="Arial" panose="020B0604020202020204" pitchFamily="34" charset="0"/>
              </a:rPr>
              <a:t> №2 </a:t>
            </a:r>
            <a:r>
              <a:rPr lang="ru-RU" sz="1400" dirty="0" err="1">
                <a:latin typeface="Arial" panose="020B0604020202020204" pitchFamily="34" charset="0"/>
                <a:cs typeface="Arial" panose="020B0604020202020204" pitchFamily="34" charset="0"/>
              </a:rPr>
              <a:t>шешімімен</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бекітілген</a:t>
            </a:r>
            <a:endParaRPr lang="ru-RU" sz="1400" dirty="0">
              <a:latin typeface="Arial" panose="020B0604020202020204" pitchFamily="34" charset="0"/>
              <a:cs typeface="Arial" panose="020B0604020202020204" pitchFamily="34" charset="0"/>
            </a:endParaRPr>
          </a:p>
        </p:txBody>
      </p:sp>
      <p:sp>
        <p:nvSpPr>
          <p:cNvPr id="54" name="Shape 7">
            <a:extLst>
              <a:ext uri="{FF2B5EF4-FFF2-40B4-BE49-F238E27FC236}">
                <a16:creationId xmlns:a16="http://schemas.microsoft.com/office/drawing/2014/main" id="{B57AE39B-426E-4AA4-A110-6003F2E2F254}"/>
              </a:ext>
            </a:extLst>
          </p:cNvPr>
          <p:cNvSpPr/>
          <p:nvPr/>
        </p:nvSpPr>
        <p:spPr>
          <a:xfrm>
            <a:off x="6666786" y="3871728"/>
            <a:ext cx="381000" cy="381000"/>
          </a:xfrm>
          <a:prstGeom prst="roundRect">
            <a:avLst>
              <a:gd name="adj" fmla="val 20000"/>
            </a:avLst>
          </a:prstGeom>
          <a:solidFill>
            <a:srgbClr val="4299E1"/>
          </a:solidFill>
          <a:ln>
            <a:solidFill>
              <a:srgbClr val="2B6CB0"/>
            </a:solidFill>
          </a:ln>
        </p:spPr>
      </p:sp>
      <p:sp>
        <p:nvSpPr>
          <p:cNvPr id="55" name="Shape 20">
            <a:extLst>
              <a:ext uri="{FF2B5EF4-FFF2-40B4-BE49-F238E27FC236}">
                <a16:creationId xmlns:a16="http://schemas.microsoft.com/office/drawing/2014/main" id="{FEDB2A8E-AD76-4029-8486-ABF829AA86E7}"/>
              </a:ext>
            </a:extLst>
          </p:cNvPr>
          <p:cNvSpPr/>
          <p:nvPr/>
        </p:nvSpPr>
        <p:spPr>
          <a:xfrm>
            <a:off x="6772021" y="3976503"/>
            <a:ext cx="171450" cy="171450"/>
          </a:xfrm>
          <a:custGeom>
            <a:avLst/>
            <a:gdLst/>
            <a:ahLst/>
            <a:cxnLst/>
            <a:rect l="l" t="t" r="r" b="b"/>
            <a:pathLst>
              <a:path w="171450" h="171450">
                <a:moveTo>
                  <a:pt x="64294" y="21431"/>
                </a:moveTo>
                <a:cubicBezTo>
                  <a:pt x="64294" y="15504"/>
                  <a:pt x="69082" y="10716"/>
                  <a:pt x="75009" y="10716"/>
                </a:cubicBezTo>
                <a:lnTo>
                  <a:pt x="96441" y="10716"/>
                </a:lnTo>
                <a:cubicBezTo>
                  <a:pt x="102368" y="10716"/>
                  <a:pt x="107156" y="15504"/>
                  <a:pt x="107156" y="21431"/>
                </a:cubicBezTo>
                <a:lnTo>
                  <a:pt x="107156" y="42863"/>
                </a:lnTo>
                <a:cubicBezTo>
                  <a:pt x="107156" y="48790"/>
                  <a:pt x="102368" y="53578"/>
                  <a:pt x="96441" y="53578"/>
                </a:cubicBezTo>
                <a:lnTo>
                  <a:pt x="93762" y="53578"/>
                </a:lnTo>
                <a:lnTo>
                  <a:pt x="93762" y="75009"/>
                </a:lnTo>
                <a:lnTo>
                  <a:pt x="133945" y="75009"/>
                </a:lnTo>
                <a:cubicBezTo>
                  <a:pt x="147273" y="75009"/>
                  <a:pt x="158055" y="85792"/>
                  <a:pt x="158055" y="99120"/>
                </a:cubicBezTo>
                <a:lnTo>
                  <a:pt x="158055" y="117872"/>
                </a:lnTo>
                <a:lnTo>
                  <a:pt x="160734" y="117872"/>
                </a:lnTo>
                <a:cubicBezTo>
                  <a:pt x="166661" y="117872"/>
                  <a:pt x="171450" y="122660"/>
                  <a:pt x="171450" y="128588"/>
                </a:cubicBezTo>
                <a:lnTo>
                  <a:pt x="171450" y="150019"/>
                </a:lnTo>
                <a:cubicBezTo>
                  <a:pt x="171450" y="155946"/>
                  <a:pt x="166661" y="160734"/>
                  <a:pt x="160734" y="160734"/>
                </a:cubicBezTo>
                <a:lnTo>
                  <a:pt x="139303" y="160734"/>
                </a:lnTo>
                <a:cubicBezTo>
                  <a:pt x="133376" y="160734"/>
                  <a:pt x="128588" y="155946"/>
                  <a:pt x="128588" y="150019"/>
                </a:cubicBezTo>
                <a:lnTo>
                  <a:pt x="128588" y="128588"/>
                </a:lnTo>
                <a:cubicBezTo>
                  <a:pt x="128588" y="122660"/>
                  <a:pt x="133376" y="117872"/>
                  <a:pt x="139303" y="117872"/>
                </a:cubicBezTo>
                <a:lnTo>
                  <a:pt x="141982" y="117872"/>
                </a:lnTo>
                <a:lnTo>
                  <a:pt x="141982" y="99120"/>
                </a:lnTo>
                <a:cubicBezTo>
                  <a:pt x="141982" y="94666"/>
                  <a:pt x="138399" y="91083"/>
                  <a:pt x="133945" y="91083"/>
                </a:cubicBezTo>
                <a:lnTo>
                  <a:pt x="93762" y="91083"/>
                </a:lnTo>
                <a:lnTo>
                  <a:pt x="93762" y="117872"/>
                </a:lnTo>
                <a:lnTo>
                  <a:pt x="96441" y="117872"/>
                </a:lnTo>
                <a:cubicBezTo>
                  <a:pt x="102368" y="117872"/>
                  <a:pt x="107156" y="122660"/>
                  <a:pt x="107156" y="128588"/>
                </a:cubicBezTo>
                <a:lnTo>
                  <a:pt x="107156" y="150019"/>
                </a:lnTo>
                <a:cubicBezTo>
                  <a:pt x="107156" y="155946"/>
                  <a:pt x="102368" y="160734"/>
                  <a:pt x="96441" y="160734"/>
                </a:cubicBezTo>
                <a:lnTo>
                  <a:pt x="75009" y="160734"/>
                </a:lnTo>
                <a:cubicBezTo>
                  <a:pt x="69082" y="160734"/>
                  <a:pt x="64294" y="155946"/>
                  <a:pt x="64294" y="150019"/>
                </a:cubicBezTo>
                <a:lnTo>
                  <a:pt x="64294" y="128588"/>
                </a:lnTo>
                <a:cubicBezTo>
                  <a:pt x="64294" y="122660"/>
                  <a:pt x="69082" y="117872"/>
                  <a:pt x="75009" y="117872"/>
                </a:cubicBezTo>
                <a:lnTo>
                  <a:pt x="77688" y="117872"/>
                </a:lnTo>
                <a:lnTo>
                  <a:pt x="77688" y="91083"/>
                </a:lnTo>
                <a:lnTo>
                  <a:pt x="37505" y="91083"/>
                </a:lnTo>
                <a:cubicBezTo>
                  <a:pt x="33051" y="91083"/>
                  <a:pt x="29468" y="94666"/>
                  <a:pt x="29468" y="99120"/>
                </a:cubicBezTo>
                <a:lnTo>
                  <a:pt x="29468" y="117872"/>
                </a:lnTo>
                <a:lnTo>
                  <a:pt x="32147" y="117872"/>
                </a:lnTo>
                <a:cubicBezTo>
                  <a:pt x="38074" y="117872"/>
                  <a:pt x="42863" y="122660"/>
                  <a:pt x="42863" y="128588"/>
                </a:cubicBezTo>
                <a:lnTo>
                  <a:pt x="42863" y="150019"/>
                </a:lnTo>
                <a:cubicBezTo>
                  <a:pt x="42863" y="155946"/>
                  <a:pt x="38074" y="160734"/>
                  <a:pt x="32147" y="160734"/>
                </a:cubicBezTo>
                <a:lnTo>
                  <a:pt x="10716" y="160734"/>
                </a:lnTo>
                <a:cubicBezTo>
                  <a:pt x="4789" y="160734"/>
                  <a:pt x="0" y="155946"/>
                  <a:pt x="0" y="150019"/>
                </a:cubicBezTo>
                <a:lnTo>
                  <a:pt x="0" y="128588"/>
                </a:lnTo>
                <a:cubicBezTo>
                  <a:pt x="0" y="122660"/>
                  <a:pt x="4789" y="117872"/>
                  <a:pt x="10716" y="117872"/>
                </a:cubicBezTo>
                <a:lnTo>
                  <a:pt x="13395" y="117872"/>
                </a:lnTo>
                <a:lnTo>
                  <a:pt x="13395" y="99120"/>
                </a:lnTo>
                <a:cubicBezTo>
                  <a:pt x="13395" y="85792"/>
                  <a:pt x="24177" y="75009"/>
                  <a:pt x="37505" y="75009"/>
                </a:cubicBezTo>
                <a:lnTo>
                  <a:pt x="77688" y="75009"/>
                </a:lnTo>
                <a:lnTo>
                  <a:pt x="77688" y="53578"/>
                </a:lnTo>
                <a:lnTo>
                  <a:pt x="75009" y="53578"/>
                </a:lnTo>
                <a:cubicBezTo>
                  <a:pt x="69082" y="53578"/>
                  <a:pt x="64294" y="48790"/>
                  <a:pt x="64294" y="42863"/>
                </a:cubicBezTo>
                <a:lnTo>
                  <a:pt x="64294" y="21431"/>
                </a:lnTo>
                <a:close/>
              </a:path>
            </a:pathLst>
          </a:custGeom>
          <a:solidFill>
            <a:srgbClr val="FFFFFF"/>
          </a:solidFill>
          <a:ln/>
        </p:spPr>
      </p:sp>
      <p:sp>
        <p:nvSpPr>
          <p:cNvPr id="23" name="Text 3">
            <a:extLst>
              <a:ext uri="{FF2B5EF4-FFF2-40B4-BE49-F238E27FC236}">
                <a16:creationId xmlns:a16="http://schemas.microsoft.com/office/drawing/2014/main" id="{96E72AEE-0919-4FE0-8C70-FD9F4C4897B1}"/>
              </a:ext>
            </a:extLst>
          </p:cNvPr>
          <p:cNvSpPr/>
          <p:nvPr/>
        </p:nvSpPr>
        <p:spPr>
          <a:xfrm>
            <a:off x="835037" y="278005"/>
            <a:ext cx="11148257" cy="719823"/>
          </a:xfrm>
          <a:prstGeom prst="rect">
            <a:avLst/>
          </a:prstGeom>
          <a:noFill/>
          <a:ln/>
        </p:spPr>
        <p:txBody>
          <a:bodyPr wrap="square" lIns="0" tIns="0" rIns="0" bIns="0" rtlCol="0" anchor="ctr"/>
          <a:lstStyle/>
          <a:p>
            <a:pPr>
              <a:lnSpc>
                <a:spcPct val="90000"/>
              </a:lnSpc>
            </a:pPr>
            <a:r>
              <a:rPr lang="ru-RU" sz="2000" b="1" dirty="0">
                <a:solidFill>
                  <a:schemeClr val="accent1">
                    <a:lumMod val="75000"/>
                  </a:schemeClr>
                </a:solidFill>
                <a:latin typeface="Arial" panose="020B0604020202020204" pitchFamily="34" charset="0"/>
                <a:cs typeface="Arial" panose="020B0604020202020204" pitchFamily="34" charset="0"/>
              </a:rPr>
              <a:t>ОРНЫҚТЫ ДАМУДЫ БАСҚАРУ</a:t>
            </a:r>
          </a:p>
          <a:p>
            <a:pPr>
              <a:lnSpc>
                <a:spcPct val="90000"/>
              </a:lnSpc>
            </a:pPr>
            <a:r>
              <a:rPr lang="ru-RU" sz="2000" b="1" dirty="0">
                <a:solidFill>
                  <a:srgbClr val="1A355D"/>
                </a:solidFill>
                <a:latin typeface="Arial" panose="020B0604020202020204" pitchFamily="34" charset="0"/>
                <a:cs typeface="Arial" panose="020B0604020202020204" pitchFamily="34" charset="0"/>
              </a:rPr>
              <a:t> </a:t>
            </a:r>
            <a:r>
              <a:rPr lang="ru-RU" sz="2000" b="1" dirty="0">
                <a:solidFill>
                  <a:srgbClr val="4299E1"/>
                </a:solidFill>
                <a:latin typeface="Quattrocento Sans" pitchFamily="34" charset="0"/>
                <a:ea typeface="Quattrocento Sans" pitchFamily="34" charset="-122"/>
                <a:cs typeface="Quattrocento Sans" pitchFamily="34" charset="-120"/>
              </a:rPr>
              <a:t>04-4 </a:t>
            </a:r>
            <a:r>
              <a:rPr lang="ru-RU" sz="2000" b="1" dirty="0">
                <a:solidFill>
                  <a:srgbClr val="1A365D"/>
                </a:solidFill>
                <a:latin typeface="Quattrocento Sans" pitchFamily="34" charset="0"/>
                <a:ea typeface="Quattrocento Sans" pitchFamily="34" charset="-122"/>
                <a:cs typeface="Quattrocento Sans" pitchFamily="34" charset="-120"/>
              </a:rPr>
              <a:t>КОРПОРАТИВТІК БАСҚАРУ. </a:t>
            </a:r>
            <a:r>
              <a:rPr lang="kk-KZ" sz="2000" b="1" dirty="0">
                <a:solidFill>
                  <a:srgbClr val="1A365D"/>
                </a:solidFill>
                <a:latin typeface="Quattrocento Sans" pitchFamily="34" charset="0"/>
                <a:ea typeface="Quattrocento Sans" pitchFamily="34" charset="-122"/>
                <a:cs typeface="Quattrocento Sans" pitchFamily="34" charset="-120"/>
              </a:rPr>
              <a:t>БАСҚАРУ ҚҰРЫЛЫМЫ </a:t>
            </a:r>
            <a:r>
              <a:rPr lang="ru-RU" sz="2000" b="1" dirty="0">
                <a:solidFill>
                  <a:srgbClr val="1A365D"/>
                </a:solidFill>
                <a:latin typeface="Quattrocento Sans" pitchFamily="34" charset="0"/>
                <a:ea typeface="Quattrocento Sans" pitchFamily="34" charset="-122"/>
                <a:cs typeface="Quattrocento Sans" pitchFamily="34" charset="-120"/>
              </a:rPr>
              <a:t>– ДИРЕКТОРЛАР КЕҢЕСІ </a:t>
            </a:r>
            <a:endParaRPr lang="en-US" sz="2000" dirty="0"/>
          </a:p>
        </p:txBody>
      </p:sp>
    </p:spTree>
    <p:extLst>
      <p:ext uri="{BB962C8B-B14F-4D97-AF65-F5344CB8AC3E}">
        <p14:creationId xmlns:p14="http://schemas.microsoft.com/office/powerpoint/2010/main" val="12722156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hape 39">
            <a:extLst>
              <a:ext uri="{FF2B5EF4-FFF2-40B4-BE49-F238E27FC236}">
                <a16:creationId xmlns:a16="http://schemas.microsoft.com/office/drawing/2014/main" id="{F4541A70-1194-FB2B-C04C-E3B325CB62FC}"/>
              </a:ext>
            </a:extLst>
          </p:cNvPr>
          <p:cNvSpPr/>
          <p:nvPr/>
        </p:nvSpPr>
        <p:spPr>
          <a:xfrm>
            <a:off x="7051780" y="2863901"/>
            <a:ext cx="4911742" cy="2912945"/>
          </a:xfrm>
          <a:custGeom>
            <a:avLst/>
            <a:gdLst/>
            <a:ahLst/>
            <a:cxnLst/>
            <a:rect l="l" t="t" r="r" b="b"/>
            <a:pathLst>
              <a:path w="5653873" h="1393371">
                <a:moveTo>
                  <a:pt x="35687" y="0"/>
                </a:moveTo>
                <a:lnTo>
                  <a:pt x="5546725" y="0"/>
                </a:lnTo>
                <a:cubicBezTo>
                  <a:pt x="5605923" y="0"/>
                  <a:pt x="5653913" y="47990"/>
                  <a:pt x="5653913" y="107188"/>
                </a:cubicBezTo>
                <a:lnTo>
                  <a:pt x="5653913" y="1286256"/>
                </a:lnTo>
                <a:cubicBezTo>
                  <a:pt x="5653843" y="1345405"/>
                  <a:pt x="5605874" y="1393317"/>
                  <a:pt x="5546725" y="1393317"/>
                </a:cubicBezTo>
                <a:lnTo>
                  <a:pt x="35687" y="1393317"/>
                </a:lnTo>
                <a:cubicBezTo>
                  <a:pt x="15978" y="1393317"/>
                  <a:pt x="0" y="1377339"/>
                  <a:pt x="0" y="1357630"/>
                </a:cubicBezTo>
                <a:lnTo>
                  <a:pt x="0" y="35687"/>
                </a:lnTo>
                <a:cubicBezTo>
                  <a:pt x="0" y="15991"/>
                  <a:pt x="15991" y="0"/>
                  <a:pt x="35687" y="0"/>
                </a:cubicBezTo>
                <a:close/>
              </a:path>
            </a:pathLst>
          </a:custGeom>
          <a:solidFill>
            <a:srgbClr val="FFFFFF"/>
          </a:solidFill>
          <a:ln/>
          <a:effectLst>
            <a:outerShdw blurRad="53591" dist="35727" dir="5400000" algn="bl" rotWithShape="0">
              <a:srgbClr val="000000">
                <a:alpha val="10196"/>
              </a:srgbClr>
            </a:outerShdw>
          </a:effectLst>
        </p:spPr>
      </p:sp>
      <p:sp>
        <p:nvSpPr>
          <p:cNvPr id="63" name="Shape 5">
            <a:extLst>
              <a:ext uri="{FF2B5EF4-FFF2-40B4-BE49-F238E27FC236}">
                <a16:creationId xmlns:a16="http://schemas.microsoft.com/office/drawing/2014/main" id="{7A7235C3-48E0-B311-3773-C45648BA7D4C}"/>
              </a:ext>
            </a:extLst>
          </p:cNvPr>
          <p:cNvSpPr/>
          <p:nvPr/>
        </p:nvSpPr>
        <p:spPr>
          <a:xfrm>
            <a:off x="7051780" y="784839"/>
            <a:ext cx="4911742" cy="2006183"/>
          </a:xfrm>
          <a:prstGeom prst="roundRect">
            <a:avLst>
              <a:gd name="adj" fmla="val 2778"/>
            </a:avLst>
          </a:prstGeom>
          <a:solidFill>
            <a:srgbClr val="FFFFFF"/>
          </a:solidFill>
          <a:ln/>
          <a:effectLst>
            <a:outerShdw blurRad="53591" dist="35727" dir="5400000" algn="bl" rotWithShape="0">
              <a:srgbClr val="000000">
                <a:alpha val="10196"/>
              </a:srgbClr>
            </a:outerShdw>
          </a:effectLst>
        </p:spPr>
      </p:sp>
      <p:sp>
        <p:nvSpPr>
          <p:cNvPr id="65" name="Shape 13">
            <a:extLst>
              <a:ext uri="{FF2B5EF4-FFF2-40B4-BE49-F238E27FC236}">
                <a16:creationId xmlns:a16="http://schemas.microsoft.com/office/drawing/2014/main" id="{2049D51D-911F-17A1-2212-8F5BC52C6134}"/>
              </a:ext>
            </a:extLst>
          </p:cNvPr>
          <p:cNvSpPr/>
          <p:nvPr/>
        </p:nvSpPr>
        <p:spPr>
          <a:xfrm>
            <a:off x="7111740" y="1086768"/>
            <a:ext cx="4779168" cy="1647887"/>
          </a:xfrm>
          <a:prstGeom prst="roundRect">
            <a:avLst>
              <a:gd name="adj" fmla="val 4324"/>
            </a:avLst>
          </a:prstGeom>
          <a:gradFill flip="none" rotWithShape="1">
            <a:gsLst>
              <a:gs pos="0">
                <a:srgbClr val="2B6CB0">
                  <a:alpha val="5000"/>
                </a:srgbClr>
              </a:gs>
              <a:gs pos="100000">
                <a:srgbClr val="000000">
                  <a:alpha val="0"/>
                </a:srgbClr>
              </a:gs>
            </a:gsLst>
            <a:lin ang="5400000" scaled="1"/>
          </a:gradFill>
          <a:ln w="12700">
            <a:solidFill>
              <a:srgbClr val="2B6CB0">
                <a:alpha val="10196"/>
              </a:srgbClr>
            </a:solidFill>
            <a:prstDash val="solid"/>
          </a:ln>
        </p:spPr>
      </p:sp>
      <p:sp>
        <p:nvSpPr>
          <p:cNvPr id="4" name="Текст 3">
            <a:extLst>
              <a:ext uri="{FF2B5EF4-FFF2-40B4-BE49-F238E27FC236}">
                <a16:creationId xmlns:a16="http://schemas.microsoft.com/office/drawing/2014/main" id="{42A81A26-52F0-4724-8FDD-F2C7CDD63C6A}"/>
              </a:ext>
            </a:extLst>
          </p:cNvPr>
          <p:cNvSpPr>
            <a:spLocks noGrp="1"/>
          </p:cNvSpPr>
          <p:nvPr>
            <p:ph type="body" sz="half" idx="2"/>
          </p:nvPr>
        </p:nvSpPr>
        <p:spPr>
          <a:xfrm>
            <a:off x="347266" y="790138"/>
            <a:ext cx="6578190" cy="1667781"/>
          </a:xfrm>
          <a:solidFill>
            <a:schemeClr val="accent6">
              <a:lumMod val="20000"/>
              <a:lumOff val="80000"/>
            </a:schemeClr>
          </a:solidFill>
          <a:ln>
            <a:solidFill>
              <a:schemeClr val="accent1"/>
            </a:solidFill>
          </a:ln>
        </p:spPr>
        <p:txBody>
          <a:bodyPr>
            <a:noAutofit/>
          </a:bodyPr>
          <a:lstStyle/>
          <a:p>
            <a:pPr marL="216000" indent="-216000" algn="just">
              <a:lnSpc>
                <a:spcPct val="100000"/>
              </a:lnSpc>
              <a:spcBef>
                <a:spcPts val="600"/>
              </a:spcBef>
              <a:buFont typeface="Wingdings" panose="05000000000000000000" pitchFamily="2" charset="2"/>
              <a:buChar char="Ø"/>
            </a:pPr>
            <a:r>
              <a:rPr lang="ru-RU" sz="1000" dirty="0" err="1">
                <a:latin typeface="Arial" panose="020B0604020202020204" pitchFamily="34" charset="0"/>
                <a:cs typeface="Arial" panose="020B0604020202020204" pitchFamily="34" charset="0"/>
              </a:rPr>
              <a:t>Директорлар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кеңесі</a:t>
            </a:r>
            <a:r>
              <a:rPr lang="ru-RU" sz="1000" dirty="0">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Жалғыз</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акционерге</a:t>
            </a:r>
            <a:r>
              <a:rPr lang="ru-RU" sz="1200" dirty="0">
                <a:solidFill>
                  <a:srgbClr val="0070C0"/>
                </a:solidFill>
                <a:latin typeface="Arial" panose="020B0604020202020204" pitchFamily="34" charset="0"/>
                <a:cs typeface="Arial" panose="020B0604020202020204" pitchFamily="34" charset="0"/>
              </a:rPr>
              <a:t> </a:t>
            </a:r>
            <a:r>
              <a:rPr lang="ru-RU" sz="1000" dirty="0">
                <a:latin typeface="Arial" panose="020B0604020202020204" pitchFamily="34" charset="0"/>
                <a:cs typeface="Arial" panose="020B0604020202020204" pitchFamily="34" charset="0"/>
              </a:rPr>
              <a:t>(ЕХӘҚМ) </a:t>
            </a:r>
            <a:r>
              <a:rPr lang="ru-RU" sz="1000" dirty="0" err="1">
                <a:latin typeface="Arial" panose="020B0604020202020204" pitchFamily="34" charset="0"/>
                <a:cs typeface="Arial" panose="020B0604020202020204" pitchFamily="34" charset="0"/>
              </a:rPr>
              <a:t>есеп</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беретін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стратегиялық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басқаруын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Басқарма</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қызметіне</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бақылауды</a:t>
            </a:r>
            <a:r>
              <a:rPr lang="ru-RU" sz="1000" dirty="0">
                <a:solidFill>
                  <a:srgbClr val="0070C0"/>
                </a:solidFill>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қамтамасыз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ететін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басқару</a:t>
            </a:r>
            <a:r>
              <a:rPr lang="ru-RU" sz="1000" dirty="0">
                <a:latin typeface="Arial" panose="020B0604020202020204" pitchFamily="34" charset="0"/>
                <a:cs typeface="Arial" panose="020B0604020202020204" pitchFamily="34" charset="0"/>
              </a:rPr>
              <a:t> органы.</a:t>
            </a:r>
          </a:p>
          <a:p>
            <a:pPr marL="216000" indent="-216000" algn="just">
              <a:lnSpc>
                <a:spcPct val="100000"/>
              </a:lnSpc>
              <a:spcBef>
                <a:spcPts val="600"/>
              </a:spcBef>
              <a:buFont typeface="Wingdings" panose="05000000000000000000" pitchFamily="2" charset="2"/>
              <a:buChar char="Ø"/>
            </a:pPr>
            <a:r>
              <a:rPr lang="ru-RU" sz="1000" dirty="0" err="1">
                <a:latin typeface="Arial" panose="020B0604020202020204" pitchFamily="34" charset="0"/>
                <a:cs typeface="Arial" panose="020B0604020202020204" pitchFamily="34" charset="0"/>
              </a:rPr>
              <a:t>Директорлар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кеңесі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функцияларын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Мемлекеттік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мүлік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туралы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Заңға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Акционерлік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қоғамдар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туралы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Қазақстан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Республикасының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Заңына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Жарғысына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Корпоративтік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басқару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кодексіне</a:t>
            </a:r>
            <a:r>
              <a:rPr lang="ru-RU" sz="1000" dirty="0">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Директорлар</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кеңесі</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туралы</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ережеге</a:t>
            </a:r>
            <a:r>
              <a:rPr lang="ru-RU" sz="1200" dirty="0">
                <a:solidFill>
                  <a:srgbClr val="0070C0"/>
                </a:solidFill>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өзге</a:t>
            </a:r>
            <a:r>
              <a:rPr lang="ru-RU" sz="1000" dirty="0">
                <a:latin typeface="Arial" panose="020B0604020202020204" pitchFamily="34" charset="0"/>
                <a:cs typeface="Arial" panose="020B0604020202020204" pitchFamily="34" charset="0"/>
              </a:rPr>
              <a:t> де </a:t>
            </a:r>
            <a:r>
              <a:rPr lang="ru-RU" sz="1000" dirty="0" err="1">
                <a:latin typeface="Arial" panose="020B0604020202020204" pitchFamily="34" charset="0"/>
                <a:cs typeface="Arial" panose="020B0604020202020204" pitchFamily="34" charset="0"/>
              </a:rPr>
              <a:t>ішкі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құжаттарына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сәйкес</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жүзеге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асырады</a:t>
            </a:r>
            <a:r>
              <a:rPr lang="ru-RU" sz="1000" dirty="0">
                <a:latin typeface="Arial" panose="020B0604020202020204" pitchFamily="34" charset="0"/>
                <a:cs typeface="Arial" panose="020B0604020202020204" pitchFamily="34" charset="0"/>
              </a:rPr>
              <a:t>. </a:t>
            </a:r>
          </a:p>
          <a:p>
            <a:pPr marL="216000" indent="-216000" algn="just">
              <a:lnSpc>
                <a:spcPct val="100000"/>
              </a:lnSpc>
              <a:spcBef>
                <a:spcPts val="600"/>
              </a:spcBef>
              <a:buFont typeface="Wingdings" panose="05000000000000000000" pitchFamily="2" charset="2"/>
              <a:buChar char="Ø"/>
            </a:pPr>
            <a:r>
              <a:rPr lang="ru-RU" sz="1000" dirty="0" err="1">
                <a:latin typeface="Arial" panose="020B0604020202020204" pitchFamily="34" charset="0"/>
                <a:cs typeface="Arial" panose="020B0604020202020204" pitchFamily="34" charset="0"/>
              </a:rPr>
              <a:t>Директорлар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кеңесінің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сандық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құрамын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өкілеттік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мерзімін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айқындау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оның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мүшелерін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сайлау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олардың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өкілеттіктерін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мерзімінен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бұрын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тоқтату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сондай-ақ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Директорлар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кеңесі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мүшелеріне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сыйақы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төлеудің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мөлшері</a:t>
            </a:r>
            <a:r>
              <a:rPr lang="ru-RU" sz="1000" dirty="0">
                <a:latin typeface="Arial" panose="020B0604020202020204" pitchFamily="34" charset="0"/>
                <a:cs typeface="Arial" panose="020B0604020202020204" pitchFamily="34" charset="0"/>
              </a:rPr>
              <a:t> мен </a:t>
            </a:r>
            <a:r>
              <a:rPr lang="ru-RU" sz="1000" dirty="0" err="1">
                <a:latin typeface="Arial" panose="020B0604020202020204" pitchFamily="34" charset="0"/>
                <a:cs typeface="Arial" panose="020B0604020202020204" pitchFamily="34" charset="0"/>
              </a:rPr>
              <a:t>шарттарын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белгілеу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Жарғысына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сәйкес</a:t>
            </a:r>
            <a:r>
              <a:rPr lang="ru-RU" sz="1000" dirty="0">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Жалғыз</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акционердің</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айрықша</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құзыретіне</a:t>
            </a:r>
            <a:r>
              <a:rPr lang="ru-RU" sz="1200" dirty="0">
                <a:solidFill>
                  <a:srgbClr val="0070C0"/>
                </a:solidFill>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жатады</a:t>
            </a:r>
            <a:r>
              <a:rPr lang="ru-RU" sz="1000" dirty="0">
                <a:latin typeface="Arial" panose="020B0604020202020204" pitchFamily="34" charset="0"/>
                <a:cs typeface="Arial" panose="020B0604020202020204" pitchFamily="34" charset="0"/>
              </a:rPr>
              <a:t>. </a:t>
            </a:r>
            <a:endParaRPr lang="ru-KZ" sz="1000" dirty="0">
              <a:latin typeface="Arial" panose="020B0604020202020204" pitchFamily="34" charset="0"/>
              <a:cs typeface="Arial" panose="020B0604020202020204" pitchFamily="34" charset="0"/>
            </a:endParaRPr>
          </a:p>
        </p:txBody>
      </p:sp>
      <p:sp>
        <p:nvSpPr>
          <p:cNvPr id="9" name="Динамика численности пенсионеров">
            <a:extLst>
              <a:ext uri="{FF2B5EF4-FFF2-40B4-BE49-F238E27FC236}">
                <a16:creationId xmlns:a16="http://schemas.microsoft.com/office/drawing/2014/main" id="{51B20C5C-5283-4BDF-8257-147FCFF7E149}"/>
              </a:ext>
            </a:extLst>
          </p:cNvPr>
          <p:cNvSpPr/>
          <p:nvPr/>
        </p:nvSpPr>
        <p:spPr>
          <a:xfrm>
            <a:off x="331072" y="2666194"/>
            <a:ext cx="5357835" cy="342221"/>
          </a:xfrm>
          <a:prstGeom prst="roundRect">
            <a:avLst>
              <a:gd name="adj" fmla="val 29808"/>
            </a:avLst>
          </a:prstGeom>
          <a:noFill/>
          <a:ln w="12700">
            <a:noFill/>
            <a:miter lim="400000"/>
          </a:ln>
          <a:extLst>
            <a:ext uri="{C572A759-6A51-4108-AA02-DFA0A04FC94B}">
              <ma14:wrappingTextBoxFlag xmlns:ma14="http://schemas.microsoft.com/office/mac/drawingml/2011/main" xmlns=""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lvl="0" defTabSz="463258" hangingPunct="0">
              <a:defRPr/>
            </a:pPr>
            <a:r>
              <a:rPr lang="kk-KZ" sz="1200" b="1" dirty="0">
                <a:solidFill>
                  <a:schemeClr val="accent1">
                    <a:lumMod val="50000"/>
                  </a:schemeClr>
                </a:solidFill>
                <a:latin typeface="Arial" panose="020B0604020202020204" pitchFamily="34" charset="0"/>
                <a:ea typeface="+mn-ea"/>
                <a:cs typeface="Arial" panose="020B0604020202020204" pitchFamily="34" charset="0"/>
              </a:rPr>
              <a:t>31.12.2025 ж. жағдай бойынша ДИРЕКТОРЛАР КЕҢЕСІНІҢ ҚҰРАМЫ</a:t>
            </a:r>
            <a:endParaRPr sz="1000" b="1" dirty="0">
              <a:solidFill>
                <a:schemeClr val="accent1">
                  <a:lumMod val="50000"/>
                </a:schemeClr>
              </a:solidFill>
              <a:latin typeface="Arial" panose="020B0604020202020204" pitchFamily="34" charset="0"/>
              <a:ea typeface="+mn-ea"/>
              <a:cs typeface="Arial" panose="020B0604020202020204" pitchFamily="34" charset="0"/>
            </a:endParaRPr>
          </a:p>
        </p:txBody>
      </p:sp>
      <p:graphicFrame>
        <p:nvGraphicFramePr>
          <p:cNvPr id="10" name="Таблица 9">
            <a:extLst>
              <a:ext uri="{FF2B5EF4-FFF2-40B4-BE49-F238E27FC236}">
                <a16:creationId xmlns:a16="http://schemas.microsoft.com/office/drawing/2014/main" id="{DC70BD0D-0B78-4834-B1FF-FFBC6A20171A}"/>
              </a:ext>
            </a:extLst>
          </p:cNvPr>
          <p:cNvGraphicFramePr>
            <a:graphicFrameLocks noGrp="1"/>
          </p:cNvGraphicFramePr>
          <p:nvPr>
            <p:extLst/>
          </p:nvPr>
        </p:nvGraphicFramePr>
        <p:xfrm>
          <a:off x="357275" y="2946365"/>
          <a:ext cx="6420751" cy="3594433"/>
        </p:xfrm>
        <a:graphic>
          <a:graphicData uri="http://schemas.openxmlformats.org/drawingml/2006/table">
            <a:tbl>
              <a:tblPr firstRow="1" firstCol="1" bandRow="1">
                <a:tableStyleId>{5C22544A-7EE6-4342-B048-85BDC9FD1C3A}</a:tableStyleId>
              </a:tblPr>
              <a:tblGrid>
                <a:gridCol w="460852">
                  <a:extLst>
                    <a:ext uri="{9D8B030D-6E8A-4147-A177-3AD203B41FA5}">
                      <a16:colId xmlns:a16="http://schemas.microsoft.com/office/drawing/2014/main" val="291778036"/>
                    </a:ext>
                  </a:extLst>
                </a:gridCol>
                <a:gridCol w="1980904">
                  <a:extLst>
                    <a:ext uri="{9D8B030D-6E8A-4147-A177-3AD203B41FA5}">
                      <a16:colId xmlns:a16="http://schemas.microsoft.com/office/drawing/2014/main" val="3894308963"/>
                    </a:ext>
                  </a:extLst>
                </a:gridCol>
                <a:gridCol w="2264977">
                  <a:extLst>
                    <a:ext uri="{9D8B030D-6E8A-4147-A177-3AD203B41FA5}">
                      <a16:colId xmlns:a16="http://schemas.microsoft.com/office/drawing/2014/main" val="1127975203"/>
                    </a:ext>
                  </a:extLst>
                </a:gridCol>
                <a:gridCol w="1714018">
                  <a:extLst>
                    <a:ext uri="{9D8B030D-6E8A-4147-A177-3AD203B41FA5}">
                      <a16:colId xmlns:a16="http://schemas.microsoft.com/office/drawing/2014/main" val="3407658750"/>
                    </a:ext>
                  </a:extLst>
                </a:gridCol>
              </a:tblGrid>
              <a:tr h="343327">
                <a:tc>
                  <a:txBody>
                    <a:bodyPr/>
                    <a:lstStyle/>
                    <a:p>
                      <a:pPr algn="ctr">
                        <a:lnSpc>
                          <a:spcPct val="107000"/>
                        </a:lnSpc>
                        <a:spcAft>
                          <a:spcPts val="0"/>
                        </a:spcAft>
                      </a:pPr>
                      <a:r>
                        <a:rPr lang="ru-RU" sz="900" dirty="0">
                          <a:effectLst/>
                          <a:latin typeface="Arial" panose="020B0604020202020204" pitchFamily="34" charset="0"/>
                          <a:cs typeface="Arial" panose="020B0604020202020204" pitchFamily="34" charset="0"/>
                        </a:rPr>
                        <a:t>№</a:t>
                      </a:r>
                      <a:endParaRPr lang="ru-KZ" sz="900" dirty="0">
                        <a:effectLst/>
                        <a:latin typeface="Arial" panose="020B0604020202020204" pitchFamily="34" charset="0"/>
                        <a:cs typeface="Arial" panose="020B0604020202020204" pitchFamily="34" charset="0"/>
                      </a:endParaRPr>
                    </a:p>
                    <a:p>
                      <a:pPr algn="ctr">
                        <a:lnSpc>
                          <a:spcPct val="107000"/>
                        </a:lnSpc>
                        <a:spcAft>
                          <a:spcPts val="0"/>
                        </a:spcAft>
                      </a:pPr>
                      <a:r>
                        <a:rPr lang="ru-RU" sz="900" dirty="0">
                          <a:effectLst/>
                          <a:latin typeface="Arial" panose="020B0604020202020204" pitchFamily="34" charset="0"/>
                          <a:cs typeface="Arial" panose="020B0604020202020204" pitchFamily="34" charset="0"/>
                        </a:rPr>
                        <a:t>р\с</a:t>
                      </a:r>
                      <a:endParaRPr lang="ru-KZ" sz="900" dirty="0">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solidFill>
                      <a:srgbClr val="4299E1"/>
                    </a:solidFill>
                  </a:tcPr>
                </a:tc>
                <a:tc>
                  <a:txBody>
                    <a:bodyPr/>
                    <a:lstStyle/>
                    <a:p>
                      <a:pPr algn="ctr">
                        <a:lnSpc>
                          <a:spcPct val="107000"/>
                        </a:lnSpc>
                        <a:spcAft>
                          <a:spcPts val="0"/>
                        </a:spcAft>
                      </a:pPr>
                      <a:r>
                        <a:rPr lang="ru-RU" sz="900" dirty="0">
                          <a:effectLst/>
                          <a:latin typeface="Arial" panose="020B0604020202020204" pitchFamily="34" charset="0"/>
                          <a:cs typeface="Arial" panose="020B0604020202020204" pitchFamily="34" charset="0"/>
                        </a:rPr>
                        <a:t> </a:t>
                      </a:r>
                      <a:endParaRPr lang="ru-KZ" sz="900" dirty="0">
                        <a:effectLst/>
                        <a:latin typeface="Arial" panose="020B0604020202020204" pitchFamily="34" charset="0"/>
                        <a:cs typeface="Arial" panose="020B0604020202020204" pitchFamily="34" charset="0"/>
                      </a:endParaRPr>
                    </a:p>
                    <a:p>
                      <a:pPr algn="ctr">
                        <a:lnSpc>
                          <a:spcPct val="107000"/>
                        </a:lnSpc>
                        <a:spcAft>
                          <a:spcPts val="0"/>
                        </a:spcAft>
                      </a:pPr>
                      <a:r>
                        <a:rPr lang="ru-RU" sz="900" dirty="0">
                          <a:effectLst/>
                          <a:latin typeface="Arial" panose="020B0604020202020204" pitchFamily="34" charset="0"/>
                          <a:cs typeface="Arial" panose="020B0604020202020204" pitchFamily="34" charset="0"/>
                        </a:rPr>
                        <a:t>ТАӘ</a:t>
                      </a:r>
                      <a:endParaRPr lang="ru-KZ" sz="900" dirty="0">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solidFill>
                      <a:srgbClr val="4299E1"/>
                    </a:solidFill>
                  </a:tcPr>
                </a:tc>
                <a:tc>
                  <a:txBody>
                    <a:bodyPr/>
                    <a:lstStyle/>
                    <a:p>
                      <a:pPr algn="ctr">
                        <a:lnSpc>
                          <a:spcPct val="107000"/>
                        </a:lnSpc>
                        <a:spcAft>
                          <a:spcPts val="0"/>
                        </a:spcAft>
                      </a:pPr>
                      <a:r>
                        <a:rPr lang="ru-RU" sz="900" dirty="0">
                          <a:effectLst/>
                          <a:latin typeface="Arial" panose="020B0604020202020204" pitchFamily="34" charset="0"/>
                          <a:cs typeface="Arial" panose="020B0604020202020204" pitchFamily="34" charset="0"/>
                        </a:rPr>
                        <a:t> </a:t>
                      </a:r>
                      <a:endParaRPr lang="ru-KZ" sz="900" dirty="0">
                        <a:effectLst/>
                        <a:latin typeface="Arial" panose="020B0604020202020204" pitchFamily="34" charset="0"/>
                        <a:cs typeface="Arial" panose="020B0604020202020204" pitchFamily="34" charset="0"/>
                      </a:endParaRPr>
                    </a:p>
                    <a:p>
                      <a:pPr algn="ctr">
                        <a:lnSpc>
                          <a:spcPct val="107000"/>
                        </a:lnSpc>
                        <a:spcAft>
                          <a:spcPts val="0"/>
                        </a:spcAft>
                      </a:pPr>
                      <a:r>
                        <a:rPr lang="ru-RU" sz="900" dirty="0" err="1">
                          <a:effectLst/>
                          <a:latin typeface="Arial" panose="020B0604020202020204" pitchFamily="34" charset="0"/>
                          <a:ea typeface="Calibri" panose="020F0502020204030204" pitchFamily="34" charset="0"/>
                          <a:cs typeface="Arial" panose="020B0604020202020204" pitchFamily="34" charset="0"/>
                        </a:rPr>
                        <a:t>Лауазымы</a:t>
                      </a:r>
                      <a:endParaRPr lang="ru-KZ" sz="900" dirty="0">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solidFill>
                      <a:srgbClr val="4299E1"/>
                    </a:solidFill>
                  </a:tcPr>
                </a:tc>
                <a:tc>
                  <a:txBody>
                    <a:bodyPr/>
                    <a:lstStyle/>
                    <a:p>
                      <a:pPr algn="ctr">
                        <a:lnSpc>
                          <a:spcPct val="107000"/>
                        </a:lnSpc>
                        <a:spcAft>
                          <a:spcPts val="0"/>
                        </a:spcAft>
                      </a:pPr>
                      <a:r>
                        <a:rPr lang="ru-RU" sz="900" dirty="0" err="1">
                          <a:effectLst/>
                          <a:latin typeface="Arial" panose="020B0604020202020204" pitchFamily="34" charset="0"/>
                          <a:cs typeface="Arial" panose="020B0604020202020204" pitchFamily="34" charset="0"/>
                        </a:rPr>
                        <a:t>Тағайындау</a:t>
                      </a:r>
                      <a:r>
                        <a:rPr lang="ru-RU" sz="900" dirty="0">
                          <a:effectLst/>
                          <a:latin typeface="Arial" panose="020B0604020202020204" pitchFamily="34" charset="0"/>
                          <a:cs typeface="Arial" panose="020B0604020202020204" pitchFamily="34" charset="0"/>
                        </a:rPr>
                        <a:t> (</a:t>
                      </a:r>
                      <a:r>
                        <a:rPr lang="ru-RU" sz="900" dirty="0" err="1">
                          <a:effectLst/>
                          <a:latin typeface="Arial" panose="020B0604020202020204" pitchFamily="34" charset="0"/>
                          <a:cs typeface="Arial" panose="020B0604020202020204" pitchFamily="34" charset="0"/>
                        </a:rPr>
                        <a:t>сайлау</a:t>
                      </a:r>
                      <a:r>
                        <a:rPr lang="ru-RU" sz="900" dirty="0">
                          <a:effectLst/>
                          <a:latin typeface="Arial" panose="020B0604020202020204" pitchFamily="34" charset="0"/>
                          <a:cs typeface="Arial" panose="020B0604020202020204" pitchFamily="34" charset="0"/>
                        </a:rPr>
                        <a:t>) </a:t>
                      </a:r>
                      <a:r>
                        <a:rPr lang="ru-RU" sz="900" dirty="0" err="1">
                          <a:effectLst/>
                          <a:latin typeface="Arial" panose="020B0604020202020204" pitchFamily="34" charset="0"/>
                          <a:cs typeface="Arial" panose="020B0604020202020204" pitchFamily="34" charset="0"/>
                        </a:rPr>
                        <a:t>туралы</a:t>
                      </a:r>
                      <a:r>
                        <a:rPr lang="ru-RU" sz="900" dirty="0">
                          <a:effectLst/>
                          <a:latin typeface="Arial" panose="020B0604020202020204" pitchFamily="34" charset="0"/>
                          <a:cs typeface="Arial" panose="020B0604020202020204" pitchFamily="34" charset="0"/>
                        </a:rPr>
                        <a:t> </a:t>
                      </a:r>
                      <a:r>
                        <a:rPr lang="ru-RU" sz="900" dirty="0" err="1">
                          <a:effectLst/>
                          <a:latin typeface="Arial" panose="020B0604020202020204" pitchFamily="34" charset="0"/>
                          <a:cs typeface="Arial" panose="020B0604020202020204" pitchFamily="34" charset="0"/>
                        </a:rPr>
                        <a:t>бұйрықтың</a:t>
                      </a:r>
                      <a:r>
                        <a:rPr lang="ru-RU" sz="900" dirty="0">
                          <a:effectLst/>
                          <a:latin typeface="Arial" panose="020B0604020202020204" pitchFamily="34" charset="0"/>
                          <a:cs typeface="Arial" panose="020B0604020202020204" pitchFamily="34" charset="0"/>
                        </a:rPr>
                        <a:t> </a:t>
                      </a:r>
                      <a:r>
                        <a:rPr lang="ru-RU" sz="900" dirty="0" err="1">
                          <a:effectLst/>
                          <a:latin typeface="Arial" panose="020B0604020202020204" pitchFamily="34" charset="0"/>
                          <a:cs typeface="Arial" panose="020B0604020202020204" pitchFamily="34" charset="0"/>
                        </a:rPr>
                        <a:t>нөмірі</a:t>
                      </a:r>
                      <a:r>
                        <a:rPr lang="ru-RU" sz="900" dirty="0">
                          <a:effectLst/>
                          <a:latin typeface="Arial" panose="020B0604020202020204" pitchFamily="34" charset="0"/>
                          <a:cs typeface="Arial" panose="020B0604020202020204" pitchFamily="34" charset="0"/>
                        </a:rPr>
                        <a:t> мен </a:t>
                      </a:r>
                      <a:r>
                        <a:rPr lang="ru-RU" sz="900" dirty="0" err="1">
                          <a:effectLst/>
                          <a:latin typeface="Arial" panose="020B0604020202020204" pitchFamily="34" charset="0"/>
                          <a:cs typeface="Arial" panose="020B0604020202020204" pitchFamily="34" charset="0"/>
                        </a:rPr>
                        <a:t>күні</a:t>
                      </a:r>
                      <a:endParaRPr lang="ru-KZ" sz="900" dirty="0">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solidFill>
                      <a:srgbClr val="4299E1"/>
                    </a:solidFill>
                  </a:tcPr>
                </a:tc>
                <a:extLst>
                  <a:ext uri="{0D108BD9-81ED-4DB2-BD59-A6C34878D82A}">
                    <a16:rowId xmlns:a16="http://schemas.microsoft.com/office/drawing/2014/main" val="3054092491"/>
                  </a:ext>
                </a:extLst>
              </a:tr>
              <a:tr h="429972">
                <a:tc>
                  <a:txBody>
                    <a:bodyPr/>
                    <a:lstStyle/>
                    <a:p>
                      <a:pPr algn="ctr">
                        <a:lnSpc>
                          <a:spcPct val="107000"/>
                        </a:lnSpc>
                        <a:spcAft>
                          <a:spcPts val="0"/>
                        </a:spcAft>
                        <a:tabLst>
                          <a:tab pos="3060700" algn="l"/>
                        </a:tabLst>
                      </a:pPr>
                      <a:r>
                        <a:rPr lang="ru-RU" sz="900" dirty="0">
                          <a:solidFill>
                            <a:srgbClr val="002060"/>
                          </a:solidFill>
                          <a:effectLst/>
                          <a:latin typeface="Arial" panose="020B0604020202020204" pitchFamily="34" charset="0"/>
                          <a:cs typeface="Arial" panose="020B0604020202020204" pitchFamily="34" charset="0"/>
                        </a:rPr>
                        <a:t>1</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a:lnSpc>
                          <a:spcPct val="107000"/>
                        </a:lnSpc>
                        <a:spcAft>
                          <a:spcPts val="0"/>
                        </a:spcAft>
                        <a:tabLst>
                          <a:tab pos="3060700" algn="l"/>
                        </a:tabLst>
                      </a:pPr>
                      <a:r>
                        <a:rPr lang="ru-KZ" sz="900" b="1" dirty="0" err="1">
                          <a:solidFill>
                            <a:srgbClr val="002060"/>
                          </a:solidFill>
                          <a:effectLst/>
                          <a:latin typeface="Arial" panose="020B0604020202020204" pitchFamily="34" charset="0"/>
                          <a:cs typeface="Arial" panose="020B0604020202020204" pitchFamily="34" charset="0"/>
                        </a:rPr>
                        <a:t>Шегай</a:t>
                      </a:r>
                      <a:r>
                        <a:rPr lang="ru-KZ" sz="900" b="1" dirty="0">
                          <a:solidFill>
                            <a:srgbClr val="002060"/>
                          </a:solidFill>
                          <a:effectLst/>
                          <a:latin typeface="Arial" panose="020B0604020202020204" pitchFamily="34" charset="0"/>
                          <a:cs typeface="Arial" panose="020B0604020202020204" pitchFamily="34" charset="0"/>
                        </a:rPr>
                        <a:t> Виктория </a:t>
                      </a:r>
                      <a:r>
                        <a:rPr lang="ru-KZ" sz="900" b="1" dirty="0" err="1">
                          <a:solidFill>
                            <a:srgbClr val="002060"/>
                          </a:solidFill>
                          <a:effectLst/>
                          <a:latin typeface="Arial" panose="020B0604020202020204" pitchFamily="34" charset="0"/>
                          <a:cs typeface="Arial" panose="020B0604020202020204" pitchFamily="34" charset="0"/>
                        </a:rPr>
                        <a:t>Вильгельмовна</a:t>
                      </a:r>
                      <a:r>
                        <a:rPr lang="kk-KZ" sz="900" dirty="0">
                          <a:solidFill>
                            <a:srgbClr val="002060"/>
                          </a:solidFill>
                          <a:effectLst/>
                          <a:latin typeface="Arial" panose="020B0604020202020204" pitchFamily="34" charset="0"/>
                          <a:cs typeface="Arial" panose="020B0604020202020204" pitchFamily="34" charset="0"/>
                        </a:rPr>
                        <a:t>, </a:t>
                      </a:r>
                    </a:p>
                    <a:p>
                      <a:pPr>
                        <a:lnSpc>
                          <a:spcPct val="107000"/>
                        </a:lnSpc>
                        <a:spcAft>
                          <a:spcPts val="0"/>
                        </a:spcAft>
                        <a:tabLst>
                          <a:tab pos="3060700" algn="l"/>
                        </a:tabLst>
                      </a:pPr>
                      <a:r>
                        <a:rPr lang="ru-RU" sz="900" dirty="0">
                          <a:solidFill>
                            <a:srgbClr val="002060"/>
                          </a:solidFill>
                          <a:effectLst/>
                          <a:latin typeface="Arial" panose="020B0604020202020204" pitchFamily="34" charset="0"/>
                          <a:cs typeface="Arial" panose="020B0604020202020204" pitchFamily="34" charset="0"/>
                        </a:rPr>
                        <a:t>ДК </a:t>
                      </a:r>
                      <a:r>
                        <a:rPr lang="ru-RU" sz="900" dirty="0" err="1">
                          <a:solidFill>
                            <a:srgbClr val="002060"/>
                          </a:solidFill>
                          <a:effectLst/>
                          <a:latin typeface="Arial" panose="020B0604020202020204" pitchFamily="34" charset="0"/>
                          <a:cs typeface="Arial" panose="020B0604020202020204" pitchFamily="34" charset="0"/>
                        </a:rPr>
                        <a:t>төрайымы</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marR="27305" algn="ctr">
                        <a:lnSpc>
                          <a:spcPct val="107000"/>
                        </a:lnSpc>
                        <a:spcAft>
                          <a:spcPts val="0"/>
                        </a:spcAft>
                        <a:tabLst>
                          <a:tab pos="3060700" algn="l"/>
                        </a:tabLst>
                      </a:pPr>
                      <a:r>
                        <a:rPr lang="ru-RU" sz="900" dirty="0" err="1">
                          <a:solidFill>
                            <a:srgbClr val="002060"/>
                          </a:solidFill>
                          <a:effectLst/>
                          <a:latin typeface="Arial" panose="020B0604020202020204" pitchFamily="34" charset="0"/>
                          <a:cs typeface="Arial" panose="020B0604020202020204" pitchFamily="34" charset="0"/>
                        </a:rPr>
                        <a:t>Еңбек</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және</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халықты</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әлеуметтік</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қорғау</a:t>
                      </a:r>
                      <a:r>
                        <a:rPr lang="ru-RU" sz="900" dirty="0">
                          <a:solidFill>
                            <a:srgbClr val="002060"/>
                          </a:solidFill>
                          <a:effectLst/>
                          <a:latin typeface="Arial" panose="020B0604020202020204" pitchFamily="34" charset="0"/>
                          <a:cs typeface="Arial" panose="020B0604020202020204" pitchFamily="34" charset="0"/>
                        </a:rPr>
                        <a:t> вице-</a:t>
                      </a:r>
                      <a:r>
                        <a:rPr lang="ru-RU" sz="900" dirty="0" err="1">
                          <a:solidFill>
                            <a:srgbClr val="002060"/>
                          </a:solidFill>
                          <a:effectLst/>
                          <a:latin typeface="Arial" panose="020B0604020202020204" pitchFamily="34" charset="0"/>
                          <a:cs typeface="Arial" panose="020B0604020202020204" pitchFamily="34" charset="0"/>
                        </a:rPr>
                        <a:t>министрі</a:t>
                      </a:r>
                      <a:r>
                        <a:rPr lang="ru-KZ" sz="900" dirty="0">
                          <a:solidFill>
                            <a:srgbClr val="002060"/>
                          </a:solidFill>
                          <a:effectLst/>
                          <a:latin typeface="Arial" panose="020B0604020202020204" pitchFamily="34" charset="0"/>
                          <a:cs typeface="Arial" panose="020B0604020202020204" pitchFamily="34" charset="0"/>
                        </a:rPr>
                        <a:t> </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marR="30480" algn="ctr">
                        <a:lnSpc>
                          <a:spcPct val="107000"/>
                        </a:lnSpc>
                        <a:spcAft>
                          <a:spcPts val="0"/>
                        </a:spcAft>
                        <a:tabLst>
                          <a:tab pos="3060700" algn="l"/>
                        </a:tabLst>
                      </a:pPr>
                      <a:r>
                        <a:rPr lang="ru-KZ" sz="900" dirty="0">
                          <a:solidFill>
                            <a:srgbClr val="002060"/>
                          </a:solidFill>
                          <a:effectLst/>
                          <a:latin typeface="Arial" panose="020B0604020202020204" pitchFamily="34" charset="0"/>
                          <a:cs typeface="Arial" panose="020B0604020202020204" pitchFamily="34" charset="0"/>
                        </a:rPr>
                        <a:t>23.06.2025</a:t>
                      </a:r>
                      <a:r>
                        <a:rPr lang="ru-RU" sz="900" dirty="0">
                          <a:solidFill>
                            <a:srgbClr val="002060"/>
                          </a:solidFill>
                          <a:effectLst/>
                          <a:latin typeface="Arial" panose="020B0604020202020204" pitchFamily="34" charset="0"/>
                          <a:cs typeface="Arial" panose="020B0604020202020204" pitchFamily="34" charset="0"/>
                        </a:rPr>
                        <a:t> №191 </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extLst>
                  <a:ext uri="{0D108BD9-81ED-4DB2-BD59-A6C34878D82A}">
                    <a16:rowId xmlns:a16="http://schemas.microsoft.com/office/drawing/2014/main" val="3244497659"/>
                  </a:ext>
                </a:extLst>
              </a:tr>
              <a:tr h="625359">
                <a:tc>
                  <a:txBody>
                    <a:bodyPr/>
                    <a:lstStyle/>
                    <a:p>
                      <a:pPr algn="ctr">
                        <a:lnSpc>
                          <a:spcPct val="107000"/>
                        </a:lnSpc>
                        <a:spcAft>
                          <a:spcPts val="0"/>
                        </a:spcAft>
                        <a:tabLst>
                          <a:tab pos="3060700" algn="l"/>
                        </a:tabLst>
                      </a:pPr>
                      <a:r>
                        <a:rPr lang="ru-RU" sz="900" dirty="0">
                          <a:solidFill>
                            <a:srgbClr val="002060"/>
                          </a:solidFill>
                          <a:effectLst/>
                          <a:latin typeface="Arial" panose="020B0604020202020204" pitchFamily="34" charset="0"/>
                          <a:cs typeface="Arial" panose="020B0604020202020204" pitchFamily="34" charset="0"/>
                        </a:rPr>
                        <a:t>2</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a:lnSpc>
                          <a:spcPct val="107000"/>
                        </a:lnSpc>
                        <a:spcAft>
                          <a:spcPts val="0"/>
                        </a:spcAft>
                        <a:tabLst>
                          <a:tab pos="3060700" algn="l"/>
                        </a:tabLst>
                      </a:pPr>
                      <a:r>
                        <a:rPr lang="ru-KZ" sz="900" b="1" dirty="0">
                          <a:solidFill>
                            <a:srgbClr val="002060"/>
                          </a:solidFill>
                          <a:effectLst/>
                          <a:latin typeface="Arial" panose="020B0604020202020204" pitchFamily="34" charset="0"/>
                          <a:cs typeface="Arial" panose="020B0604020202020204" pitchFamily="34" charset="0"/>
                        </a:rPr>
                        <a:t>Иванова Анна Олеговна</a:t>
                      </a:r>
                      <a:r>
                        <a:rPr lang="kk-KZ" sz="900" dirty="0">
                          <a:solidFill>
                            <a:srgbClr val="002060"/>
                          </a:solidFill>
                          <a:effectLst/>
                          <a:latin typeface="Arial" panose="020B0604020202020204" pitchFamily="34" charset="0"/>
                          <a:cs typeface="Arial" panose="020B0604020202020204" pitchFamily="34" charset="0"/>
                        </a:rPr>
                        <a:t>, </a:t>
                      </a:r>
                    </a:p>
                    <a:p>
                      <a:pPr>
                        <a:lnSpc>
                          <a:spcPct val="107000"/>
                        </a:lnSpc>
                        <a:spcAft>
                          <a:spcPts val="0"/>
                        </a:spcAft>
                        <a:tabLst>
                          <a:tab pos="3060700" algn="l"/>
                        </a:tabLst>
                      </a:pPr>
                      <a:r>
                        <a:rPr lang="ru-RU" sz="900" dirty="0">
                          <a:solidFill>
                            <a:srgbClr val="002060"/>
                          </a:solidFill>
                          <a:effectLst/>
                          <a:latin typeface="Arial" panose="020B0604020202020204" pitchFamily="34" charset="0"/>
                          <a:cs typeface="Arial" panose="020B0604020202020204" pitchFamily="34" charset="0"/>
                        </a:rPr>
                        <a:t>ДК </a:t>
                      </a:r>
                      <a:r>
                        <a:rPr lang="ru-RU" sz="900" dirty="0" err="1">
                          <a:solidFill>
                            <a:srgbClr val="002060"/>
                          </a:solidFill>
                          <a:effectLst/>
                          <a:latin typeface="Arial" panose="020B0604020202020204" pitchFamily="34" charset="0"/>
                          <a:cs typeface="Arial" panose="020B0604020202020204" pitchFamily="34" charset="0"/>
                        </a:rPr>
                        <a:t>мүшесі</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marR="27305" algn="ctr">
                        <a:lnSpc>
                          <a:spcPct val="107000"/>
                        </a:lnSpc>
                        <a:spcAft>
                          <a:spcPts val="0"/>
                        </a:spcAft>
                        <a:tabLst>
                          <a:tab pos="3060700" algn="l"/>
                        </a:tabLst>
                      </a:pPr>
                      <a:r>
                        <a:rPr lang="ru-RU" sz="900" dirty="0">
                          <a:solidFill>
                            <a:srgbClr val="002060"/>
                          </a:solidFill>
                          <a:effectLst/>
                          <a:latin typeface="Arial" panose="020B0604020202020204" pitchFamily="34" charset="0"/>
                          <a:cs typeface="Arial" panose="020B0604020202020204" pitchFamily="34" charset="0"/>
                        </a:rPr>
                        <a:t>ҚР </a:t>
                      </a:r>
                      <a:r>
                        <a:rPr lang="ru-RU" sz="900" dirty="0" err="1">
                          <a:solidFill>
                            <a:srgbClr val="002060"/>
                          </a:solidFill>
                          <a:effectLst/>
                          <a:latin typeface="Arial" panose="020B0604020202020204" pitchFamily="34" charset="0"/>
                          <a:cs typeface="Arial" panose="020B0604020202020204" pitchFamily="34" charset="0"/>
                        </a:rPr>
                        <a:t>Қаржы</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министрлігінің</a:t>
                      </a:r>
                      <a:r>
                        <a:rPr lang="ru-RU" sz="900" dirty="0">
                          <a:solidFill>
                            <a:srgbClr val="002060"/>
                          </a:solidFill>
                          <a:effectLst/>
                          <a:latin typeface="Arial" panose="020B0604020202020204" pitchFamily="34" charset="0"/>
                          <a:cs typeface="Arial" panose="020B0604020202020204" pitchFamily="34" charset="0"/>
                        </a:rPr>
                        <a:t> ММЖК </a:t>
                      </a:r>
                      <a:r>
                        <a:rPr lang="ru-RU" sz="900" dirty="0" err="1">
                          <a:solidFill>
                            <a:srgbClr val="002060"/>
                          </a:solidFill>
                          <a:effectLst/>
                          <a:latin typeface="Arial" panose="020B0604020202020204" pitchFamily="34" charset="0"/>
                          <a:cs typeface="Arial" panose="020B0604020202020204" pitchFamily="34" charset="0"/>
                        </a:rPr>
                        <a:t>Мемлекеттік</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мүлікті</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сенімгерлік</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басқаруды</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және</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концессияны</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мемлекеттік</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мониторингтеу</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басқармасының</a:t>
                      </a:r>
                      <a:r>
                        <a:rPr lang="ru-RU" sz="900" dirty="0">
                          <a:solidFill>
                            <a:srgbClr val="002060"/>
                          </a:solidFill>
                          <a:effectLst/>
                          <a:latin typeface="Arial" panose="020B0604020202020204" pitchFamily="34" charset="0"/>
                          <a:cs typeface="Arial" panose="020B0604020202020204" pitchFamily="34" charset="0"/>
                        </a:rPr>
                        <a:t> </a:t>
                      </a:r>
                      <a:r>
                        <a:rPr lang="ru-RU" sz="900" dirty="0" err="1">
                          <a:solidFill>
                            <a:srgbClr val="002060"/>
                          </a:solidFill>
                          <a:effectLst/>
                          <a:latin typeface="Arial" panose="020B0604020202020204" pitchFamily="34" charset="0"/>
                          <a:cs typeface="Arial" panose="020B0604020202020204" pitchFamily="34" charset="0"/>
                        </a:rPr>
                        <a:t>басшысы</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marR="30480" algn="ctr">
                        <a:lnSpc>
                          <a:spcPct val="107000"/>
                        </a:lnSpc>
                        <a:spcAft>
                          <a:spcPts val="0"/>
                        </a:spcAft>
                        <a:tabLst>
                          <a:tab pos="3060700" algn="l"/>
                        </a:tabLst>
                      </a:pPr>
                      <a:r>
                        <a:rPr lang="ru-KZ" sz="900" dirty="0">
                          <a:solidFill>
                            <a:srgbClr val="002060"/>
                          </a:solidFill>
                          <a:effectLst/>
                          <a:latin typeface="Arial" panose="020B0604020202020204" pitchFamily="34" charset="0"/>
                          <a:cs typeface="Arial" panose="020B0604020202020204" pitchFamily="34" charset="0"/>
                        </a:rPr>
                        <a:t>03.10.202</a:t>
                      </a:r>
                      <a:r>
                        <a:rPr lang="ru-RU" sz="900" dirty="0">
                          <a:solidFill>
                            <a:srgbClr val="002060"/>
                          </a:solidFill>
                          <a:effectLst/>
                          <a:latin typeface="Arial" panose="020B0604020202020204" pitchFamily="34" charset="0"/>
                          <a:cs typeface="Arial" panose="020B0604020202020204" pitchFamily="34" charset="0"/>
                        </a:rPr>
                        <a:t>3 №322 </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extLst>
                  <a:ext uri="{0D108BD9-81ED-4DB2-BD59-A6C34878D82A}">
                    <a16:rowId xmlns:a16="http://schemas.microsoft.com/office/drawing/2014/main" val="2475580792"/>
                  </a:ext>
                </a:extLst>
              </a:tr>
              <a:tr h="507364">
                <a:tc>
                  <a:txBody>
                    <a:bodyPr/>
                    <a:lstStyle/>
                    <a:p>
                      <a:pPr algn="ctr">
                        <a:lnSpc>
                          <a:spcPct val="107000"/>
                        </a:lnSpc>
                        <a:spcAft>
                          <a:spcPts val="0"/>
                        </a:spcAft>
                        <a:tabLst>
                          <a:tab pos="3060700" algn="l"/>
                        </a:tabLst>
                      </a:pPr>
                      <a:r>
                        <a:rPr lang="ru-RU" sz="900" dirty="0">
                          <a:solidFill>
                            <a:srgbClr val="002060"/>
                          </a:solidFill>
                          <a:effectLst/>
                          <a:latin typeface="Arial" panose="020B0604020202020204" pitchFamily="34" charset="0"/>
                          <a:cs typeface="Arial" panose="020B0604020202020204" pitchFamily="34" charset="0"/>
                        </a:rPr>
                        <a:t>3</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a:lnSpc>
                          <a:spcPct val="107000"/>
                        </a:lnSpc>
                        <a:spcAft>
                          <a:spcPts val="0"/>
                        </a:spcAft>
                        <a:tabLst>
                          <a:tab pos="3060700" algn="l"/>
                        </a:tabLst>
                      </a:pPr>
                      <a:r>
                        <a:rPr lang="ru-KZ" sz="900" b="1" dirty="0" err="1">
                          <a:solidFill>
                            <a:srgbClr val="002060"/>
                          </a:solidFill>
                          <a:effectLst/>
                          <a:latin typeface="Arial" panose="020B0604020202020204" pitchFamily="34" charset="0"/>
                          <a:cs typeface="Arial" panose="020B0604020202020204" pitchFamily="34" charset="0"/>
                        </a:rPr>
                        <a:t>Жангаулов</a:t>
                      </a:r>
                      <a:r>
                        <a:rPr lang="ru-KZ" sz="900" b="1" dirty="0">
                          <a:solidFill>
                            <a:srgbClr val="002060"/>
                          </a:solidFill>
                          <a:effectLst/>
                          <a:latin typeface="Arial" panose="020B0604020202020204" pitchFamily="34" charset="0"/>
                          <a:cs typeface="Arial" panose="020B0604020202020204" pitchFamily="34" charset="0"/>
                        </a:rPr>
                        <a:t> </a:t>
                      </a:r>
                      <a:r>
                        <a:rPr lang="ru-KZ" sz="900" b="1" dirty="0" err="1">
                          <a:solidFill>
                            <a:srgbClr val="002060"/>
                          </a:solidFill>
                          <a:effectLst/>
                          <a:latin typeface="Arial" panose="020B0604020202020204" pitchFamily="34" charset="0"/>
                          <a:cs typeface="Arial" panose="020B0604020202020204" pitchFamily="34" charset="0"/>
                        </a:rPr>
                        <a:t>Ержан</a:t>
                      </a:r>
                      <a:r>
                        <a:rPr lang="ru-KZ" sz="900" b="1" dirty="0">
                          <a:solidFill>
                            <a:srgbClr val="002060"/>
                          </a:solidFill>
                          <a:effectLst/>
                          <a:latin typeface="Arial" panose="020B0604020202020204" pitchFamily="34" charset="0"/>
                          <a:cs typeface="Arial" panose="020B0604020202020204" pitchFamily="34" charset="0"/>
                        </a:rPr>
                        <a:t> </a:t>
                      </a:r>
                      <a:r>
                        <a:rPr lang="ru-KZ" sz="900" b="1" dirty="0" err="1">
                          <a:solidFill>
                            <a:srgbClr val="002060"/>
                          </a:solidFill>
                          <a:effectLst/>
                          <a:latin typeface="Arial" panose="020B0604020202020204" pitchFamily="34" charset="0"/>
                          <a:cs typeface="Arial" panose="020B0604020202020204" pitchFamily="34" charset="0"/>
                        </a:rPr>
                        <a:t>Арыстанбекович</a:t>
                      </a:r>
                      <a:r>
                        <a:rPr lang="kk-KZ" sz="900" dirty="0">
                          <a:solidFill>
                            <a:srgbClr val="002060"/>
                          </a:solidFill>
                          <a:effectLst/>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7000"/>
                        </a:lnSpc>
                        <a:spcBef>
                          <a:spcPts val="0"/>
                        </a:spcBef>
                        <a:spcAft>
                          <a:spcPts val="0"/>
                        </a:spcAft>
                        <a:buClrTx/>
                        <a:buSzTx/>
                        <a:buFontTx/>
                        <a:buNone/>
                        <a:tabLst>
                          <a:tab pos="3060700" algn="l"/>
                        </a:tabLst>
                        <a:defRPr/>
                      </a:pPr>
                      <a:r>
                        <a:rPr lang="ru-RU" sz="900" dirty="0">
                          <a:solidFill>
                            <a:srgbClr val="002060"/>
                          </a:solidFill>
                          <a:effectLst/>
                          <a:latin typeface="Arial" panose="020B0604020202020204" pitchFamily="34" charset="0"/>
                          <a:cs typeface="Arial" panose="020B0604020202020204" pitchFamily="34" charset="0"/>
                        </a:rPr>
                        <a:t>ДК </a:t>
                      </a:r>
                      <a:r>
                        <a:rPr lang="ru-RU" sz="900" dirty="0" err="1">
                          <a:solidFill>
                            <a:srgbClr val="002060"/>
                          </a:solidFill>
                          <a:effectLst/>
                          <a:latin typeface="Arial" panose="020B0604020202020204" pitchFamily="34" charset="0"/>
                          <a:cs typeface="Arial" panose="020B0604020202020204" pitchFamily="34" charset="0"/>
                        </a:rPr>
                        <a:t>мүшесі</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3060700" algn="l"/>
                        </a:tabLst>
                      </a:pPr>
                      <a:r>
                        <a:rPr lang="ru-KZ" sz="900" dirty="0">
                          <a:solidFill>
                            <a:srgbClr val="002060"/>
                          </a:solidFill>
                          <a:effectLst/>
                          <a:latin typeface="Arial" panose="020B0604020202020204" pitchFamily="34" charset="0"/>
                          <a:cs typeface="Arial" panose="020B0604020202020204" pitchFamily="34" charset="0"/>
                        </a:rPr>
                        <a:t> </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marR="27305" algn="ctr">
                        <a:lnSpc>
                          <a:spcPct val="107000"/>
                        </a:lnSpc>
                        <a:spcAft>
                          <a:spcPts val="0"/>
                        </a:spcAft>
                        <a:tabLst>
                          <a:tab pos="3060700" algn="l"/>
                        </a:tabLst>
                      </a:pPr>
                      <a:r>
                        <a:rPr lang="ru-RU" sz="900" dirty="0" err="1">
                          <a:solidFill>
                            <a:srgbClr val="002060"/>
                          </a:solidFill>
                          <a:effectLst/>
                          <a:latin typeface="Arial" panose="020B0604020202020204" pitchFamily="34" charset="0"/>
                          <a:cs typeface="Arial" panose="020B0604020202020204" pitchFamily="34" charset="0"/>
                        </a:rPr>
                        <a:t>Тәуелсіз</a:t>
                      </a:r>
                      <a:r>
                        <a:rPr lang="ru-RU" sz="900" dirty="0">
                          <a:solidFill>
                            <a:srgbClr val="002060"/>
                          </a:solidFill>
                          <a:effectLst/>
                          <a:latin typeface="Arial" panose="020B0604020202020204" pitchFamily="34" charset="0"/>
                          <a:cs typeface="Arial" panose="020B0604020202020204" pitchFamily="34" charset="0"/>
                        </a:rPr>
                        <a:t> директор</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marR="30480" algn="ctr">
                        <a:lnSpc>
                          <a:spcPct val="107000"/>
                        </a:lnSpc>
                        <a:spcAft>
                          <a:spcPts val="0"/>
                        </a:spcAft>
                        <a:tabLst>
                          <a:tab pos="3060700" algn="l"/>
                        </a:tabLst>
                      </a:pPr>
                      <a:r>
                        <a:rPr lang="ru-KZ" sz="900" dirty="0">
                          <a:solidFill>
                            <a:srgbClr val="002060"/>
                          </a:solidFill>
                          <a:effectLst/>
                          <a:latin typeface="Arial" panose="020B0604020202020204" pitchFamily="34" charset="0"/>
                          <a:cs typeface="Arial" panose="020B0604020202020204" pitchFamily="34" charset="0"/>
                        </a:rPr>
                        <a:t>06.08.2025</a:t>
                      </a:r>
                      <a:r>
                        <a:rPr lang="ru-RU" sz="900" dirty="0">
                          <a:solidFill>
                            <a:srgbClr val="002060"/>
                          </a:solidFill>
                          <a:effectLst/>
                          <a:latin typeface="Arial" panose="020B0604020202020204" pitchFamily="34" charset="0"/>
                          <a:cs typeface="Arial" panose="020B0604020202020204" pitchFamily="34" charset="0"/>
                        </a:rPr>
                        <a:t> </a:t>
                      </a:r>
                      <a:r>
                        <a:rPr lang="ru-KZ" sz="900" dirty="0">
                          <a:solidFill>
                            <a:srgbClr val="002060"/>
                          </a:solidFill>
                          <a:effectLst/>
                          <a:latin typeface="Arial" panose="020B0604020202020204" pitchFamily="34" charset="0"/>
                          <a:cs typeface="Arial" panose="020B0604020202020204" pitchFamily="34" charset="0"/>
                        </a:rPr>
                        <a:t>№241 </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extLst>
                  <a:ext uri="{0D108BD9-81ED-4DB2-BD59-A6C34878D82A}">
                    <a16:rowId xmlns:a16="http://schemas.microsoft.com/office/drawing/2014/main" val="2853914698"/>
                  </a:ext>
                </a:extLst>
              </a:tr>
              <a:tr h="378176">
                <a:tc>
                  <a:txBody>
                    <a:bodyPr/>
                    <a:lstStyle/>
                    <a:p>
                      <a:pPr algn="ctr">
                        <a:lnSpc>
                          <a:spcPct val="107000"/>
                        </a:lnSpc>
                        <a:spcAft>
                          <a:spcPts val="0"/>
                        </a:spcAft>
                        <a:tabLst>
                          <a:tab pos="3060700" algn="l"/>
                        </a:tabLst>
                      </a:pPr>
                      <a:r>
                        <a:rPr lang="ru-RU" sz="900" dirty="0">
                          <a:solidFill>
                            <a:srgbClr val="002060"/>
                          </a:solidFill>
                          <a:effectLst/>
                          <a:latin typeface="Arial" panose="020B0604020202020204" pitchFamily="34" charset="0"/>
                          <a:cs typeface="Arial" panose="020B0604020202020204" pitchFamily="34" charset="0"/>
                        </a:rPr>
                        <a:t>4</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a:lnSpc>
                          <a:spcPct val="107000"/>
                        </a:lnSpc>
                        <a:spcAft>
                          <a:spcPts val="0"/>
                        </a:spcAft>
                        <a:tabLst>
                          <a:tab pos="3060700" algn="l"/>
                        </a:tabLst>
                      </a:pPr>
                      <a:r>
                        <a:rPr lang="ru-KZ" sz="900" b="1" dirty="0" err="1">
                          <a:solidFill>
                            <a:srgbClr val="002060"/>
                          </a:solidFill>
                          <a:effectLst/>
                          <a:latin typeface="Arial" panose="020B0604020202020204" pitchFamily="34" charset="0"/>
                          <a:cs typeface="Arial" panose="020B0604020202020204" pitchFamily="34" charset="0"/>
                        </a:rPr>
                        <a:t>Матишев</a:t>
                      </a:r>
                      <a:r>
                        <a:rPr lang="ru-KZ" sz="900" b="1" dirty="0">
                          <a:solidFill>
                            <a:srgbClr val="002060"/>
                          </a:solidFill>
                          <a:effectLst/>
                          <a:latin typeface="Arial" panose="020B0604020202020204" pitchFamily="34" charset="0"/>
                          <a:cs typeface="Arial" panose="020B0604020202020204" pitchFamily="34" charset="0"/>
                        </a:rPr>
                        <a:t> </a:t>
                      </a:r>
                      <a:r>
                        <a:rPr lang="ru-KZ" sz="900" b="1" dirty="0" err="1">
                          <a:solidFill>
                            <a:srgbClr val="002060"/>
                          </a:solidFill>
                          <a:effectLst/>
                          <a:latin typeface="Arial" panose="020B0604020202020204" pitchFamily="34" charset="0"/>
                          <a:cs typeface="Arial" panose="020B0604020202020204" pitchFamily="34" charset="0"/>
                        </a:rPr>
                        <a:t>Алиакпар</a:t>
                      </a:r>
                      <a:r>
                        <a:rPr lang="ru-KZ" sz="900" b="1" dirty="0">
                          <a:solidFill>
                            <a:srgbClr val="002060"/>
                          </a:solidFill>
                          <a:effectLst/>
                          <a:latin typeface="Arial" panose="020B0604020202020204" pitchFamily="34" charset="0"/>
                          <a:cs typeface="Arial" panose="020B0604020202020204" pitchFamily="34" charset="0"/>
                        </a:rPr>
                        <a:t> </a:t>
                      </a:r>
                      <a:r>
                        <a:rPr lang="ru-KZ" sz="900" b="1" dirty="0" err="1">
                          <a:solidFill>
                            <a:srgbClr val="002060"/>
                          </a:solidFill>
                          <a:effectLst/>
                          <a:latin typeface="Arial" panose="020B0604020202020204" pitchFamily="34" charset="0"/>
                          <a:cs typeface="Arial" panose="020B0604020202020204" pitchFamily="34" charset="0"/>
                        </a:rPr>
                        <a:t>Болатович</a:t>
                      </a:r>
                      <a:r>
                        <a:rPr lang="kk-KZ" sz="900" b="1" dirty="0">
                          <a:solidFill>
                            <a:srgbClr val="002060"/>
                          </a:solidFill>
                          <a:effectLst/>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7000"/>
                        </a:lnSpc>
                        <a:spcBef>
                          <a:spcPts val="0"/>
                        </a:spcBef>
                        <a:spcAft>
                          <a:spcPts val="0"/>
                        </a:spcAft>
                        <a:buClrTx/>
                        <a:buSzTx/>
                        <a:buFontTx/>
                        <a:buNone/>
                        <a:tabLst>
                          <a:tab pos="3060700" algn="l"/>
                        </a:tabLst>
                        <a:defRPr/>
                      </a:pPr>
                      <a:r>
                        <a:rPr lang="ru-RU" sz="900" dirty="0">
                          <a:solidFill>
                            <a:srgbClr val="002060"/>
                          </a:solidFill>
                          <a:effectLst/>
                          <a:latin typeface="Arial" panose="020B0604020202020204" pitchFamily="34" charset="0"/>
                          <a:cs typeface="Arial" panose="020B0604020202020204" pitchFamily="34" charset="0"/>
                        </a:rPr>
                        <a:t>ДК </a:t>
                      </a:r>
                      <a:r>
                        <a:rPr lang="ru-RU" sz="900" dirty="0" err="1">
                          <a:solidFill>
                            <a:srgbClr val="002060"/>
                          </a:solidFill>
                          <a:effectLst/>
                          <a:latin typeface="Arial" panose="020B0604020202020204" pitchFamily="34" charset="0"/>
                          <a:cs typeface="Arial" panose="020B0604020202020204" pitchFamily="34" charset="0"/>
                        </a:rPr>
                        <a:t>мүшесі</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3060700" algn="l"/>
                        </a:tabLst>
                      </a:pPr>
                      <a:r>
                        <a:rPr lang="ru-KZ" sz="900" dirty="0">
                          <a:solidFill>
                            <a:srgbClr val="002060"/>
                          </a:solidFill>
                          <a:effectLst/>
                          <a:latin typeface="Arial" panose="020B0604020202020204" pitchFamily="34" charset="0"/>
                          <a:cs typeface="Arial" panose="020B0604020202020204" pitchFamily="34" charset="0"/>
                        </a:rPr>
                        <a:t> </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marR="27305" algn="ctr">
                        <a:lnSpc>
                          <a:spcPct val="107000"/>
                        </a:lnSpc>
                        <a:spcAft>
                          <a:spcPts val="0"/>
                        </a:spcAft>
                        <a:tabLst>
                          <a:tab pos="3060700" algn="l"/>
                        </a:tabLst>
                      </a:pPr>
                      <a:r>
                        <a:rPr lang="ru-RU" sz="900" dirty="0" err="1">
                          <a:solidFill>
                            <a:srgbClr val="002060"/>
                          </a:solidFill>
                          <a:effectLst/>
                          <a:latin typeface="Arial" panose="020B0604020202020204" pitchFamily="34" charset="0"/>
                          <a:cs typeface="Arial" panose="020B0604020202020204" pitchFamily="34" charset="0"/>
                        </a:rPr>
                        <a:t>Тәуелсіз</a:t>
                      </a:r>
                      <a:r>
                        <a:rPr lang="ru-RU" sz="900" dirty="0">
                          <a:solidFill>
                            <a:srgbClr val="002060"/>
                          </a:solidFill>
                          <a:effectLst/>
                          <a:latin typeface="Arial" panose="020B0604020202020204" pitchFamily="34" charset="0"/>
                          <a:cs typeface="Arial" panose="020B0604020202020204" pitchFamily="34" charset="0"/>
                        </a:rPr>
                        <a:t> директор</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marR="30480" algn="ctr">
                        <a:lnSpc>
                          <a:spcPct val="107000"/>
                        </a:lnSpc>
                        <a:spcAft>
                          <a:spcPts val="0"/>
                        </a:spcAft>
                        <a:tabLst>
                          <a:tab pos="3060700" algn="l"/>
                        </a:tabLst>
                      </a:pPr>
                      <a:r>
                        <a:rPr lang="ru-KZ" sz="900" dirty="0">
                          <a:solidFill>
                            <a:srgbClr val="002060"/>
                          </a:solidFill>
                          <a:effectLst/>
                          <a:latin typeface="Arial" panose="020B0604020202020204" pitchFamily="34" charset="0"/>
                          <a:cs typeface="Arial" panose="020B0604020202020204" pitchFamily="34" charset="0"/>
                        </a:rPr>
                        <a:t>04.09.2025</a:t>
                      </a:r>
                      <a:r>
                        <a:rPr lang="ru-RU" sz="900" dirty="0">
                          <a:solidFill>
                            <a:srgbClr val="002060"/>
                          </a:solidFill>
                          <a:effectLst/>
                          <a:latin typeface="Arial" panose="020B0604020202020204" pitchFamily="34" charset="0"/>
                          <a:cs typeface="Arial" panose="020B0604020202020204" pitchFamily="34" charset="0"/>
                        </a:rPr>
                        <a:t> </a:t>
                      </a:r>
                      <a:r>
                        <a:rPr lang="ru-KZ" sz="900" dirty="0">
                          <a:solidFill>
                            <a:srgbClr val="002060"/>
                          </a:solidFill>
                          <a:effectLst/>
                          <a:latin typeface="Arial" panose="020B0604020202020204" pitchFamily="34" charset="0"/>
                          <a:cs typeface="Arial" panose="020B0604020202020204" pitchFamily="34" charset="0"/>
                        </a:rPr>
                        <a:t>№265 </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extLst>
                  <a:ext uri="{0D108BD9-81ED-4DB2-BD59-A6C34878D82A}">
                    <a16:rowId xmlns:a16="http://schemas.microsoft.com/office/drawing/2014/main" val="2426438682"/>
                  </a:ext>
                </a:extLst>
              </a:tr>
              <a:tr h="378176">
                <a:tc>
                  <a:txBody>
                    <a:bodyPr/>
                    <a:lstStyle/>
                    <a:p>
                      <a:pPr algn="ctr">
                        <a:lnSpc>
                          <a:spcPct val="107000"/>
                        </a:lnSpc>
                        <a:spcAft>
                          <a:spcPts val="0"/>
                        </a:spcAft>
                        <a:tabLst>
                          <a:tab pos="3060700" algn="l"/>
                        </a:tabLst>
                      </a:pPr>
                      <a:r>
                        <a:rPr lang="ru-RU" sz="900" dirty="0">
                          <a:solidFill>
                            <a:srgbClr val="002060"/>
                          </a:solidFill>
                          <a:effectLst/>
                          <a:latin typeface="Arial" panose="020B0604020202020204" pitchFamily="34" charset="0"/>
                          <a:cs typeface="Arial" panose="020B0604020202020204" pitchFamily="34" charset="0"/>
                        </a:rPr>
                        <a:t>5</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a:lnSpc>
                          <a:spcPct val="107000"/>
                        </a:lnSpc>
                        <a:spcAft>
                          <a:spcPts val="0"/>
                        </a:spcAft>
                        <a:tabLst>
                          <a:tab pos="3060700" algn="l"/>
                        </a:tabLst>
                      </a:pPr>
                      <a:r>
                        <a:rPr lang="ru-KZ" sz="900" b="1" dirty="0" err="1">
                          <a:solidFill>
                            <a:srgbClr val="002060"/>
                          </a:solidFill>
                          <a:effectLst/>
                          <a:latin typeface="Arial" panose="020B0604020202020204" pitchFamily="34" charset="0"/>
                          <a:cs typeface="Arial" panose="020B0604020202020204" pitchFamily="34" charset="0"/>
                        </a:rPr>
                        <a:t>Кенесарин</a:t>
                      </a:r>
                      <a:r>
                        <a:rPr lang="ru-KZ" sz="900" b="1" dirty="0">
                          <a:solidFill>
                            <a:srgbClr val="002060"/>
                          </a:solidFill>
                          <a:effectLst/>
                          <a:latin typeface="Arial" panose="020B0604020202020204" pitchFamily="34" charset="0"/>
                          <a:cs typeface="Arial" panose="020B0604020202020204" pitchFamily="34" charset="0"/>
                        </a:rPr>
                        <a:t> Сагир </a:t>
                      </a:r>
                      <a:r>
                        <a:rPr lang="ru-KZ" sz="900" b="1" dirty="0" err="1">
                          <a:solidFill>
                            <a:srgbClr val="002060"/>
                          </a:solidFill>
                          <a:effectLst/>
                          <a:latin typeface="Arial" panose="020B0604020202020204" pitchFamily="34" charset="0"/>
                          <a:cs typeface="Arial" panose="020B0604020202020204" pitchFamily="34" charset="0"/>
                        </a:rPr>
                        <a:t>Есенгулович</a:t>
                      </a:r>
                      <a:r>
                        <a:rPr lang="kk-KZ" sz="900" dirty="0">
                          <a:solidFill>
                            <a:srgbClr val="002060"/>
                          </a:solidFill>
                          <a:effectLst/>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7000"/>
                        </a:lnSpc>
                        <a:spcBef>
                          <a:spcPts val="0"/>
                        </a:spcBef>
                        <a:spcAft>
                          <a:spcPts val="0"/>
                        </a:spcAft>
                        <a:buClrTx/>
                        <a:buSzTx/>
                        <a:buFontTx/>
                        <a:buNone/>
                        <a:tabLst>
                          <a:tab pos="3060700" algn="l"/>
                        </a:tabLst>
                        <a:defRPr/>
                      </a:pPr>
                      <a:r>
                        <a:rPr lang="ru-RU" sz="900" dirty="0">
                          <a:solidFill>
                            <a:srgbClr val="002060"/>
                          </a:solidFill>
                          <a:effectLst/>
                          <a:latin typeface="Arial" panose="020B0604020202020204" pitchFamily="34" charset="0"/>
                          <a:cs typeface="Arial" panose="020B0604020202020204" pitchFamily="34" charset="0"/>
                        </a:rPr>
                        <a:t>ДК </a:t>
                      </a:r>
                      <a:r>
                        <a:rPr lang="ru-RU" sz="900" dirty="0" err="1">
                          <a:solidFill>
                            <a:srgbClr val="002060"/>
                          </a:solidFill>
                          <a:effectLst/>
                          <a:latin typeface="Arial" panose="020B0604020202020204" pitchFamily="34" charset="0"/>
                          <a:cs typeface="Arial" panose="020B0604020202020204" pitchFamily="34" charset="0"/>
                        </a:rPr>
                        <a:t>мүшесі</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3060700" algn="l"/>
                        </a:tabLst>
                      </a:pPr>
                      <a:r>
                        <a:rPr lang="ru-KZ" sz="900" dirty="0">
                          <a:solidFill>
                            <a:srgbClr val="002060"/>
                          </a:solidFill>
                          <a:effectLst/>
                          <a:latin typeface="Arial" panose="020B0604020202020204" pitchFamily="34" charset="0"/>
                          <a:cs typeface="Arial" panose="020B0604020202020204" pitchFamily="34" charset="0"/>
                        </a:rPr>
                        <a:t> </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marR="27305" algn="ctr">
                        <a:lnSpc>
                          <a:spcPct val="107000"/>
                        </a:lnSpc>
                        <a:spcAft>
                          <a:spcPts val="0"/>
                        </a:spcAft>
                        <a:tabLst>
                          <a:tab pos="3060700" algn="l"/>
                        </a:tabLst>
                      </a:pPr>
                      <a:r>
                        <a:rPr lang="ru-RU" sz="900" dirty="0" err="1">
                          <a:solidFill>
                            <a:srgbClr val="002060"/>
                          </a:solidFill>
                          <a:effectLst/>
                          <a:latin typeface="Arial" panose="020B0604020202020204" pitchFamily="34" charset="0"/>
                          <a:cs typeface="Arial" panose="020B0604020202020204" pitchFamily="34" charset="0"/>
                        </a:rPr>
                        <a:t>Тәуелсіз</a:t>
                      </a:r>
                      <a:r>
                        <a:rPr lang="ru-RU" sz="900" dirty="0">
                          <a:solidFill>
                            <a:srgbClr val="002060"/>
                          </a:solidFill>
                          <a:effectLst/>
                          <a:latin typeface="Arial" panose="020B0604020202020204" pitchFamily="34" charset="0"/>
                          <a:cs typeface="Arial" panose="020B0604020202020204" pitchFamily="34" charset="0"/>
                        </a:rPr>
                        <a:t> директор</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marR="30480" algn="ctr">
                        <a:lnSpc>
                          <a:spcPct val="107000"/>
                        </a:lnSpc>
                        <a:spcAft>
                          <a:spcPts val="0"/>
                        </a:spcAft>
                        <a:tabLst>
                          <a:tab pos="3060700" algn="l"/>
                        </a:tabLst>
                      </a:pPr>
                      <a:r>
                        <a:rPr lang="ru-KZ" sz="900" dirty="0">
                          <a:solidFill>
                            <a:srgbClr val="002060"/>
                          </a:solidFill>
                          <a:effectLst/>
                          <a:latin typeface="Arial" panose="020B0604020202020204" pitchFamily="34" charset="0"/>
                          <a:cs typeface="Arial" panose="020B0604020202020204" pitchFamily="34" charset="0"/>
                        </a:rPr>
                        <a:t>18.09.2025</a:t>
                      </a:r>
                      <a:r>
                        <a:rPr lang="ru-RU" sz="900" dirty="0">
                          <a:solidFill>
                            <a:srgbClr val="002060"/>
                          </a:solidFill>
                          <a:effectLst/>
                          <a:latin typeface="Arial" panose="020B0604020202020204" pitchFamily="34" charset="0"/>
                          <a:cs typeface="Arial" panose="020B0604020202020204" pitchFamily="34" charset="0"/>
                        </a:rPr>
                        <a:t> </a:t>
                      </a:r>
                      <a:r>
                        <a:rPr lang="ru-KZ" sz="900" dirty="0">
                          <a:solidFill>
                            <a:srgbClr val="002060"/>
                          </a:solidFill>
                          <a:effectLst/>
                          <a:latin typeface="Arial" panose="020B0604020202020204" pitchFamily="34" charset="0"/>
                          <a:cs typeface="Arial" panose="020B0604020202020204" pitchFamily="34" charset="0"/>
                        </a:rPr>
                        <a:t>№276 </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extLst>
                  <a:ext uri="{0D108BD9-81ED-4DB2-BD59-A6C34878D82A}">
                    <a16:rowId xmlns:a16="http://schemas.microsoft.com/office/drawing/2014/main" val="19942402"/>
                  </a:ext>
                </a:extLst>
              </a:tr>
              <a:tr h="507364">
                <a:tc>
                  <a:txBody>
                    <a:bodyPr/>
                    <a:lstStyle/>
                    <a:p>
                      <a:pPr algn="ctr">
                        <a:lnSpc>
                          <a:spcPct val="107000"/>
                        </a:lnSpc>
                        <a:spcAft>
                          <a:spcPts val="0"/>
                        </a:spcAft>
                        <a:tabLst>
                          <a:tab pos="3060700" algn="l"/>
                        </a:tabLst>
                      </a:pPr>
                      <a:r>
                        <a:rPr lang="ru-RU" sz="900" dirty="0">
                          <a:solidFill>
                            <a:srgbClr val="002060"/>
                          </a:solidFill>
                          <a:effectLst/>
                          <a:latin typeface="Arial" panose="020B0604020202020204" pitchFamily="34" charset="0"/>
                          <a:cs typeface="Arial" panose="020B0604020202020204" pitchFamily="34" charset="0"/>
                        </a:rPr>
                        <a:t>6</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tab pos="3060700" algn="l"/>
                        </a:tabLst>
                        <a:defRPr/>
                      </a:pPr>
                      <a:r>
                        <a:rPr lang="ru-KZ" sz="900" b="1" dirty="0">
                          <a:solidFill>
                            <a:srgbClr val="002060"/>
                          </a:solidFill>
                          <a:effectLst/>
                          <a:latin typeface="Arial" panose="020B0604020202020204" pitchFamily="34" charset="0"/>
                          <a:cs typeface="Arial" panose="020B0604020202020204" pitchFamily="34" charset="0"/>
                        </a:rPr>
                        <a:t>Курманов </a:t>
                      </a:r>
                      <a:r>
                        <a:rPr lang="ru-KZ" sz="900" b="1" dirty="0" err="1">
                          <a:solidFill>
                            <a:srgbClr val="002060"/>
                          </a:solidFill>
                          <a:effectLst/>
                          <a:latin typeface="Arial" panose="020B0604020202020204" pitchFamily="34" charset="0"/>
                          <a:cs typeface="Arial" panose="020B0604020202020204" pitchFamily="34" charset="0"/>
                        </a:rPr>
                        <a:t>Алмас</a:t>
                      </a:r>
                      <a:r>
                        <a:rPr lang="ru-KZ" sz="900" b="1" dirty="0">
                          <a:solidFill>
                            <a:srgbClr val="002060"/>
                          </a:solidFill>
                          <a:effectLst/>
                          <a:latin typeface="Arial" panose="020B0604020202020204" pitchFamily="34" charset="0"/>
                          <a:cs typeface="Arial" panose="020B0604020202020204" pitchFamily="34" charset="0"/>
                        </a:rPr>
                        <a:t> </a:t>
                      </a:r>
                      <a:r>
                        <a:rPr lang="ru-KZ" sz="900" b="1" dirty="0" err="1">
                          <a:solidFill>
                            <a:srgbClr val="002060"/>
                          </a:solidFill>
                          <a:effectLst/>
                          <a:latin typeface="Arial" panose="020B0604020202020204" pitchFamily="34" charset="0"/>
                          <a:cs typeface="Arial" panose="020B0604020202020204" pitchFamily="34" charset="0"/>
                        </a:rPr>
                        <a:t>Мухаметкаримович</a:t>
                      </a:r>
                      <a:r>
                        <a:rPr lang="kk-KZ" sz="900" dirty="0">
                          <a:solidFill>
                            <a:srgbClr val="002060"/>
                          </a:solidFill>
                          <a:effectLst/>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7000"/>
                        </a:lnSpc>
                        <a:spcBef>
                          <a:spcPts val="0"/>
                        </a:spcBef>
                        <a:spcAft>
                          <a:spcPts val="0"/>
                        </a:spcAft>
                        <a:buClrTx/>
                        <a:buSzTx/>
                        <a:buFontTx/>
                        <a:buNone/>
                        <a:tabLst>
                          <a:tab pos="3060700" algn="l"/>
                        </a:tabLst>
                        <a:defRPr/>
                      </a:pPr>
                      <a:r>
                        <a:rPr lang="ru-RU" sz="900" dirty="0">
                          <a:solidFill>
                            <a:srgbClr val="002060"/>
                          </a:solidFill>
                          <a:effectLst/>
                          <a:latin typeface="Arial" panose="020B0604020202020204" pitchFamily="34" charset="0"/>
                          <a:cs typeface="Arial" panose="020B0604020202020204" pitchFamily="34" charset="0"/>
                        </a:rPr>
                        <a:t>ДК </a:t>
                      </a:r>
                      <a:r>
                        <a:rPr lang="ru-RU" sz="900" dirty="0" err="1">
                          <a:solidFill>
                            <a:srgbClr val="002060"/>
                          </a:solidFill>
                          <a:effectLst/>
                          <a:latin typeface="Arial" panose="020B0604020202020204" pitchFamily="34" charset="0"/>
                          <a:cs typeface="Arial" panose="020B0604020202020204" pitchFamily="34" charset="0"/>
                        </a:rPr>
                        <a:t>мүшесі</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3060700" algn="l"/>
                        </a:tabLst>
                      </a:pP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marR="27305" algn="ctr">
                        <a:lnSpc>
                          <a:spcPct val="107000"/>
                        </a:lnSpc>
                        <a:spcAft>
                          <a:spcPts val="0"/>
                        </a:spcAft>
                        <a:tabLst>
                          <a:tab pos="3060700" algn="l"/>
                        </a:tabLst>
                      </a:pPr>
                      <a:r>
                        <a:rPr lang="ru-KZ" sz="900" dirty="0">
                          <a:solidFill>
                            <a:srgbClr val="002060"/>
                          </a:solidFill>
                          <a:effectLst/>
                          <a:latin typeface="Arial" panose="020B0604020202020204" pitchFamily="34" charset="0"/>
                          <a:cs typeface="Arial" panose="020B0604020202020204" pitchFamily="34" charset="0"/>
                        </a:rPr>
                        <a:t>«</a:t>
                      </a:r>
                      <a:r>
                        <a:rPr lang="kk-KZ" sz="900" dirty="0">
                          <a:solidFill>
                            <a:srgbClr val="002060"/>
                          </a:solidFill>
                          <a:effectLst/>
                          <a:latin typeface="Arial" panose="020B0604020202020204" pitchFamily="34" charset="0"/>
                          <a:cs typeface="Arial" panose="020B0604020202020204" pitchFamily="34" charset="0"/>
                        </a:rPr>
                        <a:t>МӘСҚ</a:t>
                      </a:r>
                      <a:r>
                        <a:rPr lang="ru-KZ" sz="900" dirty="0">
                          <a:solidFill>
                            <a:srgbClr val="002060"/>
                          </a:solidFill>
                          <a:effectLst/>
                          <a:latin typeface="Arial" panose="020B0604020202020204" pitchFamily="34" charset="0"/>
                          <a:cs typeface="Arial" panose="020B0604020202020204" pitchFamily="34" charset="0"/>
                        </a:rPr>
                        <a:t>»</a:t>
                      </a:r>
                      <a:r>
                        <a:rPr lang="kk-KZ" sz="900" dirty="0">
                          <a:solidFill>
                            <a:srgbClr val="002060"/>
                          </a:solidFill>
                          <a:effectLst/>
                          <a:latin typeface="Arial" panose="020B0604020202020204" pitchFamily="34" charset="0"/>
                          <a:cs typeface="Arial" panose="020B0604020202020204" pitchFamily="34" charset="0"/>
                        </a:rPr>
                        <a:t> АҚ Басқарма Төрағасы</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tc>
                  <a:txBody>
                    <a:bodyPr/>
                    <a:lstStyle/>
                    <a:p>
                      <a:pPr marR="30480" algn="ctr">
                        <a:lnSpc>
                          <a:spcPct val="107000"/>
                        </a:lnSpc>
                        <a:spcAft>
                          <a:spcPts val="0"/>
                        </a:spcAft>
                        <a:tabLst>
                          <a:tab pos="3060700" algn="l"/>
                        </a:tabLst>
                      </a:pPr>
                      <a:r>
                        <a:rPr lang="ru-KZ" sz="900" dirty="0">
                          <a:solidFill>
                            <a:srgbClr val="002060"/>
                          </a:solidFill>
                          <a:effectLst/>
                          <a:latin typeface="Arial" panose="020B0604020202020204" pitchFamily="34" charset="0"/>
                          <a:cs typeface="Arial" panose="020B0604020202020204" pitchFamily="34" charset="0"/>
                        </a:rPr>
                        <a:t>31.01.2025</a:t>
                      </a:r>
                      <a:r>
                        <a:rPr lang="ru-RU" sz="900" dirty="0">
                          <a:solidFill>
                            <a:srgbClr val="002060"/>
                          </a:solidFill>
                          <a:effectLst/>
                          <a:latin typeface="Arial" panose="020B0604020202020204" pitchFamily="34" charset="0"/>
                          <a:cs typeface="Arial" panose="020B0604020202020204" pitchFamily="34" charset="0"/>
                        </a:rPr>
                        <a:t> </a:t>
                      </a:r>
                      <a:r>
                        <a:rPr lang="ru-KZ" sz="900" dirty="0">
                          <a:solidFill>
                            <a:srgbClr val="002060"/>
                          </a:solidFill>
                          <a:effectLst/>
                          <a:latin typeface="Arial" panose="020B0604020202020204" pitchFamily="34" charset="0"/>
                          <a:cs typeface="Arial" panose="020B0604020202020204" pitchFamily="34" charset="0"/>
                        </a:rPr>
                        <a:t>№31</a:t>
                      </a:r>
                      <a:endParaRPr lang="ru-KZ" sz="9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45687" marR="45687" marT="0" marB="0" anchor="ctr">
                    <a:solidFill>
                      <a:schemeClr val="accent1">
                        <a:lumMod val="20000"/>
                        <a:lumOff val="80000"/>
                      </a:schemeClr>
                    </a:solidFill>
                  </a:tcPr>
                </a:tc>
                <a:extLst>
                  <a:ext uri="{0D108BD9-81ED-4DB2-BD59-A6C34878D82A}">
                    <a16:rowId xmlns:a16="http://schemas.microsoft.com/office/drawing/2014/main" val="223304471"/>
                  </a:ext>
                </a:extLst>
              </a:tr>
            </a:tbl>
          </a:graphicData>
        </a:graphic>
      </p:graphicFrame>
      <p:sp>
        <p:nvSpPr>
          <p:cNvPr id="11" name="Rectangle 1">
            <a:extLst>
              <a:ext uri="{FF2B5EF4-FFF2-40B4-BE49-F238E27FC236}">
                <a16:creationId xmlns:a16="http://schemas.microsoft.com/office/drawing/2014/main" id="{42C5B410-1161-444E-86F5-4701FBD42150}"/>
              </a:ext>
            </a:extLst>
          </p:cNvPr>
          <p:cNvSpPr>
            <a:spLocks noChangeArrowheads="1"/>
          </p:cNvSpPr>
          <p:nvPr/>
        </p:nvSpPr>
        <p:spPr bwMode="auto">
          <a:xfrm>
            <a:off x="1410788" y="3429000"/>
            <a:ext cx="3399387" cy="394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KZ"/>
          </a:p>
        </p:txBody>
      </p:sp>
      <p:sp>
        <p:nvSpPr>
          <p:cNvPr id="16" name="Динамика численности пенсионеров">
            <a:extLst>
              <a:ext uri="{FF2B5EF4-FFF2-40B4-BE49-F238E27FC236}">
                <a16:creationId xmlns:a16="http://schemas.microsoft.com/office/drawing/2014/main" id="{76C27B93-0AB3-4798-83BD-CF5342C1B992}"/>
              </a:ext>
            </a:extLst>
          </p:cNvPr>
          <p:cNvSpPr/>
          <p:nvPr/>
        </p:nvSpPr>
        <p:spPr>
          <a:xfrm>
            <a:off x="7051780" y="773021"/>
            <a:ext cx="3548869" cy="257948"/>
          </a:xfrm>
          <a:prstGeom prst="roundRect">
            <a:avLst>
              <a:gd name="adj" fmla="val 29808"/>
            </a:avLst>
          </a:prstGeom>
          <a:noFill/>
          <a:ln w="12700">
            <a:noFill/>
            <a:miter lim="400000"/>
          </a:ln>
          <a:extLst>
            <a:ext uri="{C572A759-6A51-4108-AA02-DFA0A04FC94B}">
              <ma14:wrappingTextBoxFlag xmlns:ma14="http://schemas.microsoft.com/office/mac/drawingml/2011/main" xmlns=""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lvl="0" algn="ctr" defTabSz="463258" hangingPunct="0">
              <a:defRPr/>
            </a:pPr>
            <a:r>
              <a:rPr lang="kk-KZ" sz="1200" dirty="0">
                <a:solidFill>
                  <a:srgbClr val="1A355D"/>
                </a:solidFill>
                <a:latin typeface="Arial" panose="020B0604020202020204" pitchFamily="34" charset="0"/>
                <a:ea typeface="+mn-ea"/>
                <a:cs typeface="Arial" panose="020B0604020202020204" pitchFamily="34" charset="0"/>
              </a:rPr>
              <a:t>ДИРЕКТОРЛАР КЕҢЕСІНІҢ ТӨРАҒАСЫ (ДК)</a:t>
            </a:r>
            <a:endParaRPr sz="1200" dirty="0">
              <a:solidFill>
                <a:srgbClr val="1A355D"/>
              </a:solidFill>
              <a:latin typeface="Arial" panose="020B0604020202020204" pitchFamily="34" charset="0"/>
              <a:ea typeface="+mn-ea"/>
              <a:cs typeface="Arial" panose="020B0604020202020204" pitchFamily="34" charset="0"/>
            </a:endParaRPr>
          </a:p>
        </p:txBody>
      </p:sp>
      <p:sp>
        <p:nvSpPr>
          <p:cNvPr id="17" name="TextBox 16">
            <a:extLst>
              <a:ext uri="{FF2B5EF4-FFF2-40B4-BE49-F238E27FC236}">
                <a16:creationId xmlns:a16="http://schemas.microsoft.com/office/drawing/2014/main" id="{0EE08623-A6A6-4123-A6DF-A7E97FE5F4F5}"/>
              </a:ext>
            </a:extLst>
          </p:cNvPr>
          <p:cNvSpPr txBox="1"/>
          <p:nvPr/>
        </p:nvSpPr>
        <p:spPr>
          <a:xfrm>
            <a:off x="7051780" y="1091086"/>
            <a:ext cx="4839128" cy="1477328"/>
          </a:xfrm>
          <a:prstGeom prst="rect">
            <a:avLst/>
          </a:prstGeom>
          <a:noFill/>
          <a:ln>
            <a:noFill/>
          </a:ln>
        </p:spPr>
        <p:txBody>
          <a:bodyPr wrap="square" rtlCol="0">
            <a:spAutoFit/>
          </a:bodyPr>
          <a:lstStyle>
            <a:defPPr>
              <a:defRPr lang="ru-KZ"/>
            </a:defPPr>
            <a:lvl1pPr marL="171450" indent="-171450" algn="just">
              <a:buClr>
                <a:schemeClr val="accent1">
                  <a:lumMod val="75000"/>
                </a:schemeClr>
              </a:buClr>
              <a:buFont typeface="Wingdings" panose="05000000000000000000" pitchFamily="2" charset="2"/>
              <a:buChar char="ü"/>
              <a:defRPr sz="1000">
                <a:solidFill>
                  <a:srgbClr val="2B6CB0"/>
                </a:solidFill>
                <a:latin typeface="Arial" panose="020B0604020202020204" pitchFamily="34" charset="0"/>
                <a:cs typeface="Arial" panose="020B0604020202020204" pitchFamily="34" charset="0"/>
              </a:defRPr>
            </a:lvl1pPr>
          </a:lstStyle>
          <a:p>
            <a:r>
              <a:rPr lang="ru-RU" dirty="0"/>
              <a:t>ДК </a:t>
            </a:r>
            <a:r>
              <a:rPr lang="ru-RU" dirty="0" err="1"/>
              <a:t>оның</a:t>
            </a:r>
            <a:r>
              <a:rPr lang="ru-RU" dirty="0"/>
              <a:t> </a:t>
            </a:r>
            <a:r>
              <a:rPr lang="ru-RU" dirty="0" err="1"/>
              <a:t>мүшелері</a:t>
            </a:r>
            <a:r>
              <a:rPr lang="ru-RU" dirty="0"/>
              <a:t> </a:t>
            </a:r>
            <a:r>
              <a:rPr lang="ru-RU" dirty="0" err="1"/>
              <a:t>арасынан</a:t>
            </a:r>
            <a:r>
              <a:rPr lang="ru-RU" dirty="0"/>
              <a:t> </a:t>
            </a:r>
            <a:r>
              <a:rPr lang="ru-RU" dirty="0" err="1"/>
              <a:t>ашық</a:t>
            </a:r>
            <a:r>
              <a:rPr lang="ru-RU" dirty="0"/>
              <a:t> </a:t>
            </a:r>
            <a:r>
              <a:rPr lang="ru-RU" dirty="0" err="1"/>
              <a:t>дауыс</a:t>
            </a:r>
            <a:r>
              <a:rPr lang="ru-RU" dirty="0"/>
              <a:t> беру </a:t>
            </a:r>
            <a:r>
              <a:rPr lang="ru-RU" dirty="0" err="1"/>
              <a:t>арқылы</a:t>
            </a:r>
            <a:r>
              <a:rPr lang="ru-RU" dirty="0"/>
              <a:t> </a:t>
            </a:r>
            <a:r>
              <a:rPr lang="ru-RU" dirty="0" err="1"/>
              <a:t>көпшілік</a:t>
            </a:r>
            <a:r>
              <a:rPr lang="ru-RU" dirty="0"/>
              <a:t> </a:t>
            </a:r>
            <a:r>
              <a:rPr lang="ru-RU" dirty="0" err="1"/>
              <a:t>дауыспен</a:t>
            </a:r>
            <a:r>
              <a:rPr lang="ru-RU" dirty="0"/>
              <a:t> </a:t>
            </a:r>
            <a:r>
              <a:rPr lang="ru-RU" dirty="0" err="1"/>
              <a:t>сайланатын</a:t>
            </a:r>
            <a:r>
              <a:rPr lang="ru-RU" dirty="0"/>
              <a:t> ДК </a:t>
            </a:r>
            <a:r>
              <a:rPr lang="ru-RU" dirty="0" err="1"/>
              <a:t>төрағасы</a:t>
            </a:r>
            <a:r>
              <a:rPr lang="ru-RU" dirty="0"/>
              <a:t> </a:t>
            </a:r>
            <a:r>
              <a:rPr lang="ru-RU" dirty="0" err="1"/>
              <a:t>басқарады</a:t>
            </a:r>
            <a:r>
              <a:rPr lang="ru-RU" dirty="0"/>
              <a:t>.  </a:t>
            </a:r>
          </a:p>
          <a:p>
            <a:r>
              <a:rPr lang="ru-RU" dirty="0"/>
              <a:t>ДК </a:t>
            </a:r>
            <a:r>
              <a:rPr lang="ru-RU" dirty="0" err="1"/>
              <a:t>төрағасы</a:t>
            </a:r>
            <a:r>
              <a:rPr lang="ru-RU" dirty="0"/>
              <a:t> ДК </a:t>
            </a:r>
            <a:r>
              <a:rPr lang="ru-RU" dirty="0" err="1"/>
              <a:t>жалпы</a:t>
            </a:r>
            <a:r>
              <a:rPr lang="ru-RU" dirty="0"/>
              <a:t> </a:t>
            </a:r>
            <a:r>
              <a:rPr lang="ru-RU" dirty="0" err="1"/>
              <a:t>басшылықты</a:t>
            </a:r>
            <a:r>
              <a:rPr lang="ru-RU" dirty="0"/>
              <a:t> </a:t>
            </a:r>
            <a:r>
              <a:rPr lang="ru-RU" dirty="0" err="1"/>
              <a:t>жүзеге</a:t>
            </a:r>
            <a:r>
              <a:rPr lang="ru-RU" dirty="0"/>
              <a:t> </a:t>
            </a:r>
            <a:r>
              <a:rPr lang="ru-RU" dirty="0" err="1"/>
              <a:t>асырады</a:t>
            </a:r>
            <a:r>
              <a:rPr lang="ru-RU" dirty="0"/>
              <a:t>, ДК </a:t>
            </a:r>
            <a:r>
              <a:rPr lang="ru-RU" dirty="0" err="1"/>
              <a:t>негізгі</a:t>
            </a:r>
            <a:r>
              <a:rPr lang="ru-RU" dirty="0"/>
              <a:t> </a:t>
            </a:r>
            <a:r>
              <a:rPr lang="ru-RU" dirty="0" err="1"/>
              <a:t>функцияларын</a:t>
            </a:r>
            <a:r>
              <a:rPr lang="ru-RU" dirty="0"/>
              <a:t> </a:t>
            </a:r>
            <a:r>
              <a:rPr lang="ru-RU" dirty="0" err="1"/>
              <a:t>толық</a:t>
            </a:r>
            <a:r>
              <a:rPr lang="ru-RU" dirty="0"/>
              <a:t> </a:t>
            </a:r>
            <a:r>
              <a:rPr lang="ru-RU" dirty="0" err="1"/>
              <a:t>әрі</a:t>
            </a:r>
            <a:r>
              <a:rPr lang="ru-RU" dirty="0"/>
              <a:t> </a:t>
            </a:r>
            <a:r>
              <a:rPr lang="ru-RU" dirty="0" err="1"/>
              <a:t>тиімді</a:t>
            </a:r>
            <a:r>
              <a:rPr lang="ru-RU" dirty="0"/>
              <a:t> </a:t>
            </a:r>
            <a:r>
              <a:rPr lang="ru-RU" dirty="0" err="1"/>
              <a:t>іске</a:t>
            </a:r>
            <a:r>
              <a:rPr lang="ru-RU" dirty="0"/>
              <a:t> </a:t>
            </a:r>
            <a:r>
              <a:rPr lang="ru-RU" dirty="0" err="1"/>
              <a:t>асыруды</a:t>
            </a:r>
            <a:r>
              <a:rPr lang="ru-RU" dirty="0"/>
              <a:t> </a:t>
            </a:r>
            <a:r>
              <a:rPr lang="ru-RU" dirty="0" err="1"/>
              <a:t>қамтамасыз</a:t>
            </a:r>
            <a:r>
              <a:rPr lang="ru-RU" dirty="0"/>
              <a:t> </a:t>
            </a:r>
            <a:r>
              <a:rPr lang="ru-RU" dirty="0" err="1"/>
              <a:t>етеді</a:t>
            </a:r>
            <a:r>
              <a:rPr lang="ru-RU" dirty="0"/>
              <a:t>, </a:t>
            </a:r>
            <a:r>
              <a:rPr lang="ru-RU" dirty="0" err="1"/>
              <a:t>сондай-ақ</a:t>
            </a:r>
            <a:r>
              <a:rPr lang="ru-RU" dirty="0"/>
              <a:t> ДК </a:t>
            </a:r>
            <a:r>
              <a:rPr lang="ru-RU" dirty="0" err="1"/>
              <a:t>мүшелері</a:t>
            </a:r>
            <a:r>
              <a:rPr lang="ru-RU" dirty="0"/>
              <a:t>, </a:t>
            </a:r>
            <a:r>
              <a:rPr lang="ru-RU" dirty="0" err="1"/>
              <a:t>Жалғыз</a:t>
            </a:r>
            <a:r>
              <a:rPr lang="ru-RU" dirty="0"/>
              <a:t> акционер </a:t>
            </a:r>
            <a:r>
              <a:rPr lang="ru-RU" dirty="0" err="1"/>
              <a:t>және</a:t>
            </a:r>
            <a:r>
              <a:rPr lang="ru-RU" dirty="0"/>
              <a:t> </a:t>
            </a:r>
            <a:r>
              <a:rPr lang="ru-RU" dirty="0" err="1"/>
              <a:t>Басқарма</a:t>
            </a:r>
            <a:r>
              <a:rPr lang="ru-RU" dirty="0"/>
              <a:t> </a:t>
            </a:r>
            <a:r>
              <a:rPr lang="ru-RU" dirty="0" err="1"/>
              <a:t>арасындағы</a:t>
            </a:r>
            <a:r>
              <a:rPr lang="ru-RU" dirty="0"/>
              <a:t> </a:t>
            </a:r>
            <a:r>
              <a:rPr lang="ru-RU" dirty="0" err="1"/>
              <a:t>нәтижеге</a:t>
            </a:r>
            <a:r>
              <a:rPr lang="ru-RU" dirty="0"/>
              <a:t> </a:t>
            </a:r>
            <a:r>
              <a:rPr lang="ru-RU" dirty="0" err="1"/>
              <a:t>бағытталған</a:t>
            </a:r>
            <a:r>
              <a:rPr lang="ru-RU" dirty="0"/>
              <a:t> </a:t>
            </a:r>
            <a:r>
              <a:rPr lang="ru-RU" dirty="0" err="1"/>
              <a:t>диалогтың</a:t>
            </a:r>
            <a:r>
              <a:rPr lang="ru-RU" dirty="0"/>
              <a:t> </a:t>
            </a:r>
            <a:r>
              <a:rPr lang="ru-RU" dirty="0" err="1"/>
              <a:t>қалыптасуына</a:t>
            </a:r>
            <a:r>
              <a:rPr lang="ru-RU" dirty="0"/>
              <a:t> </a:t>
            </a:r>
            <a:r>
              <a:rPr lang="ru-RU" dirty="0" err="1"/>
              <a:t>ықпал</a:t>
            </a:r>
            <a:r>
              <a:rPr lang="ru-RU" dirty="0"/>
              <a:t> </a:t>
            </a:r>
            <a:r>
              <a:rPr lang="ru-RU" dirty="0" err="1"/>
              <a:t>етеді</a:t>
            </a:r>
            <a:r>
              <a:rPr lang="ru-RU" dirty="0"/>
              <a:t>.</a:t>
            </a:r>
          </a:p>
          <a:p>
            <a:r>
              <a:rPr lang="ru-RU" dirty="0"/>
              <a:t>ДК </a:t>
            </a:r>
            <a:r>
              <a:rPr lang="ru-RU" dirty="0" err="1"/>
              <a:t>төрағасы</a:t>
            </a:r>
            <a:r>
              <a:rPr lang="ru-RU" dirty="0"/>
              <a:t> ДК </a:t>
            </a:r>
            <a:r>
              <a:rPr lang="ru-RU" dirty="0" err="1"/>
              <a:t>жұмысын</a:t>
            </a:r>
            <a:r>
              <a:rPr lang="ru-RU" dirty="0"/>
              <a:t> </a:t>
            </a:r>
            <a:r>
              <a:rPr lang="ru-RU" dirty="0" err="1"/>
              <a:t>ұйымдастырады</a:t>
            </a:r>
            <a:r>
              <a:rPr lang="ru-RU" dirty="0"/>
              <a:t>, </a:t>
            </a:r>
            <a:r>
              <a:rPr lang="ru-RU" dirty="0" err="1"/>
              <a:t>оның</a:t>
            </a:r>
            <a:r>
              <a:rPr lang="ru-RU" dirty="0"/>
              <a:t> </a:t>
            </a:r>
            <a:r>
              <a:rPr lang="ru-RU" dirty="0" err="1"/>
              <a:t>отырыстарына</a:t>
            </a:r>
            <a:r>
              <a:rPr lang="ru-RU" dirty="0"/>
              <a:t> </a:t>
            </a:r>
            <a:r>
              <a:rPr lang="ru-RU" dirty="0" err="1"/>
              <a:t>төрағалық</a:t>
            </a:r>
            <a:r>
              <a:rPr lang="ru-RU" dirty="0"/>
              <a:t> </a:t>
            </a:r>
            <a:r>
              <a:rPr lang="ru-RU" dirty="0" err="1"/>
              <a:t>етеді</a:t>
            </a:r>
            <a:r>
              <a:rPr lang="ru-RU" dirty="0"/>
              <a:t>, </a:t>
            </a:r>
            <a:r>
              <a:rPr lang="ru-RU" dirty="0" err="1"/>
              <a:t>сондай-ақ</a:t>
            </a:r>
            <a:r>
              <a:rPr lang="ru-RU" dirty="0"/>
              <a:t> ДК мен </a:t>
            </a:r>
            <a:r>
              <a:rPr lang="ru-RU" dirty="0" err="1"/>
              <a:t>Жалғыз</a:t>
            </a:r>
            <a:r>
              <a:rPr lang="ru-RU" dirty="0"/>
              <a:t> акционер </a:t>
            </a:r>
            <a:r>
              <a:rPr lang="ru-RU" dirty="0" err="1"/>
              <a:t>қабылдаған</a:t>
            </a:r>
            <a:r>
              <a:rPr lang="ru-RU" dirty="0"/>
              <a:t> </a:t>
            </a:r>
            <a:r>
              <a:rPr lang="ru-RU" dirty="0" err="1"/>
              <a:t>шешімдердің</a:t>
            </a:r>
            <a:r>
              <a:rPr lang="ru-RU" dirty="0"/>
              <a:t> </a:t>
            </a:r>
            <a:r>
              <a:rPr lang="ru-RU" dirty="0" err="1"/>
              <a:t>тиісінше</a:t>
            </a:r>
            <a:r>
              <a:rPr lang="ru-RU" dirty="0"/>
              <a:t> </a:t>
            </a:r>
            <a:r>
              <a:rPr lang="ru-RU" dirty="0" err="1"/>
              <a:t>орындалуына</a:t>
            </a:r>
            <a:r>
              <a:rPr lang="ru-RU" dirty="0"/>
              <a:t> мониторинг пен </a:t>
            </a:r>
            <a:r>
              <a:rPr lang="ru-RU" dirty="0" err="1"/>
              <a:t>бақылауды</a:t>
            </a:r>
            <a:r>
              <a:rPr lang="ru-RU" dirty="0"/>
              <a:t> </a:t>
            </a:r>
            <a:r>
              <a:rPr lang="ru-RU" dirty="0" err="1"/>
              <a:t>қамтамасыз</a:t>
            </a:r>
            <a:r>
              <a:rPr lang="ru-RU" dirty="0"/>
              <a:t> </a:t>
            </a:r>
            <a:r>
              <a:rPr lang="ru-RU" dirty="0" err="1"/>
              <a:t>етеді</a:t>
            </a:r>
            <a:r>
              <a:rPr lang="ru-RU" dirty="0"/>
              <a:t>. </a:t>
            </a:r>
            <a:endParaRPr lang="ru-KZ" dirty="0"/>
          </a:p>
        </p:txBody>
      </p:sp>
      <p:sp>
        <p:nvSpPr>
          <p:cNvPr id="2" name="Shape 0">
            <a:extLst>
              <a:ext uri="{FF2B5EF4-FFF2-40B4-BE49-F238E27FC236}">
                <a16:creationId xmlns:a16="http://schemas.microsoft.com/office/drawing/2014/main" id="{C69A90AB-5CC4-1C62-C481-F5A90F69CC68}"/>
              </a:ext>
            </a:extLst>
          </p:cNvPr>
          <p:cNvSpPr/>
          <p:nvPr/>
        </p:nvSpPr>
        <p:spPr>
          <a:xfrm>
            <a:off x="357275" y="227991"/>
            <a:ext cx="428730" cy="428730"/>
          </a:xfrm>
          <a:prstGeom prst="roundRect">
            <a:avLst>
              <a:gd name="adj" fmla="val 25000"/>
            </a:avLst>
          </a:prstGeom>
          <a:gradFill flip="none" rotWithShape="1">
            <a:gsLst>
              <a:gs pos="0">
                <a:srgbClr val="1A365D"/>
              </a:gs>
              <a:gs pos="100000">
                <a:srgbClr val="2B6CB0"/>
              </a:gs>
            </a:gsLst>
            <a:lin ang="2700000" scaled="1"/>
          </a:gradFill>
          <a:ln/>
          <a:effectLst>
            <a:outerShdw blurRad="133978" dist="89319" dir="5400000" algn="bl" rotWithShape="0">
              <a:srgbClr val="000000">
                <a:alpha val="10196"/>
              </a:srgbClr>
            </a:outerShdw>
          </a:effectLst>
        </p:spPr>
      </p:sp>
      <p:sp>
        <p:nvSpPr>
          <p:cNvPr id="3" name="Shape 1">
            <a:extLst>
              <a:ext uri="{FF2B5EF4-FFF2-40B4-BE49-F238E27FC236}">
                <a16:creationId xmlns:a16="http://schemas.microsoft.com/office/drawing/2014/main" id="{EBAEF331-A911-221E-7023-3D268C7365CF}"/>
              </a:ext>
            </a:extLst>
          </p:cNvPr>
          <p:cNvSpPr/>
          <p:nvPr/>
        </p:nvSpPr>
        <p:spPr>
          <a:xfrm>
            <a:off x="459991" y="353037"/>
            <a:ext cx="223297" cy="178637"/>
          </a:xfrm>
          <a:custGeom>
            <a:avLst/>
            <a:gdLst/>
            <a:ahLst/>
            <a:cxnLst/>
            <a:rect l="l" t="t" r="r" b="b"/>
            <a:pathLst>
              <a:path w="223297" h="178637">
                <a:moveTo>
                  <a:pt x="111648" y="5582"/>
                </a:moveTo>
                <a:cubicBezTo>
                  <a:pt x="131675" y="5582"/>
                  <a:pt x="147934" y="21842"/>
                  <a:pt x="147934" y="41868"/>
                </a:cubicBezTo>
                <a:cubicBezTo>
                  <a:pt x="147934" y="61895"/>
                  <a:pt x="131675" y="78154"/>
                  <a:pt x="111648" y="78154"/>
                </a:cubicBezTo>
                <a:cubicBezTo>
                  <a:pt x="91622" y="78154"/>
                  <a:pt x="75363" y="61895"/>
                  <a:pt x="75363" y="41868"/>
                </a:cubicBezTo>
                <a:cubicBezTo>
                  <a:pt x="75363" y="21842"/>
                  <a:pt x="91622" y="5582"/>
                  <a:pt x="111648" y="5582"/>
                </a:cubicBezTo>
                <a:close/>
                <a:moveTo>
                  <a:pt x="33495" y="30703"/>
                </a:moveTo>
                <a:cubicBezTo>
                  <a:pt x="47359" y="30703"/>
                  <a:pt x="58615" y="41960"/>
                  <a:pt x="58615" y="55824"/>
                </a:cubicBezTo>
                <a:cubicBezTo>
                  <a:pt x="58615" y="69689"/>
                  <a:pt x="47359" y="80945"/>
                  <a:pt x="33495" y="80945"/>
                </a:cubicBezTo>
                <a:cubicBezTo>
                  <a:pt x="19630" y="80945"/>
                  <a:pt x="8374" y="69689"/>
                  <a:pt x="8374" y="55824"/>
                </a:cubicBezTo>
                <a:cubicBezTo>
                  <a:pt x="8374" y="41960"/>
                  <a:pt x="19630" y="30703"/>
                  <a:pt x="33495" y="30703"/>
                </a:cubicBezTo>
                <a:close/>
                <a:moveTo>
                  <a:pt x="0" y="145143"/>
                </a:moveTo>
                <a:cubicBezTo>
                  <a:pt x="0" y="120476"/>
                  <a:pt x="19992" y="100484"/>
                  <a:pt x="44659" y="100484"/>
                </a:cubicBezTo>
                <a:cubicBezTo>
                  <a:pt x="49125" y="100484"/>
                  <a:pt x="53452" y="101146"/>
                  <a:pt x="57534" y="102368"/>
                </a:cubicBezTo>
                <a:cubicBezTo>
                  <a:pt x="46055" y="115207"/>
                  <a:pt x="39077" y="132164"/>
                  <a:pt x="39077" y="150725"/>
                </a:cubicBezTo>
                <a:lnTo>
                  <a:pt x="39077" y="156308"/>
                </a:lnTo>
                <a:cubicBezTo>
                  <a:pt x="39077" y="160285"/>
                  <a:pt x="39914" y="164053"/>
                  <a:pt x="41415" y="167473"/>
                </a:cubicBezTo>
                <a:lnTo>
                  <a:pt x="11165" y="167473"/>
                </a:lnTo>
                <a:cubicBezTo>
                  <a:pt x="4989" y="167473"/>
                  <a:pt x="0" y="162483"/>
                  <a:pt x="0" y="156308"/>
                </a:cubicBezTo>
                <a:lnTo>
                  <a:pt x="0" y="145143"/>
                </a:lnTo>
                <a:close/>
                <a:moveTo>
                  <a:pt x="181882" y="167473"/>
                </a:moveTo>
                <a:cubicBezTo>
                  <a:pt x="183382" y="164053"/>
                  <a:pt x="184220" y="160285"/>
                  <a:pt x="184220" y="156308"/>
                </a:cubicBezTo>
                <a:lnTo>
                  <a:pt x="184220" y="150725"/>
                </a:lnTo>
                <a:cubicBezTo>
                  <a:pt x="184220" y="132164"/>
                  <a:pt x="177242" y="115207"/>
                  <a:pt x="165763" y="102368"/>
                </a:cubicBezTo>
                <a:cubicBezTo>
                  <a:pt x="169845" y="101146"/>
                  <a:pt x="174171" y="100484"/>
                  <a:pt x="178637" y="100484"/>
                </a:cubicBezTo>
                <a:cubicBezTo>
                  <a:pt x="203305" y="100484"/>
                  <a:pt x="223297" y="120476"/>
                  <a:pt x="223297" y="145143"/>
                </a:cubicBezTo>
                <a:lnTo>
                  <a:pt x="223297" y="156308"/>
                </a:lnTo>
                <a:cubicBezTo>
                  <a:pt x="223297" y="162483"/>
                  <a:pt x="218307" y="167473"/>
                  <a:pt x="212132" y="167473"/>
                </a:cubicBezTo>
                <a:lnTo>
                  <a:pt x="181882" y="167473"/>
                </a:lnTo>
                <a:close/>
                <a:moveTo>
                  <a:pt x="164681" y="55824"/>
                </a:moveTo>
                <a:cubicBezTo>
                  <a:pt x="164681" y="41960"/>
                  <a:pt x="175938" y="30703"/>
                  <a:pt x="189802" y="30703"/>
                </a:cubicBezTo>
                <a:cubicBezTo>
                  <a:pt x="203667" y="30703"/>
                  <a:pt x="214923" y="41960"/>
                  <a:pt x="214923" y="55824"/>
                </a:cubicBezTo>
                <a:cubicBezTo>
                  <a:pt x="214923" y="69689"/>
                  <a:pt x="203667" y="80945"/>
                  <a:pt x="189802" y="80945"/>
                </a:cubicBezTo>
                <a:cubicBezTo>
                  <a:pt x="175938" y="80945"/>
                  <a:pt x="164681" y="69689"/>
                  <a:pt x="164681" y="55824"/>
                </a:cubicBezTo>
                <a:close/>
                <a:moveTo>
                  <a:pt x="55824" y="150725"/>
                </a:moveTo>
                <a:cubicBezTo>
                  <a:pt x="55824" y="119882"/>
                  <a:pt x="80805" y="94901"/>
                  <a:pt x="111648" y="94901"/>
                </a:cubicBezTo>
                <a:cubicBezTo>
                  <a:pt x="142491" y="94901"/>
                  <a:pt x="167473" y="119882"/>
                  <a:pt x="167473" y="150725"/>
                </a:cubicBezTo>
                <a:lnTo>
                  <a:pt x="167473" y="156308"/>
                </a:lnTo>
                <a:cubicBezTo>
                  <a:pt x="167473" y="162483"/>
                  <a:pt x="162483" y="167473"/>
                  <a:pt x="156308" y="167473"/>
                </a:cubicBezTo>
                <a:lnTo>
                  <a:pt x="66989" y="167473"/>
                </a:lnTo>
                <a:cubicBezTo>
                  <a:pt x="60813" y="167473"/>
                  <a:pt x="55824" y="162483"/>
                  <a:pt x="55824" y="156308"/>
                </a:cubicBezTo>
                <a:lnTo>
                  <a:pt x="55824" y="150725"/>
                </a:lnTo>
                <a:close/>
              </a:path>
            </a:pathLst>
          </a:custGeom>
          <a:solidFill>
            <a:srgbClr val="FFFFFF"/>
          </a:solidFill>
          <a:ln/>
        </p:spPr>
      </p:sp>
      <p:sp>
        <p:nvSpPr>
          <p:cNvPr id="15" name="Shape 4">
            <a:extLst>
              <a:ext uri="{FF2B5EF4-FFF2-40B4-BE49-F238E27FC236}">
                <a16:creationId xmlns:a16="http://schemas.microsoft.com/office/drawing/2014/main" id="{C354C152-3B55-B66B-C9DB-DF1B1D573C08}"/>
              </a:ext>
            </a:extLst>
          </p:cNvPr>
          <p:cNvSpPr/>
          <p:nvPr/>
        </p:nvSpPr>
        <p:spPr>
          <a:xfrm>
            <a:off x="357275" y="781041"/>
            <a:ext cx="857459" cy="35727"/>
          </a:xfrm>
          <a:prstGeom prst="roundRect">
            <a:avLst>
              <a:gd name="adj" fmla="val 0"/>
            </a:avLst>
          </a:prstGeom>
          <a:gradFill flip="none" rotWithShape="1">
            <a:gsLst>
              <a:gs pos="0">
                <a:srgbClr val="4299E1"/>
              </a:gs>
              <a:gs pos="100000">
                <a:srgbClr val="000000">
                  <a:alpha val="0"/>
                </a:srgbClr>
              </a:gs>
            </a:gsLst>
            <a:lin ang="0" scaled="1"/>
          </a:gradFill>
          <a:ln/>
        </p:spPr>
      </p:sp>
      <p:sp>
        <p:nvSpPr>
          <p:cNvPr id="67" name="Text 51">
            <a:extLst>
              <a:ext uri="{FF2B5EF4-FFF2-40B4-BE49-F238E27FC236}">
                <a16:creationId xmlns:a16="http://schemas.microsoft.com/office/drawing/2014/main" id="{A656925B-BE79-0A47-A4F9-35DFC8353965}"/>
              </a:ext>
            </a:extLst>
          </p:cNvPr>
          <p:cNvSpPr/>
          <p:nvPr/>
        </p:nvSpPr>
        <p:spPr>
          <a:xfrm>
            <a:off x="11726704" y="6560019"/>
            <a:ext cx="219075"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34</a:t>
            </a:r>
            <a:endParaRPr lang="en-US" sz="1000" dirty="0">
              <a:latin typeface="Arial" panose="020B0604020202020204" pitchFamily="34" charset="0"/>
              <a:cs typeface="Arial" panose="020B0604020202020204" pitchFamily="34" charset="0"/>
            </a:endParaRPr>
          </a:p>
        </p:txBody>
      </p:sp>
      <p:sp>
        <p:nvSpPr>
          <p:cNvPr id="21" name="Text 2">
            <a:extLst>
              <a:ext uri="{FF2B5EF4-FFF2-40B4-BE49-F238E27FC236}">
                <a16:creationId xmlns:a16="http://schemas.microsoft.com/office/drawing/2014/main" id="{95EFEB44-5ECD-452E-8671-83E836E4D903}"/>
              </a:ext>
            </a:extLst>
          </p:cNvPr>
          <p:cNvSpPr/>
          <p:nvPr/>
        </p:nvSpPr>
        <p:spPr>
          <a:xfrm>
            <a:off x="897653" y="107481"/>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22" name="Shape 45">
            <a:extLst>
              <a:ext uri="{FF2B5EF4-FFF2-40B4-BE49-F238E27FC236}">
                <a16:creationId xmlns:a16="http://schemas.microsoft.com/office/drawing/2014/main" id="{3FC1E744-941E-42D4-B9CF-BDED2CC29271}"/>
              </a:ext>
            </a:extLst>
          </p:cNvPr>
          <p:cNvSpPr/>
          <p:nvPr/>
        </p:nvSpPr>
        <p:spPr>
          <a:xfrm>
            <a:off x="347266" y="6622253"/>
            <a:ext cx="83344" cy="111125"/>
          </a:xfrm>
          <a:custGeom>
            <a:avLst/>
            <a:gdLst/>
            <a:ahLst/>
            <a:cxnLst/>
            <a:rect l="l" t="t" r="r" b="b"/>
            <a:pathLst>
              <a:path w="83344" h="111125">
                <a:moveTo>
                  <a:pt x="13891" y="0"/>
                </a:moveTo>
                <a:cubicBezTo>
                  <a:pt x="6229" y="0"/>
                  <a:pt x="0" y="6229"/>
                  <a:pt x="0" y="13891"/>
                </a:cubicBezTo>
                <a:lnTo>
                  <a:pt x="0" y="97234"/>
                </a:lnTo>
                <a:cubicBezTo>
                  <a:pt x="0" y="104896"/>
                  <a:pt x="6229" y="111125"/>
                  <a:pt x="13891" y="111125"/>
                </a:cubicBezTo>
                <a:lnTo>
                  <a:pt x="69453" y="111125"/>
                </a:lnTo>
                <a:cubicBezTo>
                  <a:pt x="77115" y="111125"/>
                  <a:pt x="83344" y="104896"/>
                  <a:pt x="83344" y="97234"/>
                </a:cubicBezTo>
                <a:lnTo>
                  <a:pt x="83344" y="13891"/>
                </a:lnTo>
                <a:cubicBezTo>
                  <a:pt x="83344" y="6229"/>
                  <a:pt x="77115" y="0"/>
                  <a:pt x="69453" y="0"/>
                </a:cubicBezTo>
                <a:lnTo>
                  <a:pt x="13891" y="0"/>
                </a:lnTo>
                <a:close/>
                <a:moveTo>
                  <a:pt x="38199" y="76398"/>
                </a:moveTo>
                <a:lnTo>
                  <a:pt x="45145" y="76398"/>
                </a:lnTo>
                <a:cubicBezTo>
                  <a:pt x="48986" y="76398"/>
                  <a:pt x="52090" y="79502"/>
                  <a:pt x="52090" y="83344"/>
                </a:cubicBezTo>
                <a:lnTo>
                  <a:pt x="52090" y="100707"/>
                </a:lnTo>
                <a:lnTo>
                  <a:pt x="31254" y="100707"/>
                </a:lnTo>
                <a:lnTo>
                  <a:pt x="31254" y="83344"/>
                </a:lnTo>
                <a:cubicBezTo>
                  <a:pt x="31254" y="79502"/>
                  <a:pt x="34358" y="76398"/>
                  <a:pt x="38199" y="76398"/>
                </a:cubicBezTo>
                <a:close/>
                <a:moveTo>
                  <a:pt x="20836" y="24309"/>
                </a:moveTo>
                <a:cubicBezTo>
                  <a:pt x="20836" y="22399"/>
                  <a:pt x="22399" y="20836"/>
                  <a:pt x="24309" y="20836"/>
                </a:cubicBezTo>
                <a:lnTo>
                  <a:pt x="31254" y="20836"/>
                </a:lnTo>
                <a:cubicBezTo>
                  <a:pt x="33164" y="20836"/>
                  <a:pt x="34727" y="22399"/>
                  <a:pt x="34727" y="24309"/>
                </a:cubicBezTo>
                <a:lnTo>
                  <a:pt x="34727" y="31254"/>
                </a:lnTo>
                <a:cubicBezTo>
                  <a:pt x="34727" y="33164"/>
                  <a:pt x="33164" y="34727"/>
                  <a:pt x="31254" y="34727"/>
                </a:cubicBezTo>
                <a:lnTo>
                  <a:pt x="24309" y="34727"/>
                </a:lnTo>
                <a:cubicBezTo>
                  <a:pt x="22399" y="34727"/>
                  <a:pt x="20836" y="33164"/>
                  <a:pt x="20836" y="31254"/>
                </a:cubicBezTo>
                <a:lnTo>
                  <a:pt x="20836" y="24309"/>
                </a:lnTo>
                <a:close/>
                <a:moveTo>
                  <a:pt x="52090" y="20836"/>
                </a:moveTo>
                <a:lnTo>
                  <a:pt x="59035" y="20836"/>
                </a:lnTo>
                <a:cubicBezTo>
                  <a:pt x="60945" y="20836"/>
                  <a:pt x="62508" y="22399"/>
                  <a:pt x="62508" y="24309"/>
                </a:cubicBezTo>
                <a:lnTo>
                  <a:pt x="62508" y="31254"/>
                </a:lnTo>
                <a:cubicBezTo>
                  <a:pt x="62508" y="33164"/>
                  <a:pt x="60945" y="34727"/>
                  <a:pt x="59035" y="34727"/>
                </a:cubicBezTo>
                <a:lnTo>
                  <a:pt x="52090" y="34727"/>
                </a:lnTo>
                <a:cubicBezTo>
                  <a:pt x="50180" y="34727"/>
                  <a:pt x="48617" y="33164"/>
                  <a:pt x="48617" y="31254"/>
                </a:cubicBezTo>
                <a:lnTo>
                  <a:pt x="48617" y="24309"/>
                </a:lnTo>
                <a:cubicBezTo>
                  <a:pt x="48617" y="22399"/>
                  <a:pt x="50180" y="20836"/>
                  <a:pt x="52090" y="20836"/>
                </a:cubicBezTo>
                <a:close/>
                <a:moveTo>
                  <a:pt x="20836" y="52090"/>
                </a:moveTo>
                <a:cubicBezTo>
                  <a:pt x="20836" y="50180"/>
                  <a:pt x="22399" y="48617"/>
                  <a:pt x="24309" y="48617"/>
                </a:cubicBezTo>
                <a:lnTo>
                  <a:pt x="31254" y="48617"/>
                </a:lnTo>
                <a:cubicBezTo>
                  <a:pt x="33164" y="48617"/>
                  <a:pt x="34727" y="50180"/>
                  <a:pt x="34727" y="52090"/>
                </a:cubicBezTo>
                <a:lnTo>
                  <a:pt x="34727" y="59035"/>
                </a:lnTo>
                <a:cubicBezTo>
                  <a:pt x="34727" y="60945"/>
                  <a:pt x="33164" y="62508"/>
                  <a:pt x="31254" y="62508"/>
                </a:cubicBezTo>
                <a:lnTo>
                  <a:pt x="24309" y="62508"/>
                </a:lnTo>
                <a:cubicBezTo>
                  <a:pt x="22399" y="62508"/>
                  <a:pt x="20836" y="60945"/>
                  <a:pt x="20836" y="59035"/>
                </a:cubicBezTo>
                <a:lnTo>
                  <a:pt x="20836" y="52090"/>
                </a:lnTo>
                <a:close/>
                <a:moveTo>
                  <a:pt x="52090" y="48617"/>
                </a:moveTo>
                <a:lnTo>
                  <a:pt x="59035" y="48617"/>
                </a:lnTo>
                <a:cubicBezTo>
                  <a:pt x="60945" y="48617"/>
                  <a:pt x="62508" y="50180"/>
                  <a:pt x="62508" y="52090"/>
                </a:cubicBezTo>
                <a:lnTo>
                  <a:pt x="62508" y="59035"/>
                </a:lnTo>
                <a:cubicBezTo>
                  <a:pt x="62508" y="60945"/>
                  <a:pt x="60945" y="62508"/>
                  <a:pt x="59035" y="62508"/>
                </a:cubicBezTo>
                <a:lnTo>
                  <a:pt x="52090" y="62508"/>
                </a:lnTo>
                <a:cubicBezTo>
                  <a:pt x="50180" y="62508"/>
                  <a:pt x="48617" y="60945"/>
                  <a:pt x="48617" y="59035"/>
                </a:cubicBezTo>
                <a:lnTo>
                  <a:pt x="48617" y="52090"/>
                </a:lnTo>
                <a:cubicBezTo>
                  <a:pt x="48617" y="50180"/>
                  <a:pt x="50180" y="48617"/>
                  <a:pt x="52090" y="48617"/>
                </a:cubicBezTo>
                <a:close/>
              </a:path>
            </a:pathLst>
          </a:custGeom>
          <a:solidFill>
            <a:srgbClr val="2B6CB0"/>
          </a:solidFill>
          <a:ln/>
        </p:spPr>
      </p:sp>
      <p:sp>
        <p:nvSpPr>
          <p:cNvPr id="23" name="Text 46">
            <a:extLst>
              <a:ext uri="{FF2B5EF4-FFF2-40B4-BE49-F238E27FC236}">
                <a16:creationId xmlns:a16="http://schemas.microsoft.com/office/drawing/2014/main" id="{78B4AA94-9067-4003-85F9-FAC3EB729EBC}"/>
              </a:ext>
            </a:extLst>
          </p:cNvPr>
          <p:cNvSpPr/>
          <p:nvPr/>
        </p:nvSpPr>
        <p:spPr>
          <a:xfrm>
            <a:off x="519906" y="6550634"/>
            <a:ext cx="890882" cy="21133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      </a:t>
            </a:r>
            <a:endParaRPr lang="en-US" sz="1000" dirty="0">
              <a:latin typeface="Arial" panose="020B0604020202020204" pitchFamily="34" charset="0"/>
              <a:cs typeface="Arial" panose="020B0604020202020204" pitchFamily="34" charset="0"/>
            </a:endParaRPr>
          </a:p>
        </p:txBody>
      </p:sp>
      <p:sp>
        <p:nvSpPr>
          <p:cNvPr id="24" name="Динамика численности пенсионеров">
            <a:extLst>
              <a:ext uri="{FF2B5EF4-FFF2-40B4-BE49-F238E27FC236}">
                <a16:creationId xmlns:a16="http://schemas.microsoft.com/office/drawing/2014/main" id="{7B92AEA9-CE26-47CA-ABAC-80E2E8B608F3}"/>
              </a:ext>
            </a:extLst>
          </p:cNvPr>
          <p:cNvSpPr/>
          <p:nvPr/>
        </p:nvSpPr>
        <p:spPr>
          <a:xfrm>
            <a:off x="7191180" y="2880869"/>
            <a:ext cx="3270068" cy="229125"/>
          </a:xfrm>
          <a:prstGeom prst="roundRect">
            <a:avLst>
              <a:gd name="adj" fmla="val 29808"/>
            </a:avLst>
          </a:prstGeom>
          <a:noFill/>
          <a:ln w="12700">
            <a:noFill/>
            <a:miter lim="400000"/>
          </a:ln>
          <a:extLst>
            <a:ext uri="{C572A759-6A51-4108-AA02-DFA0A04FC94B}">
              <ma14:wrappingTextBoxFlag xmlns:ma14="http://schemas.microsoft.com/office/mac/drawingml/2011/main" xmlns=""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marL="0" marR="0" lvl="0" indent="0" defTabSz="463258" rtl="0" eaLnBrk="1" fontAlgn="auto" latinLnBrk="0" hangingPunct="0">
              <a:lnSpc>
                <a:spcPct val="100000"/>
              </a:lnSpc>
              <a:spcBef>
                <a:spcPts val="0"/>
              </a:spcBef>
              <a:spcAft>
                <a:spcPts val="0"/>
              </a:spcAft>
              <a:buClrTx/>
              <a:buSzTx/>
              <a:buFontTx/>
              <a:buNone/>
              <a:tabLst/>
              <a:defRPr/>
            </a:pPr>
            <a:r>
              <a:rPr lang="kk-KZ" sz="1200" dirty="0">
                <a:solidFill>
                  <a:srgbClr val="1A355D"/>
                </a:solidFill>
                <a:highlight>
                  <a:srgbClr val="F0F4F8"/>
                </a:highlight>
                <a:latin typeface="Arial" panose="020B0604020202020204" pitchFamily="34" charset="0"/>
                <a:ea typeface="+mn-ea"/>
                <a:cs typeface="Arial" panose="020B0604020202020204" pitchFamily="34" charset="0"/>
              </a:rPr>
              <a:t>ТӘУЕЛСІЗ ДИРЕКТОРЛАР (ТД)</a:t>
            </a:r>
          </a:p>
        </p:txBody>
      </p:sp>
      <p:sp>
        <p:nvSpPr>
          <p:cNvPr id="66" name="Shape 13">
            <a:extLst>
              <a:ext uri="{FF2B5EF4-FFF2-40B4-BE49-F238E27FC236}">
                <a16:creationId xmlns:a16="http://schemas.microsoft.com/office/drawing/2014/main" id="{ABEA0A9E-5BEC-11B2-EBF2-9AEBCF873360}"/>
              </a:ext>
            </a:extLst>
          </p:cNvPr>
          <p:cNvSpPr/>
          <p:nvPr/>
        </p:nvSpPr>
        <p:spPr>
          <a:xfrm>
            <a:off x="7111740" y="3126961"/>
            <a:ext cx="4749188" cy="2649885"/>
          </a:xfrm>
          <a:prstGeom prst="roundRect">
            <a:avLst>
              <a:gd name="adj" fmla="val 4324"/>
            </a:avLst>
          </a:prstGeom>
          <a:gradFill flip="none" rotWithShape="1">
            <a:gsLst>
              <a:gs pos="0">
                <a:srgbClr val="2B6CB0">
                  <a:alpha val="5000"/>
                </a:srgbClr>
              </a:gs>
              <a:gs pos="100000">
                <a:srgbClr val="000000">
                  <a:alpha val="0"/>
                </a:srgbClr>
              </a:gs>
            </a:gsLst>
            <a:lin ang="5400000" scaled="1"/>
          </a:gradFill>
          <a:ln w="12700">
            <a:solidFill>
              <a:srgbClr val="2B6CB0">
                <a:alpha val="10196"/>
              </a:srgbClr>
            </a:solidFill>
            <a:prstDash val="solid"/>
          </a:ln>
        </p:spPr>
        <p:txBody>
          <a:bodyPr/>
          <a:lstStyle/>
          <a:p>
            <a:endParaRPr lang="ru-KZ" dirty="0"/>
          </a:p>
        </p:txBody>
      </p:sp>
      <p:sp>
        <p:nvSpPr>
          <p:cNvPr id="26" name="TextBox 25">
            <a:extLst>
              <a:ext uri="{FF2B5EF4-FFF2-40B4-BE49-F238E27FC236}">
                <a16:creationId xmlns:a16="http://schemas.microsoft.com/office/drawing/2014/main" id="{28A2C8FD-ADD3-4458-96C7-483B35C91F55}"/>
              </a:ext>
            </a:extLst>
          </p:cNvPr>
          <p:cNvSpPr txBox="1"/>
          <p:nvPr/>
        </p:nvSpPr>
        <p:spPr>
          <a:xfrm>
            <a:off x="7051779" y="3167460"/>
            <a:ext cx="4782945" cy="2554545"/>
          </a:xfrm>
          <a:prstGeom prst="rect">
            <a:avLst/>
          </a:prstGeom>
          <a:noFill/>
          <a:ln>
            <a:noFill/>
          </a:ln>
        </p:spPr>
        <p:txBody>
          <a:bodyPr wrap="square" rtlCol="0">
            <a:spAutoFit/>
          </a:bodyPr>
          <a:lstStyle>
            <a:defPPr>
              <a:defRPr lang="ru-KZ"/>
            </a:defPPr>
            <a:lvl1pPr marL="171450" indent="-171450" algn="just">
              <a:buClr>
                <a:schemeClr val="accent1">
                  <a:lumMod val="75000"/>
                </a:schemeClr>
              </a:buClr>
              <a:buFont typeface="Wingdings" panose="05000000000000000000" pitchFamily="2" charset="2"/>
              <a:buChar char="ü"/>
              <a:defRPr sz="1000">
                <a:solidFill>
                  <a:srgbClr val="2B6CB0"/>
                </a:solidFill>
                <a:latin typeface="Arial" panose="020B0604020202020204" pitchFamily="34" charset="0"/>
                <a:cs typeface="Arial" panose="020B0604020202020204" pitchFamily="34" charset="0"/>
              </a:defRPr>
            </a:lvl1pPr>
          </a:lstStyle>
          <a:p>
            <a:r>
              <a:rPr lang="ru-RU"/>
              <a:t>Қор Жарғысының</a:t>
            </a:r>
            <a:r>
              <a:rPr lang="ru-RU" dirty="0"/>
              <a:t> </a:t>
            </a:r>
            <a:r>
              <a:rPr lang="ru-RU"/>
              <a:t>39-тармағына сәйкес</a:t>
            </a:r>
            <a:r>
              <a:rPr lang="ru-RU" dirty="0"/>
              <a:t> </a:t>
            </a:r>
            <a:r>
              <a:rPr lang="ru-RU"/>
              <a:t>ДК мүшелерінің кемінде</a:t>
            </a:r>
            <a:r>
              <a:rPr lang="ru-RU" dirty="0"/>
              <a:t> 30%-</a:t>
            </a:r>
            <a:r>
              <a:rPr lang="ru-RU"/>
              <a:t>ы тәуелсіз директорлар болуы тиіс</a:t>
            </a:r>
            <a:endParaRPr lang="ru-RU" dirty="0"/>
          </a:p>
          <a:p>
            <a:r>
              <a:rPr lang="ru-RU"/>
              <a:t>ТД қойылатын талаптар: Қоғамның аффилиирленген тұлғасы болып табылмайды және</a:t>
            </a:r>
            <a:r>
              <a:rPr lang="ru-RU" dirty="0"/>
              <a:t> </a:t>
            </a:r>
            <a:r>
              <a:rPr lang="ru-RU"/>
              <a:t>ДК сайланғанға дейінгі үш жыл ішінде аффилиирленген тұлғасы болмаған; Қоғамның лауазымды тұлғаларына бағыныстылық қатынаста болмайды және</a:t>
            </a:r>
            <a:r>
              <a:rPr lang="ru-RU" dirty="0"/>
              <a:t> </a:t>
            </a:r>
            <a:r>
              <a:rPr lang="ru-RU"/>
              <a:t>ДК сайланғанға дейінгі</a:t>
            </a:r>
            <a:r>
              <a:rPr lang="ru-RU" dirty="0"/>
              <a:t> </a:t>
            </a:r>
            <a:r>
              <a:rPr lang="ru-RU"/>
              <a:t>3 жыл ішінде аталған тұлғаларға бағыныстылық қатынаста болмаған; мемлекеттік қызметші болып табылмайды; Қоғам органдарының отырыстарында Жалғыз акционердің өкілі болып табылмайды және Директорлар кеңесіне сайланғанға дейінгі үш жыл ішінде осындай өкіл болмаған; Қоғамның аудитіне аудиторлық ұйым құрамында жұмыс істейтін</a:t>
            </a:r>
            <a:r>
              <a:rPr lang="ru-RU" dirty="0"/>
              <a:t> </a:t>
            </a:r>
            <a:r>
              <a:rPr lang="ru-RU"/>
              <a:t>аудитор ретінде қатыспайды және Директорлар кеңесіне сайланғанға дейінгі үш жыл ішінде осындай аудитке қатыспаған</a:t>
            </a:r>
            <a:r>
              <a:rPr lang="ru-RU" dirty="0"/>
              <a:t>.</a:t>
            </a:r>
          </a:p>
          <a:p>
            <a:r>
              <a:rPr lang="ru-RU" dirty="0"/>
              <a:t>ТД ҚР ЕХӘҚМ 10.05.2018 ж. № </a:t>
            </a:r>
            <a:r>
              <a:rPr lang="ru-RU"/>
              <a:t>175 бұйрығымен бекітілген Қордың Корпоративтік басқару кодексінің</a:t>
            </a:r>
            <a:r>
              <a:rPr lang="ru-RU" dirty="0"/>
              <a:t> 6-тармағының 13</a:t>
            </a:r>
            <a:r>
              <a:rPr lang="ru-RU"/>
              <a:t>) тармақшасында</a:t>
            </a:r>
            <a:r>
              <a:rPr lang="ru-RU" dirty="0"/>
              <a:t>, </a:t>
            </a:r>
            <a:r>
              <a:rPr lang="ru-RU"/>
              <a:t>35 және</a:t>
            </a:r>
            <a:r>
              <a:rPr lang="ru-RU" dirty="0"/>
              <a:t> </a:t>
            </a:r>
            <a:r>
              <a:rPr lang="ru-RU"/>
              <a:t>36-тармақтарында белгіленген талаптарға сәйкес келеді</a:t>
            </a:r>
            <a:endParaRPr lang="ru-RU" dirty="0"/>
          </a:p>
        </p:txBody>
      </p:sp>
      <p:sp>
        <p:nvSpPr>
          <p:cNvPr id="27" name="Shape 39">
            <a:extLst>
              <a:ext uri="{FF2B5EF4-FFF2-40B4-BE49-F238E27FC236}">
                <a16:creationId xmlns:a16="http://schemas.microsoft.com/office/drawing/2014/main" id="{DD0ECF4C-7CD4-4D05-B07F-352B241CE5F1}"/>
              </a:ext>
            </a:extLst>
          </p:cNvPr>
          <p:cNvSpPr/>
          <p:nvPr/>
        </p:nvSpPr>
        <p:spPr>
          <a:xfrm>
            <a:off x="7051779" y="5832675"/>
            <a:ext cx="4911742" cy="625153"/>
          </a:xfrm>
          <a:custGeom>
            <a:avLst/>
            <a:gdLst/>
            <a:ahLst/>
            <a:cxnLst/>
            <a:rect l="l" t="t" r="r" b="b"/>
            <a:pathLst>
              <a:path w="5653873" h="1393371">
                <a:moveTo>
                  <a:pt x="35687" y="0"/>
                </a:moveTo>
                <a:lnTo>
                  <a:pt x="5546725" y="0"/>
                </a:lnTo>
                <a:cubicBezTo>
                  <a:pt x="5605923" y="0"/>
                  <a:pt x="5653913" y="47990"/>
                  <a:pt x="5653913" y="107188"/>
                </a:cubicBezTo>
                <a:lnTo>
                  <a:pt x="5653913" y="1286256"/>
                </a:lnTo>
                <a:cubicBezTo>
                  <a:pt x="5653843" y="1345405"/>
                  <a:pt x="5605874" y="1393317"/>
                  <a:pt x="5546725" y="1393317"/>
                </a:cubicBezTo>
                <a:lnTo>
                  <a:pt x="35687" y="1393317"/>
                </a:lnTo>
                <a:cubicBezTo>
                  <a:pt x="15978" y="1393317"/>
                  <a:pt x="0" y="1377339"/>
                  <a:pt x="0" y="1357630"/>
                </a:cubicBezTo>
                <a:lnTo>
                  <a:pt x="0" y="35687"/>
                </a:lnTo>
                <a:cubicBezTo>
                  <a:pt x="0" y="15991"/>
                  <a:pt x="15991" y="0"/>
                  <a:pt x="35687" y="0"/>
                </a:cubicBezTo>
                <a:close/>
              </a:path>
            </a:pathLst>
          </a:custGeom>
          <a:solidFill>
            <a:srgbClr val="FFFFFF"/>
          </a:solidFill>
          <a:ln/>
          <a:effectLst>
            <a:outerShdw blurRad="53591" dist="35727" dir="5400000" algn="bl" rotWithShape="0">
              <a:srgbClr val="000000">
                <a:alpha val="10196"/>
              </a:srgbClr>
            </a:outerShdw>
          </a:effectLst>
        </p:spPr>
      </p:sp>
      <p:pic>
        <p:nvPicPr>
          <p:cNvPr id="5" name="Рисунок 4">
            <a:extLst>
              <a:ext uri="{FF2B5EF4-FFF2-40B4-BE49-F238E27FC236}">
                <a16:creationId xmlns:a16="http://schemas.microsoft.com/office/drawing/2014/main" id="{623F52C8-61DB-484D-9658-58621860EA74}"/>
              </a:ext>
            </a:extLst>
          </p:cNvPr>
          <p:cNvPicPr>
            <a:picLocks noChangeAspect="1"/>
          </p:cNvPicPr>
          <p:nvPr/>
        </p:nvPicPr>
        <p:blipFill>
          <a:blip r:embed="rId2"/>
          <a:stretch>
            <a:fillRect/>
          </a:stretch>
        </p:blipFill>
        <p:spPr>
          <a:xfrm>
            <a:off x="7111740" y="5917496"/>
            <a:ext cx="4732994" cy="442362"/>
          </a:xfrm>
          <a:prstGeom prst="rect">
            <a:avLst/>
          </a:prstGeom>
        </p:spPr>
      </p:pic>
      <p:sp>
        <p:nvSpPr>
          <p:cNvPr id="6" name="Прямоугольник 5">
            <a:extLst>
              <a:ext uri="{FF2B5EF4-FFF2-40B4-BE49-F238E27FC236}">
                <a16:creationId xmlns:a16="http://schemas.microsoft.com/office/drawing/2014/main" id="{965F4DC9-ABAB-4D17-B034-0C20E29DDC7B}"/>
              </a:ext>
            </a:extLst>
          </p:cNvPr>
          <p:cNvSpPr/>
          <p:nvPr/>
        </p:nvSpPr>
        <p:spPr>
          <a:xfrm>
            <a:off x="7077769" y="5929767"/>
            <a:ext cx="4710398" cy="400110"/>
          </a:xfrm>
          <a:prstGeom prst="rect">
            <a:avLst/>
          </a:prstGeom>
          <a:noFill/>
          <a:ln>
            <a:noFill/>
          </a:ln>
        </p:spPr>
        <p:txBody>
          <a:bodyPr wrap="square" rtlCol="0">
            <a:spAutoFit/>
          </a:bodyPr>
          <a:lstStyle/>
          <a:p>
            <a:pPr marL="171450" indent="-171450" algn="just">
              <a:buClr>
                <a:schemeClr val="accent1">
                  <a:lumMod val="75000"/>
                </a:schemeClr>
              </a:buClr>
              <a:buFont typeface="Wingdings" panose="05000000000000000000" pitchFamily="2" charset="2"/>
              <a:buChar char="ü"/>
            </a:pPr>
            <a:r>
              <a:rPr lang="ru-RU" sz="1000" dirty="0">
                <a:solidFill>
                  <a:srgbClr val="2B6CB0"/>
                </a:solidFill>
                <a:latin typeface="Arial" panose="020B0604020202020204" pitchFamily="34" charset="0"/>
                <a:cs typeface="Arial" panose="020B0604020202020204" pitchFamily="34" charset="0"/>
              </a:rPr>
              <a:t>2025 </a:t>
            </a:r>
            <a:r>
              <a:rPr lang="ru-RU" sz="1000" dirty="0" err="1">
                <a:solidFill>
                  <a:srgbClr val="2B6CB0"/>
                </a:solidFill>
                <a:latin typeface="Arial" panose="020B0604020202020204" pitchFamily="34" charset="0"/>
                <a:cs typeface="Arial" panose="020B0604020202020204" pitchFamily="34" charset="0"/>
              </a:rPr>
              <a:t>жылы</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сайланған</a:t>
            </a:r>
            <a:r>
              <a:rPr lang="ru-RU" sz="1000" dirty="0">
                <a:solidFill>
                  <a:srgbClr val="2B6CB0"/>
                </a:solidFill>
                <a:latin typeface="Arial" panose="020B0604020202020204" pitchFamily="34" charset="0"/>
                <a:cs typeface="Arial" panose="020B0604020202020204" pitchFamily="34" charset="0"/>
              </a:rPr>
              <a:t> ДК </a:t>
            </a:r>
            <a:r>
              <a:rPr lang="ru-RU" sz="1000" dirty="0" err="1">
                <a:solidFill>
                  <a:srgbClr val="2B6CB0"/>
                </a:solidFill>
                <a:latin typeface="Arial" panose="020B0604020202020204" pitchFamily="34" charset="0"/>
                <a:cs typeface="Arial" panose="020B0604020202020204" pitchFamily="34" charset="0"/>
              </a:rPr>
              <a:t>мүшелері</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қызметке</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кірісу</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бағдарламасынан</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өткендерін</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растады</a:t>
            </a:r>
            <a:r>
              <a:rPr lang="ru-RU" sz="1000" dirty="0">
                <a:solidFill>
                  <a:srgbClr val="2B6CB0"/>
                </a:solidFill>
                <a:latin typeface="Arial" panose="020B0604020202020204" pitchFamily="34" charset="0"/>
                <a:cs typeface="Arial" panose="020B0604020202020204" pitchFamily="34" charset="0"/>
              </a:rPr>
              <a:t> (ДК 13.07.2023ж. № 6 </a:t>
            </a:r>
            <a:r>
              <a:rPr lang="ru-RU" sz="1000" dirty="0" err="1">
                <a:solidFill>
                  <a:srgbClr val="2B6CB0"/>
                </a:solidFill>
                <a:latin typeface="Arial" panose="020B0604020202020204" pitchFamily="34" charset="0"/>
                <a:cs typeface="Arial" panose="020B0604020202020204" pitchFamily="34" charset="0"/>
              </a:rPr>
              <a:t>шешімімен</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бекітілген</a:t>
            </a:r>
            <a:r>
              <a:rPr lang="ru-RU" sz="1000" dirty="0">
                <a:solidFill>
                  <a:srgbClr val="2B6CB0"/>
                </a:solidFill>
                <a:latin typeface="Arial" panose="020B0604020202020204" pitchFamily="34" charset="0"/>
                <a:cs typeface="Arial" panose="020B0604020202020204" pitchFamily="34" charset="0"/>
              </a:rPr>
              <a:t>).</a:t>
            </a:r>
            <a:endParaRPr lang="ru-KZ" sz="1000" dirty="0">
              <a:solidFill>
                <a:srgbClr val="2B6CB0"/>
              </a:solidFill>
              <a:latin typeface="Arial" panose="020B0604020202020204" pitchFamily="34" charset="0"/>
              <a:cs typeface="Arial" panose="020B0604020202020204" pitchFamily="34" charset="0"/>
            </a:endParaRPr>
          </a:p>
        </p:txBody>
      </p:sp>
      <p:sp>
        <p:nvSpPr>
          <p:cNvPr id="25" name="Text 3">
            <a:extLst>
              <a:ext uri="{FF2B5EF4-FFF2-40B4-BE49-F238E27FC236}">
                <a16:creationId xmlns:a16="http://schemas.microsoft.com/office/drawing/2014/main" id="{B9D80C68-54E1-4E76-8DA5-35A16B47FB43}"/>
              </a:ext>
            </a:extLst>
          </p:cNvPr>
          <p:cNvSpPr/>
          <p:nvPr/>
        </p:nvSpPr>
        <p:spPr>
          <a:xfrm>
            <a:off x="888721" y="353036"/>
            <a:ext cx="9146233" cy="357275"/>
          </a:xfrm>
          <a:prstGeom prst="rect">
            <a:avLst/>
          </a:prstGeom>
          <a:noFill/>
          <a:ln/>
        </p:spPr>
        <p:txBody>
          <a:bodyPr wrap="square" lIns="0" tIns="0" rIns="0" bIns="0" rtlCol="0" anchor="ctr"/>
          <a:lstStyle/>
          <a:p>
            <a:pPr>
              <a:lnSpc>
                <a:spcPct val="90000"/>
              </a:lnSpc>
            </a:pPr>
            <a:r>
              <a:rPr lang="ru-RU" sz="2000" b="1" dirty="0">
                <a:solidFill>
                  <a:schemeClr val="accent1">
                    <a:lumMod val="75000"/>
                  </a:schemeClr>
                </a:solidFill>
                <a:latin typeface="Arial" panose="020B0604020202020204" pitchFamily="34" charset="0"/>
                <a:cs typeface="Arial" panose="020B0604020202020204" pitchFamily="34" charset="0"/>
              </a:rPr>
              <a:t>ОРНЫҚТЫ ДАМУДЫ БАСҚАРУ</a:t>
            </a:r>
          </a:p>
          <a:p>
            <a:pPr>
              <a:lnSpc>
                <a:spcPct val="90000"/>
              </a:lnSpc>
            </a:pPr>
            <a:r>
              <a:rPr lang="ru-RU" sz="2000" b="1" dirty="0">
                <a:solidFill>
                  <a:srgbClr val="4299E1"/>
                </a:solidFill>
                <a:latin typeface="Quattrocento Sans" pitchFamily="34" charset="0"/>
                <a:ea typeface="Quattrocento Sans" pitchFamily="34" charset="-122"/>
                <a:cs typeface="Quattrocento Sans" pitchFamily="34" charset="-120"/>
              </a:rPr>
              <a:t>04-4 </a:t>
            </a:r>
            <a:r>
              <a:rPr lang="ru-RU" sz="2000" b="1" dirty="0">
                <a:solidFill>
                  <a:srgbClr val="1A365D"/>
                </a:solidFill>
                <a:latin typeface="Quattrocento Sans" pitchFamily="34" charset="0"/>
                <a:ea typeface="Quattrocento Sans" pitchFamily="34" charset="-122"/>
                <a:cs typeface="Quattrocento Sans" pitchFamily="34" charset="-120"/>
              </a:rPr>
              <a:t>КОРПОРАТИВТІК БАСҚАРУ – ДИРЕКТОРЛАР КЕҢЕСІ</a:t>
            </a:r>
            <a:endParaRPr lang="en-US" sz="2000" dirty="0"/>
          </a:p>
        </p:txBody>
      </p:sp>
    </p:spTree>
    <p:extLst>
      <p:ext uri="{BB962C8B-B14F-4D97-AF65-F5344CB8AC3E}">
        <p14:creationId xmlns:p14="http://schemas.microsoft.com/office/powerpoint/2010/main" val="844472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D9A60693-F051-4240-8558-D590D8F7E624}"/>
              </a:ext>
            </a:extLst>
          </p:cNvPr>
          <p:cNvSpPr txBox="1"/>
          <p:nvPr/>
        </p:nvSpPr>
        <p:spPr>
          <a:xfrm>
            <a:off x="665702" y="950374"/>
            <a:ext cx="2029098" cy="553998"/>
          </a:xfrm>
          <a:prstGeom prst="rect">
            <a:avLst/>
          </a:prstGeom>
          <a:noFill/>
          <a:ln>
            <a:solidFill>
              <a:schemeClr val="bg1"/>
            </a:solidFill>
          </a:ln>
        </p:spPr>
        <p:txBody>
          <a:bodyPr wrap="square" rtlCol="0">
            <a:spAutoFit/>
          </a:bodyPr>
          <a:lstStyle/>
          <a:p>
            <a:pPr algn="just"/>
            <a:r>
              <a:rPr lang="ru-RU" sz="1000" dirty="0" err="1">
                <a:solidFill>
                  <a:srgbClr val="0070C0"/>
                </a:solidFill>
                <a:latin typeface="Arial" panose="020B0604020202020204" pitchFamily="34" charset="0"/>
                <a:cs typeface="Arial" panose="020B0604020202020204" pitchFamily="34" charset="0"/>
              </a:rPr>
              <a:t>Директорлар</a:t>
            </a:r>
            <a:r>
              <a:rPr lang="ru-RU" sz="1000" dirty="0">
                <a:solidFill>
                  <a:srgbClr val="0070C0"/>
                </a:solidFill>
                <a:latin typeface="Arial" panose="020B0604020202020204" pitchFamily="34" charset="0"/>
                <a:cs typeface="Arial" panose="020B0604020202020204" pitchFamily="34" charset="0"/>
              </a:rPr>
              <a:t> </a:t>
            </a:r>
            <a:r>
              <a:rPr lang="ru-RU" sz="1000" dirty="0" err="1">
                <a:solidFill>
                  <a:srgbClr val="0070C0"/>
                </a:solidFill>
                <a:latin typeface="Arial" panose="020B0604020202020204" pitchFamily="34" charset="0"/>
                <a:cs typeface="Arial" panose="020B0604020202020204" pitchFamily="34" charset="0"/>
              </a:rPr>
              <a:t>кеңесінің</a:t>
            </a:r>
            <a:r>
              <a:rPr lang="ru-RU" sz="1000" dirty="0">
                <a:solidFill>
                  <a:srgbClr val="0070C0"/>
                </a:solidFill>
                <a:latin typeface="Arial" panose="020B0604020202020204" pitchFamily="34" charset="0"/>
                <a:cs typeface="Arial" panose="020B0604020202020204" pitchFamily="34" charset="0"/>
              </a:rPr>
              <a:t> </a:t>
            </a:r>
            <a:r>
              <a:rPr lang="ru-RU" sz="1000" dirty="0" err="1">
                <a:solidFill>
                  <a:srgbClr val="0070C0"/>
                </a:solidFill>
                <a:latin typeface="Arial" panose="020B0604020202020204" pitchFamily="34" charset="0"/>
                <a:cs typeface="Arial" panose="020B0604020202020204" pitchFamily="34" charset="0"/>
              </a:rPr>
              <a:t>санаттар</a:t>
            </a:r>
            <a:r>
              <a:rPr lang="ru-RU" sz="1000" dirty="0">
                <a:solidFill>
                  <a:srgbClr val="0070C0"/>
                </a:solidFill>
                <a:latin typeface="Arial" panose="020B0604020202020204" pitchFamily="34" charset="0"/>
                <a:cs typeface="Arial" panose="020B0604020202020204" pitchFamily="34" charset="0"/>
              </a:rPr>
              <a:t> </a:t>
            </a:r>
            <a:r>
              <a:rPr lang="ru-RU" sz="1000" dirty="0" err="1">
                <a:solidFill>
                  <a:srgbClr val="0070C0"/>
                </a:solidFill>
                <a:latin typeface="Arial" panose="020B0604020202020204" pitchFamily="34" charset="0"/>
                <a:cs typeface="Arial" panose="020B0604020202020204" pitchFamily="34" charset="0"/>
              </a:rPr>
              <a:t>бойынша</a:t>
            </a:r>
            <a:r>
              <a:rPr lang="ru-RU" sz="1000" dirty="0">
                <a:solidFill>
                  <a:srgbClr val="0070C0"/>
                </a:solidFill>
                <a:latin typeface="Arial" panose="020B0604020202020204" pitchFamily="34" charset="0"/>
                <a:cs typeface="Arial" panose="020B0604020202020204" pitchFamily="34" charset="0"/>
              </a:rPr>
              <a:t> </a:t>
            </a:r>
            <a:r>
              <a:rPr lang="ru-RU" sz="1000" dirty="0" err="1">
                <a:solidFill>
                  <a:srgbClr val="0070C0"/>
                </a:solidFill>
                <a:latin typeface="Arial" panose="020B0604020202020204" pitchFamily="34" charset="0"/>
                <a:cs typeface="Arial" panose="020B0604020202020204" pitchFamily="34" charset="0"/>
              </a:rPr>
              <a:t>құрылымы</a:t>
            </a:r>
            <a:r>
              <a:rPr lang="ru-RU" sz="1000" dirty="0">
                <a:solidFill>
                  <a:srgbClr val="0070C0"/>
                </a:solidFill>
                <a:latin typeface="Arial" panose="020B0604020202020204" pitchFamily="34" charset="0"/>
                <a:cs typeface="Arial" panose="020B0604020202020204" pitchFamily="34" charset="0"/>
              </a:rPr>
              <a:t>, </a:t>
            </a:r>
            <a:r>
              <a:rPr lang="ru-RU" sz="1000" dirty="0" err="1">
                <a:solidFill>
                  <a:srgbClr val="0070C0"/>
                </a:solidFill>
                <a:latin typeface="Arial" panose="020B0604020202020204" pitchFamily="34" charset="0"/>
                <a:cs typeface="Arial" panose="020B0604020202020204" pitchFamily="34" charset="0"/>
              </a:rPr>
              <a:t>адам</a:t>
            </a:r>
            <a:r>
              <a:rPr lang="ru-RU" sz="1000" dirty="0">
                <a:solidFill>
                  <a:srgbClr val="0070C0"/>
                </a:solidFill>
                <a:latin typeface="Arial" panose="020B0604020202020204" pitchFamily="34" charset="0"/>
                <a:cs typeface="Arial" panose="020B0604020202020204" pitchFamily="34" charset="0"/>
              </a:rPr>
              <a:t> саны</a:t>
            </a:r>
            <a:endParaRPr lang="ru-KZ" sz="1000" dirty="0">
              <a:solidFill>
                <a:srgbClr val="0070C0"/>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B839FB61-9A54-4BCA-998C-021F3F2C930A}"/>
              </a:ext>
            </a:extLst>
          </p:cNvPr>
          <p:cNvSpPr txBox="1"/>
          <p:nvPr/>
        </p:nvSpPr>
        <p:spPr>
          <a:xfrm>
            <a:off x="4830461" y="951464"/>
            <a:ext cx="2029098" cy="553998"/>
          </a:xfrm>
          <a:prstGeom prst="rect">
            <a:avLst/>
          </a:prstGeom>
          <a:noFill/>
          <a:ln>
            <a:solidFill>
              <a:schemeClr val="bg1"/>
            </a:solidFill>
          </a:ln>
        </p:spPr>
        <p:txBody>
          <a:bodyPr wrap="square" rtlCol="0">
            <a:spAutoFit/>
          </a:bodyPr>
          <a:lstStyle/>
          <a:p>
            <a:pPr algn="just"/>
            <a:r>
              <a:rPr lang="ru-RU" sz="1000" dirty="0" err="1">
                <a:solidFill>
                  <a:srgbClr val="0070C0"/>
                </a:solidFill>
                <a:latin typeface="Arial" panose="020B0604020202020204" pitchFamily="34" charset="0"/>
                <a:cs typeface="Arial" panose="020B0604020202020204" pitchFamily="34" charset="0"/>
              </a:rPr>
              <a:t>Директорлар</a:t>
            </a:r>
            <a:r>
              <a:rPr lang="ru-RU" sz="1000" dirty="0">
                <a:solidFill>
                  <a:srgbClr val="0070C0"/>
                </a:solidFill>
                <a:latin typeface="Arial" panose="020B0604020202020204" pitchFamily="34" charset="0"/>
                <a:cs typeface="Arial" panose="020B0604020202020204" pitchFamily="34" charset="0"/>
              </a:rPr>
              <a:t> </a:t>
            </a:r>
            <a:r>
              <a:rPr lang="ru-RU" sz="1000" dirty="0" err="1">
                <a:solidFill>
                  <a:srgbClr val="0070C0"/>
                </a:solidFill>
                <a:latin typeface="Arial" panose="020B0604020202020204" pitchFamily="34" charset="0"/>
                <a:cs typeface="Arial" panose="020B0604020202020204" pitchFamily="34" charset="0"/>
              </a:rPr>
              <a:t>кеңесінің</a:t>
            </a:r>
            <a:r>
              <a:rPr lang="ru-RU" sz="1000" dirty="0">
                <a:solidFill>
                  <a:srgbClr val="0070C0"/>
                </a:solidFill>
                <a:latin typeface="Arial" panose="020B0604020202020204" pitchFamily="34" charset="0"/>
                <a:cs typeface="Arial" panose="020B0604020202020204" pitchFamily="34" charset="0"/>
              </a:rPr>
              <a:t> </a:t>
            </a:r>
            <a:r>
              <a:rPr lang="ru-RU" sz="1000" dirty="0" err="1">
                <a:solidFill>
                  <a:srgbClr val="0070C0"/>
                </a:solidFill>
                <a:latin typeface="Arial" panose="020B0604020202020204" pitchFamily="34" charset="0"/>
                <a:cs typeface="Arial" panose="020B0604020202020204" pitchFamily="34" charset="0"/>
              </a:rPr>
              <a:t>жас</a:t>
            </a:r>
            <a:r>
              <a:rPr lang="ru-RU" sz="1000" dirty="0">
                <a:solidFill>
                  <a:srgbClr val="0070C0"/>
                </a:solidFill>
                <a:latin typeface="Arial" panose="020B0604020202020204" pitchFamily="34" charset="0"/>
                <a:cs typeface="Arial" panose="020B0604020202020204" pitchFamily="34" charset="0"/>
              </a:rPr>
              <a:t> </a:t>
            </a:r>
            <a:r>
              <a:rPr lang="ru-RU" sz="1000" dirty="0" err="1">
                <a:solidFill>
                  <a:srgbClr val="0070C0"/>
                </a:solidFill>
                <a:latin typeface="Arial" panose="020B0604020202020204" pitchFamily="34" charset="0"/>
                <a:cs typeface="Arial" panose="020B0604020202020204" pitchFamily="34" charset="0"/>
              </a:rPr>
              <a:t>бойынша</a:t>
            </a:r>
            <a:r>
              <a:rPr lang="ru-RU" sz="1000" dirty="0">
                <a:solidFill>
                  <a:srgbClr val="0070C0"/>
                </a:solidFill>
                <a:latin typeface="Arial" panose="020B0604020202020204" pitchFamily="34" charset="0"/>
                <a:cs typeface="Arial" panose="020B0604020202020204" pitchFamily="34" charset="0"/>
              </a:rPr>
              <a:t> </a:t>
            </a:r>
            <a:r>
              <a:rPr lang="ru-RU" sz="1000" dirty="0" err="1">
                <a:solidFill>
                  <a:srgbClr val="0070C0"/>
                </a:solidFill>
                <a:latin typeface="Arial" panose="020B0604020202020204" pitchFamily="34" charset="0"/>
                <a:cs typeface="Arial" panose="020B0604020202020204" pitchFamily="34" charset="0"/>
              </a:rPr>
              <a:t>құрылымы</a:t>
            </a:r>
            <a:r>
              <a:rPr lang="ru-RU" sz="1000" dirty="0">
                <a:solidFill>
                  <a:srgbClr val="0070C0"/>
                </a:solidFill>
                <a:latin typeface="Arial" panose="020B0604020202020204" pitchFamily="34" charset="0"/>
                <a:cs typeface="Arial" panose="020B0604020202020204" pitchFamily="34" charset="0"/>
              </a:rPr>
              <a:t>, </a:t>
            </a:r>
          </a:p>
          <a:p>
            <a:pPr algn="just"/>
            <a:r>
              <a:rPr lang="ru-RU" sz="1000" dirty="0" err="1">
                <a:solidFill>
                  <a:srgbClr val="0070C0"/>
                </a:solidFill>
                <a:latin typeface="Arial" panose="020B0604020202020204" pitchFamily="34" charset="0"/>
                <a:cs typeface="Arial" panose="020B0604020202020204" pitchFamily="34" charset="0"/>
              </a:rPr>
              <a:t>адам</a:t>
            </a:r>
            <a:r>
              <a:rPr lang="ru-RU" sz="1000" dirty="0">
                <a:solidFill>
                  <a:srgbClr val="0070C0"/>
                </a:solidFill>
                <a:latin typeface="Arial" panose="020B0604020202020204" pitchFamily="34" charset="0"/>
                <a:cs typeface="Arial" panose="020B0604020202020204" pitchFamily="34" charset="0"/>
              </a:rPr>
              <a:t> саны</a:t>
            </a:r>
            <a:endParaRPr lang="ru-KZ" sz="1000" dirty="0">
              <a:solidFill>
                <a:srgbClr val="0070C0"/>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054D9E08-0B1A-43C0-B272-1722C3B69450}"/>
              </a:ext>
            </a:extLst>
          </p:cNvPr>
          <p:cNvSpPr txBox="1"/>
          <p:nvPr/>
        </p:nvSpPr>
        <p:spPr>
          <a:xfrm>
            <a:off x="8799873" y="951464"/>
            <a:ext cx="2319624" cy="400110"/>
          </a:xfrm>
          <a:prstGeom prst="rect">
            <a:avLst/>
          </a:prstGeom>
          <a:noFill/>
          <a:ln>
            <a:solidFill>
              <a:schemeClr val="bg1"/>
            </a:solidFill>
          </a:ln>
        </p:spPr>
        <p:txBody>
          <a:bodyPr wrap="square" rtlCol="0">
            <a:spAutoFit/>
          </a:bodyPr>
          <a:lstStyle/>
          <a:p>
            <a:pPr algn="just"/>
            <a:r>
              <a:rPr lang="ru-RU" sz="1000" dirty="0" err="1">
                <a:solidFill>
                  <a:srgbClr val="0070C0"/>
                </a:solidFill>
                <a:latin typeface="Arial" panose="020B0604020202020204" pitchFamily="34" charset="0"/>
                <a:cs typeface="Arial" panose="020B0604020202020204" pitchFamily="34" charset="0"/>
              </a:rPr>
              <a:t>Директорлар</a:t>
            </a:r>
            <a:r>
              <a:rPr lang="ru-RU" sz="1000" dirty="0">
                <a:solidFill>
                  <a:srgbClr val="0070C0"/>
                </a:solidFill>
                <a:latin typeface="Arial" panose="020B0604020202020204" pitchFamily="34" charset="0"/>
                <a:cs typeface="Arial" panose="020B0604020202020204" pitchFamily="34" charset="0"/>
              </a:rPr>
              <a:t> </a:t>
            </a:r>
            <a:r>
              <a:rPr lang="ru-RU" sz="1000" dirty="0" err="1">
                <a:solidFill>
                  <a:srgbClr val="0070C0"/>
                </a:solidFill>
                <a:latin typeface="Arial" panose="020B0604020202020204" pitchFamily="34" charset="0"/>
                <a:cs typeface="Arial" panose="020B0604020202020204" pitchFamily="34" charset="0"/>
              </a:rPr>
              <a:t>кеңесінің</a:t>
            </a:r>
            <a:r>
              <a:rPr lang="ru-RU" sz="1000" dirty="0">
                <a:solidFill>
                  <a:srgbClr val="0070C0"/>
                </a:solidFill>
                <a:latin typeface="Arial" panose="020B0604020202020204" pitchFamily="34" charset="0"/>
                <a:cs typeface="Arial" panose="020B0604020202020204" pitchFamily="34" charset="0"/>
              </a:rPr>
              <a:t> </a:t>
            </a:r>
            <a:r>
              <a:rPr lang="ru-RU" sz="1000" dirty="0" err="1">
                <a:solidFill>
                  <a:srgbClr val="0070C0"/>
                </a:solidFill>
                <a:latin typeface="Arial" panose="020B0604020202020204" pitchFamily="34" charset="0"/>
                <a:cs typeface="Arial" panose="020B0604020202020204" pitchFamily="34" charset="0"/>
              </a:rPr>
              <a:t>гендерлік</a:t>
            </a:r>
            <a:r>
              <a:rPr lang="ru-RU" sz="1000" dirty="0">
                <a:solidFill>
                  <a:srgbClr val="0070C0"/>
                </a:solidFill>
                <a:latin typeface="Arial" panose="020B0604020202020204" pitchFamily="34" charset="0"/>
                <a:cs typeface="Arial" panose="020B0604020202020204" pitchFamily="34" charset="0"/>
              </a:rPr>
              <a:t> </a:t>
            </a:r>
            <a:r>
              <a:rPr lang="ru-RU" sz="1000" dirty="0" err="1">
                <a:solidFill>
                  <a:srgbClr val="0070C0"/>
                </a:solidFill>
                <a:latin typeface="Arial" panose="020B0604020202020204" pitchFamily="34" charset="0"/>
                <a:cs typeface="Arial" panose="020B0604020202020204" pitchFamily="34" charset="0"/>
              </a:rPr>
              <a:t>құрылымы</a:t>
            </a:r>
            <a:r>
              <a:rPr lang="ru-RU" sz="1000" dirty="0">
                <a:solidFill>
                  <a:srgbClr val="0070C0"/>
                </a:solidFill>
                <a:latin typeface="Arial" panose="020B0604020202020204" pitchFamily="34" charset="0"/>
                <a:cs typeface="Arial" panose="020B0604020202020204" pitchFamily="34" charset="0"/>
              </a:rPr>
              <a:t>, </a:t>
            </a:r>
            <a:r>
              <a:rPr lang="ru-RU" sz="1000" dirty="0" err="1">
                <a:solidFill>
                  <a:srgbClr val="0070C0"/>
                </a:solidFill>
                <a:latin typeface="Arial" panose="020B0604020202020204" pitchFamily="34" charset="0"/>
                <a:cs typeface="Arial" panose="020B0604020202020204" pitchFamily="34" charset="0"/>
              </a:rPr>
              <a:t>адам</a:t>
            </a:r>
            <a:r>
              <a:rPr lang="ru-RU" sz="1000" dirty="0">
                <a:solidFill>
                  <a:srgbClr val="0070C0"/>
                </a:solidFill>
                <a:latin typeface="Arial" panose="020B0604020202020204" pitchFamily="34" charset="0"/>
                <a:cs typeface="Arial" panose="020B0604020202020204" pitchFamily="34" charset="0"/>
              </a:rPr>
              <a:t> саны</a:t>
            </a:r>
            <a:endParaRPr lang="ru-KZ" sz="1000" dirty="0">
              <a:solidFill>
                <a:srgbClr val="0070C0"/>
              </a:solidFill>
              <a:latin typeface="Arial" panose="020B0604020202020204" pitchFamily="34" charset="0"/>
              <a:cs typeface="Arial" panose="020B0604020202020204" pitchFamily="34" charset="0"/>
            </a:endParaRPr>
          </a:p>
        </p:txBody>
      </p:sp>
      <p:graphicFrame>
        <p:nvGraphicFramePr>
          <p:cNvPr id="28" name="Диаграмма 27">
            <a:extLst>
              <a:ext uri="{FF2B5EF4-FFF2-40B4-BE49-F238E27FC236}">
                <a16:creationId xmlns:a16="http://schemas.microsoft.com/office/drawing/2014/main" id="{36EC71AC-F6B6-4BC7-9B34-22F4B15EF9A8}"/>
              </a:ext>
            </a:extLst>
          </p:cNvPr>
          <p:cNvGraphicFramePr>
            <a:graphicFrameLocks/>
          </p:cNvGraphicFramePr>
          <p:nvPr>
            <p:extLst/>
          </p:nvPr>
        </p:nvGraphicFramePr>
        <p:xfrm>
          <a:off x="8863690" y="1491843"/>
          <a:ext cx="2498503" cy="168035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Диаграмма 20">
            <a:extLst>
              <a:ext uri="{FF2B5EF4-FFF2-40B4-BE49-F238E27FC236}">
                <a16:creationId xmlns:a16="http://schemas.microsoft.com/office/drawing/2014/main" id="{FC37DC60-82A2-4B8F-855A-A7F28A6A66DF}"/>
              </a:ext>
            </a:extLst>
          </p:cNvPr>
          <p:cNvGraphicFramePr>
            <a:graphicFrameLocks/>
          </p:cNvGraphicFramePr>
          <p:nvPr>
            <p:extLst/>
          </p:nvPr>
        </p:nvGraphicFramePr>
        <p:xfrm>
          <a:off x="4479753" y="1476064"/>
          <a:ext cx="3083693" cy="1734230"/>
        </p:xfrm>
        <a:graphic>
          <a:graphicData uri="http://schemas.openxmlformats.org/drawingml/2006/chart">
            <c:chart xmlns:c="http://schemas.openxmlformats.org/drawingml/2006/chart" xmlns:r="http://schemas.openxmlformats.org/officeDocument/2006/relationships" r:id="rId3"/>
          </a:graphicData>
        </a:graphic>
      </p:graphicFrame>
      <p:sp>
        <p:nvSpPr>
          <p:cNvPr id="22" name="Динамика численности пенсионеров">
            <a:extLst>
              <a:ext uri="{FF2B5EF4-FFF2-40B4-BE49-F238E27FC236}">
                <a16:creationId xmlns:a16="http://schemas.microsoft.com/office/drawing/2014/main" id="{4965620A-B9BA-4D6C-BDC5-2FA637AAB5D0}"/>
              </a:ext>
            </a:extLst>
          </p:cNvPr>
          <p:cNvSpPr/>
          <p:nvPr/>
        </p:nvSpPr>
        <p:spPr>
          <a:xfrm>
            <a:off x="3904319" y="4208791"/>
            <a:ext cx="4465306" cy="298364"/>
          </a:xfrm>
          <a:prstGeom prst="roundRect">
            <a:avLst>
              <a:gd name="adj" fmla="val 29808"/>
            </a:avLst>
          </a:prstGeom>
          <a:noFill/>
          <a:ln w="12700">
            <a:noFill/>
            <a:miter lim="400000"/>
          </a:ln>
          <a:extLst>
            <a:ext uri="{C572A759-6A51-4108-AA02-DFA0A04FC94B}">
              <ma14:wrappingTextBoxFlag xmlns="" xmlns:ma14="http://schemas.microsoft.com/office/mac/drawingml/2011/main"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lvl="0" algn="ctr" defTabSz="463258" hangingPunct="0">
              <a:defRPr/>
            </a:pPr>
            <a:r>
              <a:rPr lang="kk-KZ" sz="1200" b="1" dirty="0">
                <a:solidFill>
                  <a:schemeClr val="accent1">
                    <a:lumMod val="50000"/>
                  </a:schemeClr>
                </a:solidFill>
                <a:latin typeface="Arial" panose="020B0604020202020204" pitchFamily="34" charset="0"/>
                <a:ea typeface="+mn-ea"/>
                <a:cs typeface="Arial" panose="020B0604020202020204" pitchFamily="34" charset="0"/>
              </a:rPr>
              <a:t>ДИРЕКТОРЛАР КЕҢЕСІ ҚЫЗМЕТІНІҢ НӘТИЖЕЛЕРІ</a:t>
            </a:r>
            <a:endParaRPr sz="1200" b="1" dirty="0">
              <a:solidFill>
                <a:schemeClr val="accent1">
                  <a:lumMod val="50000"/>
                </a:schemeClr>
              </a:solidFill>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EA5D3761-6B68-4473-8BC8-7FC11A312685}"/>
              </a:ext>
            </a:extLst>
          </p:cNvPr>
          <p:cNvSpPr txBox="1"/>
          <p:nvPr/>
        </p:nvSpPr>
        <p:spPr>
          <a:xfrm rot="10800000" flipV="1">
            <a:off x="523222" y="4459975"/>
            <a:ext cx="11227500" cy="2123658"/>
          </a:xfrm>
          <a:prstGeom prst="rect">
            <a:avLst/>
          </a:prstGeom>
          <a:solidFill>
            <a:schemeClr val="accent1">
              <a:lumMod val="20000"/>
              <a:lumOff val="80000"/>
            </a:schemeClr>
          </a:solidFill>
          <a:ln>
            <a:solidFill>
              <a:schemeClr val="accent1"/>
            </a:solidFill>
          </a:ln>
        </p:spPr>
        <p:txBody>
          <a:bodyPr wrap="square" rtlCol="0">
            <a:spAutoFit/>
          </a:bodyPr>
          <a:lstStyle/>
          <a:p>
            <a:pPr algn="just"/>
            <a:r>
              <a:rPr lang="ru-RU" sz="1200" dirty="0">
                <a:solidFill>
                  <a:srgbClr val="0070C0"/>
                </a:solidFill>
                <a:latin typeface="Arial" panose="020B0604020202020204" pitchFamily="34" charset="0"/>
                <a:cs typeface="Arial" panose="020B0604020202020204" pitchFamily="34" charset="0"/>
              </a:rPr>
              <a:t>2025 </a:t>
            </a:r>
            <a:r>
              <a:rPr lang="ru-RU" sz="1200" dirty="0" err="1">
                <a:solidFill>
                  <a:srgbClr val="0070C0"/>
                </a:solidFill>
                <a:latin typeface="Arial" panose="020B0604020202020204" pitchFamily="34" charset="0"/>
                <a:cs typeface="Arial" panose="020B0604020202020204" pitchFamily="34" charset="0"/>
              </a:rPr>
              <a:t>жылы</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Директорлар</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кеңесі</a:t>
            </a:r>
            <a:r>
              <a:rPr lang="ru-RU" sz="1200" dirty="0">
                <a:solidFill>
                  <a:srgbClr val="0070C0"/>
                </a:solidFill>
                <a:latin typeface="Arial" panose="020B0604020202020204" pitchFamily="34" charset="0"/>
                <a:cs typeface="Arial" panose="020B0604020202020204" pitchFamily="34" charset="0"/>
              </a:rPr>
              <a:t> </a:t>
            </a:r>
            <a:r>
              <a:rPr lang="ru-RU" sz="1200" b="1" dirty="0">
                <a:solidFill>
                  <a:srgbClr val="0070C0"/>
                </a:solidFill>
                <a:latin typeface="Arial" panose="020B0604020202020204" pitchFamily="34" charset="0"/>
                <a:cs typeface="Arial" panose="020B0604020202020204" pitchFamily="34" charset="0"/>
              </a:rPr>
              <a:t>18 </a:t>
            </a:r>
            <a:r>
              <a:rPr lang="ru-RU" sz="1200" b="1" dirty="0" err="1">
                <a:solidFill>
                  <a:srgbClr val="0070C0"/>
                </a:solidFill>
                <a:latin typeface="Arial" panose="020B0604020202020204" pitchFamily="34" charset="0"/>
                <a:cs typeface="Arial" panose="020B0604020202020204" pitchFamily="34" charset="0"/>
              </a:rPr>
              <a:t>отырыс</a:t>
            </a:r>
            <a:r>
              <a:rPr lang="ru-RU" sz="1200" b="1"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өткізді</a:t>
            </a:r>
            <a:r>
              <a:rPr lang="ru-RU" sz="1200" dirty="0">
                <a:solidFill>
                  <a:srgbClr val="0070C0"/>
                </a:solidFill>
                <a:latin typeface="Arial" panose="020B0604020202020204" pitchFamily="34" charset="0"/>
                <a:cs typeface="Arial" panose="020B0604020202020204" pitchFamily="34" charset="0"/>
              </a:rPr>
              <a:t> (9 – </a:t>
            </a:r>
            <a:r>
              <a:rPr lang="ru-RU" sz="1200" dirty="0" err="1">
                <a:solidFill>
                  <a:srgbClr val="0070C0"/>
                </a:solidFill>
                <a:latin typeface="Arial" panose="020B0604020202020204" pitchFamily="34" charset="0"/>
                <a:cs typeface="Arial" panose="020B0604020202020204" pitchFamily="34" charset="0"/>
              </a:rPr>
              <a:t>күндізгі</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форматта</a:t>
            </a:r>
            <a:r>
              <a:rPr lang="ru-RU" sz="1200" dirty="0">
                <a:solidFill>
                  <a:srgbClr val="0070C0"/>
                </a:solidFill>
                <a:latin typeface="Arial" panose="020B0604020202020204" pitchFamily="34" charset="0"/>
                <a:cs typeface="Arial" panose="020B0604020202020204" pitchFamily="34" charset="0"/>
              </a:rPr>
              <a:t>, 9 – </a:t>
            </a:r>
            <a:r>
              <a:rPr lang="ru-RU" sz="1200" dirty="0" err="1">
                <a:solidFill>
                  <a:srgbClr val="0070C0"/>
                </a:solidFill>
                <a:latin typeface="Arial" panose="020B0604020202020204" pitchFamily="34" charset="0"/>
                <a:cs typeface="Arial" panose="020B0604020202020204" pitchFamily="34" charset="0"/>
              </a:rPr>
              <a:t>сырттай</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онда</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келесі</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бағыттар</a:t>
            </a:r>
            <a:r>
              <a:rPr lang="ru-RU" sz="1200"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бойынша</a:t>
            </a:r>
            <a:r>
              <a:rPr lang="ru-RU" sz="1200" dirty="0">
                <a:solidFill>
                  <a:srgbClr val="0070C0"/>
                </a:solidFill>
                <a:latin typeface="Arial" panose="020B0604020202020204" pitchFamily="34" charset="0"/>
                <a:cs typeface="Arial" panose="020B0604020202020204" pitchFamily="34" charset="0"/>
              </a:rPr>
              <a:t> </a:t>
            </a:r>
            <a:r>
              <a:rPr lang="ru-RU" sz="1200" b="1" dirty="0">
                <a:solidFill>
                  <a:srgbClr val="0070C0"/>
                </a:solidFill>
                <a:latin typeface="Arial" panose="020B0604020202020204" pitchFamily="34" charset="0"/>
                <a:cs typeface="Arial" panose="020B0604020202020204" pitchFamily="34" charset="0"/>
              </a:rPr>
              <a:t>78 </a:t>
            </a:r>
            <a:r>
              <a:rPr lang="ru-RU" sz="1200" b="1" dirty="0" err="1">
                <a:solidFill>
                  <a:srgbClr val="0070C0"/>
                </a:solidFill>
                <a:latin typeface="Arial" panose="020B0604020202020204" pitchFamily="34" charset="0"/>
                <a:cs typeface="Arial" panose="020B0604020202020204" pitchFamily="34" charset="0"/>
              </a:rPr>
              <a:t>мәселе</a:t>
            </a:r>
            <a:r>
              <a:rPr lang="ru-RU" sz="1200" b="1" dirty="0">
                <a:solidFill>
                  <a:srgbClr val="0070C0"/>
                </a:solidFill>
                <a:latin typeface="Arial" panose="020B0604020202020204" pitchFamily="34" charset="0"/>
                <a:cs typeface="Arial" panose="020B0604020202020204" pitchFamily="34" charset="0"/>
              </a:rPr>
              <a:t> </a:t>
            </a:r>
            <a:r>
              <a:rPr lang="ru-RU" sz="1200" dirty="0" err="1">
                <a:solidFill>
                  <a:srgbClr val="0070C0"/>
                </a:solidFill>
                <a:latin typeface="Arial" panose="020B0604020202020204" pitchFamily="34" charset="0"/>
                <a:cs typeface="Arial" panose="020B0604020202020204" pitchFamily="34" charset="0"/>
              </a:rPr>
              <a:t>қаралды</a:t>
            </a:r>
            <a:r>
              <a:rPr lang="ru-RU" sz="1000" dirty="0">
                <a:latin typeface="Arial" panose="020B0604020202020204" pitchFamily="34" charset="0"/>
                <a:cs typeface="Arial" panose="020B0604020202020204" pitchFamily="34" charset="0"/>
              </a:rPr>
              <a:t>: </a:t>
            </a:r>
            <a:endParaRPr lang="en-US" sz="1000" dirty="0">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ü"/>
            </a:pP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даму </a:t>
            </a:r>
            <a:r>
              <a:rPr lang="ru-RU" sz="1000" dirty="0" err="1">
                <a:latin typeface="Arial" panose="020B0604020202020204" pitchFamily="34" charset="0"/>
                <a:cs typeface="Arial" panose="020B0604020202020204" pitchFamily="34" charset="0"/>
              </a:rPr>
              <a:t>жоспарында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белгіленген</a:t>
            </a:r>
            <a:r>
              <a:rPr lang="ru-RU" sz="1000" dirty="0">
                <a:latin typeface="Arial" panose="020B0604020202020204" pitchFamily="34" charset="0"/>
                <a:cs typeface="Arial" panose="020B0604020202020204" pitchFamily="34" charset="0"/>
              </a:rPr>
              <a:t> даму </a:t>
            </a:r>
            <a:r>
              <a:rPr lang="ru-RU" sz="1000" dirty="0" err="1">
                <a:latin typeface="Arial" panose="020B0604020202020204" pitchFamily="34" charset="0"/>
                <a:cs typeface="Arial" panose="020B0604020202020204" pitchFamily="34" charset="0"/>
              </a:rPr>
              <a:t>стратегиясын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айқындау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негізгі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тиімділік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көрсеткіштерінің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орындалуын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мониторингтеу</a:t>
            </a:r>
            <a:r>
              <a:rPr lang="ru-RU" sz="1000" dirty="0">
                <a:latin typeface="Arial" panose="020B0604020202020204" pitchFamily="34" charset="0"/>
                <a:cs typeface="Arial" panose="020B0604020202020204" pitchFamily="34" charset="0"/>
              </a:rPr>
              <a:t>:</a:t>
            </a:r>
            <a:r>
              <a:rPr lang="en-US"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2024 </a:t>
            </a:r>
            <a:r>
              <a:rPr lang="ru-RU" sz="1000" dirty="0" err="1">
                <a:latin typeface="Arial" panose="020B0604020202020204" pitchFamily="34" charset="0"/>
                <a:cs typeface="Arial" panose="020B0604020202020204" pitchFamily="34" charset="0"/>
              </a:rPr>
              <a:t>жылға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арналған</a:t>
            </a:r>
            <a:r>
              <a:rPr lang="ru-RU" sz="1000" dirty="0">
                <a:latin typeface="Arial" panose="020B0604020202020204" pitchFamily="34" charset="0"/>
                <a:cs typeface="Arial" panose="020B0604020202020204" pitchFamily="34" charset="0"/>
              </a:rPr>
              <a:t> Даму </a:t>
            </a:r>
            <a:r>
              <a:rPr lang="ru-RU" sz="1000" dirty="0" err="1">
                <a:latin typeface="Arial" panose="020B0604020202020204" pitchFamily="34" charset="0"/>
                <a:cs typeface="Arial" panose="020B0604020202020204" pitchFamily="34" charset="0"/>
              </a:rPr>
              <a:t>жоспарының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орындалуына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бағалау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берілді</a:t>
            </a:r>
            <a:r>
              <a:rPr lang="ru-RU" sz="1000" dirty="0">
                <a:latin typeface="Arial" panose="020B0604020202020204" pitchFamily="34" charset="0"/>
                <a:cs typeface="Arial" panose="020B0604020202020204" pitchFamily="34" charset="0"/>
              </a:rPr>
              <a:t>; </a:t>
            </a:r>
          </a:p>
          <a:p>
            <a:pPr marL="171450" indent="-171450" algn="just">
              <a:buFont typeface="Wingdings" panose="05000000000000000000" pitchFamily="2" charset="2"/>
              <a:buChar char="ü"/>
            </a:pPr>
            <a:r>
              <a:rPr lang="ru-RU" sz="1000" dirty="0" err="1">
                <a:latin typeface="Arial" panose="020B0604020202020204" pitchFamily="34" charset="0"/>
                <a:cs typeface="Arial" panose="020B0604020202020204" pitchFamily="34" charset="0"/>
              </a:rPr>
              <a:t>Тәуекелдерді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басқару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ішкі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бақылау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жүйесінің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тиімді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жұмыс</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істеуін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ұйымдастыру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бақылау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жасау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Тәуекелдерді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басқару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тәртібін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регламенттейтін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ішкі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нормативтік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құжаттарға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өзгерістер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енгізу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бекітілді</a:t>
            </a:r>
            <a:r>
              <a:rPr lang="ru-RU" sz="1000" dirty="0">
                <a:latin typeface="Arial" panose="020B0604020202020204" pitchFamily="34" charset="0"/>
                <a:cs typeface="Arial" panose="020B0604020202020204" pitchFamily="34" charset="0"/>
              </a:rPr>
              <a:t>. </a:t>
            </a:r>
          </a:p>
          <a:p>
            <a:pPr algn="just"/>
            <a:r>
              <a:rPr lang="ru-RU" sz="1000" dirty="0" err="1">
                <a:latin typeface="Arial" panose="020B0604020202020204" pitchFamily="34" charset="0"/>
                <a:cs typeface="Arial" panose="020B0604020202020204" pitchFamily="34" charset="0"/>
              </a:rPr>
              <a:t>Директорлар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кеңесінің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отырыстарында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қаралды</a:t>
            </a:r>
            <a:r>
              <a:rPr lang="ru-RU" sz="1000" dirty="0">
                <a:latin typeface="Arial" panose="020B0604020202020204" pitchFamily="34" charset="0"/>
                <a:cs typeface="Arial" panose="020B0604020202020204" pitchFamily="34" charset="0"/>
              </a:rPr>
              <a:t>:</a:t>
            </a:r>
          </a:p>
          <a:p>
            <a:pPr marL="360000" indent="-171450" algn="just">
              <a:buFont typeface="Arial" panose="020B0604020202020204" pitchFamily="34" charset="0"/>
              <a:buChar char="•"/>
            </a:pP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қаржылық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тұрақтылығын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бағалау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жөніндегі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актуарлық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есеп</a:t>
            </a:r>
            <a:r>
              <a:rPr lang="ru-RU" sz="1000" dirty="0">
                <a:latin typeface="Arial" panose="020B0604020202020204" pitchFamily="34" charset="0"/>
                <a:cs typeface="Arial" panose="020B0604020202020204" pitchFamily="34" charset="0"/>
              </a:rPr>
              <a:t> (</a:t>
            </a:r>
            <a:r>
              <a:rPr lang="ru-RU" sz="900" dirty="0">
                <a:latin typeface="Arial" panose="020B0604020202020204" pitchFamily="34" charset="0"/>
                <a:cs typeface="Arial" panose="020B0604020202020204" pitchFamily="34" charset="0"/>
              </a:rPr>
              <a:t>2025 </a:t>
            </a:r>
            <a:r>
              <a:rPr lang="ru-RU" sz="900" dirty="0" err="1">
                <a:latin typeface="Arial" panose="020B0604020202020204" pitchFamily="34" charset="0"/>
                <a:cs typeface="Arial" panose="020B0604020202020204" pitchFamily="34" charset="0"/>
              </a:rPr>
              <a:t>жылғы</a:t>
            </a:r>
            <a:r>
              <a:rPr lang="ru-RU" sz="900" dirty="0">
                <a:latin typeface="Arial" panose="020B0604020202020204" pitchFamily="34" charset="0"/>
                <a:cs typeface="Arial" panose="020B0604020202020204" pitchFamily="34" charset="0"/>
              </a:rPr>
              <a:t> 23 </a:t>
            </a:r>
            <a:r>
              <a:rPr lang="ru-RU" sz="900" dirty="0" err="1">
                <a:latin typeface="Arial" panose="020B0604020202020204" pitchFamily="34" charset="0"/>
                <a:cs typeface="Arial" panose="020B0604020202020204" pitchFamily="34" charset="0"/>
              </a:rPr>
              <a:t>желтоқсандағы</a:t>
            </a:r>
            <a:r>
              <a:rPr lang="ru-RU" sz="900" dirty="0">
                <a:latin typeface="Arial" panose="020B0604020202020204" pitchFamily="34" charset="0"/>
                <a:cs typeface="Arial" panose="020B0604020202020204" pitchFamily="34" charset="0"/>
              </a:rPr>
              <a:t> №17хаттама</a:t>
            </a:r>
            <a:r>
              <a:rPr lang="ru-RU" sz="1000" dirty="0">
                <a:latin typeface="Arial" panose="020B0604020202020204" pitchFamily="34" charset="0"/>
                <a:cs typeface="Arial" panose="020B0604020202020204" pitchFamily="34" charset="0"/>
              </a:rPr>
              <a:t>);</a:t>
            </a:r>
          </a:p>
          <a:p>
            <a:pPr marL="360000" indent="-171450" algn="just">
              <a:buFont typeface="Arial" panose="020B0604020202020204" pitchFamily="34" charset="0"/>
              <a:buChar char="•"/>
            </a:pPr>
            <a:r>
              <a:rPr lang="ru-RU" sz="1000" dirty="0" err="1">
                <a:latin typeface="Arial" panose="020B0604020202020204" pitchFamily="34" charset="0"/>
                <a:cs typeface="Arial" panose="020B0604020202020204" pitchFamily="34" charset="0"/>
              </a:rPr>
              <a:t>Ішкі</a:t>
            </a:r>
            <a:r>
              <a:rPr lang="ru-RU" sz="1000" dirty="0">
                <a:latin typeface="Arial" panose="020B0604020202020204" pitchFamily="34" charset="0"/>
                <a:cs typeface="Arial" panose="020B0604020202020204" pitchFamily="34" charset="0"/>
              </a:rPr>
              <a:t> аудит </a:t>
            </a:r>
            <a:r>
              <a:rPr lang="ru-RU" sz="1000" dirty="0" err="1">
                <a:latin typeface="Arial" panose="020B0604020202020204" pitchFamily="34" charset="0"/>
                <a:cs typeface="Arial" panose="020B0604020202020204" pitchFamily="34" charset="0"/>
              </a:rPr>
              <a:t>қызметінің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есептері</a:t>
            </a:r>
            <a:r>
              <a:rPr lang="ru-RU" sz="10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тоқсандық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жылдық</a:t>
            </a:r>
            <a:r>
              <a:rPr lang="ru-RU" sz="1000" dirty="0">
                <a:latin typeface="Arial" panose="020B0604020202020204" pitchFamily="34" charset="0"/>
                <a:cs typeface="Arial" panose="020B0604020202020204" pitchFamily="34" charset="0"/>
              </a:rPr>
              <a:t>);</a:t>
            </a:r>
          </a:p>
          <a:p>
            <a:pPr marL="360000" indent="-171450" algn="just">
              <a:buFont typeface="Arial" panose="020B0604020202020204" pitchFamily="34" charset="0"/>
              <a:buChar char="•"/>
            </a:pPr>
            <a:r>
              <a:rPr lang="ru-RU" sz="1000" dirty="0">
                <a:latin typeface="Arial" panose="020B0604020202020204" pitchFamily="34" charset="0"/>
                <a:cs typeface="Arial" panose="020B0604020202020204" pitchFamily="34" charset="0"/>
              </a:rPr>
              <a:t>2024 </a:t>
            </a:r>
            <a:r>
              <a:rPr lang="ru-RU" sz="1000" dirty="0" err="1">
                <a:latin typeface="Arial" panose="020B0604020202020204" pitchFamily="34" charset="0"/>
                <a:cs typeface="Arial" panose="020B0604020202020204" pitchFamily="34" charset="0"/>
              </a:rPr>
              <a:t>жылға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арналған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корпоративтік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басқару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кодексі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ережелерінің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сақталуы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туралы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есеп</a:t>
            </a:r>
            <a:r>
              <a:rPr lang="ru-RU" sz="1000" dirty="0">
                <a:latin typeface="Arial" panose="020B0604020202020204" pitchFamily="34" charset="0"/>
                <a:cs typeface="Arial" panose="020B0604020202020204" pitchFamily="34" charset="0"/>
              </a:rPr>
              <a:t> (</a:t>
            </a:r>
            <a:r>
              <a:rPr lang="ru-RU" sz="900" dirty="0">
                <a:latin typeface="Arial" panose="020B0604020202020204" pitchFamily="34" charset="0"/>
                <a:cs typeface="Arial" panose="020B0604020202020204" pitchFamily="34" charset="0"/>
              </a:rPr>
              <a:t>2025 </a:t>
            </a:r>
            <a:r>
              <a:rPr lang="ru-RU" sz="900" dirty="0" err="1">
                <a:latin typeface="Arial" panose="020B0604020202020204" pitchFamily="34" charset="0"/>
                <a:cs typeface="Arial" panose="020B0604020202020204" pitchFamily="34" charset="0"/>
              </a:rPr>
              <a:t>жылғы</a:t>
            </a:r>
            <a:r>
              <a:rPr lang="ru-RU" sz="900" dirty="0">
                <a:latin typeface="Arial" panose="020B0604020202020204" pitchFamily="34" charset="0"/>
                <a:cs typeface="Arial" panose="020B0604020202020204" pitchFamily="34" charset="0"/>
              </a:rPr>
              <a:t> 30 </a:t>
            </a:r>
            <a:r>
              <a:rPr lang="ru-RU" sz="900" dirty="0" err="1">
                <a:latin typeface="Arial" panose="020B0604020202020204" pitchFamily="34" charset="0"/>
                <a:cs typeface="Arial" panose="020B0604020202020204" pitchFamily="34" charset="0"/>
              </a:rPr>
              <a:t>желтоқсандағы</a:t>
            </a:r>
            <a:r>
              <a:rPr lang="ru-RU" sz="900" dirty="0">
                <a:latin typeface="Arial" panose="020B0604020202020204" pitchFamily="34" charset="0"/>
                <a:cs typeface="Arial" panose="020B0604020202020204" pitchFamily="34" charset="0"/>
              </a:rPr>
              <a:t> №18 </a:t>
            </a:r>
            <a:r>
              <a:rPr lang="ru-RU" sz="900" dirty="0" err="1">
                <a:latin typeface="Arial" panose="020B0604020202020204" pitchFamily="34" charset="0"/>
                <a:cs typeface="Arial" panose="020B0604020202020204" pitchFamily="34" charset="0"/>
              </a:rPr>
              <a:t>хаттама</a:t>
            </a:r>
            <a:r>
              <a:rPr lang="ru-RU" sz="900" dirty="0">
                <a:latin typeface="Arial" panose="020B0604020202020204" pitchFamily="34" charset="0"/>
                <a:cs typeface="Arial" panose="020B0604020202020204" pitchFamily="34" charset="0"/>
              </a:rPr>
              <a:t>)</a:t>
            </a:r>
            <a:r>
              <a:rPr lang="ru-RU" sz="1000" dirty="0">
                <a:latin typeface="Arial" panose="020B0604020202020204" pitchFamily="34" charset="0"/>
                <a:cs typeface="Arial" panose="020B0604020202020204" pitchFamily="34" charset="0"/>
              </a:rPr>
              <a:t>;</a:t>
            </a:r>
          </a:p>
          <a:p>
            <a:pPr marL="360000" indent="-171450" algn="just">
              <a:buFont typeface="Arial" panose="020B0604020202020204" pitchFamily="34" charset="0"/>
              <a:buChar char="•"/>
            </a:pPr>
            <a:r>
              <a:rPr lang="ru-RU" sz="1000" dirty="0">
                <a:latin typeface="Arial" panose="020B0604020202020204" pitchFamily="34" charset="0"/>
                <a:cs typeface="Arial" panose="020B0604020202020204" pitchFamily="34" charset="0"/>
              </a:rPr>
              <a:t>2024 </a:t>
            </a:r>
            <a:r>
              <a:rPr lang="ru-RU" sz="1000" dirty="0" err="1">
                <a:latin typeface="Arial" panose="020B0604020202020204" pitchFamily="34" charset="0"/>
                <a:cs typeface="Arial" panose="020B0604020202020204" pitchFamily="34" charset="0"/>
              </a:rPr>
              <a:t>жылға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арналған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қызметі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туралы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жылдық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есеп</a:t>
            </a:r>
            <a:r>
              <a:rPr lang="ru-RU" sz="1000" dirty="0">
                <a:latin typeface="Arial" panose="020B0604020202020204" pitchFamily="34" charset="0"/>
                <a:cs typeface="Arial" panose="020B0604020202020204" pitchFamily="34" charset="0"/>
              </a:rPr>
              <a:t> (</a:t>
            </a:r>
            <a:r>
              <a:rPr lang="ru-RU" sz="900" dirty="0">
                <a:latin typeface="Arial" panose="020B0604020202020204" pitchFamily="34" charset="0"/>
                <a:cs typeface="Arial" panose="020B0604020202020204" pitchFamily="34" charset="0"/>
              </a:rPr>
              <a:t>2025 </a:t>
            </a:r>
            <a:r>
              <a:rPr lang="ru-RU" sz="900" dirty="0" err="1">
                <a:latin typeface="Arial" panose="020B0604020202020204" pitchFamily="34" charset="0"/>
                <a:cs typeface="Arial" panose="020B0604020202020204" pitchFamily="34" charset="0"/>
              </a:rPr>
              <a:t>жылғы</a:t>
            </a:r>
            <a:r>
              <a:rPr lang="ru-RU" sz="900" dirty="0">
                <a:latin typeface="Arial" panose="020B0604020202020204" pitchFamily="34" charset="0"/>
                <a:cs typeface="Arial" panose="020B0604020202020204" pitchFamily="34" charset="0"/>
              </a:rPr>
              <a:t> 23 </a:t>
            </a:r>
            <a:r>
              <a:rPr lang="ru-RU" sz="900" dirty="0" err="1">
                <a:latin typeface="Arial" panose="020B0604020202020204" pitchFamily="34" charset="0"/>
                <a:cs typeface="Arial" panose="020B0604020202020204" pitchFamily="34" charset="0"/>
              </a:rPr>
              <a:t>желтоқсандағы</a:t>
            </a:r>
            <a:r>
              <a:rPr lang="ru-RU" sz="900" dirty="0">
                <a:latin typeface="Arial" panose="020B0604020202020204" pitchFamily="34" charset="0"/>
                <a:cs typeface="Arial" panose="020B0604020202020204" pitchFamily="34" charset="0"/>
              </a:rPr>
              <a:t> №17хаттама).</a:t>
            </a:r>
          </a:p>
          <a:p>
            <a:pPr algn="just"/>
            <a:r>
              <a:rPr lang="ru-RU" sz="1000" dirty="0" err="1">
                <a:latin typeface="Arial" panose="020B0604020202020204" pitchFamily="34" charset="0"/>
                <a:cs typeface="Arial" panose="020B0604020202020204" pitchFamily="34" charset="0"/>
              </a:rPr>
              <a:t>Директорлар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кеңесінің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отырыстарын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өткізу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үшін</a:t>
            </a:r>
            <a:r>
              <a:rPr lang="ru-RU" sz="1000" dirty="0">
                <a:latin typeface="Arial" panose="020B0604020202020204" pitchFamily="34" charset="0"/>
                <a:cs typeface="Arial" panose="020B0604020202020204" pitchFamily="34" charset="0"/>
              </a:rPr>
              <a:t> кворум </a:t>
            </a:r>
            <a:r>
              <a:rPr lang="ru-RU" sz="1000" dirty="0" err="1">
                <a:latin typeface="Arial" panose="020B0604020202020204" pitchFamily="34" charset="0"/>
                <a:cs typeface="Arial" panose="020B0604020202020204" pitchFamily="34" charset="0"/>
              </a:rPr>
              <a:t>қамтамасыз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етілді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Күн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тәртібіндегі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мәселелерді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талқылау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шешімдер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қабылдау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барысында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мүдделер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қақтығысы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жағдайлары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туындаған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жоқ</a:t>
            </a:r>
            <a:r>
              <a:rPr lang="ru-RU" sz="1000" dirty="0">
                <a:latin typeface="Arial" panose="020B0604020202020204" pitchFamily="34" charset="0"/>
                <a:cs typeface="Arial" panose="020B0604020202020204" pitchFamily="34" charset="0"/>
              </a:rPr>
              <a:t>.</a:t>
            </a:r>
          </a:p>
          <a:p>
            <a:pPr algn="just"/>
            <a:r>
              <a:rPr lang="ru-RU" sz="1000" dirty="0" err="1">
                <a:solidFill>
                  <a:srgbClr val="2B6CB0"/>
                </a:solidFill>
                <a:latin typeface="Arial" panose="020B0604020202020204" pitchFamily="34" charset="0"/>
                <a:cs typeface="Arial" panose="020B0604020202020204" pitchFamily="34" charset="0"/>
              </a:rPr>
              <a:t>Қордың</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Директорлар</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кеңесі</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қабылдаған</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шешімдер</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Қордың</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дамуына</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және</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тұрақтылығын</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нығайтуға</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өз</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үлесін</a:t>
            </a:r>
            <a:r>
              <a:rPr lang="ru-RU" sz="1000" dirty="0">
                <a:solidFill>
                  <a:srgbClr val="2B6CB0"/>
                </a:solidFill>
                <a:latin typeface="Arial" panose="020B0604020202020204" pitchFamily="34" charset="0"/>
                <a:cs typeface="Arial" panose="020B0604020202020204" pitchFamily="34" charset="0"/>
              </a:rPr>
              <a:t> </a:t>
            </a:r>
            <a:r>
              <a:rPr lang="ru-RU" sz="1000" dirty="0" err="1">
                <a:solidFill>
                  <a:srgbClr val="2B6CB0"/>
                </a:solidFill>
                <a:latin typeface="Arial" panose="020B0604020202020204" pitchFamily="34" charset="0"/>
                <a:cs typeface="Arial" panose="020B0604020202020204" pitchFamily="34" charset="0"/>
              </a:rPr>
              <a:t>қосты</a:t>
            </a:r>
            <a:r>
              <a:rPr lang="ru-RU" sz="1000" dirty="0">
                <a:solidFill>
                  <a:srgbClr val="2B6CB0"/>
                </a:solidFill>
                <a:latin typeface="Arial" panose="020B0604020202020204" pitchFamily="34" charset="0"/>
                <a:cs typeface="Arial" panose="020B0604020202020204" pitchFamily="34" charset="0"/>
              </a:rPr>
              <a:t>.</a:t>
            </a:r>
            <a:endParaRPr lang="ru-KZ" sz="1000" dirty="0">
              <a:solidFill>
                <a:srgbClr val="2B6CB0"/>
              </a:solidFill>
              <a:latin typeface="Arial" panose="020B0604020202020204" pitchFamily="34" charset="0"/>
              <a:cs typeface="Arial" panose="020B0604020202020204" pitchFamily="34" charset="0"/>
            </a:endParaRPr>
          </a:p>
        </p:txBody>
      </p:sp>
      <p:sp>
        <p:nvSpPr>
          <p:cNvPr id="2" name="Shape 0">
            <a:extLst>
              <a:ext uri="{FF2B5EF4-FFF2-40B4-BE49-F238E27FC236}">
                <a16:creationId xmlns:a16="http://schemas.microsoft.com/office/drawing/2014/main" id="{45607016-B9A1-E7AA-D574-0A59D0E86226}"/>
              </a:ext>
            </a:extLst>
          </p:cNvPr>
          <p:cNvSpPr/>
          <p:nvPr/>
        </p:nvSpPr>
        <p:spPr>
          <a:xfrm>
            <a:off x="357275" y="227991"/>
            <a:ext cx="428730" cy="428730"/>
          </a:xfrm>
          <a:prstGeom prst="roundRect">
            <a:avLst>
              <a:gd name="adj" fmla="val 25000"/>
            </a:avLst>
          </a:prstGeom>
          <a:gradFill flip="none" rotWithShape="1">
            <a:gsLst>
              <a:gs pos="0">
                <a:srgbClr val="1A365D"/>
              </a:gs>
              <a:gs pos="100000">
                <a:srgbClr val="2B6CB0"/>
              </a:gs>
            </a:gsLst>
            <a:lin ang="2700000" scaled="1"/>
          </a:gradFill>
          <a:ln/>
          <a:effectLst>
            <a:outerShdw blurRad="133978" dist="89319" dir="5400000" algn="bl" rotWithShape="0">
              <a:srgbClr val="000000">
                <a:alpha val="10196"/>
              </a:srgbClr>
            </a:outerShdw>
          </a:effectLst>
        </p:spPr>
      </p:sp>
      <p:sp>
        <p:nvSpPr>
          <p:cNvPr id="4" name="Shape 1">
            <a:extLst>
              <a:ext uri="{FF2B5EF4-FFF2-40B4-BE49-F238E27FC236}">
                <a16:creationId xmlns:a16="http://schemas.microsoft.com/office/drawing/2014/main" id="{55CF404F-E37D-ABDE-C519-9512A0EF7A2A}"/>
              </a:ext>
            </a:extLst>
          </p:cNvPr>
          <p:cNvSpPr/>
          <p:nvPr/>
        </p:nvSpPr>
        <p:spPr>
          <a:xfrm>
            <a:off x="459991" y="353037"/>
            <a:ext cx="223297" cy="178637"/>
          </a:xfrm>
          <a:custGeom>
            <a:avLst/>
            <a:gdLst/>
            <a:ahLst/>
            <a:cxnLst/>
            <a:rect l="l" t="t" r="r" b="b"/>
            <a:pathLst>
              <a:path w="223297" h="178637">
                <a:moveTo>
                  <a:pt x="111648" y="5582"/>
                </a:moveTo>
                <a:cubicBezTo>
                  <a:pt x="131675" y="5582"/>
                  <a:pt x="147934" y="21842"/>
                  <a:pt x="147934" y="41868"/>
                </a:cubicBezTo>
                <a:cubicBezTo>
                  <a:pt x="147934" y="61895"/>
                  <a:pt x="131675" y="78154"/>
                  <a:pt x="111648" y="78154"/>
                </a:cubicBezTo>
                <a:cubicBezTo>
                  <a:pt x="91622" y="78154"/>
                  <a:pt x="75363" y="61895"/>
                  <a:pt x="75363" y="41868"/>
                </a:cubicBezTo>
                <a:cubicBezTo>
                  <a:pt x="75363" y="21842"/>
                  <a:pt x="91622" y="5582"/>
                  <a:pt x="111648" y="5582"/>
                </a:cubicBezTo>
                <a:close/>
                <a:moveTo>
                  <a:pt x="33495" y="30703"/>
                </a:moveTo>
                <a:cubicBezTo>
                  <a:pt x="47359" y="30703"/>
                  <a:pt x="58615" y="41960"/>
                  <a:pt x="58615" y="55824"/>
                </a:cubicBezTo>
                <a:cubicBezTo>
                  <a:pt x="58615" y="69689"/>
                  <a:pt x="47359" y="80945"/>
                  <a:pt x="33495" y="80945"/>
                </a:cubicBezTo>
                <a:cubicBezTo>
                  <a:pt x="19630" y="80945"/>
                  <a:pt x="8374" y="69689"/>
                  <a:pt x="8374" y="55824"/>
                </a:cubicBezTo>
                <a:cubicBezTo>
                  <a:pt x="8374" y="41960"/>
                  <a:pt x="19630" y="30703"/>
                  <a:pt x="33495" y="30703"/>
                </a:cubicBezTo>
                <a:close/>
                <a:moveTo>
                  <a:pt x="0" y="145143"/>
                </a:moveTo>
                <a:cubicBezTo>
                  <a:pt x="0" y="120476"/>
                  <a:pt x="19992" y="100484"/>
                  <a:pt x="44659" y="100484"/>
                </a:cubicBezTo>
                <a:cubicBezTo>
                  <a:pt x="49125" y="100484"/>
                  <a:pt x="53452" y="101146"/>
                  <a:pt x="57534" y="102368"/>
                </a:cubicBezTo>
                <a:cubicBezTo>
                  <a:pt x="46055" y="115207"/>
                  <a:pt x="39077" y="132164"/>
                  <a:pt x="39077" y="150725"/>
                </a:cubicBezTo>
                <a:lnTo>
                  <a:pt x="39077" y="156308"/>
                </a:lnTo>
                <a:cubicBezTo>
                  <a:pt x="39077" y="160285"/>
                  <a:pt x="39914" y="164053"/>
                  <a:pt x="41415" y="167473"/>
                </a:cubicBezTo>
                <a:lnTo>
                  <a:pt x="11165" y="167473"/>
                </a:lnTo>
                <a:cubicBezTo>
                  <a:pt x="4989" y="167473"/>
                  <a:pt x="0" y="162483"/>
                  <a:pt x="0" y="156308"/>
                </a:cubicBezTo>
                <a:lnTo>
                  <a:pt x="0" y="145143"/>
                </a:lnTo>
                <a:close/>
                <a:moveTo>
                  <a:pt x="181882" y="167473"/>
                </a:moveTo>
                <a:cubicBezTo>
                  <a:pt x="183382" y="164053"/>
                  <a:pt x="184220" y="160285"/>
                  <a:pt x="184220" y="156308"/>
                </a:cubicBezTo>
                <a:lnTo>
                  <a:pt x="184220" y="150725"/>
                </a:lnTo>
                <a:cubicBezTo>
                  <a:pt x="184220" y="132164"/>
                  <a:pt x="177242" y="115207"/>
                  <a:pt x="165763" y="102368"/>
                </a:cubicBezTo>
                <a:cubicBezTo>
                  <a:pt x="169845" y="101146"/>
                  <a:pt x="174171" y="100484"/>
                  <a:pt x="178637" y="100484"/>
                </a:cubicBezTo>
                <a:cubicBezTo>
                  <a:pt x="203305" y="100484"/>
                  <a:pt x="223297" y="120476"/>
                  <a:pt x="223297" y="145143"/>
                </a:cubicBezTo>
                <a:lnTo>
                  <a:pt x="223297" y="156308"/>
                </a:lnTo>
                <a:cubicBezTo>
                  <a:pt x="223297" y="162483"/>
                  <a:pt x="218307" y="167473"/>
                  <a:pt x="212132" y="167473"/>
                </a:cubicBezTo>
                <a:lnTo>
                  <a:pt x="181882" y="167473"/>
                </a:lnTo>
                <a:close/>
                <a:moveTo>
                  <a:pt x="164681" y="55824"/>
                </a:moveTo>
                <a:cubicBezTo>
                  <a:pt x="164681" y="41960"/>
                  <a:pt x="175938" y="30703"/>
                  <a:pt x="189802" y="30703"/>
                </a:cubicBezTo>
                <a:cubicBezTo>
                  <a:pt x="203667" y="30703"/>
                  <a:pt x="214923" y="41960"/>
                  <a:pt x="214923" y="55824"/>
                </a:cubicBezTo>
                <a:cubicBezTo>
                  <a:pt x="214923" y="69689"/>
                  <a:pt x="203667" y="80945"/>
                  <a:pt x="189802" y="80945"/>
                </a:cubicBezTo>
                <a:cubicBezTo>
                  <a:pt x="175938" y="80945"/>
                  <a:pt x="164681" y="69689"/>
                  <a:pt x="164681" y="55824"/>
                </a:cubicBezTo>
                <a:close/>
                <a:moveTo>
                  <a:pt x="55824" y="150725"/>
                </a:moveTo>
                <a:cubicBezTo>
                  <a:pt x="55824" y="119882"/>
                  <a:pt x="80805" y="94901"/>
                  <a:pt x="111648" y="94901"/>
                </a:cubicBezTo>
                <a:cubicBezTo>
                  <a:pt x="142491" y="94901"/>
                  <a:pt x="167473" y="119882"/>
                  <a:pt x="167473" y="150725"/>
                </a:cubicBezTo>
                <a:lnTo>
                  <a:pt x="167473" y="156308"/>
                </a:lnTo>
                <a:cubicBezTo>
                  <a:pt x="167473" y="162483"/>
                  <a:pt x="162483" y="167473"/>
                  <a:pt x="156308" y="167473"/>
                </a:cubicBezTo>
                <a:lnTo>
                  <a:pt x="66989" y="167473"/>
                </a:lnTo>
                <a:cubicBezTo>
                  <a:pt x="60813" y="167473"/>
                  <a:pt x="55824" y="162483"/>
                  <a:pt x="55824" y="156308"/>
                </a:cubicBezTo>
                <a:lnTo>
                  <a:pt x="55824" y="150725"/>
                </a:lnTo>
                <a:close/>
              </a:path>
            </a:pathLst>
          </a:custGeom>
          <a:solidFill>
            <a:srgbClr val="FFFFFF"/>
          </a:solidFill>
          <a:ln/>
        </p:spPr>
      </p:sp>
      <p:sp>
        <p:nvSpPr>
          <p:cNvPr id="9" name="Shape 4">
            <a:extLst>
              <a:ext uri="{FF2B5EF4-FFF2-40B4-BE49-F238E27FC236}">
                <a16:creationId xmlns:a16="http://schemas.microsoft.com/office/drawing/2014/main" id="{8CC93DB8-8D74-D205-901C-79D2C3B0F807}"/>
              </a:ext>
            </a:extLst>
          </p:cNvPr>
          <p:cNvSpPr/>
          <p:nvPr/>
        </p:nvSpPr>
        <p:spPr>
          <a:xfrm>
            <a:off x="357275" y="781767"/>
            <a:ext cx="857459" cy="35727"/>
          </a:xfrm>
          <a:prstGeom prst="roundRect">
            <a:avLst>
              <a:gd name="adj" fmla="val 0"/>
            </a:avLst>
          </a:prstGeom>
          <a:gradFill flip="none" rotWithShape="1">
            <a:gsLst>
              <a:gs pos="0">
                <a:srgbClr val="4299E1"/>
              </a:gs>
              <a:gs pos="100000">
                <a:srgbClr val="000000">
                  <a:alpha val="0"/>
                </a:srgbClr>
              </a:gs>
            </a:gsLst>
            <a:lin ang="0" scaled="1"/>
          </a:gradFill>
          <a:ln/>
        </p:spPr>
      </p:sp>
      <p:sp>
        <p:nvSpPr>
          <p:cNvPr id="10" name="Shape 5">
            <a:extLst>
              <a:ext uri="{FF2B5EF4-FFF2-40B4-BE49-F238E27FC236}">
                <a16:creationId xmlns:a16="http://schemas.microsoft.com/office/drawing/2014/main" id="{F618FBA3-8DFE-165B-C1A2-1EF8806C4692}"/>
              </a:ext>
            </a:extLst>
          </p:cNvPr>
          <p:cNvSpPr/>
          <p:nvPr/>
        </p:nvSpPr>
        <p:spPr>
          <a:xfrm>
            <a:off x="540668" y="3210294"/>
            <a:ext cx="2831246" cy="1012288"/>
          </a:xfrm>
          <a:prstGeom prst="roundRect">
            <a:avLst>
              <a:gd name="adj" fmla="val 7595"/>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26" name="Shape 10">
            <a:extLst>
              <a:ext uri="{FF2B5EF4-FFF2-40B4-BE49-F238E27FC236}">
                <a16:creationId xmlns:a16="http://schemas.microsoft.com/office/drawing/2014/main" id="{DE99ADA8-3B1C-F746-BAA2-3C8206107281}"/>
              </a:ext>
            </a:extLst>
          </p:cNvPr>
          <p:cNvSpPr/>
          <p:nvPr/>
        </p:nvSpPr>
        <p:spPr>
          <a:xfrm>
            <a:off x="4520295" y="3223913"/>
            <a:ext cx="2743200" cy="998669"/>
          </a:xfrm>
          <a:prstGeom prst="roundRect">
            <a:avLst>
              <a:gd name="adj" fmla="val 7595"/>
            </a:avLst>
          </a:prstGeom>
          <a:gradFill flip="none" rotWithShape="1">
            <a:gsLst>
              <a:gs pos="0">
                <a:srgbClr val="2B6CB0"/>
              </a:gs>
              <a:gs pos="100000">
                <a:srgbClr val="4299E1"/>
              </a:gs>
            </a:gsLst>
            <a:lin ang="2700000" scaled="1"/>
          </a:gradFill>
          <a:ln/>
          <a:effectLst>
            <a:outerShdw blurRad="142875" dist="95250" dir="5400000" algn="bl" rotWithShape="0">
              <a:srgbClr val="000000">
                <a:alpha val="10196"/>
              </a:srgbClr>
            </a:outerShdw>
          </a:effectLst>
        </p:spPr>
      </p:sp>
      <p:sp>
        <p:nvSpPr>
          <p:cNvPr id="33" name="Shape 11">
            <a:extLst>
              <a:ext uri="{FF2B5EF4-FFF2-40B4-BE49-F238E27FC236}">
                <a16:creationId xmlns:a16="http://schemas.microsoft.com/office/drawing/2014/main" id="{21FB0DC4-0E10-93B5-F72C-534DECBA3530}"/>
              </a:ext>
            </a:extLst>
          </p:cNvPr>
          <p:cNvSpPr/>
          <p:nvPr/>
        </p:nvSpPr>
        <p:spPr>
          <a:xfrm>
            <a:off x="5067512" y="3382486"/>
            <a:ext cx="250031" cy="285750"/>
          </a:xfrm>
          <a:custGeom>
            <a:avLst/>
            <a:gdLst/>
            <a:ahLst/>
            <a:cxnLst/>
            <a:rect l="l" t="t" r="r" b="b"/>
            <a:pathLst>
              <a:path w="250031" h="285750">
                <a:moveTo>
                  <a:pt x="48220" y="-5860"/>
                </a:moveTo>
                <a:lnTo>
                  <a:pt x="34491" y="17636"/>
                </a:lnTo>
                <a:cubicBezTo>
                  <a:pt x="32370" y="21264"/>
                  <a:pt x="31254" y="25450"/>
                  <a:pt x="31254" y="29691"/>
                </a:cubicBezTo>
                <a:lnTo>
                  <a:pt x="31254" y="31254"/>
                </a:lnTo>
                <a:cubicBezTo>
                  <a:pt x="31254" y="43588"/>
                  <a:pt x="41244" y="53578"/>
                  <a:pt x="53578" y="53578"/>
                </a:cubicBezTo>
                <a:cubicBezTo>
                  <a:pt x="65912" y="53578"/>
                  <a:pt x="75902" y="43588"/>
                  <a:pt x="75902" y="31254"/>
                </a:cubicBezTo>
                <a:lnTo>
                  <a:pt x="75902" y="29691"/>
                </a:lnTo>
                <a:cubicBezTo>
                  <a:pt x="75902" y="25450"/>
                  <a:pt x="74786" y="21320"/>
                  <a:pt x="72665" y="17636"/>
                </a:cubicBezTo>
                <a:lnTo>
                  <a:pt x="58936" y="-5860"/>
                </a:lnTo>
                <a:cubicBezTo>
                  <a:pt x="57820" y="-7758"/>
                  <a:pt x="55755" y="-8930"/>
                  <a:pt x="53578" y="-8930"/>
                </a:cubicBezTo>
                <a:cubicBezTo>
                  <a:pt x="51402" y="-8930"/>
                  <a:pt x="49337" y="-7758"/>
                  <a:pt x="48220" y="-5860"/>
                </a:cubicBezTo>
                <a:close/>
                <a:moveTo>
                  <a:pt x="119658" y="-5860"/>
                </a:moveTo>
                <a:lnTo>
                  <a:pt x="105928" y="17636"/>
                </a:lnTo>
                <a:cubicBezTo>
                  <a:pt x="103808" y="21264"/>
                  <a:pt x="102691" y="25450"/>
                  <a:pt x="102691" y="29691"/>
                </a:cubicBezTo>
                <a:lnTo>
                  <a:pt x="102691" y="31254"/>
                </a:lnTo>
                <a:cubicBezTo>
                  <a:pt x="102691" y="43588"/>
                  <a:pt x="112681" y="53578"/>
                  <a:pt x="125016" y="53578"/>
                </a:cubicBezTo>
                <a:cubicBezTo>
                  <a:pt x="137350" y="53578"/>
                  <a:pt x="147340" y="43588"/>
                  <a:pt x="147340" y="31254"/>
                </a:cubicBezTo>
                <a:lnTo>
                  <a:pt x="147340" y="29691"/>
                </a:lnTo>
                <a:cubicBezTo>
                  <a:pt x="147340" y="25450"/>
                  <a:pt x="146224" y="21320"/>
                  <a:pt x="144103" y="17636"/>
                </a:cubicBezTo>
                <a:lnTo>
                  <a:pt x="130373" y="-5860"/>
                </a:lnTo>
                <a:cubicBezTo>
                  <a:pt x="129257" y="-7758"/>
                  <a:pt x="127192" y="-8930"/>
                  <a:pt x="125016" y="-8930"/>
                </a:cubicBezTo>
                <a:cubicBezTo>
                  <a:pt x="122839" y="-8930"/>
                  <a:pt x="120774" y="-7758"/>
                  <a:pt x="119658" y="-5860"/>
                </a:cubicBezTo>
                <a:close/>
                <a:moveTo>
                  <a:pt x="177366" y="17636"/>
                </a:moveTo>
                <a:cubicBezTo>
                  <a:pt x="175245" y="21264"/>
                  <a:pt x="174129" y="25450"/>
                  <a:pt x="174129" y="29691"/>
                </a:cubicBezTo>
                <a:lnTo>
                  <a:pt x="174129" y="31254"/>
                </a:lnTo>
                <a:cubicBezTo>
                  <a:pt x="174129" y="43588"/>
                  <a:pt x="184119" y="53578"/>
                  <a:pt x="196453" y="53578"/>
                </a:cubicBezTo>
                <a:cubicBezTo>
                  <a:pt x="208787" y="53578"/>
                  <a:pt x="218777" y="43588"/>
                  <a:pt x="218777" y="31254"/>
                </a:cubicBezTo>
                <a:lnTo>
                  <a:pt x="218777" y="29691"/>
                </a:lnTo>
                <a:cubicBezTo>
                  <a:pt x="218777" y="25450"/>
                  <a:pt x="217661" y="21320"/>
                  <a:pt x="215540" y="17636"/>
                </a:cubicBezTo>
                <a:lnTo>
                  <a:pt x="201811" y="-5860"/>
                </a:lnTo>
                <a:cubicBezTo>
                  <a:pt x="200695" y="-7758"/>
                  <a:pt x="198630" y="-8930"/>
                  <a:pt x="196453" y="-8930"/>
                </a:cubicBezTo>
                <a:cubicBezTo>
                  <a:pt x="194277" y="-8930"/>
                  <a:pt x="192212" y="-7758"/>
                  <a:pt x="191095" y="-5860"/>
                </a:cubicBezTo>
                <a:lnTo>
                  <a:pt x="177366" y="17636"/>
                </a:lnTo>
                <a:close/>
                <a:moveTo>
                  <a:pt x="71438" y="89297"/>
                </a:moveTo>
                <a:cubicBezTo>
                  <a:pt x="71438" y="79418"/>
                  <a:pt x="63457" y="71438"/>
                  <a:pt x="53578" y="71438"/>
                </a:cubicBezTo>
                <a:cubicBezTo>
                  <a:pt x="43700" y="71438"/>
                  <a:pt x="35719" y="79418"/>
                  <a:pt x="35719" y="89297"/>
                </a:cubicBezTo>
                <a:lnTo>
                  <a:pt x="35719" y="119156"/>
                </a:lnTo>
                <a:cubicBezTo>
                  <a:pt x="14901" y="126467"/>
                  <a:pt x="0" y="146335"/>
                  <a:pt x="0" y="169664"/>
                </a:cubicBezTo>
                <a:lnTo>
                  <a:pt x="0" y="181273"/>
                </a:lnTo>
                <a:cubicBezTo>
                  <a:pt x="11664" y="181998"/>
                  <a:pt x="23217" y="185347"/>
                  <a:pt x="33654" y="191319"/>
                </a:cubicBezTo>
                <a:lnTo>
                  <a:pt x="37616" y="193607"/>
                </a:lnTo>
                <a:cubicBezTo>
                  <a:pt x="52294" y="201978"/>
                  <a:pt x="70489" y="201085"/>
                  <a:pt x="84274" y="191263"/>
                </a:cubicBezTo>
                <a:cubicBezTo>
                  <a:pt x="108663" y="173850"/>
                  <a:pt x="141368" y="173850"/>
                  <a:pt x="165757" y="191263"/>
                </a:cubicBezTo>
                <a:cubicBezTo>
                  <a:pt x="179487" y="201085"/>
                  <a:pt x="197737" y="202034"/>
                  <a:pt x="212415" y="193607"/>
                </a:cubicBezTo>
                <a:lnTo>
                  <a:pt x="216377" y="191319"/>
                </a:lnTo>
                <a:cubicBezTo>
                  <a:pt x="226814" y="185347"/>
                  <a:pt x="238311" y="181998"/>
                  <a:pt x="250031" y="181273"/>
                </a:cubicBezTo>
                <a:lnTo>
                  <a:pt x="250031" y="169664"/>
                </a:lnTo>
                <a:cubicBezTo>
                  <a:pt x="250031" y="146335"/>
                  <a:pt x="235130" y="126467"/>
                  <a:pt x="214313" y="119156"/>
                </a:cubicBezTo>
                <a:lnTo>
                  <a:pt x="214313" y="89297"/>
                </a:lnTo>
                <a:cubicBezTo>
                  <a:pt x="214313" y="79418"/>
                  <a:pt x="206332" y="71438"/>
                  <a:pt x="196453" y="71438"/>
                </a:cubicBezTo>
                <a:cubicBezTo>
                  <a:pt x="186575" y="71438"/>
                  <a:pt x="178594" y="79418"/>
                  <a:pt x="178594" y="89297"/>
                </a:cubicBezTo>
                <a:lnTo>
                  <a:pt x="178594" y="116086"/>
                </a:lnTo>
                <a:lnTo>
                  <a:pt x="142875" y="116086"/>
                </a:lnTo>
                <a:lnTo>
                  <a:pt x="142875" y="89297"/>
                </a:lnTo>
                <a:cubicBezTo>
                  <a:pt x="142875" y="79418"/>
                  <a:pt x="134894" y="71438"/>
                  <a:pt x="125016" y="71438"/>
                </a:cubicBezTo>
                <a:cubicBezTo>
                  <a:pt x="115137" y="71438"/>
                  <a:pt x="107156" y="79418"/>
                  <a:pt x="107156" y="89297"/>
                </a:cubicBezTo>
                <a:lnTo>
                  <a:pt x="107156" y="116086"/>
                </a:lnTo>
                <a:lnTo>
                  <a:pt x="71438" y="116086"/>
                </a:lnTo>
                <a:lnTo>
                  <a:pt x="71438" y="89297"/>
                </a:lnTo>
                <a:close/>
                <a:moveTo>
                  <a:pt x="250031" y="208173"/>
                </a:moveTo>
                <a:cubicBezTo>
                  <a:pt x="242943" y="208843"/>
                  <a:pt x="236023" y="210964"/>
                  <a:pt x="229660" y="214592"/>
                </a:cubicBezTo>
                <a:lnTo>
                  <a:pt x="225698" y="216880"/>
                </a:lnTo>
                <a:cubicBezTo>
                  <a:pt x="201923" y="230442"/>
                  <a:pt x="172455" y="228991"/>
                  <a:pt x="150186" y="213085"/>
                </a:cubicBezTo>
                <a:cubicBezTo>
                  <a:pt x="135117" y="202313"/>
                  <a:pt x="114914" y="202313"/>
                  <a:pt x="99845" y="213085"/>
                </a:cubicBezTo>
                <a:cubicBezTo>
                  <a:pt x="77577" y="228991"/>
                  <a:pt x="48109" y="230498"/>
                  <a:pt x="24333" y="216880"/>
                </a:cubicBezTo>
                <a:lnTo>
                  <a:pt x="20371" y="214592"/>
                </a:lnTo>
                <a:cubicBezTo>
                  <a:pt x="14008" y="210964"/>
                  <a:pt x="7088" y="208787"/>
                  <a:pt x="0" y="208173"/>
                </a:cubicBezTo>
                <a:lnTo>
                  <a:pt x="0" y="250031"/>
                </a:lnTo>
                <a:cubicBezTo>
                  <a:pt x="0" y="269732"/>
                  <a:pt x="16018" y="285750"/>
                  <a:pt x="35719" y="285750"/>
                </a:cubicBezTo>
                <a:lnTo>
                  <a:pt x="214313" y="285750"/>
                </a:lnTo>
                <a:cubicBezTo>
                  <a:pt x="234014" y="285750"/>
                  <a:pt x="250031" y="269732"/>
                  <a:pt x="250031" y="250031"/>
                </a:cubicBezTo>
                <a:lnTo>
                  <a:pt x="250031" y="208173"/>
                </a:lnTo>
                <a:close/>
              </a:path>
            </a:pathLst>
          </a:custGeom>
          <a:solidFill>
            <a:srgbClr val="FFFFFF"/>
          </a:solidFill>
          <a:ln/>
        </p:spPr>
      </p:sp>
      <p:sp>
        <p:nvSpPr>
          <p:cNvPr id="34" name="Text 12">
            <a:extLst>
              <a:ext uri="{FF2B5EF4-FFF2-40B4-BE49-F238E27FC236}">
                <a16:creationId xmlns:a16="http://schemas.microsoft.com/office/drawing/2014/main" id="{26C4F901-29FD-75D5-09C9-A741CC4BDD9A}"/>
              </a:ext>
            </a:extLst>
          </p:cNvPr>
          <p:cNvSpPr/>
          <p:nvPr/>
        </p:nvSpPr>
        <p:spPr>
          <a:xfrm>
            <a:off x="4634595" y="3676643"/>
            <a:ext cx="2514600" cy="228600"/>
          </a:xfrm>
          <a:prstGeom prst="rect">
            <a:avLst/>
          </a:prstGeom>
          <a:noFill/>
          <a:ln/>
        </p:spPr>
        <p:txBody>
          <a:bodyPr wrap="square" lIns="0" tIns="0" rIns="0" bIns="0" rtlCol="0" anchor="ctr"/>
          <a:lstStyle/>
          <a:p>
            <a:pPr algn="ctr">
              <a:lnSpc>
                <a:spcPct val="130000"/>
              </a:lnSpc>
            </a:pPr>
            <a:r>
              <a:rPr lang="ru-RU" sz="1200" b="1" dirty="0" err="1">
                <a:solidFill>
                  <a:srgbClr val="FFFFFF"/>
                </a:solidFill>
                <a:latin typeface="Quattrocento Sans" pitchFamily="34" charset="0"/>
                <a:ea typeface="Quattrocento Sans" pitchFamily="34" charset="-122"/>
                <a:cs typeface="Quattrocento Sans" pitchFamily="34" charset="-120"/>
              </a:rPr>
              <a:t>Орташа</a:t>
            </a:r>
            <a:r>
              <a:rPr lang="ru-RU" sz="1200" b="1" dirty="0">
                <a:solidFill>
                  <a:srgbClr val="FFFFFF"/>
                </a:solidFill>
                <a:latin typeface="Quattrocento Sans" pitchFamily="34" charset="0"/>
                <a:ea typeface="Quattrocento Sans" pitchFamily="34" charset="-122"/>
                <a:cs typeface="Quattrocento Sans" pitchFamily="34" charset="-120"/>
              </a:rPr>
              <a:t> </a:t>
            </a:r>
            <a:r>
              <a:rPr lang="ru-RU" sz="1200" b="1" dirty="0" err="1">
                <a:solidFill>
                  <a:srgbClr val="FFFFFF"/>
                </a:solidFill>
                <a:latin typeface="Quattrocento Sans" pitchFamily="34" charset="0"/>
                <a:ea typeface="Quattrocento Sans" pitchFamily="34" charset="-122"/>
                <a:cs typeface="Quattrocento Sans" pitchFamily="34" charset="-120"/>
              </a:rPr>
              <a:t>жас</a:t>
            </a:r>
            <a:endParaRPr lang="en-US" sz="1600" dirty="0"/>
          </a:p>
        </p:txBody>
      </p:sp>
      <p:sp>
        <p:nvSpPr>
          <p:cNvPr id="35" name="Text 13">
            <a:extLst>
              <a:ext uri="{FF2B5EF4-FFF2-40B4-BE49-F238E27FC236}">
                <a16:creationId xmlns:a16="http://schemas.microsoft.com/office/drawing/2014/main" id="{295E2052-7905-12E3-5D1D-1FF667DDDE43}"/>
              </a:ext>
            </a:extLst>
          </p:cNvPr>
          <p:cNvSpPr/>
          <p:nvPr/>
        </p:nvSpPr>
        <p:spPr>
          <a:xfrm>
            <a:off x="4710795" y="3370953"/>
            <a:ext cx="2609850" cy="381000"/>
          </a:xfrm>
          <a:prstGeom prst="rect">
            <a:avLst/>
          </a:prstGeom>
          <a:noFill/>
          <a:ln/>
        </p:spPr>
        <p:txBody>
          <a:bodyPr wrap="square" lIns="0" tIns="0" rIns="0" bIns="0" rtlCol="0" anchor="ctr"/>
          <a:lstStyle/>
          <a:p>
            <a:pPr algn="ctr">
              <a:lnSpc>
                <a:spcPct val="90000"/>
              </a:lnSpc>
            </a:pPr>
            <a:r>
              <a:rPr lang="en-US" sz="2700" b="1" dirty="0">
                <a:solidFill>
                  <a:srgbClr val="FFFFFF"/>
                </a:solidFill>
                <a:latin typeface="MiSans" pitchFamily="34" charset="0"/>
                <a:ea typeface="MiSans" pitchFamily="34" charset="-122"/>
                <a:cs typeface="MiSans" pitchFamily="34" charset="-120"/>
              </a:rPr>
              <a:t>57 </a:t>
            </a:r>
            <a:r>
              <a:rPr lang="ru-RU" sz="2700" b="1" dirty="0" err="1">
                <a:solidFill>
                  <a:srgbClr val="FFFFFF"/>
                </a:solidFill>
                <a:latin typeface="MiSans" pitchFamily="34" charset="0"/>
                <a:ea typeface="MiSans" pitchFamily="34" charset="-122"/>
                <a:cs typeface="MiSans" pitchFamily="34" charset="-120"/>
              </a:rPr>
              <a:t>жас</a:t>
            </a:r>
            <a:endParaRPr lang="en-US" sz="1600" dirty="0"/>
          </a:p>
        </p:txBody>
      </p:sp>
      <p:sp>
        <p:nvSpPr>
          <p:cNvPr id="36" name="Text 14">
            <a:extLst>
              <a:ext uri="{FF2B5EF4-FFF2-40B4-BE49-F238E27FC236}">
                <a16:creationId xmlns:a16="http://schemas.microsoft.com/office/drawing/2014/main" id="{36967DDE-6C30-09FF-4615-F40E3A2ACD2E}"/>
              </a:ext>
            </a:extLst>
          </p:cNvPr>
          <p:cNvSpPr/>
          <p:nvPr/>
        </p:nvSpPr>
        <p:spPr>
          <a:xfrm>
            <a:off x="4641367" y="3912060"/>
            <a:ext cx="2495550" cy="152400"/>
          </a:xfrm>
          <a:prstGeom prst="rect">
            <a:avLst/>
          </a:prstGeom>
          <a:noFill/>
          <a:ln/>
        </p:spPr>
        <p:txBody>
          <a:bodyPr wrap="square" lIns="0" tIns="0" rIns="0" bIns="0" rtlCol="0" anchor="ctr"/>
          <a:lstStyle/>
          <a:p>
            <a:pPr algn="ctr">
              <a:lnSpc>
                <a:spcPct val="110000"/>
              </a:lnSpc>
            </a:pPr>
            <a:r>
              <a:rPr lang="ru-RU" sz="900" dirty="0" err="1">
                <a:solidFill>
                  <a:srgbClr val="FFFFFF">
                    <a:alpha val="90000"/>
                  </a:srgbClr>
                </a:solidFill>
                <a:latin typeface="MiSans" pitchFamily="34" charset="0"/>
                <a:ea typeface="MiSans" pitchFamily="34" charset="-122"/>
                <a:cs typeface="MiSans" pitchFamily="34" charset="-120"/>
              </a:rPr>
              <a:t>Директорлар</a:t>
            </a:r>
            <a:r>
              <a:rPr lang="ru-RU" sz="900" dirty="0">
                <a:solidFill>
                  <a:srgbClr val="FFFFFF">
                    <a:alpha val="90000"/>
                  </a:srgbClr>
                </a:solidFill>
                <a:latin typeface="MiSans" pitchFamily="34" charset="0"/>
                <a:ea typeface="MiSans" pitchFamily="34" charset="-122"/>
                <a:cs typeface="MiSans" pitchFamily="34" charset="-120"/>
              </a:rPr>
              <a:t> </a:t>
            </a:r>
            <a:r>
              <a:rPr lang="ru-RU" sz="900" dirty="0" err="1">
                <a:solidFill>
                  <a:srgbClr val="FFFFFF">
                    <a:alpha val="90000"/>
                  </a:srgbClr>
                </a:solidFill>
                <a:latin typeface="MiSans" pitchFamily="34" charset="0"/>
                <a:ea typeface="MiSans" pitchFamily="34" charset="-122"/>
                <a:cs typeface="MiSans" pitchFamily="34" charset="-120"/>
              </a:rPr>
              <a:t>кеңесі</a:t>
            </a:r>
            <a:r>
              <a:rPr lang="ru-RU" sz="900" dirty="0">
                <a:solidFill>
                  <a:srgbClr val="FFFFFF">
                    <a:alpha val="90000"/>
                  </a:srgbClr>
                </a:solidFill>
                <a:latin typeface="MiSans" pitchFamily="34" charset="0"/>
                <a:ea typeface="MiSans" pitchFamily="34" charset="-122"/>
                <a:cs typeface="MiSans" pitchFamily="34" charset="-120"/>
              </a:rPr>
              <a:t> </a:t>
            </a:r>
            <a:r>
              <a:rPr lang="ru-RU" sz="900" dirty="0" err="1">
                <a:solidFill>
                  <a:srgbClr val="FFFFFF">
                    <a:alpha val="90000"/>
                  </a:srgbClr>
                </a:solidFill>
                <a:latin typeface="MiSans" pitchFamily="34" charset="0"/>
                <a:ea typeface="MiSans" pitchFamily="34" charset="-122"/>
                <a:cs typeface="MiSans" pitchFamily="34" charset="-120"/>
              </a:rPr>
              <a:t>мүшелерінің</a:t>
            </a:r>
            <a:r>
              <a:rPr lang="ru-RU" sz="900" dirty="0">
                <a:solidFill>
                  <a:srgbClr val="FFFFFF">
                    <a:alpha val="90000"/>
                  </a:srgbClr>
                </a:solidFill>
                <a:latin typeface="MiSans" pitchFamily="34" charset="0"/>
                <a:ea typeface="MiSans" pitchFamily="34" charset="-122"/>
                <a:cs typeface="MiSans" pitchFamily="34" charset="-120"/>
              </a:rPr>
              <a:t> </a:t>
            </a:r>
            <a:r>
              <a:rPr lang="ru-RU" sz="900" dirty="0" err="1">
                <a:solidFill>
                  <a:srgbClr val="FFFFFF">
                    <a:alpha val="90000"/>
                  </a:srgbClr>
                </a:solidFill>
                <a:latin typeface="MiSans" pitchFamily="34" charset="0"/>
                <a:ea typeface="MiSans" pitchFamily="34" charset="-122"/>
                <a:cs typeface="MiSans" pitchFamily="34" charset="-120"/>
              </a:rPr>
              <a:t>жасы</a:t>
            </a:r>
            <a:endParaRPr lang="en-US" sz="1600" dirty="0"/>
          </a:p>
        </p:txBody>
      </p:sp>
      <p:sp>
        <p:nvSpPr>
          <p:cNvPr id="37" name="Shape 15">
            <a:extLst>
              <a:ext uri="{FF2B5EF4-FFF2-40B4-BE49-F238E27FC236}">
                <a16:creationId xmlns:a16="http://schemas.microsoft.com/office/drawing/2014/main" id="{734AD245-D75A-5C0F-894E-913444F945B6}"/>
              </a:ext>
            </a:extLst>
          </p:cNvPr>
          <p:cNvSpPr/>
          <p:nvPr/>
        </p:nvSpPr>
        <p:spPr>
          <a:xfrm>
            <a:off x="8620994" y="3210294"/>
            <a:ext cx="2743200" cy="1012287"/>
          </a:xfrm>
          <a:prstGeom prst="roundRect">
            <a:avLst>
              <a:gd name="adj" fmla="val 7595"/>
            </a:avLst>
          </a:prstGeom>
          <a:gradFill flip="none" rotWithShape="1">
            <a:gsLst>
              <a:gs pos="0">
                <a:srgbClr val="4299E1"/>
              </a:gs>
              <a:gs pos="100000">
                <a:srgbClr val="1A365D"/>
              </a:gs>
            </a:gsLst>
            <a:lin ang="2700000" scaled="1"/>
          </a:gradFill>
          <a:ln/>
          <a:effectLst>
            <a:outerShdw blurRad="142875" dist="95250" dir="5400000" algn="bl" rotWithShape="0">
              <a:srgbClr val="000000">
                <a:alpha val="10196"/>
              </a:srgbClr>
            </a:outerShdw>
          </a:effectLst>
        </p:spPr>
      </p:sp>
      <p:sp>
        <p:nvSpPr>
          <p:cNvPr id="38" name="Shape 16">
            <a:extLst>
              <a:ext uri="{FF2B5EF4-FFF2-40B4-BE49-F238E27FC236}">
                <a16:creationId xmlns:a16="http://schemas.microsoft.com/office/drawing/2014/main" id="{BA2434C1-D1FE-CEDC-6802-0CBCBA6B910D}"/>
              </a:ext>
            </a:extLst>
          </p:cNvPr>
          <p:cNvSpPr/>
          <p:nvPr/>
        </p:nvSpPr>
        <p:spPr>
          <a:xfrm>
            <a:off x="1086230" y="3325625"/>
            <a:ext cx="321469" cy="285750"/>
          </a:xfrm>
          <a:custGeom>
            <a:avLst/>
            <a:gdLst/>
            <a:ahLst/>
            <a:cxnLst/>
            <a:rect l="l" t="t" r="r" b="b"/>
            <a:pathLst>
              <a:path w="321469" h="285750">
                <a:moveTo>
                  <a:pt x="125016" y="138410"/>
                </a:moveTo>
                <a:cubicBezTo>
                  <a:pt x="161979" y="138410"/>
                  <a:pt x="191988" y="108401"/>
                  <a:pt x="191988" y="71438"/>
                </a:cubicBezTo>
                <a:cubicBezTo>
                  <a:pt x="191988" y="34474"/>
                  <a:pt x="161979" y="4465"/>
                  <a:pt x="125016" y="4465"/>
                </a:cubicBezTo>
                <a:cubicBezTo>
                  <a:pt x="88052" y="4465"/>
                  <a:pt x="58043" y="34474"/>
                  <a:pt x="58043" y="71438"/>
                </a:cubicBezTo>
                <a:cubicBezTo>
                  <a:pt x="58043" y="108401"/>
                  <a:pt x="88052" y="138410"/>
                  <a:pt x="125016" y="138410"/>
                </a:cubicBezTo>
                <a:close/>
                <a:moveTo>
                  <a:pt x="108440" y="169664"/>
                </a:moveTo>
                <a:cubicBezTo>
                  <a:pt x="53467" y="169664"/>
                  <a:pt x="8930" y="214201"/>
                  <a:pt x="8930" y="269174"/>
                </a:cubicBezTo>
                <a:cubicBezTo>
                  <a:pt x="8930" y="278327"/>
                  <a:pt x="16352" y="285750"/>
                  <a:pt x="25505" y="285750"/>
                </a:cubicBezTo>
                <a:lnTo>
                  <a:pt x="165869" y="285750"/>
                </a:lnTo>
                <a:cubicBezTo>
                  <a:pt x="145666" y="261975"/>
                  <a:pt x="133945" y="231335"/>
                  <a:pt x="133945" y="198909"/>
                </a:cubicBezTo>
                <a:lnTo>
                  <a:pt x="133945" y="181552"/>
                </a:lnTo>
                <a:cubicBezTo>
                  <a:pt x="133945" y="177478"/>
                  <a:pt x="134503" y="173459"/>
                  <a:pt x="135564" y="169664"/>
                </a:cubicBezTo>
                <a:lnTo>
                  <a:pt x="108440" y="169664"/>
                </a:lnTo>
                <a:close/>
                <a:moveTo>
                  <a:pt x="248524" y="272635"/>
                </a:moveTo>
                <a:lnTo>
                  <a:pt x="241102" y="276151"/>
                </a:lnTo>
                <a:lnTo>
                  <a:pt x="241102" y="171171"/>
                </a:lnTo>
                <a:lnTo>
                  <a:pt x="294680" y="189030"/>
                </a:lnTo>
                <a:lnTo>
                  <a:pt x="294680" y="199969"/>
                </a:lnTo>
                <a:cubicBezTo>
                  <a:pt x="294680" y="231111"/>
                  <a:pt x="276709" y="259407"/>
                  <a:pt x="248524" y="272690"/>
                </a:cubicBezTo>
                <a:close/>
                <a:moveTo>
                  <a:pt x="235465" y="144828"/>
                </a:moveTo>
                <a:lnTo>
                  <a:pt x="172957" y="165646"/>
                </a:lnTo>
                <a:cubicBezTo>
                  <a:pt x="165646" y="168101"/>
                  <a:pt x="160734" y="174910"/>
                  <a:pt x="160734" y="182612"/>
                </a:cubicBezTo>
                <a:lnTo>
                  <a:pt x="160734" y="199969"/>
                </a:lnTo>
                <a:cubicBezTo>
                  <a:pt x="160734" y="241492"/>
                  <a:pt x="184733" y="279276"/>
                  <a:pt x="222238" y="296912"/>
                </a:cubicBezTo>
                <a:lnTo>
                  <a:pt x="232563" y="301768"/>
                </a:lnTo>
                <a:cubicBezTo>
                  <a:pt x="235241" y="302995"/>
                  <a:pt x="238144" y="303665"/>
                  <a:pt x="241046" y="303665"/>
                </a:cubicBezTo>
                <a:cubicBezTo>
                  <a:pt x="243948" y="303665"/>
                  <a:pt x="246906" y="302995"/>
                  <a:pt x="249529" y="301768"/>
                </a:cubicBezTo>
                <a:lnTo>
                  <a:pt x="259854" y="296912"/>
                </a:lnTo>
                <a:cubicBezTo>
                  <a:pt x="297470" y="279220"/>
                  <a:pt x="321469" y="241436"/>
                  <a:pt x="321469" y="199913"/>
                </a:cubicBezTo>
                <a:lnTo>
                  <a:pt x="321469" y="182556"/>
                </a:lnTo>
                <a:cubicBezTo>
                  <a:pt x="321469" y="174854"/>
                  <a:pt x="316557" y="168046"/>
                  <a:pt x="309246" y="165590"/>
                </a:cubicBezTo>
                <a:lnTo>
                  <a:pt x="246738" y="144773"/>
                </a:lnTo>
                <a:cubicBezTo>
                  <a:pt x="243055" y="143545"/>
                  <a:pt x="239092" y="143545"/>
                  <a:pt x="235465" y="144773"/>
                </a:cubicBezTo>
                <a:close/>
              </a:path>
            </a:pathLst>
          </a:custGeom>
          <a:solidFill>
            <a:srgbClr val="FFFFFF"/>
          </a:solidFill>
          <a:ln/>
        </p:spPr>
      </p:sp>
      <p:sp>
        <p:nvSpPr>
          <p:cNvPr id="40" name="Text 18">
            <a:extLst>
              <a:ext uri="{FF2B5EF4-FFF2-40B4-BE49-F238E27FC236}">
                <a16:creationId xmlns:a16="http://schemas.microsoft.com/office/drawing/2014/main" id="{71980469-C6AD-3CAF-E3A2-4494EAEA4BD8}"/>
              </a:ext>
            </a:extLst>
          </p:cNvPr>
          <p:cNvSpPr/>
          <p:nvPr/>
        </p:nvSpPr>
        <p:spPr>
          <a:xfrm>
            <a:off x="620006" y="3329315"/>
            <a:ext cx="2609850" cy="381000"/>
          </a:xfrm>
          <a:prstGeom prst="rect">
            <a:avLst/>
          </a:prstGeom>
          <a:noFill/>
          <a:ln/>
        </p:spPr>
        <p:txBody>
          <a:bodyPr wrap="square" lIns="0" tIns="0" rIns="0" bIns="0" rtlCol="0" anchor="ctr"/>
          <a:lstStyle/>
          <a:p>
            <a:pPr algn="ctr">
              <a:lnSpc>
                <a:spcPct val="90000"/>
              </a:lnSpc>
            </a:pPr>
            <a:r>
              <a:rPr lang="en-US" sz="2700" b="1" dirty="0">
                <a:solidFill>
                  <a:srgbClr val="FFFFFF"/>
                </a:solidFill>
                <a:latin typeface="MiSans" pitchFamily="34" charset="0"/>
                <a:ea typeface="MiSans" pitchFamily="34" charset="-122"/>
                <a:cs typeface="MiSans" pitchFamily="34" charset="-120"/>
              </a:rPr>
              <a:t>50%</a:t>
            </a:r>
            <a:endParaRPr lang="en-US" sz="1600" dirty="0"/>
          </a:p>
        </p:txBody>
      </p:sp>
      <p:sp>
        <p:nvSpPr>
          <p:cNvPr id="41" name="Text 19">
            <a:extLst>
              <a:ext uri="{FF2B5EF4-FFF2-40B4-BE49-F238E27FC236}">
                <a16:creationId xmlns:a16="http://schemas.microsoft.com/office/drawing/2014/main" id="{1ED218CC-9888-09C7-3707-970A217F3231}"/>
              </a:ext>
            </a:extLst>
          </p:cNvPr>
          <p:cNvSpPr/>
          <p:nvPr/>
        </p:nvSpPr>
        <p:spPr>
          <a:xfrm>
            <a:off x="701335" y="3907119"/>
            <a:ext cx="2495550" cy="152400"/>
          </a:xfrm>
          <a:prstGeom prst="rect">
            <a:avLst/>
          </a:prstGeom>
          <a:noFill/>
          <a:ln/>
        </p:spPr>
        <p:txBody>
          <a:bodyPr wrap="square" lIns="0" tIns="0" rIns="0" bIns="0" rtlCol="0" anchor="ctr"/>
          <a:lstStyle/>
          <a:p>
            <a:pPr algn="ctr">
              <a:lnSpc>
                <a:spcPct val="110000"/>
              </a:lnSpc>
            </a:pPr>
            <a:r>
              <a:rPr lang="ru-RU" sz="900" dirty="0">
                <a:solidFill>
                  <a:srgbClr val="FFFFFF">
                    <a:alpha val="90000"/>
                  </a:srgbClr>
                </a:solidFill>
                <a:latin typeface="MiSans" pitchFamily="34" charset="0"/>
                <a:ea typeface="MiSans" pitchFamily="34" charset="-122"/>
                <a:cs typeface="MiSans" pitchFamily="34" charset="-120"/>
              </a:rPr>
              <a:t>(</a:t>
            </a:r>
            <a:r>
              <a:rPr lang="ru-RU" sz="900" dirty="0" err="1">
                <a:solidFill>
                  <a:srgbClr val="FFFFFF">
                    <a:alpha val="90000"/>
                  </a:srgbClr>
                </a:solidFill>
                <a:latin typeface="MiSans" pitchFamily="34" charset="0"/>
                <a:ea typeface="MiSans" pitchFamily="34" charset="-122"/>
                <a:cs typeface="MiSans" pitchFamily="34" charset="-120"/>
              </a:rPr>
              <a:t>ұсынылатын</a:t>
            </a:r>
            <a:r>
              <a:rPr lang="ru-RU" sz="900" dirty="0">
                <a:solidFill>
                  <a:srgbClr val="FFFFFF">
                    <a:alpha val="90000"/>
                  </a:srgbClr>
                </a:solidFill>
                <a:latin typeface="MiSans" pitchFamily="34" charset="0"/>
                <a:ea typeface="MiSans" pitchFamily="34" charset="-122"/>
                <a:cs typeface="MiSans" pitchFamily="34" charset="-120"/>
              </a:rPr>
              <a:t> саны 50%-дан </a:t>
            </a:r>
            <a:r>
              <a:rPr lang="ru-RU" sz="900" dirty="0" err="1">
                <a:solidFill>
                  <a:srgbClr val="FFFFFF">
                    <a:alpha val="90000"/>
                  </a:srgbClr>
                </a:solidFill>
                <a:latin typeface="MiSans" pitchFamily="34" charset="0"/>
                <a:ea typeface="MiSans" pitchFamily="34" charset="-122"/>
                <a:cs typeface="MiSans" pitchFamily="34" charset="-120"/>
              </a:rPr>
              <a:t>аспайды</a:t>
            </a:r>
            <a:r>
              <a:rPr lang="ru-RU" sz="900" dirty="0">
                <a:solidFill>
                  <a:srgbClr val="FFFFFF">
                    <a:alpha val="90000"/>
                  </a:srgbClr>
                </a:solidFill>
                <a:latin typeface="MiSans" pitchFamily="34" charset="0"/>
                <a:ea typeface="MiSans" pitchFamily="34" charset="-122"/>
                <a:cs typeface="MiSans" pitchFamily="34" charset="-120"/>
              </a:rPr>
              <a:t>)</a:t>
            </a:r>
          </a:p>
        </p:txBody>
      </p:sp>
      <p:sp>
        <p:nvSpPr>
          <p:cNvPr id="71" name="Text 22">
            <a:extLst>
              <a:ext uri="{FF2B5EF4-FFF2-40B4-BE49-F238E27FC236}">
                <a16:creationId xmlns:a16="http://schemas.microsoft.com/office/drawing/2014/main" id="{A137A6FF-FBF4-6431-C819-C7F34581C441}"/>
              </a:ext>
            </a:extLst>
          </p:cNvPr>
          <p:cNvSpPr/>
          <p:nvPr/>
        </p:nvSpPr>
        <p:spPr>
          <a:xfrm>
            <a:off x="665702" y="3668418"/>
            <a:ext cx="2514600" cy="228600"/>
          </a:xfrm>
          <a:prstGeom prst="rect">
            <a:avLst/>
          </a:prstGeom>
          <a:noFill/>
          <a:ln/>
        </p:spPr>
        <p:txBody>
          <a:bodyPr wrap="square" lIns="0" tIns="0" rIns="0" bIns="0" rtlCol="0" anchor="ctr"/>
          <a:lstStyle/>
          <a:p>
            <a:pPr algn="ctr">
              <a:lnSpc>
                <a:spcPct val="130000"/>
              </a:lnSpc>
            </a:pPr>
            <a:r>
              <a:rPr lang="ru-RU" sz="1200" b="1" dirty="0" err="1">
                <a:solidFill>
                  <a:srgbClr val="FFFFFF"/>
                </a:solidFill>
                <a:latin typeface="Quattrocento Sans" pitchFamily="34" charset="0"/>
                <a:ea typeface="Quattrocento Sans" pitchFamily="34" charset="-122"/>
                <a:cs typeface="Quattrocento Sans" pitchFamily="34" charset="-120"/>
              </a:rPr>
              <a:t>Тәуелсіз</a:t>
            </a:r>
            <a:r>
              <a:rPr lang="ru-RU" sz="1200" b="1" dirty="0">
                <a:solidFill>
                  <a:srgbClr val="FFFFFF"/>
                </a:solidFill>
                <a:latin typeface="Quattrocento Sans" pitchFamily="34" charset="0"/>
                <a:ea typeface="Quattrocento Sans" pitchFamily="34" charset="-122"/>
                <a:cs typeface="Quattrocento Sans" pitchFamily="34" charset="-120"/>
              </a:rPr>
              <a:t> </a:t>
            </a:r>
            <a:r>
              <a:rPr lang="ru-RU" sz="1200" b="1" dirty="0" err="1">
                <a:solidFill>
                  <a:srgbClr val="FFFFFF"/>
                </a:solidFill>
                <a:latin typeface="Quattrocento Sans" pitchFamily="34" charset="0"/>
                <a:ea typeface="Quattrocento Sans" pitchFamily="34" charset="-122"/>
                <a:cs typeface="Quattrocento Sans" pitchFamily="34" charset="-120"/>
              </a:rPr>
              <a:t>директорлардың</a:t>
            </a:r>
            <a:r>
              <a:rPr lang="ru-RU" sz="1200" b="1" dirty="0">
                <a:solidFill>
                  <a:srgbClr val="FFFFFF"/>
                </a:solidFill>
                <a:latin typeface="Quattrocento Sans" pitchFamily="34" charset="0"/>
                <a:ea typeface="Quattrocento Sans" pitchFamily="34" charset="-122"/>
                <a:cs typeface="Quattrocento Sans" pitchFamily="34" charset="-120"/>
              </a:rPr>
              <a:t> </a:t>
            </a:r>
            <a:r>
              <a:rPr lang="ru-RU" sz="1200" b="1" dirty="0" err="1">
                <a:solidFill>
                  <a:srgbClr val="FFFFFF"/>
                </a:solidFill>
                <a:latin typeface="Quattrocento Sans" pitchFamily="34" charset="0"/>
                <a:ea typeface="Quattrocento Sans" pitchFamily="34" charset="-122"/>
                <a:cs typeface="Quattrocento Sans" pitchFamily="34" charset="-120"/>
              </a:rPr>
              <a:t>үлесі</a:t>
            </a:r>
            <a:endParaRPr lang="ru-RU" sz="1200" b="1" dirty="0">
              <a:solidFill>
                <a:srgbClr val="FFFFFF"/>
              </a:solidFill>
              <a:latin typeface="Quattrocento Sans" pitchFamily="34" charset="0"/>
              <a:ea typeface="Quattrocento Sans" pitchFamily="34" charset="-122"/>
              <a:cs typeface="Quattrocento Sans" pitchFamily="34" charset="-120"/>
            </a:endParaRPr>
          </a:p>
        </p:txBody>
      </p:sp>
      <p:grpSp>
        <p:nvGrpSpPr>
          <p:cNvPr id="72" name="Группа 71">
            <a:extLst>
              <a:ext uri="{FF2B5EF4-FFF2-40B4-BE49-F238E27FC236}">
                <a16:creationId xmlns:a16="http://schemas.microsoft.com/office/drawing/2014/main" id="{303AD47C-3540-99CB-4B0E-B45B4C25B6F7}"/>
              </a:ext>
            </a:extLst>
          </p:cNvPr>
          <p:cNvGrpSpPr/>
          <p:nvPr/>
        </p:nvGrpSpPr>
        <p:grpSpPr>
          <a:xfrm>
            <a:off x="8749582" y="3309649"/>
            <a:ext cx="2609850" cy="912933"/>
            <a:chOff x="555328" y="7296376"/>
            <a:chExt cx="2609850" cy="912933"/>
          </a:xfrm>
        </p:grpSpPr>
        <p:sp>
          <p:nvSpPr>
            <p:cNvPr id="11" name="Shape 6">
              <a:extLst>
                <a:ext uri="{FF2B5EF4-FFF2-40B4-BE49-F238E27FC236}">
                  <a16:creationId xmlns:a16="http://schemas.microsoft.com/office/drawing/2014/main" id="{056755BF-1265-D1FC-00BB-3CCF5B8FE1E8}"/>
                </a:ext>
              </a:extLst>
            </p:cNvPr>
            <p:cNvSpPr/>
            <p:nvPr/>
          </p:nvSpPr>
          <p:spPr>
            <a:xfrm>
              <a:off x="1078427" y="7337797"/>
              <a:ext cx="214313" cy="285750"/>
            </a:xfrm>
            <a:custGeom>
              <a:avLst/>
              <a:gdLst/>
              <a:ahLst/>
              <a:cxnLst/>
              <a:rect l="l" t="t" r="r" b="b"/>
              <a:pathLst>
                <a:path w="214313" h="285750">
                  <a:moveTo>
                    <a:pt x="75902" y="13395"/>
                  </a:moveTo>
                  <a:cubicBezTo>
                    <a:pt x="75902" y="-3855"/>
                    <a:pt x="89907" y="-17859"/>
                    <a:pt x="107156" y="-17859"/>
                  </a:cubicBezTo>
                  <a:cubicBezTo>
                    <a:pt x="124406" y="-17859"/>
                    <a:pt x="138410" y="-3855"/>
                    <a:pt x="138410" y="13395"/>
                  </a:cubicBezTo>
                  <a:cubicBezTo>
                    <a:pt x="138410" y="30644"/>
                    <a:pt x="124406" y="44648"/>
                    <a:pt x="107156" y="44648"/>
                  </a:cubicBezTo>
                  <a:cubicBezTo>
                    <a:pt x="89907" y="44648"/>
                    <a:pt x="75902" y="30644"/>
                    <a:pt x="75902" y="13395"/>
                  </a:cubicBezTo>
                  <a:close/>
                  <a:moveTo>
                    <a:pt x="62508" y="214313"/>
                  </a:moveTo>
                  <a:lnTo>
                    <a:pt x="48109" y="214313"/>
                  </a:lnTo>
                  <a:cubicBezTo>
                    <a:pt x="42025" y="214313"/>
                    <a:pt x="37728" y="208341"/>
                    <a:pt x="39625" y="202536"/>
                  </a:cubicBezTo>
                  <a:lnTo>
                    <a:pt x="63624" y="130541"/>
                  </a:lnTo>
                  <a:lnTo>
                    <a:pt x="36668" y="166874"/>
                  </a:lnTo>
                  <a:cubicBezTo>
                    <a:pt x="30807" y="174799"/>
                    <a:pt x="19590" y="176473"/>
                    <a:pt x="11664" y="170557"/>
                  </a:cubicBezTo>
                  <a:cubicBezTo>
                    <a:pt x="3739" y="164641"/>
                    <a:pt x="2065" y="153479"/>
                    <a:pt x="7981" y="145554"/>
                  </a:cubicBezTo>
                  <a:lnTo>
                    <a:pt x="47327" y="92534"/>
                  </a:lnTo>
                  <a:cubicBezTo>
                    <a:pt x="61392" y="73670"/>
                    <a:pt x="83548" y="62508"/>
                    <a:pt x="107156" y="62508"/>
                  </a:cubicBezTo>
                  <a:cubicBezTo>
                    <a:pt x="130764" y="62508"/>
                    <a:pt x="152921" y="73670"/>
                    <a:pt x="166985" y="92590"/>
                  </a:cubicBezTo>
                  <a:lnTo>
                    <a:pt x="206332" y="145610"/>
                  </a:lnTo>
                  <a:cubicBezTo>
                    <a:pt x="212192" y="153535"/>
                    <a:pt x="210573" y="164697"/>
                    <a:pt x="202648" y="170613"/>
                  </a:cubicBezTo>
                  <a:cubicBezTo>
                    <a:pt x="194723" y="176529"/>
                    <a:pt x="183561" y="174854"/>
                    <a:pt x="177645" y="166929"/>
                  </a:cubicBezTo>
                  <a:lnTo>
                    <a:pt x="150688" y="130597"/>
                  </a:lnTo>
                  <a:lnTo>
                    <a:pt x="174687" y="202536"/>
                  </a:lnTo>
                  <a:cubicBezTo>
                    <a:pt x="176640" y="208341"/>
                    <a:pt x="172287" y="214313"/>
                    <a:pt x="166204" y="214313"/>
                  </a:cubicBezTo>
                  <a:lnTo>
                    <a:pt x="151805" y="214313"/>
                  </a:lnTo>
                  <a:lnTo>
                    <a:pt x="151805" y="285750"/>
                  </a:lnTo>
                  <a:cubicBezTo>
                    <a:pt x="151805" y="295628"/>
                    <a:pt x="143824" y="303609"/>
                    <a:pt x="133945" y="303609"/>
                  </a:cubicBezTo>
                  <a:cubicBezTo>
                    <a:pt x="124067" y="303609"/>
                    <a:pt x="116086" y="295628"/>
                    <a:pt x="116086" y="285750"/>
                  </a:cubicBezTo>
                  <a:lnTo>
                    <a:pt x="116086" y="214313"/>
                  </a:lnTo>
                  <a:lnTo>
                    <a:pt x="98227" y="214313"/>
                  </a:lnTo>
                  <a:lnTo>
                    <a:pt x="98227" y="285750"/>
                  </a:lnTo>
                  <a:cubicBezTo>
                    <a:pt x="98227" y="295628"/>
                    <a:pt x="90246" y="303609"/>
                    <a:pt x="80367" y="303609"/>
                  </a:cubicBezTo>
                  <a:cubicBezTo>
                    <a:pt x="70489" y="303609"/>
                    <a:pt x="62508" y="295628"/>
                    <a:pt x="62508" y="285750"/>
                  </a:cubicBezTo>
                  <a:lnTo>
                    <a:pt x="62508" y="214313"/>
                  </a:lnTo>
                  <a:close/>
                </a:path>
              </a:pathLst>
            </a:custGeom>
            <a:solidFill>
              <a:srgbClr val="FFFFFF"/>
            </a:solidFill>
            <a:ln/>
          </p:spPr>
        </p:sp>
        <p:sp>
          <p:nvSpPr>
            <p:cNvPr id="13" name="Text 7">
              <a:extLst>
                <a:ext uri="{FF2B5EF4-FFF2-40B4-BE49-F238E27FC236}">
                  <a16:creationId xmlns:a16="http://schemas.microsoft.com/office/drawing/2014/main" id="{D3CCE4D7-4A56-F3E3-6393-79A55F3BC585}"/>
                </a:ext>
              </a:extLst>
            </p:cNvPr>
            <p:cNvSpPr/>
            <p:nvPr/>
          </p:nvSpPr>
          <p:spPr>
            <a:xfrm>
              <a:off x="585899" y="7723802"/>
              <a:ext cx="2514600" cy="228600"/>
            </a:xfrm>
            <a:prstGeom prst="rect">
              <a:avLst/>
            </a:prstGeom>
            <a:noFill/>
            <a:ln/>
          </p:spPr>
          <p:txBody>
            <a:bodyPr wrap="square" lIns="0" tIns="0" rIns="0" bIns="0" rtlCol="0" anchor="ctr"/>
            <a:lstStyle/>
            <a:p>
              <a:pPr algn="ctr"/>
              <a:r>
                <a:rPr lang="ru-RU" sz="1200" b="1" dirty="0" err="1">
                  <a:solidFill>
                    <a:srgbClr val="FFFFFF"/>
                  </a:solidFill>
                  <a:latin typeface="Quattrocento Sans" pitchFamily="34" charset="0"/>
                  <a:ea typeface="Quattrocento Sans" pitchFamily="34" charset="-122"/>
                  <a:cs typeface="Quattrocento Sans" pitchFamily="34" charset="-120"/>
                </a:rPr>
                <a:t>Директорлар</a:t>
              </a:r>
              <a:r>
                <a:rPr lang="ru-RU" sz="1200" b="1" dirty="0">
                  <a:solidFill>
                    <a:srgbClr val="FFFFFF"/>
                  </a:solidFill>
                  <a:latin typeface="Quattrocento Sans" pitchFamily="34" charset="0"/>
                  <a:ea typeface="Quattrocento Sans" pitchFamily="34" charset="-122"/>
                  <a:cs typeface="Quattrocento Sans" pitchFamily="34" charset="-120"/>
                </a:rPr>
                <a:t> </a:t>
              </a:r>
              <a:r>
                <a:rPr lang="ru-RU" sz="1200" b="1" dirty="0" err="1">
                  <a:solidFill>
                    <a:srgbClr val="FFFFFF"/>
                  </a:solidFill>
                  <a:latin typeface="Quattrocento Sans" pitchFamily="34" charset="0"/>
                  <a:ea typeface="Quattrocento Sans" pitchFamily="34" charset="-122"/>
                  <a:cs typeface="Quattrocento Sans" pitchFamily="34" charset="-120"/>
                </a:rPr>
                <a:t>кеңесіндегі</a:t>
              </a:r>
              <a:r>
                <a:rPr lang="ru-RU" sz="1200" b="1" dirty="0">
                  <a:solidFill>
                    <a:srgbClr val="FFFFFF"/>
                  </a:solidFill>
                  <a:latin typeface="Quattrocento Sans" pitchFamily="34" charset="0"/>
                  <a:ea typeface="Quattrocento Sans" pitchFamily="34" charset="-122"/>
                  <a:cs typeface="Quattrocento Sans" pitchFamily="34" charset="-120"/>
                </a:rPr>
                <a:t> </a:t>
              </a:r>
              <a:r>
                <a:rPr lang="ru-RU" sz="1200" b="1" dirty="0" err="1">
                  <a:solidFill>
                    <a:srgbClr val="FFFFFF"/>
                  </a:solidFill>
                  <a:latin typeface="Quattrocento Sans" pitchFamily="34" charset="0"/>
                  <a:ea typeface="Quattrocento Sans" pitchFamily="34" charset="-122"/>
                  <a:cs typeface="Quattrocento Sans" pitchFamily="34" charset="-120"/>
                </a:rPr>
                <a:t>әйелдердің</a:t>
              </a:r>
              <a:r>
                <a:rPr lang="ru-RU" sz="1200" b="1" dirty="0">
                  <a:solidFill>
                    <a:srgbClr val="FFFFFF"/>
                  </a:solidFill>
                  <a:latin typeface="Quattrocento Sans" pitchFamily="34" charset="0"/>
                  <a:ea typeface="Quattrocento Sans" pitchFamily="34" charset="-122"/>
                  <a:cs typeface="Quattrocento Sans" pitchFamily="34" charset="-120"/>
                </a:rPr>
                <a:t> </a:t>
              </a:r>
              <a:r>
                <a:rPr lang="ru-RU" sz="1200" b="1" dirty="0" err="1">
                  <a:solidFill>
                    <a:srgbClr val="FFFFFF"/>
                  </a:solidFill>
                  <a:latin typeface="Quattrocento Sans" pitchFamily="34" charset="0"/>
                  <a:ea typeface="Quattrocento Sans" pitchFamily="34" charset="-122"/>
                  <a:cs typeface="Quattrocento Sans" pitchFamily="34" charset="-120"/>
                </a:rPr>
                <a:t>үлесі</a:t>
              </a:r>
              <a:endParaRPr lang="ru-RU" sz="1200" b="1" dirty="0">
                <a:solidFill>
                  <a:srgbClr val="FFFFFF"/>
                </a:solidFill>
                <a:latin typeface="Quattrocento Sans" pitchFamily="34" charset="0"/>
                <a:ea typeface="Quattrocento Sans" pitchFamily="34" charset="-122"/>
                <a:cs typeface="Quattrocento Sans" pitchFamily="34" charset="-120"/>
              </a:endParaRPr>
            </a:p>
          </p:txBody>
        </p:sp>
        <p:sp>
          <p:nvSpPr>
            <p:cNvPr id="14" name="Text 8">
              <a:extLst>
                <a:ext uri="{FF2B5EF4-FFF2-40B4-BE49-F238E27FC236}">
                  <a16:creationId xmlns:a16="http://schemas.microsoft.com/office/drawing/2014/main" id="{BE828FA6-4922-B6CE-D15E-7FF2493CD4E6}"/>
                </a:ext>
              </a:extLst>
            </p:cNvPr>
            <p:cNvSpPr/>
            <p:nvPr/>
          </p:nvSpPr>
          <p:spPr>
            <a:xfrm>
              <a:off x="555328" y="7296376"/>
              <a:ext cx="2609850" cy="381000"/>
            </a:xfrm>
            <a:prstGeom prst="rect">
              <a:avLst/>
            </a:prstGeom>
            <a:noFill/>
            <a:ln/>
          </p:spPr>
          <p:txBody>
            <a:bodyPr wrap="square" lIns="0" tIns="0" rIns="0" bIns="0" rtlCol="0" anchor="ctr"/>
            <a:lstStyle/>
            <a:p>
              <a:pPr algn="ctr">
                <a:lnSpc>
                  <a:spcPct val="90000"/>
                </a:lnSpc>
              </a:pPr>
              <a:r>
                <a:rPr lang="en-US" sz="2700" b="1" dirty="0">
                  <a:solidFill>
                    <a:srgbClr val="FFFFFF"/>
                  </a:solidFill>
                  <a:latin typeface="MiSans" pitchFamily="34" charset="0"/>
                  <a:ea typeface="MiSans" pitchFamily="34" charset="-122"/>
                  <a:cs typeface="MiSans" pitchFamily="34" charset="-120"/>
                </a:rPr>
                <a:t>33,3%</a:t>
              </a:r>
              <a:endParaRPr lang="en-US" sz="1600" dirty="0"/>
            </a:p>
          </p:txBody>
        </p:sp>
        <p:sp>
          <p:nvSpPr>
            <p:cNvPr id="17" name="Text 9">
              <a:extLst>
                <a:ext uri="{FF2B5EF4-FFF2-40B4-BE49-F238E27FC236}">
                  <a16:creationId xmlns:a16="http://schemas.microsoft.com/office/drawing/2014/main" id="{1B794D2F-D45A-1A71-BB29-192700692125}"/>
                </a:ext>
              </a:extLst>
            </p:cNvPr>
            <p:cNvSpPr/>
            <p:nvPr/>
          </p:nvSpPr>
          <p:spPr>
            <a:xfrm>
              <a:off x="555328" y="8056909"/>
              <a:ext cx="2495550" cy="152400"/>
            </a:xfrm>
            <a:prstGeom prst="rect">
              <a:avLst/>
            </a:prstGeom>
            <a:noFill/>
            <a:ln/>
          </p:spPr>
          <p:txBody>
            <a:bodyPr wrap="square" lIns="0" tIns="0" rIns="0" bIns="0" rtlCol="0" anchor="ctr"/>
            <a:lstStyle/>
            <a:p>
              <a:pPr algn="ctr">
                <a:lnSpc>
                  <a:spcPct val="110000"/>
                </a:lnSpc>
              </a:pPr>
              <a:r>
                <a:rPr lang="ru-RU" sz="900" dirty="0">
                  <a:solidFill>
                    <a:srgbClr val="FFFFFF">
                      <a:alpha val="90000"/>
                    </a:srgbClr>
                  </a:solidFill>
                  <a:latin typeface="MiSans" pitchFamily="34" charset="0"/>
                  <a:ea typeface="MiSans" pitchFamily="34" charset="-122"/>
                  <a:cs typeface="MiSans" pitchFamily="34" charset="-120"/>
                </a:rPr>
                <a:t> (</a:t>
              </a:r>
              <a:r>
                <a:rPr lang="ru-RU" sz="900" dirty="0" err="1">
                  <a:solidFill>
                    <a:srgbClr val="FFFFFF">
                      <a:alpha val="90000"/>
                    </a:srgbClr>
                  </a:solidFill>
                  <a:latin typeface="MiSans" pitchFamily="34" charset="0"/>
                  <a:ea typeface="MiSans" pitchFamily="34" charset="-122"/>
                  <a:cs typeface="MiSans" pitchFamily="34" charset="-120"/>
                </a:rPr>
                <a:t>нысаналы</a:t>
              </a:r>
              <a:r>
                <a:rPr lang="ru-RU" sz="900" dirty="0">
                  <a:solidFill>
                    <a:srgbClr val="FFFFFF">
                      <a:alpha val="90000"/>
                    </a:srgbClr>
                  </a:solidFill>
                  <a:latin typeface="MiSans" pitchFamily="34" charset="0"/>
                  <a:ea typeface="MiSans" pitchFamily="34" charset="-122"/>
                  <a:cs typeface="MiSans" pitchFamily="34" charset="-120"/>
                </a:rPr>
                <a:t> </a:t>
              </a:r>
              <a:r>
                <a:rPr lang="ru-RU" sz="900" dirty="0" err="1">
                  <a:solidFill>
                    <a:srgbClr val="FFFFFF">
                      <a:alpha val="90000"/>
                    </a:srgbClr>
                  </a:solidFill>
                  <a:latin typeface="MiSans" pitchFamily="34" charset="0"/>
                  <a:ea typeface="MiSans" pitchFamily="34" charset="-122"/>
                  <a:cs typeface="MiSans" pitchFamily="34" charset="-120"/>
                </a:rPr>
                <a:t>көрсеткіш</a:t>
              </a:r>
              <a:r>
                <a:rPr lang="ru-RU" sz="900" dirty="0">
                  <a:solidFill>
                    <a:srgbClr val="FFFFFF">
                      <a:alpha val="90000"/>
                    </a:srgbClr>
                  </a:solidFill>
                  <a:latin typeface="MiSans" pitchFamily="34" charset="0"/>
                  <a:ea typeface="MiSans" pitchFamily="34" charset="-122"/>
                  <a:cs typeface="MiSans" pitchFamily="34" charset="-120"/>
                </a:rPr>
                <a:t> – </a:t>
              </a:r>
              <a:r>
                <a:rPr lang="ru-RU" sz="900" dirty="0" err="1">
                  <a:solidFill>
                    <a:srgbClr val="FFFFFF">
                      <a:alpha val="90000"/>
                    </a:srgbClr>
                  </a:solidFill>
                  <a:latin typeface="MiSans" pitchFamily="34" charset="0"/>
                  <a:ea typeface="MiSans" pitchFamily="34" charset="-122"/>
                  <a:cs typeface="MiSans" pitchFamily="34" charset="-120"/>
                </a:rPr>
                <a:t>кемінде</a:t>
              </a:r>
              <a:r>
                <a:rPr lang="ru-RU" sz="900" dirty="0">
                  <a:solidFill>
                    <a:srgbClr val="FFFFFF">
                      <a:alpha val="90000"/>
                    </a:srgbClr>
                  </a:solidFill>
                  <a:latin typeface="MiSans" pitchFamily="34" charset="0"/>
                  <a:ea typeface="MiSans" pitchFamily="34" charset="-122"/>
                  <a:cs typeface="MiSans" pitchFamily="34" charset="-120"/>
                </a:rPr>
                <a:t> 30%</a:t>
              </a:r>
            </a:p>
            <a:p>
              <a:pPr algn="ctr">
                <a:lnSpc>
                  <a:spcPct val="110000"/>
                </a:lnSpc>
              </a:pPr>
              <a:endParaRPr lang="ru-RU" sz="900" dirty="0">
                <a:solidFill>
                  <a:srgbClr val="FFFFFF">
                    <a:alpha val="90000"/>
                  </a:srgbClr>
                </a:solidFill>
                <a:latin typeface="MiSans" pitchFamily="34" charset="0"/>
                <a:ea typeface="MiSans" pitchFamily="34" charset="-122"/>
                <a:cs typeface="MiSans" pitchFamily="34" charset="-120"/>
              </a:endParaRPr>
            </a:p>
          </p:txBody>
        </p:sp>
      </p:grpSp>
      <p:sp>
        <p:nvSpPr>
          <p:cNvPr id="73" name="Text 37">
            <a:extLst>
              <a:ext uri="{FF2B5EF4-FFF2-40B4-BE49-F238E27FC236}">
                <a16:creationId xmlns:a16="http://schemas.microsoft.com/office/drawing/2014/main" id="{74D18A5B-6C92-66DE-3D8C-28C05F140D5A}"/>
              </a:ext>
            </a:extLst>
          </p:cNvPr>
          <p:cNvSpPr/>
          <p:nvPr/>
        </p:nvSpPr>
        <p:spPr>
          <a:xfrm>
            <a:off x="11604999" y="6594019"/>
            <a:ext cx="219075"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35</a:t>
            </a:r>
            <a:endParaRPr lang="en-US" sz="1000" dirty="0">
              <a:latin typeface="Arial" panose="020B0604020202020204" pitchFamily="34" charset="0"/>
              <a:cs typeface="Arial" panose="020B0604020202020204" pitchFamily="34" charset="0"/>
            </a:endParaRPr>
          </a:p>
        </p:txBody>
      </p:sp>
      <p:graphicFrame>
        <p:nvGraphicFramePr>
          <p:cNvPr id="39" name="Диаграмма 38">
            <a:extLst>
              <a:ext uri="{FF2B5EF4-FFF2-40B4-BE49-F238E27FC236}">
                <a16:creationId xmlns:a16="http://schemas.microsoft.com/office/drawing/2014/main" id="{D34E8918-B9EF-4419-B62B-3BA55125C7FB}"/>
              </a:ext>
            </a:extLst>
          </p:cNvPr>
          <p:cNvGraphicFramePr>
            <a:graphicFrameLocks/>
          </p:cNvGraphicFramePr>
          <p:nvPr>
            <p:extLst/>
          </p:nvPr>
        </p:nvGraphicFramePr>
        <p:xfrm>
          <a:off x="429069" y="1473829"/>
          <a:ext cx="2814257" cy="1734284"/>
        </p:xfrm>
        <a:graphic>
          <a:graphicData uri="http://schemas.openxmlformats.org/drawingml/2006/chart">
            <c:chart xmlns:c="http://schemas.openxmlformats.org/drawingml/2006/chart" xmlns:r="http://schemas.openxmlformats.org/officeDocument/2006/relationships" r:id="rId4"/>
          </a:graphicData>
        </a:graphic>
      </p:graphicFrame>
      <p:sp>
        <p:nvSpPr>
          <p:cNvPr id="44" name="Text 2">
            <a:extLst>
              <a:ext uri="{FF2B5EF4-FFF2-40B4-BE49-F238E27FC236}">
                <a16:creationId xmlns:a16="http://schemas.microsoft.com/office/drawing/2014/main" id="{FD16FCF5-EA7C-47D7-8521-84E30C76FD08}"/>
              </a:ext>
            </a:extLst>
          </p:cNvPr>
          <p:cNvSpPr/>
          <p:nvPr/>
        </p:nvSpPr>
        <p:spPr>
          <a:xfrm>
            <a:off x="347266" y="20584"/>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47" name="Shape 45">
            <a:extLst>
              <a:ext uri="{FF2B5EF4-FFF2-40B4-BE49-F238E27FC236}">
                <a16:creationId xmlns:a16="http://schemas.microsoft.com/office/drawing/2014/main" id="{21924A7A-E81C-4060-B333-CA45835CA17A}"/>
              </a:ext>
            </a:extLst>
          </p:cNvPr>
          <p:cNvSpPr/>
          <p:nvPr/>
        </p:nvSpPr>
        <p:spPr>
          <a:xfrm>
            <a:off x="347266" y="6622253"/>
            <a:ext cx="83344" cy="111125"/>
          </a:xfrm>
          <a:custGeom>
            <a:avLst/>
            <a:gdLst/>
            <a:ahLst/>
            <a:cxnLst/>
            <a:rect l="l" t="t" r="r" b="b"/>
            <a:pathLst>
              <a:path w="83344" h="111125">
                <a:moveTo>
                  <a:pt x="13891" y="0"/>
                </a:moveTo>
                <a:cubicBezTo>
                  <a:pt x="6229" y="0"/>
                  <a:pt x="0" y="6229"/>
                  <a:pt x="0" y="13891"/>
                </a:cubicBezTo>
                <a:lnTo>
                  <a:pt x="0" y="97234"/>
                </a:lnTo>
                <a:cubicBezTo>
                  <a:pt x="0" y="104896"/>
                  <a:pt x="6229" y="111125"/>
                  <a:pt x="13891" y="111125"/>
                </a:cubicBezTo>
                <a:lnTo>
                  <a:pt x="69453" y="111125"/>
                </a:lnTo>
                <a:cubicBezTo>
                  <a:pt x="77115" y="111125"/>
                  <a:pt x="83344" y="104896"/>
                  <a:pt x="83344" y="97234"/>
                </a:cubicBezTo>
                <a:lnTo>
                  <a:pt x="83344" y="13891"/>
                </a:lnTo>
                <a:cubicBezTo>
                  <a:pt x="83344" y="6229"/>
                  <a:pt x="77115" y="0"/>
                  <a:pt x="69453" y="0"/>
                </a:cubicBezTo>
                <a:lnTo>
                  <a:pt x="13891" y="0"/>
                </a:lnTo>
                <a:close/>
                <a:moveTo>
                  <a:pt x="38199" y="76398"/>
                </a:moveTo>
                <a:lnTo>
                  <a:pt x="45145" y="76398"/>
                </a:lnTo>
                <a:cubicBezTo>
                  <a:pt x="48986" y="76398"/>
                  <a:pt x="52090" y="79502"/>
                  <a:pt x="52090" y="83344"/>
                </a:cubicBezTo>
                <a:lnTo>
                  <a:pt x="52090" y="100707"/>
                </a:lnTo>
                <a:lnTo>
                  <a:pt x="31254" y="100707"/>
                </a:lnTo>
                <a:lnTo>
                  <a:pt x="31254" y="83344"/>
                </a:lnTo>
                <a:cubicBezTo>
                  <a:pt x="31254" y="79502"/>
                  <a:pt x="34358" y="76398"/>
                  <a:pt x="38199" y="76398"/>
                </a:cubicBezTo>
                <a:close/>
                <a:moveTo>
                  <a:pt x="20836" y="24309"/>
                </a:moveTo>
                <a:cubicBezTo>
                  <a:pt x="20836" y="22399"/>
                  <a:pt x="22399" y="20836"/>
                  <a:pt x="24309" y="20836"/>
                </a:cubicBezTo>
                <a:lnTo>
                  <a:pt x="31254" y="20836"/>
                </a:lnTo>
                <a:cubicBezTo>
                  <a:pt x="33164" y="20836"/>
                  <a:pt x="34727" y="22399"/>
                  <a:pt x="34727" y="24309"/>
                </a:cubicBezTo>
                <a:lnTo>
                  <a:pt x="34727" y="31254"/>
                </a:lnTo>
                <a:cubicBezTo>
                  <a:pt x="34727" y="33164"/>
                  <a:pt x="33164" y="34727"/>
                  <a:pt x="31254" y="34727"/>
                </a:cubicBezTo>
                <a:lnTo>
                  <a:pt x="24309" y="34727"/>
                </a:lnTo>
                <a:cubicBezTo>
                  <a:pt x="22399" y="34727"/>
                  <a:pt x="20836" y="33164"/>
                  <a:pt x="20836" y="31254"/>
                </a:cubicBezTo>
                <a:lnTo>
                  <a:pt x="20836" y="24309"/>
                </a:lnTo>
                <a:close/>
                <a:moveTo>
                  <a:pt x="52090" y="20836"/>
                </a:moveTo>
                <a:lnTo>
                  <a:pt x="59035" y="20836"/>
                </a:lnTo>
                <a:cubicBezTo>
                  <a:pt x="60945" y="20836"/>
                  <a:pt x="62508" y="22399"/>
                  <a:pt x="62508" y="24309"/>
                </a:cubicBezTo>
                <a:lnTo>
                  <a:pt x="62508" y="31254"/>
                </a:lnTo>
                <a:cubicBezTo>
                  <a:pt x="62508" y="33164"/>
                  <a:pt x="60945" y="34727"/>
                  <a:pt x="59035" y="34727"/>
                </a:cubicBezTo>
                <a:lnTo>
                  <a:pt x="52090" y="34727"/>
                </a:lnTo>
                <a:cubicBezTo>
                  <a:pt x="50180" y="34727"/>
                  <a:pt x="48617" y="33164"/>
                  <a:pt x="48617" y="31254"/>
                </a:cubicBezTo>
                <a:lnTo>
                  <a:pt x="48617" y="24309"/>
                </a:lnTo>
                <a:cubicBezTo>
                  <a:pt x="48617" y="22399"/>
                  <a:pt x="50180" y="20836"/>
                  <a:pt x="52090" y="20836"/>
                </a:cubicBezTo>
                <a:close/>
                <a:moveTo>
                  <a:pt x="20836" y="52090"/>
                </a:moveTo>
                <a:cubicBezTo>
                  <a:pt x="20836" y="50180"/>
                  <a:pt x="22399" y="48617"/>
                  <a:pt x="24309" y="48617"/>
                </a:cubicBezTo>
                <a:lnTo>
                  <a:pt x="31254" y="48617"/>
                </a:lnTo>
                <a:cubicBezTo>
                  <a:pt x="33164" y="48617"/>
                  <a:pt x="34727" y="50180"/>
                  <a:pt x="34727" y="52090"/>
                </a:cubicBezTo>
                <a:lnTo>
                  <a:pt x="34727" y="59035"/>
                </a:lnTo>
                <a:cubicBezTo>
                  <a:pt x="34727" y="60945"/>
                  <a:pt x="33164" y="62508"/>
                  <a:pt x="31254" y="62508"/>
                </a:cubicBezTo>
                <a:lnTo>
                  <a:pt x="24309" y="62508"/>
                </a:lnTo>
                <a:cubicBezTo>
                  <a:pt x="22399" y="62508"/>
                  <a:pt x="20836" y="60945"/>
                  <a:pt x="20836" y="59035"/>
                </a:cubicBezTo>
                <a:lnTo>
                  <a:pt x="20836" y="52090"/>
                </a:lnTo>
                <a:close/>
                <a:moveTo>
                  <a:pt x="52090" y="48617"/>
                </a:moveTo>
                <a:lnTo>
                  <a:pt x="59035" y="48617"/>
                </a:lnTo>
                <a:cubicBezTo>
                  <a:pt x="60945" y="48617"/>
                  <a:pt x="62508" y="50180"/>
                  <a:pt x="62508" y="52090"/>
                </a:cubicBezTo>
                <a:lnTo>
                  <a:pt x="62508" y="59035"/>
                </a:lnTo>
                <a:cubicBezTo>
                  <a:pt x="62508" y="60945"/>
                  <a:pt x="60945" y="62508"/>
                  <a:pt x="59035" y="62508"/>
                </a:cubicBezTo>
                <a:lnTo>
                  <a:pt x="52090" y="62508"/>
                </a:lnTo>
                <a:cubicBezTo>
                  <a:pt x="50180" y="62508"/>
                  <a:pt x="48617" y="60945"/>
                  <a:pt x="48617" y="59035"/>
                </a:cubicBezTo>
                <a:lnTo>
                  <a:pt x="48617" y="52090"/>
                </a:lnTo>
                <a:cubicBezTo>
                  <a:pt x="48617" y="50180"/>
                  <a:pt x="50180" y="48617"/>
                  <a:pt x="52090" y="48617"/>
                </a:cubicBezTo>
                <a:close/>
              </a:path>
            </a:pathLst>
          </a:custGeom>
          <a:solidFill>
            <a:srgbClr val="2B6CB0"/>
          </a:solidFill>
          <a:ln/>
        </p:spPr>
      </p:sp>
      <p:sp>
        <p:nvSpPr>
          <p:cNvPr id="48" name="Text 46">
            <a:extLst>
              <a:ext uri="{FF2B5EF4-FFF2-40B4-BE49-F238E27FC236}">
                <a16:creationId xmlns:a16="http://schemas.microsoft.com/office/drawing/2014/main" id="{A8F7545A-190C-4AD0-B1B6-A6980D30858C}"/>
              </a:ext>
            </a:extLst>
          </p:cNvPr>
          <p:cNvSpPr/>
          <p:nvPr/>
        </p:nvSpPr>
        <p:spPr>
          <a:xfrm>
            <a:off x="519906" y="6550634"/>
            <a:ext cx="888666" cy="247774"/>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      </a:t>
            </a:r>
            <a:endParaRPr lang="en-US" sz="1000" dirty="0">
              <a:solidFill>
                <a:srgbClr val="2B6CB0"/>
              </a:solidFill>
              <a:latin typeface="Arial" panose="020B0604020202020204" pitchFamily="34" charset="0"/>
              <a:ea typeface="MiSans" pitchFamily="34" charset="-122"/>
              <a:cs typeface="Arial" panose="020B0604020202020204" pitchFamily="34" charset="0"/>
            </a:endParaRPr>
          </a:p>
        </p:txBody>
      </p:sp>
      <p:sp>
        <p:nvSpPr>
          <p:cNvPr id="42" name="Text 3">
            <a:extLst>
              <a:ext uri="{FF2B5EF4-FFF2-40B4-BE49-F238E27FC236}">
                <a16:creationId xmlns:a16="http://schemas.microsoft.com/office/drawing/2014/main" id="{BA65D0CD-25B1-4F0D-866C-9B7309939C3B}"/>
              </a:ext>
            </a:extLst>
          </p:cNvPr>
          <p:cNvSpPr/>
          <p:nvPr/>
        </p:nvSpPr>
        <p:spPr>
          <a:xfrm>
            <a:off x="888721" y="298412"/>
            <a:ext cx="9146233" cy="357275"/>
          </a:xfrm>
          <a:prstGeom prst="rect">
            <a:avLst/>
          </a:prstGeom>
          <a:noFill/>
          <a:ln/>
        </p:spPr>
        <p:txBody>
          <a:bodyPr wrap="square" lIns="0" tIns="0" rIns="0" bIns="0" rtlCol="0" anchor="ctr"/>
          <a:lstStyle/>
          <a:p>
            <a:pPr>
              <a:lnSpc>
                <a:spcPct val="90000"/>
              </a:lnSpc>
            </a:pPr>
            <a:r>
              <a:rPr lang="ru-RU" sz="2000" b="1" dirty="0">
                <a:solidFill>
                  <a:schemeClr val="accent1">
                    <a:lumMod val="75000"/>
                  </a:schemeClr>
                </a:solidFill>
                <a:latin typeface="Arial" panose="020B0604020202020204" pitchFamily="34" charset="0"/>
                <a:cs typeface="Arial" panose="020B0604020202020204" pitchFamily="34" charset="0"/>
              </a:rPr>
              <a:t>ОРНЫҚТЫ ДАМУДЫ БАСҚАРУ</a:t>
            </a:r>
          </a:p>
          <a:p>
            <a:pPr>
              <a:lnSpc>
                <a:spcPct val="90000"/>
              </a:lnSpc>
            </a:pPr>
            <a:r>
              <a:rPr lang="ru-RU" sz="2000" b="1" dirty="0">
                <a:solidFill>
                  <a:srgbClr val="4299E1"/>
                </a:solidFill>
                <a:latin typeface="Quattrocento Sans" pitchFamily="34" charset="0"/>
                <a:ea typeface="Quattrocento Sans" pitchFamily="34" charset="-122"/>
                <a:cs typeface="Quattrocento Sans" pitchFamily="34" charset="-120"/>
              </a:rPr>
              <a:t>04-4 </a:t>
            </a:r>
            <a:r>
              <a:rPr lang="ru-RU" sz="2000" b="1" dirty="0">
                <a:solidFill>
                  <a:srgbClr val="1A365D"/>
                </a:solidFill>
                <a:latin typeface="Quattrocento Sans" pitchFamily="34" charset="0"/>
                <a:ea typeface="Quattrocento Sans" pitchFamily="34" charset="-122"/>
                <a:cs typeface="Quattrocento Sans" pitchFamily="34" charset="-120"/>
              </a:rPr>
              <a:t>КОРПОРАТИВТІК БАСҚАРУ – ДИРЕКТОРЛАР КЕҢЕСІ</a:t>
            </a:r>
            <a:endParaRPr lang="en-US" sz="2000" dirty="0"/>
          </a:p>
        </p:txBody>
      </p:sp>
    </p:spTree>
    <p:extLst>
      <p:ext uri="{BB962C8B-B14F-4D97-AF65-F5344CB8AC3E}">
        <p14:creationId xmlns:p14="http://schemas.microsoft.com/office/powerpoint/2010/main" val="3477049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0EE08623-A6A6-4123-A6DF-A7E97FE5F4F5}"/>
              </a:ext>
            </a:extLst>
          </p:cNvPr>
          <p:cNvSpPr txBox="1"/>
          <p:nvPr/>
        </p:nvSpPr>
        <p:spPr>
          <a:xfrm>
            <a:off x="549865" y="984279"/>
            <a:ext cx="5781266" cy="1384995"/>
          </a:xfrm>
          <a:prstGeom prst="rect">
            <a:avLst/>
          </a:prstGeom>
          <a:solidFill>
            <a:schemeClr val="accent1">
              <a:lumMod val="20000"/>
              <a:lumOff val="80000"/>
            </a:schemeClr>
          </a:solidFill>
          <a:ln>
            <a:solidFill>
              <a:schemeClr val="accent1"/>
            </a:solidFill>
          </a:ln>
        </p:spPr>
        <p:txBody>
          <a:bodyPr wrap="square" rtlCol="0">
            <a:spAutoFit/>
          </a:bodyPr>
          <a:lstStyle/>
          <a:p>
            <a:pPr>
              <a:buClr>
                <a:schemeClr val="accent1">
                  <a:lumMod val="75000"/>
                </a:schemeClr>
              </a:buClr>
            </a:pPr>
            <a:r>
              <a:rPr lang="ru-RU" sz="1200" dirty="0" err="1">
                <a:latin typeface="Arial" panose="020B0604020202020204" pitchFamily="34" charset="0"/>
                <a:cs typeface="Arial" panose="020B0604020202020204" pitchFamily="34" charset="0"/>
              </a:rPr>
              <a:t>Қордың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Директорлар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кеңесімен</a:t>
            </a:r>
            <a:r>
              <a:rPr lang="ru-RU" sz="1200"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үш</a:t>
            </a:r>
            <a:r>
              <a:rPr lang="ru-RU" sz="1200" b="1" dirty="0">
                <a:latin typeface="Arial" panose="020B0604020202020204" pitchFamily="34" charset="0"/>
                <a:cs typeface="Arial" panose="020B0604020202020204" pitchFamily="34" charset="0"/>
              </a:rPr>
              <a:t> Комитет </a:t>
            </a:r>
            <a:r>
              <a:rPr lang="ru-RU" sz="1200" dirty="0" err="1">
                <a:latin typeface="Arial" panose="020B0604020202020204" pitchFamily="34" charset="0"/>
                <a:cs typeface="Arial" panose="020B0604020202020204" pitchFamily="34" charset="0"/>
              </a:rPr>
              <a:t>құрылды</a:t>
            </a:r>
            <a:r>
              <a:rPr lang="ru-RU" sz="1200" dirty="0">
                <a:latin typeface="Arial" panose="020B0604020202020204" pitchFamily="34" charset="0"/>
                <a:cs typeface="Arial" panose="020B0604020202020204" pitchFamily="34" charset="0"/>
              </a:rPr>
              <a:t>:</a:t>
            </a:r>
          </a:p>
          <a:p>
            <a:pPr marL="285750" indent="-285750">
              <a:buClr>
                <a:schemeClr val="accent1">
                  <a:lumMod val="75000"/>
                </a:schemeClr>
              </a:buClr>
              <a:buFont typeface="Wingdings" panose="05000000000000000000" pitchFamily="2" charset="2"/>
              <a:buChar char="§"/>
            </a:pPr>
            <a:r>
              <a:rPr lang="ru-RU" sz="1200" b="1" dirty="0" err="1">
                <a:latin typeface="Arial" panose="020B0604020202020204" pitchFamily="34" charset="0"/>
                <a:cs typeface="Arial" panose="020B0604020202020204" pitchFamily="34" charset="0"/>
              </a:rPr>
              <a:t>Кадрлар</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және</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сыйақы</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мәселелері</a:t>
            </a:r>
            <a:r>
              <a:rPr lang="ru-RU" sz="1200" b="1"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жөніндегі</a:t>
            </a:r>
            <a:r>
              <a:rPr lang="ru-RU" sz="1200" b="1" dirty="0">
                <a:latin typeface="Arial" panose="020B0604020202020204" pitchFamily="34" charset="0"/>
                <a:cs typeface="Arial" panose="020B0604020202020204" pitchFamily="34" charset="0"/>
              </a:rPr>
              <a:t> комитет </a:t>
            </a:r>
            <a:r>
              <a:rPr lang="ru-RU" sz="1200" dirty="0">
                <a:latin typeface="Arial" panose="020B0604020202020204" pitchFamily="34" charset="0"/>
                <a:cs typeface="Arial" panose="020B0604020202020204" pitchFamily="34" charset="0"/>
              </a:rPr>
              <a:t>(</a:t>
            </a:r>
            <a:r>
              <a:rPr lang="ru-RU" sz="1200" dirty="0" err="1">
                <a:latin typeface="Arial" panose="020B0604020202020204" pitchFamily="34" charset="0"/>
                <a:cs typeface="Arial" panose="020B0604020202020204" pitchFamily="34" charset="0"/>
              </a:rPr>
              <a:t>Қордың</a:t>
            </a:r>
            <a:r>
              <a:rPr lang="ru-RU" sz="1200" dirty="0">
                <a:latin typeface="Arial" panose="020B0604020202020204" pitchFamily="34" charset="0"/>
                <a:cs typeface="Arial" panose="020B0604020202020204" pitchFamily="34" charset="0"/>
              </a:rPr>
              <a:t> ДК 2025 </a:t>
            </a:r>
            <a:r>
              <a:rPr lang="ru-RU" sz="1200" dirty="0" err="1">
                <a:latin typeface="Arial" panose="020B0604020202020204" pitchFamily="34" charset="0"/>
                <a:cs typeface="Arial" panose="020B0604020202020204" pitchFamily="34" charset="0"/>
              </a:rPr>
              <a:t>жылғы</a:t>
            </a:r>
            <a:r>
              <a:rPr lang="ru-RU" sz="1200" dirty="0">
                <a:latin typeface="Arial" panose="020B0604020202020204" pitchFamily="34" charset="0"/>
                <a:cs typeface="Arial" panose="020B0604020202020204" pitchFamily="34" charset="0"/>
              </a:rPr>
              <a:t> 5 </a:t>
            </a:r>
            <a:r>
              <a:rPr lang="ru-RU" sz="1200" dirty="0" err="1">
                <a:latin typeface="Arial" panose="020B0604020202020204" pitchFamily="34" charset="0"/>
                <a:cs typeface="Arial" panose="020B0604020202020204" pitchFamily="34" charset="0"/>
              </a:rPr>
              <a:t>қыркүйектегі</a:t>
            </a:r>
            <a:r>
              <a:rPr lang="ru-RU" sz="1200" dirty="0">
                <a:latin typeface="Arial" panose="020B0604020202020204" pitchFamily="34" charset="0"/>
                <a:cs typeface="Arial" panose="020B0604020202020204" pitchFamily="34" charset="0"/>
              </a:rPr>
              <a:t> № 12 </a:t>
            </a:r>
            <a:r>
              <a:rPr lang="ru-RU" sz="1200" dirty="0" err="1">
                <a:latin typeface="Arial" panose="020B0604020202020204" pitchFamily="34" charset="0"/>
                <a:cs typeface="Arial" panose="020B0604020202020204" pitchFamily="34" charset="0"/>
              </a:rPr>
              <a:t>шешімі</a:t>
            </a:r>
            <a:r>
              <a:rPr lang="ru-RU" sz="1200" dirty="0">
                <a:latin typeface="Arial" panose="020B0604020202020204" pitchFamily="34" charset="0"/>
                <a:cs typeface="Arial" panose="020B0604020202020204" pitchFamily="34" charset="0"/>
              </a:rPr>
              <a:t>)</a:t>
            </a:r>
          </a:p>
          <a:p>
            <a:pPr marL="285750" indent="-285750">
              <a:buClr>
                <a:schemeClr val="accent1">
                  <a:lumMod val="75000"/>
                </a:schemeClr>
              </a:buClr>
              <a:buFont typeface="Wingdings" panose="05000000000000000000" pitchFamily="2" charset="2"/>
              <a:buChar char="§"/>
            </a:pPr>
            <a:r>
              <a:rPr lang="ru-RU" sz="1200" b="1" dirty="0" err="1">
                <a:latin typeface="Arial" panose="020B0604020202020204" pitchFamily="34" charset="0"/>
                <a:cs typeface="Arial" panose="020B0604020202020204" pitchFamily="34" charset="0"/>
              </a:rPr>
              <a:t>Стратегиялық</a:t>
            </a:r>
            <a:r>
              <a:rPr lang="ru-RU" sz="1200" b="1" dirty="0">
                <a:latin typeface="Arial" panose="020B0604020202020204" pitchFamily="34" charset="0"/>
                <a:cs typeface="Arial" panose="020B0604020202020204" pitchFamily="34" charset="0"/>
              </a:rPr>
              <a:t> даму комитет </a:t>
            </a:r>
            <a:r>
              <a:rPr lang="ru-RU" sz="1200" dirty="0">
                <a:latin typeface="Arial" panose="020B0604020202020204" pitchFamily="34" charset="0"/>
                <a:cs typeface="Arial" panose="020B0604020202020204" pitchFamily="34" charset="0"/>
              </a:rPr>
              <a:t>(</a:t>
            </a:r>
            <a:r>
              <a:rPr lang="ru-RU" sz="1200" dirty="0" err="1">
                <a:latin typeface="Arial" panose="020B0604020202020204" pitchFamily="34" charset="0"/>
                <a:cs typeface="Arial" panose="020B0604020202020204" pitchFamily="34" charset="0"/>
              </a:rPr>
              <a:t>Қордың</a:t>
            </a:r>
            <a:r>
              <a:rPr lang="ru-RU" sz="1200" dirty="0">
                <a:latin typeface="Arial" panose="020B0604020202020204" pitchFamily="34" charset="0"/>
                <a:cs typeface="Arial" panose="020B0604020202020204" pitchFamily="34" charset="0"/>
              </a:rPr>
              <a:t> ДК 2025 </a:t>
            </a:r>
            <a:r>
              <a:rPr lang="ru-RU" sz="1200" dirty="0" err="1">
                <a:latin typeface="Arial" panose="020B0604020202020204" pitchFamily="34" charset="0"/>
                <a:cs typeface="Arial" panose="020B0604020202020204" pitchFamily="34" charset="0"/>
              </a:rPr>
              <a:t>жылғы</a:t>
            </a:r>
            <a:r>
              <a:rPr lang="ru-RU" sz="1200" dirty="0">
                <a:latin typeface="Arial" panose="020B0604020202020204" pitchFamily="34" charset="0"/>
                <a:cs typeface="Arial" panose="020B0604020202020204" pitchFamily="34" charset="0"/>
              </a:rPr>
              <a:t> 5 </a:t>
            </a:r>
            <a:r>
              <a:rPr lang="ru-RU" sz="1200" dirty="0" err="1">
                <a:latin typeface="Arial" panose="020B0604020202020204" pitchFamily="34" charset="0"/>
                <a:cs typeface="Arial" panose="020B0604020202020204" pitchFamily="34" charset="0"/>
              </a:rPr>
              <a:t>қыркүйектегі</a:t>
            </a:r>
            <a:r>
              <a:rPr lang="ru-RU" sz="1200" dirty="0">
                <a:latin typeface="Arial" panose="020B0604020202020204" pitchFamily="34" charset="0"/>
                <a:cs typeface="Arial" panose="020B0604020202020204" pitchFamily="34" charset="0"/>
              </a:rPr>
              <a:t> № 12 </a:t>
            </a:r>
            <a:r>
              <a:rPr lang="ru-RU" sz="1200" dirty="0" err="1">
                <a:latin typeface="Arial" panose="020B0604020202020204" pitchFamily="34" charset="0"/>
                <a:cs typeface="Arial" panose="020B0604020202020204" pitchFamily="34" charset="0"/>
              </a:rPr>
              <a:t>шешімі</a:t>
            </a:r>
            <a:r>
              <a:rPr lang="ru-RU" sz="1200" dirty="0">
                <a:latin typeface="Arial" panose="020B0604020202020204" pitchFamily="34" charset="0"/>
                <a:cs typeface="Arial" panose="020B0604020202020204" pitchFamily="34" charset="0"/>
              </a:rPr>
              <a:t>)</a:t>
            </a:r>
            <a:endParaRPr lang="ru-RU" sz="1200" b="1" dirty="0">
              <a:latin typeface="Arial" panose="020B0604020202020204" pitchFamily="34" charset="0"/>
              <a:cs typeface="Arial" panose="020B0604020202020204" pitchFamily="34" charset="0"/>
            </a:endParaRPr>
          </a:p>
          <a:p>
            <a:pPr marL="285750" indent="-285750">
              <a:buClr>
                <a:schemeClr val="accent1">
                  <a:lumMod val="75000"/>
                </a:schemeClr>
              </a:buClr>
              <a:buFont typeface="Wingdings" panose="05000000000000000000" pitchFamily="2" charset="2"/>
              <a:buChar char="§"/>
            </a:pPr>
            <a:r>
              <a:rPr lang="ru-RU" sz="1200" b="1" dirty="0">
                <a:latin typeface="Arial" panose="020B0604020202020204" pitchFamily="34" charset="0"/>
                <a:cs typeface="Arial" panose="020B0604020202020204" pitchFamily="34" charset="0"/>
              </a:rPr>
              <a:t>Аудит </a:t>
            </a:r>
            <a:r>
              <a:rPr lang="ru-RU" sz="1200" b="1" dirty="0" err="1">
                <a:latin typeface="Arial" panose="020B0604020202020204" pitchFamily="34" charset="0"/>
                <a:cs typeface="Arial" panose="020B0604020202020204" pitchFamily="34" charset="0"/>
              </a:rPr>
              <a:t>жөніндегі</a:t>
            </a:r>
            <a:r>
              <a:rPr lang="ru-RU" sz="1200" b="1" dirty="0">
                <a:latin typeface="Arial" panose="020B0604020202020204" pitchFamily="34" charset="0"/>
                <a:cs typeface="Arial" panose="020B0604020202020204" pitchFamily="34" charset="0"/>
              </a:rPr>
              <a:t> комитет </a:t>
            </a:r>
            <a:r>
              <a:rPr lang="ru-RU" sz="1200" dirty="0">
                <a:latin typeface="Arial" panose="020B0604020202020204" pitchFamily="34" charset="0"/>
                <a:cs typeface="Arial" panose="020B0604020202020204" pitchFamily="34" charset="0"/>
              </a:rPr>
              <a:t>(</a:t>
            </a:r>
            <a:r>
              <a:rPr lang="ru-RU" sz="1200" dirty="0" err="1">
                <a:latin typeface="Arial" panose="020B0604020202020204" pitchFamily="34" charset="0"/>
                <a:cs typeface="Arial" panose="020B0604020202020204" pitchFamily="34" charset="0"/>
              </a:rPr>
              <a:t>Қордың</a:t>
            </a:r>
            <a:r>
              <a:rPr lang="ru-RU" sz="1200" dirty="0">
                <a:latin typeface="Arial" panose="020B0604020202020204" pitchFamily="34" charset="0"/>
                <a:cs typeface="Arial" panose="020B0604020202020204" pitchFamily="34" charset="0"/>
              </a:rPr>
              <a:t> ДК 2017 </a:t>
            </a:r>
            <a:r>
              <a:rPr lang="ru-RU" sz="1200" dirty="0" err="1">
                <a:latin typeface="Arial" panose="020B0604020202020204" pitchFamily="34" charset="0"/>
                <a:cs typeface="Arial" panose="020B0604020202020204" pitchFamily="34" charset="0"/>
              </a:rPr>
              <a:t>жылғы</a:t>
            </a:r>
            <a:r>
              <a:rPr lang="ru-RU" sz="1200" dirty="0">
                <a:latin typeface="Arial" panose="020B0604020202020204" pitchFamily="34" charset="0"/>
                <a:cs typeface="Arial" panose="020B0604020202020204" pitchFamily="34" charset="0"/>
              </a:rPr>
              <a:t> 17 </a:t>
            </a:r>
            <a:r>
              <a:rPr lang="ru-RU" sz="1200" dirty="0" err="1">
                <a:latin typeface="Arial" panose="020B0604020202020204" pitchFamily="34" charset="0"/>
                <a:cs typeface="Arial" panose="020B0604020202020204" pitchFamily="34" charset="0"/>
              </a:rPr>
              <a:t>сәуірдегі</a:t>
            </a:r>
            <a:r>
              <a:rPr lang="ru-RU" sz="1200" dirty="0">
                <a:latin typeface="Arial" panose="020B0604020202020204" pitchFamily="34" charset="0"/>
                <a:cs typeface="Arial" panose="020B0604020202020204" pitchFamily="34" charset="0"/>
              </a:rPr>
              <a:t> № 20 </a:t>
            </a:r>
            <a:r>
              <a:rPr lang="ru-RU" sz="1200" dirty="0" err="1">
                <a:latin typeface="Arial" panose="020B0604020202020204" pitchFamily="34" charset="0"/>
                <a:cs typeface="Arial" panose="020B0604020202020204" pitchFamily="34" charset="0"/>
              </a:rPr>
              <a:t>шешімі</a:t>
            </a:r>
            <a:r>
              <a:rPr lang="ru-RU" sz="1200" dirty="0">
                <a:latin typeface="Arial" panose="020B0604020202020204" pitchFamily="34" charset="0"/>
                <a:cs typeface="Arial" panose="020B0604020202020204" pitchFamily="34" charset="0"/>
              </a:rPr>
              <a:t>)</a:t>
            </a:r>
            <a:endParaRPr lang="ru-KZ" sz="1200" dirty="0">
              <a:latin typeface="Arial" panose="020B0604020202020204" pitchFamily="34" charset="0"/>
              <a:cs typeface="Arial" panose="020B0604020202020204" pitchFamily="34" charset="0"/>
            </a:endParaRPr>
          </a:p>
        </p:txBody>
      </p:sp>
      <p:sp>
        <p:nvSpPr>
          <p:cNvPr id="10" name="Shape 0">
            <a:extLst>
              <a:ext uri="{FF2B5EF4-FFF2-40B4-BE49-F238E27FC236}">
                <a16:creationId xmlns:a16="http://schemas.microsoft.com/office/drawing/2014/main" id="{E1A88E9E-A306-C1EB-86E7-AFBB64256B01}"/>
              </a:ext>
            </a:extLst>
          </p:cNvPr>
          <p:cNvSpPr/>
          <p:nvPr/>
        </p:nvSpPr>
        <p:spPr>
          <a:xfrm>
            <a:off x="379813" y="288026"/>
            <a:ext cx="398804" cy="455776"/>
          </a:xfrm>
          <a:prstGeom prst="roundRect">
            <a:avLst>
              <a:gd name="adj" fmla="val 28571"/>
            </a:avLst>
          </a:prstGeom>
          <a:gradFill flip="none" rotWithShape="1">
            <a:gsLst>
              <a:gs pos="0">
                <a:srgbClr val="1A365D"/>
              </a:gs>
              <a:gs pos="100000">
                <a:srgbClr val="2B6CB0"/>
              </a:gs>
            </a:gsLst>
            <a:lin ang="2700000" scaled="1"/>
          </a:gradFill>
          <a:ln/>
          <a:effectLst>
            <a:outerShdw blurRad="142430" dist="94953" dir="5400000" algn="bl" rotWithShape="0">
              <a:srgbClr val="000000">
                <a:alpha val="10196"/>
              </a:srgbClr>
            </a:outerShdw>
          </a:effectLst>
        </p:spPr>
      </p:sp>
      <p:sp>
        <p:nvSpPr>
          <p:cNvPr id="11" name="Shape 1">
            <a:extLst>
              <a:ext uri="{FF2B5EF4-FFF2-40B4-BE49-F238E27FC236}">
                <a16:creationId xmlns:a16="http://schemas.microsoft.com/office/drawing/2014/main" id="{9CADFD4F-14B8-DF1C-2F28-A38CE3AFF36B}"/>
              </a:ext>
            </a:extLst>
          </p:cNvPr>
          <p:cNvSpPr/>
          <p:nvPr/>
        </p:nvSpPr>
        <p:spPr>
          <a:xfrm>
            <a:off x="459411" y="420960"/>
            <a:ext cx="237383" cy="189907"/>
          </a:xfrm>
          <a:custGeom>
            <a:avLst/>
            <a:gdLst/>
            <a:ahLst/>
            <a:cxnLst/>
            <a:rect l="l" t="t" r="r" b="b"/>
            <a:pathLst>
              <a:path w="237383" h="189907">
                <a:moveTo>
                  <a:pt x="118692" y="83084"/>
                </a:moveTo>
                <a:cubicBezTo>
                  <a:pt x="139982" y="83084"/>
                  <a:pt x="157266" y="65799"/>
                  <a:pt x="157266" y="44509"/>
                </a:cubicBezTo>
                <a:cubicBezTo>
                  <a:pt x="157266" y="23219"/>
                  <a:pt x="139982" y="5935"/>
                  <a:pt x="118692" y="5935"/>
                </a:cubicBezTo>
                <a:cubicBezTo>
                  <a:pt x="97402" y="5935"/>
                  <a:pt x="80117" y="23219"/>
                  <a:pt x="80117" y="44509"/>
                </a:cubicBezTo>
                <a:cubicBezTo>
                  <a:pt x="80117" y="65799"/>
                  <a:pt x="97402" y="83084"/>
                  <a:pt x="118692" y="83084"/>
                </a:cubicBezTo>
                <a:close/>
                <a:moveTo>
                  <a:pt x="35607" y="86051"/>
                </a:moveTo>
                <a:cubicBezTo>
                  <a:pt x="50347" y="86051"/>
                  <a:pt x="62313" y="74085"/>
                  <a:pt x="62313" y="59346"/>
                </a:cubicBezTo>
                <a:cubicBezTo>
                  <a:pt x="62313" y="44607"/>
                  <a:pt x="50347" y="32640"/>
                  <a:pt x="35607" y="32640"/>
                </a:cubicBezTo>
                <a:cubicBezTo>
                  <a:pt x="20868" y="32640"/>
                  <a:pt x="8902" y="44607"/>
                  <a:pt x="8902" y="59346"/>
                </a:cubicBezTo>
                <a:cubicBezTo>
                  <a:pt x="8902" y="74085"/>
                  <a:pt x="20868" y="86051"/>
                  <a:pt x="35607" y="86051"/>
                </a:cubicBezTo>
                <a:close/>
                <a:moveTo>
                  <a:pt x="0" y="154299"/>
                </a:moveTo>
                <a:lnTo>
                  <a:pt x="0" y="166168"/>
                </a:lnTo>
                <a:cubicBezTo>
                  <a:pt x="0" y="172733"/>
                  <a:pt x="5304" y="178037"/>
                  <a:pt x="11869" y="178037"/>
                </a:cubicBezTo>
                <a:lnTo>
                  <a:pt x="44027" y="178037"/>
                </a:lnTo>
                <a:cubicBezTo>
                  <a:pt x="42432" y="174402"/>
                  <a:pt x="41542" y="170397"/>
                  <a:pt x="41542" y="166168"/>
                </a:cubicBezTo>
                <a:lnTo>
                  <a:pt x="41542" y="160234"/>
                </a:lnTo>
                <a:cubicBezTo>
                  <a:pt x="41542" y="140501"/>
                  <a:pt x="48960" y="122475"/>
                  <a:pt x="61163" y="108825"/>
                </a:cubicBezTo>
                <a:cubicBezTo>
                  <a:pt x="56824" y="107527"/>
                  <a:pt x="52224" y="106822"/>
                  <a:pt x="47477" y="106822"/>
                </a:cubicBezTo>
                <a:cubicBezTo>
                  <a:pt x="21253" y="106822"/>
                  <a:pt x="0" y="128076"/>
                  <a:pt x="0" y="154299"/>
                </a:cubicBezTo>
                <a:close/>
                <a:moveTo>
                  <a:pt x="228481" y="59346"/>
                </a:moveTo>
                <a:cubicBezTo>
                  <a:pt x="228481" y="44607"/>
                  <a:pt x="216515" y="32640"/>
                  <a:pt x="201776" y="32640"/>
                </a:cubicBezTo>
                <a:cubicBezTo>
                  <a:pt x="187036" y="32640"/>
                  <a:pt x="175070" y="44607"/>
                  <a:pt x="175070" y="59346"/>
                </a:cubicBezTo>
                <a:cubicBezTo>
                  <a:pt x="175070" y="74085"/>
                  <a:pt x="187036" y="86051"/>
                  <a:pt x="201776" y="86051"/>
                </a:cubicBezTo>
                <a:cubicBezTo>
                  <a:pt x="216515" y="86051"/>
                  <a:pt x="228481" y="74085"/>
                  <a:pt x="228481" y="59346"/>
                </a:cubicBezTo>
                <a:close/>
                <a:moveTo>
                  <a:pt x="59346" y="160234"/>
                </a:moveTo>
                <a:lnTo>
                  <a:pt x="59346" y="166168"/>
                </a:lnTo>
                <a:cubicBezTo>
                  <a:pt x="59346" y="172733"/>
                  <a:pt x="64650" y="178037"/>
                  <a:pt x="71215" y="178037"/>
                </a:cubicBezTo>
                <a:lnTo>
                  <a:pt x="129374" y="178037"/>
                </a:lnTo>
                <a:cubicBezTo>
                  <a:pt x="126740" y="170026"/>
                  <a:pt x="127037" y="161569"/>
                  <a:pt x="133343" y="154299"/>
                </a:cubicBezTo>
                <a:cubicBezTo>
                  <a:pt x="128150" y="148290"/>
                  <a:pt x="125739" y="139574"/>
                  <a:pt x="129114" y="130820"/>
                </a:cubicBezTo>
                <a:cubicBezTo>
                  <a:pt x="131562" y="124478"/>
                  <a:pt x="135012" y="118543"/>
                  <a:pt x="139277" y="113276"/>
                </a:cubicBezTo>
                <a:cubicBezTo>
                  <a:pt x="141280" y="110828"/>
                  <a:pt x="143580" y="108937"/>
                  <a:pt x="146065" y="107564"/>
                </a:cubicBezTo>
                <a:cubicBezTo>
                  <a:pt x="137868" y="103299"/>
                  <a:pt x="128558" y="100888"/>
                  <a:pt x="118692" y="100888"/>
                </a:cubicBezTo>
                <a:cubicBezTo>
                  <a:pt x="85903" y="100888"/>
                  <a:pt x="59346" y="127445"/>
                  <a:pt x="59346" y="160234"/>
                </a:cubicBezTo>
                <a:close/>
                <a:moveTo>
                  <a:pt x="231671" y="143876"/>
                </a:moveTo>
                <a:cubicBezTo>
                  <a:pt x="234008" y="142541"/>
                  <a:pt x="235195" y="139759"/>
                  <a:pt x="234193" y="137200"/>
                </a:cubicBezTo>
                <a:cubicBezTo>
                  <a:pt x="232413" y="132601"/>
                  <a:pt x="229928" y="128261"/>
                  <a:pt x="226812" y="124441"/>
                </a:cubicBezTo>
                <a:cubicBezTo>
                  <a:pt x="225106" y="122327"/>
                  <a:pt x="222102" y="121956"/>
                  <a:pt x="219765" y="123328"/>
                </a:cubicBezTo>
                <a:cubicBezTo>
                  <a:pt x="211679" y="128001"/>
                  <a:pt x="201739" y="122289"/>
                  <a:pt x="201739" y="112905"/>
                </a:cubicBezTo>
                <a:cubicBezTo>
                  <a:pt x="201739" y="110198"/>
                  <a:pt x="199921" y="107787"/>
                  <a:pt x="197251" y="107379"/>
                </a:cubicBezTo>
                <a:cubicBezTo>
                  <a:pt x="192466" y="106637"/>
                  <a:pt x="187310" y="106637"/>
                  <a:pt x="182525" y="107379"/>
                </a:cubicBezTo>
                <a:cubicBezTo>
                  <a:pt x="179855" y="107787"/>
                  <a:pt x="178037" y="110198"/>
                  <a:pt x="178037" y="112905"/>
                </a:cubicBezTo>
                <a:cubicBezTo>
                  <a:pt x="178037" y="122252"/>
                  <a:pt x="168097" y="128001"/>
                  <a:pt x="160011" y="123328"/>
                </a:cubicBezTo>
                <a:cubicBezTo>
                  <a:pt x="157674" y="121993"/>
                  <a:pt x="154670" y="122364"/>
                  <a:pt x="152964" y="124441"/>
                </a:cubicBezTo>
                <a:cubicBezTo>
                  <a:pt x="149848" y="128261"/>
                  <a:pt x="147363" y="132601"/>
                  <a:pt x="145583" y="137200"/>
                </a:cubicBezTo>
                <a:cubicBezTo>
                  <a:pt x="144618" y="139722"/>
                  <a:pt x="145768" y="142504"/>
                  <a:pt x="148105" y="143839"/>
                </a:cubicBezTo>
                <a:cubicBezTo>
                  <a:pt x="156228" y="148513"/>
                  <a:pt x="156228" y="159974"/>
                  <a:pt x="148105" y="164685"/>
                </a:cubicBezTo>
                <a:cubicBezTo>
                  <a:pt x="145768" y="166020"/>
                  <a:pt x="144581" y="168802"/>
                  <a:pt x="145583" y="171324"/>
                </a:cubicBezTo>
                <a:cubicBezTo>
                  <a:pt x="147363" y="175923"/>
                  <a:pt x="149848" y="180263"/>
                  <a:pt x="152964" y="184083"/>
                </a:cubicBezTo>
                <a:cubicBezTo>
                  <a:pt x="154670" y="186197"/>
                  <a:pt x="157674" y="186568"/>
                  <a:pt x="160011" y="185196"/>
                </a:cubicBezTo>
                <a:cubicBezTo>
                  <a:pt x="168097" y="180522"/>
                  <a:pt x="178037" y="186272"/>
                  <a:pt x="178037" y="195619"/>
                </a:cubicBezTo>
                <a:cubicBezTo>
                  <a:pt x="178037" y="198326"/>
                  <a:pt x="179855" y="200737"/>
                  <a:pt x="182525" y="201145"/>
                </a:cubicBezTo>
                <a:cubicBezTo>
                  <a:pt x="187310" y="201887"/>
                  <a:pt x="192466" y="201887"/>
                  <a:pt x="197251" y="201145"/>
                </a:cubicBezTo>
                <a:cubicBezTo>
                  <a:pt x="199921" y="200737"/>
                  <a:pt x="201739" y="198326"/>
                  <a:pt x="201739" y="195619"/>
                </a:cubicBezTo>
                <a:cubicBezTo>
                  <a:pt x="201739" y="186272"/>
                  <a:pt x="211679" y="180522"/>
                  <a:pt x="219765" y="185196"/>
                </a:cubicBezTo>
                <a:cubicBezTo>
                  <a:pt x="222102" y="186531"/>
                  <a:pt x="225106" y="186160"/>
                  <a:pt x="226812" y="184083"/>
                </a:cubicBezTo>
                <a:cubicBezTo>
                  <a:pt x="229928" y="180263"/>
                  <a:pt x="232413" y="175923"/>
                  <a:pt x="234193" y="171324"/>
                </a:cubicBezTo>
                <a:cubicBezTo>
                  <a:pt x="235158" y="168802"/>
                  <a:pt x="234008" y="166020"/>
                  <a:pt x="231671" y="164685"/>
                </a:cubicBezTo>
                <a:cubicBezTo>
                  <a:pt x="223548" y="160011"/>
                  <a:pt x="223548" y="148550"/>
                  <a:pt x="231671" y="143839"/>
                </a:cubicBezTo>
                <a:close/>
                <a:moveTo>
                  <a:pt x="175070" y="154299"/>
                </a:moveTo>
                <a:cubicBezTo>
                  <a:pt x="175070" y="146111"/>
                  <a:pt x="181718" y="139463"/>
                  <a:pt x="189907" y="139463"/>
                </a:cubicBezTo>
                <a:cubicBezTo>
                  <a:pt x="198095" y="139463"/>
                  <a:pt x="204743" y="146111"/>
                  <a:pt x="204743" y="154299"/>
                </a:cubicBezTo>
                <a:cubicBezTo>
                  <a:pt x="204743" y="162488"/>
                  <a:pt x="198095" y="169136"/>
                  <a:pt x="189907" y="169136"/>
                </a:cubicBezTo>
                <a:cubicBezTo>
                  <a:pt x="181718" y="169136"/>
                  <a:pt x="175070" y="162488"/>
                  <a:pt x="175070" y="154299"/>
                </a:cubicBezTo>
                <a:close/>
              </a:path>
            </a:pathLst>
          </a:custGeom>
          <a:solidFill>
            <a:srgbClr val="FFFFFF"/>
          </a:solidFill>
          <a:ln/>
        </p:spPr>
      </p:sp>
      <p:sp>
        <p:nvSpPr>
          <p:cNvPr id="13" name="Text 2">
            <a:extLst>
              <a:ext uri="{FF2B5EF4-FFF2-40B4-BE49-F238E27FC236}">
                <a16:creationId xmlns:a16="http://schemas.microsoft.com/office/drawing/2014/main" id="{ECD9FECE-6216-4074-82D4-21C738D3DCF1}"/>
              </a:ext>
            </a:extLst>
          </p:cNvPr>
          <p:cNvSpPr/>
          <p:nvPr/>
        </p:nvSpPr>
        <p:spPr>
          <a:xfrm>
            <a:off x="890335" y="41147"/>
            <a:ext cx="10986093" cy="189907"/>
          </a:xfrm>
          <a:prstGeom prst="rect">
            <a:avLst/>
          </a:prstGeom>
          <a:noFill/>
          <a:ln/>
        </p:spPr>
        <p:txBody>
          <a:bodyPr wrap="square" lIns="0" tIns="0" rIns="0" bIns="0" rtlCol="0" anchor="ctr"/>
          <a:lstStyle/>
          <a:p>
            <a:pPr>
              <a:lnSpc>
                <a:spcPct val="120000"/>
              </a:lnSpc>
            </a:pPr>
            <a:endParaRPr lang="en-US" sz="1600" dirty="0"/>
          </a:p>
        </p:txBody>
      </p:sp>
      <p:sp>
        <p:nvSpPr>
          <p:cNvPr id="20" name="Shape 4">
            <a:extLst>
              <a:ext uri="{FF2B5EF4-FFF2-40B4-BE49-F238E27FC236}">
                <a16:creationId xmlns:a16="http://schemas.microsoft.com/office/drawing/2014/main" id="{EDC8B791-6CF6-CA79-08AA-92DCAA24D46C}"/>
              </a:ext>
            </a:extLst>
          </p:cNvPr>
          <p:cNvSpPr/>
          <p:nvPr/>
        </p:nvSpPr>
        <p:spPr>
          <a:xfrm>
            <a:off x="391845" y="861216"/>
            <a:ext cx="911551" cy="37981"/>
          </a:xfrm>
          <a:prstGeom prst="roundRect">
            <a:avLst>
              <a:gd name="adj" fmla="val 0"/>
            </a:avLst>
          </a:prstGeom>
          <a:gradFill flip="none" rotWithShape="1">
            <a:gsLst>
              <a:gs pos="0">
                <a:srgbClr val="4299E1"/>
              </a:gs>
              <a:gs pos="100000">
                <a:srgbClr val="000000">
                  <a:alpha val="0"/>
                </a:srgbClr>
              </a:gs>
            </a:gsLst>
            <a:lin ang="0" scaled="1"/>
          </a:gradFill>
          <a:ln/>
        </p:spPr>
      </p:sp>
      <p:sp>
        <p:nvSpPr>
          <p:cNvPr id="53" name="Shape 35">
            <a:extLst>
              <a:ext uri="{FF2B5EF4-FFF2-40B4-BE49-F238E27FC236}">
                <a16:creationId xmlns:a16="http://schemas.microsoft.com/office/drawing/2014/main" id="{69BC403F-9957-F5B9-368C-1F6316CD470A}"/>
              </a:ext>
            </a:extLst>
          </p:cNvPr>
          <p:cNvSpPr/>
          <p:nvPr/>
        </p:nvSpPr>
        <p:spPr>
          <a:xfrm>
            <a:off x="6670214" y="1008736"/>
            <a:ext cx="4924169" cy="1298291"/>
          </a:xfrm>
          <a:prstGeom prst="roundRect">
            <a:avLst>
              <a:gd name="adj" fmla="val 5357"/>
            </a:avLst>
          </a:prstGeom>
          <a:solidFill>
            <a:srgbClr val="FFFFFF"/>
          </a:solidFill>
          <a:ln/>
          <a:effectLst>
            <a:outerShdw blurRad="56972" dist="37981" dir="5400000" algn="bl" rotWithShape="0">
              <a:srgbClr val="000000">
                <a:alpha val="10196"/>
              </a:srgbClr>
            </a:outerShdw>
          </a:effectLst>
        </p:spPr>
      </p:sp>
      <p:sp>
        <p:nvSpPr>
          <p:cNvPr id="54" name="Shape 36">
            <a:extLst>
              <a:ext uri="{FF2B5EF4-FFF2-40B4-BE49-F238E27FC236}">
                <a16:creationId xmlns:a16="http://schemas.microsoft.com/office/drawing/2014/main" id="{CB8698B2-FF1E-8B5E-E767-8F81522916E0}"/>
              </a:ext>
            </a:extLst>
          </p:cNvPr>
          <p:cNvSpPr/>
          <p:nvPr/>
        </p:nvSpPr>
        <p:spPr>
          <a:xfrm>
            <a:off x="6947729" y="1098308"/>
            <a:ext cx="189907" cy="189907"/>
          </a:xfrm>
          <a:custGeom>
            <a:avLst/>
            <a:gdLst/>
            <a:ahLst/>
            <a:cxnLst/>
            <a:rect l="l" t="t" r="r" b="b"/>
            <a:pathLst>
              <a:path w="189907" h="189907">
                <a:moveTo>
                  <a:pt x="11869" y="11869"/>
                </a:moveTo>
                <a:cubicBezTo>
                  <a:pt x="18434" y="11869"/>
                  <a:pt x="23738" y="17173"/>
                  <a:pt x="23738" y="23738"/>
                </a:cubicBezTo>
                <a:lnTo>
                  <a:pt x="23738" y="148364"/>
                </a:lnTo>
                <a:cubicBezTo>
                  <a:pt x="23738" y="151629"/>
                  <a:pt x="26409" y="154299"/>
                  <a:pt x="29673" y="154299"/>
                </a:cubicBezTo>
                <a:lnTo>
                  <a:pt x="178037" y="154299"/>
                </a:lnTo>
                <a:cubicBezTo>
                  <a:pt x="184603" y="154299"/>
                  <a:pt x="189907" y="159603"/>
                  <a:pt x="189907" y="166168"/>
                </a:cubicBezTo>
                <a:cubicBezTo>
                  <a:pt x="189907" y="172733"/>
                  <a:pt x="184603" y="178037"/>
                  <a:pt x="178037" y="178037"/>
                </a:cubicBezTo>
                <a:lnTo>
                  <a:pt x="29673" y="178037"/>
                </a:lnTo>
                <a:cubicBezTo>
                  <a:pt x="13279" y="178037"/>
                  <a:pt x="0" y="164759"/>
                  <a:pt x="0" y="148364"/>
                </a:cubicBezTo>
                <a:lnTo>
                  <a:pt x="0" y="23738"/>
                </a:lnTo>
                <a:cubicBezTo>
                  <a:pt x="0" y="17173"/>
                  <a:pt x="5304" y="11869"/>
                  <a:pt x="11869" y="11869"/>
                </a:cubicBezTo>
                <a:close/>
                <a:moveTo>
                  <a:pt x="47477" y="35607"/>
                </a:moveTo>
                <a:cubicBezTo>
                  <a:pt x="47477" y="29042"/>
                  <a:pt x="52781" y="23738"/>
                  <a:pt x="59346" y="23738"/>
                </a:cubicBezTo>
                <a:lnTo>
                  <a:pt x="130561" y="23738"/>
                </a:lnTo>
                <a:cubicBezTo>
                  <a:pt x="137126" y="23738"/>
                  <a:pt x="142430" y="29042"/>
                  <a:pt x="142430" y="35607"/>
                </a:cubicBezTo>
                <a:cubicBezTo>
                  <a:pt x="142430" y="42173"/>
                  <a:pt x="137126" y="47477"/>
                  <a:pt x="130561" y="47477"/>
                </a:cubicBezTo>
                <a:lnTo>
                  <a:pt x="59346" y="47477"/>
                </a:lnTo>
                <a:cubicBezTo>
                  <a:pt x="52781" y="47477"/>
                  <a:pt x="47477" y="42173"/>
                  <a:pt x="47477" y="35607"/>
                </a:cubicBezTo>
                <a:close/>
                <a:moveTo>
                  <a:pt x="59346" y="65280"/>
                </a:moveTo>
                <a:lnTo>
                  <a:pt x="106822" y="65280"/>
                </a:lnTo>
                <a:cubicBezTo>
                  <a:pt x="113388" y="65280"/>
                  <a:pt x="118692" y="70584"/>
                  <a:pt x="118692" y="77150"/>
                </a:cubicBezTo>
                <a:cubicBezTo>
                  <a:pt x="118692" y="83715"/>
                  <a:pt x="113388" y="89019"/>
                  <a:pt x="106822" y="89019"/>
                </a:cubicBezTo>
                <a:lnTo>
                  <a:pt x="59346" y="89019"/>
                </a:lnTo>
                <a:cubicBezTo>
                  <a:pt x="52781" y="89019"/>
                  <a:pt x="47477" y="83715"/>
                  <a:pt x="47477" y="77150"/>
                </a:cubicBezTo>
                <a:cubicBezTo>
                  <a:pt x="47477" y="70584"/>
                  <a:pt x="52781" y="65280"/>
                  <a:pt x="59346" y="65280"/>
                </a:cubicBezTo>
                <a:close/>
                <a:moveTo>
                  <a:pt x="59346" y="106822"/>
                </a:moveTo>
                <a:lnTo>
                  <a:pt x="154299" y="106822"/>
                </a:lnTo>
                <a:cubicBezTo>
                  <a:pt x="160864" y="106822"/>
                  <a:pt x="166168" y="112126"/>
                  <a:pt x="166168" y="118692"/>
                </a:cubicBezTo>
                <a:cubicBezTo>
                  <a:pt x="166168" y="125257"/>
                  <a:pt x="160864" y="130561"/>
                  <a:pt x="154299" y="130561"/>
                </a:cubicBezTo>
                <a:lnTo>
                  <a:pt x="59346" y="130561"/>
                </a:lnTo>
                <a:cubicBezTo>
                  <a:pt x="52781" y="130561"/>
                  <a:pt x="47477" y="125257"/>
                  <a:pt x="47477" y="118692"/>
                </a:cubicBezTo>
                <a:cubicBezTo>
                  <a:pt x="47477" y="112126"/>
                  <a:pt x="52781" y="106822"/>
                  <a:pt x="59346" y="106822"/>
                </a:cubicBezTo>
                <a:close/>
              </a:path>
            </a:pathLst>
          </a:custGeom>
          <a:solidFill>
            <a:srgbClr val="4299E1"/>
          </a:solidFill>
          <a:ln/>
        </p:spPr>
      </p:sp>
      <p:sp>
        <p:nvSpPr>
          <p:cNvPr id="55" name="Text 37">
            <a:extLst>
              <a:ext uri="{FF2B5EF4-FFF2-40B4-BE49-F238E27FC236}">
                <a16:creationId xmlns:a16="http://schemas.microsoft.com/office/drawing/2014/main" id="{D2D57827-69C4-5ED3-B61E-2E54F77D2F73}"/>
              </a:ext>
            </a:extLst>
          </p:cNvPr>
          <p:cNvSpPr/>
          <p:nvPr/>
        </p:nvSpPr>
        <p:spPr>
          <a:xfrm>
            <a:off x="7212670" y="1051705"/>
            <a:ext cx="992322" cy="243001"/>
          </a:xfrm>
          <a:prstGeom prst="rect">
            <a:avLst/>
          </a:prstGeom>
          <a:noFill/>
          <a:ln/>
        </p:spPr>
        <p:txBody>
          <a:bodyPr wrap="square" lIns="0" tIns="0" rIns="0" bIns="0" rtlCol="0" anchor="ctr"/>
          <a:lstStyle/>
          <a:p>
            <a:pPr>
              <a:lnSpc>
                <a:spcPct val="120000"/>
              </a:lnSpc>
            </a:pPr>
            <a:r>
              <a:rPr lang="ru-RU" sz="1495" b="1" dirty="0">
                <a:solidFill>
                  <a:srgbClr val="1A365D"/>
                </a:solidFill>
                <a:latin typeface="Quattrocento Sans" pitchFamily="34" charset="0"/>
                <a:ea typeface="Quattrocento Sans" pitchFamily="34" charset="-122"/>
                <a:cs typeface="Quattrocento Sans" pitchFamily="34" charset="-120"/>
              </a:rPr>
              <a:t>2025 </a:t>
            </a:r>
            <a:r>
              <a:rPr lang="ru-RU" sz="1495" b="1" dirty="0" err="1">
                <a:solidFill>
                  <a:srgbClr val="1A365D"/>
                </a:solidFill>
                <a:latin typeface="Quattrocento Sans" pitchFamily="34" charset="0"/>
                <a:ea typeface="Quattrocento Sans" pitchFamily="34" charset="-122"/>
                <a:cs typeface="Quattrocento Sans" pitchFamily="34" charset="-120"/>
              </a:rPr>
              <a:t>жыл</a:t>
            </a:r>
            <a:endParaRPr lang="en-US" sz="1600" dirty="0"/>
          </a:p>
        </p:txBody>
      </p:sp>
      <p:sp>
        <p:nvSpPr>
          <p:cNvPr id="56" name="Shape 38">
            <a:extLst>
              <a:ext uri="{FF2B5EF4-FFF2-40B4-BE49-F238E27FC236}">
                <a16:creationId xmlns:a16="http://schemas.microsoft.com/office/drawing/2014/main" id="{7C4581C1-18E0-A2FE-2372-D76E25FA1322}"/>
              </a:ext>
            </a:extLst>
          </p:cNvPr>
          <p:cNvSpPr/>
          <p:nvPr/>
        </p:nvSpPr>
        <p:spPr>
          <a:xfrm>
            <a:off x="6905294" y="1440364"/>
            <a:ext cx="2167369" cy="783365"/>
          </a:xfrm>
          <a:prstGeom prst="roundRect">
            <a:avLst>
              <a:gd name="adj" fmla="val 5755"/>
            </a:avLst>
          </a:prstGeom>
          <a:gradFill flip="none" rotWithShape="1">
            <a:gsLst>
              <a:gs pos="0">
                <a:srgbClr val="1A365D">
                  <a:alpha val="5000"/>
                </a:srgbClr>
              </a:gs>
              <a:gs pos="100000">
                <a:srgbClr val="000000">
                  <a:alpha val="0"/>
                </a:srgbClr>
              </a:gs>
            </a:gsLst>
            <a:lin ang="5400000" scaled="1"/>
          </a:gradFill>
          <a:ln w="12700">
            <a:solidFill>
              <a:srgbClr val="1A365D">
                <a:alpha val="10196"/>
              </a:srgbClr>
            </a:solidFill>
            <a:prstDash val="solid"/>
          </a:ln>
        </p:spPr>
      </p:sp>
      <p:sp>
        <p:nvSpPr>
          <p:cNvPr id="57" name="Shape 39">
            <a:extLst>
              <a:ext uri="{FF2B5EF4-FFF2-40B4-BE49-F238E27FC236}">
                <a16:creationId xmlns:a16="http://schemas.microsoft.com/office/drawing/2014/main" id="{96DF0E17-9D62-7061-9AF1-AA30054CFF4D}"/>
              </a:ext>
            </a:extLst>
          </p:cNvPr>
          <p:cNvSpPr/>
          <p:nvPr/>
        </p:nvSpPr>
        <p:spPr>
          <a:xfrm>
            <a:off x="7395086" y="1708036"/>
            <a:ext cx="249252" cy="284860"/>
          </a:xfrm>
          <a:custGeom>
            <a:avLst/>
            <a:gdLst/>
            <a:ahLst/>
            <a:cxnLst/>
            <a:rect l="l" t="t" r="r" b="b"/>
            <a:pathLst>
              <a:path w="249252" h="284860">
                <a:moveTo>
                  <a:pt x="71215" y="0"/>
                </a:moveTo>
                <a:cubicBezTo>
                  <a:pt x="81063" y="0"/>
                  <a:pt x="89019" y="7956"/>
                  <a:pt x="89019" y="17804"/>
                </a:cubicBezTo>
                <a:lnTo>
                  <a:pt x="89019" y="35607"/>
                </a:lnTo>
                <a:lnTo>
                  <a:pt x="160234" y="35607"/>
                </a:lnTo>
                <a:lnTo>
                  <a:pt x="160234" y="17804"/>
                </a:lnTo>
                <a:cubicBezTo>
                  <a:pt x="160234" y="7956"/>
                  <a:pt x="168190" y="0"/>
                  <a:pt x="178037" y="0"/>
                </a:cubicBezTo>
                <a:cubicBezTo>
                  <a:pt x="187885" y="0"/>
                  <a:pt x="195841" y="7956"/>
                  <a:pt x="195841" y="17804"/>
                </a:cubicBezTo>
                <a:lnTo>
                  <a:pt x="195841" y="35607"/>
                </a:lnTo>
                <a:lnTo>
                  <a:pt x="213645" y="35607"/>
                </a:lnTo>
                <a:cubicBezTo>
                  <a:pt x="233285" y="35607"/>
                  <a:pt x="249252" y="51575"/>
                  <a:pt x="249252" y="71215"/>
                </a:cubicBezTo>
                <a:lnTo>
                  <a:pt x="249252" y="231449"/>
                </a:lnTo>
                <a:cubicBezTo>
                  <a:pt x="249252" y="251088"/>
                  <a:pt x="233285" y="267056"/>
                  <a:pt x="213645" y="267056"/>
                </a:cubicBezTo>
                <a:lnTo>
                  <a:pt x="35607" y="267056"/>
                </a:lnTo>
                <a:cubicBezTo>
                  <a:pt x="15968" y="267056"/>
                  <a:pt x="0" y="251088"/>
                  <a:pt x="0" y="231449"/>
                </a:cubicBezTo>
                <a:lnTo>
                  <a:pt x="0" y="71215"/>
                </a:lnTo>
                <a:cubicBezTo>
                  <a:pt x="0" y="51575"/>
                  <a:pt x="15968" y="35607"/>
                  <a:pt x="35607" y="35607"/>
                </a:cubicBezTo>
                <a:lnTo>
                  <a:pt x="53411" y="35607"/>
                </a:lnTo>
                <a:lnTo>
                  <a:pt x="53411" y="17804"/>
                </a:lnTo>
                <a:cubicBezTo>
                  <a:pt x="53411" y="7956"/>
                  <a:pt x="61367" y="0"/>
                  <a:pt x="71215" y="0"/>
                </a:cubicBezTo>
                <a:close/>
                <a:moveTo>
                  <a:pt x="171584" y="127241"/>
                </a:moveTo>
                <a:cubicBezTo>
                  <a:pt x="175478" y="121010"/>
                  <a:pt x="173586" y="112776"/>
                  <a:pt x="167355" y="108825"/>
                </a:cubicBezTo>
                <a:cubicBezTo>
                  <a:pt x="161124" y="104875"/>
                  <a:pt x="152890" y="106822"/>
                  <a:pt x="148939" y="113054"/>
                </a:cubicBezTo>
                <a:lnTo>
                  <a:pt x="114778" y="167745"/>
                </a:lnTo>
                <a:lnTo>
                  <a:pt x="99757" y="147715"/>
                </a:lnTo>
                <a:cubicBezTo>
                  <a:pt x="95306" y="141818"/>
                  <a:pt x="86960" y="140594"/>
                  <a:pt x="81063" y="145045"/>
                </a:cubicBezTo>
                <a:cubicBezTo>
                  <a:pt x="75165" y="149496"/>
                  <a:pt x="73941" y="157841"/>
                  <a:pt x="78392" y="163739"/>
                </a:cubicBezTo>
                <a:lnTo>
                  <a:pt x="105098" y="199346"/>
                </a:lnTo>
                <a:cubicBezTo>
                  <a:pt x="107713" y="202851"/>
                  <a:pt x="111941" y="204854"/>
                  <a:pt x="116336" y="204687"/>
                </a:cubicBezTo>
                <a:cubicBezTo>
                  <a:pt x="120732" y="204520"/>
                  <a:pt x="124737" y="202184"/>
                  <a:pt x="127074" y="198400"/>
                </a:cubicBezTo>
                <a:lnTo>
                  <a:pt x="171584" y="127185"/>
                </a:lnTo>
                <a:close/>
              </a:path>
            </a:pathLst>
          </a:custGeom>
          <a:solidFill>
            <a:srgbClr val="1A365D"/>
          </a:solidFill>
          <a:ln/>
        </p:spPr>
      </p:sp>
      <p:sp>
        <p:nvSpPr>
          <p:cNvPr id="58" name="Text 40">
            <a:extLst>
              <a:ext uri="{FF2B5EF4-FFF2-40B4-BE49-F238E27FC236}">
                <a16:creationId xmlns:a16="http://schemas.microsoft.com/office/drawing/2014/main" id="{05052706-8591-B252-D8A4-D3D51E074FDF}"/>
              </a:ext>
            </a:extLst>
          </p:cNvPr>
          <p:cNvSpPr/>
          <p:nvPr/>
        </p:nvSpPr>
        <p:spPr>
          <a:xfrm>
            <a:off x="6706146" y="1706968"/>
            <a:ext cx="2411813" cy="265869"/>
          </a:xfrm>
          <a:prstGeom prst="rect">
            <a:avLst/>
          </a:prstGeom>
          <a:noFill/>
          <a:ln/>
        </p:spPr>
        <p:txBody>
          <a:bodyPr wrap="square" lIns="0" tIns="0" rIns="0" bIns="0" rtlCol="0" anchor="ctr"/>
          <a:lstStyle/>
          <a:p>
            <a:pPr algn="ctr">
              <a:lnSpc>
                <a:spcPct val="130000"/>
              </a:lnSpc>
            </a:pPr>
            <a:r>
              <a:rPr lang="en-US" sz="2000" b="1" dirty="0">
                <a:solidFill>
                  <a:srgbClr val="1A365D"/>
                </a:solidFill>
                <a:latin typeface="Quattrocento Sans" pitchFamily="34" charset="0"/>
                <a:ea typeface="Quattrocento Sans" pitchFamily="34" charset="-122"/>
                <a:cs typeface="Quattrocento Sans" pitchFamily="34" charset="-120"/>
              </a:rPr>
              <a:t>31</a:t>
            </a:r>
            <a:endParaRPr lang="en-US" sz="2800" dirty="0"/>
          </a:p>
        </p:txBody>
      </p:sp>
      <p:sp>
        <p:nvSpPr>
          <p:cNvPr id="59" name="Text 41">
            <a:extLst>
              <a:ext uri="{FF2B5EF4-FFF2-40B4-BE49-F238E27FC236}">
                <a16:creationId xmlns:a16="http://schemas.microsoft.com/office/drawing/2014/main" id="{C49C62DD-AB0C-52EB-3B59-CD2EDFF2F592}"/>
              </a:ext>
            </a:extLst>
          </p:cNvPr>
          <p:cNvSpPr/>
          <p:nvPr/>
        </p:nvSpPr>
        <p:spPr>
          <a:xfrm>
            <a:off x="7686163" y="1897984"/>
            <a:ext cx="1290736" cy="189907"/>
          </a:xfrm>
          <a:prstGeom prst="rect">
            <a:avLst/>
          </a:prstGeom>
          <a:noFill/>
          <a:ln/>
        </p:spPr>
        <p:txBody>
          <a:bodyPr wrap="square" lIns="0" tIns="0" rIns="0" bIns="0" rtlCol="0" anchor="ctr"/>
          <a:lstStyle/>
          <a:p>
            <a:pPr algn="ctr">
              <a:lnSpc>
                <a:spcPct val="120000"/>
              </a:lnSpc>
            </a:pPr>
            <a:r>
              <a:rPr lang="ru-RU" sz="1047" dirty="0" err="1">
                <a:solidFill>
                  <a:srgbClr val="2B6CB0"/>
                </a:solidFill>
                <a:latin typeface="MiSans" pitchFamily="34" charset="0"/>
                <a:ea typeface="MiSans" pitchFamily="34" charset="-122"/>
                <a:cs typeface="MiSans" pitchFamily="34" charset="-120"/>
              </a:rPr>
              <a:t>отырыс</a:t>
            </a:r>
            <a:endParaRPr lang="en-US" sz="1600" dirty="0"/>
          </a:p>
        </p:txBody>
      </p:sp>
      <p:sp>
        <p:nvSpPr>
          <p:cNvPr id="60" name="Shape 42">
            <a:extLst>
              <a:ext uri="{FF2B5EF4-FFF2-40B4-BE49-F238E27FC236}">
                <a16:creationId xmlns:a16="http://schemas.microsoft.com/office/drawing/2014/main" id="{A37C0A50-FFB7-B622-E81B-C88FA5A13FC3}"/>
              </a:ext>
            </a:extLst>
          </p:cNvPr>
          <p:cNvSpPr/>
          <p:nvPr/>
        </p:nvSpPr>
        <p:spPr>
          <a:xfrm>
            <a:off x="9194953" y="1420722"/>
            <a:ext cx="1988457" cy="783365"/>
          </a:xfrm>
          <a:prstGeom prst="roundRect">
            <a:avLst>
              <a:gd name="adj" fmla="val 5755"/>
            </a:avLst>
          </a:prstGeom>
          <a:gradFill flip="none" rotWithShape="1">
            <a:gsLst>
              <a:gs pos="0">
                <a:srgbClr val="2B6CB0">
                  <a:alpha val="5000"/>
                </a:srgbClr>
              </a:gs>
              <a:gs pos="100000">
                <a:srgbClr val="000000">
                  <a:alpha val="0"/>
                </a:srgbClr>
              </a:gs>
            </a:gsLst>
            <a:lin ang="5400000" scaled="1"/>
          </a:gradFill>
          <a:ln w="12700">
            <a:solidFill>
              <a:srgbClr val="2B6CB0">
                <a:alpha val="10196"/>
              </a:srgbClr>
            </a:solidFill>
            <a:prstDash val="solid"/>
          </a:ln>
        </p:spPr>
      </p:sp>
      <p:sp>
        <p:nvSpPr>
          <p:cNvPr id="61" name="Shape 43">
            <a:extLst>
              <a:ext uri="{FF2B5EF4-FFF2-40B4-BE49-F238E27FC236}">
                <a16:creationId xmlns:a16="http://schemas.microsoft.com/office/drawing/2014/main" id="{82EC0E53-41F1-D474-DDF5-82327FC890D5}"/>
              </a:ext>
            </a:extLst>
          </p:cNvPr>
          <p:cNvSpPr/>
          <p:nvPr/>
        </p:nvSpPr>
        <p:spPr>
          <a:xfrm>
            <a:off x="9719721" y="1708036"/>
            <a:ext cx="213645" cy="284860"/>
          </a:xfrm>
          <a:custGeom>
            <a:avLst/>
            <a:gdLst/>
            <a:ahLst/>
            <a:cxnLst/>
            <a:rect l="l" t="t" r="r" b="b"/>
            <a:pathLst>
              <a:path w="213645" h="284860">
                <a:moveTo>
                  <a:pt x="173253" y="17804"/>
                </a:moveTo>
                <a:lnTo>
                  <a:pt x="178037" y="17804"/>
                </a:lnTo>
                <a:cubicBezTo>
                  <a:pt x="197677" y="17804"/>
                  <a:pt x="213645" y="33771"/>
                  <a:pt x="213645" y="53411"/>
                </a:cubicBezTo>
                <a:lnTo>
                  <a:pt x="213645" y="249252"/>
                </a:lnTo>
                <a:cubicBezTo>
                  <a:pt x="213645" y="268892"/>
                  <a:pt x="197677" y="284860"/>
                  <a:pt x="178037" y="284860"/>
                </a:cubicBezTo>
                <a:lnTo>
                  <a:pt x="35607" y="284860"/>
                </a:lnTo>
                <a:cubicBezTo>
                  <a:pt x="15968" y="284860"/>
                  <a:pt x="0" y="268892"/>
                  <a:pt x="0" y="249252"/>
                </a:cubicBezTo>
                <a:lnTo>
                  <a:pt x="0" y="53411"/>
                </a:lnTo>
                <a:cubicBezTo>
                  <a:pt x="0" y="33771"/>
                  <a:pt x="15968" y="17804"/>
                  <a:pt x="35607" y="17804"/>
                </a:cubicBezTo>
                <a:lnTo>
                  <a:pt x="40392" y="17804"/>
                </a:lnTo>
                <a:cubicBezTo>
                  <a:pt x="46512" y="7177"/>
                  <a:pt x="58029" y="0"/>
                  <a:pt x="71215" y="0"/>
                </a:cubicBezTo>
                <a:lnTo>
                  <a:pt x="142430" y="0"/>
                </a:lnTo>
                <a:cubicBezTo>
                  <a:pt x="155616" y="0"/>
                  <a:pt x="167133" y="7177"/>
                  <a:pt x="173253" y="17804"/>
                </a:cubicBezTo>
                <a:close/>
                <a:moveTo>
                  <a:pt x="137979" y="62313"/>
                </a:moveTo>
                <a:cubicBezTo>
                  <a:pt x="145379" y="62313"/>
                  <a:pt x="151332" y="56360"/>
                  <a:pt x="151332" y="48960"/>
                </a:cubicBezTo>
                <a:cubicBezTo>
                  <a:pt x="151332" y="41561"/>
                  <a:pt x="145379" y="35607"/>
                  <a:pt x="137979" y="35607"/>
                </a:cubicBezTo>
                <a:lnTo>
                  <a:pt x="75666" y="35607"/>
                </a:lnTo>
                <a:cubicBezTo>
                  <a:pt x="68266" y="35607"/>
                  <a:pt x="62313" y="41561"/>
                  <a:pt x="62313" y="48960"/>
                </a:cubicBezTo>
                <a:cubicBezTo>
                  <a:pt x="62313" y="56360"/>
                  <a:pt x="68266" y="62313"/>
                  <a:pt x="75666" y="62313"/>
                </a:cubicBezTo>
                <a:lnTo>
                  <a:pt x="137979" y="62313"/>
                </a:lnTo>
                <a:close/>
                <a:moveTo>
                  <a:pt x="71215" y="142430"/>
                </a:moveTo>
                <a:cubicBezTo>
                  <a:pt x="71215" y="132604"/>
                  <a:pt x="63237" y="124626"/>
                  <a:pt x="53411" y="124626"/>
                </a:cubicBezTo>
                <a:cubicBezTo>
                  <a:pt x="43585" y="124626"/>
                  <a:pt x="35607" y="132604"/>
                  <a:pt x="35607" y="142430"/>
                </a:cubicBezTo>
                <a:cubicBezTo>
                  <a:pt x="35607" y="152256"/>
                  <a:pt x="43585" y="160234"/>
                  <a:pt x="53411" y="160234"/>
                </a:cubicBezTo>
                <a:cubicBezTo>
                  <a:pt x="63237" y="160234"/>
                  <a:pt x="71215" y="152256"/>
                  <a:pt x="71215" y="142430"/>
                </a:cubicBezTo>
                <a:close/>
                <a:moveTo>
                  <a:pt x="89019" y="142430"/>
                </a:moveTo>
                <a:cubicBezTo>
                  <a:pt x="89019" y="149830"/>
                  <a:pt x="94972" y="155783"/>
                  <a:pt x="102371" y="155783"/>
                </a:cubicBezTo>
                <a:lnTo>
                  <a:pt x="164685" y="155783"/>
                </a:lnTo>
                <a:cubicBezTo>
                  <a:pt x="172084" y="155783"/>
                  <a:pt x="178037" y="149830"/>
                  <a:pt x="178037" y="142430"/>
                </a:cubicBezTo>
                <a:cubicBezTo>
                  <a:pt x="178037" y="135030"/>
                  <a:pt x="172084" y="129077"/>
                  <a:pt x="164685" y="129077"/>
                </a:cubicBezTo>
                <a:lnTo>
                  <a:pt x="102371" y="129077"/>
                </a:lnTo>
                <a:cubicBezTo>
                  <a:pt x="94972" y="129077"/>
                  <a:pt x="89019" y="135030"/>
                  <a:pt x="89019" y="142430"/>
                </a:cubicBezTo>
                <a:close/>
                <a:moveTo>
                  <a:pt x="89019" y="213645"/>
                </a:moveTo>
                <a:cubicBezTo>
                  <a:pt x="89019" y="221045"/>
                  <a:pt x="94972" y="226998"/>
                  <a:pt x="102371" y="226998"/>
                </a:cubicBezTo>
                <a:lnTo>
                  <a:pt x="164685" y="226998"/>
                </a:lnTo>
                <a:cubicBezTo>
                  <a:pt x="172084" y="226998"/>
                  <a:pt x="178037" y="221045"/>
                  <a:pt x="178037" y="213645"/>
                </a:cubicBezTo>
                <a:cubicBezTo>
                  <a:pt x="178037" y="206245"/>
                  <a:pt x="172084" y="200292"/>
                  <a:pt x="164685" y="200292"/>
                </a:cubicBezTo>
                <a:lnTo>
                  <a:pt x="102371" y="200292"/>
                </a:lnTo>
                <a:cubicBezTo>
                  <a:pt x="94972" y="200292"/>
                  <a:pt x="89019" y="206245"/>
                  <a:pt x="89019" y="213645"/>
                </a:cubicBezTo>
                <a:close/>
                <a:moveTo>
                  <a:pt x="53411" y="231449"/>
                </a:moveTo>
                <a:cubicBezTo>
                  <a:pt x="63237" y="231449"/>
                  <a:pt x="71215" y="223471"/>
                  <a:pt x="71215" y="213645"/>
                </a:cubicBezTo>
                <a:cubicBezTo>
                  <a:pt x="71215" y="203819"/>
                  <a:pt x="63237" y="195841"/>
                  <a:pt x="53411" y="195841"/>
                </a:cubicBezTo>
                <a:cubicBezTo>
                  <a:pt x="43585" y="195841"/>
                  <a:pt x="35607" y="203819"/>
                  <a:pt x="35607" y="213645"/>
                </a:cubicBezTo>
                <a:cubicBezTo>
                  <a:pt x="35607" y="223471"/>
                  <a:pt x="43585" y="231449"/>
                  <a:pt x="53411" y="231449"/>
                </a:cubicBezTo>
                <a:close/>
              </a:path>
            </a:pathLst>
          </a:custGeom>
          <a:solidFill>
            <a:srgbClr val="2B6CB0"/>
          </a:solidFill>
          <a:ln/>
        </p:spPr>
      </p:sp>
      <p:sp>
        <p:nvSpPr>
          <p:cNvPr id="62" name="Text 44">
            <a:extLst>
              <a:ext uri="{FF2B5EF4-FFF2-40B4-BE49-F238E27FC236}">
                <a16:creationId xmlns:a16="http://schemas.microsoft.com/office/drawing/2014/main" id="{4F6A5E55-7862-9B13-F5F3-628F8DE77497}"/>
              </a:ext>
            </a:extLst>
          </p:cNvPr>
          <p:cNvSpPr/>
          <p:nvPr/>
        </p:nvSpPr>
        <p:spPr>
          <a:xfrm>
            <a:off x="9036801" y="1721579"/>
            <a:ext cx="2411813" cy="265869"/>
          </a:xfrm>
          <a:prstGeom prst="rect">
            <a:avLst/>
          </a:prstGeom>
          <a:noFill/>
          <a:ln/>
        </p:spPr>
        <p:txBody>
          <a:bodyPr wrap="square" lIns="0" tIns="0" rIns="0" bIns="0" rtlCol="0" anchor="ctr"/>
          <a:lstStyle/>
          <a:p>
            <a:pPr algn="ctr">
              <a:lnSpc>
                <a:spcPct val="130000"/>
              </a:lnSpc>
            </a:pPr>
            <a:r>
              <a:rPr lang="en-US" sz="2000" b="1" dirty="0">
                <a:solidFill>
                  <a:srgbClr val="1A365D"/>
                </a:solidFill>
                <a:latin typeface="Quattrocento Sans" pitchFamily="34" charset="0"/>
                <a:ea typeface="Quattrocento Sans" pitchFamily="34" charset="-122"/>
                <a:cs typeface="Quattrocento Sans" pitchFamily="34" charset="-120"/>
              </a:rPr>
              <a:t>85</a:t>
            </a:r>
            <a:endParaRPr lang="en-US" sz="2800" dirty="0"/>
          </a:p>
        </p:txBody>
      </p:sp>
      <p:sp>
        <p:nvSpPr>
          <p:cNvPr id="63" name="Text 45">
            <a:extLst>
              <a:ext uri="{FF2B5EF4-FFF2-40B4-BE49-F238E27FC236}">
                <a16:creationId xmlns:a16="http://schemas.microsoft.com/office/drawing/2014/main" id="{13E47BA3-1F6B-BE56-1498-3E35A8E0EA6A}"/>
              </a:ext>
            </a:extLst>
          </p:cNvPr>
          <p:cNvSpPr/>
          <p:nvPr/>
        </p:nvSpPr>
        <p:spPr>
          <a:xfrm>
            <a:off x="9903579" y="1905532"/>
            <a:ext cx="1566797" cy="189907"/>
          </a:xfrm>
          <a:prstGeom prst="rect">
            <a:avLst/>
          </a:prstGeom>
          <a:noFill/>
          <a:ln/>
        </p:spPr>
        <p:txBody>
          <a:bodyPr wrap="square" lIns="0" tIns="0" rIns="0" bIns="0" rtlCol="0" anchor="ctr"/>
          <a:lstStyle/>
          <a:p>
            <a:pPr algn="ctr">
              <a:lnSpc>
                <a:spcPct val="120000"/>
              </a:lnSpc>
            </a:pPr>
            <a:r>
              <a:rPr lang="ru-RU" sz="1047" dirty="0" err="1">
                <a:solidFill>
                  <a:srgbClr val="2B6CB0"/>
                </a:solidFill>
                <a:latin typeface="MiSans" pitchFamily="34" charset="0"/>
                <a:ea typeface="MiSans" pitchFamily="34" charset="-122"/>
                <a:cs typeface="MiSans" pitchFamily="34" charset="-120"/>
              </a:rPr>
              <a:t>мәселе</a:t>
            </a:r>
            <a:endParaRPr lang="en-US" sz="1600" dirty="0"/>
          </a:p>
        </p:txBody>
      </p:sp>
      <p:sp>
        <p:nvSpPr>
          <p:cNvPr id="75" name="Text 51">
            <a:extLst>
              <a:ext uri="{FF2B5EF4-FFF2-40B4-BE49-F238E27FC236}">
                <a16:creationId xmlns:a16="http://schemas.microsoft.com/office/drawing/2014/main" id="{DBCE1FE6-3666-4E62-1F9C-5B7B0FE94726}"/>
              </a:ext>
            </a:extLst>
          </p:cNvPr>
          <p:cNvSpPr/>
          <p:nvPr/>
        </p:nvSpPr>
        <p:spPr>
          <a:xfrm>
            <a:off x="11767542" y="6503512"/>
            <a:ext cx="228600"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36</a:t>
            </a:r>
            <a:endParaRPr lang="en-US" sz="1000" dirty="0">
              <a:latin typeface="Arial" panose="020B0604020202020204" pitchFamily="34" charset="0"/>
              <a:cs typeface="Arial" panose="020B0604020202020204" pitchFamily="34" charset="0"/>
            </a:endParaRPr>
          </a:p>
        </p:txBody>
      </p:sp>
      <p:sp>
        <p:nvSpPr>
          <p:cNvPr id="28" name="Text 2">
            <a:extLst>
              <a:ext uri="{FF2B5EF4-FFF2-40B4-BE49-F238E27FC236}">
                <a16:creationId xmlns:a16="http://schemas.microsoft.com/office/drawing/2014/main" id="{DD6ACADC-D207-4400-98C8-72A8E7FD3358}"/>
              </a:ext>
            </a:extLst>
          </p:cNvPr>
          <p:cNvSpPr/>
          <p:nvPr/>
        </p:nvSpPr>
        <p:spPr>
          <a:xfrm>
            <a:off x="856716" y="139349"/>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29" name="Shape 45">
            <a:extLst>
              <a:ext uri="{FF2B5EF4-FFF2-40B4-BE49-F238E27FC236}">
                <a16:creationId xmlns:a16="http://schemas.microsoft.com/office/drawing/2014/main" id="{749A3179-9F67-4AB2-9908-3647D3075FF4}"/>
              </a:ext>
            </a:extLst>
          </p:cNvPr>
          <p:cNvSpPr/>
          <p:nvPr/>
        </p:nvSpPr>
        <p:spPr>
          <a:xfrm>
            <a:off x="377225" y="6551067"/>
            <a:ext cx="83344" cy="111125"/>
          </a:xfrm>
          <a:custGeom>
            <a:avLst/>
            <a:gdLst/>
            <a:ahLst/>
            <a:cxnLst/>
            <a:rect l="l" t="t" r="r" b="b"/>
            <a:pathLst>
              <a:path w="83344" h="111125">
                <a:moveTo>
                  <a:pt x="13891" y="0"/>
                </a:moveTo>
                <a:cubicBezTo>
                  <a:pt x="6229" y="0"/>
                  <a:pt x="0" y="6229"/>
                  <a:pt x="0" y="13891"/>
                </a:cubicBezTo>
                <a:lnTo>
                  <a:pt x="0" y="97234"/>
                </a:lnTo>
                <a:cubicBezTo>
                  <a:pt x="0" y="104896"/>
                  <a:pt x="6229" y="111125"/>
                  <a:pt x="13891" y="111125"/>
                </a:cubicBezTo>
                <a:lnTo>
                  <a:pt x="69453" y="111125"/>
                </a:lnTo>
                <a:cubicBezTo>
                  <a:pt x="77115" y="111125"/>
                  <a:pt x="83344" y="104896"/>
                  <a:pt x="83344" y="97234"/>
                </a:cubicBezTo>
                <a:lnTo>
                  <a:pt x="83344" y="13891"/>
                </a:lnTo>
                <a:cubicBezTo>
                  <a:pt x="83344" y="6229"/>
                  <a:pt x="77115" y="0"/>
                  <a:pt x="69453" y="0"/>
                </a:cubicBezTo>
                <a:lnTo>
                  <a:pt x="13891" y="0"/>
                </a:lnTo>
                <a:close/>
                <a:moveTo>
                  <a:pt x="38199" y="76398"/>
                </a:moveTo>
                <a:lnTo>
                  <a:pt x="45145" y="76398"/>
                </a:lnTo>
                <a:cubicBezTo>
                  <a:pt x="48986" y="76398"/>
                  <a:pt x="52090" y="79502"/>
                  <a:pt x="52090" y="83344"/>
                </a:cubicBezTo>
                <a:lnTo>
                  <a:pt x="52090" y="100707"/>
                </a:lnTo>
                <a:lnTo>
                  <a:pt x="31254" y="100707"/>
                </a:lnTo>
                <a:lnTo>
                  <a:pt x="31254" y="83344"/>
                </a:lnTo>
                <a:cubicBezTo>
                  <a:pt x="31254" y="79502"/>
                  <a:pt x="34358" y="76398"/>
                  <a:pt x="38199" y="76398"/>
                </a:cubicBezTo>
                <a:close/>
                <a:moveTo>
                  <a:pt x="20836" y="24309"/>
                </a:moveTo>
                <a:cubicBezTo>
                  <a:pt x="20836" y="22399"/>
                  <a:pt x="22399" y="20836"/>
                  <a:pt x="24309" y="20836"/>
                </a:cubicBezTo>
                <a:lnTo>
                  <a:pt x="31254" y="20836"/>
                </a:lnTo>
                <a:cubicBezTo>
                  <a:pt x="33164" y="20836"/>
                  <a:pt x="34727" y="22399"/>
                  <a:pt x="34727" y="24309"/>
                </a:cubicBezTo>
                <a:lnTo>
                  <a:pt x="34727" y="31254"/>
                </a:lnTo>
                <a:cubicBezTo>
                  <a:pt x="34727" y="33164"/>
                  <a:pt x="33164" y="34727"/>
                  <a:pt x="31254" y="34727"/>
                </a:cubicBezTo>
                <a:lnTo>
                  <a:pt x="24309" y="34727"/>
                </a:lnTo>
                <a:cubicBezTo>
                  <a:pt x="22399" y="34727"/>
                  <a:pt x="20836" y="33164"/>
                  <a:pt x="20836" y="31254"/>
                </a:cubicBezTo>
                <a:lnTo>
                  <a:pt x="20836" y="24309"/>
                </a:lnTo>
                <a:close/>
                <a:moveTo>
                  <a:pt x="52090" y="20836"/>
                </a:moveTo>
                <a:lnTo>
                  <a:pt x="59035" y="20836"/>
                </a:lnTo>
                <a:cubicBezTo>
                  <a:pt x="60945" y="20836"/>
                  <a:pt x="62508" y="22399"/>
                  <a:pt x="62508" y="24309"/>
                </a:cubicBezTo>
                <a:lnTo>
                  <a:pt x="62508" y="31254"/>
                </a:lnTo>
                <a:cubicBezTo>
                  <a:pt x="62508" y="33164"/>
                  <a:pt x="60945" y="34727"/>
                  <a:pt x="59035" y="34727"/>
                </a:cubicBezTo>
                <a:lnTo>
                  <a:pt x="52090" y="34727"/>
                </a:lnTo>
                <a:cubicBezTo>
                  <a:pt x="50180" y="34727"/>
                  <a:pt x="48617" y="33164"/>
                  <a:pt x="48617" y="31254"/>
                </a:cubicBezTo>
                <a:lnTo>
                  <a:pt x="48617" y="24309"/>
                </a:lnTo>
                <a:cubicBezTo>
                  <a:pt x="48617" y="22399"/>
                  <a:pt x="50180" y="20836"/>
                  <a:pt x="52090" y="20836"/>
                </a:cubicBezTo>
                <a:close/>
                <a:moveTo>
                  <a:pt x="20836" y="52090"/>
                </a:moveTo>
                <a:cubicBezTo>
                  <a:pt x="20836" y="50180"/>
                  <a:pt x="22399" y="48617"/>
                  <a:pt x="24309" y="48617"/>
                </a:cubicBezTo>
                <a:lnTo>
                  <a:pt x="31254" y="48617"/>
                </a:lnTo>
                <a:cubicBezTo>
                  <a:pt x="33164" y="48617"/>
                  <a:pt x="34727" y="50180"/>
                  <a:pt x="34727" y="52090"/>
                </a:cubicBezTo>
                <a:lnTo>
                  <a:pt x="34727" y="59035"/>
                </a:lnTo>
                <a:cubicBezTo>
                  <a:pt x="34727" y="60945"/>
                  <a:pt x="33164" y="62508"/>
                  <a:pt x="31254" y="62508"/>
                </a:cubicBezTo>
                <a:lnTo>
                  <a:pt x="24309" y="62508"/>
                </a:lnTo>
                <a:cubicBezTo>
                  <a:pt x="22399" y="62508"/>
                  <a:pt x="20836" y="60945"/>
                  <a:pt x="20836" y="59035"/>
                </a:cubicBezTo>
                <a:lnTo>
                  <a:pt x="20836" y="52090"/>
                </a:lnTo>
                <a:close/>
                <a:moveTo>
                  <a:pt x="52090" y="48617"/>
                </a:moveTo>
                <a:lnTo>
                  <a:pt x="59035" y="48617"/>
                </a:lnTo>
                <a:cubicBezTo>
                  <a:pt x="60945" y="48617"/>
                  <a:pt x="62508" y="50180"/>
                  <a:pt x="62508" y="52090"/>
                </a:cubicBezTo>
                <a:lnTo>
                  <a:pt x="62508" y="59035"/>
                </a:lnTo>
                <a:cubicBezTo>
                  <a:pt x="62508" y="60945"/>
                  <a:pt x="60945" y="62508"/>
                  <a:pt x="59035" y="62508"/>
                </a:cubicBezTo>
                <a:lnTo>
                  <a:pt x="52090" y="62508"/>
                </a:lnTo>
                <a:cubicBezTo>
                  <a:pt x="50180" y="62508"/>
                  <a:pt x="48617" y="60945"/>
                  <a:pt x="48617" y="59035"/>
                </a:cubicBezTo>
                <a:lnTo>
                  <a:pt x="48617" y="52090"/>
                </a:lnTo>
                <a:cubicBezTo>
                  <a:pt x="48617" y="50180"/>
                  <a:pt x="50180" y="48617"/>
                  <a:pt x="52090" y="48617"/>
                </a:cubicBezTo>
                <a:close/>
              </a:path>
            </a:pathLst>
          </a:custGeom>
          <a:solidFill>
            <a:srgbClr val="2B6CB0"/>
          </a:solidFill>
          <a:ln/>
        </p:spPr>
      </p:sp>
      <p:sp>
        <p:nvSpPr>
          <p:cNvPr id="30" name="Text 46">
            <a:extLst>
              <a:ext uri="{FF2B5EF4-FFF2-40B4-BE49-F238E27FC236}">
                <a16:creationId xmlns:a16="http://schemas.microsoft.com/office/drawing/2014/main" id="{45E50DDD-D5E6-4D48-BF74-CD86D96CA706}"/>
              </a:ext>
            </a:extLst>
          </p:cNvPr>
          <p:cNvSpPr/>
          <p:nvPr/>
        </p:nvSpPr>
        <p:spPr>
          <a:xfrm>
            <a:off x="549865" y="6503512"/>
            <a:ext cx="925491"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      </a:t>
            </a:r>
            <a:endParaRPr lang="en-US" sz="1000" dirty="0">
              <a:latin typeface="Arial" panose="020B0604020202020204" pitchFamily="34" charset="0"/>
              <a:cs typeface="Arial" panose="020B0604020202020204" pitchFamily="34" charset="0"/>
            </a:endParaRPr>
          </a:p>
        </p:txBody>
      </p:sp>
      <p:sp>
        <p:nvSpPr>
          <p:cNvPr id="31" name="Text 41">
            <a:extLst>
              <a:ext uri="{FF2B5EF4-FFF2-40B4-BE49-F238E27FC236}">
                <a16:creationId xmlns:a16="http://schemas.microsoft.com/office/drawing/2014/main" id="{12269A1D-0854-4B8B-B8A6-6D9FCDDCB5F7}"/>
              </a:ext>
            </a:extLst>
          </p:cNvPr>
          <p:cNvSpPr/>
          <p:nvPr/>
        </p:nvSpPr>
        <p:spPr>
          <a:xfrm>
            <a:off x="6517380" y="1466356"/>
            <a:ext cx="1608286" cy="189907"/>
          </a:xfrm>
          <a:prstGeom prst="rect">
            <a:avLst/>
          </a:prstGeom>
          <a:noFill/>
          <a:ln/>
        </p:spPr>
        <p:txBody>
          <a:bodyPr wrap="square" lIns="0" tIns="0" rIns="0" bIns="0" rtlCol="0" anchor="ctr"/>
          <a:lstStyle/>
          <a:p>
            <a:pPr algn="ctr">
              <a:lnSpc>
                <a:spcPct val="120000"/>
              </a:lnSpc>
            </a:pPr>
            <a:r>
              <a:rPr lang="ru-RU" sz="1047" b="1" dirty="0">
                <a:solidFill>
                  <a:srgbClr val="2B6CB0"/>
                </a:solidFill>
                <a:latin typeface="MiSans" pitchFamily="34" charset="0"/>
                <a:ea typeface="MiSans" pitchFamily="34" charset="-122"/>
                <a:cs typeface="MiSans" pitchFamily="34" charset="-120"/>
              </a:rPr>
              <a:t>ӨТКІЗІЛДІ</a:t>
            </a:r>
            <a:endParaRPr lang="en-US" sz="1600" b="1" dirty="0">
              <a:solidFill>
                <a:srgbClr val="2B6CB0"/>
              </a:solidFill>
            </a:endParaRPr>
          </a:p>
        </p:txBody>
      </p:sp>
      <p:sp>
        <p:nvSpPr>
          <p:cNvPr id="32" name="Text 45">
            <a:extLst>
              <a:ext uri="{FF2B5EF4-FFF2-40B4-BE49-F238E27FC236}">
                <a16:creationId xmlns:a16="http://schemas.microsoft.com/office/drawing/2014/main" id="{5C201F8B-67C9-48E1-9614-1C3CCB699084}"/>
              </a:ext>
            </a:extLst>
          </p:cNvPr>
          <p:cNvSpPr/>
          <p:nvPr/>
        </p:nvSpPr>
        <p:spPr>
          <a:xfrm>
            <a:off x="8738606" y="1461484"/>
            <a:ext cx="1869161" cy="189907"/>
          </a:xfrm>
          <a:prstGeom prst="rect">
            <a:avLst/>
          </a:prstGeom>
          <a:noFill/>
          <a:ln/>
        </p:spPr>
        <p:txBody>
          <a:bodyPr wrap="square" lIns="0" tIns="0" rIns="0" bIns="0" rtlCol="0" anchor="ctr"/>
          <a:lstStyle/>
          <a:p>
            <a:pPr algn="ctr">
              <a:lnSpc>
                <a:spcPct val="120000"/>
              </a:lnSpc>
            </a:pPr>
            <a:r>
              <a:rPr lang="ru-RU" sz="1047" b="1" dirty="0">
                <a:solidFill>
                  <a:srgbClr val="2B6CB0"/>
                </a:solidFill>
                <a:latin typeface="MiSans" pitchFamily="34" charset="0"/>
                <a:ea typeface="MiSans" pitchFamily="34" charset="-122"/>
                <a:cs typeface="MiSans" pitchFamily="34" charset="-120"/>
              </a:rPr>
              <a:t>ҚАРАЛДЫ</a:t>
            </a:r>
            <a:endParaRPr lang="en-US" sz="1600" b="1" dirty="0"/>
          </a:p>
        </p:txBody>
      </p:sp>
      <p:sp>
        <p:nvSpPr>
          <p:cNvPr id="35" name="TextBox 34">
            <a:extLst>
              <a:ext uri="{FF2B5EF4-FFF2-40B4-BE49-F238E27FC236}">
                <a16:creationId xmlns:a16="http://schemas.microsoft.com/office/drawing/2014/main" id="{649969C4-CE4F-4FB4-BB71-FE70016667F9}"/>
              </a:ext>
            </a:extLst>
          </p:cNvPr>
          <p:cNvSpPr txBox="1"/>
          <p:nvPr/>
        </p:nvSpPr>
        <p:spPr>
          <a:xfrm>
            <a:off x="495724" y="2531343"/>
            <a:ext cx="3711757" cy="3785652"/>
          </a:xfrm>
          <a:prstGeom prst="rect">
            <a:avLst/>
          </a:prstGeom>
          <a:solidFill>
            <a:schemeClr val="accent1">
              <a:lumMod val="20000"/>
              <a:lumOff val="80000"/>
            </a:schemeClr>
          </a:solidFill>
          <a:ln>
            <a:solidFill>
              <a:schemeClr val="accent1"/>
            </a:solidFill>
          </a:ln>
        </p:spPr>
        <p:txBody>
          <a:bodyPr wrap="square" rtlCol="0">
            <a:spAutoFit/>
          </a:bodyPr>
          <a:lstStyle/>
          <a:p>
            <a:pPr algn="just"/>
            <a:endParaRPr lang="ru-RU" sz="1100" b="1" dirty="0">
              <a:latin typeface="Arial" panose="020B0604020202020204" pitchFamily="34" charset="0"/>
              <a:cs typeface="Arial" panose="020B0604020202020204" pitchFamily="34" charset="0"/>
            </a:endParaRPr>
          </a:p>
          <a:p>
            <a:pPr algn="just"/>
            <a:r>
              <a:rPr lang="ru-RU" sz="1100" b="1" dirty="0" err="1">
                <a:latin typeface="Arial" panose="020B0604020202020204" pitchFamily="34" charset="0"/>
                <a:cs typeface="Arial" panose="020B0604020202020204" pitchFamily="34" charset="0"/>
              </a:rPr>
              <a:t>Кадрлар</a:t>
            </a:r>
            <a:r>
              <a:rPr lang="ru-RU" sz="1100" b="1" dirty="0">
                <a:latin typeface="Arial" panose="020B0604020202020204" pitchFamily="34" charset="0"/>
                <a:cs typeface="Arial" panose="020B0604020202020204" pitchFamily="34" charset="0"/>
              </a:rPr>
              <a:t> </a:t>
            </a:r>
            <a:r>
              <a:rPr lang="ru-RU" sz="1100" b="1" dirty="0" err="1">
                <a:latin typeface="Arial" panose="020B0604020202020204" pitchFamily="34" charset="0"/>
                <a:cs typeface="Arial" panose="020B0604020202020204" pitchFamily="34" charset="0"/>
              </a:rPr>
              <a:t>және</a:t>
            </a:r>
            <a:r>
              <a:rPr lang="ru-RU" sz="1100" b="1" dirty="0">
                <a:latin typeface="Arial" panose="020B0604020202020204" pitchFamily="34" charset="0"/>
                <a:cs typeface="Arial" panose="020B0604020202020204" pitchFamily="34" charset="0"/>
              </a:rPr>
              <a:t> </a:t>
            </a:r>
            <a:r>
              <a:rPr lang="ru-RU" sz="1100" b="1" dirty="0" err="1">
                <a:latin typeface="Arial" panose="020B0604020202020204" pitchFamily="34" charset="0"/>
                <a:cs typeface="Arial" panose="020B0604020202020204" pitchFamily="34" charset="0"/>
              </a:rPr>
              <a:t>сыйақы</a:t>
            </a:r>
            <a:r>
              <a:rPr lang="ru-RU" sz="1100" b="1" dirty="0">
                <a:latin typeface="Arial" panose="020B0604020202020204" pitchFamily="34" charset="0"/>
                <a:cs typeface="Arial" panose="020B0604020202020204" pitchFamily="34" charset="0"/>
              </a:rPr>
              <a:t> </a:t>
            </a:r>
            <a:r>
              <a:rPr lang="ru-RU" sz="1100" b="1" dirty="0" err="1">
                <a:latin typeface="Arial" panose="020B0604020202020204" pitchFamily="34" charset="0"/>
                <a:cs typeface="Arial" panose="020B0604020202020204" pitchFamily="34" charset="0"/>
              </a:rPr>
              <a:t>мәселелері</a:t>
            </a:r>
            <a:r>
              <a:rPr lang="ru-RU" sz="1100" b="1" dirty="0">
                <a:latin typeface="Arial" panose="020B0604020202020204" pitchFamily="34" charset="0"/>
                <a:cs typeface="Arial" panose="020B0604020202020204" pitchFamily="34" charset="0"/>
              </a:rPr>
              <a:t> </a:t>
            </a:r>
            <a:r>
              <a:rPr lang="ru-RU" sz="1100" b="1" dirty="0" err="1">
                <a:latin typeface="Arial" panose="020B0604020202020204" pitchFamily="34" charset="0"/>
                <a:cs typeface="Arial" panose="020B0604020202020204" pitchFamily="34" charset="0"/>
              </a:rPr>
              <a:t>жөніндегі</a:t>
            </a:r>
            <a:r>
              <a:rPr lang="ru-RU" sz="1100" b="1" dirty="0">
                <a:latin typeface="Arial" panose="020B0604020202020204" pitchFamily="34" charset="0"/>
                <a:cs typeface="Arial" panose="020B0604020202020204" pitchFamily="34" charset="0"/>
              </a:rPr>
              <a:t> комитет </a:t>
            </a:r>
            <a:r>
              <a:rPr lang="ru-RU" sz="900" dirty="0">
                <a:latin typeface="Arial" panose="020B0604020202020204" pitchFamily="34" charset="0"/>
                <a:cs typeface="Arial" panose="020B0604020202020204" pitchFamily="34" charset="0"/>
              </a:rPr>
              <a:t>кадр </a:t>
            </a:r>
            <a:r>
              <a:rPr lang="ru-RU" sz="900" dirty="0" err="1">
                <a:latin typeface="Arial" panose="020B0604020202020204" pitchFamily="34" charset="0"/>
                <a:cs typeface="Arial" panose="020B0604020202020204" pitchFamily="34" charset="0"/>
              </a:rPr>
              <a:t>саясаты</a:t>
            </a:r>
            <a:r>
              <a:rPr lang="ru-RU" sz="900" dirty="0">
                <a:latin typeface="Arial" panose="020B0604020202020204" pitchFamily="34" charset="0"/>
                <a:cs typeface="Arial" panose="020B0604020202020204" pitchFamily="34" charset="0"/>
              </a:rPr>
              <a:t> мен </a:t>
            </a:r>
            <a:r>
              <a:rPr lang="ru-RU" sz="900" dirty="0" err="1">
                <a:latin typeface="Arial" panose="020B0604020202020204" pitchFamily="34" charset="0"/>
                <a:cs typeface="Arial" panose="020B0604020202020204" pitchFamily="34" charset="0"/>
              </a:rPr>
              <a:t>уәждеме</a:t>
            </a:r>
            <a:r>
              <a:rPr lang="ru-RU" sz="900" dirty="0">
                <a:latin typeface="Arial" panose="020B0604020202020204" pitchFamily="34" charset="0"/>
                <a:cs typeface="Arial" panose="020B0604020202020204" pitchFamily="34" charset="0"/>
              </a:rPr>
              <a:t> (мотивация) </a:t>
            </a:r>
            <a:r>
              <a:rPr lang="ru-RU" sz="900" dirty="0" err="1">
                <a:latin typeface="Arial" panose="020B0604020202020204" pitchFamily="34" charset="0"/>
                <a:cs typeface="Arial" panose="020B0604020202020204" pitchFamily="34" charset="0"/>
              </a:rPr>
              <a:t>мәселелері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бойынша</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алдын</a:t>
            </a:r>
            <a:r>
              <a:rPr lang="ru-RU" sz="900" dirty="0">
                <a:latin typeface="Arial" panose="020B0604020202020204" pitchFamily="34" charset="0"/>
                <a:cs typeface="Arial" panose="020B0604020202020204" pitchFamily="34" charset="0"/>
              </a:rPr>
              <a:t> ала </a:t>
            </a:r>
            <a:r>
              <a:rPr lang="ru-RU" sz="900" dirty="0" err="1">
                <a:latin typeface="Arial" panose="020B0604020202020204" pitchFamily="34" charset="0"/>
                <a:cs typeface="Arial" panose="020B0604020202020204" pitchFamily="34" charset="0"/>
              </a:rPr>
              <a:t>талдау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жүргізу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ұсынымдар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дайындау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үшін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құрылған</a:t>
            </a:r>
            <a:r>
              <a:rPr lang="ru-RU" sz="900" dirty="0">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r>
              <a:rPr lang="ru-RU" sz="900" dirty="0" err="1">
                <a:latin typeface="Arial" panose="020B0604020202020204" pitchFamily="34" charset="0"/>
                <a:cs typeface="Arial" panose="020B0604020202020204" pitchFamily="34" charset="0"/>
              </a:rPr>
              <a:t>Директорлар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кеңесінің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Басқарманың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мүшелігіне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Директорлар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кеңесіне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есеп</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беретін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Қор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қызметкерлерінің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лауазымдарына</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Ішкі</a:t>
            </a:r>
            <a:r>
              <a:rPr lang="ru-RU" sz="900" dirty="0">
                <a:latin typeface="Arial" panose="020B0604020202020204" pitchFamily="34" charset="0"/>
                <a:cs typeface="Arial" panose="020B0604020202020204" pitchFamily="34" charset="0"/>
              </a:rPr>
              <a:t> аудит </a:t>
            </a:r>
            <a:r>
              <a:rPr lang="ru-RU" sz="900" dirty="0" err="1">
                <a:latin typeface="Arial" panose="020B0604020202020204" pitchFamily="34" charset="0"/>
                <a:cs typeface="Arial" panose="020B0604020202020204" pitchFamily="34" charset="0"/>
              </a:rPr>
              <a:t>қызметінің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қызметкерлерін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қоспағанда</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кандидаттарды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іріктеу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таңдау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критерийлерін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әзірлеу</a:t>
            </a:r>
            <a:r>
              <a:rPr lang="ru-RU" sz="900" dirty="0">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r>
              <a:rPr lang="ru-RU" sz="900" dirty="0" err="1">
                <a:latin typeface="Arial" panose="020B0604020202020204" pitchFamily="34" charset="0"/>
                <a:cs typeface="Arial" panose="020B0604020202020204" pitchFamily="34" charset="0"/>
              </a:rPr>
              <a:t>тәуелсіз</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директорлар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Басқарма</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мүшелері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корпоративтік</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хатшы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өзге</a:t>
            </a:r>
            <a:r>
              <a:rPr lang="ru-RU" sz="900" dirty="0">
                <a:latin typeface="Arial" panose="020B0604020202020204" pitchFamily="34" charset="0"/>
                <a:cs typeface="Arial" panose="020B0604020202020204" pitchFamily="34" charset="0"/>
              </a:rPr>
              <a:t> де </a:t>
            </a:r>
            <a:r>
              <a:rPr lang="ru-RU" sz="900" dirty="0" err="1">
                <a:latin typeface="Arial" panose="020B0604020202020204" pitchFamily="34" charset="0"/>
                <a:cs typeface="Arial" panose="020B0604020202020204" pitchFamily="34" charset="0"/>
              </a:rPr>
              <a:t>негізгі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қызметкерлер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лауазымдарына</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кандидатураларды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алдын</a:t>
            </a:r>
            <a:r>
              <a:rPr lang="ru-RU" sz="900" dirty="0">
                <a:latin typeface="Arial" panose="020B0604020202020204" pitchFamily="34" charset="0"/>
                <a:cs typeface="Arial" panose="020B0604020202020204" pitchFamily="34" charset="0"/>
              </a:rPr>
              <a:t> ала </a:t>
            </a:r>
            <a:r>
              <a:rPr lang="ru-RU" sz="900" dirty="0" err="1">
                <a:latin typeface="Arial" panose="020B0604020202020204" pitchFamily="34" charset="0"/>
                <a:cs typeface="Arial" panose="020B0604020202020204" pitchFamily="34" charset="0"/>
              </a:rPr>
              <a:t>қарау</a:t>
            </a:r>
            <a:r>
              <a:rPr lang="ru-RU" sz="900" dirty="0">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r>
              <a:rPr lang="ru-RU" sz="900" dirty="0" err="1">
                <a:latin typeface="Arial" panose="020B0604020202020204" pitchFamily="34" charset="0"/>
                <a:cs typeface="Arial" panose="020B0604020202020204" pitchFamily="34" charset="0"/>
              </a:rPr>
              <a:t>Директорлар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кеңесі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мүшелерінің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Басқарма</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мүшелерінің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Директорлар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кеңесіне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есеп</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беретін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қызметкерлердің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сыйақы</a:t>
            </a:r>
            <a:r>
              <a:rPr lang="ru-RU" sz="900" dirty="0">
                <a:latin typeface="Arial" panose="020B0604020202020204" pitchFamily="34" charset="0"/>
                <a:cs typeface="Arial" panose="020B0604020202020204" pitchFamily="34" charset="0"/>
              </a:rPr>
              <a:t> беру, </a:t>
            </a:r>
            <a:r>
              <a:rPr lang="ru-RU" sz="900" dirty="0" err="1">
                <a:latin typeface="Arial" panose="020B0604020202020204" pitchFamily="34" charset="0"/>
                <a:cs typeface="Arial" panose="020B0604020202020204" pitchFamily="34" charset="0"/>
              </a:rPr>
              <a:t>сыйлықақы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төлеу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қызметін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бағалау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саясаты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бойынша</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ұсыныстар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әзірлеу</a:t>
            </a:r>
            <a:r>
              <a:rPr lang="ru-RU" sz="900" dirty="0">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Қордың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басшылық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қызметкерлері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үшін</a:t>
            </a:r>
            <a:r>
              <a:rPr lang="ru-RU" sz="900" dirty="0">
                <a:latin typeface="Arial" panose="020B0604020202020204" pitchFamily="34" charset="0"/>
                <a:cs typeface="Arial" panose="020B0604020202020204" pitchFamily="34" charset="0"/>
              </a:rPr>
              <a:t> </a:t>
            </a:r>
            <a:r>
              <a:rPr lang="kk-KZ" sz="900" dirty="0">
                <a:latin typeface="Arial" panose="020B0604020202020204" pitchFamily="34" charset="0"/>
                <a:cs typeface="Arial" panose="020B0604020202020204" pitchFamily="34" charset="0"/>
              </a:rPr>
              <a:t>НТК</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айқындау</a:t>
            </a:r>
            <a:r>
              <a:rPr lang="ru-RU" sz="900" dirty="0">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endParaRPr lang="ru-RU" sz="900" dirty="0">
              <a:latin typeface="Arial" panose="020B0604020202020204" pitchFamily="34" charset="0"/>
              <a:cs typeface="Arial" panose="020B0604020202020204" pitchFamily="34" charset="0"/>
            </a:endParaRPr>
          </a:p>
          <a:p>
            <a:pPr algn="just"/>
            <a:r>
              <a:rPr lang="ru-RU" sz="900" dirty="0" err="1">
                <a:solidFill>
                  <a:srgbClr val="1A355D"/>
                </a:solidFill>
                <a:latin typeface="Arial" panose="020B0604020202020204" pitchFamily="34" charset="0"/>
                <a:cs typeface="Arial" panose="020B0604020202020204" pitchFamily="34" charset="0"/>
              </a:rPr>
              <a:t>Комитеттің</a:t>
            </a:r>
            <a:r>
              <a:rPr lang="ru-RU" sz="900" dirty="0">
                <a:solidFill>
                  <a:srgbClr val="1A355D"/>
                </a:solidFill>
                <a:latin typeface="Arial" panose="020B0604020202020204" pitchFamily="34" charset="0"/>
                <a:cs typeface="Arial" panose="020B0604020202020204" pitchFamily="34" charset="0"/>
              </a:rPr>
              <a:t> </a:t>
            </a:r>
            <a:r>
              <a:rPr lang="ru-RU" sz="900" dirty="0" err="1">
                <a:solidFill>
                  <a:srgbClr val="1A355D"/>
                </a:solidFill>
                <a:latin typeface="Arial" panose="020B0604020202020204" pitchFamily="34" charset="0"/>
                <a:cs typeface="Arial" panose="020B0604020202020204" pitchFamily="34" charset="0"/>
              </a:rPr>
              <a:t>құрамы</a:t>
            </a:r>
            <a:r>
              <a:rPr lang="ru-RU" sz="900" dirty="0">
                <a:solidFill>
                  <a:srgbClr val="1A355D"/>
                </a:solidFill>
                <a:latin typeface="Arial" panose="020B0604020202020204" pitchFamily="34" charset="0"/>
                <a:cs typeface="Arial" panose="020B0604020202020204" pitchFamily="34" charset="0"/>
              </a:rPr>
              <a:t>:</a:t>
            </a:r>
          </a:p>
          <a:p>
            <a:pPr algn="just"/>
            <a:endParaRPr lang="ru-RU" sz="900" dirty="0">
              <a:solidFill>
                <a:srgbClr val="1A355D"/>
              </a:solidFill>
              <a:latin typeface="Arial" panose="020B0604020202020204" pitchFamily="34" charset="0"/>
              <a:cs typeface="Arial" panose="020B0604020202020204" pitchFamily="34" charset="0"/>
            </a:endParaRPr>
          </a:p>
          <a:p>
            <a:pPr marL="266700" indent="-88900" algn="just">
              <a:buAutoNum type="arabicPeriod"/>
            </a:pPr>
            <a:r>
              <a:rPr lang="ru-RU" sz="900" dirty="0">
                <a:solidFill>
                  <a:srgbClr val="1A355D"/>
                </a:solidFill>
                <a:latin typeface="Arial" panose="020B0604020202020204" pitchFamily="34" charset="0"/>
                <a:cs typeface="Arial" panose="020B0604020202020204" pitchFamily="34" charset="0"/>
              </a:rPr>
              <a:t> </a:t>
            </a:r>
            <a:r>
              <a:rPr lang="ru-RU" sz="900" dirty="0" err="1">
                <a:solidFill>
                  <a:srgbClr val="1A355D"/>
                </a:solidFill>
                <a:latin typeface="Arial" panose="020B0604020202020204" pitchFamily="34" charset="0"/>
                <a:cs typeface="Arial" panose="020B0604020202020204" pitchFamily="34" charset="0"/>
              </a:rPr>
              <a:t>Жангаулов</a:t>
            </a:r>
            <a:r>
              <a:rPr lang="ru-RU" sz="900" dirty="0">
                <a:solidFill>
                  <a:srgbClr val="1A355D"/>
                </a:solidFill>
                <a:latin typeface="Arial" panose="020B0604020202020204" pitchFamily="34" charset="0"/>
                <a:cs typeface="Arial" panose="020B0604020202020204" pitchFamily="34" charset="0"/>
              </a:rPr>
              <a:t> Е.А.  - Комитет </a:t>
            </a:r>
            <a:r>
              <a:rPr lang="ru-RU" sz="900" dirty="0" err="1">
                <a:solidFill>
                  <a:srgbClr val="1A355D"/>
                </a:solidFill>
                <a:latin typeface="Arial" panose="020B0604020202020204" pitchFamily="34" charset="0"/>
                <a:cs typeface="Arial" panose="020B0604020202020204" pitchFamily="34" charset="0"/>
              </a:rPr>
              <a:t>төрағасы</a:t>
            </a:r>
            <a:r>
              <a:rPr lang="ru-RU" sz="900" dirty="0">
                <a:solidFill>
                  <a:srgbClr val="1A355D"/>
                </a:solidFill>
                <a:latin typeface="Arial" panose="020B0604020202020204" pitchFamily="34" charset="0"/>
                <a:cs typeface="Arial" panose="020B0604020202020204" pitchFamily="34" charset="0"/>
              </a:rPr>
              <a:t>, ДК </a:t>
            </a:r>
            <a:r>
              <a:rPr lang="ru-RU" sz="900" dirty="0" err="1">
                <a:solidFill>
                  <a:srgbClr val="1A355D"/>
                </a:solidFill>
                <a:latin typeface="Arial" panose="020B0604020202020204" pitchFamily="34" charset="0"/>
                <a:cs typeface="Arial" panose="020B0604020202020204" pitchFamily="34" charset="0"/>
              </a:rPr>
              <a:t>тәуелсіз</a:t>
            </a:r>
            <a:r>
              <a:rPr lang="ru-RU" sz="900" dirty="0">
                <a:solidFill>
                  <a:srgbClr val="1A355D"/>
                </a:solidFill>
                <a:latin typeface="Arial" panose="020B0604020202020204" pitchFamily="34" charset="0"/>
                <a:cs typeface="Arial" panose="020B0604020202020204" pitchFamily="34" charset="0"/>
              </a:rPr>
              <a:t> директоры </a:t>
            </a:r>
          </a:p>
          <a:p>
            <a:pPr marL="177800" algn="just"/>
            <a:r>
              <a:rPr lang="ru-RU" sz="900" dirty="0">
                <a:solidFill>
                  <a:srgbClr val="1A355D"/>
                </a:solidFill>
                <a:latin typeface="Arial" panose="020B0604020202020204" pitchFamily="34" charset="0"/>
                <a:cs typeface="Arial" panose="020B0604020202020204" pitchFamily="34" charset="0"/>
              </a:rPr>
              <a:t>2. </a:t>
            </a:r>
            <a:r>
              <a:rPr lang="ru-RU" sz="900" dirty="0" err="1">
                <a:solidFill>
                  <a:srgbClr val="1A355D"/>
                </a:solidFill>
                <a:latin typeface="Arial" panose="020B0604020202020204" pitchFamily="34" charset="0"/>
                <a:cs typeface="Arial" panose="020B0604020202020204" pitchFamily="34" charset="0"/>
              </a:rPr>
              <a:t>Матишев</a:t>
            </a:r>
            <a:r>
              <a:rPr lang="ru-RU" sz="900" dirty="0">
                <a:solidFill>
                  <a:srgbClr val="1A355D"/>
                </a:solidFill>
                <a:latin typeface="Arial" panose="020B0604020202020204" pitchFamily="34" charset="0"/>
                <a:cs typeface="Arial" panose="020B0604020202020204" pitchFamily="34" charset="0"/>
              </a:rPr>
              <a:t> А. – Комитет </a:t>
            </a:r>
            <a:r>
              <a:rPr lang="ru-RU" sz="900" dirty="0" err="1">
                <a:solidFill>
                  <a:srgbClr val="1A355D"/>
                </a:solidFill>
                <a:latin typeface="Arial" panose="020B0604020202020204" pitchFamily="34" charset="0"/>
                <a:cs typeface="Arial" panose="020B0604020202020204" pitchFamily="34" charset="0"/>
              </a:rPr>
              <a:t>мүшесі</a:t>
            </a:r>
            <a:r>
              <a:rPr lang="ru-RU" sz="900" dirty="0">
                <a:solidFill>
                  <a:srgbClr val="1A355D"/>
                </a:solidFill>
                <a:latin typeface="Arial" panose="020B0604020202020204" pitchFamily="34" charset="0"/>
                <a:cs typeface="Arial" panose="020B0604020202020204" pitchFamily="34" charset="0"/>
              </a:rPr>
              <a:t>, ДК </a:t>
            </a:r>
            <a:r>
              <a:rPr lang="ru-RU" sz="900" dirty="0" err="1">
                <a:solidFill>
                  <a:srgbClr val="1A355D"/>
                </a:solidFill>
                <a:latin typeface="Arial" panose="020B0604020202020204" pitchFamily="34" charset="0"/>
                <a:cs typeface="Arial" panose="020B0604020202020204" pitchFamily="34" charset="0"/>
              </a:rPr>
              <a:t>тәуелсіз</a:t>
            </a:r>
            <a:r>
              <a:rPr lang="ru-RU" sz="900" dirty="0">
                <a:solidFill>
                  <a:srgbClr val="1A355D"/>
                </a:solidFill>
                <a:latin typeface="Arial" panose="020B0604020202020204" pitchFamily="34" charset="0"/>
                <a:cs typeface="Arial" panose="020B0604020202020204" pitchFamily="34" charset="0"/>
              </a:rPr>
              <a:t> директоры </a:t>
            </a:r>
          </a:p>
          <a:p>
            <a:pPr marL="177800" algn="just"/>
            <a:r>
              <a:rPr lang="ru-RU" sz="900" dirty="0">
                <a:solidFill>
                  <a:srgbClr val="1A355D"/>
                </a:solidFill>
                <a:latin typeface="Arial" panose="020B0604020202020204" pitchFamily="34" charset="0"/>
                <a:cs typeface="Arial" panose="020B0604020202020204" pitchFamily="34" charset="0"/>
              </a:rPr>
              <a:t>3. </a:t>
            </a:r>
            <a:r>
              <a:rPr lang="ru-RU" sz="900" dirty="0" err="1">
                <a:solidFill>
                  <a:srgbClr val="1A355D"/>
                </a:solidFill>
                <a:latin typeface="Arial" panose="020B0604020202020204" pitchFamily="34" charset="0"/>
                <a:cs typeface="Arial" panose="020B0604020202020204" pitchFamily="34" charset="0"/>
              </a:rPr>
              <a:t>Кенесарин</a:t>
            </a:r>
            <a:r>
              <a:rPr lang="ru-RU" sz="900" dirty="0">
                <a:solidFill>
                  <a:srgbClr val="1A355D"/>
                </a:solidFill>
                <a:latin typeface="Arial" panose="020B0604020202020204" pitchFamily="34" charset="0"/>
                <a:cs typeface="Arial" panose="020B0604020202020204" pitchFamily="34" charset="0"/>
              </a:rPr>
              <a:t> С.Е. - Комитет </a:t>
            </a:r>
            <a:r>
              <a:rPr lang="ru-RU" sz="900" dirty="0" err="1">
                <a:solidFill>
                  <a:srgbClr val="1A355D"/>
                </a:solidFill>
                <a:latin typeface="Arial" panose="020B0604020202020204" pitchFamily="34" charset="0"/>
                <a:cs typeface="Arial" panose="020B0604020202020204" pitchFamily="34" charset="0"/>
              </a:rPr>
              <a:t>мүшесі</a:t>
            </a:r>
            <a:r>
              <a:rPr lang="ru-RU" sz="900" dirty="0">
                <a:solidFill>
                  <a:srgbClr val="1A355D"/>
                </a:solidFill>
                <a:latin typeface="Arial" panose="020B0604020202020204" pitchFamily="34" charset="0"/>
                <a:cs typeface="Arial" panose="020B0604020202020204" pitchFamily="34" charset="0"/>
              </a:rPr>
              <a:t>, ДК </a:t>
            </a:r>
            <a:r>
              <a:rPr lang="ru-RU" sz="900" dirty="0" err="1">
                <a:solidFill>
                  <a:srgbClr val="1A355D"/>
                </a:solidFill>
                <a:latin typeface="Arial" panose="020B0604020202020204" pitchFamily="34" charset="0"/>
                <a:cs typeface="Arial" panose="020B0604020202020204" pitchFamily="34" charset="0"/>
              </a:rPr>
              <a:t>тәуелсіз</a:t>
            </a:r>
            <a:r>
              <a:rPr lang="ru-RU" sz="900" dirty="0">
                <a:solidFill>
                  <a:srgbClr val="1A355D"/>
                </a:solidFill>
                <a:latin typeface="Arial" panose="020B0604020202020204" pitchFamily="34" charset="0"/>
                <a:cs typeface="Arial" panose="020B0604020202020204" pitchFamily="34" charset="0"/>
              </a:rPr>
              <a:t> директоры </a:t>
            </a:r>
          </a:p>
          <a:p>
            <a:pPr marL="177800" algn="just"/>
            <a:r>
              <a:rPr lang="ru-RU" sz="900" dirty="0">
                <a:solidFill>
                  <a:srgbClr val="1A355D"/>
                </a:solidFill>
                <a:latin typeface="Arial" panose="020B0604020202020204" pitchFamily="34" charset="0"/>
                <a:cs typeface="Arial" panose="020B0604020202020204" pitchFamily="34" charset="0"/>
              </a:rPr>
              <a:t>4. Курманов А.М. – Комитет </a:t>
            </a:r>
            <a:r>
              <a:rPr lang="ru-RU" sz="900" dirty="0" err="1">
                <a:solidFill>
                  <a:srgbClr val="1A355D"/>
                </a:solidFill>
                <a:latin typeface="Arial" panose="020B0604020202020204" pitchFamily="34" charset="0"/>
                <a:cs typeface="Arial" panose="020B0604020202020204" pitchFamily="34" charset="0"/>
              </a:rPr>
              <a:t>мүшесі</a:t>
            </a:r>
            <a:r>
              <a:rPr lang="ru-RU" sz="900" dirty="0">
                <a:solidFill>
                  <a:srgbClr val="1A355D"/>
                </a:solidFill>
                <a:latin typeface="Arial" panose="020B0604020202020204" pitchFamily="34" charset="0"/>
                <a:cs typeface="Arial" panose="020B0604020202020204" pitchFamily="34" charset="0"/>
              </a:rPr>
              <a:t> – </a:t>
            </a:r>
            <a:r>
              <a:rPr lang="ru-RU" sz="900" dirty="0" err="1">
                <a:solidFill>
                  <a:srgbClr val="1A355D"/>
                </a:solidFill>
                <a:latin typeface="Arial" panose="020B0604020202020204" pitchFamily="34" charset="0"/>
                <a:cs typeface="Arial" panose="020B0604020202020204" pitchFamily="34" charset="0"/>
              </a:rPr>
              <a:t>Қор</a:t>
            </a:r>
            <a:r>
              <a:rPr lang="ru-RU" sz="900" dirty="0">
                <a:solidFill>
                  <a:srgbClr val="1A355D"/>
                </a:solidFill>
                <a:latin typeface="Arial" panose="020B0604020202020204" pitchFamily="34" charset="0"/>
                <a:cs typeface="Arial" panose="020B0604020202020204" pitchFamily="34" charset="0"/>
              </a:rPr>
              <a:t> </a:t>
            </a:r>
            <a:r>
              <a:rPr lang="ru-RU" sz="900" dirty="0" err="1">
                <a:solidFill>
                  <a:srgbClr val="1A355D"/>
                </a:solidFill>
                <a:latin typeface="Arial" panose="020B0604020202020204" pitchFamily="34" charset="0"/>
                <a:cs typeface="Arial" panose="020B0604020202020204" pitchFamily="34" charset="0"/>
              </a:rPr>
              <a:t>өкілі</a:t>
            </a:r>
            <a:endParaRPr lang="ru-KZ" sz="900" dirty="0">
              <a:solidFill>
                <a:srgbClr val="1A355D"/>
              </a:solidFill>
              <a:latin typeface="Arial" panose="020B0604020202020204" pitchFamily="34" charset="0"/>
              <a:ea typeface="Calibri" panose="020F0502020204030204" pitchFamily="34" charset="0"/>
              <a:cs typeface="Arial" panose="020B0604020202020204" pitchFamily="34" charset="0"/>
            </a:endParaRPr>
          </a:p>
          <a:p>
            <a:pPr algn="just"/>
            <a:endParaRPr lang="ru-KZ" sz="900" dirty="0">
              <a:solidFill>
                <a:srgbClr val="1A355D"/>
              </a:solidFill>
              <a:latin typeface="Arial" panose="020B0604020202020204" pitchFamily="34" charset="0"/>
              <a:ea typeface="Calibri" panose="020F050202020403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C71A8478-81BB-4CA7-8D8F-EF60558C6470}"/>
              </a:ext>
            </a:extLst>
          </p:cNvPr>
          <p:cNvSpPr txBox="1"/>
          <p:nvPr/>
        </p:nvSpPr>
        <p:spPr>
          <a:xfrm>
            <a:off x="4380931" y="2531343"/>
            <a:ext cx="3773271" cy="3754874"/>
          </a:xfrm>
          <a:prstGeom prst="rect">
            <a:avLst/>
          </a:prstGeom>
          <a:solidFill>
            <a:schemeClr val="accent1">
              <a:lumMod val="20000"/>
              <a:lumOff val="80000"/>
            </a:schemeClr>
          </a:solidFill>
          <a:ln>
            <a:solidFill>
              <a:schemeClr val="accent1"/>
            </a:solidFill>
          </a:ln>
        </p:spPr>
        <p:txBody>
          <a:bodyPr wrap="square" rtlCol="0">
            <a:spAutoFit/>
          </a:bodyPr>
          <a:lstStyle/>
          <a:p>
            <a:pPr algn="just"/>
            <a:endParaRPr lang="ru-RU" sz="1100" b="1" dirty="0">
              <a:latin typeface="Arial" panose="020B0604020202020204" pitchFamily="34" charset="0"/>
              <a:cs typeface="Arial" panose="020B0604020202020204" pitchFamily="34" charset="0"/>
            </a:endParaRPr>
          </a:p>
          <a:p>
            <a:pPr algn="just"/>
            <a:r>
              <a:rPr lang="ru-RU" sz="1100" b="1" dirty="0" err="1">
                <a:latin typeface="Arial" panose="020B0604020202020204" pitchFamily="34" charset="0"/>
                <a:cs typeface="Arial" panose="020B0604020202020204" pitchFamily="34" charset="0"/>
              </a:rPr>
              <a:t>Стратегиялық</a:t>
            </a:r>
            <a:r>
              <a:rPr lang="ru-RU" sz="1100" b="1" dirty="0">
                <a:latin typeface="Arial" panose="020B0604020202020204" pitchFamily="34" charset="0"/>
                <a:cs typeface="Arial" panose="020B0604020202020204" pitchFamily="34" charset="0"/>
              </a:rPr>
              <a:t> даму комитет </a:t>
            </a:r>
            <a:r>
              <a:rPr lang="ru-RU" sz="900" dirty="0" err="1">
                <a:latin typeface="Arial" panose="020B0604020202020204" pitchFamily="34" charset="0"/>
                <a:cs typeface="Arial" panose="020B0604020202020204" pitchFamily="34" charset="0"/>
              </a:rPr>
              <a:t>негізгі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мәселелер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бойынша</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сараптамалық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бағалау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жүргізу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ұсынымдар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дайындау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үшін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құрылған</a:t>
            </a:r>
            <a:r>
              <a:rPr lang="ru-RU" sz="900" dirty="0">
                <a:latin typeface="Arial" panose="020B0604020202020204" pitchFamily="34" charset="0"/>
                <a:cs typeface="Arial" panose="020B0604020202020204" pitchFamily="34" charset="0"/>
              </a:rPr>
              <a:t>: </a:t>
            </a:r>
          </a:p>
          <a:p>
            <a:pPr marL="171450" indent="-171450" algn="just">
              <a:buFont typeface="Wingdings" panose="05000000000000000000" pitchFamily="2" charset="2"/>
              <a:buChar char="ü"/>
            </a:pPr>
            <a:r>
              <a:rPr lang="ru-RU" sz="900" dirty="0" err="1">
                <a:latin typeface="Arial" panose="020B0604020202020204" pitchFamily="34" charset="0"/>
                <a:cs typeface="Arial" panose="020B0604020202020204" pitchFamily="34" charset="0"/>
              </a:rPr>
              <a:t>стратегиялық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мақсаттар</a:t>
            </a:r>
            <a:r>
              <a:rPr lang="ru-RU" sz="900" dirty="0">
                <a:latin typeface="Arial" panose="020B0604020202020204" pitchFamily="34" charset="0"/>
                <a:cs typeface="Arial" panose="020B0604020202020204" pitchFamily="34" charset="0"/>
              </a:rPr>
              <a:t> мен даму </a:t>
            </a:r>
            <a:r>
              <a:rPr lang="ru-RU" sz="900" dirty="0" err="1">
                <a:latin typeface="Arial" panose="020B0604020202020204" pitchFamily="34" charset="0"/>
                <a:cs typeface="Arial" panose="020B0604020202020204" pitchFamily="34" charset="0"/>
              </a:rPr>
              <a:t>жоспарлары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бойынша</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ұсыныстар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әзірлеу</a:t>
            </a:r>
            <a:r>
              <a:rPr lang="ru-RU" sz="900" dirty="0">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r>
              <a:rPr lang="ru-RU" sz="900" dirty="0" err="1">
                <a:latin typeface="Arial" panose="020B0604020202020204" pitchFamily="34" charset="0"/>
                <a:cs typeface="Arial" panose="020B0604020202020204" pitchFamily="34" charset="0"/>
              </a:rPr>
              <a:t>Қор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қызметінің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тиімділігін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арттыру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оңтайландыру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бойынша</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ұсынымдар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дайындау</a:t>
            </a:r>
            <a:r>
              <a:rPr lang="ru-RU" sz="900" dirty="0">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r>
              <a:rPr lang="en-US" sz="900" dirty="0">
                <a:latin typeface="Arial" panose="020B0604020202020204" pitchFamily="34" charset="0"/>
                <a:cs typeface="Arial" panose="020B0604020202020204" pitchFamily="34" charset="0"/>
              </a:rPr>
              <a:t>ESG (</a:t>
            </a:r>
            <a:r>
              <a:rPr lang="ru-RU" sz="900" dirty="0" err="1">
                <a:latin typeface="Arial" panose="020B0604020202020204" pitchFamily="34" charset="0"/>
                <a:cs typeface="Arial" panose="020B0604020202020204" pitchFamily="34" charset="0"/>
              </a:rPr>
              <a:t>экологиялық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әлеуметтік</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корпоративтік</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басқару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қағидаттарын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енгізу</a:t>
            </a:r>
            <a:r>
              <a:rPr lang="ru-RU" sz="900" dirty="0">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r>
              <a:rPr lang="ru-RU" sz="900" dirty="0">
                <a:latin typeface="Arial" panose="020B0604020202020204" pitchFamily="34" charset="0"/>
                <a:cs typeface="Arial" panose="020B0604020202020204" pitchFamily="34" charset="0"/>
              </a:rPr>
              <a:t>Даму </a:t>
            </a:r>
            <a:r>
              <a:rPr lang="ru-RU" sz="900" dirty="0" err="1">
                <a:latin typeface="Arial" panose="020B0604020202020204" pitchFamily="34" charset="0"/>
                <a:cs typeface="Arial" panose="020B0604020202020204" pitchFamily="34" charset="0"/>
              </a:rPr>
              <a:t>жоспарының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орындалуын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НТК </a:t>
            </a:r>
            <a:r>
              <a:rPr lang="ru-RU" sz="900" dirty="0" err="1">
                <a:latin typeface="Arial" panose="020B0604020202020204" pitchFamily="34" charset="0"/>
                <a:cs typeface="Arial" panose="020B0604020202020204" pitchFamily="34" charset="0"/>
              </a:rPr>
              <a:t>қол</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жеткізуді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бағалау</a:t>
            </a:r>
            <a:r>
              <a:rPr lang="ru-RU" sz="900" dirty="0">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endParaRPr lang="ru-RU" sz="900" dirty="0">
              <a:latin typeface="Arial" panose="020B0604020202020204" pitchFamily="34" charset="0"/>
              <a:cs typeface="Arial" panose="020B0604020202020204" pitchFamily="34" charset="0"/>
            </a:endParaRPr>
          </a:p>
          <a:p>
            <a:pPr algn="just"/>
            <a:endParaRPr lang="ru-RU" sz="900" dirty="0">
              <a:solidFill>
                <a:srgbClr val="1A355D"/>
              </a:solidFill>
              <a:latin typeface="Arial" panose="020B0604020202020204" pitchFamily="34" charset="0"/>
              <a:cs typeface="Arial" panose="020B0604020202020204" pitchFamily="34" charset="0"/>
            </a:endParaRPr>
          </a:p>
          <a:p>
            <a:pPr algn="just"/>
            <a:endParaRPr lang="ru-RU" sz="900" dirty="0">
              <a:solidFill>
                <a:srgbClr val="1A355D"/>
              </a:solidFill>
              <a:latin typeface="Arial" panose="020B0604020202020204" pitchFamily="34" charset="0"/>
              <a:cs typeface="Arial" panose="020B0604020202020204" pitchFamily="34" charset="0"/>
            </a:endParaRPr>
          </a:p>
          <a:p>
            <a:pPr algn="just"/>
            <a:endParaRPr lang="ru-RU" sz="900" dirty="0">
              <a:solidFill>
                <a:srgbClr val="1A355D"/>
              </a:solidFill>
              <a:latin typeface="Arial" panose="020B0604020202020204" pitchFamily="34" charset="0"/>
              <a:cs typeface="Arial" panose="020B0604020202020204" pitchFamily="34" charset="0"/>
            </a:endParaRPr>
          </a:p>
          <a:p>
            <a:pPr algn="just"/>
            <a:endParaRPr lang="ru-RU" sz="900" dirty="0">
              <a:solidFill>
                <a:srgbClr val="1A355D"/>
              </a:solidFill>
              <a:latin typeface="Arial" panose="020B0604020202020204" pitchFamily="34" charset="0"/>
              <a:cs typeface="Arial" panose="020B0604020202020204" pitchFamily="34" charset="0"/>
            </a:endParaRPr>
          </a:p>
          <a:p>
            <a:pPr algn="just"/>
            <a:endParaRPr lang="ru-RU" sz="900" dirty="0">
              <a:solidFill>
                <a:srgbClr val="1A355D"/>
              </a:solidFill>
              <a:latin typeface="Arial" panose="020B0604020202020204" pitchFamily="34" charset="0"/>
              <a:cs typeface="Arial" panose="020B0604020202020204" pitchFamily="34" charset="0"/>
            </a:endParaRPr>
          </a:p>
          <a:p>
            <a:pPr algn="just"/>
            <a:endParaRPr lang="ru-RU" sz="900" dirty="0">
              <a:solidFill>
                <a:srgbClr val="1A355D"/>
              </a:solidFill>
              <a:latin typeface="Arial" panose="020B0604020202020204" pitchFamily="34" charset="0"/>
              <a:cs typeface="Arial" panose="020B0604020202020204" pitchFamily="34" charset="0"/>
            </a:endParaRPr>
          </a:p>
          <a:p>
            <a:pPr algn="just"/>
            <a:r>
              <a:rPr lang="ru-RU" sz="900" dirty="0" err="1">
                <a:solidFill>
                  <a:srgbClr val="1A355D"/>
                </a:solidFill>
                <a:latin typeface="Arial" panose="020B0604020202020204" pitchFamily="34" charset="0"/>
                <a:cs typeface="Arial" panose="020B0604020202020204" pitchFamily="34" charset="0"/>
              </a:rPr>
              <a:t>Комитеттің</a:t>
            </a:r>
            <a:r>
              <a:rPr lang="ru-RU" sz="900" dirty="0">
                <a:solidFill>
                  <a:srgbClr val="1A355D"/>
                </a:solidFill>
                <a:latin typeface="Arial" panose="020B0604020202020204" pitchFamily="34" charset="0"/>
                <a:cs typeface="Arial" panose="020B0604020202020204" pitchFamily="34" charset="0"/>
              </a:rPr>
              <a:t> </a:t>
            </a:r>
            <a:r>
              <a:rPr lang="ru-RU" sz="900" dirty="0" err="1">
                <a:solidFill>
                  <a:srgbClr val="1A355D"/>
                </a:solidFill>
                <a:latin typeface="Arial" panose="020B0604020202020204" pitchFamily="34" charset="0"/>
                <a:cs typeface="Arial" panose="020B0604020202020204" pitchFamily="34" charset="0"/>
              </a:rPr>
              <a:t>құрамы</a:t>
            </a:r>
            <a:r>
              <a:rPr lang="ru-RU" sz="900" dirty="0">
                <a:solidFill>
                  <a:srgbClr val="1A355D"/>
                </a:solidFill>
                <a:latin typeface="Arial" panose="020B0604020202020204" pitchFamily="34" charset="0"/>
                <a:cs typeface="Arial" panose="020B0604020202020204" pitchFamily="34" charset="0"/>
              </a:rPr>
              <a:t>:</a:t>
            </a:r>
          </a:p>
          <a:p>
            <a:pPr algn="just"/>
            <a:endParaRPr lang="ru-RU" sz="900" dirty="0">
              <a:solidFill>
                <a:srgbClr val="1A355D"/>
              </a:solidFill>
              <a:latin typeface="Arial" panose="020B0604020202020204" pitchFamily="34" charset="0"/>
              <a:cs typeface="Arial" panose="020B0604020202020204" pitchFamily="34" charset="0"/>
            </a:endParaRPr>
          </a:p>
          <a:p>
            <a:pPr marL="266700" indent="-88900" algn="just">
              <a:buAutoNum type="arabicPeriod"/>
            </a:pPr>
            <a:r>
              <a:rPr lang="ru-RU" sz="900" dirty="0">
                <a:solidFill>
                  <a:srgbClr val="1A355D"/>
                </a:solidFill>
                <a:latin typeface="Arial" panose="020B0604020202020204" pitchFamily="34" charset="0"/>
                <a:cs typeface="Arial" panose="020B0604020202020204" pitchFamily="34" charset="0"/>
              </a:rPr>
              <a:t> </a:t>
            </a:r>
            <a:r>
              <a:rPr lang="ru-RU" sz="900" dirty="0" err="1">
                <a:solidFill>
                  <a:srgbClr val="1A355D"/>
                </a:solidFill>
                <a:latin typeface="Arial" panose="020B0604020202020204" pitchFamily="34" charset="0"/>
                <a:cs typeface="Arial" panose="020B0604020202020204" pitchFamily="34" charset="0"/>
              </a:rPr>
              <a:t>Кенесарин</a:t>
            </a:r>
            <a:r>
              <a:rPr lang="ru-RU" sz="900" dirty="0">
                <a:solidFill>
                  <a:srgbClr val="1A355D"/>
                </a:solidFill>
                <a:latin typeface="Arial" panose="020B0604020202020204" pitchFamily="34" charset="0"/>
                <a:cs typeface="Arial" panose="020B0604020202020204" pitchFamily="34" charset="0"/>
              </a:rPr>
              <a:t> С.Е. – Комитет </a:t>
            </a:r>
            <a:r>
              <a:rPr lang="ru-RU" sz="900" dirty="0" err="1">
                <a:solidFill>
                  <a:srgbClr val="1A355D"/>
                </a:solidFill>
                <a:latin typeface="Arial" panose="020B0604020202020204" pitchFamily="34" charset="0"/>
                <a:cs typeface="Arial" panose="020B0604020202020204" pitchFamily="34" charset="0"/>
              </a:rPr>
              <a:t>төрағасы</a:t>
            </a:r>
            <a:r>
              <a:rPr lang="ru-RU" sz="900" dirty="0">
                <a:solidFill>
                  <a:srgbClr val="1A355D"/>
                </a:solidFill>
                <a:latin typeface="Arial" panose="020B0604020202020204" pitchFamily="34" charset="0"/>
                <a:cs typeface="Arial" panose="020B0604020202020204" pitchFamily="34" charset="0"/>
              </a:rPr>
              <a:t>, ДК </a:t>
            </a:r>
            <a:r>
              <a:rPr lang="ru-RU" sz="900" dirty="0" err="1">
                <a:solidFill>
                  <a:srgbClr val="1A355D"/>
                </a:solidFill>
                <a:latin typeface="Arial" panose="020B0604020202020204" pitchFamily="34" charset="0"/>
                <a:cs typeface="Arial" panose="020B0604020202020204" pitchFamily="34" charset="0"/>
              </a:rPr>
              <a:t>тәуелсіз</a:t>
            </a:r>
            <a:r>
              <a:rPr lang="ru-RU" sz="900" dirty="0">
                <a:solidFill>
                  <a:srgbClr val="1A355D"/>
                </a:solidFill>
                <a:latin typeface="Arial" panose="020B0604020202020204" pitchFamily="34" charset="0"/>
                <a:cs typeface="Arial" panose="020B0604020202020204" pitchFamily="34" charset="0"/>
              </a:rPr>
              <a:t> директоры</a:t>
            </a:r>
          </a:p>
          <a:p>
            <a:pPr marL="266700" indent="-88900" algn="just">
              <a:buAutoNum type="arabicPeriod"/>
            </a:pPr>
            <a:r>
              <a:rPr lang="ru-RU" sz="900" dirty="0">
                <a:solidFill>
                  <a:srgbClr val="1A355D"/>
                </a:solidFill>
                <a:latin typeface="Arial" panose="020B0604020202020204" pitchFamily="34" charset="0"/>
                <a:cs typeface="Arial" panose="020B0604020202020204" pitchFamily="34" charset="0"/>
              </a:rPr>
              <a:t> </a:t>
            </a:r>
            <a:r>
              <a:rPr lang="ru-RU" sz="900" dirty="0" err="1">
                <a:solidFill>
                  <a:srgbClr val="1A355D"/>
                </a:solidFill>
                <a:latin typeface="Arial" panose="020B0604020202020204" pitchFamily="34" charset="0"/>
                <a:cs typeface="Arial" panose="020B0604020202020204" pitchFamily="34" charset="0"/>
              </a:rPr>
              <a:t>Матишев</a:t>
            </a:r>
            <a:r>
              <a:rPr lang="ru-RU" sz="900" dirty="0">
                <a:solidFill>
                  <a:srgbClr val="1A355D"/>
                </a:solidFill>
                <a:latin typeface="Arial" panose="020B0604020202020204" pitchFamily="34" charset="0"/>
                <a:cs typeface="Arial" panose="020B0604020202020204" pitchFamily="34" charset="0"/>
              </a:rPr>
              <a:t> А. – Комитет </a:t>
            </a:r>
            <a:r>
              <a:rPr lang="ru-RU" sz="900" dirty="0" err="1">
                <a:solidFill>
                  <a:srgbClr val="1A355D"/>
                </a:solidFill>
                <a:latin typeface="Arial" panose="020B0604020202020204" pitchFamily="34" charset="0"/>
                <a:cs typeface="Arial" panose="020B0604020202020204" pitchFamily="34" charset="0"/>
              </a:rPr>
              <a:t>мүшесі</a:t>
            </a:r>
            <a:r>
              <a:rPr lang="ru-RU" sz="900" dirty="0">
                <a:solidFill>
                  <a:srgbClr val="1A355D"/>
                </a:solidFill>
                <a:latin typeface="Arial" panose="020B0604020202020204" pitchFamily="34" charset="0"/>
                <a:cs typeface="Arial" panose="020B0604020202020204" pitchFamily="34" charset="0"/>
              </a:rPr>
              <a:t>, ДК </a:t>
            </a:r>
            <a:r>
              <a:rPr lang="ru-RU" sz="900" dirty="0" err="1">
                <a:solidFill>
                  <a:srgbClr val="1A355D"/>
                </a:solidFill>
                <a:latin typeface="Arial" panose="020B0604020202020204" pitchFamily="34" charset="0"/>
                <a:cs typeface="Arial" panose="020B0604020202020204" pitchFamily="34" charset="0"/>
              </a:rPr>
              <a:t>тәуелсіз</a:t>
            </a:r>
            <a:r>
              <a:rPr lang="ru-RU" sz="900" dirty="0">
                <a:solidFill>
                  <a:srgbClr val="1A355D"/>
                </a:solidFill>
                <a:latin typeface="Arial" panose="020B0604020202020204" pitchFamily="34" charset="0"/>
                <a:cs typeface="Arial" panose="020B0604020202020204" pitchFamily="34" charset="0"/>
              </a:rPr>
              <a:t> директоры</a:t>
            </a:r>
          </a:p>
          <a:p>
            <a:pPr marL="177800" algn="just"/>
            <a:r>
              <a:rPr lang="ru-RU" sz="900" dirty="0">
                <a:solidFill>
                  <a:srgbClr val="1A355D"/>
                </a:solidFill>
                <a:latin typeface="Arial" panose="020B0604020202020204" pitchFamily="34" charset="0"/>
                <a:cs typeface="Arial" panose="020B0604020202020204" pitchFamily="34" charset="0"/>
              </a:rPr>
              <a:t>3. </a:t>
            </a:r>
            <a:r>
              <a:rPr lang="ru-RU" sz="900" dirty="0" err="1">
                <a:solidFill>
                  <a:srgbClr val="1A355D"/>
                </a:solidFill>
                <a:latin typeface="Arial" panose="020B0604020202020204" pitchFamily="34" charset="0"/>
                <a:cs typeface="Arial" panose="020B0604020202020204" pitchFamily="34" charset="0"/>
              </a:rPr>
              <a:t>Жангаулов</a:t>
            </a:r>
            <a:r>
              <a:rPr lang="ru-RU" sz="900" dirty="0">
                <a:solidFill>
                  <a:srgbClr val="1A355D"/>
                </a:solidFill>
                <a:latin typeface="Arial" panose="020B0604020202020204" pitchFamily="34" charset="0"/>
                <a:cs typeface="Arial" panose="020B0604020202020204" pitchFamily="34" charset="0"/>
              </a:rPr>
              <a:t> Е.А.- Комитет </a:t>
            </a:r>
            <a:r>
              <a:rPr lang="ru-RU" sz="900" dirty="0" err="1">
                <a:solidFill>
                  <a:srgbClr val="1A355D"/>
                </a:solidFill>
                <a:latin typeface="Arial" panose="020B0604020202020204" pitchFamily="34" charset="0"/>
                <a:cs typeface="Arial" panose="020B0604020202020204" pitchFamily="34" charset="0"/>
              </a:rPr>
              <a:t>мүшесі</a:t>
            </a:r>
            <a:r>
              <a:rPr lang="ru-RU" sz="900" dirty="0">
                <a:solidFill>
                  <a:srgbClr val="1A355D"/>
                </a:solidFill>
                <a:latin typeface="Arial" panose="020B0604020202020204" pitchFamily="34" charset="0"/>
                <a:cs typeface="Arial" panose="020B0604020202020204" pitchFamily="34" charset="0"/>
              </a:rPr>
              <a:t>, ДК </a:t>
            </a:r>
            <a:r>
              <a:rPr lang="ru-RU" sz="900" dirty="0" err="1">
                <a:solidFill>
                  <a:srgbClr val="1A355D"/>
                </a:solidFill>
                <a:latin typeface="Arial" panose="020B0604020202020204" pitchFamily="34" charset="0"/>
                <a:cs typeface="Arial" panose="020B0604020202020204" pitchFamily="34" charset="0"/>
              </a:rPr>
              <a:t>тәуелсіз</a:t>
            </a:r>
            <a:r>
              <a:rPr lang="ru-RU" sz="900" dirty="0">
                <a:solidFill>
                  <a:srgbClr val="1A355D"/>
                </a:solidFill>
                <a:latin typeface="Arial" panose="020B0604020202020204" pitchFamily="34" charset="0"/>
                <a:cs typeface="Arial" panose="020B0604020202020204" pitchFamily="34" charset="0"/>
              </a:rPr>
              <a:t> директоры</a:t>
            </a:r>
          </a:p>
          <a:p>
            <a:pPr marL="177800" algn="just"/>
            <a:r>
              <a:rPr lang="ru-RU" sz="900" dirty="0">
                <a:solidFill>
                  <a:srgbClr val="1A355D"/>
                </a:solidFill>
                <a:latin typeface="Arial" panose="020B0604020202020204" pitchFamily="34" charset="0"/>
                <a:cs typeface="Arial" panose="020B0604020202020204" pitchFamily="34" charset="0"/>
              </a:rPr>
              <a:t>4. Курманов А.М. – Комитет </a:t>
            </a:r>
            <a:r>
              <a:rPr lang="ru-RU" sz="900" dirty="0" err="1">
                <a:solidFill>
                  <a:srgbClr val="1A355D"/>
                </a:solidFill>
                <a:latin typeface="Arial" panose="020B0604020202020204" pitchFamily="34" charset="0"/>
                <a:cs typeface="Arial" panose="020B0604020202020204" pitchFamily="34" charset="0"/>
              </a:rPr>
              <a:t>мүшесі</a:t>
            </a:r>
            <a:r>
              <a:rPr lang="ru-RU" sz="900" dirty="0">
                <a:solidFill>
                  <a:srgbClr val="1A355D"/>
                </a:solidFill>
                <a:latin typeface="Arial" panose="020B0604020202020204" pitchFamily="34" charset="0"/>
                <a:cs typeface="Arial" panose="020B0604020202020204" pitchFamily="34" charset="0"/>
              </a:rPr>
              <a:t> – </a:t>
            </a:r>
            <a:r>
              <a:rPr lang="ru-RU" sz="900" dirty="0" err="1">
                <a:solidFill>
                  <a:srgbClr val="1A355D"/>
                </a:solidFill>
                <a:latin typeface="Arial" panose="020B0604020202020204" pitchFamily="34" charset="0"/>
                <a:cs typeface="Arial" panose="020B0604020202020204" pitchFamily="34" charset="0"/>
              </a:rPr>
              <a:t>Қор</a:t>
            </a:r>
            <a:r>
              <a:rPr lang="ru-RU" sz="900" dirty="0">
                <a:solidFill>
                  <a:srgbClr val="1A355D"/>
                </a:solidFill>
                <a:latin typeface="Arial" panose="020B0604020202020204" pitchFamily="34" charset="0"/>
                <a:cs typeface="Arial" panose="020B0604020202020204" pitchFamily="34" charset="0"/>
              </a:rPr>
              <a:t> </a:t>
            </a:r>
            <a:r>
              <a:rPr lang="ru-RU" sz="900" dirty="0" err="1">
                <a:solidFill>
                  <a:srgbClr val="1A355D"/>
                </a:solidFill>
                <a:latin typeface="Arial" panose="020B0604020202020204" pitchFamily="34" charset="0"/>
                <a:cs typeface="Arial" panose="020B0604020202020204" pitchFamily="34" charset="0"/>
              </a:rPr>
              <a:t>өкілі</a:t>
            </a:r>
            <a:endParaRPr lang="ru-RU" sz="900" dirty="0">
              <a:solidFill>
                <a:srgbClr val="1A355D"/>
              </a:solidFill>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ü"/>
            </a:pPr>
            <a:endParaRPr lang="ru-RU" sz="900"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AA563A0D-68DD-4758-AF7C-EA6D5063F0B1}"/>
              </a:ext>
            </a:extLst>
          </p:cNvPr>
          <p:cNvSpPr txBox="1"/>
          <p:nvPr/>
        </p:nvSpPr>
        <p:spPr>
          <a:xfrm>
            <a:off x="8277367" y="2534145"/>
            <a:ext cx="3703510" cy="3754874"/>
          </a:xfrm>
          <a:prstGeom prst="rect">
            <a:avLst/>
          </a:prstGeom>
          <a:solidFill>
            <a:schemeClr val="accent1">
              <a:lumMod val="20000"/>
              <a:lumOff val="80000"/>
            </a:schemeClr>
          </a:solidFill>
          <a:ln>
            <a:solidFill>
              <a:schemeClr val="accent1"/>
            </a:solidFill>
          </a:ln>
        </p:spPr>
        <p:txBody>
          <a:bodyPr wrap="square" rtlCol="0">
            <a:spAutoFit/>
          </a:bodyPr>
          <a:lstStyle/>
          <a:p>
            <a:pPr algn="just"/>
            <a:endParaRPr lang="ru-RU" sz="1100" b="1" dirty="0">
              <a:latin typeface="Arial" panose="020B0604020202020204" pitchFamily="34" charset="0"/>
              <a:cs typeface="Arial" panose="020B0604020202020204" pitchFamily="34" charset="0"/>
            </a:endParaRPr>
          </a:p>
          <a:p>
            <a:pPr algn="just"/>
            <a:r>
              <a:rPr lang="ru-RU" sz="1100" b="1" dirty="0">
                <a:latin typeface="Arial" panose="020B0604020202020204" pitchFamily="34" charset="0"/>
                <a:cs typeface="Arial" panose="020B0604020202020204" pitchFamily="34" charset="0"/>
              </a:rPr>
              <a:t>Аудит </a:t>
            </a:r>
            <a:r>
              <a:rPr lang="ru-RU" sz="1100" b="1" dirty="0" err="1">
                <a:latin typeface="Arial" panose="020B0604020202020204" pitchFamily="34" charset="0"/>
                <a:cs typeface="Arial" panose="020B0604020202020204" pitchFamily="34" charset="0"/>
              </a:rPr>
              <a:t>жөніндегі</a:t>
            </a:r>
            <a:r>
              <a:rPr lang="ru-RU" sz="1100" b="1" dirty="0">
                <a:latin typeface="Arial" panose="020B0604020202020204" pitchFamily="34" charset="0"/>
                <a:cs typeface="Arial" panose="020B0604020202020204" pitchFamily="34" charset="0"/>
              </a:rPr>
              <a:t> комитет </a:t>
            </a:r>
            <a:r>
              <a:rPr lang="ru-RU" sz="900" dirty="0" err="1">
                <a:latin typeface="Arial" panose="020B0604020202020204" pitchFamily="34" charset="0"/>
                <a:cs typeface="Arial" panose="020B0604020202020204" pitchFamily="34" charset="0"/>
              </a:rPr>
              <a:t>Жалғыз</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акционердің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мүддесі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үшін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қызмет</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етеді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оның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жұмысы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ұсынымдар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әзірлеу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арқылы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Қордың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Директорлар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кеңесіне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жәрдем</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көрсетуге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бағытталған</a:t>
            </a:r>
            <a:r>
              <a:rPr lang="ru-RU" sz="900" dirty="0">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r>
              <a:rPr lang="ru-RU" sz="900" dirty="0" err="1">
                <a:latin typeface="Arial" panose="020B0604020202020204" pitchFamily="34" charset="0"/>
                <a:cs typeface="Arial" panose="020B0604020202020204" pitchFamily="34" charset="0"/>
              </a:rPr>
              <a:t>Қордың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қаржы-шаруашылық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қызметіне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соның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ішінде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қаржылық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есептіліктің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толықтығы</a:t>
            </a:r>
            <a:r>
              <a:rPr lang="ru-RU" sz="900" dirty="0">
                <a:latin typeface="Arial" panose="020B0604020202020204" pitchFamily="34" charset="0"/>
                <a:cs typeface="Arial" panose="020B0604020202020204" pitchFamily="34" charset="0"/>
              </a:rPr>
              <a:t> мен </a:t>
            </a:r>
            <a:r>
              <a:rPr lang="ru-RU" sz="900" dirty="0" err="1">
                <a:latin typeface="Arial" panose="020B0604020202020204" pitchFamily="34" charset="0"/>
                <a:cs typeface="Arial" panose="020B0604020202020204" pitchFamily="34" charset="0"/>
              </a:rPr>
              <a:t>дұрыстығына</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тиімді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бақылау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жүйесін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енгізу</a:t>
            </a:r>
            <a:r>
              <a:rPr lang="ru-RU" sz="900" dirty="0">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r>
              <a:rPr lang="ru-RU" sz="900" dirty="0" err="1">
                <a:latin typeface="Arial" panose="020B0604020202020204" pitchFamily="34" charset="0"/>
                <a:cs typeface="Arial" panose="020B0604020202020204" pitchFamily="34" charset="0"/>
              </a:rPr>
              <a:t>ішкі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бақылау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тәуекелдерді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басқару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жүйелерінің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сенімділігі</a:t>
            </a:r>
            <a:r>
              <a:rPr lang="ru-RU" sz="900" dirty="0">
                <a:latin typeface="Arial" panose="020B0604020202020204" pitchFamily="34" charset="0"/>
                <a:cs typeface="Arial" panose="020B0604020202020204" pitchFamily="34" charset="0"/>
              </a:rPr>
              <a:t> мен </a:t>
            </a:r>
            <a:r>
              <a:rPr lang="ru-RU" sz="900" dirty="0" err="1">
                <a:latin typeface="Arial" panose="020B0604020202020204" pitchFamily="34" charset="0"/>
                <a:cs typeface="Arial" panose="020B0604020202020204" pitchFamily="34" charset="0"/>
              </a:rPr>
              <a:t>тиімділігін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сондай-ақ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корпоративтік</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басқару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саласындағы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Қордың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ішкі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нормативтік</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құжаттарының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орындалуын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бақылау</a:t>
            </a:r>
            <a:r>
              <a:rPr lang="ru-RU" sz="900" dirty="0">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r>
              <a:rPr lang="ru-RU" sz="900" dirty="0" err="1">
                <a:latin typeface="Arial" panose="020B0604020202020204" pitchFamily="34" charset="0"/>
                <a:cs typeface="Arial" panose="020B0604020202020204" pitchFamily="34" charset="0"/>
              </a:rPr>
              <a:t>сыртқы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ішкі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аудиттің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тәуелсіздігін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сондай-ақ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Қазақстан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Республикасының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заңнамасын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сақтау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процесін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бақылау</a:t>
            </a:r>
            <a:r>
              <a:rPr lang="ru-RU" sz="900" dirty="0">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endParaRPr lang="ru-RU" sz="900" dirty="0">
              <a:latin typeface="Arial" panose="020B0604020202020204" pitchFamily="34" charset="0"/>
              <a:cs typeface="Arial" panose="020B0604020202020204" pitchFamily="34" charset="0"/>
            </a:endParaRPr>
          </a:p>
          <a:p>
            <a:pPr algn="just"/>
            <a:endParaRPr lang="ru-RU" sz="900" dirty="0">
              <a:solidFill>
                <a:srgbClr val="1A355D"/>
              </a:solidFill>
              <a:latin typeface="Arial" panose="020B0604020202020204" pitchFamily="34" charset="0"/>
              <a:cs typeface="Arial" panose="020B0604020202020204" pitchFamily="34" charset="0"/>
            </a:endParaRPr>
          </a:p>
          <a:p>
            <a:pPr algn="just"/>
            <a:endParaRPr lang="ru-RU" sz="900" dirty="0">
              <a:solidFill>
                <a:srgbClr val="1A355D"/>
              </a:solidFill>
              <a:latin typeface="Arial" panose="020B0604020202020204" pitchFamily="34" charset="0"/>
              <a:cs typeface="Arial" panose="020B0604020202020204" pitchFamily="34" charset="0"/>
            </a:endParaRPr>
          </a:p>
          <a:p>
            <a:pPr algn="just"/>
            <a:endParaRPr lang="ru-RU" sz="900" dirty="0">
              <a:solidFill>
                <a:srgbClr val="1A355D"/>
              </a:solidFill>
              <a:latin typeface="Arial" panose="020B0604020202020204" pitchFamily="34" charset="0"/>
              <a:cs typeface="Arial" panose="020B0604020202020204" pitchFamily="34" charset="0"/>
            </a:endParaRPr>
          </a:p>
          <a:p>
            <a:pPr algn="just"/>
            <a:endParaRPr lang="ru-RU" sz="900" dirty="0">
              <a:solidFill>
                <a:srgbClr val="1A355D"/>
              </a:solidFill>
              <a:latin typeface="Arial" panose="020B0604020202020204" pitchFamily="34" charset="0"/>
              <a:cs typeface="Arial" panose="020B0604020202020204" pitchFamily="34" charset="0"/>
            </a:endParaRPr>
          </a:p>
          <a:p>
            <a:pPr algn="just"/>
            <a:r>
              <a:rPr lang="ru-RU" sz="900" dirty="0" err="1">
                <a:solidFill>
                  <a:srgbClr val="1A355D"/>
                </a:solidFill>
                <a:latin typeface="Arial" panose="020B0604020202020204" pitchFamily="34" charset="0"/>
                <a:cs typeface="Arial" panose="020B0604020202020204" pitchFamily="34" charset="0"/>
              </a:rPr>
              <a:t>Комитеттің</a:t>
            </a:r>
            <a:r>
              <a:rPr lang="ru-RU" sz="900" dirty="0">
                <a:solidFill>
                  <a:srgbClr val="1A355D"/>
                </a:solidFill>
                <a:latin typeface="Arial" panose="020B0604020202020204" pitchFamily="34" charset="0"/>
                <a:cs typeface="Arial" panose="020B0604020202020204" pitchFamily="34" charset="0"/>
              </a:rPr>
              <a:t> </a:t>
            </a:r>
            <a:r>
              <a:rPr lang="ru-RU" sz="900" dirty="0" err="1">
                <a:solidFill>
                  <a:srgbClr val="1A355D"/>
                </a:solidFill>
                <a:latin typeface="Arial" panose="020B0604020202020204" pitchFamily="34" charset="0"/>
                <a:cs typeface="Arial" panose="020B0604020202020204" pitchFamily="34" charset="0"/>
              </a:rPr>
              <a:t>құрамы</a:t>
            </a:r>
            <a:r>
              <a:rPr lang="ru-RU" sz="900" dirty="0">
                <a:solidFill>
                  <a:srgbClr val="1A355D"/>
                </a:solidFill>
                <a:latin typeface="Arial" panose="020B0604020202020204" pitchFamily="34" charset="0"/>
                <a:cs typeface="Arial" panose="020B0604020202020204" pitchFamily="34" charset="0"/>
              </a:rPr>
              <a:t>:</a:t>
            </a:r>
          </a:p>
          <a:p>
            <a:pPr algn="just"/>
            <a:endParaRPr lang="ru-RU" sz="900" dirty="0">
              <a:solidFill>
                <a:srgbClr val="1A355D"/>
              </a:solidFill>
              <a:latin typeface="Arial" panose="020B0604020202020204" pitchFamily="34" charset="0"/>
              <a:cs typeface="Arial" panose="020B0604020202020204" pitchFamily="34" charset="0"/>
            </a:endParaRPr>
          </a:p>
          <a:p>
            <a:pPr marL="266700" indent="-88900" algn="just">
              <a:buAutoNum type="arabicPeriod"/>
            </a:pPr>
            <a:r>
              <a:rPr lang="ru-RU" sz="900" dirty="0">
                <a:solidFill>
                  <a:srgbClr val="1A355D"/>
                </a:solidFill>
                <a:latin typeface="Arial" panose="020B0604020202020204" pitchFamily="34" charset="0"/>
                <a:cs typeface="Arial" panose="020B0604020202020204" pitchFamily="34" charset="0"/>
              </a:rPr>
              <a:t> </a:t>
            </a:r>
            <a:r>
              <a:rPr lang="ru-RU" sz="900" dirty="0" err="1">
                <a:solidFill>
                  <a:srgbClr val="1A355D"/>
                </a:solidFill>
                <a:latin typeface="Arial" panose="020B0604020202020204" pitchFamily="34" charset="0"/>
                <a:cs typeface="Arial" panose="020B0604020202020204" pitchFamily="34" charset="0"/>
              </a:rPr>
              <a:t>Матишев</a:t>
            </a:r>
            <a:r>
              <a:rPr lang="ru-RU" sz="900" dirty="0">
                <a:solidFill>
                  <a:srgbClr val="1A355D"/>
                </a:solidFill>
                <a:latin typeface="Arial" panose="020B0604020202020204" pitchFamily="34" charset="0"/>
                <a:cs typeface="Arial" panose="020B0604020202020204" pitchFamily="34" charset="0"/>
              </a:rPr>
              <a:t> А. – Комитет </a:t>
            </a:r>
            <a:r>
              <a:rPr lang="ru-RU" sz="900" dirty="0" err="1">
                <a:solidFill>
                  <a:srgbClr val="1A355D"/>
                </a:solidFill>
                <a:latin typeface="Arial" panose="020B0604020202020204" pitchFamily="34" charset="0"/>
                <a:cs typeface="Arial" panose="020B0604020202020204" pitchFamily="34" charset="0"/>
              </a:rPr>
              <a:t>төрағасы</a:t>
            </a:r>
            <a:r>
              <a:rPr lang="ru-RU" sz="900" dirty="0">
                <a:solidFill>
                  <a:srgbClr val="1A355D"/>
                </a:solidFill>
                <a:latin typeface="Arial" panose="020B0604020202020204" pitchFamily="34" charset="0"/>
                <a:cs typeface="Arial" panose="020B0604020202020204" pitchFamily="34" charset="0"/>
              </a:rPr>
              <a:t>, ДК </a:t>
            </a:r>
            <a:r>
              <a:rPr lang="ru-RU" sz="900" dirty="0" err="1">
                <a:solidFill>
                  <a:srgbClr val="1A355D"/>
                </a:solidFill>
                <a:latin typeface="Arial" panose="020B0604020202020204" pitchFamily="34" charset="0"/>
                <a:cs typeface="Arial" panose="020B0604020202020204" pitchFamily="34" charset="0"/>
              </a:rPr>
              <a:t>тәуелсіз</a:t>
            </a:r>
            <a:r>
              <a:rPr lang="ru-RU" sz="900" dirty="0">
                <a:solidFill>
                  <a:srgbClr val="1A355D"/>
                </a:solidFill>
                <a:latin typeface="Arial" panose="020B0604020202020204" pitchFamily="34" charset="0"/>
                <a:cs typeface="Arial" panose="020B0604020202020204" pitchFamily="34" charset="0"/>
              </a:rPr>
              <a:t> директоры</a:t>
            </a:r>
          </a:p>
          <a:p>
            <a:pPr marL="177800" algn="just"/>
            <a:r>
              <a:rPr lang="ru-RU" sz="900" dirty="0">
                <a:solidFill>
                  <a:srgbClr val="1A355D"/>
                </a:solidFill>
                <a:latin typeface="Arial" panose="020B0604020202020204" pitchFamily="34" charset="0"/>
                <a:cs typeface="Arial" panose="020B0604020202020204" pitchFamily="34" charset="0"/>
              </a:rPr>
              <a:t>2. </a:t>
            </a:r>
            <a:r>
              <a:rPr lang="ru-RU" sz="900" dirty="0" err="1">
                <a:solidFill>
                  <a:srgbClr val="1A355D"/>
                </a:solidFill>
                <a:latin typeface="Arial" panose="020B0604020202020204" pitchFamily="34" charset="0"/>
                <a:cs typeface="Arial" panose="020B0604020202020204" pitchFamily="34" charset="0"/>
              </a:rPr>
              <a:t>Кенесарин</a:t>
            </a:r>
            <a:r>
              <a:rPr lang="ru-RU" sz="900" dirty="0">
                <a:solidFill>
                  <a:srgbClr val="1A355D"/>
                </a:solidFill>
                <a:latin typeface="Arial" panose="020B0604020202020204" pitchFamily="34" charset="0"/>
                <a:cs typeface="Arial" panose="020B0604020202020204" pitchFamily="34" charset="0"/>
              </a:rPr>
              <a:t> С.Е.- Комитет </a:t>
            </a:r>
            <a:r>
              <a:rPr lang="ru-RU" sz="900" dirty="0" err="1">
                <a:solidFill>
                  <a:srgbClr val="1A355D"/>
                </a:solidFill>
                <a:latin typeface="Arial" panose="020B0604020202020204" pitchFamily="34" charset="0"/>
                <a:cs typeface="Arial" panose="020B0604020202020204" pitchFamily="34" charset="0"/>
              </a:rPr>
              <a:t>мүшесі</a:t>
            </a:r>
            <a:r>
              <a:rPr lang="ru-RU" sz="900" dirty="0">
                <a:solidFill>
                  <a:srgbClr val="1A355D"/>
                </a:solidFill>
                <a:latin typeface="Arial" panose="020B0604020202020204" pitchFamily="34" charset="0"/>
                <a:cs typeface="Arial" panose="020B0604020202020204" pitchFamily="34" charset="0"/>
              </a:rPr>
              <a:t>, ДК </a:t>
            </a:r>
            <a:r>
              <a:rPr lang="ru-RU" sz="900" dirty="0" err="1">
                <a:solidFill>
                  <a:srgbClr val="1A355D"/>
                </a:solidFill>
                <a:latin typeface="Arial" panose="020B0604020202020204" pitchFamily="34" charset="0"/>
                <a:cs typeface="Arial" panose="020B0604020202020204" pitchFamily="34" charset="0"/>
              </a:rPr>
              <a:t>тәуелсіз</a:t>
            </a:r>
            <a:r>
              <a:rPr lang="ru-RU" sz="900" dirty="0">
                <a:solidFill>
                  <a:srgbClr val="1A355D"/>
                </a:solidFill>
                <a:latin typeface="Arial" panose="020B0604020202020204" pitchFamily="34" charset="0"/>
                <a:cs typeface="Arial" panose="020B0604020202020204" pitchFamily="34" charset="0"/>
              </a:rPr>
              <a:t> директоры</a:t>
            </a:r>
          </a:p>
          <a:p>
            <a:pPr marL="177800" algn="just"/>
            <a:r>
              <a:rPr lang="ru-RU" sz="900" dirty="0">
                <a:solidFill>
                  <a:srgbClr val="1A355D"/>
                </a:solidFill>
                <a:latin typeface="Arial" panose="020B0604020202020204" pitchFamily="34" charset="0"/>
                <a:cs typeface="Arial" panose="020B0604020202020204" pitchFamily="34" charset="0"/>
              </a:rPr>
              <a:t>3. </a:t>
            </a:r>
            <a:r>
              <a:rPr lang="ru-RU" sz="900" dirty="0" err="1">
                <a:solidFill>
                  <a:srgbClr val="1A355D"/>
                </a:solidFill>
                <a:latin typeface="Arial" panose="020B0604020202020204" pitchFamily="34" charset="0"/>
                <a:cs typeface="Arial" panose="020B0604020202020204" pitchFamily="34" charset="0"/>
              </a:rPr>
              <a:t>Жангаулов</a:t>
            </a:r>
            <a:r>
              <a:rPr lang="ru-RU" sz="900" dirty="0">
                <a:solidFill>
                  <a:srgbClr val="1A355D"/>
                </a:solidFill>
                <a:latin typeface="Arial" panose="020B0604020202020204" pitchFamily="34" charset="0"/>
                <a:cs typeface="Arial" panose="020B0604020202020204" pitchFamily="34" charset="0"/>
              </a:rPr>
              <a:t> Е.А.- Комитет </a:t>
            </a:r>
            <a:r>
              <a:rPr lang="ru-RU" sz="900" dirty="0" err="1">
                <a:solidFill>
                  <a:srgbClr val="1A355D"/>
                </a:solidFill>
                <a:latin typeface="Arial" panose="020B0604020202020204" pitchFamily="34" charset="0"/>
                <a:cs typeface="Arial" panose="020B0604020202020204" pitchFamily="34" charset="0"/>
              </a:rPr>
              <a:t>мүшесі</a:t>
            </a:r>
            <a:r>
              <a:rPr lang="ru-RU" sz="900" dirty="0">
                <a:solidFill>
                  <a:srgbClr val="1A355D"/>
                </a:solidFill>
                <a:latin typeface="Arial" panose="020B0604020202020204" pitchFamily="34" charset="0"/>
                <a:cs typeface="Arial" panose="020B0604020202020204" pitchFamily="34" charset="0"/>
              </a:rPr>
              <a:t>, ДК </a:t>
            </a:r>
            <a:r>
              <a:rPr lang="ru-RU" sz="900" dirty="0" err="1">
                <a:solidFill>
                  <a:srgbClr val="1A355D"/>
                </a:solidFill>
                <a:latin typeface="Arial" panose="020B0604020202020204" pitchFamily="34" charset="0"/>
                <a:cs typeface="Arial" panose="020B0604020202020204" pitchFamily="34" charset="0"/>
              </a:rPr>
              <a:t>тәуелсіз</a:t>
            </a:r>
            <a:r>
              <a:rPr lang="ru-RU" sz="900" dirty="0">
                <a:solidFill>
                  <a:srgbClr val="1A355D"/>
                </a:solidFill>
                <a:latin typeface="Arial" panose="020B0604020202020204" pitchFamily="34" charset="0"/>
                <a:cs typeface="Arial" panose="020B0604020202020204" pitchFamily="34" charset="0"/>
              </a:rPr>
              <a:t> директоры</a:t>
            </a:r>
          </a:p>
          <a:p>
            <a:pPr marL="171450" indent="-171450" algn="just">
              <a:buFont typeface="Wingdings" panose="05000000000000000000" pitchFamily="2" charset="2"/>
              <a:buChar char="ü"/>
            </a:pPr>
            <a:endParaRPr lang="ru-RU" sz="900" dirty="0">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ü"/>
            </a:pPr>
            <a:endParaRPr lang="ru-RU" sz="900" dirty="0">
              <a:latin typeface="Arial" panose="020B0604020202020204" pitchFamily="34" charset="0"/>
              <a:cs typeface="Arial" panose="020B0604020202020204" pitchFamily="34" charset="0"/>
            </a:endParaRPr>
          </a:p>
        </p:txBody>
      </p:sp>
      <p:sp>
        <p:nvSpPr>
          <p:cNvPr id="33" name="Text 3">
            <a:extLst>
              <a:ext uri="{FF2B5EF4-FFF2-40B4-BE49-F238E27FC236}">
                <a16:creationId xmlns:a16="http://schemas.microsoft.com/office/drawing/2014/main" id="{4C416565-E27E-4482-8764-80C0A43DA3E9}"/>
              </a:ext>
            </a:extLst>
          </p:cNvPr>
          <p:cNvSpPr/>
          <p:nvPr/>
        </p:nvSpPr>
        <p:spPr>
          <a:xfrm>
            <a:off x="849519" y="195994"/>
            <a:ext cx="11090542" cy="759626"/>
          </a:xfrm>
          <a:prstGeom prst="rect">
            <a:avLst/>
          </a:prstGeom>
          <a:noFill/>
          <a:ln/>
        </p:spPr>
        <p:txBody>
          <a:bodyPr wrap="square" lIns="0" tIns="0" rIns="0" bIns="0" rtlCol="0" anchor="ctr"/>
          <a:lstStyle/>
          <a:p>
            <a:pPr>
              <a:lnSpc>
                <a:spcPct val="90000"/>
              </a:lnSpc>
            </a:pPr>
            <a:r>
              <a:rPr lang="ru-RU" sz="2000" b="1" dirty="0">
                <a:solidFill>
                  <a:schemeClr val="accent1">
                    <a:lumMod val="75000"/>
                  </a:schemeClr>
                </a:solidFill>
                <a:latin typeface="Arial" panose="020B0604020202020204" pitchFamily="34" charset="0"/>
                <a:cs typeface="Arial" panose="020B0604020202020204" pitchFamily="34" charset="0"/>
              </a:rPr>
              <a:t>ОРНЫҚТЫ ДАМУДЫ БАСҚАРУ</a:t>
            </a:r>
          </a:p>
          <a:p>
            <a:pPr>
              <a:lnSpc>
                <a:spcPct val="90000"/>
              </a:lnSpc>
            </a:pPr>
            <a:r>
              <a:rPr lang="ru-RU" sz="2000" b="1" dirty="0">
                <a:solidFill>
                  <a:srgbClr val="4299E1"/>
                </a:solidFill>
                <a:latin typeface="Quattrocento Sans" pitchFamily="34" charset="0"/>
                <a:ea typeface="Quattrocento Sans" pitchFamily="34" charset="-122"/>
                <a:cs typeface="Quattrocento Sans" pitchFamily="34" charset="-120"/>
              </a:rPr>
              <a:t>04-4 </a:t>
            </a:r>
            <a:r>
              <a:rPr lang="ru-RU" sz="2000" b="1" dirty="0">
                <a:solidFill>
                  <a:srgbClr val="1A365D"/>
                </a:solidFill>
                <a:latin typeface="Quattrocento Sans" pitchFamily="34" charset="0"/>
                <a:ea typeface="Quattrocento Sans" pitchFamily="34" charset="-122"/>
                <a:cs typeface="Quattrocento Sans" pitchFamily="34" charset="-120"/>
              </a:rPr>
              <a:t>КОРПОРАТИВТІК БАСҚАРУ – ДИРЕКТОР КЕҢЕСІНІҢ ЖАНЫНДАҒЫ КОМИТЕТТЕР</a:t>
            </a:r>
          </a:p>
        </p:txBody>
      </p:sp>
    </p:spTree>
    <p:extLst>
      <p:ext uri="{BB962C8B-B14F-4D97-AF65-F5344CB8AC3E}">
        <p14:creationId xmlns:p14="http://schemas.microsoft.com/office/powerpoint/2010/main" val="26789059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hape 20">
            <a:extLst>
              <a:ext uri="{FF2B5EF4-FFF2-40B4-BE49-F238E27FC236}">
                <a16:creationId xmlns:a16="http://schemas.microsoft.com/office/drawing/2014/main" id="{AE987DB2-8B50-2201-9B42-EC06B8D6646B}"/>
              </a:ext>
            </a:extLst>
          </p:cNvPr>
          <p:cNvSpPr/>
          <p:nvPr/>
        </p:nvSpPr>
        <p:spPr>
          <a:xfrm>
            <a:off x="390305" y="1070033"/>
            <a:ext cx="5293378" cy="2414335"/>
          </a:xfrm>
          <a:prstGeom prst="roundRect">
            <a:avLst>
              <a:gd name="adj" fmla="val 3774"/>
            </a:avLst>
          </a:prstGeom>
          <a:solidFill>
            <a:srgbClr val="FFFFFF"/>
          </a:solidFill>
          <a:ln/>
          <a:effectLst>
            <a:outerShdw blurRad="48285" dist="32190" dir="5400000" algn="bl" rotWithShape="0">
              <a:srgbClr val="000000">
                <a:alpha val="10196"/>
              </a:srgbClr>
            </a:outerShdw>
          </a:effectLst>
        </p:spPr>
      </p:sp>
      <p:sp>
        <p:nvSpPr>
          <p:cNvPr id="8" name="Shape 4">
            <a:extLst>
              <a:ext uri="{FF2B5EF4-FFF2-40B4-BE49-F238E27FC236}">
                <a16:creationId xmlns:a16="http://schemas.microsoft.com/office/drawing/2014/main" id="{2CCB643F-6B68-F1FD-1DD9-C30833EDC0F8}"/>
              </a:ext>
            </a:extLst>
          </p:cNvPr>
          <p:cNvSpPr/>
          <p:nvPr/>
        </p:nvSpPr>
        <p:spPr>
          <a:xfrm>
            <a:off x="347266" y="880796"/>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66" name="Text 49">
            <a:extLst>
              <a:ext uri="{FF2B5EF4-FFF2-40B4-BE49-F238E27FC236}">
                <a16:creationId xmlns:a16="http://schemas.microsoft.com/office/drawing/2014/main" id="{09857EC3-5813-3DDB-3DDE-B61A2C6C5891}"/>
              </a:ext>
            </a:extLst>
          </p:cNvPr>
          <p:cNvSpPr/>
          <p:nvPr/>
        </p:nvSpPr>
        <p:spPr>
          <a:xfrm>
            <a:off x="11741678" y="6543268"/>
            <a:ext cx="206790" cy="172325"/>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37</a:t>
            </a:r>
            <a:endParaRPr lang="en-US" sz="1000" dirty="0">
              <a:latin typeface="Arial" panose="020B0604020202020204" pitchFamily="34" charset="0"/>
              <a:cs typeface="Arial" panose="020B0604020202020204" pitchFamily="34" charset="0"/>
            </a:endParaRPr>
          </a:p>
        </p:txBody>
      </p:sp>
      <p:sp>
        <p:nvSpPr>
          <p:cNvPr id="21" name="Text 2">
            <a:extLst>
              <a:ext uri="{FF2B5EF4-FFF2-40B4-BE49-F238E27FC236}">
                <a16:creationId xmlns:a16="http://schemas.microsoft.com/office/drawing/2014/main" id="{A81C3BA4-C941-4BDE-A732-84F40649AF22}"/>
              </a:ext>
            </a:extLst>
          </p:cNvPr>
          <p:cNvSpPr/>
          <p:nvPr/>
        </p:nvSpPr>
        <p:spPr>
          <a:xfrm>
            <a:off x="982651" y="128940"/>
            <a:ext cx="10963275" cy="190500"/>
          </a:xfrm>
          <a:prstGeom prst="rect">
            <a:avLst/>
          </a:prstGeom>
          <a:noFill/>
          <a:ln/>
        </p:spPr>
        <p:txBody>
          <a:bodyPr wrap="square" lIns="0" tIns="0" rIns="0" bIns="0" rtlCol="0" anchor="ctr"/>
          <a:lstStyle/>
          <a:p>
            <a:pPr>
              <a:lnSpc>
                <a:spcPct val="120000"/>
              </a:lnSpc>
            </a:pPr>
            <a:r>
              <a:rPr lang="ru-RU"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22" name="Shape 45">
            <a:extLst>
              <a:ext uri="{FF2B5EF4-FFF2-40B4-BE49-F238E27FC236}">
                <a16:creationId xmlns:a16="http://schemas.microsoft.com/office/drawing/2014/main" id="{C27873B4-9272-4264-A2A0-80B82603428C}"/>
              </a:ext>
            </a:extLst>
          </p:cNvPr>
          <p:cNvSpPr/>
          <p:nvPr/>
        </p:nvSpPr>
        <p:spPr>
          <a:xfrm>
            <a:off x="347266" y="6543268"/>
            <a:ext cx="83344" cy="111125"/>
          </a:xfrm>
          <a:custGeom>
            <a:avLst/>
            <a:gdLst/>
            <a:ahLst/>
            <a:cxnLst/>
            <a:rect l="l" t="t" r="r" b="b"/>
            <a:pathLst>
              <a:path w="83344" h="111125">
                <a:moveTo>
                  <a:pt x="13891" y="0"/>
                </a:moveTo>
                <a:cubicBezTo>
                  <a:pt x="6229" y="0"/>
                  <a:pt x="0" y="6229"/>
                  <a:pt x="0" y="13891"/>
                </a:cubicBezTo>
                <a:lnTo>
                  <a:pt x="0" y="97234"/>
                </a:lnTo>
                <a:cubicBezTo>
                  <a:pt x="0" y="104896"/>
                  <a:pt x="6229" y="111125"/>
                  <a:pt x="13891" y="111125"/>
                </a:cubicBezTo>
                <a:lnTo>
                  <a:pt x="69453" y="111125"/>
                </a:lnTo>
                <a:cubicBezTo>
                  <a:pt x="77115" y="111125"/>
                  <a:pt x="83344" y="104896"/>
                  <a:pt x="83344" y="97234"/>
                </a:cubicBezTo>
                <a:lnTo>
                  <a:pt x="83344" y="13891"/>
                </a:lnTo>
                <a:cubicBezTo>
                  <a:pt x="83344" y="6229"/>
                  <a:pt x="77115" y="0"/>
                  <a:pt x="69453" y="0"/>
                </a:cubicBezTo>
                <a:lnTo>
                  <a:pt x="13891" y="0"/>
                </a:lnTo>
                <a:close/>
                <a:moveTo>
                  <a:pt x="38199" y="76398"/>
                </a:moveTo>
                <a:lnTo>
                  <a:pt x="45145" y="76398"/>
                </a:lnTo>
                <a:cubicBezTo>
                  <a:pt x="48986" y="76398"/>
                  <a:pt x="52090" y="79502"/>
                  <a:pt x="52090" y="83344"/>
                </a:cubicBezTo>
                <a:lnTo>
                  <a:pt x="52090" y="100707"/>
                </a:lnTo>
                <a:lnTo>
                  <a:pt x="31254" y="100707"/>
                </a:lnTo>
                <a:lnTo>
                  <a:pt x="31254" y="83344"/>
                </a:lnTo>
                <a:cubicBezTo>
                  <a:pt x="31254" y="79502"/>
                  <a:pt x="34358" y="76398"/>
                  <a:pt x="38199" y="76398"/>
                </a:cubicBezTo>
                <a:close/>
                <a:moveTo>
                  <a:pt x="20836" y="24309"/>
                </a:moveTo>
                <a:cubicBezTo>
                  <a:pt x="20836" y="22399"/>
                  <a:pt x="22399" y="20836"/>
                  <a:pt x="24309" y="20836"/>
                </a:cubicBezTo>
                <a:lnTo>
                  <a:pt x="31254" y="20836"/>
                </a:lnTo>
                <a:cubicBezTo>
                  <a:pt x="33164" y="20836"/>
                  <a:pt x="34727" y="22399"/>
                  <a:pt x="34727" y="24309"/>
                </a:cubicBezTo>
                <a:lnTo>
                  <a:pt x="34727" y="31254"/>
                </a:lnTo>
                <a:cubicBezTo>
                  <a:pt x="34727" y="33164"/>
                  <a:pt x="33164" y="34727"/>
                  <a:pt x="31254" y="34727"/>
                </a:cubicBezTo>
                <a:lnTo>
                  <a:pt x="24309" y="34727"/>
                </a:lnTo>
                <a:cubicBezTo>
                  <a:pt x="22399" y="34727"/>
                  <a:pt x="20836" y="33164"/>
                  <a:pt x="20836" y="31254"/>
                </a:cubicBezTo>
                <a:lnTo>
                  <a:pt x="20836" y="24309"/>
                </a:lnTo>
                <a:close/>
                <a:moveTo>
                  <a:pt x="52090" y="20836"/>
                </a:moveTo>
                <a:lnTo>
                  <a:pt x="59035" y="20836"/>
                </a:lnTo>
                <a:cubicBezTo>
                  <a:pt x="60945" y="20836"/>
                  <a:pt x="62508" y="22399"/>
                  <a:pt x="62508" y="24309"/>
                </a:cubicBezTo>
                <a:lnTo>
                  <a:pt x="62508" y="31254"/>
                </a:lnTo>
                <a:cubicBezTo>
                  <a:pt x="62508" y="33164"/>
                  <a:pt x="60945" y="34727"/>
                  <a:pt x="59035" y="34727"/>
                </a:cubicBezTo>
                <a:lnTo>
                  <a:pt x="52090" y="34727"/>
                </a:lnTo>
                <a:cubicBezTo>
                  <a:pt x="50180" y="34727"/>
                  <a:pt x="48617" y="33164"/>
                  <a:pt x="48617" y="31254"/>
                </a:cubicBezTo>
                <a:lnTo>
                  <a:pt x="48617" y="24309"/>
                </a:lnTo>
                <a:cubicBezTo>
                  <a:pt x="48617" y="22399"/>
                  <a:pt x="50180" y="20836"/>
                  <a:pt x="52090" y="20836"/>
                </a:cubicBezTo>
                <a:close/>
                <a:moveTo>
                  <a:pt x="20836" y="52090"/>
                </a:moveTo>
                <a:cubicBezTo>
                  <a:pt x="20836" y="50180"/>
                  <a:pt x="22399" y="48617"/>
                  <a:pt x="24309" y="48617"/>
                </a:cubicBezTo>
                <a:lnTo>
                  <a:pt x="31254" y="48617"/>
                </a:lnTo>
                <a:cubicBezTo>
                  <a:pt x="33164" y="48617"/>
                  <a:pt x="34727" y="50180"/>
                  <a:pt x="34727" y="52090"/>
                </a:cubicBezTo>
                <a:lnTo>
                  <a:pt x="34727" y="59035"/>
                </a:lnTo>
                <a:cubicBezTo>
                  <a:pt x="34727" y="60945"/>
                  <a:pt x="33164" y="62508"/>
                  <a:pt x="31254" y="62508"/>
                </a:cubicBezTo>
                <a:lnTo>
                  <a:pt x="24309" y="62508"/>
                </a:lnTo>
                <a:cubicBezTo>
                  <a:pt x="22399" y="62508"/>
                  <a:pt x="20836" y="60945"/>
                  <a:pt x="20836" y="59035"/>
                </a:cubicBezTo>
                <a:lnTo>
                  <a:pt x="20836" y="52090"/>
                </a:lnTo>
                <a:close/>
                <a:moveTo>
                  <a:pt x="52090" y="48617"/>
                </a:moveTo>
                <a:lnTo>
                  <a:pt x="59035" y="48617"/>
                </a:lnTo>
                <a:cubicBezTo>
                  <a:pt x="60945" y="48617"/>
                  <a:pt x="62508" y="50180"/>
                  <a:pt x="62508" y="52090"/>
                </a:cubicBezTo>
                <a:lnTo>
                  <a:pt x="62508" y="59035"/>
                </a:lnTo>
                <a:cubicBezTo>
                  <a:pt x="62508" y="60945"/>
                  <a:pt x="60945" y="62508"/>
                  <a:pt x="59035" y="62508"/>
                </a:cubicBezTo>
                <a:lnTo>
                  <a:pt x="52090" y="62508"/>
                </a:lnTo>
                <a:cubicBezTo>
                  <a:pt x="50180" y="62508"/>
                  <a:pt x="48617" y="60945"/>
                  <a:pt x="48617" y="59035"/>
                </a:cubicBezTo>
                <a:lnTo>
                  <a:pt x="48617" y="52090"/>
                </a:lnTo>
                <a:cubicBezTo>
                  <a:pt x="48617" y="50180"/>
                  <a:pt x="50180" y="48617"/>
                  <a:pt x="52090" y="48617"/>
                </a:cubicBezTo>
                <a:close/>
              </a:path>
            </a:pathLst>
          </a:custGeom>
          <a:solidFill>
            <a:srgbClr val="2B6CB0"/>
          </a:solidFill>
          <a:ln/>
        </p:spPr>
      </p:sp>
      <p:sp>
        <p:nvSpPr>
          <p:cNvPr id="23" name="Text 46">
            <a:extLst>
              <a:ext uri="{FF2B5EF4-FFF2-40B4-BE49-F238E27FC236}">
                <a16:creationId xmlns:a16="http://schemas.microsoft.com/office/drawing/2014/main" id="{2B8C38A7-8FF2-430F-95EA-BF4C07545A34}"/>
              </a:ext>
            </a:extLst>
          </p:cNvPr>
          <p:cNvSpPr/>
          <p:nvPr/>
        </p:nvSpPr>
        <p:spPr>
          <a:xfrm>
            <a:off x="519906" y="6495713"/>
            <a:ext cx="925491"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      </a:t>
            </a:r>
            <a:endParaRPr lang="en-US" sz="1000" dirty="0">
              <a:latin typeface="Arial" panose="020B0604020202020204" pitchFamily="34" charset="0"/>
              <a:cs typeface="Arial" panose="020B0604020202020204" pitchFamily="34" charset="0"/>
            </a:endParaRPr>
          </a:p>
        </p:txBody>
      </p:sp>
      <p:sp>
        <p:nvSpPr>
          <p:cNvPr id="26" name="Shape 0">
            <a:extLst>
              <a:ext uri="{FF2B5EF4-FFF2-40B4-BE49-F238E27FC236}">
                <a16:creationId xmlns:a16="http://schemas.microsoft.com/office/drawing/2014/main" id="{BCBD4623-B371-4C7A-B25E-A52690235804}"/>
              </a:ext>
            </a:extLst>
          </p:cNvPr>
          <p:cNvSpPr/>
          <p:nvPr/>
        </p:nvSpPr>
        <p:spPr>
          <a:xfrm>
            <a:off x="410683" y="257226"/>
            <a:ext cx="438150" cy="457200"/>
          </a:xfrm>
          <a:prstGeom prst="roundRect">
            <a:avLst>
              <a:gd name="adj" fmla="val 26087"/>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27" name="Shape 1">
            <a:extLst>
              <a:ext uri="{FF2B5EF4-FFF2-40B4-BE49-F238E27FC236}">
                <a16:creationId xmlns:a16="http://schemas.microsoft.com/office/drawing/2014/main" id="{D991F1D6-5D16-4CCC-B379-9A9AC45C0169}"/>
              </a:ext>
            </a:extLst>
          </p:cNvPr>
          <p:cNvSpPr/>
          <p:nvPr/>
        </p:nvSpPr>
        <p:spPr>
          <a:xfrm>
            <a:off x="523569" y="390576"/>
            <a:ext cx="214313" cy="190500"/>
          </a:xfrm>
          <a:custGeom>
            <a:avLst/>
            <a:gdLst/>
            <a:ahLst/>
            <a:cxnLst/>
            <a:rect l="l" t="t" r="r" b="b"/>
            <a:pathLst>
              <a:path w="214313" h="190500">
                <a:moveTo>
                  <a:pt x="115156" y="-7032"/>
                </a:moveTo>
                <a:cubicBezTo>
                  <a:pt x="113630" y="-10009"/>
                  <a:pt x="110542" y="-11906"/>
                  <a:pt x="107193" y="-11906"/>
                </a:cubicBezTo>
                <a:cubicBezTo>
                  <a:pt x="103845" y="-11906"/>
                  <a:pt x="100757" y="-10009"/>
                  <a:pt x="99231" y="-7032"/>
                </a:cubicBezTo>
                <a:lnTo>
                  <a:pt x="71847" y="46620"/>
                </a:lnTo>
                <a:lnTo>
                  <a:pt x="12353" y="56071"/>
                </a:lnTo>
                <a:cubicBezTo>
                  <a:pt x="9041" y="56592"/>
                  <a:pt x="6288" y="58936"/>
                  <a:pt x="5246" y="62136"/>
                </a:cubicBezTo>
                <a:cubicBezTo>
                  <a:pt x="4204" y="65336"/>
                  <a:pt x="5060" y="68833"/>
                  <a:pt x="7404" y="71214"/>
                </a:cubicBezTo>
                <a:lnTo>
                  <a:pt x="49969" y="113816"/>
                </a:lnTo>
                <a:lnTo>
                  <a:pt x="40593" y="173310"/>
                </a:lnTo>
                <a:cubicBezTo>
                  <a:pt x="40072" y="176622"/>
                  <a:pt x="41449" y="179970"/>
                  <a:pt x="44165" y="181942"/>
                </a:cubicBezTo>
                <a:cubicBezTo>
                  <a:pt x="46881" y="183914"/>
                  <a:pt x="50453" y="184212"/>
                  <a:pt x="53467" y="182687"/>
                </a:cubicBezTo>
                <a:lnTo>
                  <a:pt x="107193" y="155377"/>
                </a:lnTo>
                <a:lnTo>
                  <a:pt x="160883" y="182687"/>
                </a:lnTo>
                <a:cubicBezTo>
                  <a:pt x="163860" y="184212"/>
                  <a:pt x="167469" y="183914"/>
                  <a:pt x="170185" y="181942"/>
                </a:cubicBezTo>
                <a:cubicBezTo>
                  <a:pt x="172901" y="179970"/>
                  <a:pt x="174278" y="176659"/>
                  <a:pt x="173757" y="173310"/>
                </a:cubicBezTo>
                <a:lnTo>
                  <a:pt x="164343" y="113816"/>
                </a:lnTo>
                <a:lnTo>
                  <a:pt x="206908" y="71214"/>
                </a:lnTo>
                <a:cubicBezTo>
                  <a:pt x="209290" y="68833"/>
                  <a:pt x="210108" y="65336"/>
                  <a:pt x="209066" y="62136"/>
                </a:cubicBezTo>
                <a:cubicBezTo>
                  <a:pt x="208025" y="58936"/>
                  <a:pt x="205308" y="56592"/>
                  <a:pt x="201960" y="56071"/>
                </a:cubicBezTo>
                <a:lnTo>
                  <a:pt x="142503" y="46620"/>
                </a:lnTo>
                <a:lnTo>
                  <a:pt x="115156" y="-7032"/>
                </a:lnTo>
                <a:close/>
              </a:path>
            </a:pathLst>
          </a:custGeom>
          <a:solidFill>
            <a:srgbClr val="FFFFFF"/>
          </a:solidFill>
          <a:ln/>
        </p:spPr>
      </p:sp>
      <p:sp>
        <p:nvSpPr>
          <p:cNvPr id="2" name="Прямоугольник 1">
            <a:extLst>
              <a:ext uri="{FF2B5EF4-FFF2-40B4-BE49-F238E27FC236}">
                <a16:creationId xmlns:a16="http://schemas.microsoft.com/office/drawing/2014/main" id="{46AA65C6-59AA-453A-808B-9B155944F7DA}"/>
              </a:ext>
            </a:extLst>
          </p:cNvPr>
          <p:cNvSpPr/>
          <p:nvPr/>
        </p:nvSpPr>
        <p:spPr>
          <a:xfrm>
            <a:off x="489598" y="1116906"/>
            <a:ext cx="5176137" cy="2123658"/>
          </a:xfrm>
          <a:prstGeom prst="rect">
            <a:avLst/>
          </a:prstGeom>
        </p:spPr>
        <p:txBody>
          <a:bodyPr wrap="square">
            <a:spAutoFit/>
          </a:bodyPr>
          <a:lstStyle/>
          <a:p>
            <a:pPr algn="just"/>
            <a:r>
              <a:rPr lang="kk-KZ" sz="1200" dirty="0">
                <a:latin typeface="Arial" panose="020B0604020202020204" pitchFamily="34" charset="0"/>
                <a:cs typeface="Arial" panose="020B0604020202020204" pitchFamily="34" charset="0"/>
              </a:rPr>
              <a:t>Қордың 2018 жылғы 10 мамырдағы № 175 бұйрығымен бекітілген Корпоративтік басқару кодексінің 8-тармағына сәйкес Қор корпоративтік басқаруды тәуелсіз ұйымдармен кемінде үш жылда бір рет бағалауды жүргізеді.</a:t>
            </a:r>
          </a:p>
          <a:p>
            <a:pPr algn="just"/>
            <a:endParaRPr lang="ru-RU" sz="1200" dirty="0">
              <a:latin typeface="Arial" panose="020B0604020202020204" pitchFamily="34" charset="0"/>
              <a:cs typeface="Arial" panose="020B0604020202020204" pitchFamily="34" charset="0"/>
            </a:endParaRPr>
          </a:p>
          <a:p>
            <a:pPr algn="just"/>
            <a:r>
              <a:rPr lang="ru-RU" sz="1200" dirty="0">
                <a:latin typeface="Arial" panose="020B0604020202020204" pitchFamily="34" charset="0"/>
                <a:cs typeface="Arial" panose="020B0604020202020204" pitchFamily="34" charset="0"/>
              </a:rPr>
              <a:t>2025 </a:t>
            </a:r>
            <a:r>
              <a:rPr lang="ru-RU" sz="1200" dirty="0" err="1">
                <a:latin typeface="Arial" panose="020B0604020202020204" pitchFamily="34" charset="0"/>
                <a:cs typeface="Arial" panose="020B0604020202020204" pitchFamily="34" charset="0"/>
              </a:rPr>
              <a:t>жылғы</a:t>
            </a:r>
            <a:r>
              <a:rPr lang="ru-RU" sz="1200" dirty="0">
                <a:latin typeface="Arial" panose="020B0604020202020204" pitchFamily="34" charset="0"/>
                <a:cs typeface="Arial" panose="020B0604020202020204" pitchFamily="34" charset="0"/>
              </a:rPr>
              <a:t> 9 </a:t>
            </a:r>
            <a:r>
              <a:rPr lang="ru-RU" sz="1200" dirty="0" err="1">
                <a:latin typeface="Arial" panose="020B0604020202020204" pitchFamily="34" charset="0"/>
                <a:cs typeface="Arial" panose="020B0604020202020204" pitchFamily="34" charset="0"/>
              </a:rPr>
              <a:t>қыркүйекте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Қорда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корпоративтік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басқаруға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тәуелсіз</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бағалау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жүргізу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жөніндегі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қызметтерді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көрсету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туралы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Консалтингтік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агенттік</a:t>
            </a:r>
            <a:r>
              <a:rPr lang="ru-RU" sz="1200" dirty="0">
                <a:latin typeface="Arial" panose="020B0604020202020204" pitchFamily="34" charset="0"/>
                <a:cs typeface="Arial" panose="020B0604020202020204" pitchFamily="34" charset="0"/>
              </a:rPr>
              <a:t> «ВЕКТОР» ЖШС-мен </a:t>
            </a:r>
            <a:r>
              <a:rPr lang="ru-RU" sz="1200" dirty="0" err="1">
                <a:latin typeface="Arial" panose="020B0604020202020204" pitchFamily="34" charset="0"/>
                <a:cs typeface="Arial" panose="020B0604020202020204" pitchFamily="34" charset="0"/>
              </a:rPr>
              <a:t>шарт</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жасалды</a:t>
            </a:r>
            <a:r>
              <a:rPr lang="ru-RU" sz="1200" dirty="0">
                <a:latin typeface="Arial" panose="020B0604020202020204" pitchFamily="34" charset="0"/>
                <a:cs typeface="Arial" panose="020B0604020202020204" pitchFamily="34" charset="0"/>
              </a:rPr>
              <a:t>.</a:t>
            </a:r>
          </a:p>
          <a:p>
            <a:pPr algn="just"/>
            <a:endParaRPr lang="ru-RU" sz="1200" dirty="0">
              <a:latin typeface="Arial" panose="020B0604020202020204" pitchFamily="34" charset="0"/>
              <a:cs typeface="Arial" panose="020B0604020202020204" pitchFamily="34" charset="0"/>
            </a:endParaRPr>
          </a:p>
          <a:p>
            <a:pPr algn="just"/>
            <a:r>
              <a:rPr lang="ru-RU" sz="1200" dirty="0" err="1">
                <a:latin typeface="Arial" panose="020B0604020202020204" pitchFamily="34" charset="0"/>
                <a:cs typeface="Arial" panose="020B0604020202020204" pitchFamily="34" charset="0"/>
              </a:rPr>
              <a:t>Қордың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корпоративтік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басқаруын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бағалау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жөніндегі</a:t>
            </a:r>
            <a:r>
              <a:rPr lang="ru-RU" sz="1200" dirty="0">
                <a:latin typeface="Arial" panose="020B0604020202020204" pitchFamily="34" charset="0"/>
                <a:cs typeface="Arial" panose="020B0604020202020204" pitchFamily="34" charset="0"/>
              </a:rPr>
              <a:t> 2025 </a:t>
            </a:r>
            <a:r>
              <a:rPr lang="ru-RU" sz="1200" dirty="0" err="1">
                <a:latin typeface="Arial" panose="020B0604020202020204" pitchFamily="34" charset="0"/>
                <a:cs typeface="Arial" panose="020B0604020202020204" pitchFamily="34" charset="0"/>
              </a:rPr>
              <a:t>жылғы</a:t>
            </a:r>
            <a:r>
              <a:rPr lang="ru-RU" sz="1200" dirty="0">
                <a:latin typeface="Arial" panose="020B0604020202020204" pitchFamily="34" charset="0"/>
                <a:cs typeface="Arial" panose="020B0604020202020204" pitchFamily="34" charset="0"/>
              </a:rPr>
              <a:t> 24 </a:t>
            </a:r>
            <a:r>
              <a:rPr lang="ru-RU" sz="1200" dirty="0" err="1">
                <a:latin typeface="Arial" panose="020B0604020202020204" pitchFamily="34" charset="0"/>
                <a:cs typeface="Arial" panose="020B0604020202020204" pitchFamily="34" charset="0"/>
              </a:rPr>
              <a:t>қарашадағы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есеп</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Қордың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Директорлар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кеңесінің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назарына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алынды</a:t>
            </a:r>
            <a:endParaRPr lang="ru-RU" sz="1200" dirty="0">
              <a:latin typeface="Arial" panose="020B0604020202020204" pitchFamily="34" charset="0"/>
              <a:cs typeface="Arial" panose="020B0604020202020204" pitchFamily="34" charset="0"/>
            </a:endParaRPr>
          </a:p>
        </p:txBody>
      </p:sp>
      <p:sp>
        <p:nvSpPr>
          <p:cNvPr id="17" name="Shape 26">
            <a:extLst>
              <a:ext uri="{FF2B5EF4-FFF2-40B4-BE49-F238E27FC236}">
                <a16:creationId xmlns:a16="http://schemas.microsoft.com/office/drawing/2014/main" id="{D7221E15-1425-4981-A16E-38E95452E6A7}"/>
              </a:ext>
            </a:extLst>
          </p:cNvPr>
          <p:cNvSpPr/>
          <p:nvPr/>
        </p:nvSpPr>
        <p:spPr>
          <a:xfrm>
            <a:off x="5913800" y="1077712"/>
            <a:ext cx="6034668" cy="5049059"/>
          </a:xfrm>
          <a:custGeom>
            <a:avLst/>
            <a:gdLst/>
            <a:ahLst/>
            <a:cxnLst/>
            <a:rect l="l" t="t" r="r" b="b"/>
            <a:pathLst>
              <a:path w="5619750" h="2076450">
                <a:moveTo>
                  <a:pt x="38100" y="0"/>
                </a:moveTo>
                <a:lnTo>
                  <a:pt x="5505450" y="0"/>
                </a:lnTo>
                <a:cubicBezTo>
                  <a:pt x="5568534" y="0"/>
                  <a:pt x="5619750" y="51216"/>
                  <a:pt x="5619750" y="114300"/>
                </a:cubicBezTo>
                <a:lnTo>
                  <a:pt x="5619750" y="1962150"/>
                </a:lnTo>
                <a:cubicBezTo>
                  <a:pt x="5619750" y="2025234"/>
                  <a:pt x="5568534" y="2076450"/>
                  <a:pt x="5505450" y="2076450"/>
                </a:cubicBezTo>
                <a:lnTo>
                  <a:pt x="38100" y="2076450"/>
                </a:lnTo>
                <a:cubicBezTo>
                  <a:pt x="17072" y="2076450"/>
                  <a:pt x="0" y="2059378"/>
                  <a:pt x="0" y="203835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txBody>
          <a:bodyPr/>
          <a:lstStyle/>
          <a:p>
            <a:endParaRPr lang="ru-KZ" dirty="0"/>
          </a:p>
        </p:txBody>
      </p:sp>
      <p:graphicFrame>
        <p:nvGraphicFramePr>
          <p:cNvPr id="18" name="Таблица 17">
            <a:extLst>
              <a:ext uri="{FF2B5EF4-FFF2-40B4-BE49-F238E27FC236}">
                <a16:creationId xmlns:a16="http://schemas.microsoft.com/office/drawing/2014/main" id="{D17C6A91-8026-420F-98BA-2D09A6F53EEB}"/>
              </a:ext>
            </a:extLst>
          </p:cNvPr>
          <p:cNvGraphicFramePr>
            <a:graphicFrameLocks noGrp="1"/>
          </p:cNvGraphicFramePr>
          <p:nvPr>
            <p:extLst/>
          </p:nvPr>
        </p:nvGraphicFramePr>
        <p:xfrm>
          <a:off x="6018576" y="1116906"/>
          <a:ext cx="5783119" cy="5118100"/>
        </p:xfrm>
        <a:graphic>
          <a:graphicData uri="http://schemas.openxmlformats.org/drawingml/2006/table">
            <a:tbl>
              <a:tblPr firstRow="1" bandRow="1">
                <a:tableStyleId>{5C22544A-7EE6-4342-B048-85BDC9FD1C3A}</a:tableStyleId>
              </a:tblPr>
              <a:tblGrid>
                <a:gridCol w="262070">
                  <a:extLst>
                    <a:ext uri="{9D8B030D-6E8A-4147-A177-3AD203B41FA5}">
                      <a16:colId xmlns:a16="http://schemas.microsoft.com/office/drawing/2014/main" val="2036480567"/>
                    </a:ext>
                  </a:extLst>
                </a:gridCol>
                <a:gridCol w="3324866">
                  <a:extLst>
                    <a:ext uri="{9D8B030D-6E8A-4147-A177-3AD203B41FA5}">
                      <a16:colId xmlns:a16="http://schemas.microsoft.com/office/drawing/2014/main" val="2823216389"/>
                    </a:ext>
                  </a:extLst>
                </a:gridCol>
                <a:gridCol w="755633">
                  <a:extLst>
                    <a:ext uri="{9D8B030D-6E8A-4147-A177-3AD203B41FA5}">
                      <a16:colId xmlns:a16="http://schemas.microsoft.com/office/drawing/2014/main" val="1751800541"/>
                    </a:ext>
                  </a:extLst>
                </a:gridCol>
                <a:gridCol w="665779">
                  <a:extLst>
                    <a:ext uri="{9D8B030D-6E8A-4147-A177-3AD203B41FA5}">
                      <a16:colId xmlns:a16="http://schemas.microsoft.com/office/drawing/2014/main" val="4280325747"/>
                    </a:ext>
                  </a:extLst>
                </a:gridCol>
                <a:gridCol w="774771">
                  <a:extLst>
                    <a:ext uri="{9D8B030D-6E8A-4147-A177-3AD203B41FA5}">
                      <a16:colId xmlns:a16="http://schemas.microsoft.com/office/drawing/2014/main" val="1444396454"/>
                    </a:ext>
                  </a:extLst>
                </a:gridCol>
              </a:tblGrid>
              <a:tr h="272866">
                <a:tc rowSpan="2">
                  <a:txBody>
                    <a:bodyPr/>
                    <a:lstStyle/>
                    <a:p>
                      <a:endParaRPr lang="ru-KZ" sz="1050" kern="1200" dirty="0">
                        <a:solidFill>
                          <a:schemeClr val="tx1"/>
                        </a:solidFill>
                        <a:latin typeface="Arial" panose="020B0604020202020204" pitchFamily="34" charset="0"/>
                        <a:ea typeface="+mn-ea"/>
                        <a:cs typeface="Arial" panose="020B0604020202020204" pitchFamily="34" charset="0"/>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050" kern="1200" dirty="0">
                        <a:solidFill>
                          <a:schemeClr val="tx1"/>
                        </a:solidFill>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050" kern="1200" dirty="0" err="1">
                          <a:solidFill>
                            <a:schemeClr val="tx1"/>
                          </a:solidFill>
                          <a:latin typeface="Arial" panose="020B0604020202020204" pitchFamily="34" charset="0"/>
                          <a:ea typeface="+mn-ea"/>
                          <a:cs typeface="Arial" panose="020B0604020202020204" pitchFamily="34" charset="0"/>
                        </a:rPr>
                        <a:t>Компоненттің</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атауы</a:t>
                      </a:r>
                      <a:r>
                        <a:rPr lang="ru-RU" sz="1050" kern="1200" dirty="0">
                          <a:solidFill>
                            <a:schemeClr val="tx1"/>
                          </a:solidFill>
                          <a:latin typeface="Arial" panose="020B0604020202020204" pitchFamily="34" charset="0"/>
                          <a:ea typeface="+mn-ea"/>
                          <a:cs typeface="Arial" panose="020B0604020202020204" pitchFamily="34" charset="0"/>
                        </a:rPr>
                        <a:t> 	</a:t>
                      </a:r>
                    </a:p>
                    <a:p>
                      <a:endParaRPr lang="ru-KZ" sz="1050" kern="1200" dirty="0">
                        <a:solidFill>
                          <a:schemeClr val="tx1"/>
                        </a:solidFill>
                        <a:latin typeface="Arial" panose="020B0604020202020204" pitchFamily="34" charset="0"/>
                        <a:ea typeface="+mn-ea"/>
                        <a:cs typeface="Arial" panose="020B0604020202020204" pitchFamily="34" charset="0"/>
                      </a:endParaRPr>
                    </a:p>
                  </a:txBody>
                  <a:tcPr>
                    <a:solidFill>
                      <a:schemeClr val="accent1">
                        <a:lumMod val="60000"/>
                        <a:lumOff val="40000"/>
                      </a:schemeClr>
                    </a:solidFill>
                  </a:tcPr>
                </a:tc>
                <a:tc gridSpan="3">
                  <a:txBody>
                    <a:bodyPr/>
                    <a:lstStyle/>
                    <a:p>
                      <a:r>
                        <a:rPr lang="ru-RU" sz="1050" kern="1200" dirty="0" err="1">
                          <a:solidFill>
                            <a:schemeClr val="tx1"/>
                          </a:solidFill>
                          <a:latin typeface="Arial" panose="020B0604020202020204" pitchFamily="34" charset="0"/>
                          <a:ea typeface="+mn-ea"/>
                          <a:cs typeface="Arial" panose="020B0604020202020204" pitchFamily="34" charset="0"/>
                        </a:rPr>
                        <a:t>Компоненттің</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рейтингі</a:t>
                      </a:r>
                      <a:r>
                        <a:rPr lang="ru-RU" sz="1050" kern="1200" dirty="0">
                          <a:solidFill>
                            <a:schemeClr val="tx1"/>
                          </a:solidFill>
                          <a:latin typeface="Arial" panose="020B0604020202020204" pitchFamily="34" charset="0"/>
                          <a:ea typeface="+mn-ea"/>
                          <a:cs typeface="Arial" panose="020B0604020202020204" pitchFamily="34" charset="0"/>
                        </a:rPr>
                        <a:t>, балл	</a:t>
                      </a:r>
                    </a:p>
                  </a:txBody>
                  <a:tcPr>
                    <a:solidFill>
                      <a:schemeClr val="accent1">
                        <a:lumMod val="60000"/>
                        <a:lumOff val="40000"/>
                      </a:schemeClr>
                    </a:solidFill>
                  </a:tcPr>
                </a:tc>
                <a:tc hMerge="1">
                  <a:txBody>
                    <a:bodyPr/>
                    <a:lstStyle/>
                    <a:p>
                      <a:endParaRPr lang="ru-KZ" dirty="0"/>
                    </a:p>
                  </a:txBody>
                  <a:tcPr/>
                </a:tc>
                <a:tc hMerge="1">
                  <a:txBody>
                    <a:bodyPr/>
                    <a:lstStyle/>
                    <a:p>
                      <a:endParaRPr lang="ru-KZ" dirty="0"/>
                    </a:p>
                  </a:txBody>
                  <a:tcPr/>
                </a:tc>
                <a:extLst>
                  <a:ext uri="{0D108BD9-81ED-4DB2-BD59-A6C34878D82A}">
                    <a16:rowId xmlns:a16="http://schemas.microsoft.com/office/drawing/2014/main" val="4130393283"/>
                  </a:ext>
                </a:extLst>
              </a:tr>
              <a:tr h="0">
                <a:tc vMerge="1">
                  <a:txBody>
                    <a:bodyPr/>
                    <a:lstStyle/>
                    <a:p>
                      <a:endParaRPr lang="ru-KZ" dirty="0"/>
                    </a:p>
                  </a:txBody>
                  <a:tcPr/>
                </a:tc>
                <a:tc vMerge="1">
                  <a:txBody>
                    <a:bodyPr/>
                    <a:lstStyle/>
                    <a:p>
                      <a:endParaRPr lang="ru-KZ" dirty="0"/>
                    </a:p>
                  </a:txBody>
                  <a:tcPr/>
                </a:tc>
                <a:tc>
                  <a:txBody>
                    <a:bodyPr/>
                    <a:lstStyle/>
                    <a:p>
                      <a:r>
                        <a:rPr lang="ru-RU" sz="1050" b="0" kern="1200" dirty="0" err="1">
                          <a:solidFill>
                            <a:schemeClr val="tx1"/>
                          </a:solidFill>
                          <a:latin typeface="Arial" panose="020B0604020202020204" pitchFamily="34" charset="0"/>
                          <a:ea typeface="+mn-ea"/>
                          <a:cs typeface="Arial" panose="020B0604020202020204" pitchFamily="34" charset="0"/>
                        </a:rPr>
                        <a:t>Ең</a:t>
                      </a:r>
                      <a:r>
                        <a:rPr lang="ru-RU" sz="1050" b="0" kern="1200" dirty="0">
                          <a:solidFill>
                            <a:schemeClr val="tx1"/>
                          </a:solidFill>
                          <a:latin typeface="Arial" panose="020B0604020202020204" pitchFamily="34" charset="0"/>
                          <a:ea typeface="+mn-ea"/>
                          <a:cs typeface="Arial" panose="020B0604020202020204" pitchFamily="34" charset="0"/>
                        </a:rPr>
                        <a:t> </a:t>
                      </a:r>
                      <a:r>
                        <a:rPr lang="ru-RU" sz="1050" b="0" kern="1200" dirty="0" err="1">
                          <a:solidFill>
                            <a:schemeClr val="tx1"/>
                          </a:solidFill>
                          <a:latin typeface="Arial" panose="020B0604020202020204" pitchFamily="34" charset="0"/>
                          <a:ea typeface="+mn-ea"/>
                          <a:cs typeface="Arial" panose="020B0604020202020204" pitchFamily="34" charset="0"/>
                        </a:rPr>
                        <a:t>жоғары</a:t>
                      </a:r>
                      <a:endParaRPr lang="ru-RU" sz="1050" b="0" kern="1200" dirty="0">
                        <a:solidFill>
                          <a:schemeClr val="tx1"/>
                        </a:solidFill>
                        <a:latin typeface="Arial" panose="020B0604020202020204" pitchFamily="34" charset="0"/>
                        <a:ea typeface="+mn-ea"/>
                        <a:cs typeface="Arial" panose="020B0604020202020204" pitchFamily="34" charset="0"/>
                      </a:endParaRPr>
                    </a:p>
                  </a:txBody>
                  <a:tcPr>
                    <a:solidFill>
                      <a:schemeClr val="accent1">
                        <a:lumMod val="60000"/>
                        <a:lumOff val="40000"/>
                      </a:schemeClr>
                    </a:solidFill>
                  </a:tcPr>
                </a:tc>
                <a:tc>
                  <a:txBody>
                    <a:bodyPr/>
                    <a:lstStyle/>
                    <a:p>
                      <a:r>
                        <a:rPr lang="ru-RU" sz="1050" b="0" kern="1200" dirty="0" err="1">
                          <a:solidFill>
                            <a:schemeClr val="tx1"/>
                          </a:solidFill>
                          <a:latin typeface="Arial" panose="020B0604020202020204" pitchFamily="34" charset="0"/>
                          <a:ea typeface="+mn-ea"/>
                          <a:cs typeface="Arial" panose="020B0604020202020204" pitchFamily="34" charset="0"/>
                        </a:rPr>
                        <a:t>Нақты</a:t>
                      </a:r>
                      <a:endParaRPr lang="ru-RU" sz="1050" b="0" kern="1200" dirty="0">
                        <a:solidFill>
                          <a:schemeClr val="tx1"/>
                        </a:solidFill>
                        <a:latin typeface="Arial" panose="020B0604020202020204" pitchFamily="34" charset="0"/>
                        <a:ea typeface="+mn-ea"/>
                        <a:cs typeface="Arial" panose="020B0604020202020204" pitchFamily="34" charset="0"/>
                      </a:endParaRPr>
                    </a:p>
                  </a:txBody>
                  <a:tcPr>
                    <a:solidFill>
                      <a:schemeClr val="accent1">
                        <a:lumMod val="60000"/>
                        <a:lumOff val="40000"/>
                      </a:schemeClr>
                    </a:solidFill>
                  </a:tcPr>
                </a:tc>
                <a:tc>
                  <a:txBody>
                    <a:bodyPr/>
                    <a:lstStyle/>
                    <a:p>
                      <a:r>
                        <a:rPr lang="ru-RU" sz="1050" b="0" kern="1200" dirty="0">
                          <a:solidFill>
                            <a:schemeClr val="tx1"/>
                          </a:solidFill>
                          <a:latin typeface="Arial" panose="020B0604020202020204" pitchFamily="34" charset="0"/>
                          <a:ea typeface="+mn-ea"/>
                          <a:cs typeface="Arial" panose="020B0604020202020204" pitchFamily="34" charset="0"/>
                        </a:rPr>
                        <a:t>Рейтинг-</a:t>
                      </a:r>
                      <a:r>
                        <a:rPr lang="ru-RU" sz="1050" b="0" kern="1200" dirty="0" err="1">
                          <a:solidFill>
                            <a:schemeClr val="tx1"/>
                          </a:solidFill>
                          <a:latin typeface="Arial" panose="020B0604020202020204" pitchFamily="34" charset="0"/>
                          <a:ea typeface="+mn-ea"/>
                          <a:cs typeface="Arial" panose="020B0604020202020204" pitchFamily="34" charset="0"/>
                        </a:rPr>
                        <a:t>тік</a:t>
                      </a:r>
                      <a:r>
                        <a:rPr lang="ru-RU" sz="1050" b="0" kern="1200" dirty="0">
                          <a:solidFill>
                            <a:schemeClr val="tx1"/>
                          </a:solidFill>
                          <a:latin typeface="Arial" panose="020B0604020202020204" pitchFamily="34" charset="0"/>
                          <a:ea typeface="+mn-ea"/>
                          <a:cs typeface="Arial" panose="020B0604020202020204" pitchFamily="34" charset="0"/>
                        </a:rPr>
                        <a:t> ,%</a:t>
                      </a:r>
                    </a:p>
                  </a:txBody>
                  <a:tcPr>
                    <a:solidFill>
                      <a:schemeClr val="accent1">
                        <a:lumMod val="60000"/>
                        <a:lumOff val="40000"/>
                      </a:schemeClr>
                    </a:solidFill>
                  </a:tcPr>
                </a:tc>
                <a:extLst>
                  <a:ext uri="{0D108BD9-81ED-4DB2-BD59-A6C34878D82A}">
                    <a16:rowId xmlns:a16="http://schemas.microsoft.com/office/drawing/2014/main" val="2474000101"/>
                  </a:ext>
                </a:extLst>
              </a:tr>
              <a:tr h="370840">
                <a:tc>
                  <a:txBody>
                    <a:bodyPr/>
                    <a:lstStyle/>
                    <a:p>
                      <a:r>
                        <a:rPr lang="ru-RU" sz="1050" kern="1200" dirty="0">
                          <a:solidFill>
                            <a:schemeClr val="tx1"/>
                          </a:solidFill>
                          <a:latin typeface="Arial" panose="020B0604020202020204" pitchFamily="34" charset="0"/>
                          <a:ea typeface="+mn-ea"/>
                          <a:cs typeface="Arial" panose="020B0604020202020204" pitchFamily="34" charset="0"/>
                        </a:rPr>
                        <a:t>1</a:t>
                      </a:r>
                      <a:endParaRPr lang="ru-KZ" sz="1050" kern="1200" dirty="0">
                        <a:solidFill>
                          <a:schemeClr val="tx1"/>
                        </a:solidFill>
                        <a:latin typeface="Arial" panose="020B0604020202020204" pitchFamily="34" charset="0"/>
                        <a:ea typeface="+mn-ea"/>
                        <a:cs typeface="Arial" panose="020B0604020202020204" pitchFamily="34" charset="0"/>
                      </a:endParaRPr>
                    </a:p>
                  </a:txBody>
                  <a:tcPr>
                    <a:lnR w="9525" cap="flat" cmpd="sng" algn="ctr">
                      <a:solidFill>
                        <a:schemeClr val="accent1">
                          <a:lumMod val="60000"/>
                          <a:lumOff val="40000"/>
                        </a:schemeClr>
                      </a:solidFill>
                      <a:prstDash val="solid"/>
                      <a:round/>
                      <a:headEnd type="none" w="med" len="med"/>
                      <a:tailEnd type="none" w="med" len="med"/>
                    </a:lnR>
                    <a:lnB w="9525" cap="flat" cmpd="sng" algn="ctr">
                      <a:solidFill>
                        <a:schemeClr val="accent1">
                          <a:lumMod val="60000"/>
                          <a:lumOff val="40000"/>
                        </a:schemeClr>
                      </a:solidFill>
                      <a:prstDash val="solid"/>
                      <a:round/>
                      <a:headEnd type="none" w="med" len="med"/>
                      <a:tailEnd type="none" w="med" len="med"/>
                    </a:lnB>
                    <a:noFill/>
                  </a:tcPr>
                </a:tc>
                <a:tc>
                  <a:txBody>
                    <a:bodyPr/>
                    <a:lstStyle/>
                    <a:p>
                      <a:r>
                        <a:rPr lang="ru-RU" sz="1050" kern="1200" dirty="0" err="1">
                          <a:solidFill>
                            <a:schemeClr val="tx1"/>
                          </a:solidFill>
                          <a:latin typeface="Arial" panose="020B0604020202020204" pitchFamily="34" charset="0"/>
                          <a:ea typeface="+mn-ea"/>
                          <a:cs typeface="Arial" panose="020B0604020202020204" pitchFamily="34" charset="0"/>
                        </a:rPr>
                        <a:t>Меншік</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құрылымы</a:t>
                      </a:r>
                      <a:r>
                        <a:rPr lang="ru-RU" sz="1050" kern="1200" dirty="0">
                          <a:solidFill>
                            <a:schemeClr val="tx1"/>
                          </a:solidFill>
                          <a:latin typeface="Arial" panose="020B0604020202020204" pitchFamily="34" charset="0"/>
                          <a:ea typeface="+mn-ea"/>
                          <a:cs typeface="Arial" panose="020B0604020202020204" pitchFamily="34" charset="0"/>
                        </a:rPr>
                        <a:t> мен </a:t>
                      </a:r>
                      <a:r>
                        <a:rPr lang="ru-RU" sz="1050" kern="1200" dirty="0" err="1">
                          <a:solidFill>
                            <a:schemeClr val="tx1"/>
                          </a:solidFill>
                          <a:latin typeface="Arial" panose="020B0604020202020204" pitchFamily="34" charset="0"/>
                          <a:ea typeface="+mn-ea"/>
                          <a:cs typeface="Arial" panose="020B0604020202020204" pitchFamily="34" charset="0"/>
                        </a:rPr>
                        <a:t>Жалғыз</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акционердің</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ықпалы</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17</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B w="9525" cap="flat" cmpd="sng" algn="ctr">
                      <a:solidFill>
                        <a:schemeClr val="accent1">
                          <a:lumMod val="60000"/>
                          <a:lumOff val="40000"/>
                        </a:schemeClr>
                      </a:solidFill>
                      <a:prstDash val="solid"/>
                      <a:round/>
                      <a:headEnd type="none" w="med" len="med"/>
                      <a:tailEnd type="none" w="med" len="med"/>
                    </a:lnB>
                    <a:noFill/>
                  </a:tcPr>
                </a:tc>
                <a:tc>
                  <a:txBody>
                    <a:bodyPr/>
                    <a:lstStyle/>
                    <a:p>
                      <a:pPr marL="0" algn="ctr" defTabSz="914400" rtl="0" eaLnBrk="1" latinLnBrk="0" hangingPunct="1"/>
                      <a:r>
                        <a:rPr lang="ru-RU" sz="1050" kern="1200" dirty="0">
                          <a:solidFill>
                            <a:schemeClr val="tx1"/>
                          </a:solidFill>
                          <a:latin typeface="Arial" panose="020B0604020202020204" pitchFamily="34" charset="0"/>
                          <a:ea typeface="+mn-ea"/>
                          <a:cs typeface="Arial" panose="020B0604020202020204" pitchFamily="34" charset="0"/>
                        </a:rPr>
                        <a:t>14,5</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85,3</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713696049"/>
                  </a:ext>
                </a:extLst>
              </a:tr>
              <a:tr h="256148">
                <a:tc>
                  <a:txBody>
                    <a:bodyPr/>
                    <a:lstStyle/>
                    <a:p>
                      <a:r>
                        <a:rPr lang="ru-RU" sz="1050" kern="1200" dirty="0">
                          <a:solidFill>
                            <a:schemeClr val="tx1"/>
                          </a:solidFill>
                          <a:latin typeface="Arial" panose="020B0604020202020204" pitchFamily="34" charset="0"/>
                          <a:ea typeface="+mn-ea"/>
                          <a:cs typeface="Arial" panose="020B0604020202020204" pitchFamily="34" charset="0"/>
                        </a:rPr>
                        <a:t>2</a:t>
                      </a:r>
                      <a:endParaRPr lang="ru-KZ" sz="1050" kern="1200" dirty="0">
                        <a:solidFill>
                          <a:schemeClr val="tx1"/>
                        </a:solidFill>
                        <a:latin typeface="Arial" panose="020B0604020202020204" pitchFamily="34" charset="0"/>
                        <a:ea typeface="+mn-ea"/>
                        <a:cs typeface="Arial" panose="020B0604020202020204" pitchFamily="34" charset="0"/>
                      </a:endParaRPr>
                    </a:p>
                  </a:txBody>
                  <a:tcP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50" kern="1200" dirty="0" err="1">
                          <a:solidFill>
                            <a:schemeClr val="tx1"/>
                          </a:solidFill>
                          <a:latin typeface="Arial" panose="020B0604020202020204" pitchFamily="34" charset="0"/>
                          <a:ea typeface="+mn-ea"/>
                          <a:cs typeface="Arial" panose="020B0604020202020204" pitchFamily="34" charset="0"/>
                        </a:rPr>
                        <a:t>Директорлар</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кеңесінің</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құрылымы</a:t>
                      </a:r>
                      <a:r>
                        <a:rPr lang="ru-RU" sz="1050" kern="1200" dirty="0">
                          <a:solidFill>
                            <a:schemeClr val="tx1"/>
                          </a:solidFill>
                          <a:latin typeface="Arial" panose="020B0604020202020204" pitchFamily="34" charset="0"/>
                          <a:ea typeface="+mn-ea"/>
                          <a:cs typeface="Arial" panose="020B0604020202020204" pitchFamily="34" charset="0"/>
                        </a:rPr>
                        <a:t> мен </a:t>
                      </a:r>
                      <a:r>
                        <a:rPr lang="ru-RU" sz="1050" kern="1200" dirty="0" err="1">
                          <a:solidFill>
                            <a:schemeClr val="tx1"/>
                          </a:solidFill>
                          <a:latin typeface="Arial" panose="020B0604020202020204" pitchFamily="34" charset="0"/>
                          <a:ea typeface="+mn-ea"/>
                          <a:cs typeface="Arial" panose="020B0604020202020204" pitchFamily="34" charset="0"/>
                        </a:rPr>
                        <a:t>жұмыс</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практикасы</a:t>
                      </a:r>
                      <a:endParaRPr lang="ru-RU"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84</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marL="0" algn="ctr" defTabSz="914400" rtl="0" eaLnBrk="1" latinLnBrk="0" hangingPunct="1"/>
                      <a:r>
                        <a:rPr lang="ru-RU" sz="1050" kern="1200" dirty="0">
                          <a:solidFill>
                            <a:schemeClr val="tx1"/>
                          </a:solidFill>
                          <a:latin typeface="Arial" panose="020B0604020202020204" pitchFamily="34" charset="0"/>
                          <a:ea typeface="+mn-ea"/>
                          <a:cs typeface="Arial" panose="020B0604020202020204" pitchFamily="34" charset="0"/>
                        </a:rPr>
                        <a:t>63,25</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75,3</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244153359"/>
                  </a:ext>
                </a:extLst>
              </a:tr>
              <a:tr h="0">
                <a:tc>
                  <a:txBody>
                    <a:bodyPr/>
                    <a:lstStyle/>
                    <a:p>
                      <a:r>
                        <a:rPr lang="ru-RU" sz="1050" kern="1200" dirty="0">
                          <a:solidFill>
                            <a:schemeClr val="tx1"/>
                          </a:solidFill>
                          <a:latin typeface="Arial" panose="020B0604020202020204" pitchFamily="34" charset="0"/>
                          <a:ea typeface="+mn-ea"/>
                          <a:cs typeface="Arial" panose="020B0604020202020204" pitchFamily="34" charset="0"/>
                        </a:rPr>
                        <a:t>3</a:t>
                      </a:r>
                      <a:endParaRPr lang="ru-KZ" sz="1050" kern="1200" dirty="0">
                        <a:solidFill>
                          <a:schemeClr val="tx1"/>
                        </a:solidFill>
                        <a:latin typeface="Arial" panose="020B0604020202020204" pitchFamily="34" charset="0"/>
                        <a:ea typeface="+mn-ea"/>
                        <a:cs typeface="Arial" panose="020B0604020202020204" pitchFamily="34" charset="0"/>
                      </a:endParaRPr>
                    </a:p>
                  </a:txBody>
                  <a:tcP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50" kern="1200" dirty="0" err="1">
                          <a:solidFill>
                            <a:schemeClr val="tx1"/>
                          </a:solidFill>
                          <a:latin typeface="Arial" panose="020B0604020202020204" pitchFamily="34" charset="0"/>
                          <a:ea typeface="+mn-ea"/>
                          <a:cs typeface="Arial" panose="020B0604020202020204" pitchFamily="34" charset="0"/>
                        </a:rPr>
                        <a:t>Атқарушы</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органның</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қызметі</a:t>
                      </a:r>
                      <a:r>
                        <a:rPr lang="ru-RU" sz="1050" kern="1200" dirty="0">
                          <a:solidFill>
                            <a:schemeClr val="tx1"/>
                          </a:solidFill>
                          <a:latin typeface="Arial" panose="020B0604020202020204" pitchFamily="34" charset="0"/>
                          <a:ea typeface="+mn-ea"/>
                          <a:cs typeface="Arial" panose="020B0604020202020204" pitchFamily="34" charset="0"/>
                        </a:rPr>
                        <a:t> </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29</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marL="0" algn="ctr" defTabSz="914400" rtl="0" eaLnBrk="1" latinLnBrk="0" hangingPunct="1"/>
                      <a:r>
                        <a:rPr lang="ru-RU" sz="1050" kern="1200" dirty="0">
                          <a:solidFill>
                            <a:schemeClr val="tx1"/>
                          </a:solidFill>
                          <a:latin typeface="Arial" panose="020B0604020202020204" pitchFamily="34" charset="0"/>
                          <a:ea typeface="+mn-ea"/>
                          <a:cs typeface="Arial" panose="020B0604020202020204" pitchFamily="34" charset="0"/>
                        </a:rPr>
                        <a:t>22,25</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76,7</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4209869841"/>
                  </a:ext>
                </a:extLst>
              </a:tr>
              <a:tr h="281940">
                <a:tc>
                  <a:txBody>
                    <a:bodyPr/>
                    <a:lstStyle/>
                    <a:p>
                      <a:r>
                        <a:rPr lang="ru-RU" sz="1050" kern="1200" dirty="0">
                          <a:solidFill>
                            <a:schemeClr val="tx1"/>
                          </a:solidFill>
                          <a:latin typeface="Arial" panose="020B0604020202020204" pitchFamily="34" charset="0"/>
                          <a:ea typeface="+mn-ea"/>
                          <a:cs typeface="Arial" panose="020B0604020202020204" pitchFamily="34" charset="0"/>
                        </a:rPr>
                        <a:t>4</a:t>
                      </a:r>
                      <a:endParaRPr lang="ru-KZ" sz="1050" kern="1200" dirty="0">
                        <a:solidFill>
                          <a:schemeClr val="tx1"/>
                        </a:solidFill>
                        <a:latin typeface="Arial" panose="020B0604020202020204" pitchFamily="34" charset="0"/>
                        <a:ea typeface="+mn-ea"/>
                        <a:cs typeface="Arial" panose="020B0604020202020204" pitchFamily="34" charset="0"/>
                      </a:endParaRPr>
                    </a:p>
                  </a:txBody>
                  <a:tcP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50" kern="1200" dirty="0" err="1">
                          <a:solidFill>
                            <a:schemeClr val="tx1"/>
                          </a:solidFill>
                          <a:latin typeface="Arial" panose="020B0604020202020204" pitchFamily="34" charset="0"/>
                          <a:ea typeface="+mn-ea"/>
                          <a:cs typeface="Arial" panose="020B0604020202020204" pitchFamily="34" charset="0"/>
                        </a:rPr>
                        <a:t>Қаржылық</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мүдделі</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тұлғалардың</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құқықтары</a:t>
                      </a:r>
                      <a:endParaRPr lang="ru-RU"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39</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marL="0" algn="ctr" defTabSz="914400" rtl="0" eaLnBrk="1" latinLnBrk="0" hangingPunct="1"/>
                      <a:r>
                        <a:rPr lang="ru-RU" sz="1050" kern="1200" dirty="0">
                          <a:solidFill>
                            <a:schemeClr val="tx1"/>
                          </a:solidFill>
                          <a:latin typeface="Arial" panose="020B0604020202020204" pitchFamily="34" charset="0"/>
                          <a:ea typeface="+mn-ea"/>
                          <a:cs typeface="Arial" panose="020B0604020202020204" pitchFamily="34" charset="0"/>
                        </a:rPr>
                        <a:t>29.5</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75,6</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454529683"/>
                  </a:ext>
                </a:extLst>
              </a:tr>
              <a:tr h="281940">
                <a:tc>
                  <a:txBody>
                    <a:bodyPr/>
                    <a:lstStyle/>
                    <a:p>
                      <a:r>
                        <a:rPr lang="ru-RU" sz="1050" kern="1200" dirty="0">
                          <a:solidFill>
                            <a:schemeClr val="tx1"/>
                          </a:solidFill>
                          <a:latin typeface="Arial" panose="020B0604020202020204" pitchFamily="34" charset="0"/>
                          <a:ea typeface="+mn-ea"/>
                          <a:cs typeface="Arial" panose="020B0604020202020204" pitchFamily="34" charset="0"/>
                        </a:rPr>
                        <a:t>5</a:t>
                      </a:r>
                      <a:endParaRPr lang="ru-KZ" sz="1050" kern="1200" dirty="0">
                        <a:solidFill>
                          <a:schemeClr val="tx1"/>
                        </a:solidFill>
                        <a:latin typeface="Arial" panose="020B0604020202020204" pitchFamily="34" charset="0"/>
                        <a:ea typeface="+mn-ea"/>
                        <a:cs typeface="Arial" panose="020B0604020202020204" pitchFamily="34" charset="0"/>
                      </a:endParaRPr>
                    </a:p>
                  </a:txBody>
                  <a:tcP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50" kern="1200" dirty="0" err="1">
                          <a:solidFill>
                            <a:schemeClr val="tx1"/>
                          </a:solidFill>
                          <a:latin typeface="Arial" panose="020B0604020202020204" pitchFamily="34" charset="0"/>
                          <a:ea typeface="+mn-ea"/>
                          <a:cs typeface="Arial" panose="020B0604020202020204" pitchFamily="34" charset="0"/>
                        </a:rPr>
                        <a:t>Қаржылық</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ашықтық</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және</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ақпаратты</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ашу</a:t>
                      </a:r>
                      <a:endParaRPr lang="ru-RU"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73</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marL="0" algn="ctr" defTabSz="914400" rtl="0" eaLnBrk="1" latinLnBrk="0" hangingPunct="1"/>
                      <a:r>
                        <a:rPr lang="ru-RU" sz="1050" kern="1200" dirty="0">
                          <a:solidFill>
                            <a:schemeClr val="tx1"/>
                          </a:solidFill>
                          <a:latin typeface="Arial" panose="020B0604020202020204" pitchFamily="34" charset="0"/>
                          <a:ea typeface="+mn-ea"/>
                          <a:cs typeface="Arial" panose="020B0604020202020204" pitchFamily="34" charset="0"/>
                        </a:rPr>
                        <a:t>61,75</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84,6</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66603348"/>
                  </a:ext>
                </a:extLst>
              </a:tr>
              <a:tr h="370840">
                <a:tc>
                  <a:txBody>
                    <a:bodyPr/>
                    <a:lstStyle/>
                    <a:p>
                      <a:r>
                        <a:rPr lang="ru-RU" sz="1050" kern="1200" dirty="0">
                          <a:solidFill>
                            <a:schemeClr val="tx1"/>
                          </a:solidFill>
                          <a:latin typeface="Arial" panose="020B0604020202020204" pitchFamily="34" charset="0"/>
                          <a:ea typeface="+mn-ea"/>
                          <a:cs typeface="Arial" panose="020B0604020202020204" pitchFamily="34" charset="0"/>
                        </a:rPr>
                        <a:t>6</a:t>
                      </a:r>
                      <a:endParaRPr lang="ru-KZ" sz="1050" kern="1200" dirty="0">
                        <a:solidFill>
                          <a:schemeClr val="tx1"/>
                        </a:solidFill>
                        <a:latin typeface="Arial" panose="020B0604020202020204" pitchFamily="34" charset="0"/>
                        <a:ea typeface="+mn-ea"/>
                        <a:cs typeface="Arial" panose="020B0604020202020204" pitchFamily="34" charset="0"/>
                      </a:endParaRPr>
                    </a:p>
                  </a:txBody>
                  <a:tcP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r>
                        <a:rPr lang="ru-RU" sz="1050" kern="1200" dirty="0" err="1">
                          <a:solidFill>
                            <a:schemeClr val="tx1"/>
                          </a:solidFill>
                          <a:latin typeface="Arial" panose="020B0604020202020204" pitchFamily="34" charset="0"/>
                          <a:ea typeface="+mn-ea"/>
                          <a:cs typeface="Arial" panose="020B0604020202020204" pitchFamily="34" charset="0"/>
                        </a:rPr>
                        <a:t>Компанияның</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тәуекелдерді</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басқару</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жүйесі</a:t>
                      </a:r>
                      <a:r>
                        <a:rPr lang="ru-RU" sz="1050" kern="1200" dirty="0">
                          <a:solidFill>
                            <a:schemeClr val="tx1"/>
                          </a:solidFill>
                          <a:latin typeface="Arial" panose="020B0604020202020204" pitchFamily="34" charset="0"/>
                          <a:ea typeface="+mn-ea"/>
                          <a:cs typeface="Arial" panose="020B0604020202020204" pitchFamily="34" charset="0"/>
                        </a:rPr>
                        <a:t> (ТБЖ), </a:t>
                      </a:r>
                      <a:r>
                        <a:rPr lang="ru-RU" sz="1050" kern="1200" dirty="0" err="1">
                          <a:solidFill>
                            <a:schemeClr val="tx1"/>
                          </a:solidFill>
                          <a:latin typeface="Arial" panose="020B0604020202020204" pitchFamily="34" charset="0"/>
                          <a:ea typeface="+mn-ea"/>
                          <a:cs typeface="Arial" panose="020B0604020202020204" pitchFamily="34" charset="0"/>
                        </a:rPr>
                        <a:t>ішкі</a:t>
                      </a:r>
                      <a:r>
                        <a:rPr lang="ru-RU" sz="1050" kern="1200" dirty="0">
                          <a:solidFill>
                            <a:schemeClr val="tx1"/>
                          </a:solidFill>
                          <a:latin typeface="Arial" panose="020B0604020202020204" pitchFamily="34" charset="0"/>
                          <a:ea typeface="+mn-ea"/>
                          <a:cs typeface="Arial" panose="020B0604020202020204" pitchFamily="34" charset="0"/>
                        </a:rPr>
                        <a:t> аудит </a:t>
                      </a:r>
                      <a:r>
                        <a:rPr lang="ru-RU" sz="1050" kern="1200" dirty="0" err="1">
                          <a:solidFill>
                            <a:schemeClr val="tx1"/>
                          </a:solidFill>
                          <a:latin typeface="Arial" panose="020B0604020202020204" pitchFamily="34" charset="0"/>
                          <a:ea typeface="+mn-ea"/>
                          <a:cs typeface="Arial" panose="020B0604020202020204" pitchFamily="34" charset="0"/>
                        </a:rPr>
                        <a:t>қызметінің</a:t>
                      </a:r>
                      <a:r>
                        <a:rPr lang="ru-RU" sz="1050" kern="1200" dirty="0">
                          <a:solidFill>
                            <a:schemeClr val="tx1"/>
                          </a:solidFill>
                          <a:latin typeface="Arial" panose="020B0604020202020204" pitchFamily="34" charset="0"/>
                          <a:ea typeface="+mn-ea"/>
                          <a:cs typeface="Arial" panose="020B0604020202020204" pitchFamily="34" charset="0"/>
                        </a:rPr>
                        <a:t> (ІАҚ) </a:t>
                      </a:r>
                      <a:r>
                        <a:rPr lang="ru-RU" sz="1050" kern="1200" dirty="0" err="1">
                          <a:solidFill>
                            <a:schemeClr val="tx1"/>
                          </a:solidFill>
                          <a:latin typeface="Arial" panose="020B0604020202020204" pitchFamily="34" charset="0"/>
                          <a:ea typeface="+mn-ea"/>
                          <a:cs typeface="Arial" panose="020B0604020202020204" pitchFamily="34" charset="0"/>
                        </a:rPr>
                        <a:t>жұмысы</a:t>
                      </a:r>
                      <a:r>
                        <a:rPr lang="ru-RU" sz="1050" kern="1200" dirty="0">
                          <a:solidFill>
                            <a:schemeClr val="tx1"/>
                          </a:solidFill>
                          <a:latin typeface="Arial" panose="020B0604020202020204" pitchFamily="34" charset="0"/>
                          <a:ea typeface="+mn-ea"/>
                          <a:cs typeface="Arial" panose="020B0604020202020204" pitchFamily="34" charset="0"/>
                        </a:rPr>
                        <a:t>, ТБЖ мен ІАҚ-</a:t>
                      </a:r>
                      <a:r>
                        <a:rPr lang="ru-RU" sz="1050" kern="1200" dirty="0" err="1">
                          <a:solidFill>
                            <a:schemeClr val="tx1"/>
                          </a:solidFill>
                          <a:latin typeface="Arial" panose="020B0604020202020204" pitchFamily="34" charset="0"/>
                          <a:ea typeface="+mn-ea"/>
                          <a:cs typeface="Arial" panose="020B0604020202020204" pitchFamily="34" charset="0"/>
                        </a:rPr>
                        <a:t>тың</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қоғамның</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басқару</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органдарымен</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өзара</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іс-қимылы</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91</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marL="0" algn="ctr" defTabSz="914400" rtl="0" eaLnBrk="1" latinLnBrk="0" hangingPunct="1"/>
                      <a:r>
                        <a:rPr lang="ru-RU" sz="1050" kern="1200" dirty="0">
                          <a:solidFill>
                            <a:schemeClr val="tx1"/>
                          </a:solidFill>
                          <a:latin typeface="Arial" panose="020B0604020202020204" pitchFamily="34" charset="0"/>
                          <a:ea typeface="+mn-ea"/>
                          <a:cs typeface="Arial" panose="020B0604020202020204" pitchFamily="34" charset="0"/>
                        </a:rPr>
                        <a:t>81,5</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89,6</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516068047"/>
                  </a:ext>
                </a:extLst>
              </a:tr>
              <a:tr h="370840">
                <a:tc>
                  <a:txBody>
                    <a:bodyPr/>
                    <a:lstStyle/>
                    <a:p>
                      <a:r>
                        <a:rPr lang="ru-RU" sz="1050" kern="1200" dirty="0">
                          <a:solidFill>
                            <a:schemeClr val="tx1"/>
                          </a:solidFill>
                          <a:latin typeface="Arial" panose="020B0604020202020204" pitchFamily="34" charset="0"/>
                          <a:ea typeface="+mn-ea"/>
                          <a:cs typeface="Arial" panose="020B0604020202020204" pitchFamily="34" charset="0"/>
                        </a:rPr>
                        <a:t>7</a:t>
                      </a:r>
                      <a:endParaRPr lang="ru-KZ" sz="1050" kern="1200" dirty="0">
                        <a:solidFill>
                          <a:schemeClr val="tx1"/>
                        </a:solidFill>
                        <a:latin typeface="Arial" panose="020B0604020202020204" pitchFamily="34" charset="0"/>
                        <a:ea typeface="+mn-ea"/>
                        <a:cs typeface="Arial" panose="020B0604020202020204" pitchFamily="34" charset="0"/>
                      </a:endParaRPr>
                    </a:p>
                  </a:txBody>
                  <a:tcP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r>
                        <a:rPr lang="ru-RU" sz="1050" kern="1200" dirty="0">
                          <a:solidFill>
                            <a:schemeClr val="tx1"/>
                          </a:solidFill>
                          <a:latin typeface="Arial" panose="020B0604020202020204" pitchFamily="34" charset="0"/>
                          <a:ea typeface="+mn-ea"/>
                          <a:cs typeface="Arial" panose="020B0604020202020204" pitchFamily="34" charset="0"/>
                        </a:rPr>
                        <a:t>ІНҚ-</a:t>
                      </a:r>
                      <a:r>
                        <a:rPr lang="ru-RU" sz="1050" kern="1200" dirty="0" err="1">
                          <a:solidFill>
                            <a:schemeClr val="tx1"/>
                          </a:solidFill>
                          <a:latin typeface="Arial" panose="020B0604020202020204" pitchFamily="34" charset="0"/>
                          <a:ea typeface="+mn-ea"/>
                          <a:cs typeface="Arial" panose="020B0604020202020204" pitchFamily="34" charset="0"/>
                        </a:rPr>
                        <a:t>ны</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қызметкерлердің</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лауазымдық</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нұсқаулықтарын</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стратегияға</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жоспарлауға</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және</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есептілікке</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қатысты</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құжаттарды</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талдау</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40</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marL="0" algn="ctr" defTabSz="914400" rtl="0" eaLnBrk="1" latinLnBrk="0" hangingPunct="1"/>
                      <a:r>
                        <a:rPr lang="ru-RU" sz="1050" kern="1200" dirty="0">
                          <a:solidFill>
                            <a:schemeClr val="tx1"/>
                          </a:solidFill>
                          <a:latin typeface="Arial" panose="020B0604020202020204" pitchFamily="34" charset="0"/>
                          <a:ea typeface="+mn-ea"/>
                          <a:cs typeface="Arial" panose="020B0604020202020204" pitchFamily="34" charset="0"/>
                        </a:rPr>
                        <a:t>33,75</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84,4</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377554538"/>
                  </a:ext>
                </a:extLst>
              </a:tr>
              <a:tr h="370840">
                <a:tc>
                  <a:txBody>
                    <a:bodyPr/>
                    <a:lstStyle/>
                    <a:p>
                      <a:r>
                        <a:rPr lang="ru-RU" sz="1050" kern="1200" dirty="0">
                          <a:solidFill>
                            <a:schemeClr val="tx1"/>
                          </a:solidFill>
                          <a:latin typeface="Arial" panose="020B0604020202020204" pitchFamily="34" charset="0"/>
                          <a:ea typeface="+mn-ea"/>
                          <a:cs typeface="Arial" panose="020B0604020202020204" pitchFamily="34" charset="0"/>
                        </a:rPr>
                        <a:t>8</a:t>
                      </a:r>
                      <a:endParaRPr lang="ru-KZ" sz="1050" kern="1200" dirty="0">
                        <a:solidFill>
                          <a:schemeClr val="tx1"/>
                        </a:solidFill>
                        <a:latin typeface="Arial" panose="020B0604020202020204" pitchFamily="34" charset="0"/>
                        <a:ea typeface="+mn-ea"/>
                        <a:cs typeface="Arial" panose="020B0604020202020204" pitchFamily="34" charset="0"/>
                      </a:endParaRPr>
                    </a:p>
                  </a:txBody>
                  <a:tcP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r>
                        <a:rPr lang="ru-RU" sz="1050" kern="1200" dirty="0" err="1">
                          <a:solidFill>
                            <a:schemeClr val="tx1"/>
                          </a:solidFill>
                          <a:latin typeface="Arial" panose="020B0604020202020204" pitchFamily="34" charset="0"/>
                          <a:ea typeface="+mn-ea"/>
                          <a:cs typeface="Arial" panose="020B0604020202020204" pitchFamily="34" charset="0"/>
                        </a:rPr>
                        <a:t>Компанияның</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корпоративтік</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басқару</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қағидаттарын</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ұстануы</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16</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marL="0" algn="ctr" defTabSz="914400" rtl="0" eaLnBrk="1" latinLnBrk="0" hangingPunct="1"/>
                      <a:r>
                        <a:rPr lang="ru-RU" sz="1050" kern="1200" dirty="0">
                          <a:solidFill>
                            <a:schemeClr val="tx1"/>
                          </a:solidFill>
                          <a:latin typeface="Arial" panose="020B0604020202020204" pitchFamily="34" charset="0"/>
                          <a:ea typeface="+mn-ea"/>
                          <a:cs typeface="Arial" panose="020B0604020202020204" pitchFamily="34" charset="0"/>
                        </a:rPr>
                        <a:t>12</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75</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11815846"/>
                  </a:ext>
                </a:extLst>
              </a:tr>
              <a:tr h="491922">
                <a:tc>
                  <a:txBody>
                    <a:bodyPr/>
                    <a:lstStyle/>
                    <a:p>
                      <a:r>
                        <a:rPr lang="ru-RU" sz="1050" kern="1200" dirty="0">
                          <a:solidFill>
                            <a:schemeClr val="tx1"/>
                          </a:solidFill>
                          <a:latin typeface="Arial" panose="020B0604020202020204" pitchFamily="34" charset="0"/>
                          <a:ea typeface="+mn-ea"/>
                          <a:cs typeface="Arial" panose="020B0604020202020204" pitchFamily="34" charset="0"/>
                        </a:rPr>
                        <a:t>9</a:t>
                      </a:r>
                      <a:endParaRPr lang="ru-KZ" sz="1050" kern="1200" dirty="0">
                        <a:solidFill>
                          <a:schemeClr val="tx1"/>
                        </a:solidFill>
                        <a:latin typeface="Arial" panose="020B0604020202020204" pitchFamily="34" charset="0"/>
                        <a:ea typeface="+mn-ea"/>
                        <a:cs typeface="Arial" panose="020B0604020202020204" pitchFamily="34" charset="0"/>
                      </a:endParaRPr>
                    </a:p>
                  </a:txBody>
                  <a:tcP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50" kern="1200" dirty="0" err="1">
                          <a:solidFill>
                            <a:schemeClr val="tx1"/>
                          </a:solidFill>
                          <a:latin typeface="Arial" panose="020B0604020202020204" pitchFamily="34" charset="0"/>
                          <a:ea typeface="+mn-ea"/>
                          <a:cs typeface="Arial" panose="020B0604020202020204" pitchFamily="34" charset="0"/>
                        </a:rPr>
                        <a:t>Корпоративтік</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хатшы</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жұмысының</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тиімділігі</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акционерлік</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қоғамдарға</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қойылатын</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заңнама</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талаптарының</a:t>
                      </a:r>
                      <a:r>
                        <a:rPr lang="ru-RU" sz="1050" kern="1200" dirty="0">
                          <a:solidFill>
                            <a:schemeClr val="tx1"/>
                          </a:solidFill>
                          <a:latin typeface="Arial" panose="020B0604020202020204" pitchFamily="34" charset="0"/>
                          <a:ea typeface="+mn-ea"/>
                          <a:cs typeface="Arial" panose="020B0604020202020204" pitchFamily="34" charset="0"/>
                        </a:rPr>
                        <a:t> </a:t>
                      </a:r>
                      <a:r>
                        <a:rPr lang="ru-RU" sz="1050" kern="1200" dirty="0" err="1">
                          <a:solidFill>
                            <a:schemeClr val="tx1"/>
                          </a:solidFill>
                          <a:latin typeface="Arial" panose="020B0604020202020204" pitchFamily="34" charset="0"/>
                          <a:ea typeface="+mn-ea"/>
                          <a:cs typeface="Arial" panose="020B0604020202020204" pitchFamily="34" charset="0"/>
                        </a:rPr>
                        <a:t>сақталуы</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10</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marL="0" algn="ctr" defTabSz="914400" rtl="0" eaLnBrk="1" latinLnBrk="0" hangingPunct="1"/>
                      <a:r>
                        <a:rPr lang="ru-RU" sz="1050" kern="1200" dirty="0">
                          <a:solidFill>
                            <a:schemeClr val="tx1"/>
                          </a:solidFill>
                          <a:latin typeface="Arial" panose="020B0604020202020204" pitchFamily="34" charset="0"/>
                          <a:ea typeface="+mn-ea"/>
                          <a:cs typeface="Arial" panose="020B0604020202020204" pitchFamily="34" charset="0"/>
                        </a:rPr>
                        <a:t>8,5</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1050" kern="1200" dirty="0">
                          <a:solidFill>
                            <a:schemeClr val="tx1"/>
                          </a:solidFill>
                          <a:latin typeface="Arial" panose="020B0604020202020204" pitchFamily="34" charset="0"/>
                          <a:ea typeface="+mn-ea"/>
                          <a:cs typeface="Arial" panose="020B0604020202020204" pitchFamily="34" charset="0"/>
                        </a:rPr>
                        <a:t>85</a:t>
                      </a:r>
                      <a:endParaRPr lang="ru-KZ" sz="1050"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497785467"/>
                  </a:ext>
                </a:extLst>
              </a:tr>
              <a:tr h="370840">
                <a:tc>
                  <a:txBody>
                    <a:bodyPr/>
                    <a:lstStyle/>
                    <a:p>
                      <a:endParaRPr lang="ru-KZ" sz="1050" kern="1200" dirty="0">
                        <a:solidFill>
                          <a:schemeClr val="tx1"/>
                        </a:solidFill>
                        <a:latin typeface="Arial" panose="020B0604020202020204" pitchFamily="34" charset="0"/>
                        <a:ea typeface="+mn-ea"/>
                        <a:cs typeface="Arial" panose="020B0604020202020204" pitchFamily="34" charset="0"/>
                      </a:endParaRPr>
                    </a:p>
                  </a:txBody>
                  <a:tcP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noFill/>
                  </a:tcPr>
                </a:tc>
                <a:tc>
                  <a:txBody>
                    <a:bodyPr/>
                    <a:lstStyle/>
                    <a:p>
                      <a:r>
                        <a:rPr lang="ru-RU" sz="1050" b="1" kern="1200" dirty="0" err="1">
                          <a:solidFill>
                            <a:schemeClr val="tx1"/>
                          </a:solidFill>
                          <a:latin typeface="Arial" panose="020B0604020202020204" pitchFamily="34" charset="0"/>
                          <a:ea typeface="+mn-ea"/>
                          <a:cs typeface="Arial" panose="020B0604020202020204" pitchFamily="34" charset="0"/>
                        </a:rPr>
                        <a:t>Барлығы</a:t>
                      </a:r>
                      <a:endParaRPr lang="ru-KZ" sz="1050" b="1"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noFill/>
                  </a:tcPr>
                </a:tc>
                <a:tc>
                  <a:txBody>
                    <a:bodyPr/>
                    <a:lstStyle/>
                    <a:p>
                      <a:pPr algn="ctr"/>
                      <a:r>
                        <a:rPr lang="ru-RU" sz="1050" b="1" kern="1200" dirty="0">
                          <a:solidFill>
                            <a:schemeClr val="tx1"/>
                          </a:solidFill>
                          <a:latin typeface="Arial" panose="020B0604020202020204" pitchFamily="34" charset="0"/>
                          <a:ea typeface="+mn-ea"/>
                          <a:cs typeface="Arial" panose="020B0604020202020204" pitchFamily="34" charset="0"/>
                        </a:rPr>
                        <a:t>399</a:t>
                      </a:r>
                      <a:endParaRPr lang="ru-KZ" sz="1050" b="1"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noFill/>
                  </a:tcPr>
                </a:tc>
                <a:tc>
                  <a:txBody>
                    <a:bodyPr/>
                    <a:lstStyle/>
                    <a:p>
                      <a:pPr marL="0" algn="ctr" defTabSz="914400" rtl="0" eaLnBrk="1" latinLnBrk="0" hangingPunct="1"/>
                      <a:r>
                        <a:rPr lang="ru-RU" sz="1050" b="1" kern="1200" dirty="0">
                          <a:solidFill>
                            <a:schemeClr val="tx1"/>
                          </a:solidFill>
                          <a:latin typeface="Arial" panose="020B0604020202020204" pitchFamily="34" charset="0"/>
                          <a:ea typeface="+mn-ea"/>
                          <a:cs typeface="Arial" panose="020B0604020202020204" pitchFamily="34" charset="0"/>
                        </a:rPr>
                        <a:t>327</a:t>
                      </a:r>
                      <a:endParaRPr lang="ru-KZ" sz="1050" b="1"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noFill/>
                  </a:tcPr>
                </a:tc>
                <a:tc>
                  <a:txBody>
                    <a:bodyPr/>
                    <a:lstStyle/>
                    <a:p>
                      <a:pPr algn="ctr"/>
                      <a:r>
                        <a:rPr lang="ru-RU" sz="1050" b="1" kern="1200" dirty="0">
                          <a:solidFill>
                            <a:schemeClr val="tx1"/>
                          </a:solidFill>
                          <a:latin typeface="Arial" panose="020B0604020202020204" pitchFamily="34" charset="0"/>
                          <a:ea typeface="+mn-ea"/>
                          <a:cs typeface="Arial" panose="020B0604020202020204" pitchFamily="34" charset="0"/>
                        </a:rPr>
                        <a:t>82</a:t>
                      </a:r>
                      <a:endParaRPr lang="ru-KZ" sz="1050" b="1" kern="1200" dirty="0">
                        <a:solidFill>
                          <a:schemeClr val="tx1"/>
                        </a:solidFill>
                        <a:latin typeface="Arial" panose="020B0604020202020204" pitchFamily="34" charset="0"/>
                        <a:ea typeface="+mn-ea"/>
                        <a:cs typeface="Arial" panose="020B0604020202020204" pitchFamily="34" charset="0"/>
                      </a:endParaRPr>
                    </a:p>
                  </a:txBody>
                  <a:tcP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noFill/>
                  </a:tcPr>
                </a:tc>
                <a:extLst>
                  <a:ext uri="{0D108BD9-81ED-4DB2-BD59-A6C34878D82A}">
                    <a16:rowId xmlns:a16="http://schemas.microsoft.com/office/drawing/2014/main" val="2276248616"/>
                  </a:ext>
                </a:extLst>
              </a:tr>
            </a:tbl>
          </a:graphicData>
        </a:graphic>
      </p:graphicFrame>
      <p:sp>
        <p:nvSpPr>
          <p:cNvPr id="20" name="TextBox 19">
            <a:extLst>
              <a:ext uri="{FF2B5EF4-FFF2-40B4-BE49-F238E27FC236}">
                <a16:creationId xmlns:a16="http://schemas.microsoft.com/office/drawing/2014/main" id="{2940469E-4E84-42F0-86FB-305876C27DC1}"/>
              </a:ext>
            </a:extLst>
          </p:cNvPr>
          <p:cNvSpPr txBox="1"/>
          <p:nvPr/>
        </p:nvSpPr>
        <p:spPr>
          <a:xfrm>
            <a:off x="390304" y="3696209"/>
            <a:ext cx="5293378" cy="2523768"/>
          </a:xfrm>
          <a:prstGeom prst="rect">
            <a:avLst/>
          </a:prstGeom>
          <a:solidFill>
            <a:srgbClr val="FFFFFF"/>
          </a:solidFill>
          <a:ln/>
          <a:effectLst>
            <a:outerShdw blurRad="57150" dist="38100" dir="5400000" algn="bl" rotWithShape="0">
              <a:srgbClr val="000000">
                <a:alpha val="10196"/>
              </a:srgbClr>
            </a:outerShdw>
          </a:effectLst>
        </p:spPr>
        <p:txBody>
          <a:bodyPr wrap="square" rtlCol="0">
            <a:spAutoFit/>
          </a:bodyPr>
          <a:lstStyle/>
          <a:p>
            <a:pPr algn="just"/>
            <a:r>
              <a:rPr lang="ru-RU" sz="1200" b="1" dirty="0">
                <a:latin typeface="Arial" panose="020B0604020202020204" pitchFamily="34" charset="0"/>
                <a:cs typeface="Arial" panose="020B0604020202020204" pitchFamily="34" charset="0"/>
              </a:rPr>
              <a:t>БАҒАЛАУ НӘТИЖЕСІ</a:t>
            </a:r>
          </a:p>
          <a:p>
            <a:pPr algn="just"/>
            <a:endParaRPr lang="ru-RU" sz="1200" dirty="0">
              <a:latin typeface="Arial" panose="020B0604020202020204" pitchFamily="34" charset="0"/>
              <a:cs typeface="Arial" panose="020B0604020202020204" pitchFamily="34" charset="0"/>
            </a:endParaRPr>
          </a:p>
          <a:p>
            <a:pPr algn="just"/>
            <a:r>
              <a:rPr lang="ru-RU" sz="1200" dirty="0" err="1">
                <a:latin typeface="Arial" panose="020B0604020202020204" pitchFamily="34" charset="0"/>
                <a:cs typeface="Arial" panose="020B0604020202020204" pitchFamily="34" charset="0"/>
              </a:rPr>
              <a:t>Корпоративтік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деңгейінің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жалпы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рейтингі</a:t>
            </a:r>
            <a:r>
              <a:rPr lang="ru-RU" sz="1200" dirty="0">
                <a:latin typeface="Arial" panose="020B0604020202020204" pitchFamily="34" charset="0"/>
                <a:cs typeface="Arial" panose="020B0604020202020204" pitchFamily="34" charset="0"/>
              </a:rPr>
              <a:t> – </a:t>
            </a:r>
            <a:r>
              <a:rPr lang="ru-RU" sz="1400" b="1" dirty="0">
                <a:latin typeface="Arial" panose="020B0604020202020204" pitchFamily="34" charset="0"/>
                <a:cs typeface="Arial" panose="020B0604020202020204" pitchFamily="34" charset="0"/>
              </a:rPr>
              <a:t>82%</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немесе</a:t>
            </a:r>
            <a:r>
              <a:rPr lang="ru-RU"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KZCG6</a:t>
            </a:r>
            <a:r>
              <a:rPr lang="en-US"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рейтингтік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бағалау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шкаласы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бойынша</a:t>
            </a:r>
            <a:r>
              <a:rPr lang="ru-RU" sz="1200" dirty="0">
                <a:latin typeface="Arial" panose="020B0604020202020204" pitchFamily="34" charset="0"/>
                <a:cs typeface="Arial" panose="020B0604020202020204" pitchFamily="34" charset="0"/>
              </a:rPr>
              <a:t>).</a:t>
            </a:r>
          </a:p>
          <a:p>
            <a:pPr algn="just"/>
            <a:r>
              <a:rPr lang="ru-RU" sz="1200" b="1" dirty="0">
                <a:latin typeface="Arial" panose="020B0604020202020204" pitchFamily="34" charset="0"/>
                <a:cs typeface="Arial" panose="020B0604020202020204" pitchFamily="34" charset="0"/>
              </a:rPr>
              <a:t>KZCG6</a:t>
            </a:r>
            <a:r>
              <a:rPr lang="ru-RU" sz="1200" dirty="0">
                <a:latin typeface="Arial" panose="020B0604020202020204" pitchFamily="34" charset="0"/>
                <a:cs typeface="Arial" panose="020B0604020202020204" pitchFamily="34" charset="0"/>
              </a:rPr>
              <a:t> </a:t>
            </a:r>
          </a:p>
          <a:p>
            <a:pPr marL="361950" indent="-180975" algn="just">
              <a:buFont typeface="Arial" panose="020B0604020202020204" pitchFamily="34" charset="0"/>
              <a:buChar char="•"/>
              <a:tabLst>
                <a:tab pos="895350" algn="l"/>
              </a:tabLst>
            </a:pPr>
            <a:r>
              <a:rPr lang="ru-RU" sz="1200" dirty="0" err="1">
                <a:latin typeface="Arial" panose="020B0604020202020204" pitchFamily="34" charset="0"/>
                <a:cs typeface="Arial" panose="020B0604020202020204" pitchFamily="34" charset="0"/>
              </a:rPr>
              <a:t>корпоративтік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деңгейі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жоғары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және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корпоративтік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жүйесін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әрі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жетілдіру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үшін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қажетті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негіз</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қалыптастырған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компаниялар</a:t>
            </a:r>
            <a:r>
              <a:rPr lang="ru-RU" sz="1200" dirty="0">
                <a:latin typeface="Arial" panose="020B0604020202020204" pitchFamily="34" charset="0"/>
                <a:cs typeface="Arial" panose="020B0604020202020204" pitchFamily="34" charset="0"/>
              </a:rPr>
              <a:t>;</a:t>
            </a:r>
          </a:p>
          <a:p>
            <a:pPr marL="361950" indent="-180975" algn="just">
              <a:buFont typeface="Arial" panose="020B0604020202020204" pitchFamily="34" charset="0"/>
              <a:buChar char="•"/>
              <a:tabLst>
                <a:tab pos="714375" algn="l"/>
              </a:tabLst>
            </a:pPr>
            <a:r>
              <a:rPr lang="ru-RU" sz="1200" dirty="0">
                <a:latin typeface="Arial" panose="020B0604020202020204" pitchFamily="34" charset="0"/>
                <a:cs typeface="Arial" panose="020B0604020202020204" pitchFamily="34" charset="0"/>
              </a:rPr>
              <a:t>ҚР-</a:t>
            </a:r>
            <a:r>
              <a:rPr lang="ru-RU" sz="1200" dirty="0" err="1">
                <a:latin typeface="Arial" panose="020B0604020202020204" pitchFamily="34" charset="0"/>
                <a:cs typeface="Arial" panose="020B0604020202020204" pitchFamily="34" charset="0"/>
              </a:rPr>
              <a:t>ның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заңнамасын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сақтайды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және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қабылданған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Корпоративтік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кодексінде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белгіленген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негізгі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қағидаттарды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ұстанады</a:t>
            </a:r>
            <a:r>
              <a:rPr lang="ru-RU" sz="1200" dirty="0">
                <a:latin typeface="Arial" panose="020B0604020202020204" pitchFamily="34" charset="0"/>
                <a:cs typeface="Arial" panose="020B0604020202020204" pitchFamily="34" charset="0"/>
              </a:rPr>
              <a:t>.</a:t>
            </a:r>
          </a:p>
          <a:p>
            <a:pPr algn="just"/>
            <a:r>
              <a:rPr lang="ru-RU" sz="1200" dirty="0">
                <a:latin typeface="Arial" panose="020B0604020202020204" pitchFamily="34" charset="0"/>
                <a:cs typeface="Arial" panose="020B0604020202020204" pitchFamily="34" charset="0"/>
              </a:rPr>
              <a:t>Рейтинг </a:t>
            </a:r>
            <a:r>
              <a:rPr lang="ru-RU" sz="1200" dirty="0" err="1">
                <a:latin typeface="Arial" panose="020B0604020202020204" pitchFamily="34" charset="0"/>
                <a:cs typeface="Arial" panose="020B0604020202020204" pitchFamily="34" charset="0"/>
              </a:rPr>
              <a:t>акционердің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құқықтарының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қорғалуын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Директорлар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кеңесі</a:t>
            </a:r>
            <a:r>
              <a:rPr lang="ru-RU" sz="1200" dirty="0">
                <a:latin typeface="Arial" panose="020B0604020202020204" pitchFamily="34" charset="0"/>
                <a:cs typeface="Arial" panose="020B0604020202020204" pitchFamily="34" charset="0"/>
              </a:rPr>
              <a:t> мен </a:t>
            </a:r>
            <a:r>
              <a:rPr lang="ru-RU" sz="1200" dirty="0" err="1">
                <a:latin typeface="Arial" panose="020B0604020202020204" pitchFamily="34" charset="0"/>
                <a:cs typeface="Arial" panose="020B0604020202020204" pitchFamily="34" charset="0"/>
              </a:rPr>
              <a:t>атқарушы</a:t>
            </a:r>
            <a:r>
              <a:rPr lang="ru-RU" sz="1200" dirty="0">
                <a:latin typeface="Arial" panose="020B0604020202020204" pitchFamily="34" charset="0"/>
                <a:cs typeface="Arial" panose="020B0604020202020204" pitchFamily="34" charset="0"/>
              </a:rPr>
              <a:t> орган </a:t>
            </a:r>
            <a:r>
              <a:rPr lang="ru-RU" sz="1200" dirty="0" err="1">
                <a:latin typeface="Arial" panose="020B0604020202020204" pitchFamily="34" charset="0"/>
                <a:cs typeface="Arial" panose="020B0604020202020204" pitchFamily="34" charset="0"/>
              </a:rPr>
              <a:t>қызметінің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ашықтығын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сондай-ақ</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Компанияның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қызметі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туралы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ақпараттың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ашықтығын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растайды</a:t>
            </a:r>
            <a:r>
              <a:rPr lang="ru-RU" sz="1200" dirty="0">
                <a:latin typeface="Arial" panose="020B0604020202020204" pitchFamily="34" charset="0"/>
                <a:cs typeface="Arial" panose="020B0604020202020204" pitchFamily="34" charset="0"/>
              </a:rPr>
              <a:t>.</a:t>
            </a:r>
            <a:endParaRPr lang="ru-KZ" sz="1200" dirty="0">
              <a:latin typeface="Arial" panose="020B0604020202020204" pitchFamily="34" charset="0"/>
              <a:cs typeface="Arial" panose="020B0604020202020204" pitchFamily="34" charset="0"/>
            </a:endParaRPr>
          </a:p>
        </p:txBody>
      </p:sp>
      <p:sp>
        <p:nvSpPr>
          <p:cNvPr id="15" name="Text 3">
            <a:extLst>
              <a:ext uri="{FF2B5EF4-FFF2-40B4-BE49-F238E27FC236}">
                <a16:creationId xmlns:a16="http://schemas.microsoft.com/office/drawing/2014/main" id="{FAE8FACC-9BF1-454A-B10C-D7B30996FBE3}"/>
              </a:ext>
            </a:extLst>
          </p:cNvPr>
          <p:cNvSpPr/>
          <p:nvPr/>
        </p:nvSpPr>
        <p:spPr>
          <a:xfrm>
            <a:off x="961719" y="236140"/>
            <a:ext cx="11049000" cy="661536"/>
          </a:xfrm>
          <a:prstGeom prst="rect">
            <a:avLst/>
          </a:prstGeom>
          <a:noFill/>
          <a:ln/>
        </p:spPr>
        <p:txBody>
          <a:bodyPr wrap="square" lIns="0" tIns="0" rIns="0" bIns="0" rtlCol="0" anchor="ctr"/>
          <a:lstStyle/>
          <a:p>
            <a:pPr>
              <a:lnSpc>
                <a:spcPct val="90000"/>
              </a:lnSpc>
            </a:pPr>
            <a:r>
              <a:rPr lang="ru-RU" sz="2000" b="1" dirty="0">
                <a:solidFill>
                  <a:schemeClr val="accent1">
                    <a:lumMod val="75000"/>
                  </a:schemeClr>
                </a:solidFill>
                <a:latin typeface="Arial" panose="020B0604020202020204" pitchFamily="34" charset="0"/>
                <a:cs typeface="Arial" panose="020B0604020202020204" pitchFamily="34" charset="0"/>
              </a:rPr>
              <a:t>ОРНЫҚТЫ ДАМУДЫ БАСҚАРУ</a:t>
            </a:r>
          </a:p>
          <a:p>
            <a:pPr>
              <a:lnSpc>
                <a:spcPct val="90000"/>
              </a:lnSpc>
            </a:pPr>
            <a:r>
              <a:rPr lang="ru-RU" sz="2000" b="1" dirty="0">
                <a:solidFill>
                  <a:srgbClr val="4299E1"/>
                </a:solidFill>
                <a:latin typeface="Quattrocento Sans" pitchFamily="34" charset="0"/>
                <a:ea typeface="Quattrocento Sans" pitchFamily="34" charset="-122"/>
                <a:cs typeface="Quattrocento Sans" pitchFamily="34" charset="-120"/>
              </a:rPr>
              <a:t>04-4 </a:t>
            </a:r>
            <a:r>
              <a:rPr lang="ru-RU" sz="2000" b="1" dirty="0">
                <a:solidFill>
                  <a:srgbClr val="1A365D"/>
                </a:solidFill>
              </a:rPr>
              <a:t>ҚОРДЫҢ КОРПОРАТИВТІК БАСҚАРУЫН ДАМЫТУДЫ БАҒАЛАУ</a:t>
            </a:r>
          </a:p>
        </p:txBody>
      </p:sp>
    </p:spTree>
    <p:extLst>
      <p:ext uri="{BB962C8B-B14F-4D97-AF65-F5344CB8AC3E}">
        <p14:creationId xmlns:p14="http://schemas.microsoft.com/office/powerpoint/2010/main" val="38186468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
            <a:extLst>
              <a:ext uri="{FF2B5EF4-FFF2-40B4-BE49-F238E27FC236}">
                <a16:creationId xmlns:a16="http://schemas.microsoft.com/office/drawing/2014/main" id="{24C50928-5242-4779-9BD6-B9459EFC97FD}"/>
              </a:ext>
            </a:extLst>
          </p:cNvPr>
          <p:cNvSpPr>
            <a:spLocks noChangeArrowheads="1"/>
          </p:cNvSpPr>
          <p:nvPr/>
        </p:nvSpPr>
        <p:spPr bwMode="auto">
          <a:xfrm>
            <a:off x="3137672" y="2143822"/>
            <a:ext cx="51006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KZ"/>
          </a:p>
        </p:txBody>
      </p:sp>
      <p:sp>
        <p:nvSpPr>
          <p:cNvPr id="23" name="TextBox 22">
            <a:extLst>
              <a:ext uri="{FF2B5EF4-FFF2-40B4-BE49-F238E27FC236}">
                <a16:creationId xmlns:a16="http://schemas.microsoft.com/office/drawing/2014/main" id="{511E3AB6-5B3E-4AB8-BFEF-56349CA05747}"/>
              </a:ext>
            </a:extLst>
          </p:cNvPr>
          <p:cNvSpPr txBox="1"/>
          <p:nvPr/>
        </p:nvSpPr>
        <p:spPr>
          <a:xfrm>
            <a:off x="704851" y="4587835"/>
            <a:ext cx="5156200" cy="830997"/>
          </a:xfrm>
          <a:prstGeom prst="rect">
            <a:avLst/>
          </a:prstGeom>
          <a:solidFill>
            <a:srgbClr val="FFFFFF"/>
          </a:solidFill>
          <a:ln/>
          <a:effectLst>
            <a:outerShdw blurRad="57150" dist="38100" dir="5400000" algn="bl" rotWithShape="0">
              <a:srgbClr val="000000">
                <a:alpha val="10196"/>
              </a:srgbClr>
            </a:outerShdw>
          </a:effectLst>
        </p:spPr>
        <p:txBody>
          <a:bodyPr wrap="square" rtlCol="0">
            <a:spAutoFit/>
          </a:bodyPr>
          <a:lstStyle/>
          <a:p>
            <a:pPr algn="just"/>
            <a:r>
              <a:rPr lang="ru-RU" sz="1200" dirty="0">
                <a:latin typeface="Arial" panose="020B0604020202020204" pitchFamily="34" charset="0"/>
                <a:cs typeface="Arial" panose="020B0604020202020204" pitchFamily="34" charset="0"/>
              </a:rPr>
              <a:t>2025 </a:t>
            </a:r>
            <a:r>
              <a:rPr lang="ru-RU" sz="1200" dirty="0" err="1">
                <a:latin typeface="Arial" panose="020B0604020202020204" pitchFamily="34" charset="0"/>
                <a:cs typeface="Arial" panose="020B0604020202020204" pitchFamily="34" charset="0"/>
              </a:rPr>
              <a:t>жылы</a:t>
            </a:r>
            <a:r>
              <a:rPr lang="ru-RU" sz="1200" dirty="0">
                <a:latin typeface="Arial" panose="020B0604020202020204" pitchFamily="34" charset="0"/>
                <a:cs typeface="Arial" panose="020B0604020202020204" pitchFamily="34" charset="0"/>
              </a:rPr>
              <a:t> ІАҚ аудиторы – </a:t>
            </a:r>
            <a:r>
              <a:rPr lang="ru-RU" sz="1200" dirty="0" err="1">
                <a:latin typeface="Arial" panose="020B0604020202020204" pitchFamily="34" charset="0"/>
                <a:cs typeface="Arial" panose="020B0604020202020204" pitchFamily="34" charset="0"/>
              </a:rPr>
              <a:t>Қасымова</a:t>
            </a:r>
            <a:r>
              <a:rPr lang="ru-RU" sz="1200" dirty="0">
                <a:latin typeface="Arial" panose="020B0604020202020204" pitchFamily="34" charset="0"/>
                <a:cs typeface="Arial" panose="020B0604020202020204" pitchFamily="34" charset="0"/>
              </a:rPr>
              <a:t> Д.М., </a:t>
            </a:r>
            <a:r>
              <a:rPr lang="en-US" sz="1200" dirty="0">
                <a:latin typeface="Arial" panose="020B0604020202020204" pitchFamily="34" charset="0"/>
                <a:cs typeface="Arial" panose="020B0604020202020204" pitchFamily="34" charset="0"/>
              </a:rPr>
              <a:t>MBA in Economics</a:t>
            </a:r>
            <a:r>
              <a:rPr lang="kk-KZ" sz="120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a:t>
            </a:r>
            <a:r>
              <a:rPr lang="ru-RU" sz="1200" dirty="0" err="1">
                <a:latin typeface="Arial" panose="020B0604020202020204" pitchFamily="34" charset="0"/>
                <a:cs typeface="Arial" panose="020B0604020202020204" pitchFamily="34" charset="0"/>
              </a:rPr>
              <a:t>КазГЮУ</a:t>
            </a:r>
            <a:r>
              <a:rPr lang="ru-RU" sz="120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Business school), </a:t>
            </a:r>
            <a:r>
              <a:rPr lang="ru-RU" sz="1200" dirty="0" err="1">
                <a:latin typeface="Arial" panose="020B0604020202020204" pitchFamily="34" charset="0"/>
                <a:cs typeface="Arial" panose="020B0604020202020204" pitchFamily="34" charset="0"/>
              </a:rPr>
              <a:t>сертификатталған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кәсіби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ішкі</a:t>
            </a:r>
            <a:r>
              <a:rPr lang="ru-RU" sz="1200" dirty="0">
                <a:latin typeface="Arial" panose="020B0604020202020204" pitchFamily="34" charset="0"/>
                <a:cs typeface="Arial" panose="020B0604020202020204" pitchFamily="34" charset="0"/>
              </a:rPr>
              <a:t> аудитор (</a:t>
            </a:r>
            <a:r>
              <a:rPr lang="en-US" sz="1200" dirty="0" err="1">
                <a:latin typeface="Arial" panose="020B0604020202020204" pitchFamily="34" charset="0"/>
                <a:cs typeface="Arial" panose="020B0604020202020204" pitchFamily="34" charset="0"/>
              </a:rPr>
              <a:t>DipCPIA</a:t>
            </a:r>
            <a:r>
              <a:rPr lang="en-US"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бизнесті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тиімді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жөніндегі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сертификатталған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маман</a:t>
            </a:r>
            <a:r>
              <a:rPr lang="ru-RU" sz="120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CIMA </a:t>
            </a:r>
            <a:r>
              <a:rPr lang="en-US" sz="1200" dirty="0" err="1">
                <a:latin typeface="Arial" panose="020B0604020202020204" pitchFamily="34" charset="0"/>
                <a:cs typeface="Arial" panose="020B0604020202020204" pitchFamily="34" charset="0"/>
              </a:rPr>
              <a:t>CertPM</a:t>
            </a:r>
            <a:r>
              <a:rPr lang="en-US"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кәсіби</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тәуекел</a:t>
            </a:r>
            <a:r>
              <a:rPr lang="ru-RU" sz="1200" dirty="0">
                <a:latin typeface="Arial" panose="020B0604020202020204" pitchFamily="34" charset="0"/>
                <a:cs typeface="Arial" panose="020B0604020202020204" pitchFamily="34" charset="0"/>
              </a:rPr>
              <a:t>-менеджер (</a:t>
            </a:r>
            <a:r>
              <a:rPr lang="en-US" sz="1200" dirty="0" err="1">
                <a:latin typeface="Arial" panose="020B0604020202020204" pitchFamily="34" charset="0"/>
                <a:cs typeface="Arial" panose="020B0604020202020204" pitchFamily="34" charset="0"/>
              </a:rPr>
              <a:t>DipPRM</a:t>
            </a:r>
            <a:r>
              <a:rPr lang="en-US" sz="1200" dirty="0">
                <a:latin typeface="Arial" panose="020B0604020202020204" pitchFamily="34" charset="0"/>
                <a:cs typeface="Arial" panose="020B0604020202020204" pitchFamily="34" charset="0"/>
              </a:rPr>
              <a:t>)</a:t>
            </a:r>
            <a:endParaRPr lang="ru-KZ" sz="120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05DFA1E7-951C-4351-818F-C93A59E06903}"/>
              </a:ext>
            </a:extLst>
          </p:cNvPr>
          <p:cNvSpPr txBox="1"/>
          <p:nvPr/>
        </p:nvSpPr>
        <p:spPr>
          <a:xfrm>
            <a:off x="698888" y="3792477"/>
            <a:ext cx="5162163" cy="677108"/>
          </a:xfrm>
          <a:prstGeom prst="rect">
            <a:avLst/>
          </a:prstGeom>
          <a:solidFill>
            <a:srgbClr val="FFFFFF"/>
          </a:solidFill>
          <a:ln/>
          <a:effectLst>
            <a:outerShdw blurRad="57150" dist="38100" dir="5400000" algn="bl" rotWithShape="0">
              <a:srgbClr val="000000">
                <a:alpha val="10196"/>
              </a:srgbClr>
            </a:outerShdw>
          </a:effectLst>
        </p:spPr>
        <p:txBody>
          <a:bodyPr wrap="square" rtlCol="0">
            <a:spAutoFit/>
          </a:bodyPr>
          <a:lstStyle/>
          <a:p>
            <a:r>
              <a:rPr lang="ru-RU" sz="1200" dirty="0" err="1">
                <a:latin typeface="Arial" panose="020B0604020202020204" pitchFamily="34" charset="0"/>
                <a:cs typeface="Arial" panose="020B0604020202020204" pitchFamily="34" charset="0"/>
              </a:rPr>
              <a:t>Қордың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Ішкі</a:t>
            </a:r>
            <a:r>
              <a:rPr lang="ru-RU" sz="1200" dirty="0">
                <a:latin typeface="Arial" panose="020B0604020202020204" pitchFamily="34" charset="0"/>
                <a:cs typeface="Arial" panose="020B0604020202020204" pitchFamily="34" charset="0"/>
              </a:rPr>
              <a:t> аудит </a:t>
            </a:r>
            <a:r>
              <a:rPr lang="ru-RU" sz="1200" dirty="0" err="1">
                <a:latin typeface="Arial" panose="020B0604020202020204" pitchFamily="34" charset="0"/>
                <a:cs typeface="Arial" panose="020B0604020202020204" pitchFamily="34" charset="0"/>
              </a:rPr>
              <a:t>қызметінің</a:t>
            </a:r>
            <a:r>
              <a:rPr lang="ru-RU" sz="1200" dirty="0">
                <a:latin typeface="Arial" panose="020B0604020202020204" pitchFamily="34" charset="0"/>
                <a:cs typeface="Arial" panose="020B0604020202020204" pitchFamily="34" charset="0"/>
              </a:rPr>
              <a:t> 2025 </a:t>
            </a:r>
            <a:r>
              <a:rPr lang="ru-RU" sz="1200" dirty="0" err="1">
                <a:latin typeface="Arial" panose="020B0604020202020204" pitchFamily="34" charset="0"/>
                <a:cs typeface="Arial" panose="020B0604020202020204" pitchFamily="34" charset="0"/>
              </a:rPr>
              <a:t>жылға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арналған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жылдық</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аудиторлық</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жоспары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Директорлар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кеңесімен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бекітіліп</a:t>
            </a:r>
            <a:r>
              <a:rPr lang="ru-RU" sz="1200" dirty="0">
                <a:latin typeface="Arial" panose="020B0604020202020204" pitchFamily="34" charset="0"/>
                <a:cs typeface="Arial" panose="020B0604020202020204" pitchFamily="34" charset="0"/>
              </a:rPr>
              <a:t>, </a:t>
            </a:r>
            <a:r>
              <a:rPr lang="ru-RU" sz="1400" b="1" dirty="0">
                <a:latin typeface="Arial" panose="020B0604020202020204" pitchFamily="34" charset="0"/>
                <a:cs typeface="Arial" panose="020B0604020202020204" pitchFamily="34" charset="0"/>
              </a:rPr>
              <a:t>100%</a:t>
            </a:r>
            <a:r>
              <a:rPr lang="ru-RU" sz="1200" dirty="0">
                <a:latin typeface="Arial" panose="020B0604020202020204" pitchFamily="34" charset="0"/>
                <a:cs typeface="Arial" panose="020B0604020202020204" pitchFamily="34" charset="0"/>
              </a:rPr>
              <a:t>-</a:t>
            </a:r>
            <a:r>
              <a:rPr lang="ru-RU" sz="1200" dirty="0" err="1">
                <a:latin typeface="Arial" panose="020B0604020202020204" pitchFamily="34" charset="0"/>
                <a:cs typeface="Arial" panose="020B0604020202020204" pitchFamily="34" charset="0"/>
              </a:rPr>
              <a:t>ға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орындалды</a:t>
            </a:r>
            <a:r>
              <a:rPr lang="ru-RU" sz="1200" dirty="0">
                <a:latin typeface="Arial" panose="020B0604020202020204" pitchFamily="34" charset="0"/>
                <a:cs typeface="Arial" panose="020B0604020202020204" pitchFamily="34" charset="0"/>
              </a:rPr>
              <a:t>.</a:t>
            </a:r>
            <a:endParaRPr lang="ru-KZ" sz="120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315E4703-4845-405F-8CDB-220A129B9D75}"/>
              </a:ext>
            </a:extLst>
          </p:cNvPr>
          <p:cNvSpPr txBox="1"/>
          <p:nvPr/>
        </p:nvSpPr>
        <p:spPr>
          <a:xfrm>
            <a:off x="698889" y="5537082"/>
            <a:ext cx="5162162" cy="830997"/>
          </a:xfrm>
          <a:prstGeom prst="rect">
            <a:avLst/>
          </a:prstGeom>
          <a:solidFill>
            <a:srgbClr val="FFFFFF"/>
          </a:solidFill>
          <a:ln/>
          <a:effectLst>
            <a:outerShdw blurRad="57150" dist="38100" dir="5400000" algn="bl" rotWithShape="0">
              <a:srgbClr val="000000">
                <a:alpha val="10196"/>
              </a:srgbClr>
            </a:outerShdw>
          </a:effectLst>
        </p:spPr>
        <p:txBody>
          <a:bodyPr wrap="square" rtlCol="0">
            <a:spAutoFit/>
          </a:bodyPr>
          <a:lstStyle/>
          <a:p>
            <a:pPr algn="just"/>
            <a:r>
              <a:rPr lang="ru-RU" sz="1200" dirty="0" err="1">
                <a:latin typeface="Arial" panose="020B0604020202020204" pitchFamily="34" charset="0"/>
                <a:cs typeface="Arial" panose="020B0604020202020204" pitchFamily="34" charset="0"/>
              </a:rPr>
              <a:t>Орындалған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аудиторлық</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тапсырмалар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нәтижелері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бойынша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Қорға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ішкі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бақылау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тәуекелдерді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және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корпоративтік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тиімділігін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әрі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арттыруға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бағытталған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жалпы</a:t>
            </a:r>
            <a:r>
              <a:rPr lang="ru-RU" sz="1200" dirty="0">
                <a:latin typeface="Arial" panose="020B0604020202020204" pitchFamily="34" charset="0"/>
                <a:cs typeface="Arial" panose="020B0604020202020204" pitchFamily="34" charset="0"/>
              </a:rPr>
              <a:t> саны 101 </a:t>
            </a:r>
            <a:r>
              <a:rPr lang="ru-RU" sz="1200" dirty="0" err="1">
                <a:latin typeface="Arial" panose="020B0604020202020204" pitchFamily="34" charset="0"/>
                <a:cs typeface="Arial" panose="020B0604020202020204" pitchFamily="34" charset="0"/>
              </a:rPr>
              <a:t>ұсыным</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берілді</a:t>
            </a:r>
            <a:r>
              <a:rPr lang="ru-RU" sz="1200" dirty="0">
                <a:latin typeface="Arial" panose="020B0604020202020204" pitchFamily="34" charset="0"/>
                <a:cs typeface="Arial" panose="020B0604020202020204" pitchFamily="34" charset="0"/>
              </a:rPr>
              <a:t>. </a:t>
            </a:r>
            <a:endParaRPr lang="ru-KZ" sz="1200" dirty="0">
              <a:latin typeface="Arial" panose="020B0604020202020204" pitchFamily="34" charset="0"/>
              <a:cs typeface="Arial" panose="020B0604020202020204" pitchFamily="34" charset="0"/>
            </a:endParaRPr>
          </a:p>
        </p:txBody>
      </p:sp>
      <p:sp>
        <p:nvSpPr>
          <p:cNvPr id="2" name="Shape 0">
            <a:extLst>
              <a:ext uri="{FF2B5EF4-FFF2-40B4-BE49-F238E27FC236}">
                <a16:creationId xmlns:a16="http://schemas.microsoft.com/office/drawing/2014/main" id="{DB0D97E1-9531-0D34-D24D-44CDFE08BF6F}"/>
              </a:ext>
            </a:extLst>
          </p:cNvPr>
          <p:cNvSpPr/>
          <p:nvPr/>
        </p:nvSpPr>
        <p:spPr>
          <a:xfrm>
            <a:off x="395748" y="298038"/>
            <a:ext cx="457200" cy="457200"/>
          </a:xfrm>
          <a:prstGeom prst="roundRect">
            <a:avLst>
              <a:gd name="adj" fmla="val 25000"/>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3" name="Shape 1">
            <a:extLst>
              <a:ext uri="{FF2B5EF4-FFF2-40B4-BE49-F238E27FC236}">
                <a16:creationId xmlns:a16="http://schemas.microsoft.com/office/drawing/2014/main" id="{93F035B3-252B-39D7-D7F3-B6B95B20A35E}"/>
              </a:ext>
            </a:extLst>
          </p:cNvPr>
          <p:cNvSpPr/>
          <p:nvPr/>
        </p:nvSpPr>
        <p:spPr>
          <a:xfrm>
            <a:off x="529098" y="431388"/>
            <a:ext cx="190500" cy="190500"/>
          </a:xfrm>
          <a:custGeom>
            <a:avLst/>
            <a:gdLst/>
            <a:ahLst/>
            <a:cxnLst/>
            <a:rect l="l" t="t" r="r" b="b"/>
            <a:pathLst>
              <a:path w="190500" h="190500">
                <a:moveTo>
                  <a:pt x="154781" y="77391"/>
                </a:moveTo>
                <a:cubicBezTo>
                  <a:pt x="154781" y="94469"/>
                  <a:pt x="149237" y="110244"/>
                  <a:pt x="139898" y="123044"/>
                </a:cubicBezTo>
                <a:lnTo>
                  <a:pt x="187003" y="170185"/>
                </a:lnTo>
                <a:cubicBezTo>
                  <a:pt x="191653" y="174836"/>
                  <a:pt x="191653" y="182389"/>
                  <a:pt x="187003" y="187040"/>
                </a:cubicBezTo>
                <a:cubicBezTo>
                  <a:pt x="182352" y="191691"/>
                  <a:pt x="174799" y="191691"/>
                  <a:pt x="170148" y="187040"/>
                </a:cubicBezTo>
                <a:lnTo>
                  <a:pt x="123044" y="139898"/>
                </a:lnTo>
                <a:cubicBezTo>
                  <a:pt x="110244" y="149237"/>
                  <a:pt x="94469" y="154781"/>
                  <a:pt x="77391" y="154781"/>
                </a:cubicBezTo>
                <a:cubicBezTo>
                  <a:pt x="34640" y="154781"/>
                  <a:pt x="0" y="120142"/>
                  <a:pt x="0" y="77391"/>
                </a:cubicBezTo>
                <a:cubicBezTo>
                  <a:pt x="0" y="34640"/>
                  <a:pt x="34640" y="0"/>
                  <a:pt x="77391" y="0"/>
                </a:cubicBezTo>
                <a:cubicBezTo>
                  <a:pt x="120142" y="0"/>
                  <a:pt x="154781" y="34640"/>
                  <a:pt x="154781" y="77391"/>
                </a:cubicBezTo>
                <a:close/>
                <a:moveTo>
                  <a:pt x="77391" y="130969"/>
                </a:moveTo>
                <a:cubicBezTo>
                  <a:pt x="106961" y="130969"/>
                  <a:pt x="130969" y="106961"/>
                  <a:pt x="130969" y="77391"/>
                </a:cubicBezTo>
                <a:cubicBezTo>
                  <a:pt x="130969" y="47820"/>
                  <a:pt x="106961" y="23812"/>
                  <a:pt x="77391" y="23812"/>
                </a:cubicBezTo>
                <a:cubicBezTo>
                  <a:pt x="47820" y="23812"/>
                  <a:pt x="23813" y="47820"/>
                  <a:pt x="23812" y="77391"/>
                </a:cubicBezTo>
                <a:cubicBezTo>
                  <a:pt x="23812" y="106961"/>
                  <a:pt x="47820" y="130969"/>
                  <a:pt x="77391" y="130969"/>
                </a:cubicBezTo>
                <a:close/>
              </a:path>
            </a:pathLst>
          </a:custGeom>
          <a:solidFill>
            <a:srgbClr val="FFFFFF"/>
          </a:solidFill>
          <a:ln/>
        </p:spPr>
      </p:sp>
      <p:sp>
        <p:nvSpPr>
          <p:cNvPr id="11" name="Shape 4">
            <a:extLst>
              <a:ext uri="{FF2B5EF4-FFF2-40B4-BE49-F238E27FC236}">
                <a16:creationId xmlns:a16="http://schemas.microsoft.com/office/drawing/2014/main" id="{B66F1721-6DB0-1470-7031-C3847124305B}"/>
              </a:ext>
            </a:extLst>
          </p:cNvPr>
          <p:cNvSpPr/>
          <p:nvPr/>
        </p:nvSpPr>
        <p:spPr>
          <a:xfrm>
            <a:off x="381000" y="902400"/>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41" name="Shape 22">
            <a:extLst>
              <a:ext uri="{FF2B5EF4-FFF2-40B4-BE49-F238E27FC236}">
                <a16:creationId xmlns:a16="http://schemas.microsoft.com/office/drawing/2014/main" id="{2112B182-FF6C-5A2C-9F18-6290FDF81C7A}"/>
              </a:ext>
            </a:extLst>
          </p:cNvPr>
          <p:cNvSpPr/>
          <p:nvPr/>
        </p:nvSpPr>
        <p:spPr>
          <a:xfrm>
            <a:off x="485322" y="4642255"/>
            <a:ext cx="146341" cy="152400"/>
          </a:xfrm>
          <a:custGeom>
            <a:avLst/>
            <a:gdLst/>
            <a:ahLst/>
            <a:cxnLst/>
            <a:rect l="l" t="t" r="r" b="b"/>
            <a:pathLst>
              <a:path w="133350" h="152400">
                <a:moveTo>
                  <a:pt x="66675" y="73819"/>
                </a:moveTo>
                <a:cubicBezTo>
                  <a:pt x="86389" y="73819"/>
                  <a:pt x="102394" y="57814"/>
                  <a:pt x="102394" y="38100"/>
                </a:cubicBezTo>
                <a:cubicBezTo>
                  <a:pt x="102394" y="18386"/>
                  <a:pt x="86389" y="2381"/>
                  <a:pt x="66675" y="2381"/>
                </a:cubicBezTo>
                <a:cubicBezTo>
                  <a:pt x="46961" y="2381"/>
                  <a:pt x="30956" y="18386"/>
                  <a:pt x="30956" y="38100"/>
                </a:cubicBezTo>
                <a:cubicBezTo>
                  <a:pt x="30956" y="57814"/>
                  <a:pt x="46961" y="73819"/>
                  <a:pt x="66675" y="73819"/>
                </a:cubicBezTo>
                <a:close/>
                <a:moveTo>
                  <a:pt x="57835" y="90488"/>
                </a:moveTo>
                <a:cubicBezTo>
                  <a:pt x="28515" y="90488"/>
                  <a:pt x="4763" y="114240"/>
                  <a:pt x="4763" y="143560"/>
                </a:cubicBezTo>
                <a:cubicBezTo>
                  <a:pt x="4763" y="148441"/>
                  <a:pt x="8721" y="152400"/>
                  <a:pt x="13603" y="152400"/>
                </a:cubicBezTo>
                <a:lnTo>
                  <a:pt x="119747" y="152400"/>
                </a:lnTo>
                <a:cubicBezTo>
                  <a:pt x="124629" y="152400"/>
                  <a:pt x="128588" y="148441"/>
                  <a:pt x="128588" y="143560"/>
                </a:cubicBezTo>
                <a:cubicBezTo>
                  <a:pt x="128588" y="114240"/>
                  <a:pt x="104835" y="90488"/>
                  <a:pt x="75515" y="90488"/>
                </a:cubicBezTo>
                <a:lnTo>
                  <a:pt x="57835" y="90488"/>
                </a:lnTo>
                <a:close/>
              </a:path>
            </a:pathLst>
          </a:custGeom>
          <a:solidFill>
            <a:srgbClr val="4299E1"/>
          </a:solidFill>
          <a:ln/>
        </p:spPr>
      </p:sp>
      <p:sp>
        <p:nvSpPr>
          <p:cNvPr id="47" name="Shape 28">
            <a:extLst>
              <a:ext uri="{FF2B5EF4-FFF2-40B4-BE49-F238E27FC236}">
                <a16:creationId xmlns:a16="http://schemas.microsoft.com/office/drawing/2014/main" id="{5D71DC36-2E63-A8A1-2861-44CFFF716A57}"/>
              </a:ext>
            </a:extLst>
          </p:cNvPr>
          <p:cNvSpPr/>
          <p:nvPr/>
        </p:nvSpPr>
        <p:spPr>
          <a:xfrm>
            <a:off x="475432" y="3823415"/>
            <a:ext cx="146341" cy="152400"/>
          </a:xfrm>
          <a:custGeom>
            <a:avLst/>
            <a:gdLst/>
            <a:ahLst/>
            <a:cxnLst/>
            <a:rect l="l" t="t" r="r" b="b"/>
            <a:pathLst>
              <a:path w="133350" h="152400">
                <a:moveTo>
                  <a:pt x="38100" y="0"/>
                </a:moveTo>
                <a:cubicBezTo>
                  <a:pt x="43369" y="0"/>
                  <a:pt x="47625" y="4256"/>
                  <a:pt x="47625" y="9525"/>
                </a:cubicBezTo>
                <a:lnTo>
                  <a:pt x="47625" y="19050"/>
                </a:lnTo>
                <a:lnTo>
                  <a:pt x="85725" y="19050"/>
                </a:lnTo>
                <a:lnTo>
                  <a:pt x="85725" y="9525"/>
                </a:lnTo>
                <a:cubicBezTo>
                  <a:pt x="85725" y="4256"/>
                  <a:pt x="89981" y="0"/>
                  <a:pt x="95250" y="0"/>
                </a:cubicBezTo>
                <a:cubicBezTo>
                  <a:pt x="100519" y="0"/>
                  <a:pt x="104775" y="4256"/>
                  <a:pt x="104775" y="9525"/>
                </a:cubicBezTo>
                <a:lnTo>
                  <a:pt x="104775" y="19050"/>
                </a:lnTo>
                <a:lnTo>
                  <a:pt x="114300" y="19050"/>
                </a:lnTo>
                <a:cubicBezTo>
                  <a:pt x="124807" y="19050"/>
                  <a:pt x="133350" y="27593"/>
                  <a:pt x="133350" y="38100"/>
                </a:cubicBezTo>
                <a:lnTo>
                  <a:pt x="133350" y="123825"/>
                </a:lnTo>
                <a:cubicBezTo>
                  <a:pt x="133350" y="134332"/>
                  <a:pt x="124807" y="142875"/>
                  <a:pt x="114300" y="142875"/>
                </a:cubicBezTo>
                <a:lnTo>
                  <a:pt x="19050" y="142875"/>
                </a:lnTo>
                <a:cubicBezTo>
                  <a:pt x="8543" y="142875"/>
                  <a:pt x="0" y="134332"/>
                  <a:pt x="0" y="123825"/>
                </a:cubicBezTo>
                <a:lnTo>
                  <a:pt x="0" y="38100"/>
                </a:lnTo>
                <a:cubicBezTo>
                  <a:pt x="0" y="27593"/>
                  <a:pt x="8543" y="19050"/>
                  <a:pt x="19050" y="19050"/>
                </a:cubicBezTo>
                <a:lnTo>
                  <a:pt x="28575" y="19050"/>
                </a:lnTo>
                <a:lnTo>
                  <a:pt x="28575" y="9525"/>
                </a:lnTo>
                <a:cubicBezTo>
                  <a:pt x="28575" y="4256"/>
                  <a:pt x="32831" y="0"/>
                  <a:pt x="38100" y="0"/>
                </a:cubicBezTo>
                <a:close/>
                <a:moveTo>
                  <a:pt x="91797" y="68074"/>
                </a:moveTo>
                <a:cubicBezTo>
                  <a:pt x="93881" y="64740"/>
                  <a:pt x="92869" y="60335"/>
                  <a:pt x="89535" y="58222"/>
                </a:cubicBezTo>
                <a:cubicBezTo>
                  <a:pt x="86201" y="56108"/>
                  <a:pt x="81796" y="57150"/>
                  <a:pt x="79683" y="60484"/>
                </a:cubicBezTo>
                <a:lnTo>
                  <a:pt x="61406" y="89743"/>
                </a:lnTo>
                <a:lnTo>
                  <a:pt x="53370" y="79028"/>
                </a:lnTo>
                <a:cubicBezTo>
                  <a:pt x="50989" y="75873"/>
                  <a:pt x="46524" y="75218"/>
                  <a:pt x="43369" y="77599"/>
                </a:cubicBezTo>
                <a:cubicBezTo>
                  <a:pt x="40213" y="79980"/>
                  <a:pt x="39559" y="84445"/>
                  <a:pt x="41940" y="87600"/>
                </a:cubicBezTo>
                <a:lnTo>
                  <a:pt x="56227" y="106650"/>
                </a:lnTo>
                <a:cubicBezTo>
                  <a:pt x="57626" y="108525"/>
                  <a:pt x="59888" y="109597"/>
                  <a:pt x="62240" y="109508"/>
                </a:cubicBezTo>
                <a:cubicBezTo>
                  <a:pt x="64591" y="109418"/>
                  <a:pt x="66735" y="108168"/>
                  <a:pt x="67985" y="106144"/>
                </a:cubicBezTo>
                <a:lnTo>
                  <a:pt x="91797" y="68044"/>
                </a:lnTo>
                <a:close/>
              </a:path>
            </a:pathLst>
          </a:custGeom>
          <a:solidFill>
            <a:srgbClr val="4299E1"/>
          </a:solidFill>
          <a:ln/>
        </p:spPr>
      </p:sp>
      <p:sp>
        <p:nvSpPr>
          <p:cNvPr id="50" name="Shape 31">
            <a:extLst>
              <a:ext uri="{FF2B5EF4-FFF2-40B4-BE49-F238E27FC236}">
                <a16:creationId xmlns:a16="http://schemas.microsoft.com/office/drawing/2014/main" id="{67987C8C-3848-F616-A294-AD0174E03132}"/>
              </a:ext>
            </a:extLst>
          </p:cNvPr>
          <p:cNvSpPr/>
          <p:nvPr/>
        </p:nvSpPr>
        <p:spPr>
          <a:xfrm>
            <a:off x="488498" y="5575426"/>
            <a:ext cx="125435" cy="152400"/>
          </a:xfrm>
          <a:custGeom>
            <a:avLst/>
            <a:gdLst/>
            <a:ahLst/>
            <a:cxnLst/>
            <a:rect l="l" t="t" r="r" b="b"/>
            <a:pathLst>
              <a:path w="114300" h="152400">
                <a:moveTo>
                  <a:pt x="92690" y="9525"/>
                </a:moveTo>
                <a:lnTo>
                  <a:pt x="95250" y="9525"/>
                </a:lnTo>
                <a:cubicBezTo>
                  <a:pt x="105757" y="9525"/>
                  <a:pt x="114300" y="18068"/>
                  <a:pt x="114300" y="28575"/>
                </a:cubicBezTo>
                <a:lnTo>
                  <a:pt x="114300" y="133350"/>
                </a:lnTo>
                <a:cubicBezTo>
                  <a:pt x="114300" y="143857"/>
                  <a:pt x="105757" y="152400"/>
                  <a:pt x="95250" y="152400"/>
                </a:cubicBezTo>
                <a:lnTo>
                  <a:pt x="19050" y="152400"/>
                </a:lnTo>
                <a:cubicBezTo>
                  <a:pt x="8543" y="152400"/>
                  <a:pt x="0" y="143857"/>
                  <a:pt x="0" y="133350"/>
                </a:cubicBezTo>
                <a:lnTo>
                  <a:pt x="0" y="28575"/>
                </a:lnTo>
                <a:cubicBezTo>
                  <a:pt x="0" y="18068"/>
                  <a:pt x="8543" y="9525"/>
                  <a:pt x="19050" y="9525"/>
                </a:cubicBezTo>
                <a:lnTo>
                  <a:pt x="21610" y="9525"/>
                </a:lnTo>
                <a:cubicBezTo>
                  <a:pt x="24884" y="3840"/>
                  <a:pt x="31046" y="0"/>
                  <a:pt x="38100" y="0"/>
                </a:cubicBezTo>
                <a:lnTo>
                  <a:pt x="76200" y="0"/>
                </a:lnTo>
                <a:cubicBezTo>
                  <a:pt x="83254" y="0"/>
                  <a:pt x="89416" y="3840"/>
                  <a:pt x="92690" y="9525"/>
                </a:cubicBezTo>
                <a:close/>
                <a:moveTo>
                  <a:pt x="73819" y="33338"/>
                </a:moveTo>
                <a:cubicBezTo>
                  <a:pt x="77778" y="33338"/>
                  <a:pt x="80962" y="30153"/>
                  <a:pt x="80962" y="26194"/>
                </a:cubicBezTo>
                <a:cubicBezTo>
                  <a:pt x="80962" y="22235"/>
                  <a:pt x="77778" y="19050"/>
                  <a:pt x="73819" y="19050"/>
                </a:cubicBezTo>
                <a:lnTo>
                  <a:pt x="40481" y="19050"/>
                </a:lnTo>
                <a:cubicBezTo>
                  <a:pt x="36522" y="19050"/>
                  <a:pt x="33338" y="22235"/>
                  <a:pt x="33338" y="26194"/>
                </a:cubicBezTo>
                <a:cubicBezTo>
                  <a:pt x="33338" y="30153"/>
                  <a:pt x="36522" y="33338"/>
                  <a:pt x="40481" y="33338"/>
                </a:cubicBezTo>
                <a:lnTo>
                  <a:pt x="73819" y="33338"/>
                </a:lnTo>
                <a:close/>
                <a:moveTo>
                  <a:pt x="38100" y="76200"/>
                </a:moveTo>
                <a:cubicBezTo>
                  <a:pt x="38100" y="70943"/>
                  <a:pt x="33832" y="66675"/>
                  <a:pt x="28575" y="66675"/>
                </a:cubicBezTo>
                <a:cubicBezTo>
                  <a:pt x="23318" y="66675"/>
                  <a:pt x="19050" y="70943"/>
                  <a:pt x="19050" y="76200"/>
                </a:cubicBezTo>
                <a:cubicBezTo>
                  <a:pt x="19050" y="81457"/>
                  <a:pt x="23318" y="85725"/>
                  <a:pt x="28575" y="85725"/>
                </a:cubicBezTo>
                <a:cubicBezTo>
                  <a:pt x="33832" y="85725"/>
                  <a:pt x="38100" y="81457"/>
                  <a:pt x="38100" y="76200"/>
                </a:cubicBezTo>
                <a:close/>
                <a:moveTo>
                  <a:pt x="47625" y="76200"/>
                </a:moveTo>
                <a:cubicBezTo>
                  <a:pt x="47625" y="80159"/>
                  <a:pt x="50810" y="83344"/>
                  <a:pt x="54769" y="83344"/>
                </a:cubicBezTo>
                <a:lnTo>
                  <a:pt x="88106" y="83344"/>
                </a:lnTo>
                <a:cubicBezTo>
                  <a:pt x="92065" y="83344"/>
                  <a:pt x="95250" y="80159"/>
                  <a:pt x="95250" y="76200"/>
                </a:cubicBezTo>
                <a:cubicBezTo>
                  <a:pt x="95250" y="72241"/>
                  <a:pt x="92065" y="69056"/>
                  <a:pt x="88106" y="69056"/>
                </a:cubicBezTo>
                <a:lnTo>
                  <a:pt x="54769" y="69056"/>
                </a:lnTo>
                <a:cubicBezTo>
                  <a:pt x="50810" y="69056"/>
                  <a:pt x="47625" y="72241"/>
                  <a:pt x="47625" y="76200"/>
                </a:cubicBezTo>
                <a:close/>
                <a:moveTo>
                  <a:pt x="47625" y="114300"/>
                </a:moveTo>
                <a:cubicBezTo>
                  <a:pt x="47625" y="118259"/>
                  <a:pt x="50810" y="121444"/>
                  <a:pt x="54769" y="121444"/>
                </a:cubicBezTo>
                <a:lnTo>
                  <a:pt x="88106" y="121444"/>
                </a:lnTo>
                <a:cubicBezTo>
                  <a:pt x="92065" y="121444"/>
                  <a:pt x="95250" y="118259"/>
                  <a:pt x="95250" y="114300"/>
                </a:cubicBezTo>
                <a:cubicBezTo>
                  <a:pt x="95250" y="110341"/>
                  <a:pt x="92065" y="107156"/>
                  <a:pt x="88106" y="107156"/>
                </a:cubicBezTo>
                <a:lnTo>
                  <a:pt x="54769" y="107156"/>
                </a:lnTo>
                <a:cubicBezTo>
                  <a:pt x="50810" y="107156"/>
                  <a:pt x="47625" y="110341"/>
                  <a:pt x="47625" y="114300"/>
                </a:cubicBezTo>
                <a:close/>
                <a:moveTo>
                  <a:pt x="28575" y="123825"/>
                </a:moveTo>
                <a:cubicBezTo>
                  <a:pt x="33832" y="123825"/>
                  <a:pt x="38100" y="119557"/>
                  <a:pt x="38100" y="114300"/>
                </a:cubicBezTo>
                <a:cubicBezTo>
                  <a:pt x="38100" y="109043"/>
                  <a:pt x="33832" y="104775"/>
                  <a:pt x="28575" y="104775"/>
                </a:cubicBezTo>
                <a:cubicBezTo>
                  <a:pt x="23318" y="104775"/>
                  <a:pt x="19050" y="109043"/>
                  <a:pt x="19050" y="114300"/>
                </a:cubicBezTo>
                <a:cubicBezTo>
                  <a:pt x="19050" y="119557"/>
                  <a:pt x="23318" y="123825"/>
                  <a:pt x="28575" y="123825"/>
                </a:cubicBezTo>
                <a:close/>
              </a:path>
            </a:pathLst>
          </a:custGeom>
          <a:solidFill>
            <a:srgbClr val="4299E1"/>
          </a:solidFill>
          <a:ln/>
        </p:spPr>
      </p:sp>
      <p:sp>
        <p:nvSpPr>
          <p:cNvPr id="68" name="Text 61">
            <a:extLst>
              <a:ext uri="{FF2B5EF4-FFF2-40B4-BE49-F238E27FC236}">
                <a16:creationId xmlns:a16="http://schemas.microsoft.com/office/drawing/2014/main" id="{56D262C2-94FE-5CF0-89DC-6B99D535CB37}"/>
              </a:ext>
            </a:extLst>
          </p:cNvPr>
          <p:cNvSpPr/>
          <p:nvPr/>
        </p:nvSpPr>
        <p:spPr>
          <a:xfrm>
            <a:off x="11795694" y="6568620"/>
            <a:ext cx="228600"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38</a:t>
            </a:r>
            <a:endParaRPr lang="en-US" sz="1000" dirty="0">
              <a:latin typeface="Arial" panose="020B0604020202020204" pitchFamily="34" charset="0"/>
              <a:cs typeface="Arial" panose="020B0604020202020204" pitchFamily="34" charset="0"/>
            </a:endParaRPr>
          </a:p>
        </p:txBody>
      </p:sp>
      <p:sp>
        <p:nvSpPr>
          <p:cNvPr id="26" name="Text 2">
            <a:extLst>
              <a:ext uri="{FF2B5EF4-FFF2-40B4-BE49-F238E27FC236}">
                <a16:creationId xmlns:a16="http://schemas.microsoft.com/office/drawing/2014/main" id="{DF989B88-8A8E-4E57-960E-57B7D01AB2A3}"/>
              </a:ext>
            </a:extLst>
          </p:cNvPr>
          <p:cNvSpPr/>
          <p:nvPr/>
        </p:nvSpPr>
        <p:spPr>
          <a:xfrm>
            <a:off x="981074" y="121636"/>
            <a:ext cx="10963275" cy="190500"/>
          </a:xfrm>
          <a:prstGeom prst="rect">
            <a:avLst/>
          </a:prstGeom>
          <a:noFill/>
          <a:ln/>
        </p:spPr>
        <p:txBody>
          <a:bodyPr wrap="square" lIns="0" tIns="0" rIns="0" bIns="0" rtlCol="0" anchor="ctr"/>
          <a:lstStyle/>
          <a:p>
            <a:pPr>
              <a:lnSpc>
                <a:spcPct val="120000"/>
              </a:lnSpc>
            </a:pPr>
            <a:r>
              <a:rPr lang="ru-RU"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27" name="Shape 45">
            <a:extLst>
              <a:ext uri="{FF2B5EF4-FFF2-40B4-BE49-F238E27FC236}">
                <a16:creationId xmlns:a16="http://schemas.microsoft.com/office/drawing/2014/main" id="{7376440C-6321-4CF8-AFF0-5A622C12556C}"/>
              </a:ext>
            </a:extLst>
          </p:cNvPr>
          <p:cNvSpPr/>
          <p:nvPr/>
        </p:nvSpPr>
        <p:spPr>
          <a:xfrm>
            <a:off x="375914" y="6618003"/>
            <a:ext cx="83344" cy="111125"/>
          </a:xfrm>
          <a:custGeom>
            <a:avLst/>
            <a:gdLst/>
            <a:ahLst/>
            <a:cxnLst/>
            <a:rect l="l" t="t" r="r" b="b"/>
            <a:pathLst>
              <a:path w="83344" h="111125">
                <a:moveTo>
                  <a:pt x="13891" y="0"/>
                </a:moveTo>
                <a:cubicBezTo>
                  <a:pt x="6229" y="0"/>
                  <a:pt x="0" y="6229"/>
                  <a:pt x="0" y="13891"/>
                </a:cubicBezTo>
                <a:lnTo>
                  <a:pt x="0" y="97234"/>
                </a:lnTo>
                <a:cubicBezTo>
                  <a:pt x="0" y="104896"/>
                  <a:pt x="6229" y="111125"/>
                  <a:pt x="13891" y="111125"/>
                </a:cubicBezTo>
                <a:lnTo>
                  <a:pt x="69453" y="111125"/>
                </a:lnTo>
                <a:cubicBezTo>
                  <a:pt x="77115" y="111125"/>
                  <a:pt x="83344" y="104896"/>
                  <a:pt x="83344" y="97234"/>
                </a:cubicBezTo>
                <a:lnTo>
                  <a:pt x="83344" y="13891"/>
                </a:lnTo>
                <a:cubicBezTo>
                  <a:pt x="83344" y="6229"/>
                  <a:pt x="77115" y="0"/>
                  <a:pt x="69453" y="0"/>
                </a:cubicBezTo>
                <a:lnTo>
                  <a:pt x="13891" y="0"/>
                </a:lnTo>
                <a:close/>
                <a:moveTo>
                  <a:pt x="38199" y="76398"/>
                </a:moveTo>
                <a:lnTo>
                  <a:pt x="45145" y="76398"/>
                </a:lnTo>
                <a:cubicBezTo>
                  <a:pt x="48986" y="76398"/>
                  <a:pt x="52090" y="79502"/>
                  <a:pt x="52090" y="83344"/>
                </a:cubicBezTo>
                <a:lnTo>
                  <a:pt x="52090" y="100707"/>
                </a:lnTo>
                <a:lnTo>
                  <a:pt x="31254" y="100707"/>
                </a:lnTo>
                <a:lnTo>
                  <a:pt x="31254" y="83344"/>
                </a:lnTo>
                <a:cubicBezTo>
                  <a:pt x="31254" y="79502"/>
                  <a:pt x="34358" y="76398"/>
                  <a:pt x="38199" y="76398"/>
                </a:cubicBezTo>
                <a:close/>
                <a:moveTo>
                  <a:pt x="20836" y="24309"/>
                </a:moveTo>
                <a:cubicBezTo>
                  <a:pt x="20836" y="22399"/>
                  <a:pt x="22399" y="20836"/>
                  <a:pt x="24309" y="20836"/>
                </a:cubicBezTo>
                <a:lnTo>
                  <a:pt x="31254" y="20836"/>
                </a:lnTo>
                <a:cubicBezTo>
                  <a:pt x="33164" y="20836"/>
                  <a:pt x="34727" y="22399"/>
                  <a:pt x="34727" y="24309"/>
                </a:cubicBezTo>
                <a:lnTo>
                  <a:pt x="34727" y="31254"/>
                </a:lnTo>
                <a:cubicBezTo>
                  <a:pt x="34727" y="33164"/>
                  <a:pt x="33164" y="34727"/>
                  <a:pt x="31254" y="34727"/>
                </a:cubicBezTo>
                <a:lnTo>
                  <a:pt x="24309" y="34727"/>
                </a:lnTo>
                <a:cubicBezTo>
                  <a:pt x="22399" y="34727"/>
                  <a:pt x="20836" y="33164"/>
                  <a:pt x="20836" y="31254"/>
                </a:cubicBezTo>
                <a:lnTo>
                  <a:pt x="20836" y="24309"/>
                </a:lnTo>
                <a:close/>
                <a:moveTo>
                  <a:pt x="52090" y="20836"/>
                </a:moveTo>
                <a:lnTo>
                  <a:pt x="59035" y="20836"/>
                </a:lnTo>
                <a:cubicBezTo>
                  <a:pt x="60945" y="20836"/>
                  <a:pt x="62508" y="22399"/>
                  <a:pt x="62508" y="24309"/>
                </a:cubicBezTo>
                <a:lnTo>
                  <a:pt x="62508" y="31254"/>
                </a:lnTo>
                <a:cubicBezTo>
                  <a:pt x="62508" y="33164"/>
                  <a:pt x="60945" y="34727"/>
                  <a:pt x="59035" y="34727"/>
                </a:cubicBezTo>
                <a:lnTo>
                  <a:pt x="52090" y="34727"/>
                </a:lnTo>
                <a:cubicBezTo>
                  <a:pt x="50180" y="34727"/>
                  <a:pt x="48617" y="33164"/>
                  <a:pt x="48617" y="31254"/>
                </a:cubicBezTo>
                <a:lnTo>
                  <a:pt x="48617" y="24309"/>
                </a:lnTo>
                <a:cubicBezTo>
                  <a:pt x="48617" y="22399"/>
                  <a:pt x="50180" y="20836"/>
                  <a:pt x="52090" y="20836"/>
                </a:cubicBezTo>
                <a:close/>
                <a:moveTo>
                  <a:pt x="20836" y="52090"/>
                </a:moveTo>
                <a:cubicBezTo>
                  <a:pt x="20836" y="50180"/>
                  <a:pt x="22399" y="48617"/>
                  <a:pt x="24309" y="48617"/>
                </a:cubicBezTo>
                <a:lnTo>
                  <a:pt x="31254" y="48617"/>
                </a:lnTo>
                <a:cubicBezTo>
                  <a:pt x="33164" y="48617"/>
                  <a:pt x="34727" y="50180"/>
                  <a:pt x="34727" y="52090"/>
                </a:cubicBezTo>
                <a:lnTo>
                  <a:pt x="34727" y="59035"/>
                </a:lnTo>
                <a:cubicBezTo>
                  <a:pt x="34727" y="60945"/>
                  <a:pt x="33164" y="62508"/>
                  <a:pt x="31254" y="62508"/>
                </a:cubicBezTo>
                <a:lnTo>
                  <a:pt x="24309" y="62508"/>
                </a:lnTo>
                <a:cubicBezTo>
                  <a:pt x="22399" y="62508"/>
                  <a:pt x="20836" y="60945"/>
                  <a:pt x="20836" y="59035"/>
                </a:cubicBezTo>
                <a:lnTo>
                  <a:pt x="20836" y="52090"/>
                </a:lnTo>
                <a:close/>
                <a:moveTo>
                  <a:pt x="52090" y="48617"/>
                </a:moveTo>
                <a:lnTo>
                  <a:pt x="59035" y="48617"/>
                </a:lnTo>
                <a:cubicBezTo>
                  <a:pt x="60945" y="48617"/>
                  <a:pt x="62508" y="50180"/>
                  <a:pt x="62508" y="52090"/>
                </a:cubicBezTo>
                <a:lnTo>
                  <a:pt x="62508" y="59035"/>
                </a:lnTo>
                <a:cubicBezTo>
                  <a:pt x="62508" y="60945"/>
                  <a:pt x="60945" y="62508"/>
                  <a:pt x="59035" y="62508"/>
                </a:cubicBezTo>
                <a:lnTo>
                  <a:pt x="52090" y="62508"/>
                </a:lnTo>
                <a:cubicBezTo>
                  <a:pt x="50180" y="62508"/>
                  <a:pt x="48617" y="60945"/>
                  <a:pt x="48617" y="59035"/>
                </a:cubicBezTo>
                <a:lnTo>
                  <a:pt x="48617" y="52090"/>
                </a:lnTo>
                <a:cubicBezTo>
                  <a:pt x="48617" y="50180"/>
                  <a:pt x="50180" y="48617"/>
                  <a:pt x="52090" y="48617"/>
                </a:cubicBezTo>
                <a:close/>
              </a:path>
            </a:pathLst>
          </a:custGeom>
          <a:solidFill>
            <a:srgbClr val="2B6CB0"/>
          </a:solidFill>
          <a:ln/>
        </p:spPr>
      </p:sp>
      <p:sp>
        <p:nvSpPr>
          <p:cNvPr id="28" name="Text 46">
            <a:extLst>
              <a:ext uri="{FF2B5EF4-FFF2-40B4-BE49-F238E27FC236}">
                <a16:creationId xmlns:a16="http://schemas.microsoft.com/office/drawing/2014/main" id="{99648B5C-ECB7-4218-8BEC-C605322EF039}"/>
              </a:ext>
            </a:extLst>
          </p:cNvPr>
          <p:cNvSpPr/>
          <p:nvPr/>
        </p:nvSpPr>
        <p:spPr>
          <a:xfrm>
            <a:off x="548554" y="6570448"/>
            <a:ext cx="925491"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      </a:t>
            </a:r>
            <a:endParaRPr lang="en-US" sz="100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B3D73C50-AEDC-4176-869C-C45C55ECFD87}"/>
              </a:ext>
            </a:extLst>
          </p:cNvPr>
          <p:cNvSpPr txBox="1"/>
          <p:nvPr/>
        </p:nvSpPr>
        <p:spPr>
          <a:xfrm>
            <a:off x="401720" y="1097609"/>
            <a:ext cx="5462537" cy="1200329"/>
          </a:xfrm>
          <a:prstGeom prst="rect">
            <a:avLst/>
          </a:prstGeom>
          <a:solidFill>
            <a:schemeClr val="accent1">
              <a:lumMod val="20000"/>
              <a:lumOff val="80000"/>
            </a:schemeClr>
          </a:solidFill>
          <a:ln>
            <a:solidFill>
              <a:schemeClr val="accent1"/>
            </a:solidFill>
          </a:ln>
        </p:spPr>
        <p:txBody>
          <a:bodyPr wrap="square" rtlCol="0">
            <a:spAutoFit/>
          </a:bodyPr>
          <a:lstStyle/>
          <a:p>
            <a:pPr algn="just"/>
            <a:r>
              <a:rPr lang="ru-RU" sz="1200" dirty="0" err="1">
                <a:latin typeface="Arial" panose="020B0604020202020204" pitchFamily="34" charset="0"/>
                <a:cs typeface="Arial" panose="020B0604020202020204" pitchFamily="34" charset="0"/>
              </a:rPr>
              <a:t>Ішкі</a:t>
            </a:r>
            <a:r>
              <a:rPr lang="ru-RU" sz="1200" dirty="0">
                <a:latin typeface="Arial" panose="020B0604020202020204" pitchFamily="34" charset="0"/>
                <a:cs typeface="Arial" panose="020B0604020202020204" pitchFamily="34" charset="0"/>
              </a:rPr>
              <a:t> аудит </a:t>
            </a:r>
            <a:r>
              <a:rPr lang="ru-RU" sz="1200" dirty="0" err="1">
                <a:latin typeface="Arial" panose="020B0604020202020204" pitchFamily="34" charset="0"/>
                <a:cs typeface="Arial" panose="020B0604020202020204" pitchFamily="34" charset="0"/>
              </a:rPr>
              <a:t>қызметінің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бұдан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әрі</a:t>
            </a:r>
            <a:r>
              <a:rPr lang="ru-RU" sz="1200" dirty="0">
                <a:latin typeface="Arial" panose="020B0604020202020204" pitchFamily="34" charset="0"/>
                <a:cs typeface="Arial" panose="020B0604020202020204" pitchFamily="34" charset="0"/>
              </a:rPr>
              <a:t> – ІАҚ) </a:t>
            </a:r>
            <a:r>
              <a:rPr lang="ru-RU" sz="1200" dirty="0" err="1">
                <a:latin typeface="Arial" panose="020B0604020202020204" pitchFamily="34" charset="0"/>
                <a:cs typeface="Arial" panose="020B0604020202020204" pitchFamily="34" charset="0"/>
              </a:rPr>
              <a:t>мақсаты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Қордың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қаржы-шаруашылық</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қызметіне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Басқарма</a:t>
            </a:r>
            <a:r>
              <a:rPr lang="ru-RU" sz="1200" dirty="0">
                <a:latin typeface="Arial" panose="020B0604020202020204" pitchFamily="34" charset="0"/>
                <a:cs typeface="Arial" panose="020B0604020202020204" pitchFamily="34" charset="0"/>
              </a:rPr>
              <a:t> мен </a:t>
            </a:r>
            <a:r>
              <a:rPr lang="ru-RU" sz="1200" dirty="0" err="1">
                <a:latin typeface="Arial" panose="020B0604020202020204" pitchFamily="34" charset="0"/>
                <a:cs typeface="Arial" panose="020B0604020202020204" pitchFamily="34" charset="0"/>
              </a:rPr>
              <a:t>Қордың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құрылымдық</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бөлімшелерінің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операцияларына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бақылауды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жүзеге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асыру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сондай-ақ</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Директорлар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кеңесіне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тәуекелдерді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ішкі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бақылау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және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корпоративтік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жүйелеріне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қадағалау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жүргізуге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жәрдем</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көрсету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болып</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табылады</a:t>
            </a:r>
            <a:r>
              <a:rPr lang="ru-RU" sz="1200" dirty="0">
                <a:latin typeface="Arial" panose="020B0604020202020204" pitchFamily="34" charset="0"/>
                <a:cs typeface="Arial" panose="020B0604020202020204" pitchFamily="34" charset="0"/>
              </a:rPr>
              <a:t>.</a:t>
            </a:r>
            <a:endParaRPr lang="ru-KZ" sz="1200"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5B8CA128-469B-42DB-B40A-C1C6546F3387}"/>
              </a:ext>
            </a:extLst>
          </p:cNvPr>
          <p:cNvSpPr txBox="1"/>
          <p:nvPr/>
        </p:nvSpPr>
        <p:spPr>
          <a:xfrm>
            <a:off x="401719" y="2511446"/>
            <a:ext cx="5459331" cy="1015663"/>
          </a:xfrm>
          <a:prstGeom prst="rect">
            <a:avLst/>
          </a:prstGeom>
          <a:solidFill>
            <a:schemeClr val="accent1">
              <a:lumMod val="40000"/>
              <a:lumOff val="60000"/>
            </a:schemeClr>
          </a:solidFill>
          <a:ln>
            <a:solidFill>
              <a:schemeClr val="accent1"/>
            </a:solidFill>
          </a:ln>
        </p:spPr>
        <p:txBody>
          <a:bodyPr wrap="square" rtlCol="0">
            <a:spAutoFit/>
          </a:bodyPr>
          <a:lstStyle/>
          <a:p>
            <a:pPr algn="just"/>
            <a:r>
              <a:rPr lang="ru-RU" sz="1200" dirty="0">
                <a:latin typeface="Arial" panose="020B0604020202020204" pitchFamily="34" charset="0"/>
                <a:cs typeface="Arial" panose="020B0604020202020204" pitchFamily="34" charset="0"/>
              </a:rPr>
              <a:t>ІАҚ </a:t>
            </a:r>
            <a:r>
              <a:rPr lang="ru-RU" sz="1200" dirty="0" err="1">
                <a:latin typeface="Arial" panose="020B0604020202020204" pitchFamily="34" charset="0"/>
                <a:cs typeface="Arial" panose="020B0604020202020204" pitchFamily="34" charset="0"/>
              </a:rPr>
              <a:t>тәуелсіздігі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Қордың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Директорлар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кеңесіне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ұйымдық</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және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функционалдық</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есеп</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беруді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көздейтін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тиісті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мәртебе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арқылы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қамтамасыз</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етіледі</a:t>
            </a:r>
            <a:r>
              <a:rPr lang="ru-RU" sz="1200" dirty="0">
                <a:latin typeface="Arial" panose="020B0604020202020204" pitchFamily="34" charset="0"/>
                <a:cs typeface="Arial" panose="020B0604020202020204" pitchFamily="34" charset="0"/>
              </a:rPr>
              <a:t>.  </a:t>
            </a:r>
          </a:p>
          <a:p>
            <a:pPr algn="just"/>
            <a:r>
              <a:rPr lang="ru-RU" sz="1200" dirty="0">
                <a:latin typeface="Arial" panose="020B0604020202020204" pitchFamily="34" charset="0"/>
                <a:cs typeface="Arial" panose="020B0604020202020204" pitchFamily="34" charset="0"/>
              </a:rPr>
              <a:t>ІАҚ </a:t>
            </a:r>
            <a:r>
              <a:rPr lang="ru-RU" sz="1200" dirty="0" err="1">
                <a:latin typeface="Arial" panose="020B0604020202020204" pitchFamily="34" charset="0"/>
                <a:cs typeface="Arial" panose="020B0604020202020204" pitchFamily="34" charset="0"/>
              </a:rPr>
              <a:t>қызметіне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жетекшілік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Қордың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Директорлар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кеңесі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жанындағы</a:t>
            </a:r>
            <a:r>
              <a:rPr lang="ru-RU" sz="1200" dirty="0">
                <a:latin typeface="Arial" panose="020B0604020202020204" pitchFamily="34" charset="0"/>
                <a:cs typeface="Arial" panose="020B0604020202020204" pitchFamily="34" charset="0"/>
              </a:rPr>
              <a:t> Аудит </a:t>
            </a:r>
            <a:r>
              <a:rPr lang="ru-RU" sz="1200" dirty="0" err="1">
                <a:latin typeface="Arial" panose="020B0604020202020204" pitchFamily="34" charset="0"/>
                <a:cs typeface="Arial" panose="020B0604020202020204" pitchFamily="34" charset="0"/>
              </a:rPr>
              <a:t>жөніндегі</a:t>
            </a:r>
            <a:r>
              <a:rPr lang="ru-RU" sz="1200" dirty="0">
                <a:latin typeface="Arial" panose="020B0604020202020204" pitchFamily="34" charset="0"/>
                <a:cs typeface="Arial" panose="020B0604020202020204" pitchFamily="34" charset="0"/>
              </a:rPr>
              <a:t> комитет </a:t>
            </a:r>
            <a:r>
              <a:rPr lang="ru-RU" sz="1200" dirty="0" err="1">
                <a:latin typeface="Arial" panose="020B0604020202020204" pitchFamily="34" charset="0"/>
                <a:cs typeface="Arial" panose="020B0604020202020204" pitchFamily="34" charset="0"/>
              </a:rPr>
              <a:t>арқылы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жүзеге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асырылады</a:t>
            </a:r>
            <a:r>
              <a:rPr lang="ru-RU" sz="1200" dirty="0">
                <a:latin typeface="Arial" panose="020B0604020202020204" pitchFamily="34" charset="0"/>
                <a:cs typeface="Arial" panose="020B0604020202020204" pitchFamily="34" charset="0"/>
              </a:rPr>
              <a:t>.</a:t>
            </a:r>
            <a:endParaRPr lang="ru-KZ" sz="1200"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9E1C3F42-070A-4B1D-B621-07C62B5F200B}"/>
              </a:ext>
            </a:extLst>
          </p:cNvPr>
          <p:cNvSpPr txBox="1"/>
          <p:nvPr/>
        </p:nvSpPr>
        <p:spPr>
          <a:xfrm>
            <a:off x="6027520" y="1097609"/>
            <a:ext cx="5996774" cy="677108"/>
          </a:xfrm>
          <a:prstGeom prst="rect">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txBody>
          <a:bodyPr wrap="square" rtlCol="0">
            <a:spAutoFit/>
          </a:bodyPr>
          <a:lstStyle/>
          <a:p>
            <a:pPr algn="just"/>
            <a:r>
              <a:rPr lang="ru-RU" sz="1200" b="1" dirty="0">
                <a:latin typeface="Arial" panose="020B0604020202020204" pitchFamily="34" charset="0"/>
                <a:cs typeface="Arial" panose="020B0604020202020204" pitchFamily="34" charset="0"/>
              </a:rPr>
              <a:t>ТӘУЕЛСІЗ БАҒАЛАУ </a:t>
            </a:r>
            <a:r>
              <a:rPr lang="ru-RU" sz="1200" dirty="0" err="1">
                <a:latin typeface="Arial" panose="020B0604020202020204" pitchFamily="34" charset="0"/>
                <a:cs typeface="Arial" panose="020B0604020202020204" pitchFamily="34" charset="0"/>
              </a:rPr>
              <a:t>Компанияның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тәуекелдерді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жүйесі</a:t>
            </a:r>
            <a:r>
              <a:rPr lang="ru-RU" sz="1200" dirty="0">
                <a:latin typeface="Arial" panose="020B0604020202020204" pitchFamily="34" charset="0"/>
                <a:cs typeface="Arial" panose="020B0604020202020204" pitchFamily="34" charset="0"/>
              </a:rPr>
              <a:t> (ТБЖ), </a:t>
            </a:r>
            <a:r>
              <a:rPr lang="ru-RU" sz="1200" dirty="0" err="1">
                <a:latin typeface="Arial" panose="020B0604020202020204" pitchFamily="34" charset="0"/>
                <a:cs typeface="Arial" panose="020B0604020202020204" pitchFamily="34" charset="0"/>
              </a:rPr>
              <a:t>ішкі</a:t>
            </a:r>
            <a:r>
              <a:rPr lang="ru-RU" sz="1200" dirty="0">
                <a:latin typeface="Arial" panose="020B0604020202020204" pitchFamily="34" charset="0"/>
                <a:cs typeface="Arial" panose="020B0604020202020204" pitchFamily="34" charset="0"/>
              </a:rPr>
              <a:t> аудит </a:t>
            </a:r>
            <a:r>
              <a:rPr lang="ru-RU" sz="1200" dirty="0" err="1">
                <a:latin typeface="Arial" panose="020B0604020202020204" pitchFamily="34" charset="0"/>
                <a:cs typeface="Arial" panose="020B0604020202020204" pitchFamily="34" charset="0"/>
              </a:rPr>
              <a:t>қызметінің</a:t>
            </a:r>
            <a:r>
              <a:rPr lang="ru-RU" sz="1200" dirty="0">
                <a:latin typeface="Arial" panose="020B0604020202020204" pitchFamily="34" charset="0"/>
                <a:cs typeface="Arial" panose="020B0604020202020204" pitchFamily="34" charset="0"/>
              </a:rPr>
              <a:t> (ІАҚ) </a:t>
            </a:r>
            <a:r>
              <a:rPr lang="ru-RU" sz="1200" dirty="0" err="1">
                <a:latin typeface="Arial" panose="020B0604020202020204" pitchFamily="34" charset="0"/>
                <a:cs typeface="Arial" panose="020B0604020202020204" pitchFamily="34" charset="0"/>
              </a:rPr>
              <a:t>жұмысы</a:t>
            </a:r>
            <a:r>
              <a:rPr lang="ru-RU" sz="1200" dirty="0">
                <a:latin typeface="Arial" panose="020B0604020202020204" pitchFamily="34" charset="0"/>
                <a:cs typeface="Arial" panose="020B0604020202020204" pitchFamily="34" charset="0"/>
              </a:rPr>
              <a:t>, ТБЖ </a:t>
            </a:r>
            <a:r>
              <a:rPr lang="ru-RU" sz="1200" dirty="0" err="1">
                <a:latin typeface="Arial" panose="020B0604020202020204" pitchFamily="34" charset="0"/>
                <a:cs typeface="Arial" panose="020B0604020202020204" pitchFamily="34" charset="0"/>
              </a:rPr>
              <a:t>және</a:t>
            </a:r>
            <a:r>
              <a:rPr lang="ru-RU" sz="1200" dirty="0">
                <a:latin typeface="Arial" panose="020B0604020202020204" pitchFamily="34" charset="0"/>
                <a:cs typeface="Arial" panose="020B0604020202020204" pitchFamily="34" charset="0"/>
              </a:rPr>
              <a:t> ІАҚ-</a:t>
            </a:r>
            <a:r>
              <a:rPr lang="ru-RU" sz="1200" dirty="0" err="1">
                <a:latin typeface="Arial" panose="020B0604020202020204" pitchFamily="34" charset="0"/>
                <a:cs typeface="Arial" panose="020B0604020202020204" pitchFamily="34" charset="0"/>
              </a:rPr>
              <a:t>тың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қоғамның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органдарымен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өзара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іс-қимылы</a:t>
            </a:r>
            <a:r>
              <a:rPr lang="ru-RU" sz="1200" dirty="0">
                <a:latin typeface="Arial" panose="020B0604020202020204" pitchFamily="34" charset="0"/>
                <a:cs typeface="Arial" panose="020B0604020202020204" pitchFamily="34" charset="0"/>
              </a:rPr>
              <a:t> </a:t>
            </a:r>
            <a:r>
              <a:rPr lang="en-US" sz="1200" dirty="0">
                <a:solidFill>
                  <a:srgbClr val="1A355D"/>
                </a:solidFill>
                <a:latin typeface="Arial" panose="020B0604020202020204" pitchFamily="34" charset="0"/>
                <a:cs typeface="Arial" panose="020B0604020202020204" pitchFamily="34" charset="0"/>
              </a:rPr>
              <a:t>-</a:t>
            </a:r>
            <a:r>
              <a:rPr lang="ru-RU" sz="1200" dirty="0">
                <a:solidFill>
                  <a:srgbClr val="1A355D"/>
                </a:solidFill>
                <a:latin typeface="Arial" panose="020B0604020202020204" pitchFamily="34" charset="0"/>
                <a:cs typeface="Arial" panose="020B0604020202020204" pitchFamily="34" charset="0"/>
              </a:rPr>
              <a:t> </a:t>
            </a:r>
            <a:r>
              <a:rPr lang="ru-RU" sz="1400" b="1" dirty="0">
                <a:solidFill>
                  <a:srgbClr val="2B6CB0"/>
                </a:solidFill>
                <a:latin typeface="Arial" panose="020B0604020202020204" pitchFamily="34" charset="0"/>
                <a:cs typeface="Arial" panose="020B0604020202020204" pitchFamily="34" charset="0"/>
              </a:rPr>
              <a:t>89,6 %</a:t>
            </a:r>
            <a:r>
              <a:rPr lang="ru-RU" sz="1400" dirty="0">
                <a:solidFill>
                  <a:srgbClr val="1A355D"/>
                </a:solidFill>
                <a:latin typeface="Arial" panose="020B0604020202020204" pitchFamily="34" charset="0"/>
                <a:cs typeface="Arial" panose="020B0604020202020204" pitchFamily="34" charset="0"/>
              </a:rPr>
              <a:t>. </a:t>
            </a:r>
            <a:endParaRPr lang="ru-RU" sz="1200" dirty="0">
              <a:solidFill>
                <a:srgbClr val="1A355D"/>
              </a:solidFill>
              <a:latin typeface="Arial" panose="020B0604020202020204" pitchFamily="34" charset="0"/>
              <a:cs typeface="Arial" panose="020B0604020202020204" pitchFamily="34" charset="0"/>
            </a:endParaRPr>
          </a:p>
        </p:txBody>
      </p:sp>
      <p:sp>
        <p:nvSpPr>
          <p:cNvPr id="34" name="Shape 26">
            <a:extLst>
              <a:ext uri="{FF2B5EF4-FFF2-40B4-BE49-F238E27FC236}">
                <a16:creationId xmlns:a16="http://schemas.microsoft.com/office/drawing/2014/main" id="{71ED3AD2-E1A1-410E-AABA-BA963A904162}"/>
              </a:ext>
            </a:extLst>
          </p:cNvPr>
          <p:cNvSpPr/>
          <p:nvPr/>
        </p:nvSpPr>
        <p:spPr>
          <a:xfrm>
            <a:off x="6027520" y="1842568"/>
            <a:ext cx="5938033" cy="4594745"/>
          </a:xfrm>
          <a:custGeom>
            <a:avLst/>
            <a:gdLst/>
            <a:ahLst/>
            <a:cxnLst/>
            <a:rect l="l" t="t" r="r" b="b"/>
            <a:pathLst>
              <a:path w="5619750" h="2076450">
                <a:moveTo>
                  <a:pt x="38100" y="0"/>
                </a:moveTo>
                <a:lnTo>
                  <a:pt x="5505450" y="0"/>
                </a:lnTo>
                <a:cubicBezTo>
                  <a:pt x="5568534" y="0"/>
                  <a:pt x="5619750" y="51216"/>
                  <a:pt x="5619750" y="114300"/>
                </a:cubicBezTo>
                <a:lnTo>
                  <a:pt x="5619750" y="1962150"/>
                </a:lnTo>
                <a:cubicBezTo>
                  <a:pt x="5619750" y="2025234"/>
                  <a:pt x="5568534" y="2076450"/>
                  <a:pt x="5505450" y="2076450"/>
                </a:cubicBezTo>
                <a:lnTo>
                  <a:pt x="38100" y="2076450"/>
                </a:lnTo>
                <a:cubicBezTo>
                  <a:pt x="17072" y="2076450"/>
                  <a:pt x="0" y="2059378"/>
                  <a:pt x="0" y="203835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txBody>
          <a:bodyPr/>
          <a:lstStyle/>
          <a:p>
            <a:endParaRPr lang="ru-KZ" dirty="0"/>
          </a:p>
        </p:txBody>
      </p:sp>
      <p:graphicFrame>
        <p:nvGraphicFramePr>
          <p:cNvPr id="35" name="Таблица 34">
            <a:extLst>
              <a:ext uri="{FF2B5EF4-FFF2-40B4-BE49-F238E27FC236}">
                <a16:creationId xmlns:a16="http://schemas.microsoft.com/office/drawing/2014/main" id="{7B5DE940-0749-4A3E-861C-CA92BA2ED196}"/>
              </a:ext>
            </a:extLst>
          </p:cNvPr>
          <p:cNvGraphicFramePr>
            <a:graphicFrameLocks noGrp="1"/>
          </p:cNvGraphicFramePr>
          <p:nvPr>
            <p:extLst/>
          </p:nvPr>
        </p:nvGraphicFramePr>
        <p:xfrm>
          <a:off x="6096000" y="1902706"/>
          <a:ext cx="5756413" cy="4456696"/>
        </p:xfrm>
        <a:graphic>
          <a:graphicData uri="http://schemas.openxmlformats.org/drawingml/2006/table">
            <a:tbl>
              <a:tblPr firstRow="1" firstCol="1" bandRow="1">
                <a:tableStyleId>{5C22544A-7EE6-4342-B048-85BDC9FD1C3A}</a:tableStyleId>
              </a:tblPr>
              <a:tblGrid>
                <a:gridCol w="449457">
                  <a:extLst>
                    <a:ext uri="{9D8B030D-6E8A-4147-A177-3AD203B41FA5}">
                      <a16:colId xmlns:a16="http://schemas.microsoft.com/office/drawing/2014/main" val="2990027587"/>
                    </a:ext>
                  </a:extLst>
                </a:gridCol>
                <a:gridCol w="2868703">
                  <a:extLst>
                    <a:ext uri="{9D8B030D-6E8A-4147-A177-3AD203B41FA5}">
                      <a16:colId xmlns:a16="http://schemas.microsoft.com/office/drawing/2014/main" val="3341674967"/>
                    </a:ext>
                  </a:extLst>
                </a:gridCol>
                <a:gridCol w="959576">
                  <a:extLst>
                    <a:ext uri="{9D8B030D-6E8A-4147-A177-3AD203B41FA5}">
                      <a16:colId xmlns:a16="http://schemas.microsoft.com/office/drawing/2014/main" val="2140541012"/>
                    </a:ext>
                  </a:extLst>
                </a:gridCol>
                <a:gridCol w="885123">
                  <a:extLst>
                    <a:ext uri="{9D8B030D-6E8A-4147-A177-3AD203B41FA5}">
                      <a16:colId xmlns:a16="http://schemas.microsoft.com/office/drawing/2014/main" val="455287456"/>
                    </a:ext>
                  </a:extLst>
                </a:gridCol>
                <a:gridCol w="593554">
                  <a:extLst>
                    <a:ext uri="{9D8B030D-6E8A-4147-A177-3AD203B41FA5}">
                      <a16:colId xmlns:a16="http://schemas.microsoft.com/office/drawing/2014/main" val="1489038822"/>
                    </a:ext>
                  </a:extLst>
                </a:gridCol>
              </a:tblGrid>
              <a:tr h="317716">
                <a:tc rowSpan="2">
                  <a:txBody>
                    <a:bodyPr/>
                    <a:lstStyle/>
                    <a:p>
                      <a:pPr algn="ctr"/>
                      <a:endParaRPr lang="ru-KZ" sz="900" dirty="0">
                        <a:solidFill>
                          <a:schemeClr val="tx1"/>
                        </a:solidFill>
                        <a:effectLst/>
                        <a:latin typeface="Arial" panose="020B0604020202020204" pitchFamily="34" charset="0"/>
                        <a:cs typeface="Arial" panose="020B0604020202020204" pitchFamily="34" charset="0"/>
                      </a:endParaRPr>
                    </a:p>
                  </a:txBody>
                  <a:tcPr marL="38851" marR="38851" marT="0" marB="0" anchor="ctr">
                    <a:solidFill>
                      <a:schemeClr val="accent1">
                        <a:lumMod val="60000"/>
                        <a:lumOff val="40000"/>
                      </a:schemeClr>
                    </a:solidFill>
                  </a:tcPr>
                </a:tc>
                <a:tc rowSpan="2">
                  <a:txBody>
                    <a:bodyPr/>
                    <a:lstStyle/>
                    <a:p>
                      <a:pPr algn="ctr"/>
                      <a:r>
                        <a:rPr lang="kk-KZ" sz="1050" dirty="0">
                          <a:solidFill>
                            <a:schemeClr val="tx1"/>
                          </a:solidFill>
                          <a:effectLst/>
                          <a:latin typeface="Arial" panose="020B0604020202020204" pitchFamily="34" charset="0"/>
                          <a:cs typeface="Arial" panose="020B0604020202020204" pitchFamily="34" charset="0"/>
                        </a:rPr>
                        <a:t>Компоненттің атауы</a:t>
                      </a:r>
                      <a:endParaRPr lang="ru-KZ" sz="1050" dirty="0">
                        <a:solidFill>
                          <a:schemeClr val="tx1"/>
                        </a:solidFill>
                        <a:effectLst/>
                        <a:latin typeface="Arial" panose="020B0604020202020204" pitchFamily="34" charset="0"/>
                        <a:cs typeface="Arial" panose="020B0604020202020204" pitchFamily="34" charset="0"/>
                      </a:endParaRPr>
                    </a:p>
                  </a:txBody>
                  <a:tcPr marL="38851" marR="38851" marT="0" marB="0" anchor="ctr">
                    <a:solidFill>
                      <a:schemeClr val="accent1">
                        <a:lumMod val="60000"/>
                        <a:lumOff val="40000"/>
                      </a:schemeClr>
                    </a:solidFill>
                  </a:tcPr>
                </a:tc>
                <a:tc gridSpan="3">
                  <a:txBody>
                    <a:bodyPr/>
                    <a:lstStyle/>
                    <a:p>
                      <a:pPr algn="ctr"/>
                      <a:r>
                        <a:rPr lang="kk-KZ" sz="1050" dirty="0">
                          <a:solidFill>
                            <a:schemeClr val="tx1"/>
                          </a:solidFill>
                          <a:effectLst/>
                          <a:latin typeface="Arial" panose="020B0604020202020204" pitchFamily="34" charset="0"/>
                          <a:cs typeface="Arial" panose="020B0604020202020204" pitchFamily="34" charset="0"/>
                        </a:rPr>
                        <a:t>Компоненттің рейтингі,балл</a:t>
                      </a:r>
                      <a:endParaRPr lang="ru-RU" sz="1050" dirty="0">
                        <a:solidFill>
                          <a:schemeClr val="tx1"/>
                        </a:solidFill>
                        <a:effectLst/>
                        <a:latin typeface="Arial" panose="020B0604020202020204" pitchFamily="34" charset="0"/>
                        <a:cs typeface="Arial" panose="020B0604020202020204" pitchFamily="34" charset="0"/>
                      </a:endParaRPr>
                    </a:p>
                    <a:p>
                      <a:pPr algn="ctr"/>
                      <a:endParaRPr lang="ru-KZ" sz="1050" dirty="0">
                        <a:solidFill>
                          <a:schemeClr val="tx1"/>
                        </a:solidFill>
                        <a:effectLst/>
                        <a:latin typeface="Arial" panose="020B0604020202020204" pitchFamily="34" charset="0"/>
                        <a:cs typeface="Arial" panose="020B0604020202020204" pitchFamily="34" charset="0"/>
                      </a:endParaRPr>
                    </a:p>
                  </a:txBody>
                  <a:tcPr marL="38851" marR="38851" marT="0" marB="0" anchor="ctr">
                    <a:solidFill>
                      <a:schemeClr val="accent1">
                        <a:lumMod val="60000"/>
                        <a:lumOff val="40000"/>
                      </a:schemeClr>
                    </a:solidFill>
                  </a:tcPr>
                </a:tc>
                <a:tc hMerge="1">
                  <a:txBody>
                    <a:bodyPr/>
                    <a:lstStyle/>
                    <a:p>
                      <a:endParaRPr lang="ru-KZ"/>
                    </a:p>
                  </a:txBody>
                  <a:tcPr/>
                </a:tc>
                <a:tc hMerge="1">
                  <a:txBody>
                    <a:bodyPr/>
                    <a:lstStyle/>
                    <a:p>
                      <a:endParaRPr lang="ru-KZ"/>
                    </a:p>
                  </a:txBody>
                  <a:tcPr/>
                </a:tc>
                <a:extLst>
                  <a:ext uri="{0D108BD9-81ED-4DB2-BD59-A6C34878D82A}">
                    <a16:rowId xmlns:a16="http://schemas.microsoft.com/office/drawing/2014/main" val="2259684738"/>
                  </a:ext>
                </a:extLst>
              </a:tr>
              <a:tr h="295839">
                <a:tc vMerge="1">
                  <a:txBody>
                    <a:bodyPr/>
                    <a:lstStyle/>
                    <a:p>
                      <a:endParaRPr lang="ru-KZ"/>
                    </a:p>
                  </a:txBody>
                  <a:tcPr/>
                </a:tc>
                <a:tc vMerge="1">
                  <a:txBody>
                    <a:bodyPr/>
                    <a:lstStyle/>
                    <a:p>
                      <a:endParaRPr lang="ru-KZ"/>
                    </a:p>
                  </a:txBody>
                  <a:tcPr/>
                </a:tc>
                <a:tc>
                  <a:txBody>
                    <a:bodyPr/>
                    <a:lstStyle/>
                    <a:p>
                      <a:pPr algn="ctr">
                        <a:spcAft>
                          <a:spcPts val="0"/>
                        </a:spcAft>
                      </a:pPr>
                      <a:r>
                        <a:rPr lang="kk-KZ" sz="1050" dirty="0">
                          <a:solidFill>
                            <a:schemeClr val="tx1"/>
                          </a:solidFill>
                          <a:effectLst/>
                          <a:latin typeface="Arial" panose="020B0604020202020204" pitchFamily="34" charset="0"/>
                          <a:cs typeface="Arial" panose="020B0604020202020204" pitchFamily="34" charset="0"/>
                        </a:rPr>
                        <a:t>Ең жоғарғы</a:t>
                      </a:r>
                      <a:endParaRPr lang="ru-KZ" sz="1050" dirty="0">
                        <a:solidFill>
                          <a:schemeClr val="tx1"/>
                        </a:solidFill>
                        <a:effectLst/>
                        <a:latin typeface="Arial" panose="020B0604020202020204" pitchFamily="34" charset="0"/>
                        <a:cs typeface="Arial" panose="020B0604020202020204" pitchFamily="34" charset="0"/>
                      </a:endParaRPr>
                    </a:p>
                  </a:txBody>
                  <a:tcPr marL="38851" marR="38851" marT="0" marB="0" anchor="ctr">
                    <a:solidFill>
                      <a:schemeClr val="accent1">
                        <a:lumMod val="60000"/>
                        <a:lumOff val="40000"/>
                      </a:schemeClr>
                    </a:solidFill>
                  </a:tcPr>
                </a:tc>
                <a:tc>
                  <a:txBody>
                    <a:bodyPr/>
                    <a:lstStyle/>
                    <a:p>
                      <a:pPr algn="ctr">
                        <a:spcAft>
                          <a:spcPts val="0"/>
                        </a:spcAft>
                      </a:pPr>
                      <a:r>
                        <a:rPr lang="kk-KZ" sz="1050" dirty="0">
                          <a:solidFill>
                            <a:schemeClr val="tx1"/>
                          </a:solidFill>
                          <a:effectLst/>
                          <a:latin typeface="Arial" panose="020B0604020202020204" pitchFamily="34" charset="0"/>
                          <a:cs typeface="Arial" panose="020B0604020202020204" pitchFamily="34" charset="0"/>
                        </a:rPr>
                        <a:t>Нақты</a:t>
                      </a:r>
                      <a:endParaRPr lang="ru-KZ" sz="1050" dirty="0">
                        <a:solidFill>
                          <a:schemeClr val="tx1"/>
                        </a:solidFill>
                        <a:effectLst/>
                        <a:latin typeface="Arial" panose="020B0604020202020204" pitchFamily="34" charset="0"/>
                        <a:cs typeface="Arial" panose="020B0604020202020204" pitchFamily="34" charset="0"/>
                      </a:endParaRPr>
                    </a:p>
                  </a:txBody>
                  <a:tcPr marL="38851" marR="38851" marT="0" marB="0" anchor="ctr">
                    <a:solidFill>
                      <a:schemeClr val="accent1">
                        <a:lumMod val="60000"/>
                        <a:lumOff val="40000"/>
                      </a:schemeClr>
                    </a:solidFill>
                  </a:tcPr>
                </a:tc>
                <a:tc>
                  <a:txBody>
                    <a:bodyPr/>
                    <a:lstStyle/>
                    <a:p>
                      <a:pPr algn="ctr">
                        <a:spcAft>
                          <a:spcPts val="0"/>
                        </a:spcAft>
                      </a:pPr>
                      <a:r>
                        <a:rPr lang="kk-KZ" sz="1050" dirty="0">
                          <a:solidFill>
                            <a:schemeClr val="tx1"/>
                          </a:solidFill>
                          <a:effectLst/>
                          <a:latin typeface="Arial" panose="020B0604020202020204" pitchFamily="34" charset="0"/>
                          <a:cs typeface="Arial" panose="020B0604020202020204" pitchFamily="34" charset="0"/>
                        </a:rPr>
                        <a:t>Рейтингтік, </a:t>
                      </a:r>
                      <a:r>
                        <a:rPr lang="en-US" sz="1050" dirty="0">
                          <a:solidFill>
                            <a:schemeClr val="tx1"/>
                          </a:solidFill>
                          <a:effectLst/>
                          <a:latin typeface="Arial" panose="020B0604020202020204" pitchFamily="34" charset="0"/>
                          <a:cs typeface="Arial" panose="020B0604020202020204" pitchFamily="34" charset="0"/>
                        </a:rPr>
                        <a:t>%</a:t>
                      </a:r>
                      <a:endParaRPr lang="ru-KZ" sz="1050" dirty="0">
                        <a:solidFill>
                          <a:schemeClr val="tx1"/>
                        </a:solidFill>
                        <a:effectLst/>
                        <a:latin typeface="Arial" panose="020B0604020202020204" pitchFamily="34" charset="0"/>
                        <a:cs typeface="Arial" panose="020B0604020202020204" pitchFamily="34" charset="0"/>
                      </a:endParaRPr>
                    </a:p>
                  </a:txBody>
                  <a:tcPr marL="38851" marR="38851" marT="0" marB="0" anchor="ctr">
                    <a:solidFill>
                      <a:schemeClr val="accent1">
                        <a:lumMod val="60000"/>
                        <a:lumOff val="40000"/>
                      </a:schemeClr>
                    </a:solidFill>
                  </a:tcPr>
                </a:tc>
                <a:extLst>
                  <a:ext uri="{0D108BD9-81ED-4DB2-BD59-A6C34878D82A}">
                    <a16:rowId xmlns:a16="http://schemas.microsoft.com/office/drawing/2014/main" val="1943643569"/>
                  </a:ext>
                </a:extLst>
              </a:tr>
              <a:tr h="179095">
                <a:tc>
                  <a:txBody>
                    <a:bodyPr/>
                    <a:lstStyle/>
                    <a:p>
                      <a:pPr algn="ctr"/>
                      <a:r>
                        <a:rPr lang="en-US" sz="900" b="0" dirty="0">
                          <a:solidFill>
                            <a:schemeClr val="tx1"/>
                          </a:solidFill>
                          <a:effectLst/>
                          <a:latin typeface="Arial" panose="020B0604020202020204" pitchFamily="34" charset="0"/>
                          <a:cs typeface="Arial" panose="020B0604020202020204" pitchFamily="34" charset="0"/>
                        </a:rPr>
                        <a:t>1</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R w="12700" cap="flat" cmpd="sng" algn="ctr">
                      <a:solidFill>
                        <a:schemeClr val="accent1">
                          <a:lumMod val="60000"/>
                          <a:lumOff val="40000"/>
                        </a:schemeClr>
                      </a:solidFill>
                      <a:prstDash val="solid"/>
                      <a:round/>
                      <a:headEnd type="none" w="med" len="med"/>
                      <a:tailEnd type="none" w="med" len="med"/>
                    </a:lnR>
                    <a:lnB w="9525" cap="flat" cmpd="sng" algn="ctr">
                      <a:solidFill>
                        <a:schemeClr val="accent1">
                          <a:lumMod val="60000"/>
                          <a:lumOff val="40000"/>
                        </a:schemeClr>
                      </a:solidFill>
                      <a:prstDash val="solid"/>
                      <a:round/>
                      <a:headEnd type="none" w="med" len="med"/>
                      <a:tailEnd type="none" w="med" len="med"/>
                    </a:lnB>
                    <a:noFill/>
                  </a:tcPr>
                </a:tc>
                <a:tc>
                  <a:txBody>
                    <a:bodyPr/>
                    <a:lstStyle/>
                    <a:p>
                      <a:pPr algn="just">
                        <a:spcAft>
                          <a:spcPts val="0"/>
                        </a:spcAft>
                      </a:pPr>
                      <a:r>
                        <a:rPr lang="ru-RU" sz="900" b="0" dirty="0" err="1">
                          <a:solidFill>
                            <a:schemeClr val="tx1"/>
                          </a:solidFill>
                          <a:effectLst/>
                          <a:latin typeface="Arial" panose="020B0604020202020204" pitchFamily="34" charset="0"/>
                          <a:cs typeface="Arial" panose="020B0604020202020204" pitchFamily="34" charset="0"/>
                        </a:rPr>
                        <a:t>Компанияның</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тәуекелдерді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басқару</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саясаты</a:t>
                      </a:r>
                      <a:endParaRPr lang="ru-KZ" sz="900" b="0" dirty="0">
                        <a:solidFill>
                          <a:schemeClr val="tx1"/>
                        </a:solidFill>
                        <a:effectLst/>
                        <a:latin typeface="Arial" panose="020B0604020202020204" pitchFamily="34" charset="0"/>
                        <a:ea typeface="Arial Unicode MS"/>
                        <a:cs typeface="Arial" panose="020B0604020202020204" pitchFamily="34" charset="0"/>
                      </a:endParaRPr>
                    </a:p>
                  </a:txBody>
                  <a:tcPr marL="38851" marR="38851" marT="0" marB="0">
                    <a:lnL w="12700"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en-US" sz="900" b="0" dirty="0">
                          <a:solidFill>
                            <a:schemeClr val="tx1"/>
                          </a:solidFill>
                          <a:effectLst/>
                          <a:latin typeface="Arial" panose="020B0604020202020204" pitchFamily="34" charset="0"/>
                          <a:cs typeface="Arial" panose="020B0604020202020204" pitchFamily="34" charset="0"/>
                        </a:rPr>
                        <a:t>3</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150000"/>
                        </a:lnSpc>
                      </a:pPr>
                      <a:r>
                        <a:rPr lang="en-US" sz="900" b="0" dirty="0">
                          <a:solidFill>
                            <a:schemeClr val="tx1"/>
                          </a:solidFill>
                          <a:effectLst/>
                          <a:latin typeface="Arial" panose="020B0604020202020204" pitchFamily="34" charset="0"/>
                          <a:cs typeface="Arial" panose="020B0604020202020204" pitchFamily="34" charset="0"/>
                        </a:rPr>
                        <a:t>3</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150000"/>
                        </a:lnSpc>
                      </a:pPr>
                      <a:r>
                        <a:rPr lang="en-US" sz="900" b="0" dirty="0">
                          <a:solidFill>
                            <a:schemeClr val="tx1"/>
                          </a:solidFill>
                          <a:effectLst/>
                          <a:latin typeface="Arial" panose="020B0604020202020204" pitchFamily="34" charset="0"/>
                          <a:cs typeface="Arial" panose="020B0604020202020204" pitchFamily="34" charset="0"/>
                        </a:rPr>
                        <a:t>100,0</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958067078"/>
                  </a:ext>
                </a:extLst>
              </a:tr>
              <a:tr h="179095">
                <a:tc>
                  <a:txBody>
                    <a:bodyPr/>
                    <a:lstStyle/>
                    <a:p>
                      <a:pPr algn="ctr"/>
                      <a:r>
                        <a:rPr lang="en-US" sz="900" b="0" dirty="0">
                          <a:solidFill>
                            <a:schemeClr val="tx1"/>
                          </a:solidFill>
                          <a:effectLst/>
                          <a:latin typeface="Arial" panose="020B0604020202020204" pitchFamily="34" charset="0"/>
                          <a:cs typeface="Arial" panose="020B0604020202020204" pitchFamily="34" charset="0"/>
                        </a:rPr>
                        <a:t>2</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just">
                        <a:spcAft>
                          <a:spcPts val="0"/>
                        </a:spcAft>
                      </a:pPr>
                      <a:r>
                        <a:rPr lang="kk-KZ" sz="900" b="0" dirty="0">
                          <a:solidFill>
                            <a:schemeClr val="tx1"/>
                          </a:solidFill>
                          <a:effectLst/>
                          <a:latin typeface="Arial" panose="020B0604020202020204" pitchFamily="34" charset="0"/>
                          <a:cs typeface="Arial" panose="020B0604020202020204" pitchFamily="34" charset="0"/>
                        </a:rPr>
                        <a:t>Тәуекелдерді басқару жүйесінің тиімділігі</a:t>
                      </a:r>
                      <a:endParaRPr lang="ru-KZ" sz="900" b="0" dirty="0">
                        <a:solidFill>
                          <a:schemeClr val="tx1"/>
                        </a:solidFill>
                        <a:effectLst/>
                        <a:latin typeface="Arial" panose="020B0604020202020204" pitchFamily="34" charset="0"/>
                        <a:ea typeface="Arial Unicode MS"/>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en-US" sz="900" b="0" dirty="0">
                          <a:solidFill>
                            <a:schemeClr val="tx1"/>
                          </a:solidFill>
                          <a:effectLst/>
                          <a:latin typeface="Arial" panose="020B0604020202020204" pitchFamily="34" charset="0"/>
                          <a:cs typeface="Arial" panose="020B0604020202020204" pitchFamily="34" charset="0"/>
                        </a:rPr>
                        <a:t>1</a:t>
                      </a:r>
                      <a:r>
                        <a:rPr lang="ru-RU" sz="900" b="0" dirty="0">
                          <a:solidFill>
                            <a:schemeClr val="tx1"/>
                          </a:solidFill>
                          <a:effectLst/>
                          <a:latin typeface="Arial" panose="020B0604020202020204" pitchFamily="34" charset="0"/>
                          <a:cs typeface="Arial" panose="020B0604020202020204" pitchFamily="34" charset="0"/>
                        </a:rPr>
                        <a:t>0</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en-US" sz="900" b="0" dirty="0">
                          <a:solidFill>
                            <a:schemeClr val="tx1"/>
                          </a:solidFill>
                          <a:effectLst/>
                          <a:latin typeface="Arial" panose="020B0604020202020204" pitchFamily="34" charset="0"/>
                          <a:cs typeface="Arial" panose="020B0604020202020204" pitchFamily="34" charset="0"/>
                        </a:rPr>
                        <a:t>9</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150000"/>
                        </a:lnSpc>
                      </a:pPr>
                      <a:r>
                        <a:rPr lang="en-US" sz="900" b="0" dirty="0">
                          <a:solidFill>
                            <a:schemeClr val="tx1"/>
                          </a:solidFill>
                          <a:effectLst/>
                          <a:latin typeface="Arial" panose="020B0604020202020204" pitchFamily="34" charset="0"/>
                          <a:cs typeface="Arial" panose="020B0604020202020204" pitchFamily="34" charset="0"/>
                        </a:rPr>
                        <a:t>90,0</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695157291"/>
                  </a:ext>
                </a:extLst>
              </a:tr>
              <a:tr h="265091">
                <a:tc>
                  <a:txBody>
                    <a:bodyPr/>
                    <a:lstStyle/>
                    <a:p>
                      <a:pPr algn="ctr"/>
                      <a:r>
                        <a:rPr lang="en-US" sz="900" b="0" dirty="0">
                          <a:solidFill>
                            <a:schemeClr val="tx1"/>
                          </a:solidFill>
                          <a:effectLst/>
                          <a:latin typeface="Arial" panose="020B0604020202020204" pitchFamily="34" charset="0"/>
                          <a:cs typeface="Arial" panose="020B0604020202020204" pitchFamily="34" charset="0"/>
                        </a:rPr>
                        <a:t>3</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just">
                        <a:spcAft>
                          <a:spcPts val="0"/>
                        </a:spcAft>
                      </a:pPr>
                      <a:r>
                        <a:rPr lang="ru-RU" sz="900" b="0" dirty="0">
                          <a:solidFill>
                            <a:schemeClr val="tx1"/>
                          </a:solidFill>
                          <a:effectLst/>
                          <a:latin typeface="Arial" panose="020B0604020202020204" pitchFamily="34" charset="0"/>
                          <a:cs typeface="Arial" panose="020B0604020202020204" pitchFamily="34" charset="0"/>
                        </a:rPr>
                        <a:t>Бизнес-</a:t>
                      </a:r>
                      <a:r>
                        <a:rPr lang="ru-RU" sz="900" b="0" dirty="0" err="1">
                          <a:solidFill>
                            <a:schemeClr val="tx1"/>
                          </a:solidFill>
                          <a:effectLst/>
                          <a:latin typeface="Arial" panose="020B0604020202020204" pitchFamily="34" charset="0"/>
                          <a:cs typeface="Arial" panose="020B0604020202020204" pitchFamily="34" charset="0"/>
                        </a:rPr>
                        <a:t>жоспарлау</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процесі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шеңберінде</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тәуекелдерді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бағалау</a:t>
                      </a:r>
                      <a:endParaRPr lang="ru-KZ" sz="900" b="0" dirty="0">
                        <a:solidFill>
                          <a:schemeClr val="tx1"/>
                        </a:solidFill>
                        <a:effectLst/>
                        <a:latin typeface="Arial" panose="020B0604020202020204" pitchFamily="34" charset="0"/>
                        <a:ea typeface="Arial Unicode MS"/>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900" b="0" dirty="0">
                          <a:solidFill>
                            <a:schemeClr val="tx1"/>
                          </a:solidFill>
                          <a:effectLst/>
                          <a:latin typeface="Arial" panose="020B0604020202020204" pitchFamily="34" charset="0"/>
                          <a:cs typeface="Arial" panose="020B0604020202020204" pitchFamily="34" charset="0"/>
                        </a:rPr>
                        <a:t>7</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00000"/>
                        </a:lnSpc>
                      </a:pPr>
                      <a:r>
                        <a:rPr lang="en-US" sz="900" b="0" dirty="0">
                          <a:solidFill>
                            <a:schemeClr val="tx1"/>
                          </a:solidFill>
                          <a:effectLst/>
                          <a:latin typeface="Arial" panose="020B0604020202020204" pitchFamily="34" charset="0"/>
                          <a:cs typeface="Arial" panose="020B0604020202020204" pitchFamily="34" charset="0"/>
                        </a:rPr>
                        <a:t>6,25</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00000"/>
                        </a:lnSpc>
                      </a:pPr>
                      <a:r>
                        <a:rPr lang="en-US" sz="900" b="0" dirty="0">
                          <a:solidFill>
                            <a:schemeClr val="tx1"/>
                          </a:solidFill>
                          <a:effectLst/>
                          <a:latin typeface="Arial" panose="020B0604020202020204" pitchFamily="34" charset="0"/>
                          <a:cs typeface="Arial" panose="020B0604020202020204" pitchFamily="34" charset="0"/>
                        </a:rPr>
                        <a:t>89,3</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287146666"/>
                  </a:ext>
                </a:extLst>
              </a:tr>
              <a:tr h="268641">
                <a:tc>
                  <a:txBody>
                    <a:bodyPr/>
                    <a:lstStyle/>
                    <a:p>
                      <a:pPr algn="ctr"/>
                      <a:r>
                        <a:rPr lang="en-US" sz="900" b="0" dirty="0">
                          <a:solidFill>
                            <a:schemeClr val="tx1"/>
                          </a:solidFill>
                          <a:effectLst/>
                          <a:latin typeface="Arial" panose="020B0604020202020204" pitchFamily="34" charset="0"/>
                          <a:cs typeface="Arial" panose="020B0604020202020204" pitchFamily="34" charset="0"/>
                        </a:rPr>
                        <a:t>4</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just">
                        <a:spcAft>
                          <a:spcPts val="0"/>
                        </a:spcAft>
                      </a:pPr>
                      <a:r>
                        <a:rPr lang="ru-RU" sz="900" b="0" dirty="0" err="1">
                          <a:solidFill>
                            <a:schemeClr val="tx1"/>
                          </a:solidFill>
                          <a:effectLst/>
                          <a:latin typeface="Arial" panose="020B0604020202020204" pitchFamily="34" charset="0"/>
                          <a:cs typeface="Arial" panose="020B0604020202020204" pitchFamily="34" charset="0"/>
                        </a:rPr>
                        <a:t>Ішкі</a:t>
                      </a:r>
                      <a:r>
                        <a:rPr lang="ru-RU" sz="900" b="0" dirty="0">
                          <a:solidFill>
                            <a:schemeClr val="tx1"/>
                          </a:solidFill>
                          <a:effectLst/>
                          <a:latin typeface="Arial" panose="020B0604020202020204" pitchFamily="34" charset="0"/>
                          <a:cs typeface="Arial" panose="020B0604020202020204" pitchFamily="34" charset="0"/>
                        </a:rPr>
                        <a:t> аудит </a:t>
                      </a:r>
                      <a:r>
                        <a:rPr lang="ru-RU" sz="900" b="0" dirty="0" err="1">
                          <a:solidFill>
                            <a:schemeClr val="tx1"/>
                          </a:solidFill>
                          <a:effectLst/>
                          <a:latin typeface="Arial" panose="020B0604020202020204" pitchFamily="34" charset="0"/>
                          <a:cs typeface="Arial" panose="020B0604020202020204" pitchFamily="34" charset="0"/>
                        </a:rPr>
                        <a:t>қызметінің</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қызметі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Ішкі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аудиттің</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мақсаттары</a:t>
                      </a:r>
                      <a:r>
                        <a:rPr lang="ru-RU" sz="900" b="0" dirty="0">
                          <a:solidFill>
                            <a:schemeClr val="tx1"/>
                          </a:solidFill>
                          <a:effectLst/>
                          <a:latin typeface="Arial" panose="020B0604020202020204" pitchFamily="34" charset="0"/>
                          <a:cs typeface="Arial" panose="020B0604020202020204" pitchFamily="34" charset="0"/>
                        </a:rPr>
                        <a:t> мен </a:t>
                      </a:r>
                      <a:r>
                        <a:rPr lang="ru-RU" sz="900" b="0" dirty="0" err="1">
                          <a:solidFill>
                            <a:schemeClr val="tx1"/>
                          </a:solidFill>
                          <a:effectLst/>
                          <a:latin typeface="Arial" panose="020B0604020202020204" pitchFamily="34" charset="0"/>
                          <a:cs typeface="Arial" panose="020B0604020202020204" pitchFamily="34" charset="0"/>
                        </a:rPr>
                        <a:t>функциялары</a:t>
                      </a:r>
                      <a:endParaRPr lang="ru-KZ" sz="900" b="0" dirty="0">
                        <a:solidFill>
                          <a:schemeClr val="tx1"/>
                        </a:solidFill>
                        <a:effectLst/>
                        <a:latin typeface="Arial" panose="020B0604020202020204" pitchFamily="34" charset="0"/>
                        <a:ea typeface="Arial Unicode MS"/>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900" b="0" dirty="0">
                          <a:solidFill>
                            <a:schemeClr val="tx1"/>
                          </a:solidFill>
                          <a:effectLst/>
                          <a:latin typeface="Arial" panose="020B0604020202020204" pitchFamily="34" charset="0"/>
                          <a:cs typeface="Arial" panose="020B0604020202020204" pitchFamily="34" charset="0"/>
                        </a:rPr>
                        <a:t>10</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00000"/>
                        </a:lnSpc>
                      </a:pPr>
                      <a:r>
                        <a:rPr lang="en-US" sz="900" b="0" dirty="0">
                          <a:solidFill>
                            <a:schemeClr val="tx1"/>
                          </a:solidFill>
                          <a:effectLst/>
                          <a:latin typeface="Arial" panose="020B0604020202020204" pitchFamily="34" charset="0"/>
                          <a:cs typeface="Arial" panose="020B0604020202020204" pitchFamily="34" charset="0"/>
                        </a:rPr>
                        <a:t>9,25</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00000"/>
                        </a:lnSpc>
                      </a:pPr>
                      <a:r>
                        <a:rPr lang="en-US" sz="900" b="0" dirty="0">
                          <a:solidFill>
                            <a:schemeClr val="tx1"/>
                          </a:solidFill>
                          <a:effectLst/>
                          <a:latin typeface="Arial" panose="020B0604020202020204" pitchFamily="34" charset="0"/>
                          <a:cs typeface="Arial" panose="020B0604020202020204" pitchFamily="34" charset="0"/>
                        </a:rPr>
                        <a:t>92,5</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091658686"/>
                  </a:ext>
                </a:extLst>
              </a:tr>
              <a:tr h="268641">
                <a:tc>
                  <a:txBody>
                    <a:bodyPr/>
                    <a:lstStyle/>
                    <a:p>
                      <a:pPr algn="ctr"/>
                      <a:r>
                        <a:rPr lang="en-US" sz="900" b="0" dirty="0">
                          <a:solidFill>
                            <a:schemeClr val="tx1"/>
                          </a:solidFill>
                          <a:effectLst/>
                          <a:latin typeface="Arial" panose="020B0604020202020204" pitchFamily="34" charset="0"/>
                          <a:cs typeface="Arial" panose="020B0604020202020204" pitchFamily="34" charset="0"/>
                        </a:rPr>
                        <a:t>5</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just">
                        <a:spcAft>
                          <a:spcPts val="0"/>
                        </a:spcAft>
                      </a:pPr>
                      <a:r>
                        <a:rPr lang="ru-RU" sz="900" b="0" dirty="0">
                          <a:solidFill>
                            <a:schemeClr val="tx1"/>
                          </a:solidFill>
                          <a:effectLst/>
                          <a:latin typeface="Arial" panose="020B0604020202020204" pitchFamily="34" charset="0"/>
                          <a:cs typeface="Arial" panose="020B0604020202020204" pitchFamily="34" charset="0"/>
                        </a:rPr>
                        <a:t>ІАҚ </a:t>
                      </a:r>
                      <a:r>
                        <a:rPr lang="ru-RU" sz="900" b="0" dirty="0" err="1">
                          <a:solidFill>
                            <a:schemeClr val="tx1"/>
                          </a:solidFill>
                          <a:effectLst/>
                          <a:latin typeface="Arial" panose="020B0604020202020204" pitchFamily="34" charset="0"/>
                          <a:cs typeface="Arial" panose="020B0604020202020204" pitchFamily="34" charset="0"/>
                        </a:rPr>
                        <a:t>тексеру</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процесі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Компанияның</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ішкі</a:t>
                      </a:r>
                      <a:r>
                        <a:rPr lang="ru-RU" sz="900" b="0" dirty="0">
                          <a:solidFill>
                            <a:schemeClr val="tx1"/>
                          </a:solidFill>
                          <a:effectLst/>
                          <a:latin typeface="Arial" panose="020B0604020202020204" pitchFamily="34" charset="0"/>
                          <a:cs typeface="Arial" panose="020B0604020202020204" pitchFamily="34" charset="0"/>
                        </a:rPr>
                        <a:t> аудит </a:t>
                      </a:r>
                      <a:r>
                        <a:rPr lang="ru-RU" sz="900" b="0" dirty="0" err="1">
                          <a:solidFill>
                            <a:schemeClr val="tx1"/>
                          </a:solidFill>
                          <a:effectLst/>
                          <a:latin typeface="Arial" panose="020B0604020202020204" pitchFamily="34" charset="0"/>
                          <a:cs typeface="Arial" panose="020B0604020202020204" pitchFamily="34" charset="0"/>
                        </a:rPr>
                        <a:t>стандарттары</a:t>
                      </a:r>
                      <a:r>
                        <a:rPr lang="ru-RU" sz="900" b="0" dirty="0">
                          <a:solidFill>
                            <a:schemeClr val="tx1"/>
                          </a:solidFill>
                          <a:effectLst/>
                          <a:latin typeface="Arial" panose="020B0604020202020204" pitchFamily="34" charset="0"/>
                          <a:cs typeface="Arial" panose="020B0604020202020204" pitchFamily="34" charset="0"/>
                        </a:rPr>
                        <a:t> мен </a:t>
                      </a:r>
                      <a:r>
                        <a:rPr lang="ru-RU" sz="900" b="0" dirty="0" err="1">
                          <a:solidFill>
                            <a:schemeClr val="tx1"/>
                          </a:solidFill>
                          <a:effectLst/>
                          <a:latin typeface="Arial" panose="020B0604020202020204" pitchFamily="34" charset="0"/>
                          <a:cs typeface="Arial" panose="020B0604020202020204" pitchFamily="34" charset="0"/>
                        </a:rPr>
                        <a:t>нысандары</a:t>
                      </a:r>
                      <a:endParaRPr lang="ru-KZ" sz="900" b="0" dirty="0">
                        <a:solidFill>
                          <a:schemeClr val="tx1"/>
                        </a:solidFill>
                        <a:effectLst/>
                        <a:latin typeface="Arial" panose="020B0604020202020204" pitchFamily="34" charset="0"/>
                        <a:ea typeface="Arial Unicode MS"/>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900" b="0" dirty="0">
                          <a:solidFill>
                            <a:schemeClr val="tx1"/>
                          </a:solidFill>
                          <a:effectLst/>
                          <a:latin typeface="Arial" panose="020B0604020202020204" pitchFamily="34" charset="0"/>
                          <a:cs typeface="Arial" panose="020B0604020202020204" pitchFamily="34" charset="0"/>
                        </a:rPr>
                        <a:t>4</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00000"/>
                        </a:lnSpc>
                      </a:pPr>
                      <a:r>
                        <a:rPr lang="en-US" sz="900" b="0" dirty="0">
                          <a:solidFill>
                            <a:schemeClr val="tx1"/>
                          </a:solidFill>
                          <a:effectLst/>
                          <a:latin typeface="Arial" panose="020B0604020202020204" pitchFamily="34" charset="0"/>
                          <a:cs typeface="Arial" panose="020B0604020202020204" pitchFamily="34" charset="0"/>
                        </a:rPr>
                        <a:t>4</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00000"/>
                        </a:lnSpc>
                      </a:pPr>
                      <a:r>
                        <a:rPr lang="en-US" sz="900" b="0" dirty="0">
                          <a:solidFill>
                            <a:schemeClr val="tx1"/>
                          </a:solidFill>
                          <a:effectLst/>
                          <a:latin typeface="Arial" panose="020B0604020202020204" pitchFamily="34" charset="0"/>
                          <a:cs typeface="Arial" panose="020B0604020202020204" pitchFamily="34" charset="0"/>
                        </a:rPr>
                        <a:t>100,0</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277738799"/>
                  </a:ext>
                </a:extLst>
              </a:tr>
              <a:tr h="179095">
                <a:tc>
                  <a:txBody>
                    <a:bodyPr/>
                    <a:lstStyle/>
                    <a:p>
                      <a:pPr algn="ctr"/>
                      <a:r>
                        <a:rPr lang="en-US" sz="900" b="0" dirty="0">
                          <a:solidFill>
                            <a:schemeClr val="tx1"/>
                          </a:solidFill>
                          <a:effectLst/>
                          <a:latin typeface="Arial" panose="020B0604020202020204" pitchFamily="34" charset="0"/>
                          <a:cs typeface="Arial" panose="020B0604020202020204" pitchFamily="34" charset="0"/>
                        </a:rPr>
                        <a:t>6</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just">
                        <a:spcAft>
                          <a:spcPts val="0"/>
                        </a:spcAft>
                      </a:pPr>
                      <a:r>
                        <a:rPr lang="kk-KZ" sz="900" b="0" dirty="0">
                          <a:solidFill>
                            <a:schemeClr val="tx1"/>
                          </a:solidFill>
                          <a:effectLst/>
                          <a:latin typeface="Arial" panose="020B0604020202020204" pitchFamily="34" charset="0"/>
                          <a:cs typeface="Arial" panose="020B0604020202020204" pitchFamily="34" charset="0"/>
                        </a:rPr>
                        <a:t>Компанияның ішкі бақылау жүйесі</a:t>
                      </a:r>
                      <a:endParaRPr lang="ru-KZ" sz="900" b="0" dirty="0">
                        <a:solidFill>
                          <a:schemeClr val="tx1"/>
                        </a:solidFill>
                        <a:effectLst/>
                        <a:latin typeface="Arial" panose="020B0604020202020204" pitchFamily="34" charset="0"/>
                        <a:ea typeface="Arial Unicode MS"/>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en-US" sz="900" b="0" dirty="0">
                          <a:solidFill>
                            <a:schemeClr val="tx1"/>
                          </a:solidFill>
                          <a:effectLst/>
                          <a:latin typeface="Arial" panose="020B0604020202020204" pitchFamily="34" charset="0"/>
                          <a:cs typeface="Arial" panose="020B0604020202020204" pitchFamily="34" charset="0"/>
                        </a:rPr>
                        <a:t>7</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150000"/>
                        </a:lnSpc>
                      </a:pPr>
                      <a:r>
                        <a:rPr lang="en-US" sz="900" b="0" dirty="0">
                          <a:solidFill>
                            <a:schemeClr val="tx1"/>
                          </a:solidFill>
                          <a:effectLst/>
                          <a:latin typeface="Arial" panose="020B0604020202020204" pitchFamily="34" charset="0"/>
                          <a:cs typeface="Arial" panose="020B0604020202020204" pitchFamily="34" charset="0"/>
                        </a:rPr>
                        <a:t>6</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150000"/>
                        </a:lnSpc>
                      </a:pPr>
                      <a:r>
                        <a:rPr lang="en-US" sz="900" b="0" dirty="0">
                          <a:solidFill>
                            <a:schemeClr val="tx1"/>
                          </a:solidFill>
                          <a:effectLst/>
                          <a:latin typeface="Arial" panose="020B0604020202020204" pitchFamily="34" charset="0"/>
                          <a:cs typeface="Arial" panose="020B0604020202020204" pitchFamily="34" charset="0"/>
                        </a:rPr>
                        <a:t>85,7</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447196367"/>
                  </a:ext>
                </a:extLst>
              </a:tr>
              <a:tr h="397635">
                <a:tc>
                  <a:txBody>
                    <a:bodyPr/>
                    <a:lstStyle/>
                    <a:p>
                      <a:pPr algn="ctr"/>
                      <a:r>
                        <a:rPr lang="en-US" sz="900" b="0" dirty="0">
                          <a:solidFill>
                            <a:schemeClr val="tx1"/>
                          </a:solidFill>
                          <a:effectLst/>
                          <a:latin typeface="Arial" panose="020B0604020202020204" pitchFamily="34" charset="0"/>
                          <a:cs typeface="Arial" panose="020B0604020202020204" pitchFamily="34" charset="0"/>
                        </a:rPr>
                        <a:t>7</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just">
                        <a:spcAft>
                          <a:spcPts val="0"/>
                        </a:spcAft>
                      </a:pPr>
                      <a:r>
                        <a:rPr lang="ru-RU" sz="900" b="0" dirty="0">
                          <a:solidFill>
                            <a:schemeClr val="tx1"/>
                          </a:solidFill>
                          <a:effectLst/>
                          <a:latin typeface="Arial" panose="020B0604020202020204" pitchFamily="34" charset="0"/>
                          <a:cs typeface="Arial" panose="020B0604020202020204" pitchFamily="34" charset="0"/>
                        </a:rPr>
                        <a:t>Компания </a:t>
                      </a:r>
                      <a:r>
                        <a:rPr lang="ru-RU" sz="900" b="0" dirty="0" err="1">
                          <a:solidFill>
                            <a:schemeClr val="tx1"/>
                          </a:solidFill>
                          <a:effectLst/>
                          <a:latin typeface="Arial" panose="020B0604020202020204" pitchFamily="34" charset="0"/>
                          <a:cs typeface="Arial" panose="020B0604020202020204" pitchFamily="34" charset="0"/>
                        </a:rPr>
                        <a:t>қызметкерлері</a:t>
                      </a:r>
                      <a:r>
                        <a:rPr lang="ru-RU" sz="900" b="0" dirty="0">
                          <a:solidFill>
                            <a:schemeClr val="tx1"/>
                          </a:solidFill>
                          <a:effectLst/>
                          <a:latin typeface="Arial" panose="020B0604020202020204" pitchFamily="34" charset="0"/>
                          <a:cs typeface="Arial" panose="020B0604020202020204" pitchFamily="34" charset="0"/>
                        </a:rPr>
                        <a:t> мен </a:t>
                      </a:r>
                      <a:r>
                        <a:rPr lang="ru-RU" sz="900" b="0" dirty="0" err="1">
                          <a:solidFill>
                            <a:schemeClr val="tx1"/>
                          </a:solidFill>
                          <a:effectLst/>
                          <a:latin typeface="Arial" panose="020B0604020202020204" pitchFamily="34" charset="0"/>
                          <a:cs typeface="Arial" panose="020B0604020202020204" pitchFamily="34" charset="0"/>
                        </a:rPr>
                        <a:t>оның</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мүдделі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тараптары</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үшін</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тәуекелдерді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басқару</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саласындағы</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қағидаттар</a:t>
                      </a:r>
                      <a:r>
                        <a:rPr lang="ru-RU" sz="900" b="0" dirty="0">
                          <a:solidFill>
                            <a:schemeClr val="tx1"/>
                          </a:solidFill>
                          <a:effectLst/>
                          <a:latin typeface="Arial" panose="020B0604020202020204" pitchFamily="34" charset="0"/>
                          <a:cs typeface="Arial" panose="020B0604020202020204" pitchFamily="34" charset="0"/>
                        </a:rPr>
                        <a:t> мен </a:t>
                      </a:r>
                      <a:r>
                        <a:rPr lang="ru-RU" sz="900" b="0" dirty="0" err="1">
                          <a:solidFill>
                            <a:schemeClr val="tx1"/>
                          </a:solidFill>
                          <a:effectLst/>
                          <a:latin typeface="Arial" panose="020B0604020202020204" pitchFamily="34" charset="0"/>
                          <a:cs typeface="Arial" panose="020B0604020202020204" pitchFamily="34" charset="0"/>
                        </a:rPr>
                        <a:t>тәсілдердің</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ашықтығы</a:t>
                      </a:r>
                      <a:endParaRPr lang="ru-KZ" sz="900" b="0" dirty="0">
                        <a:solidFill>
                          <a:schemeClr val="tx1"/>
                        </a:solidFill>
                        <a:effectLst/>
                        <a:latin typeface="Arial" panose="020B0604020202020204" pitchFamily="34" charset="0"/>
                        <a:ea typeface="Arial Unicode MS"/>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en-US" sz="900" b="0">
                          <a:solidFill>
                            <a:schemeClr val="tx1"/>
                          </a:solidFill>
                          <a:effectLst/>
                          <a:latin typeface="Arial" panose="020B0604020202020204" pitchFamily="34" charset="0"/>
                          <a:cs typeface="Arial" panose="020B0604020202020204" pitchFamily="34" charset="0"/>
                        </a:rPr>
                        <a:t>6</a:t>
                      </a:r>
                      <a:endParaRPr lang="ru-KZ" sz="900" b="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50000"/>
                        </a:lnSpc>
                      </a:pPr>
                      <a:r>
                        <a:rPr lang="en-US" sz="900" b="0" dirty="0">
                          <a:solidFill>
                            <a:schemeClr val="tx1"/>
                          </a:solidFill>
                          <a:effectLst/>
                          <a:latin typeface="Arial" panose="020B0604020202020204" pitchFamily="34" charset="0"/>
                          <a:cs typeface="Arial" panose="020B0604020202020204" pitchFamily="34" charset="0"/>
                        </a:rPr>
                        <a:t>5</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50000"/>
                        </a:lnSpc>
                      </a:pPr>
                      <a:r>
                        <a:rPr lang="en-US" sz="900" b="0" dirty="0">
                          <a:solidFill>
                            <a:schemeClr val="tx1"/>
                          </a:solidFill>
                          <a:effectLst/>
                          <a:latin typeface="Arial" panose="020B0604020202020204" pitchFamily="34" charset="0"/>
                          <a:cs typeface="Arial" panose="020B0604020202020204" pitchFamily="34" charset="0"/>
                        </a:rPr>
                        <a:t>83,3</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191421206"/>
                  </a:ext>
                </a:extLst>
              </a:tr>
              <a:tr h="526068">
                <a:tc>
                  <a:txBody>
                    <a:bodyPr/>
                    <a:lstStyle/>
                    <a:p>
                      <a:pPr algn="ctr"/>
                      <a:r>
                        <a:rPr lang="en-US" sz="900" b="0" dirty="0">
                          <a:solidFill>
                            <a:schemeClr val="tx1"/>
                          </a:solidFill>
                          <a:effectLst/>
                          <a:latin typeface="Arial" panose="020B0604020202020204" pitchFamily="34" charset="0"/>
                          <a:cs typeface="Arial" panose="020B0604020202020204" pitchFamily="34" charset="0"/>
                        </a:rPr>
                        <a:t>8</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just">
                        <a:spcAft>
                          <a:spcPts val="0"/>
                        </a:spcAft>
                      </a:pPr>
                      <a:r>
                        <a:rPr lang="ru-RU" sz="900" b="0" dirty="0" err="1">
                          <a:solidFill>
                            <a:schemeClr val="tx1"/>
                          </a:solidFill>
                          <a:effectLst/>
                          <a:latin typeface="Arial" panose="020B0604020202020204" pitchFamily="34" charset="0"/>
                          <a:cs typeface="Arial" panose="020B0604020202020204" pitchFamily="34" charset="0"/>
                        </a:rPr>
                        <a:t>Тәуекелдерді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басқару</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және</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ішкі</a:t>
                      </a:r>
                      <a:r>
                        <a:rPr lang="ru-RU" sz="900" b="0" dirty="0">
                          <a:solidFill>
                            <a:schemeClr val="tx1"/>
                          </a:solidFill>
                          <a:effectLst/>
                          <a:latin typeface="Arial" panose="020B0604020202020204" pitchFamily="34" charset="0"/>
                          <a:cs typeface="Arial" panose="020B0604020202020204" pitchFamily="34" charset="0"/>
                        </a:rPr>
                        <a:t> аудит </a:t>
                      </a:r>
                      <a:r>
                        <a:rPr lang="ru-RU" sz="900" b="0" dirty="0" err="1">
                          <a:solidFill>
                            <a:schemeClr val="tx1"/>
                          </a:solidFill>
                          <a:effectLst/>
                          <a:latin typeface="Arial" panose="020B0604020202020204" pitchFamily="34" charset="0"/>
                          <a:cs typeface="Arial" panose="020B0604020202020204" pitchFamily="34" charset="0"/>
                        </a:rPr>
                        <a:t>қызметінің</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директорлар</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кеңесімен</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атқарушы</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органмен</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және</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компанияның</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өзге</a:t>
                      </a:r>
                      <a:r>
                        <a:rPr lang="ru-RU" sz="900" b="0" dirty="0">
                          <a:solidFill>
                            <a:schemeClr val="tx1"/>
                          </a:solidFill>
                          <a:effectLst/>
                          <a:latin typeface="Arial" panose="020B0604020202020204" pitchFamily="34" charset="0"/>
                          <a:cs typeface="Arial" panose="020B0604020202020204" pitchFamily="34" charset="0"/>
                        </a:rPr>
                        <a:t> де </a:t>
                      </a:r>
                      <a:r>
                        <a:rPr lang="ru-RU" sz="900" b="0" dirty="0" err="1">
                          <a:solidFill>
                            <a:schemeClr val="tx1"/>
                          </a:solidFill>
                          <a:effectLst/>
                          <a:latin typeface="Arial" panose="020B0604020202020204" pitchFamily="34" charset="0"/>
                          <a:cs typeface="Arial" panose="020B0604020202020204" pitchFamily="34" charset="0"/>
                        </a:rPr>
                        <a:t>бөлімшелерімен</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өзара</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іс-қимылы</a:t>
                      </a:r>
                      <a:endParaRPr lang="ru-KZ" sz="900" b="0" dirty="0">
                        <a:solidFill>
                          <a:schemeClr val="tx1"/>
                        </a:solidFill>
                        <a:effectLst/>
                        <a:latin typeface="Arial" panose="020B0604020202020204" pitchFamily="34" charset="0"/>
                        <a:ea typeface="Arial Unicode MS"/>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en-US" sz="900" b="0" dirty="0">
                          <a:solidFill>
                            <a:schemeClr val="tx1"/>
                          </a:solidFill>
                          <a:effectLst/>
                          <a:latin typeface="Arial" panose="020B0604020202020204" pitchFamily="34" charset="0"/>
                          <a:cs typeface="Arial" panose="020B0604020202020204" pitchFamily="34" charset="0"/>
                        </a:rPr>
                        <a:t>10</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300000"/>
                        </a:lnSpc>
                      </a:pPr>
                      <a:r>
                        <a:rPr lang="en-US" sz="900" b="0" dirty="0">
                          <a:solidFill>
                            <a:schemeClr val="tx1"/>
                          </a:solidFill>
                          <a:effectLst/>
                          <a:latin typeface="Arial" panose="020B0604020202020204" pitchFamily="34" charset="0"/>
                          <a:cs typeface="Arial" panose="020B0604020202020204" pitchFamily="34" charset="0"/>
                        </a:rPr>
                        <a:t>9</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50000"/>
                        </a:lnSpc>
                      </a:pPr>
                      <a:r>
                        <a:rPr lang="en-US" sz="900" b="0" dirty="0">
                          <a:solidFill>
                            <a:schemeClr val="tx1"/>
                          </a:solidFill>
                          <a:effectLst/>
                          <a:latin typeface="Arial" panose="020B0604020202020204" pitchFamily="34" charset="0"/>
                          <a:cs typeface="Arial" panose="020B0604020202020204" pitchFamily="34" charset="0"/>
                        </a:rPr>
                        <a:t>90,0</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550573446"/>
                  </a:ext>
                </a:extLst>
              </a:tr>
              <a:tr h="329448">
                <a:tc>
                  <a:txBody>
                    <a:bodyPr/>
                    <a:lstStyle/>
                    <a:p>
                      <a:pPr algn="ctr"/>
                      <a:r>
                        <a:rPr lang="en-US" sz="900" b="0" dirty="0">
                          <a:solidFill>
                            <a:schemeClr val="tx1"/>
                          </a:solidFill>
                          <a:effectLst/>
                          <a:latin typeface="Arial" panose="020B0604020202020204" pitchFamily="34" charset="0"/>
                          <a:cs typeface="Arial" panose="020B0604020202020204" pitchFamily="34" charset="0"/>
                        </a:rPr>
                        <a:t>9</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just">
                        <a:spcAft>
                          <a:spcPts val="0"/>
                        </a:spcAft>
                      </a:pPr>
                      <a:r>
                        <a:rPr lang="ru-RU" sz="900" b="0" dirty="0" err="1">
                          <a:solidFill>
                            <a:schemeClr val="tx1"/>
                          </a:solidFill>
                          <a:effectLst/>
                          <a:latin typeface="Arial" panose="020B0604020202020204" pitchFamily="34" charset="0"/>
                          <a:cs typeface="Arial" panose="020B0604020202020204" pitchFamily="34" charset="0"/>
                        </a:rPr>
                        <a:t>Тәуекелдерді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басқару</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қызметі</a:t>
                      </a:r>
                      <a:r>
                        <a:rPr lang="ru-RU" sz="900" b="0" dirty="0">
                          <a:solidFill>
                            <a:schemeClr val="tx1"/>
                          </a:solidFill>
                          <a:effectLst/>
                          <a:latin typeface="Arial" panose="020B0604020202020204" pitchFamily="34" charset="0"/>
                          <a:cs typeface="Arial" panose="020B0604020202020204" pitchFamily="34" charset="0"/>
                        </a:rPr>
                        <a:t> мен </a:t>
                      </a:r>
                      <a:r>
                        <a:rPr lang="ru-RU" sz="900" b="0" dirty="0" err="1">
                          <a:solidFill>
                            <a:schemeClr val="tx1"/>
                          </a:solidFill>
                          <a:effectLst/>
                          <a:latin typeface="Arial" panose="020B0604020202020204" pitchFamily="34" charset="0"/>
                          <a:cs typeface="Arial" panose="020B0604020202020204" pitchFamily="34" charset="0"/>
                        </a:rPr>
                        <a:t>ішкі</a:t>
                      </a:r>
                      <a:r>
                        <a:rPr lang="ru-RU" sz="900" b="0" dirty="0">
                          <a:solidFill>
                            <a:schemeClr val="tx1"/>
                          </a:solidFill>
                          <a:effectLst/>
                          <a:latin typeface="Arial" panose="020B0604020202020204" pitchFamily="34" charset="0"/>
                          <a:cs typeface="Arial" panose="020B0604020202020204" pitchFamily="34" charset="0"/>
                        </a:rPr>
                        <a:t> аудит </a:t>
                      </a:r>
                      <a:r>
                        <a:rPr lang="ru-RU" sz="900" b="0" dirty="0" err="1">
                          <a:solidFill>
                            <a:schemeClr val="tx1"/>
                          </a:solidFill>
                          <a:effectLst/>
                          <a:latin typeface="Arial" panose="020B0604020202020204" pitchFamily="34" charset="0"/>
                          <a:cs typeface="Arial" panose="020B0604020202020204" pitchFamily="34" charset="0"/>
                        </a:rPr>
                        <a:t>қызметі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қызметкерлерінің</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құзыреті</a:t>
                      </a:r>
                      <a:r>
                        <a:rPr lang="ru-RU" sz="900" b="0" dirty="0">
                          <a:solidFill>
                            <a:schemeClr val="tx1"/>
                          </a:solidFill>
                          <a:effectLst/>
                          <a:latin typeface="Arial" panose="020B0604020202020204" pitchFamily="34" charset="0"/>
                          <a:cs typeface="Arial" panose="020B0604020202020204" pitchFamily="34" charset="0"/>
                        </a:rPr>
                        <a:t> мен </a:t>
                      </a:r>
                      <a:r>
                        <a:rPr lang="ru-RU" sz="900" b="0" dirty="0" err="1">
                          <a:solidFill>
                            <a:schemeClr val="tx1"/>
                          </a:solidFill>
                          <a:effectLst/>
                          <a:latin typeface="Arial" panose="020B0604020202020204" pitchFamily="34" charset="0"/>
                          <a:cs typeface="Arial" panose="020B0604020202020204" pitchFamily="34" charset="0"/>
                        </a:rPr>
                        <a:t>біліктілігі</a:t>
                      </a:r>
                      <a:endParaRPr lang="ru-KZ" sz="900" b="0" dirty="0">
                        <a:solidFill>
                          <a:schemeClr val="tx1"/>
                        </a:solidFill>
                        <a:effectLst/>
                        <a:latin typeface="Arial" panose="020B0604020202020204" pitchFamily="34" charset="0"/>
                        <a:ea typeface="Arial Unicode MS"/>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en-US" sz="900" b="0">
                          <a:solidFill>
                            <a:schemeClr val="tx1"/>
                          </a:solidFill>
                          <a:effectLst/>
                          <a:latin typeface="Arial" panose="020B0604020202020204" pitchFamily="34" charset="0"/>
                          <a:cs typeface="Arial" panose="020B0604020202020204" pitchFamily="34" charset="0"/>
                        </a:rPr>
                        <a:t>5</a:t>
                      </a:r>
                      <a:endParaRPr lang="ru-KZ" sz="900" b="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00000"/>
                        </a:lnSpc>
                      </a:pPr>
                      <a:r>
                        <a:rPr lang="en-US" sz="900" b="0" dirty="0">
                          <a:solidFill>
                            <a:schemeClr val="tx1"/>
                          </a:solidFill>
                          <a:effectLst/>
                          <a:latin typeface="Arial" panose="020B0604020202020204" pitchFamily="34" charset="0"/>
                          <a:cs typeface="Arial" panose="020B0604020202020204" pitchFamily="34" charset="0"/>
                        </a:rPr>
                        <a:t>4,75</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50000"/>
                        </a:lnSpc>
                      </a:pPr>
                      <a:r>
                        <a:rPr lang="en-US" sz="900" b="0" dirty="0">
                          <a:solidFill>
                            <a:schemeClr val="tx1"/>
                          </a:solidFill>
                          <a:effectLst/>
                          <a:latin typeface="Arial" panose="020B0604020202020204" pitchFamily="34" charset="0"/>
                          <a:cs typeface="Arial" panose="020B0604020202020204" pitchFamily="34" charset="0"/>
                        </a:rPr>
                        <a:t>95,0</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006516361"/>
                  </a:ext>
                </a:extLst>
              </a:tr>
              <a:tr h="268641">
                <a:tc>
                  <a:txBody>
                    <a:bodyPr/>
                    <a:lstStyle/>
                    <a:p>
                      <a:pPr algn="ctr"/>
                      <a:r>
                        <a:rPr lang="en-US" sz="900" b="0" dirty="0">
                          <a:solidFill>
                            <a:schemeClr val="tx1"/>
                          </a:solidFill>
                          <a:effectLst/>
                          <a:latin typeface="Arial" panose="020B0604020202020204" pitchFamily="34" charset="0"/>
                          <a:cs typeface="Arial" panose="020B0604020202020204" pitchFamily="34" charset="0"/>
                        </a:rPr>
                        <a:t>10</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just">
                        <a:spcAft>
                          <a:spcPts val="0"/>
                        </a:spcAft>
                      </a:pPr>
                      <a:r>
                        <a:rPr lang="ru-RU" sz="900" b="0" dirty="0" err="1">
                          <a:solidFill>
                            <a:schemeClr val="tx1"/>
                          </a:solidFill>
                          <a:effectLst/>
                          <a:latin typeface="Arial" panose="020B0604020202020204" pitchFamily="34" charset="0"/>
                          <a:cs typeface="Arial" panose="020B0604020202020204" pitchFamily="34" charset="0"/>
                        </a:rPr>
                        <a:t>Ішкі</a:t>
                      </a:r>
                      <a:r>
                        <a:rPr lang="ru-RU" sz="900" b="0" dirty="0">
                          <a:solidFill>
                            <a:schemeClr val="tx1"/>
                          </a:solidFill>
                          <a:effectLst/>
                          <a:latin typeface="Arial" panose="020B0604020202020204" pitchFamily="34" charset="0"/>
                          <a:cs typeface="Arial" panose="020B0604020202020204" pitchFamily="34" charset="0"/>
                        </a:rPr>
                        <a:t> аудит </a:t>
                      </a:r>
                      <a:r>
                        <a:rPr lang="ru-RU" sz="900" b="0" dirty="0" err="1">
                          <a:solidFill>
                            <a:schemeClr val="tx1"/>
                          </a:solidFill>
                          <a:effectLst/>
                          <a:latin typeface="Arial" panose="020B0604020202020204" pitchFamily="34" charset="0"/>
                          <a:cs typeface="Arial" panose="020B0604020202020204" pitchFamily="34" charset="0"/>
                        </a:rPr>
                        <a:t>және</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тәуекелдерді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басқару</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қызметі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қызметкерлерінің</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біліктілігін</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арттыру</a:t>
                      </a:r>
                      <a:endParaRPr lang="ru-KZ" sz="900" b="0" dirty="0">
                        <a:solidFill>
                          <a:schemeClr val="tx1"/>
                        </a:solidFill>
                        <a:effectLst/>
                        <a:latin typeface="Arial" panose="020B0604020202020204" pitchFamily="34" charset="0"/>
                        <a:ea typeface="Arial Unicode MS"/>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en-US" sz="900" b="0">
                          <a:solidFill>
                            <a:schemeClr val="tx1"/>
                          </a:solidFill>
                          <a:effectLst/>
                          <a:latin typeface="Arial" panose="020B0604020202020204" pitchFamily="34" charset="0"/>
                          <a:cs typeface="Arial" panose="020B0604020202020204" pitchFamily="34" charset="0"/>
                        </a:rPr>
                        <a:t>8</a:t>
                      </a:r>
                      <a:endParaRPr lang="ru-KZ" sz="900" b="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00000"/>
                        </a:lnSpc>
                      </a:pPr>
                      <a:r>
                        <a:rPr lang="en-US" sz="900" b="0" dirty="0">
                          <a:solidFill>
                            <a:schemeClr val="tx1"/>
                          </a:solidFill>
                          <a:effectLst/>
                          <a:latin typeface="Arial" panose="020B0604020202020204" pitchFamily="34" charset="0"/>
                          <a:cs typeface="Arial" panose="020B0604020202020204" pitchFamily="34" charset="0"/>
                        </a:rPr>
                        <a:t>7</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00000"/>
                        </a:lnSpc>
                      </a:pPr>
                      <a:r>
                        <a:rPr lang="en-US" sz="900" b="0" dirty="0">
                          <a:solidFill>
                            <a:schemeClr val="tx1"/>
                          </a:solidFill>
                          <a:effectLst/>
                          <a:latin typeface="Arial" panose="020B0604020202020204" pitchFamily="34" charset="0"/>
                          <a:cs typeface="Arial" panose="020B0604020202020204" pitchFamily="34" charset="0"/>
                        </a:rPr>
                        <a:t>87,5</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502950833"/>
                  </a:ext>
                </a:extLst>
              </a:tr>
              <a:tr h="268641">
                <a:tc>
                  <a:txBody>
                    <a:bodyPr/>
                    <a:lstStyle/>
                    <a:p>
                      <a:pPr algn="ctr"/>
                      <a:r>
                        <a:rPr lang="en-US" sz="900" b="0" dirty="0">
                          <a:solidFill>
                            <a:schemeClr val="tx1"/>
                          </a:solidFill>
                          <a:effectLst/>
                          <a:latin typeface="Arial" panose="020B0604020202020204" pitchFamily="34" charset="0"/>
                          <a:cs typeface="Arial" panose="020B0604020202020204" pitchFamily="34" charset="0"/>
                        </a:rPr>
                        <a:t>11</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just">
                        <a:spcAft>
                          <a:spcPts val="0"/>
                        </a:spcAft>
                      </a:pPr>
                      <a:r>
                        <a:rPr lang="ru-RU" sz="900" b="0" dirty="0" err="1">
                          <a:solidFill>
                            <a:schemeClr val="tx1"/>
                          </a:solidFill>
                          <a:effectLst/>
                          <a:latin typeface="Arial" panose="020B0604020202020204" pitchFamily="34" charset="0"/>
                          <a:cs typeface="Arial" panose="020B0604020202020204" pitchFamily="34" charset="0"/>
                        </a:rPr>
                        <a:t>Ішкі</a:t>
                      </a:r>
                      <a:r>
                        <a:rPr lang="ru-RU" sz="900" b="0" dirty="0">
                          <a:solidFill>
                            <a:schemeClr val="tx1"/>
                          </a:solidFill>
                          <a:effectLst/>
                          <a:latin typeface="Arial" panose="020B0604020202020204" pitchFamily="34" charset="0"/>
                          <a:cs typeface="Arial" panose="020B0604020202020204" pitchFamily="34" charset="0"/>
                        </a:rPr>
                        <a:t> аудит </a:t>
                      </a:r>
                      <a:r>
                        <a:rPr lang="ru-RU" sz="900" b="0" dirty="0" err="1">
                          <a:solidFill>
                            <a:schemeClr val="tx1"/>
                          </a:solidFill>
                          <a:effectLst/>
                          <a:latin typeface="Arial" panose="020B0604020202020204" pitchFamily="34" charset="0"/>
                          <a:cs typeface="Arial" panose="020B0604020202020204" pitchFamily="34" charset="0"/>
                        </a:rPr>
                        <a:t>және</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тәуекелдерді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басқару</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қызметінің</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жұмысын</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жоспарлау</a:t>
                      </a:r>
                      <a:endParaRPr lang="ru-KZ" sz="900" b="0" dirty="0">
                        <a:solidFill>
                          <a:schemeClr val="tx1"/>
                        </a:solidFill>
                        <a:effectLst/>
                        <a:latin typeface="Arial" panose="020B0604020202020204" pitchFamily="34" charset="0"/>
                        <a:ea typeface="Arial Unicode MS"/>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ru-RU" sz="900" b="0">
                          <a:solidFill>
                            <a:schemeClr val="tx1"/>
                          </a:solidFill>
                          <a:effectLst/>
                          <a:latin typeface="Arial" panose="020B0604020202020204" pitchFamily="34" charset="0"/>
                          <a:cs typeface="Arial" panose="020B0604020202020204" pitchFamily="34" charset="0"/>
                        </a:rPr>
                        <a:t>6</a:t>
                      </a:r>
                      <a:endParaRPr lang="ru-KZ" sz="900" b="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00000"/>
                        </a:lnSpc>
                      </a:pPr>
                      <a:r>
                        <a:rPr lang="en-US" sz="900" b="0" dirty="0">
                          <a:solidFill>
                            <a:schemeClr val="tx1"/>
                          </a:solidFill>
                          <a:effectLst/>
                          <a:latin typeface="Arial" panose="020B0604020202020204" pitchFamily="34" charset="0"/>
                          <a:cs typeface="Arial" panose="020B0604020202020204" pitchFamily="34" charset="0"/>
                        </a:rPr>
                        <a:t>5</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200000"/>
                        </a:lnSpc>
                      </a:pPr>
                      <a:r>
                        <a:rPr lang="en-US" sz="900" b="0" dirty="0">
                          <a:solidFill>
                            <a:schemeClr val="tx1"/>
                          </a:solidFill>
                          <a:effectLst/>
                          <a:latin typeface="Arial" panose="020B0604020202020204" pitchFamily="34" charset="0"/>
                          <a:cs typeface="Arial" panose="020B0604020202020204" pitchFamily="34" charset="0"/>
                        </a:rPr>
                        <a:t>83,3</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21229005"/>
                  </a:ext>
                </a:extLst>
              </a:tr>
              <a:tr h="268641">
                <a:tc>
                  <a:txBody>
                    <a:bodyPr/>
                    <a:lstStyle/>
                    <a:p>
                      <a:pPr algn="ctr"/>
                      <a:r>
                        <a:rPr lang="en-US" sz="900" b="0" dirty="0">
                          <a:solidFill>
                            <a:schemeClr val="tx1"/>
                          </a:solidFill>
                          <a:effectLst/>
                          <a:latin typeface="Arial" panose="020B0604020202020204" pitchFamily="34" charset="0"/>
                          <a:cs typeface="Arial" panose="020B0604020202020204" pitchFamily="34" charset="0"/>
                        </a:rPr>
                        <a:t>12</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just">
                        <a:spcAft>
                          <a:spcPts val="0"/>
                        </a:spcAft>
                      </a:pPr>
                      <a:r>
                        <a:rPr lang="ru-RU" sz="900" b="0" dirty="0" err="1">
                          <a:solidFill>
                            <a:schemeClr val="tx1"/>
                          </a:solidFill>
                          <a:effectLst/>
                          <a:latin typeface="Arial" panose="020B0604020202020204" pitchFamily="34" charset="0"/>
                          <a:cs typeface="Arial" panose="020B0604020202020204" pitchFamily="34" charset="0"/>
                        </a:rPr>
                        <a:t>Ішкі</a:t>
                      </a:r>
                      <a:r>
                        <a:rPr lang="ru-RU" sz="900" b="0" dirty="0">
                          <a:solidFill>
                            <a:schemeClr val="tx1"/>
                          </a:solidFill>
                          <a:effectLst/>
                          <a:latin typeface="Arial" panose="020B0604020202020204" pitchFamily="34" charset="0"/>
                          <a:cs typeface="Arial" panose="020B0604020202020204" pitchFamily="34" charset="0"/>
                        </a:rPr>
                        <a:t> аудит </a:t>
                      </a:r>
                      <a:r>
                        <a:rPr lang="ru-RU" sz="900" b="0" dirty="0" err="1">
                          <a:solidFill>
                            <a:schemeClr val="tx1"/>
                          </a:solidFill>
                          <a:effectLst/>
                          <a:latin typeface="Arial" panose="020B0604020202020204" pitchFamily="34" charset="0"/>
                          <a:cs typeface="Arial" panose="020B0604020202020204" pitchFamily="34" charset="0"/>
                        </a:rPr>
                        <a:t>және</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тәуекелдерді</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басқару</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қызметінің</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жұмысының</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сапасын</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арттыру</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механизмдері</a:t>
                      </a:r>
                      <a:endParaRPr lang="ru-KZ" sz="900" b="0" dirty="0">
                        <a:solidFill>
                          <a:schemeClr val="tx1"/>
                        </a:solidFill>
                        <a:effectLst/>
                        <a:latin typeface="Arial" panose="020B0604020202020204" pitchFamily="34" charset="0"/>
                        <a:ea typeface="Arial Unicode MS"/>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en-US" sz="900" b="0" dirty="0">
                          <a:solidFill>
                            <a:schemeClr val="tx1"/>
                          </a:solidFill>
                          <a:effectLst/>
                          <a:latin typeface="Arial" panose="020B0604020202020204" pitchFamily="34" charset="0"/>
                          <a:cs typeface="Arial" panose="020B0604020202020204" pitchFamily="34" charset="0"/>
                        </a:rPr>
                        <a:t>10</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150000"/>
                        </a:lnSpc>
                      </a:pPr>
                      <a:r>
                        <a:rPr lang="en-US" sz="900" b="0" dirty="0">
                          <a:solidFill>
                            <a:schemeClr val="tx1"/>
                          </a:solidFill>
                          <a:effectLst/>
                          <a:latin typeface="Arial" panose="020B0604020202020204" pitchFamily="34" charset="0"/>
                          <a:cs typeface="Arial" panose="020B0604020202020204" pitchFamily="34" charset="0"/>
                        </a:rPr>
                        <a:t>9,25</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150000"/>
                        </a:lnSpc>
                      </a:pPr>
                      <a:r>
                        <a:rPr lang="en-US" sz="900" b="0" dirty="0">
                          <a:solidFill>
                            <a:schemeClr val="tx1"/>
                          </a:solidFill>
                          <a:effectLst/>
                          <a:latin typeface="Arial" panose="020B0604020202020204" pitchFamily="34" charset="0"/>
                          <a:cs typeface="Arial" panose="020B0604020202020204" pitchFamily="34" charset="0"/>
                        </a:rPr>
                        <a:t>92,5</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21680055"/>
                  </a:ext>
                </a:extLst>
              </a:tr>
              <a:tr h="179095">
                <a:tc>
                  <a:txBody>
                    <a:bodyPr/>
                    <a:lstStyle/>
                    <a:p>
                      <a:pPr algn="ctr"/>
                      <a:r>
                        <a:rPr lang="en-US" sz="900" b="0" dirty="0">
                          <a:solidFill>
                            <a:schemeClr val="tx1"/>
                          </a:solidFill>
                          <a:effectLst/>
                          <a:latin typeface="Arial" panose="020B0604020202020204" pitchFamily="34" charset="0"/>
                          <a:cs typeface="Arial" panose="020B0604020202020204" pitchFamily="34" charset="0"/>
                        </a:rPr>
                        <a:t>13</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just">
                        <a:spcAft>
                          <a:spcPts val="0"/>
                        </a:spcAft>
                      </a:pPr>
                      <a:r>
                        <a:rPr lang="ru-RU" sz="900" b="0" dirty="0" err="1">
                          <a:solidFill>
                            <a:schemeClr val="tx1"/>
                          </a:solidFill>
                          <a:effectLst/>
                          <a:latin typeface="Arial" panose="020B0604020202020204" pitchFamily="34" charset="0"/>
                          <a:cs typeface="Arial" panose="020B0604020202020204" pitchFamily="34" charset="0"/>
                        </a:rPr>
                        <a:t>Компанияның</a:t>
                      </a:r>
                      <a:r>
                        <a:rPr lang="ru-RU" sz="900" b="0" dirty="0">
                          <a:solidFill>
                            <a:schemeClr val="tx1"/>
                          </a:solidFill>
                          <a:effectLst/>
                          <a:latin typeface="Arial" panose="020B0604020202020204" pitchFamily="34" charset="0"/>
                          <a:cs typeface="Arial" panose="020B0604020202020204" pitchFamily="34" charset="0"/>
                        </a:rPr>
                        <a:t> комплаенс </a:t>
                      </a:r>
                      <a:r>
                        <a:rPr lang="ru-RU" sz="900" b="0" dirty="0" err="1">
                          <a:solidFill>
                            <a:schemeClr val="tx1"/>
                          </a:solidFill>
                          <a:effectLst/>
                          <a:latin typeface="Arial" panose="020B0604020202020204" pitchFamily="34" charset="0"/>
                          <a:cs typeface="Arial" panose="020B0604020202020204" pitchFamily="34" charset="0"/>
                        </a:rPr>
                        <a:t>рәсімдерін</a:t>
                      </a:r>
                      <a:r>
                        <a:rPr lang="ru-RU" sz="900" b="0" dirty="0">
                          <a:solidFill>
                            <a:schemeClr val="tx1"/>
                          </a:solidFill>
                          <a:effectLst/>
                          <a:latin typeface="Arial" panose="020B0604020202020204" pitchFamily="34" charset="0"/>
                          <a:cs typeface="Arial" panose="020B0604020202020204" pitchFamily="34" charset="0"/>
                        </a:rPr>
                        <a:t> </a:t>
                      </a:r>
                      <a:r>
                        <a:rPr lang="ru-RU" sz="900" b="0" dirty="0" err="1">
                          <a:solidFill>
                            <a:schemeClr val="tx1"/>
                          </a:solidFill>
                          <a:effectLst/>
                          <a:latin typeface="Arial" panose="020B0604020202020204" pitchFamily="34" charset="0"/>
                          <a:cs typeface="Arial" panose="020B0604020202020204" pitchFamily="34" charset="0"/>
                        </a:rPr>
                        <a:t>талдау</a:t>
                      </a:r>
                      <a:endParaRPr lang="ru-KZ" sz="900" b="0" dirty="0">
                        <a:solidFill>
                          <a:schemeClr val="tx1"/>
                        </a:solidFill>
                        <a:effectLst/>
                        <a:latin typeface="Arial" panose="020B0604020202020204" pitchFamily="34" charset="0"/>
                        <a:ea typeface="Arial Unicode MS"/>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r>
                        <a:rPr lang="en-US" sz="900" b="0">
                          <a:solidFill>
                            <a:schemeClr val="tx1"/>
                          </a:solidFill>
                          <a:effectLst/>
                          <a:latin typeface="Arial" panose="020B0604020202020204" pitchFamily="34" charset="0"/>
                          <a:cs typeface="Arial" panose="020B0604020202020204" pitchFamily="34" charset="0"/>
                        </a:rPr>
                        <a:t>5</a:t>
                      </a:r>
                      <a:endParaRPr lang="ru-KZ" sz="900" b="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150000"/>
                        </a:lnSpc>
                      </a:pPr>
                      <a:r>
                        <a:rPr lang="en-US" sz="900" b="0" dirty="0">
                          <a:solidFill>
                            <a:schemeClr val="tx1"/>
                          </a:solidFill>
                          <a:effectLst/>
                          <a:latin typeface="Arial" panose="020B0604020202020204" pitchFamily="34" charset="0"/>
                          <a:cs typeface="Arial" panose="020B0604020202020204" pitchFamily="34" charset="0"/>
                        </a:rPr>
                        <a:t>4</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lgn="ctr">
                        <a:lnSpc>
                          <a:spcPct val="150000"/>
                        </a:lnSpc>
                      </a:pPr>
                      <a:r>
                        <a:rPr lang="en-US" sz="900" b="0" dirty="0">
                          <a:solidFill>
                            <a:schemeClr val="tx1"/>
                          </a:solidFill>
                          <a:effectLst/>
                          <a:latin typeface="Arial" panose="020B0604020202020204" pitchFamily="34" charset="0"/>
                          <a:cs typeface="Arial" panose="020B0604020202020204" pitchFamily="34" charset="0"/>
                        </a:rPr>
                        <a:t>80,0</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477008574"/>
                  </a:ext>
                </a:extLst>
              </a:tr>
              <a:tr h="132545">
                <a:tc>
                  <a:txBody>
                    <a:bodyPr/>
                    <a:lstStyle/>
                    <a:p>
                      <a:pPr algn="ctr"/>
                      <a:r>
                        <a:rPr lang="en-US" sz="900" b="0" dirty="0">
                          <a:solidFill>
                            <a:schemeClr val="tx1"/>
                          </a:solidFill>
                          <a:effectLst/>
                          <a:latin typeface="Arial" panose="020B0604020202020204" pitchFamily="34" charset="0"/>
                          <a:cs typeface="Arial" panose="020B0604020202020204" pitchFamily="34" charset="0"/>
                        </a:rPr>
                        <a:t> </a:t>
                      </a:r>
                      <a:endParaRPr lang="ru-KZ" sz="900" b="0" dirty="0">
                        <a:solidFill>
                          <a:schemeClr val="tx1"/>
                        </a:solidFill>
                        <a:effectLst/>
                        <a:latin typeface="Arial" panose="020B0604020202020204" pitchFamily="34" charset="0"/>
                        <a:cs typeface="Arial" panose="020B0604020202020204" pitchFamily="34" charset="0"/>
                      </a:endParaRPr>
                    </a:p>
                  </a:txBody>
                  <a:tcPr marL="38851" marR="38851" marT="0" marB="0">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noFill/>
                  </a:tcPr>
                </a:tc>
                <a:tc>
                  <a:txBody>
                    <a:bodyPr/>
                    <a:lstStyle/>
                    <a:p>
                      <a:pPr algn="just"/>
                      <a:r>
                        <a:rPr lang="kk-KZ" sz="1050" b="1" dirty="0">
                          <a:solidFill>
                            <a:schemeClr val="tx1"/>
                          </a:solidFill>
                          <a:effectLst/>
                          <a:latin typeface="Arial" panose="020B0604020202020204" pitchFamily="34" charset="0"/>
                          <a:cs typeface="Arial" panose="020B0604020202020204" pitchFamily="34" charset="0"/>
                        </a:rPr>
                        <a:t>Барлығы</a:t>
                      </a:r>
                      <a:r>
                        <a:rPr lang="en-US" sz="1050" b="1" dirty="0">
                          <a:solidFill>
                            <a:schemeClr val="tx1"/>
                          </a:solidFill>
                          <a:effectLst/>
                          <a:latin typeface="Arial" panose="020B0604020202020204" pitchFamily="34" charset="0"/>
                          <a:cs typeface="Arial" panose="020B0604020202020204" pitchFamily="34" charset="0"/>
                        </a:rPr>
                        <a:t>:</a:t>
                      </a:r>
                      <a:endParaRPr lang="ru-KZ" sz="1050" b="1"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noFill/>
                  </a:tcPr>
                </a:tc>
                <a:tc>
                  <a:txBody>
                    <a:bodyPr/>
                    <a:lstStyle/>
                    <a:p>
                      <a:pPr algn="ctr"/>
                      <a:r>
                        <a:rPr lang="ru-RU" sz="1050" b="1" dirty="0">
                          <a:solidFill>
                            <a:schemeClr val="tx1"/>
                          </a:solidFill>
                          <a:effectLst/>
                          <a:latin typeface="Arial" panose="020B0604020202020204" pitchFamily="34" charset="0"/>
                          <a:cs typeface="Arial" panose="020B0604020202020204" pitchFamily="34" charset="0"/>
                        </a:rPr>
                        <a:t>91</a:t>
                      </a:r>
                      <a:endParaRPr lang="ru-KZ" sz="1050" b="1" dirty="0">
                        <a:solidFill>
                          <a:schemeClr val="tx1"/>
                        </a:solidFill>
                        <a:effectLst/>
                        <a:latin typeface="Arial" panose="020B0604020202020204" pitchFamily="34" charset="0"/>
                        <a:cs typeface="Arial" panose="020B0604020202020204" pitchFamily="34" charset="0"/>
                      </a:endParaRPr>
                    </a:p>
                  </a:txBody>
                  <a:tcPr marL="38851" marR="38851"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noFill/>
                  </a:tcPr>
                </a:tc>
                <a:tc>
                  <a:txBody>
                    <a:bodyPr/>
                    <a:lstStyle/>
                    <a:p>
                      <a:pPr algn="ctr"/>
                      <a:r>
                        <a:rPr lang="en-US" sz="1050" b="1" dirty="0">
                          <a:solidFill>
                            <a:schemeClr val="tx1"/>
                          </a:solidFill>
                          <a:effectLst/>
                          <a:latin typeface="Arial" panose="020B0604020202020204" pitchFamily="34" charset="0"/>
                          <a:cs typeface="Arial" panose="020B0604020202020204" pitchFamily="34" charset="0"/>
                        </a:rPr>
                        <a:t>81,5</a:t>
                      </a:r>
                      <a:endParaRPr lang="ru-KZ" sz="1050" b="1"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noFill/>
                  </a:tcPr>
                </a:tc>
                <a:tc>
                  <a:txBody>
                    <a:bodyPr/>
                    <a:lstStyle/>
                    <a:p>
                      <a:pPr algn="ctr"/>
                      <a:r>
                        <a:rPr lang="en-US" sz="1050" b="1" dirty="0">
                          <a:solidFill>
                            <a:schemeClr val="tx1"/>
                          </a:solidFill>
                          <a:effectLst/>
                          <a:latin typeface="Arial" panose="020B0604020202020204" pitchFamily="34" charset="0"/>
                          <a:cs typeface="Arial" panose="020B0604020202020204" pitchFamily="34" charset="0"/>
                        </a:rPr>
                        <a:t>89,6</a:t>
                      </a:r>
                      <a:endParaRPr lang="ru-KZ" sz="1050" b="1" dirty="0">
                        <a:solidFill>
                          <a:schemeClr val="tx1"/>
                        </a:solidFill>
                        <a:effectLst/>
                        <a:latin typeface="Arial" panose="020B0604020202020204" pitchFamily="34" charset="0"/>
                        <a:cs typeface="Arial" panose="020B0604020202020204" pitchFamily="34" charset="0"/>
                      </a:endParaRPr>
                    </a:p>
                  </a:txBody>
                  <a:tcPr marL="38851" marR="38851"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noFill/>
                  </a:tcPr>
                </a:tc>
                <a:extLst>
                  <a:ext uri="{0D108BD9-81ED-4DB2-BD59-A6C34878D82A}">
                    <a16:rowId xmlns:a16="http://schemas.microsoft.com/office/drawing/2014/main" val="3849053926"/>
                  </a:ext>
                </a:extLst>
              </a:tr>
            </a:tbl>
          </a:graphicData>
        </a:graphic>
      </p:graphicFrame>
      <p:sp>
        <p:nvSpPr>
          <p:cNvPr id="33" name="Text 3">
            <a:extLst>
              <a:ext uri="{FF2B5EF4-FFF2-40B4-BE49-F238E27FC236}">
                <a16:creationId xmlns:a16="http://schemas.microsoft.com/office/drawing/2014/main" id="{D9729121-E261-4A41-A17C-C98BBCF24702}"/>
              </a:ext>
            </a:extLst>
          </p:cNvPr>
          <p:cNvSpPr/>
          <p:nvPr/>
        </p:nvSpPr>
        <p:spPr>
          <a:xfrm>
            <a:off x="966787" y="361305"/>
            <a:ext cx="10991850" cy="381000"/>
          </a:xfrm>
          <a:prstGeom prst="rect">
            <a:avLst/>
          </a:prstGeom>
          <a:noFill/>
          <a:ln/>
        </p:spPr>
        <p:txBody>
          <a:bodyPr wrap="square" lIns="0" tIns="0" rIns="0" bIns="0" rtlCol="0" anchor="ctr"/>
          <a:lstStyle/>
          <a:p>
            <a:pPr>
              <a:lnSpc>
                <a:spcPct val="90000"/>
              </a:lnSpc>
            </a:pPr>
            <a:r>
              <a:rPr lang="ru-RU" sz="2000" b="1" dirty="0">
                <a:solidFill>
                  <a:schemeClr val="accent1">
                    <a:lumMod val="75000"/>
                  </a:schemeClr>
                </a:solidFill>
                <a:latin typeface="Arial" panose="020B0604020202020204" pitchFamily="34" charset="0"/>
                <a:cs typeface="Arial" panose="020B0604020202020204" pitchFamily="34" charset="0"/>
              </a:rPr>
              <a:t>ОРНЫҚТЫ ДАМУДЫ БАСҚАРУ</a:t>
            </a:r>
          </a:p>
          <a:p>
            <a:pPr>
              <a:lnSpc>
                <a:spcPct val="90000"/>
              </a:lnSpc>
            </a:pPr>
            <a:r>
              <a:rPr lang="ru-RU" sz="2000" b="1" dirty="0">
                <a:solidFill>
                  <a:srgbClr val="4299E1"/>
                </a:solidFill>
                <a:latin typeface="Quattrocento Sans" pitchFamily="34" charset="0"/>
                <a:ea typeface="Quattrocento Sans" pitchFamily="34" charset="-122"/>
                <a:cs typeface="Quattrocento Sans" pitchFamily="34" charset="-120"/>
              </a:rPr>
              <a:t>04-4 </a:t>
            </a:r>
            <a:r>
              <a:rPr lang="ru-RU" sz="2000" b="1" dirty="0">
                <a:solidFill>
                  <a:srgbClr val="1A365D"/>
                </a:solidFill>
                <a:latin typeface="Quattrocento Sans" pitchFamily="34" charset="0"/>
                <a:ea typeface="Quattrocento Sans" pitchFamily="34" charset="-122"/>
                <a:cs typeface="Quattrocento Sans" pitchFamily="34" charset="-120"/>
              </a:rPr>
              <a:t>КОРПОРАТИВТІК БАСҚАРУ</a:t>
            </a:r>
            <a:r>
              <a:rPr lang="en-US" sz="2000" b="1" dirty="0">
                <a:solidFill>
                  <a:srgbClr val="1A365D"/>
                </a:solidFill>
                <a:latin typeface="Quattrocento Sans" pitchFamily="34" charset="0"/>
                <a:ea typeface="Quattrocento Sans" pitchFamily="34" charset="-122"/>
                <a:cs typeface="Quattrocento Sans" pitchFamily="34" charset="-120"/>
              </a:rPr>
              <a:t>– </a:t>
            </a:r>
            <a:r>
              <a:rPr lang="ru-RU" sz="2000" b="1" dirty="0">
                <a:solidFill>
                  <a:srgbClr val="1A365D"/>
                </a:solidFill>
                <a:latin typeface="Quattrocento Sans" pitchFamily="34" charset="0"/>
                <a:ea typeface="Quattrocento Sans" pitchFamily="34" charset="-122"/>
                <a:cs typeface="Quattrocento Sans" pitchFamily="34" charset="-120"/>
              </a:rPr>
              <a:t>ІШКІ АУДИТ ҚЫЗМЕТІ</a:t>
            </a:r>
          </a:p>
        </p:txBody>
      </p:sp>
    </p:spTree>
    <p:extLst>
      <p:ext uri="{BB962C8B-B14F-4D97-AF65-F5344CB8AC3E}">
        <p14:creationId xmlns:p14="http://schemas.microsoft.com/office/powerpoint/2010/main" val="33532962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Динамика численности пенсионеров">
            <a:extLst>
              <a:ext uri="{FF2B5EF4-FFF2-40B4-BE49-F238E27FC236}">
                <a16:creationId xmlns:a16="http://schemas.microsoft.com/office/drawing/2014/main" id="{812B56AC-D533-4FDC-A527-FB8FC76F412D}"/>
              </a:ext>
            </a:extLst>
          </p:cNvPr>
          <p:cNvSpPr/>
          <p:nvPr/>
        </p:nvSpPr>
        <p:spPr>
          <a:xfrm>
            <a:off x="156254" y="763876"/>
            <a:ext cx="3997550" cy="298364"/>
          </a:xfrm>
          <a:prstGeom prst="roundRect">
            <a:avLst>
              <a:gd name="adj" fmla="val 29808"/>
            </a:avLst>
          </a:prstGeom>
          <a:noFill/>
          <a:ln w="12700">
            <a:noFill/>
            <a:miter lim="400000"/>
          </a:ln>
          <a:extLst>
            <a:ext uri="{C572A759-6A51-4108-AA02-DFA0A04FC94B}">
              <ma14:wrappingTextBoxFlag xmlns="" xmlns:ma14="http://schemas.microsoft.com/office/mac/drawingml/2011/main"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lvl="0" defTabSz="463258" hangingPunct="0">
              <a:defRPr/>
            </a:pPr>
            <a:r>
              <a:rPr lang="kk-KZ" sz="1200" b="1" dirty="0">
                <a:solidFill>
                  <a:srgbClr val="1A355D"/>
                </a:solidFill>
                <a:latin typeface="Arial" panose="020B0604020202020204" pitchFamily="34" charset="0"/>
                <a:ea typeface="+mn-ea"/>
                <a:cs typeface="Arial" panose="020B0604020202020204" pitchFamily="34" charset="0"/>
              </a:rPr>
              <a:t>ТӘУЕКЕЛДЕРДІ БАСҚАРУ ҚЫЗМЕТІ</a:t>
            </a:r>
            <a:endParaRPr sz="1200" b="1" dirty="0">
              <a:solidFill>
                <a:srgbClr val="1A355D"/>
              </a:solidFill>
              <a:latin typeface="Arial" panose="020B0604020202020204" pitchFamily="34" charset="0"/>
              <a:ea typeface="+mn-ea"/>
              <a:cs typeface="Arial" panose="020B0604020202020204" pitchFamily="34" charset="0"/>
            </a:endParaRPr>
          </a:p>
        </p:txBody>
      </p:sp>
      <p:graphicFrame>
        <p:nvGraphicFramePr>
          <p:cNvPr id="9" name="Таблица 8">
            <a:extLst>
              <a:ext uri="{FF2B5EF4-FFF2-40B4-BE49-F238E27FC236}">
                <a16:creationId xmlns:a16="http://schemas.microsoft.com/office/drawing/2014/main" id="{513CD410-3555-40B7-810C-1F5EA1337529}"/>
              </a:ext>
            </a:extLst>
          </p:cNvPr>
          <p:cNvGraphicFramePr>
            <a:graphicFrameLocks noGrp="1"/>
          </p:cNvGraphicFramePr>
          <p:nvPr>
            <p:extLst/>
          </p:nvPr>
        </p:nvGraphicFramePr>
        <p:xfrm>
          <a:off x="5784437" y="1095395"/>
          <a:ext cx="6251309" cy="5310372"/>
        </p:xfrm>
        <a:graphic>
          <a:graphicData uri="http://schemas.openxmlformats.org/drawingml/2006/table">
            <a:tbl>
              <a:tblPr firstRow="1" firstCol="1" bandRow="1">
                <a:tableStyleId>{5C22544A-7EE6-4342-B048-85BDC9FD1C3A}</a:tableStyleId>
              </a:tblPr>
              <a:tblGrid>
                <a:gridCol w="937205">
                  <a:extLst>
                    <a:ext uri="{9D8B030D-6E8A-4147-A177-3AD203B41FA5}">
                      <a16:colId xmlns:a16="http://schemas.microsoft.com/office/drawing/2014/main" val="652542909"/>
                    </a:ext>
                  </a:extLst>
                </a:gridCol>
                <a:gridCol w="2424269">
                  <a:extLst>
                    <a:ext uri="{9D8B030D-6E8A-4147-A177-3AD203B41FA5}">
                      <a16:colId xmlns:a16="http://schemas.microsoft.com/office/drawing/2014/main" val="709418146"/>
                    </a:ext>
                  </a:extLst>
                </a:gridCol>
                <a:gridCol w="698460">
                  <a:extLst>
                    <a:ext uri="{9D8B030D-6E8A-4147-A177-3AD203B41FA5}">
                      <a16:colId xmlns:a16="http://schemas.microsoft.com/office/drawing/2014/main" val="3361647540"/>
                    </a:ext>
                  </a:extLst>
                </a:gridCol>
                <a:gridCol w="2191375">
                  <a:extLst>
                    <a:ext uri="{9D8B030D-6E8A-4147-A177-3AD203B41FA5}">
                      <a16:colId xmlns:a16="http://schemas.microsoft.com/office/drawing/2014/main" val="4058579034"/>
                    </a:ext>
                  </a:extLst>
                </a:gridCol>
              </a:tblGrid>
              <a:tr h="459863">
                <a:tc>
                  <a:txBody>
                    <a:bodyPr/>
                    <a:lstStyle/>
                    <a:p>
                      <a:pPr algn="ctr">
                        <a:spcAft>
                          <a:spcPts val="0"/>
                        </a:spcAft>
                      </a:pPr>
                      <a:r>
                        <a:rPr lang="kk-KZ" sz="900" noProof="0">
                          <a:solidFill>
                            <a:schemeClr val="tx1"/>
                          </a:solidFill>
                          <a:effectLst/>
                          <a:latin typeface="Arial" panose="020B0604020202020204" pitchFamily="34" charset="0"/>
                          <a:cs typeface="Arial" panose="020B0604020202020204" pitchFamily="34" charset="0"/>
                        </a:rPr>
                        <a:t>Тәуекелдер тобы</a:t>
                      </a:r>
                    </a:p>
                  </a:txBody>
                  <a:tcPr marL="35754" marR="35754"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kk-KZ" sz="800" noProof="0" dirty="0">
                          <a:solidFill>
                            <a:schemeClr val="tx1"/>
                          </a:solidFill>
                          <a:effectLst/>
                          <a:latin typeface="Arial" panose="020B0604020202020204" pitchFamily="34" charset="0"/>
                          <a:cs typeface="Arial" panose="020B0604020202020204" pitchFamily="34" charset="0"/>
                        </a:rPr>
                        <a:t>Тәуекелдер </a:t>
                      </a:r>
                    </a:p>
                  </a:txBody>
                  <a:tcPr marL="35754" marR="35754"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kk-KZ" sz="800" noProof="0" dirty="0">
                          <a:solidFill>
                            <a:schemeClr val="tx1"/>
                          </a:solidFill>
                          <a:effectLst/>
                          <a:latin typeface="Arial" panose="020B0604020202020204" pitchFamily="34" charset="0"/>
                          <a:cs typeface="Arial" panose="020B0604020202020204" pitchFamily="34" charset="0"/>
                        </a:rPr>
                        <a:t>Тәуекелге бейімділік деңгейі</a:t>
                      </a:r>
                    </a:p>
                  </a:txBody>
                  <a:tcPr marL="35754" marR="35754"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kk-KZ" sz="800" noProof="0" dirty="0">
                          <a:solidFill>
                            <a:schemeClr val="tx1"/>
                          </a:solidFill>
                          <a:effectLst/>
                          <a:latin typeface="Arial" panose="020B0604020202020204" pitchFamily="34" charset="0"/>
                          <a:cs typeface="Arial" panose="020B0604020202020204" pitchFamily="34" charset="0"/>
                        </a:rPr>
                        <a:t>Түсіндірме</a:t>
                      </a:r>
                    </a:p>
                  </a:txBody>
                  <a:tcPr marL="35754" marR="35754"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879307736"/>
                  </a:ext>
                </a:extLst>
              </a:tr>
              <a:tr h="422366">
                <a:tc>
                  <a:txBody>
                    <a:bodyPr/>
                    <a:lstStyle/>
                    <a:p>
                      <a:pPr>
                        <a:spcAft>
                          <a:spcPts val="0"/>
                        </a:spcAft>
                      </a:pPr>
                      <a:r>
                        <a:rPr lang="kk-KZ" sz="900" noProof="0">
                          <a:solidFill>
                            <a:schemeClr val="tx1"/>
                          </a:solidFill>
                          <a:effectLst/>
                          <a:latin typeface="Arial" panose="020B0604020202020204" pitchFamily="34" charset="0"/>
                          <a:cs typeface="Arial" panose="020B0604020202020204" pitchFamily="34" charset="0"/>
                        </a:rPr>
                        <a:t>Стратегиялық</a:t>
                      </a:r>
                    </a:p>
                  </a:txBody>
                  <a:tcPr marL="35754" marR="35754"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pPr>
                        <a:spcAft>
                          <a:spcPts val="0"/>
                        </a:spcAft>
                      </a:pPr>
                      <a:r>
                        <a:rPr lang="kk-KZ" sz="800" noProof="0">
                          <a:effectLst/>
                          <a:latin typeface="Arial" panose="020B0604020202020204" pitchFamily="34" charset="0"/>
                          <a:cs typeface="Arial" panose="020B0604020202020204" pitchFamily="34" charset="0"/>
                        </a:rPr>
                        <a:t>МӘСҚ қаржылық орнықтылығының төмендеуі</a:t>
                      </a: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spcAft>
                          <a:spcPts val="0"/>
                        </a:spcAft>
                      </a:pPr>
                      <a:r>
                        <a:rPr lang="kk-KZ" sz="800" noProof="0">
                          <a:effectLst/>
                          <a:latin typeface="Arial" panose="020B0604020202020204" pitchFamily="34" charset="0"/>
                          <a:cs typeface="Arial" panose="020B0604020202020204" pitchFamily="34" charset="0"/>
                        </a:rPr>
                        <a:t>Төмен </a:t>
                      </a: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spcAft>
                          <a:spcPts val="0"/>
                        </a:spcAft>
                      </a:pPr>
                      <a:r>
                        <a:rPr lang="kk-KZ" sz="800" noProof="0">
                          <a:effectLst/>
                          <a:latin typeface="Arial" panose="020B0604020202020204" pitchFamily="34" charset="0"/>
                          <a:cs typeface="Arial" panose="020B0604020202020204" pitchFamily="34" charset="0"/>
                        </a:rPr>
                        <a:t>Қор стратегиялық міндеттердің орындалмауына жол бере алмайды, себебі бұл міндеттер мемлекеттік маңызға ие</a:t>
                      </a: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90459448"/>
                  </a:ext>
                </a:extLst>
              </a:tr>
              <a:tr h="785289">
                <a:tc>
                  <a:txBody>
                    <a:bodyPr/>
                    <a:lstStyle/>
                    <a:p>
                      <a:pPr>
                        <a:spcAft>
                          <a:spcPts val="0"/>
                        </a:spcAft>
                      </a:pPr>
                      <a:r>
                        <a:rPr lang="kk-KZ" sz="900" noProof="0">
                          <a:solidFill>
                            <a:schemeClr val="tx1"/>
                          </a:solidFill>
                          <a:effectLst/>
                          <a:latin typeface="Arial" panose="020B0604020202020204" pitchFamily="34" charset="0"/>
                          <a:cs typeface="Arial" panose="020B0604020202020204" pitchFamily="34" charset="0"/>
                        </a:rPr>
                        <a:t>Репутациялық</a:t>
                      </a:r>
                    </a:p>
                  </a:txBody>
                  <a:tcPr marL="35754" marR="35754"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pPr marL="342900" lvl="0" indent="-342900">
                        <a:lnSpc>
                          <a:spcPct val="107000"/>
                        </a:lnSpc>
                        <a:spcAft>
                          <a:spcPts val="0"/>
                        </a:spcAft>
                        <a:buFont typeface="+mj-lt"/>
                        <a:buAutoNum type="arabicPeriod"/>
                      </a:pPr>
                      <a:r>
                        <a:rPr lang="kk-KZ" sz="800" noProof="0">
                          <a:effectLst/>
                          <a:latin typeface="Arial" panose="020B0604020202020204" pitchFamily="34" charset="0"/>
                          <a:cs typeface="Arial" panose="020B0604020202020204" pitchFamily="34" charset="0"/>
                        </a:rPr>
                        <a:t>Сыбайлас жемқорлық құқық бұзушылықтары</a:t>
                      </a:r>
                    </a:p>
                    <a:p>
                      <a:pPr marL="342900" lvl="0" indent="-342900">
                        <a:lnSpc>
                          <a:spcPct val="107000"/>
                        </a:lnSpc>
                        <a:spcAft>
                          <a:spcPts val="0"/>
                        </a:spcAft>
                        <a:buFont typeface="+mj-lt"/>
                        <a:buAutoNum type="arabicPeriod"/>
                      </a:pPr>
                      <a:r>
                        <a:rPr lang="kk-KZ" sz="800" noProof="0">
                          <a:effectLst/>
                          <a:latin typeface="Arial" panose="020B0604020202020204" pitchFamily="34" charset="0"/>
                          <a:cs typeface="Arial" panose="020B0604020202020204" pitchFamily="34" charset="0"/>
                        </a:rPr>
                        <a:t>Құпия деректердің жария болуы</a:t>
                      </a:r>
                    </a:p>
                    <a:p>
                      <a:pPr marL="342900" lvl="0" indent="-342900">
                        <a:lnSpc>
                          <a:spcPct val="107000"/>
                        </a:lnSpc>
                        <a:spcAft>
                          <a:spcPts val="0"/>
                        </a:spcAft>
                        <a:buFont typeface="+mj-lt"/>
                        <a:buAutoNum type="arabicPeriod"/>
                      </a:pPr>
                      <a:r>
                        <a:rPr lang="kk-KZ" sz="800" noProof="0">
                          <a:effectLst/>
                          <a:latin typeface="Arial" panose="020B0604020202020204" pitchFamily="34" charset="0"/>
                          <a:cs typeface="Arial" panose="020B0604020202020204" pitchFamily="34" charset="0"/>
                        </a:rPr>
                        <a:t>Теріс беделдің қалыптасуы</a:t>
                      </a:r>
                      <a:endParaRPr lang="kk-KZ" sz="800" noProof="0">
                        <a:effectLst/>
                        <a:latin typeface="Arial" panose="020B0604020202020204" pitchFamily="34" charset="0"/>
                        <a:ea typeface="Calibri" panose="020F0502020204030204" pitchFamily="34" charset="0"/>
                        <a:cs typeface="Arial" panose="020B0604020202020204" pitchFamily="34" charset="0"/>
                      </a:endParaRP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spcAft>
                          <a:spcPts val="0"/>
                        </a:spcAft>
                      </a:pPr>
                      <a:r>
                        <a:rPr lang="kk-KZ" sz="800" noProof="0">
                          <a:effectLst/>
                          <a:latin typeface="Arial" panose="020B0604020202020204" pitchFamily="34" charset="0"/>
                          <a:cs typeface="Arial" panose="020B0604020202020204" pitchFamily="34" charset="0"/>
                        </a:rPr>
                        <a:t>Орташа</a:t>
                      </a: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spcAft>
                          <a:spcPts val="0"/>
                        </a:spcAft>
                      </a:pPr>
                      <a:r>
                        <a:rPr lang="kk-KZ" sz="800" noProof="0">
                          <a:effectLst/>
                          <a:latin typeface="Arial" panose="020B0604020202020204" pitchFamily="34" charset="0"/>
                          <a:cs typeface="Arial" panose="020B0604020202020204" pitchFamily="34" charset="0"/>
                        </a:rPr>
                        <a:t>Бірқатар тәуекелдер (теріс беделдің қалыптасуы) Қор салалық нормативтік құқықтық актілерге өзгерістер мен толықтырулар енгізу процесі барысында қабылданады, сонымен қатар Қор сыбайлас жемқорлықтың кез келген көріністеріне жол бермейді</a:t>
                      </a: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488141169"/>
                  </a:ext>
                </a:extLst>
              </a:tr>
              <a:tr h="830007">
                <a:tc>
                  <a:txBody>
                    <a:bodyPr/>
                    <a:lstStyle/>
                    <a:p>
                      <a:pPr>
                        <a:spcAft>
                          <a:spcPts val="0"/>
                        </a:spcAft>
                      </a:pPr>
                      <a:r>
                        <a:rPr lang="kk-KZ" sz="900" noProof="0">
                          <a:solidFill>
                            <a:schemeClr val="tx1"/>
                          </a:solidFill>
                          <a:effectLst/>
                          <a:latin typeface="Arial" panose="020B0604020202020204" pitchFamily="34" charset="0"/>
                          <a:cs typeface="Arial" panose="020B0604020202020204" pitchFamily="34" charset="0"/>
                        </a:rPr>
                        <a:t>Қаржылық</a:t>
                      </a:r>
                    </a:p>
                  </a:txBody>
                  <a:tcPr marL="35754" marR="35754"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pPr marL="342900" lvl="0" indent="-342900">
                        <a:lnSpc>
                          <a:spcPct val="107000"/>
                        </a:lnSpc>
                        <a:spcAft>
                          <a:spcPts val="0"/>
                        </a:spcAft>
                        <a:buFont typeface="+mj-lt"/>
                        <a:buAutoNum type="arabicPeriod"/>
                      </a:pPr>
                      <a:r>
                        <a:rPr lang="kk-KZ" sz="800" noProof="0">
                          <a:effectLst/>
                          <a:latin typeface="Arial" panose="020B0604020202020204" pitchFamily="34" charset="0"/>
                          <a:cs typeface="Arial" panose="020B0604020202020204" pitchFamily="34" charset="0"/>
                        </a:rPr>
                        <a:t>МӘСҚ қызметін қамтамасыз етуге арналған бюджеттің сапасыз жоспарлануы</a:t>
                      </a:r>
                    </a:p>
                    <a:p>
                      <a:pPr marL="342900" lvl="0" indent="-342900">
                        <a:lnSpc>
                          <a:spcPct val="107000"/>
                        </a:lnSpc>
                        <a:spcAft>
                          <a:spcPts val="0"/>
                        </a:spcAft>
                        <a:buFont typeface="+mj-lt"/>
                        <a:buAutoNum type="arabicPeriod"/>
                      </a:pPr>
                      <a:r>
                        <a:rPr lang="kk-KZ" sz="800" noProof="0">
                          <a:effectLst/>
                          <a:latin typeface="Arial" panose="020B0604020202020204" pitchFamily="34" charset="0"/>
                          <a:cs typeface="Arial" panose="020B0604020202020204" pitchFamily="34" charset="0"/>
                        </a:rPr>
                        <a:t>Бухгалтерлік есеп пен қаржылық есептілікте қаржы-шаруашылық қызметтің дұрыс көрсетілмеуі</a:t>
                      </a:r>
                      <a:endParaRPr lang="kk-KZ" sz="800" noProof="0">
                        <a:effectLst/>
                        <a:latin typeface="Arial" panose="020B0604020202020204" pitchFamily="34" charset="0"/>
                        <a:ea typeface="Calibri" panose="020F0502020204030204" pitchFamily="34" charset="0"/>
                        <a:cs typeface="Arial" panose="020B0604020202020204" pitchFamily="34" charset="0"/>
                      </a:endParaRP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spcAft>
                          <a:spcPts val="0"/>
                        </a:spcAft>
                      </a:pPr>
                      <a:r>
                        <a:rPr lang="kk-KZ" sz="800" noProof="0">
                          <a:effectLst/>
                          <a:latin typeface="Arial" panose="020B0604020202020204" pitchFamily="34" charset="0"/>
                          <a:cs typeface="Arial" panose="020B0604020202020204" pitchFamily="34" charset="0"/>
                        </a:rPr>
                        <a:t>Төмен</a:t>
                      </a: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spcAft>
                          <a:spcPts val="0"/>
                        </a:spcAft>
                      </a:pPr>
                      <a:r>
                        <a:rPr lang="kk-KZ" sz="800" noProof="0">
                          <a:effectLst/>
                          <a:latin typeface="Arial" panose="020B0604020202020204" pitchFamily="34" charset="0"/>
                          <a:cs typeface="Arial" panose="020B0604020202020204" pitchFamily="34" charset="0"/>
                        </a:rPr>
                        <a:t>Қор қаржылық тәуекелдерді, сондай-ақ қаржылық тұрақтылықтың төмендеуінің стратегиялық тәуекелін қабылдай алмайды</a:t>
                      </a: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23654074"/>
                  </a:ext>
                </a:extLst>
              </a:tr>
              <a:tr h="654408">
                <a:tc>
                  <a:txBody>
                    <a:bodyPr/>
                    <a:lstStyle/>
                    <a:p>
                      <a:pPr>
                        <a:spcAft>
                          <a:spcPts val="0"/>
                        </a:spcAft>
                      </a:pPr>
                      <a:r>
                        <a:rPr lang="kk-KZ" sz="900" noProof="0">
                          <a:solidFill>
                            <a:schemeClr val="tx1"/>
                          </a:solidFill>
                          <a:effectLst/>
                          <a:latin typeface="Arial" panose="020B0604020202020204" pitchFamily="34" charset="0"/>
                          <a:cs typeface="Arial" panose="020B0604020202020204" pitchFamily="34" charset="0"/>
                        </a:rPr>
                        <a:t>Құқықтық</a:t>
                      </a:r>
                    </a:p>
                  </a:txBody>
                  <a:tcPr marL="35754" marR="35754"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pPr>
                        <a:spcAft>
                          <a:spcPts val="0"/>
                        </a:spcAft>
                      </a:pPr>
                      <a:r>
                        <a:rPr lang="kk-KZ" sz="800" noProof="0">
                          <a:effectLst/>
                          <a:latin typeface="Arial" panose="020B0604020202020204" pitchFamily="34" charset="0"/>
                          <a:cs typeface="Arial" panose="020B0604020202020204" pitchFamily="34" charset="0"/>
                        </a:rPr>
                        <a:t>МӘСҚ ішкі құжаттарының Қазақстан Республикасының заңнамасына сәйкес келмеуі, қайшылықтар мен олқылықтар</a:t>
                      </a: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spcAft>
                          <a:spcPts val="0"/>
                        </a:spcAft>
                      </a:pPr>
                      <a:r>
                        <a:rPr lang="kk-KZ" sz="800" noProof="0">
                          <a:effectLst/>
                          <a:latin typeface="Arial" panose="020B0604020202020204" pitchFamily="34" charset="0"/>
                          <a:cs typeface="Arial" panose="020B0604020202020204" pitchFamily="34" charset="0"/>
                        </a:rPr>
                        <a:t>Төмен</a:t>
                      </a: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spcAft>
                          <a:spcPts val="0"/>
                        </a:spcAft>
                      </a:pPr>
                      <a:r>
                        <a:rPr lang="kk-KZ" sz="800" noProof="0">
                          <a:effectLst/>
                          <a:latin typeface="Arial" panose="020B0604020202020204" pitchFamily="34" charset="0"/>
                          <a:cs typeface="Arial" panose="020B0604020202020204" pitchFamily="34" charset="0"/>
                        </a:rPr>
                        <a:t>Қор белгіленген заңнамалық және нормативтік талаптарға сәйкес келмеу жағдайларын қабылдамайды, өйткені бұзушылықтар елеулі салдарға әкелуі мүмкін</a:t>
                      </a: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4268819832"/>
                  </a:ext>
                </a:extLst>
              </a:tr>
              <a:tr h="2090288">
                <a:tc>
                  <a:txBody>
                    <a:bodyPr/>
                    <a:lstStyle/>
                    <a:p>
                      <a:pPr>
                        <a:spcAft>
                          <a:spcPts val="0"/>
                        </a:spcAft>
                      </a:pPr>
                      <a:r>
                        <a:rPr lang="kk-KZ" sz="900" noProof="0" dirty="0">
                          <a:solidFill>
                            <a:schemeClr val="tx1"/>
                          </a:solidFill>
                          <a:effectLst/>
                          <a:latin typeface="Arial" panose="020B0604020202020204" pitchFamily="34" charset="0"/>
                          <a:cs typeface="Arial" panose="020B0604020202020204" pitchFamily="34" charset="0"/>
                        </a:rPr>
                        <a:t>Операциондық</a:t>
                      </a:r>
                    </a:p>
                  </a:txBody>
                  <a:tcPr marL="35754" marR="35754"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tcPr>
                </a:tc>
                <a:tc>
                  <a:txBody>
                    <a:bodyPr/>
                    <a:lstStyle/>
                    <a:p>
                      <a:pPr marL="342900" lvl="0" indent="-342900">
                        <a:lnSpc>
                          <a:spcPct val="107000"/>
                        </a:lnSpc>
                        <a:spcAft>
                          <a:spcPts val="0"/>
                        </a:spcAft>
                        <a:buFont typeface="+mj-lt"/>
                        <a:buAutoNum type="arabicPeriod"/>
                      </a:pPr>
                      <a:r>
                        <a:rPr lang="kk-KZ" sz="800" noProof="0">
                          <a:effectLst/>
                          <a:latin typeface="Arial" panose="020B0604020202020204" pitchFamily="34" charset="0"/>
                          <a:cs typeface="Arial" panose="020B0604020202020204" pitchFamily="34" charset="0"/>
                        </a:rPr>
                        <a:t>Артық (қате) төленген әлеуметтік аударымдар және (немесе) өсімпұлды төлеушілерге қайтару мерзімдерінің бұзылуы</a:t>
                      </a:r>
                    </a:p>
                    <a:p>
                      <a:pPr marL="342900" lvl="0" indent="-342900">
                        <a:lnSpc>
                          <a:spcPct val="107000"/>
                        </a:lnSpc>
                        <a:spcAft>
                          <a:spcPts val="0"/>
                        </a:spcAft>
                        <a:buFont typeface="+mj-lt"/>
                        <a:buAutoNum type="arabicPeriod"/>
                      </a:pPr>
                      <a:r>
                        <a:rPr lang="kk-KZ" sz="800" noProof="0">
                          <a:effectLst/>
                          <a:latin typeface="Arial" panose="020B0604020202020204" pitchFamily="34" charset="0"/>
                          <a:cs typeface="Arial" panose="020B0604020202020204" pitchFamily="34" charset="0"/>
                        </a:rPr>
                        <a:t>Электрондық іс макеттерін (ЭІМ) сапасыз қарау</a:t>
                      </a:r>
                    </a:p>
                    <a:p>
                      <a:pPr marL="342900" lvl="0" indent="-342900">
                        <a:lnSpc>
                          <a:spcPct val="107000"/>
                        </a:lnSpc>
                        <a:spcAft>
                          <a:spcPts val="0"/>
                        </a:spcAft>
                        <a:buFont typeface="+mj-lt"/>
                        <a:buAutoNum type="arabicPeriod"/>
                      </a:pPr>
                      <a:r>
                        <a:rPr lang="kk-KZ" sz="800" noProof="0">
                          <a:effectLst/>
                          <a:latin typeface="Arial" panose="020B0604020202020204" pitchFamily="34" charset="0"/>
                          <a:cs typeface="Arial" panose="020B0604020202020204" pitchFamily="34" charset="0"/>
                        </a:rPr>
                        <a:t>Ақпараттық жүйелер мен ресурстардың жұмысындағы ақаулар</a:t>
                      </a:r>
                    </a:p>
                    <a:p>
                      <a:pPr marL="342900" lvl="0" indent="-342900">
                        <a:lnSpc>
                          <a:spcPct val="107000"/>
                        </a:lnSpc>
                        <a:spcAft>
                          <a:spcPts val="0"/>
                        </a:spcAft>
                        <a:buFont typeface="+mj-lt"/>
                        <a:buAutoNum type="arabicPeriod"/>
                      </a:pPr>
                      <a:r>
                        <a:rPr lang="kk-KZ" sz="800" noProof="0">
                          <a:effectLst/>
                          <a:latin typeface="Arial" panose="020B0604020202020204" pitchFamily="34" charset="0"/>
                          <a:cs typeface="Arial" panose="020B0604020202020204" pitchFamily="34" charset="0"/>
                        </a:rPr>
                        <a:t>Физикалық және техникалық қауіпсіздіктің бұзылуы</a:t>
                      </a:r>
                    </a:p>
                    <a:p>
                      <a:pPr marL="342900" lvl="0" indent="-342900">
                        <a:lnSpc>
                          <a:spcPct val="107000"/>
                        </a:lnSpc>
                        <a:spcAft>
                          <a:spcPts val="0"/>
                        </a:spcAft>
                        <a:buFont typeface="+mj-lt"/>
                        <a:buAutoNum type="arabicPeriod"/>
                      </a:pPr>
                      <a:r>
                        <a:rPr lang="kk-KZ" sz="800" noProof="0">
                          <a:effectLst/>
                          <a:latin typeface="Arial" panose="020B0604020202020204" pitchFamily="34" charset="0"/>
                          <a:cs typeface="Arial" panose="020B0604020202020204" pitchFamily="34" charset="0"/>
                        </a:rPr>
                        <a:t>Мемлекеттік сатып алулар мен жеткізілімдердің уақтылы орындалмауы</a:t>
                      </a:r>
                    </a:p>
                    <a:p>
                      <a:pPr marL="342900" lvl="0" indent="-342900">
                        <a:lnSpc>
                          <a:spcPct val="107000"/>
                        </a:lnSpc>
                        <a:spcAft>
                          <a:spcPts val="0"/>
                        </a:spcAft>
                        <a:buFont typeface="+mj-lt"/>
                        <a:buAutoNum type="arabicPeriod"/>
                      </a:pPr>
                      <a:r>
                        <a:rPr lang="kk-KZ" sz="800" noProof="0">
                          <a:effectLst/>
                          <a:latin typeface="Arial" panose="020B0604020202020204" pitchFamily="34" charset="0"/>
                          <a:cs typeface="Arial" panose="020B0604020202020204" pitchFamily="34" charset="0"/>
                        </a:rPr>
                        <a:t>Кадрлардың тұрақтамауы, персоналдың біліктілігінің жеткіліксіздігі, персонал мотивациясының төмендеуі</a:t>
                      </a:r>
                      <a:endParaRPr lang="kk-KZ" sz="800" noProof="0">
                        <a:effectLst/>
                        <a:latin typeface="Arial" panose="020B0604020202020204" pitchFamily="34" charset="0"/>
                        <a:ea typeface="Calibri" panose="020F0502020204030204" pitchFamily="34" charset="0"/>
                        <a:cs typeface="Arial" panose="020B0604020202020204" pitchFamily="34" charset="0"/>
                      </a:endParaRP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spcAft>
                          <a:spcPts val="0"/>
                        </a:spcAft>
                      </a:pPr>
                      <a:r>
                        <a:rPr lang="kk-KZ" sz="800" noProof="0">
                          <a:effectLst/>
                          <a:latin typeface="Arial" panose="020B0604020202020204" pitchFamily="34" charset="0"/>
                          <a:cs typeface="Arial" panose="020B0604020202020204" pitchFamily="34" charset="0"/>
                        </a:rPr>
                        <a:t>Жоғары </a:t>
                      </a: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pPr>
                        <a:spcAft>
                          <a:spcPts val="0"/>
                        </a:spcAft>
                      </a:pPr>
                      <a:r>
                        <a:rPr lang="kk-KZ" sz="800" noProof="0" dirty="0">
                          <a:effectLst/>
                          <a:latin typeface="Arial" panose="020B0604020202020204" pitchFamily="34" charset="0"/>
                          <a:cs typeface="Arial" panose="020B0604020202020204" pitchFamily="34" charset="0"/>
                        </a:rPr>
                        <a:t>Қор анықталған операциялық тәуекелдерге ден қою үшін белгілі бір ресурстарға (уақыт, адами капитал, алдын алу бюджеті және т.б.) ие. Сондай-ақ тәуекелдерді өз ресурстары арқылы төмендетумен қатар, олардың бір бөлігін бөледі және/немесе делегирлейді (жеткізушілер, ЕХӘҚМ тапсырмалары бойынша бірлесіп орындаушылар және т.б.)</a:t>
                      </a:r>
                    </a:p>
                  </a:txBody>
                  <a:tcPr marL="35754" marR="35754"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266950955"/>
                  </a:ext>
                </a:extLst>
              </a:tr>
            </a:tbl>
          </a:graphicData>
        </a:graphic>
      </p:graphicFrame>
      <p:sp>
        <p:nvSpPr>
          <p:cNvPr id="10" name="Shape 0">
            <a:extLst>
              <a:ext uri="{FF2B5EF4-FFF2-40B4-BE49-F238E27FC236}">
                <a16:creationId xmlns:a16="http://schemas.microsoft.com/office/drawing/2014/main" id="{A9A81799-C4E6-7718-E30E-CC7922D440D2}"/>
              </a:ext>
            </a:extLst>
          </p:cNvPr>
          <p:cNvSpPr/>
          <p:nvPr/>
        </p:nvSpPr>
        <p:spPr>
          <a:xfrm>
            <a:off x="321901" y="215204"/>
            <a:ext cx="386281" cy="386281"/>
          </a:xfrm>
          <a:prstGeom prst="roundRect">
            <a:avLst>
              <a:gd name="adj" fmla="val 25000"/>
            </a:avLst>
          </a:prstGeom>
          <a:gradFill flip="none" rotWithShape="1">
            <a:gsLst>
              <a:gs pos="0">
                <a:srgbClr val="1A365D"/>
              </a:gs>
              <a:gs pos="100000">
                <a:srgbClr val="2B6CB0"/>
              </a:gs>
            </a:gsLst>
            <a:lin ang="2700000" scaled="1"/>
          </a:gradFill>
          <a:ln/>
          <a:effectLst>
            <a:outerShdw blurRad="120713" dist="80475" dir="5400000" algn="bl" rotWithShape="0">
              <a:srgbClr val="000000">
                <a:alpha val="10196"/>
              </a:srgbClr>
            </a:outerShdw>
          </a:effectLst>
        </p:spPr>
      </p:sp>
      <p:sp>
        <p:nvSpPr>
          <p:cNvPr id="19" name="Shape 4">
            <a:extLst>
              <a:ext uri="{FF2B5EF4-FFF2-40B4-BE49-F238E27FC236}">
                <a16:creationId xmlns:a16="http://schemas.microsoft.com/office/drawing/2014/main" id="{D9452D33-509B-F6BE-B4E8-7C787C0BB6EE}"/>
              </a:ext>
            </a:extLst>
          </p:cNvPr>
          <p:cNvSpPr/>
          <p:nvPr/>
        </p:nvSpPr>
        <p:spPr>
          <a:xfrm>
            <a:off x="321901" y="743647"/>
            <a:ext cx="772562" cy="32190"/>
          </a:xfrm>
          <a:prstGeom prst="roundRect">
            <a:avLst>
              <a:gd name="adj" fmla="val 0"/>
            </a:avLst>
          </a:prstGeom>
          <a:gradFill flip="none" rotWithShape="1">
            <a:gsLst>
              <a:gs pos="0">
                <a:srgbClr val="4299E1"/>
              </a:gs>
              <a:gs pos="100000">
                <a:srgbClr val="000000">
                  <a:alpha val="0"/>
                </a:srgbClr>
              </a:gs>
            </a:gsLst>
            <a:lin ang="0" scaled="1"/>
          </a:gradFill>
          <a:ln/>
        </p:spPr>
      </p:sp>
      <p:sp>
        <p:nvSpPr>
          <p:cNvPr id="23" name="Text 54">
            <a:extLst>
              <a:ext uri="{FF2B5EF4-FFF2-40B4-BE49-F238E27FC236}">
                <a16:creationId xmlns:a16="http://schemas.microsoft.com/office/drawing/2014/main" id="{E15FE234-2F75-D155-64CC-0E7E10FBF89F}"/>
              </a:ext>
            </a:extLst>
          </p:cNvPr>
          <p:cNvSpPr/>
          <p:nvPr/>
        </p:nvSpPr>
        <p:spPr>
          <a:xfrm>
            <a:off x="11798711" y="6600343"/>
            <a:ext cx="220006" cy="183338"/>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39</a:t>
            </a:r>
            <a:endParaRPr lang="en-US" sz="1000" dirty="0">
              <a:latin typeface="Arial" panose="020B0604020202020204" pitchFamily="34" charset="0"/>
              <a:cs typeface="Arial" panose="020B0604020202020204" pitchFamily="34" charset="0"/>
            </a:endParaRPr>
          </a:p>
        </p:txBody>
      </p:sp>
      <p:sp>
        <p:nvSpPr>
          <p:cNvPr id="18" name="Shape 45">
            <a:extLst>
              <a:ext uri="{FF2B5EF4-FFF2-40B4-BE49-F238E27FC236}">
                <a16:creationId xmlns:a16="http://schemas.microsoft.com/office/drawing/2014/main" id="{976B0819-69D7-4891-B615-9C791A8F04C0}"/>
              </a:ext>
            </a:extLst>
          </p:cNvPr>
          <p:cNvSpPr/>
          <p:nvPr/>
        </p:nvSpPr>
        <p:spPr>
          <a:xfrm>
            <a:off x="347266" y="6646317"/>
            <a:ext cx="83344" cy="111125"/>
          </a:xfrm>
          <a:custGeom>
            <a:avLst/>
            <a:gdLst/>
            <a:ahLst/>
            <a:cxnLst/>
            <a:rect l="l" t="t" r="r" b="b"/>
            <a:pathLst>
              <a:path w="83344" h="111125">
                <a:moveTo>
                  <a:pt x="13891" y="0"/>
                </a:moveTo>
                <a:cubicBezTo>
                  <a:pt x="6229" y="0"/>
                  <a:pt x="0" y="6229"/>
                  <a:pt x="0" y="13891"/>
                </a:cubicBezTo>
                <a:lnTo>
                  <a:pt x="0" y="97234"/>
                </a:lnTo>
                <a:cubicBezTo>
                  <a:pt x="0" y="104896"/>
                  <a:pt x="6229" y="111125"/>
                  <a:pt x="13891" y="111125"/>
                </a:cubicBezTo>
                <a:lnTo>
                  <a:pt x="69453" y="111125"/>
                </a:lnTo>
                <a:cubicBezTo>
                  <a:pt x="77115" y="111125"/>
                  <a:pt x="83344" y="104896"/>
                  <a:pt x="83344" y="97234"/>
                </a:cubicBezTo>
                <a:lnTo>
                  <a:pt x="83344" y="13891"/>
                </a:lnTo>
                <a:cubicBezTo>
                  <a:pt x="83344" y="6229"/>
                  <a:pt x="77115" y="0"/>
                  <a:pt x="69453" y="0"/>
                </a:cubicBezTo>
                <a:lnTo>
                  <a:pt x="13891" y="0"/>
                </a:lnTo>
                <a:close/>
                <a:moveTo>
                  <a:pt x="38199" y="76398"/>
                </a:moveTo>
                <a:lnTo>
                  <a:pt x="45145" y="76398"/>
                </a:lnTo>
                <a:cubicBezTo>
                  <a:pt x="48986" y="76398"/>
                  <a:pt x="52090" y="79502"/>
                  <a:pt x="52090" y="83344"/>
                </a:cubicBezTo>
                <a:lnTo>
                  <a:pt x="52090" y="100707"/>
                </a:lnTo>
                <a:lnTo>
                  <a:pt x="31254" y="100707"/>
                </a:lnTo>
                <a:lnTo>
                  <a:pt x="31254" y="83344"/>
                </a:lnTo>
                <a:cubicBezTo>
                  <a:pt x="31254" y="79502"/>
                  <a:pt x="34358" y="76398"/>
                  <a:pt x="38199" y="76398"/>
                </a:cubicBezTo>
                <a:close/>
                <a:moveTo>
                  <a:pt x="20836" y="24309"/>
                </a:moveTo>
                <a:cubicBezTo>
                  <a:pt x="20836" y="22399"/>
                  <a:pt x="22399" y="20836"/>
                  <a:pt x="24309" y="20836"/>
                </a:cubicBezTo>
                <a:lnTo>
                  <a:pt x="31254" y="20836"/>
                </a:lnTo>
                <a:cubicBezTo>
                  <a:pt x="33164" y="20836"/>
                  <a:pt x="34727" y="22399"/>
                  <a:pt x="34727" y="24309"/>
                </a:cubicBezTo>
                <a:lnTo>
                  <a:pt x="34727" y="31254"/>
                </a:lnTo>
                <a:cubicBezTo>
                  <a:pt x="34727" y="33164"/>
                  <a:pt x="33164" y="34727"/>
                  <a:pt x="31254" y="34727"/>
                </a:cubicBezTo>
                <a:lnTo>
                  <a:pt x="24309" y="34727"/>
                </a:lnTo>
                <a:cubicBezTo>
                  <a:pt x="22399" y="34727"/>
                  <a:pt x="20836" y="33164"/>
                  <a:pt x="20836" y="31254"/>
                </a:cubicBezTo>
                <a:lnTo>
                  <a:pt x="20836" y="24309"/>
                </a:lnTo>
                <a:close/>
                <a:moveTo>
                  <a:pt x="52090" y="20836"/>
                </a:moveTo>
                <a:lnTo>
                  <a:pt x="59035" y="20836"/>
                </a:lnTo>
                <a:cubicBezTo>
                  <a:pt x="60945" y="20836"/>
                  <a:pt x="62508" y="22399"/>
                  <a:pt x="62508" y="24309"/>
                </a:cubicBezTo>
                <a:lnTo>
                  <a:pt x="62508" y="31254"/>
                </a:lnTo>
                <a:cubicBezTo>
                  <a:pt x="62508" y="33164"/>
                  <a:pt x="60945" y="34727"/>
                  <a:pt x="59035" y="34727"/>
                </a:cubicBezTo>
                <a:lnTo>
                  <a:pt x="52090" y="34727"/>
                </a:lnTo>
                <a:cubicBezTo>
                  <a:pt x="50180" y="34727"/>
                  <a:pt x="48617" y="33164"/>
                  <a:pt x="48617" y="31254"/>
                </a:cubicBezTo>
                <a:lnTo>
                  <a:pt x="48617" y="24309"/>
                </a:lnTo>
                <a:cubicBezTo>
                  <a:pt x="48617" y="22399"/>
                  <a:pt x="50180" y="20836"/>
                  <a:pt x="52090" y="20836"/>
                </a:cubicBezTo>
                <a:close/>
                <a:moveTo>
                  <a:pt x="20836" y="52090"/>
                </a:moveTo>
                <a:cubicBezTo>
                  <a:pt x="20836" y="50180"/>
                  <a:pt x="22399" y="48617"/>
                  <a:pt x="24309" y="48617"/>
                </a:cubicBezTo>
                <a:lnTo>
                  <a:pt x="31254" y="48617"/>
                </a:lnTo>
                <a:cubicBezTo>
                  <a:pt x="33164" y="48617"/>
                  <a:pt x="34727" y="50180"/>
                  <a:pt x="34727" y="52090"/>
                </a:cubicBezTo>
                <a:lnTo>
                  <a:pt x="34727" y="59035"/>
                </a:lnTo>
                <a:cubicBezTo>
                  <a:pt x="34727" y="60945"/>
                  <a:pt x="33164" y="62508"/>
                  <a:pt x="31254" y="62508"/>
                </a:cubicBezTo>
                <a:lnTo>
                  <a:pt x="24309" y="62508"/>
                </a:lnTo>
                <a:cubicBezTo>
                  <a:pt x="22399" y="62508"/>
                  <a:pt x="20836" y="60945"/>
                  <a:pt x="20836" y="59035"/>
                </a:cubicBezTo>
                <a:lnTo>
                  <a:pt x="20836" y="52090"/>
                </a:lnTo>
                <a:close/>
                <a:moveTo>
                  <a:pt x="52090" y="48617"/>
                </a:moveTo>
                <a:lnTo>
                  <a:pt x="59035" y="48617"/>
                </a:lnTo>
                <a:cubicBezTo>
                  <a:pt x="60945" y="48617"/>
                  <a:pt x="62508" y="50180"/>
                  <a:pt x="62508" y="52090"/>
                </a:cubicBezTo>
                <a:lnTo>
                  <a:pt x="62508" y="59035"/>
                </a:lnTo>
                <a:cubicBezTo>
                  <a:pt x="62508" y="60945"/>
                  <a:pt x="60945" y="62508"/>
                  <a:pt x="59035" y="62508"/>
                </a:cubicBezTo>
                <a:lnTo>
                  <a:pt x="52090" y="62508"/>
                </a:lnTo>
                <a:cubicBezTo>
                  <a:pt x="50180" y="62508"/>
                  <a:pt x="48617" y="60945"/>
                  <a:pt x="48617" y="59035"/>
                </a:cubicBezTo>
                <a:lnTo>
                  <a:pt x="48617" y="52090"/>
                </a:lnTo>
                <a:cubicBezTo>
                  <a:pt x="48617" y="50180"/>
                  <a:pt x="50180" y="48617"/>
                  <a:pt x="52090" y="48617"/>
                </a:cubicBezTo>
                <a:close/>
              </a:path>
            </a:pathLst>
          </a:custGeom>
          <a:solidFill>
            <a:srgbClr val="2B6CB0"/>
          </a:solidFill>
          <a:ln/>
        </p:spPr>
      </p:sp>
      <p:sp>
        <p:nvSpPr>
          <p:cNvPr id="24" name="Text 46">
            <a:extLst>
              <a:ext uri="{FF2B5EF4-FFF2-40B4-BE49-F238E27FC236}">
                <a16:creationId xmlns:a16="http://schemas.microsoft.com/office/drawing/2014/main" id="{FBBAAD56-447F-4BC2-81DF-907D20A17D87}"/>
              </a:ext>
            </a:extLst>
          </p:cNvPr>
          <p:cNvSpPr/>
          <p:nvPr/>
        </p:nvSpPr>
        <p:spPr>
          <a:xfrm>
            <a:off x="519906" y="6598762"/>
            <a:ext cx="925491"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      </a:t>
            </a:r>
            <a:endParaRPr lang="en-US" sz="1000" dirty="0">
              <a:latin typeface="Arial" panose="020B0604020202020204" pitchFamily="34" charset="0"/>
              <a:cs typeface="Arial" panose="020B0604020202020204" pitchFamily="34" charset="0"/>
            </a:endParaRPr>
          </a:p>
        </p:txBody>
      </p:sp>
      <p:sp>
        <p:nvSpPr>
          <p:cNvPr id="25" name="Text 2">
            <a:extLst>
              <a:ext uri="{FF2B5EF4-FFF2-40B4-BE49-F238E27FC236}">
                <a16:creationId xmlns:a16="http://schemas.microsoft.com/office/drawing/2014/main" id="{FC6DF321-9D25-4296-A230-1E29C3192C23}"/>
              </a:ext>
            </a:extLst>
          </p:cNvPr>
          <p:cNvSpPr/>
          <p:nvPr/>
        </p:nvSpPr>
        <p:spPr>
          <a:xfrm>
            <a:off x="828061" y="82371"/>
            <a:ext cx="10963275" cy="190500"/>
          </a:xfrm>
          <a:prstGeom prst="rect">
            <a:avLst/>
          </a:prstGeom>
          <a:noFill/>
          <a:ln/>
        </p:spPr>
        <p:txBody>
          <a:bodyPr wrap="square" lIns="0" tIns="0" rIns="0" bIns="0" rtlCol="0" anchor="ctr"/>
          <a:lstStyle/>
          <a:p>
            <a:pPr>
              <a:lnSpc>
                <a:spcPct val="120000"/>
              </a:lnSpc>
            </a:pPr>
            <a:r>
              <a:rPr lang="ru-RU"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26" name="Shape 1">
            <a:extLst>
              <a:ext uri="{FF2B5EF4-FFF2-40B4-BE49-F238E27FC236}">
                <a16:creationId xmlns:a16="http://schemas.microsoft.com/office/drawing/2014/main" id="{AA91BEC8-2A62-4439-84EC-DB9441AEDC72}"/>
              </a:ext>
            </a:extLst>
          </p:cNvPr>
          <p:cNvSpPr/>
          <p:nvPr/>
        </p:nvSpPr>
        <p:spPr>
          <a:xfrm>
            <a:off x="441780" y="299358"/>
            <a:ext cx="190500" cy="190500"/>
          </a:xfrm>
          <a:custGeom>
            <a:avLst/>
            <a:gdLst/>
            <a:ahLst/>
            <a:cxnLst/>
            <a:rect l="l" t="t" r="r" b="b"/>
            <a:pathLst>
              <a:path w="190500" h="190500">
                <a:moveTo>
                  <a:pt x="154781" y="77391"/>
                </a:moveTo>
                <a:cubicBezTo>
                  <a:pt x="154781" y="94469"/>
                  <a:pt x="149237" y="110244"/>
                  <a:pt x="139898" y="123044"/>
                </a:cubicBezTo>
                <a:lnTo>
                  <a:pt x="187003" y="170185"/>
                </a:lnTo>
                <a:cubicBezTo>
                  <a:pt x="191653" y="174836"/>
                  <a:pt x="191653" y="182389"/>
                  <a:pt x="187003" y="187040"/>
                </a:cubicBezTo>
                <a:cubicBezTo>
                  <a:pt x="182352" y="191691"/>
                  <a:pt x="174799" y="191691"/>
                  <a:pt x="170148" y="187040"/>
                </a:cubicBezTo>
                <a:lnTo>
                  <a:pt x="123044" y="139898"/>
                </a:lnTo>
                <a:cubicBezTo>
                  <a:pt x="110244" y="149237"/>
                  <a:pt x="94469" y="154781"/>
                  <a:pt x="77391" y="154781"/>
                </a:cubicBezTo>
                <a:cubicBezTo>
                  <a:pt x="34640" y="154781"/>
                  <a:pt x="0" y="120142"/>
                  <a:pt x="0" y="77391"/>
                </a:cubicBezTo>
                <a:cubicBezTo>
                  <a:pt x="0" y="34640"/>
                  <a:pt x="34640" y="0"/>
                  <a:pt x="77391" y="0"/>
                </a:cubicBezTo>
                <a:cubicBezTo>
                  <a:pt x="120142" y="0"/>
                  <a:pt x="154781" y="34640"/>
                  <a:pt x="154781" y="77391"/>
                </a:cubicBezTo>
                <a:close/>
                <a:moveTo>
                  <a:pt x="77391" y="130969"/>
                </a:moveTo>
                <a:cubicBezTo>
                  <a:pt x="106961" y="130969"/>
                  <a:pt x="130969" y="106961"/>
                  <a:pt x="130969" y="77391"/>
                </a:cubicBezTo>
                <a:cubicBezTo>
                  <a:pt x="130969" y="47820"/>
                  <a:pt x="106961" y="23812"/>
                  <a:pt x="77391" y="23812"/>
                </a:cubicBezTo>
                <a:cubicBezTo>
                  <a:pt x="47820" y="23812"/>
                  <a:pt x="23813" y="47820"/>
                  <a:pt x="23812" y="77391"/>
                </a:cubicBezTo>
                <a:cubicBezTo>
                  <a:pt x="23812" y="106961"/>
                  <a:pt x="47820" y="130969"/>
                  <a:pt x="77391" y="130969"/>
                </a:cubicBezTo>
                <a:close/>
              </a:path>
            </a:pathLst>
          </a:custGeom>
          <a:solidFill>
            <a:srgbClr val="FFFFFF"/>
          </a:solidFill>
          <a:ln/>
        </p:spPr>
      </p:sp>
      <p:sp>
        <p:nvSpPr>
          <p:cNvPr id="27" name="TextBox 26">
            <a:extLst>
              <a:ext uri="{FF2B5EF4-FFF2-40B4-BE49-F238E27FC236}">
                <a16:creationId xmlns:a16="http://schemas.microsoft.com/office/drawing/2014/main" id="{E0D82A43-00FE-41D1-8359-C362C63C8A93}"/>
              </a:ext>
            </a:extLst>
          </p:cNvPr>
          <p:cNvSpPr txBox="1"/>
          <p:nvPr/>
        </p:nvSpPr>
        <p:spPr>
          <a:xfrm>
            <a:off x="156254" y="1095067"/>
            <a:ext cx="5462536" cy="1384995"/>
          </a:xfrm>
          <a:prstGeom prst="rect">
            <a:avLst/>
          </a:prstGeom>
          <a:solidFill>
            <a:schemeClr val="accent1">
              <a:lumMod val="20000"/>
              <a:lumOff val="80000"/>
            </a:schemeClr>
          </a:solidFill>
          <a:ln>
            <a:solidFill>
              <a:schemeClr val="accent1"/>
            </a:solidFill>
          </a:ln>
        </p:spPr>
        <p:txBody>
          <a:bodyPr wrap="square" rtlCol="0">
            <a:spAutoFit/>
          </a:bodyPr>
          <a:lstStyle/>
          <a:p>
            <a:pPr algn="just"/>
            <a:r>
              <a:rPr lang="kk-KZ" sz="1200">
                <a:solidFill>
                  <a:srgbClr val="1A355D"/>
                </a:solidFill>
                <a:latin typeface="Arial" panose="020B0604020202020204" pitchFamily="34" charset="0"/>
                <a:cs typeface="Arial" panose="020B0604020202020204" pitchFamily="34" charset="0"/>
              </a:rPr>
              <a:t>2025 жылы Қордың ұйымдық құрылымында тәуекелдерді мониторингтеу, қамтамасыз ету және қадағалау, тәуекелдерді басқару мен ішкі бақылаудың тиімді практикасын енгізу функциялары тәуекелдерді басқару жөніндегі штаттық қызметкер енгізілген </a:t>
            </a:r>
            <a:r>
              <a:rPr lang="kk-KZ" sz="1200" b="1">
                <a:solidFill>
                  <a:srgbClr val="1A355D"/>
                </a:solidFill>
                <a:latin typeface="Arial" panose="020B0604020202020204" pitchFamily="34" charset="0"/>
                <a:cs typeface="Arial" panose="020B0604020202020204" pitchFamily="34" charset="0"/>
              </a:rPr>
              <a:t>Тәуекелдер және инвестициялық басқару департаментіне</a:t>
            </a:r>
            <a:r>
              <a:rPr lang="kk-KZ" sz="1200">
                <a:solidFill>
                  <a:srgbClr val="1A355D"/>
                </a:solidFill>
                <a:latin typeface="Arial" panose="020B0604020202020204" pitchFamily="34" charset="0"/>
                <a:cs typeface="Arial" panose="020B0604020202020204" pitchFamily="34" charset="0"/>
              </a:rPr>
              <a:t> жүктелді. 2026 жылы </a:t>
            </a:r>
            <a:r>
              <a:rPr lang="kk-KZ" sz="1200" b="1">
                <a:solidFill>
                  <a:srgbClr val="1A355D"/>
                </a:solidFill>
                <a:latin typeface="Arial" panose="020B0604020202020204" pitchFamily="34" charset="0"/>
                <a:cs typeface="Arial" panose="020B0604020202020204" pitchFamily="34" charset="0"/>
              </a:rPr>
              <a:t>тәуекелдерді басқару қызметі </a:t>
            </a:r>
            <a:r>
              <a:rPr lang="kk-KZ" sz="1200">
                <a:solidFill>
                  <a:srgbClr val="1A355D"/>
                </a:solidFill>
                <a:latin typeface="Arial" panose="020B0604020202020204" pitchFamily="34" charset="0"/>
                <a:cs typeface="Arial" panose="020B0604020202020204" pitchFamily="34" charset="0"/>
              </a:rPr>
              <a:t>жеке құрылымдық бөлімше ретінде құрылды.</a:t>
            </a:r>
            <a:r>
              <a:rPr lang="kk-KZ" sz="1200" b="1">
                <a:solidFill>
                  <a:srgbClr val="1A355D"/>
                </a:solidFill>
                <a:latin typeface="Arial" panose="020B0604020202020204" pitchFamily="34" charset="0"/>
                <a:cs typeface="Arial" panose="020B0604020202020204" pitchFamily="34" charset="0"/>
              </a:rPr>
              <a:t>  </a:t>
            </a:r>
            <a:endParaRPr lang="kk-KZ" sz="1200" b="1">
              <a:latin typeface="Arial" panose="020B0604020202020204" pitchFamily="34" charset="0"/>
              <a:cs typeface="Arial" panose="020B0604020202020204" pitchFamily="34" charset="0"/>
            </a:endParaRPr>
          </a:p>
        </p:txBody>
      </p:sp>
      <p:sp>
        <p:nvSpPr>
          <p:cNvPr id="28" name="Динамика численности пенсионеров">
            <a:extLst>
              <a:ext uri="{FF2B5EF4-FFF2-40B4-BE49-F238E27FC236}">
                <a16:creationId xmlns:a16="http://schemas.microsoft.com/office/drawing/2014/main" id="{BB86B002-6696-4AAC-8FB9-845E8AF2AE4E}"/>
              </a:ext>
            </a:extLst>
          </p:cNvPr>
          <p:cNvSpPr/>
          <p:nvPr/>
        </p:nvSpPr>
        <p:spPr>
          <a:xfrm>
            <a:off x="5784436" y="771998"/>
            <a:ext cx="4594805" cy="290242"/>
          </a:xfrm>
          <a:prstGeom prst="roundRect">
            <a:avLst>
              <a:gd name="adj" fmla="val 29808"/>
            </a:avLst>
          </a:prstGeom>
          <a:noFill/>
          <a:ln w="12700">
            <a:noFill/>
            <a:miter lim="400000"/>
          </a:ln>
          <a:extLst>
            <a:ext uri="{C572A759-6A51-4108-AA02-DFA0A04FC94B}">
              <ma14:wrappingTextBoxFlag xmlns="" xmlns:ma14="http://schemas.microsoft.com/office/mac/drawingml/2011/main"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lvl="0" defTabSz="463258" hangingPunct="0">
              <a:defRPr/>
            </a:pPr>
            <a:r>
              <a:rPr lang="ru-RU" sz="1200" b="1" dirty="0">
                <a:solidFill>
                  <a:schemeClr val="accent1">
                    <a:lumMod val="50000"/>
                  </a:schemeClr>
                </a:solidFill>
                <a:latin typeface="Arial" panose="020B0604020202020204" pitchFamily="34" charset="0"/>
                <a:cs typeface="Arial" panose="020B0604020202020204" pitchFamily="34" charset="0"/>
              </a:rPr>
              <a:t>ҚОРДЫҢ ТӘУЕКЕЛ-ТӘБЕТІН </a:t>
            </a:r>
            <a:r>
              <a:rPr lang="ru-RU" sz="1200" b="1" dirty="0" err="1">
                <a:solidFill>
                  <a:schemeClr val="accent1">
                    <a:lumMod val="50000"/>
                  </a:schemeClr>
                </a:solidFill>
                <a:latin typeface="Arial" panose="020B0604020202020204" pitchFamily="34" charset="0"/>
                <a:cs typeface="Arial" panose="020B0604020202020204" pitchFamily="34" charset="0"/>
              </a:rPr>
              <a:t>сапалық</a:t>
            </a:r>
            <a:r>
              <a:rPr lang="ru-RU" sz="1200" b="1" dirty="0">
                <a:solidFill>
                  <a:schemeClr val="accent1">
                    <a:lumMod val="50000"/>
                  </a:schemeClr>
                </a:solidFill>
                <a:latin typeface="Arial" panose="020B0604020202020204" pitchFamily="34" charset="0"/>
                <a:cs typeface="Arial" panose="020B0604020202020204" pitchFamily="34" charset="0"/>
              </a:rPr>
              <a:t> </a:t>
            </a:r>
            <a:r>
              <a:rPr lang="ru-RU" sz="1200" b="1" dirty="0" err="1">
                <a:solidFill>
                  <a:schemeClr val="accent1">
                    <a:lumMod val="50000"/>
                  </a:schemeClr>
                </a:solidFill>
                <a:latin typeface="Arial" panose="020B0604020202020204" pitchFamily="34" charset="0"/>
                <a:cs typeface="Arial" panose="020B0604020202020204" pitchFamily="34" charset="0"/>
              </a:rPr>
              <a:t>мәнде</a:t>
            </a:r>
            <a:r>
              <a:rPr lang="ru-RU" sz="1200" b="1" dirty="0">
                <a:solidFill>
                  <a:schemeClr val="accent1">
                    <a:lumMod val="50000"/>
                  </a:schemeClr>
                </a:solidFill>
                <a:latin typeface="Arial" panose="020B0604020202020204" pitchFamily="34" charset="0"/>
                <a:cs typeface="Arial" panose="020B0604020202020204" pitchFamily="34" charset="0"/>
              </a:rPr>
              <a:t> </a:t>
            </a:r>
            <a:r>
              <a:rPr lang="ru-RU" sz="1200" b="1" dirty="0" err="1">
                <a:solidFill>
                  <a:schemeClr val="accent1">
                    <a:lumMod val="50000"/>
                  </a:schemeClr>
                </a:solidFill>
                <a:latin typeface="Arial" panose="020B0604020202020204" pitchFamily="34" charset="0"/>
                <a:cs typeface="Arial" panose="020B0604020202020204" pitchFamily="34" charset="0"/>
              </a:rPr>
              <a:t>айқындау</a:t>
            </a:r>
            <a:endParaRPr sz="1200" b="1" dirty="0">
              <a:solidFill>
                <a:schemeClr val="accent1">
                  <a:lumMod val="50000"/>
                </a:schemeClr>
              </a:solidFill>
              <a:latin typeface="Arial" panose="020B0604020202020204" pitchFamily="34" charset="0"/>
              <a:ea typeface="+mn-ea"/>
              <a:cs typeface="Arial" panose="020B0604020202020204" pitchFamily="34" charset="0"/>
            </a:endParaRPr>
          </a:p>
        </p:txBody>
      </p:sp>
      <p:sp>
        <p:nvSpPr>
          <p:cNvPr id="29" name="Динамика численности пенсионеров">
            <a:extLst>
              <a:ext uri="{FF2B5EF4-FFF2-40B4-BE49-F238E27FC236}">
                <a16:creationId xmlns:a16="http://schemas.microsoft.com/office/drawing/2014/main" id="{B6A49896-74ED-40C8-803F-392F9FE6AC62}"/>
              </a:ext>
            </a:extLst>
          </p:cNvPr>
          <p:cNvSpPr/>
          <p:nvPr/>
        </p:nvSpPr>
        <p:spPr>
          <a:xfrm>
            <a:off x="156254" y="2550211"/>
            <a:ext cx="4371907" cy="298364"/>
          </a:xfrm>
          <a:prstGeom prst="roundRect">
            <a:avLst>
              <a:gd name="adj" fmla="val 29808"/>
            </a:avLst>
          </a:prstGeom>
          <a:noFill/>
          <a:ln w="12700">
            <a:noFill/>
            <a:miter lim="400000"/>
          </a:ln>
          <a:extLst>
            <a:ext uri="{C572A759-6A51-4108-AA02-DFA0A04FC94B}">
              <ma14:wrappingTextBoxFlag xmlns="" xmlns:ma14="http://schemas.microsoft.com/office/mac/drawingml/2011/main"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lvl="0" defTabSz="463258" hangingPunct="0">
              <a:defRPr/>
            </a:pPr>
            <a:r>
              <a:rPr lang="kk-KZ" sz="1200" b="1" dirty="0">
                <a:solidFill>
                  <a:srgbClr val="1A355D"/>
                </a:solidFill>
                <a:latin typeface="Arial" panose="020B0604020202020204" pitchFamily="34" charset="0"/>
                <a:ea typeface="+mn-ea"/>
                <a:cs typeface="Arial" panose="020B0604020202020204" pitchFamily="34" charset="0"/>
              </a:rPr>
              <a:t>ТБЖ бойынша ІШКІ НОРМАТИВТІК ҚҰЖАТТАР</a:t>
            </a:r>
            <a:endParaRPr sz="1200" b="1" dirty="0">
              <a:solidFill>
                <a:srgbClr val="1A355D"/>
              </a:solidFill>
              <a:latin typeface="Arial" panose="020B0604020202020204" pitchFamily="34" charset="0"/>
              <a:ea typeface="+mn-ea"/>
              <a:cs typeface="Arial" panose="020B0604020202020204" pitchFamily="34" charset="0"/>
            </a:endParaRPr>
          </a:p>
        </p:txBody>
      </p:sp>
      <p:sp>
        <p:nvSpPr>
          <p:cNvPr id="30" name="TextBox 29">
            <a:extLst>
              <a:ext uri="{FF2B5EF4-FFF2-40B4-BE49-F238E27FC236}">
                <a16:creationId xmlns:a16="http://schemas.microsoft.com/office/drawing/2014/main" id="{8F7119E2-976B-45A5-918E-8990593BC8A4}"/>
              </a:ext>
            </a:extLst>
          </p:cNvPr>
          <p:cNvSpPr txBox="1"/>
          <p:nvPr/>
        </p:nvSpPr>
        <p:spPr>
          <a:xfrm>
            <a:off x="156253" y="2858029"/>
            <a:ext cx="5462537" cy="1954381"/>
          </a:xfrm>
          <a:prstGeom prst="rect">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txBody>
          <a:bodyPr wrap="square" rtlCol="0">
            <a:spAutoFit/>
          </a:bodyPr>
          <a:lstStyle>
            <a:defPPr>
              <a:defRPr lang="ru-KZ"/>
            </a:defPPr>
            <a:lvl1pPr algn="just">
              <a:defRPr sz="1200">
                <a:solidFill>
                  <a:srgbClr val="1A355D"/>
                </a:solidFill>
                <a:latin typeface="Arial" panose="020B0604020202020204" pitchFamily="34" charset="0"/>
                <a:cs typeface="Arial" panose="020B0604020202020204" pitchFamily="34" charset="0"/>
              </a:defRPr>
            </a:lvl1pPr>
          </a:lstStyle>
          <a:p>
            <a:r>
              <a:rPr lang="kk-KZ" sz="1100" dirty="0"/>
              <a:t>Қордың Директорлар кеңесінің 2024 жылғы 24 желтоқсандағы шешімімен бекітілді.№ 18 хаттама:</a:t>
            </a:r>
          </a:p>
          <a:p>
            <a:pPr marL="357188" indent="-174625">
              <a:buFont typeface="Arial" panose="020B0604020202020204" pitchFamily="34" charset="0"/>
              <a:buChar char="•"/>
            </a:pPr>
            <a:r>
              <a:rPr lang="kk-KZ" sz="1100" b="1" dirty="0"/>
              <a:t>Тәуекелдерді басқару жүйесі (ТБЖ) бойынша саясат</a:t>
            </a:r>
          </a:p>
          <a:p>
            <a:pPr marL="357188" indent="-174625">
              <a:buFont typeface="Arial" panose="020B0604020202020204" pitchFamily="34" charset="0"/>
              <a:buChar char="•"/>
            </a:pPr>
            <a:r>
              <a:rPr lang="kk-KZ" sz="1100" b="1" dirty="0"/>
              <a:t>Қордың тәуекелдерді басқару жүйесінің қағидасы</a:t>
            </a:r>
          </a:p>
          <a:p>
            <a:pPr marL="357188" indent="-174625">
              <a:buFont typeface="Arial" panose="020B0604020202020204" pitchFamily="34" charset="0"/>
              <a:buChar char="•"/>
            </a:pPr>
            <a:r>
              <a:rPr lang="kk-KZ" sz="1100" dirty="0"/>
              <a:t>Әрбір тәуекел бойынша тәуекел иелері айқындалған – құрылымдық бөлімшелер </a:t>
            </a:r>
          </a:p>
          <a:p>
            <a:pPr marL="171450" indent="-171450">
              <a:buFont typeface="Arial" panose="020B0604020202020204" pitchFamily="34" charset="0"/>
              <a:buChar char="•"/>
            </a:pPr>
            <a:endParaRPr lang="ru-RU" sz="1100" dirty="0"/>
          </a:p>
          <a:p>
            <a:pPr marL="171450" indent="-171450">
              <a:buFont typeface="Arial" panose="020B0604020202020204" pitchFamily="34" charset="0"/>
              <a:buChar char="•"/>
            </a:pPr>
            <a:r>
              <a:rPr lang="kk-KZ" sz="1100" dirty="0"/>
              <a:t>2025 жылы ТБЖ саясаты мен ТБЖ қағидалары жаңартылып, сондай-ақ тәуекелдер тізілімі мен тәуекелдер картасы өзектендірілді </a:t>
            </a:r>
            <a:r>
              <a:rPr lang="kk-KZ" sz="1100" i="1" dirty="0"/>
              <a:t>(Директорлар кеңесінің 2025 жылғы 8 қазандағы № 13 және 2025 жылғы 28 шілдедегі № 11 шешімдері</a:t>
            </a:r>
            <a:r>
              <a:rPr lang="ru-RU" sz="1100" i="1" dirty="0"/>
              <a:t>)</a:t>
            </a:r>
          </a:p>
        </p:txBody>
      </p:sp>
      <p:sp>
        <p:nvSpPr>
          <p:cNvPr id="31" name="Shape 47">
            <a:extLst>
              <a:ext uri="{FF2B5EF4-FFF2-40B4-BE49-F238E27FC236}">
                <a16:creationId xmlns:a16="http://schemas.microsoft.com/office/drawing/2014/main" id="{04447614-CC60-4F32-8E95-BDDDA6246794}"/>
              </a:ext>
            </a:extLst>
          </p:cNvPr>
          <p:cNvSpPr/>
          <p:nvPr/>
        </p:nvSpPr>
        <p:spPr>
          <a:xfrm>
            <a:off x="156253" y="5007965"/>
            <a:ext cx="5462537" cy="673351"/>
          </a:xfrm>
          <a:prstGeom prst="roundRect">
            <a:avLst>
              <a:gd name="adj" fmla="val 10959"/>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sp>
      <p:sp>
        <p:nvSpPr>
          <p:cNvPr id="32" name="Shape 48">
            <a:extLst>
              <a:ext uri="{FF2B5EF4-FFF2-40B4-BE49-F238E27FC236}">
                <a16:creationId xmlns:a16="http://schemas.microsoft.com/office/drawing/2014/main" id="{D664292C-70C9-4CAE-8A9C-2FF5DF5E62D3}"/>
              </a:ext>
            </a:extLst>
          </p:cNvPr>
          <p:cNvSpPr/>
          <p:nvPr/>
        </p:nvSpPr>
        <p:spPr>
          <a:xfrm>
            <a:off x="244689" y="5125946"/>
            <a:ext cx="178099" cy="169556"/>
          </a:xfrm>
          <a:custGeom>
            <a:avLst/>
            <a:gdLst/>
            <a:ahLst/>
            <a:cxnLst/>
            <a:rect l="l" t="t" r="r" b="b"/>
            <a:pathLst>
              <a:path w="112665" h="112665">
                <a:moveTo>
                  <a:pt x="56333" y="112665"/>
                </a:moveTo>
                <a:cubicBezTo>
                  <a:pt x="87424" y="112665"/>
                  <a:pt x="112665" y="87424"/>
                  <a:pt x="112665" y="56333"/>
                </a:cubicBezTo>
                <a:cubicBezTo>
                  <a:pt x="112665" y="25242"/>
                  <a:pt x="87424" y="0"/>
                  <a:pt x="56333" y="0"/>
                </a:cubicBezTo>
                <a:cubicBezTo>
                  <a:pt x="25242" y="0"/>
                  <a:pt x="0" y="25242"/>
                  <a:pt x="0" y="56333"/>
                </a:cubicBezTo>
                <a:cubicBezTo>
                  <a:pt x="0" y="87424"/>
                  <a:pt x="25242" y="112665"/>
                  <a:pt x="56333" y="112665"/>
                </a:cubicBezTo>
                <a:close/>
                <a:moveTo>
                  <a:pt x="49291" y="35208"/>
                </a:moveTo>
                <a:cubicBezTo>
                  <a:pt x="49291" y="31322"/>
                  <a:pt x="52446" y="28166"/>
                  <a:pt x="56333" y="28166"/>
                </a:cubicBezTo>
                <a:cubicBezTo>
                  <a:pt x="60219" y="28166"/>
                  <a:pt x="63374" y="31322"/>
                  <a:pt x="63374" y="35208"/>
                </a:cubicBezTo>
                <a:cubicBezTo>
                  <a:pt x="63374" y="39094"/>
                  <a:pt x="60219" y="42250"/>
                  <a:pt x="56333" y="42250"/>
                </a:cubicBezTo>
                <a:cubicBezTo>
                  <a:pt x="52446" y="42250"/>
                  <a:pt x="49291" y="39094"/>
                  <a:pt x="49291" y="35208"/>
                </a:cubicBezTo>
                <a:close/>
                <a:moveTo>
                  <a:pt x="47531" y="49291"/>
                </a:moveTo>
                <a:lnTo>
                  <a:pt x="58093" y="49291"/>
                </a:lnTo>
                <a:cubicBezTo>
                  <a:pt x="61020" y="49291"/>
                  <a:pt x="63374" y="51646"/>
                  <a:pt x="63374" y="54572"/>
                </a:cubicBezTo>
                <a:lnTo>
                  <a:pt x="63374" y="73937"/>
                </a:lnTo>
                <a:lnTo>
                  <a:pt x="65135" y="73937"/>
                </a:lnTo>
                <a:cubicBezTo>
                  <a:pt x="68061" y="73937"/>
                  <a:pt x="70416" y="76291"/>
                  <a:pt x="70416" y="79218"/>
                </a:cubicBezTo>
                <a:cubicBezTo>
                  <a:pt x="70416" y="82144"/>
                  <a:pt x="68061" y="84499"/>
                  <a:pt x="65135" y="84499"/>
                </a:cubicBezTo>
                <a:lnTo>
                  <a:pt x="47531" y="84499"/>
                </a:lnTo>
                <a:cubicBezTo>
                  <a:pt x="44604" y="84499"/>
                  <a:pt x="42250" y="82144"/>
                  <a:pt x="42250" y="79218"/>
                </a:cubicBezTo>
                <a:cubicBezTo>
                  <a:pt x="42250" y="76291"/>
                  <a:pt x="44604" y="73937"/>
                  <a:pt x="47531" y="73937"/>
                </a:cubicBezTo>
                <a:lnTo>
                  <a:pt x="52812" y="73937"/>
                </a:lnTo>
                <a:lnTo>
                  <a:pt x="52812" y="59853"/>
                </a:lnTo>
                <a:lnTo>
                  <a:pt x="47531" y="59853"/>
                </a:lnTo>
                <a:cubicBezTo>
                  <a:pt x="44604" y="59853"/>
                  <a:pt x="42250" y="57499"/>
                  <a:pt x="42250" y="54572"/>
                </a:cubicBezTo>
                <a:cubicBezTo>
                  <a:pt x="42250" y="51646"/>
                  <a:pt x="44604" y="49291"/>
                  <a:pt x="47531" y="49291"/>
                </a:cubicBezTo>
                <a:close/>
              </a:path>
            </a:pathLst>
          </a:custGeom>
          <a:solidFill>
            <a:srgbClr val="4299E1"/>
          </a:solidFill>
          <a:ln/>
        </p:spPr>
      </p:sp>
      <p:sp>
        <p:nvSpPr>
          <p:cNvPr id="33" name="Text 49">
            <a:extLst>
              <a:ext uri="{FF2B5EF4-FFF2-40B4-BE49-F238E27FC236}">
                <a16:creationId xmlns:a16="http://schemas.microsoft.com/office/drawing/2014/main" id="{3AFA636C-266F-416D-8680-6531C2263D00}"/>
              </a:ext>
            </a:extLst>
          </p:cNvPr>
          <p:cNvSpPr/>
          <p:nvPr/>
        </p:nvSpPr>
        <p:spPr>
          <a:xfrm>
            <a:off x="481672" y="5131093"/>
            <a:ext cx="5050988" cy="518691"/>
          </a:xfrm>
          <a:prstGeom prst="rect">
            <a:avLst/>
          </a:prstGeom>
          <a:noFill/>
          <a:ln/>
        </p:spPr>
        <p:txBody>
          <a:bodyPr wrap="square" lIns="0" tIns="0" rIns="0" bIns="0" rtlCol="0" anchor="ctr"/>
          <a:lstStyle/>
          <a:p>
            <a:pPr algn="just"/>
            <a:r>
              <a:rPr lang="kk-KZ" sz="1050" dirty="0">
                <a:solidFill>
                  <a:srgbClr val="2B6CB0"/>
                </a:solidFill>
                <a:latin typeface="Arial" panose="020B0604020202020204" pitchFamily="34" charset="0"/>
                <a:ea typeface="MiSans" pitchFamily="34" charset="-122"/>
                <a:cs typeface="Arial" panose="020B0604020202020204" pitchFamily="34" charset="0"/>
              </a:rPr>
              <a:t>ТБЖ қағидаларына сәйкес тәуекел-менеджер Қордағы тәуекелдерді басқару жүйесінің жұмыс істеуі туралы тоқсан сайынғы есептердің қалыптастырылуын және Қордың Директорлар кеңесіне ұсынылуын қамтамасыз етеді</a:t>
            </a:r>
            <a:r>
              <a:rPr lang="ru-RU" sz="1050" dirty="0">
                <a:solidFill>
                  <a:srgbClr val="2B6CB0"/>
                </a:solidFill>
                <a:latin typeface="Arial" panose="020B0604020202020204" pitchFamily="34" charset="0"/>
                <a:ea typeface="MiSans" pitchFamily="34" charset="-122"/>
                <a:cs typeface="Arial" panose="020B0604020202020204" pitchFamily="34" charset="0"/>
              </a:rPr>
              <a:t>.</a:t>
            </a:r>
          </a:p>
          <a:p>
            <a:pPr>
              <a:lnSpc>
                <a:spcPct val="120000"/>
              </a:lnSpc>
            </a:pPr>
            <a:endParaRPr lang="ru-RU" sz="1050" dirty="0">
              <a:solidFill>
                <a:srgbClr val="2B6CB0"/>
              </a:solidFill>
              <a:latin typeface="Arial" panose="020B0604020202020204" pitchFamily="34" charset="0"/>
              <a:ea typeface="MiSans" pitchFamily="34" charset="-122"/>
              <a:cs typeface="Arial" panose="020B0604020202020204" pitchFamily="34" charset="0"/>
            </a:endParaRPr>
          </a:p>
        </p:txBody>
      </p:sp>
      <p:sp>
        <p:nvSpPr>
          <p:cNvPr id="20" name="Text 3">
            <a:extLst>
              <a:ext uri="{FF2B5EF4-FFF2-40B4-BE49-F238E27FC236}">
                <a16:creationId xmlns:a16="http://schemas.microsoft.com/office/drawing/2014/main" id="{34BC94C6-DCB2-49D2-9965-C19D155D9396}"/>
              </a:ext>
            </a:extLst>
          </p:cNvPr>
          <p:cNvSpPr/>
          <p:nvPr/>
        </p:nvSpPr>
        <p:spPr>
          <a:xfrm>
            <a:off x="799486" y="296937"/>
            <a:ext cx="10991850" cy="381000"/>
          </a:xfrm>
          <a:prstGeom prst="rect">
            <a:avLst/>
          </a:prstGeom>
          <a:noFill/>
          <a:ln/>
        </p:spPr>
        <p:txBody>
          <a:bodyPr wrap="square" lIns="0" tIns="0" rIns="0" bIns="0" rtlCol="0" anchor="ctr"/>
          <a:lstStyle/>
          <a:p>
            <a:pPr>
              <a:lnSpc>
                <a:spcPct val="90000"/>
              </a:lnSpc>
            </a:pPr>
            <a:r>
              <a:rPr lang="ru-RU" b="1" dirty="0">
                <a:solidFill>
                  <a:schemeClr val="accent1">
                    <a:lumMod val="75000"/>
                  </a:schemeClr>
                </a:solidFill>
                <a:latin typeface="Arial" panose="020B0604020202020204" pitchFamily="34" charset="0"/>
                <a:cs typeface="Arial" panose="020B0604020202020204" pitchFamily="34" charset="0"/>
              </a:rPr>
              <a:t>ОРНЫҚТЫ ДАМУДЫ БАСҚАРУ</a:t>
            </a:r>
          </a:p>
          <a:p>
            <a:pPr>
              <a:lnSpc>
                <a:spcPct val="90000"/>
              </a:lnSpc>
            </a:pPr>
            <a:r>
              <a:rPr lang="ru-RU" b="1" dirty="0">
                <a:solidFill>
                  <a:srgbClr val="4299E1"/>
                </a:solidFill>
                <a:latin typeface="Quattrocento Sans" pitchFamily="34" charset="0"/>
                <a:ea typeface="Quattrocento Sans" pitchFamily="34" charset="-122"/>
                <a:cs typeface="Quattrocento Sans" pitchFamily="34" charset="-120"/>
              </a:rPr>
              <a:t>04-4 </a:t>
            </a:r>
            <a:r>
              <a:rPr lang="ru-RU" b="1" dirty="0">
                <a:solidFill>
                  <a:srgbClr val="1A365D"/>
                </a:solidFill>
                <a:latin typeface="Quattrocento Sans" pitchFamily="34" charset="0"/>
                <a:ea typeface="Quattrocento Sans" pitchFamily="34" charset="-122"/>
                <a:cs typeface="Quattrocento Sans" pitchFamily="34" charset="-120"/>
              </a:rPr>
              <a:t>КОРПОРАТИВТІК БАСҚАРУ- ТӘУЕКЕЛДЕРДІ БАСҚАРУ ЖҮЙЕСІ</a:t>
            </a:r>
          </a:p>
        </p:txBody>
      </p:sp>
    </p:spTree>
    <p:extLst>
      <p:ext uri="{BB962C8B-B14F-4D97-AF65-F5344CB8AC3E}">
        <p14:creationId xmlns:p14="http://schemas.microsoft.com/office/powerpoint/2010/main" val="2180719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81000" y="442673"/>
            <a:ext cx="438150" cy="457200"/>
          </a:xfrm>
          <a:prstGeom prst="roundRect">
            <a:avLst>
              <a:gd name="adj" fmla="val 26087"/>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4" name="Text 2"/>
          <p:cNvSpPr/>
          <p:nvPr/>
        </p:nvSpPr>
        <p:spPr>
          <a:xfrm>
            <a:off x="934045" y="427494"/>
            <a:ext cx="1094422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a:t>
            </a:r>
            <a:r>
              <a:rPr lang="en-US" sz="1000" b="1" kern="0" spc="53" dirty="0">
                <a:solidFill>
                  <a:srgbClr val="4299E1"/>
                </a:solidFill>
                <a:latin typeface="Arial" panose="020B0604020202020204" pitchFamily="34" charset="0"/>
                <a:ea typeface="MiSans" pitchFamily="34" charset="-122"/>
                <a:cs typeface="Arial" panose="020B0604020202020204" pitchFamily="34" charset="0"/>
              </a:rPr>
              <a:t>1</a:t>
            </a:r>
            <a:r>
              <a:rPr lang="kk-KZ" sz="1000" b="1" kern="0" spc="53" dirty="0">
                <a:solidFill>
                  <a:srgbClr val="4299E1"/>
                </a:solidFill>
                <a:latin typeface="Arial" panose="020B0604020202020204" pitchFamily="34" charset="0"/>
                <a:ea typeface="MiSans" pitchFamily="34" charset="-122"/>
                <a:cs typeface="Arial" panose="020B0604020202020204" pitchFamily="34" charset="0"/>
              </a:rPr>
              <a:t> - ТАРАУ</a:t>
            </a:r>
            <a:endParaRPr lang="en-US" sz="1000" dirty="0">
              <a:latin typeface="Arial" panose="020B0604020202020204" pitchFamily="34" charset="0"/>
              <a:cs typeface="Arial" panose="020B0604020202020204" pitchFamily="34" charset="0"/>
            </a:endParaRPr>
          </a:p>
        </p:txBody>
      </p:sp>
      <p:sp>
        <p:nvSpPr>
          <p:cNvPr id="5" name="Text 3"/>
          <p:cNvSpPr/>
          <p:nvPr/>
        </p:nvSpPr>
        <p:spPr>
          <a:xfrm>
            <a:off x="934045" y="416520"/>
            <a:ext cx="11049000" cy="762000"/>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ҚОР ТУРАЛЫ</a:t>
            </a:r>
            <a:endParaRPr lang="en-US" sz="2400" dirty="0"/>
          </a:p>
        </p:txBody>
      </p:sp>
      <p:sp>
        <p:nvSpPr>
          <p:cNvPr id="6" name="Shape 4"/>
          <p:cNvSpPr/>
          <p:nvPr/>
        </p:nvSpPr>
        <p:spPr>
          <a:xfrm>
            <a:off x="381000" y="1006752"/>
            <a:ext cx="914400" cy="53571"/>
          </a:xfrm>
          <a:prstGeom prst="roundRect">
            <a:avLst>
              <a:gd name="adj" fmla="val 0"/>
            </a:avLst>
          </a:prstGeom>
          <a:gradFill flip="none" rotWithShape="1">
            <a:gsLst>
              <a:gs pos="0">
                <a:srgbClr val="4299E1"/>
              </a:gs>
              <a:gs pos="100000">
                <a:srgbClr val="000000">
                  <a:alpha val="0"/>
                </a:srgbClr>
              </a:gs>
            </a:gsLst>
            <a:lin ang="0" scaled="1"/>
          </a:gradFill>
          <a:ln/>
        </p:spPr>
      </p:sp>
      <p:sp>
        <p:nvSpPr>
          <p:cNvPr id="59" name="Text 57"/>
          <p:cNvSpPr/>
          <p:nvPr/>
        </p:nvSpPr>
        <p:spPr>
          <a:xfrm>
            <a:off x="11759548" y="6378797"/>
            <a:ext cx="1428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4</a:t>
            </a:r>
            <a:endParaRPr lang="en-US" sz="1000" dirty="0">
              <a:latin typeface="Arial" panose="020B0604020202020204" pitchFamily="34" charset="0"/>
              <a:cs typeface="Arial" panose="020B0604020202020204" pitchFamily="34" charset="0"/>
            </a:endParaRPr>
          </a:p>
        </p:txBody>
      </p:sp>
      <p:sp>
        <p:nvSpPr>
          <p:cNvPr id="58" name="Shape 56">
            <a:extLst>
              <a:ext uri="{FF2B5EF4-FFF2-40B4-BE49-F238E27FC236}">
                <a16:creationId xmlns:a16="http://schemas.microsoft.com/office/drawing/2014/main" id="{7EC2D40E-B555-4B7E-8C40-F3ACCBAEB0D0}"/>
              </a:ext>
            </a:extLst>
          </p:cNvPr>
          <p:cNvSpPr/>
          <p:nvPr/>
        </p:nvSpPr>
        <p:spPr>
          <a:xfrm>
            <a:off x="381000" y="6410325"/>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60" name="Text 57">
            <a:extLst>
              <a:ext uri="{FF2B5EF4-FFF2-40B4-BE49-F238E27FC236}">
                <a16:creationId xmlns:a16="http://schemas.microsoft.com/office/drawing/2014/main" id="{DDCC19C1-EE1B-4B26-87AE-63B7A2BCE6C0}"/>
              </a:ext>
            </a:extLst>
          </p:cNvPr>
          <p:cNvSpPr/>
          <p:nvPr/>
        </p:nvSpPr>
        <p:spPr>
          <a:xfrm>
            <a:off x="588169" y="6381750"/>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61" name="Shape 1">
            <a:extLst>
              <a:ext uri="{FF2B5EF4-FFF2-40B4-BE49-F238E27FC236}">
                <a16:creationId xmlns:a16="http://schemas.microsoft.com/office/drawing/2014/main" id="{FE733418-4E31-414E-BA4A-F543617B506B}"/>
              </a:ext>
            </a:extLst>
          </p:cNvPr>
          <p:cNvSpPr/>
          <p:nvPr/>
        </p:nvSpPr>
        <p:spPr>
          <a:xfrm>
            <a:off x="520853" y="575281"/>
            <a:ext cx="181429" cy="181429"/>
          </a:xfrm>
          <a:custGeom>
            <a:avLst/>
            <a:gdLst/>
            <a:ahLst/>
            <a:cxnLst/>
            <a:rect l="l" t="t" r="r" b="b"/>
            <a:pathLst>
              <a:path w="181429" h="181429">
                <a:moveTo>
                  <a:pt x="90714" y="181429"/>
                </a:moveTo>
                <a:cubicBezTo>
                  <a:pt x="140781" y="181429"/>
                  <a:pt x="181429" y="140781"/>
                  <a:pt x="181429" y="90714"/>
                </a:cubicBezTo>
                <a:cubicBezTo>
                  <a:pt x="181429" y="40648"/>
                  <a:pt x="140781" y="0"/>
                  <a:pt x="90714" y="0"/>
                </a:cubicBezTo>
                <a:cubicBezTo>
                  <a:pt x="40648" y="0"/>
                  <a:pt x="0" y="40648"/>
                  <a:pt x="0" y="90714"/>
                </a:cubicBezTo>
                <a:cubicBezTo>
                  <a:pt x="0" y="140781"/>
                  <a:pt x="40648" y="181429"/>
                  <a:pt x="90714" y="181429"/>
                </a:cubicBezTo>
                <a:close/>
                <a:moveTo>
                  <a:pt x="79375" y="56696"/>
                </a:moveTo>
                <a:cubicBezTo>
                  <a:pt x="79375" y="50438"/>
                  <a:pt x="84456" y="45357"/>
                  <a:pt x="90714" y="45357"/>
                </a:cubicBezTo>
                <a:cubicBezTo>
                  <a:pt x="96973" y="45357"/>
                  <a:pt x="102054" y="50438"/>
                  <a:pt x="102054" y="56696"/>
                </a:cubicBezTo>
                <a:cubicBezTo>
                  <a:pt x="102054" y="62955"/>
                  <a:pt x="96973" y="68036"/>
                  <a:pt x="90714" y="68036"/>
                </a:cubicBezTo>
                <a:cubicBezTo>
                  <a:pt x="84456" y="68036"/>
                  <a:pt x="79375" y="62955"/>
                  <a:pt x="79375" y="56696"/>
                </a:cubicBezTo>
                <a:close/>
                <a:moveTo>
                  <a:pt x="76540" y="79375"/>
                </a:moveTo>
                <a:lnTo>
                  <a:pt x="93549" y="79375"/>
                </a:lnTo>
                <a:cubicBezTo>
                  <a:pt x="98262" y="79375"/>
                  <a:pt x="102054" y="83167"/>
                  <a:pt x="102054" y="87879"/>
                </a:cubicBezTo>
                <a:lnTo>
                  <a:pt x="102054" y="119063"/>
                </a:lnTo>
                <a:lnTo>
                  <a:pt x="104888" y="119063"/>
                </a:lnTo>
                <a:cubicBezTo>
                  <a:pt x="109601" y="119063"/>
                  <a:pt x="113393" y="122854"/>
                  <a:pt x="113393" y="127567"/>
                </a:cubicBezTo>
                <a:cubicBezTo>
                  <a:pt x="113393" y="132280"/>
                  <a:pt x="109601" y="136071"/>
                  <a:pt x="104888" y="136071"/>
                </a:cubicBezTo>
                <a:lnTo>
                  <a:pt x="76540" y="136071"/>
                </a:lnTo>
                <a:cubicBezTo>
                  <a:pt x="71827" y="136071"/>
                  <a:pt x="68036" y="132280"/>
                  <a:pt x="68036" y="127567"/>
                </a:cubicBezTo>
                <a:cubicBezTo>
                  <a:pt x="68036" y="122854"/>
                  <a:pt x="71827" y="119063"/>
                  <a:pt x="76540" y="119063"/>
                </a:cubicBezTo>
                <a:lnTo>
                  <a:pt x="85045" y="119063"/>
                </a:lnTo>
                <a:lnTo>
                  <a:pt x="85045" y="96384"/>
                </a:lnTo>
                <a:lnTo>
                  <a:pt x="76540" y="96384"/>
                </a:lnTo>
                <a:cubicBezTo>
                  <a:pt x="71827" y="96384"/>
                  <a:pt x="68036" y="92592"/>
                  <a:pt x="68036" y="87879"/>
                </a:cubicBezTo>
                <a:cubicBezTo>
                  <a:pt x="68036" y="83167"/>
                  <a:pt x="71827" y="79375"/>
                  <a:pt x="76540" y="79375"/>
                </a:cubicBezTo>
                <a:close/>
              </a:path>
            </a:pathLst>
          </a:custGeom>
          <a:solidFill>
            <a:srgbClr val="FFFFFF"/>
          </a:solidFill>
          <a:ln/>
        </p:spPr>
      </p:sp>
      <p:sp>
        <p:nvSpPr>
          <p:cNvPr id="62" name="Shape 5">
            <a:extLst>
              <a:ext uri="{FF2B5EF4-FFF2-40B4-BE49-F238E27FC236}">
                <a16:creationId xmlns:a16="http://schemas.microsoft.com/office/drawing/2014/main" id="{C46D1910-45A1-48D4-8DAD-5516BB113821}"/>
              </a:ext>
            </a:extLst>
          </p:cNvPr>
          <p:cNvSpPr/>
          <p:nvPr/>
        </p:nvSpPr>
        <p:spPr>
          <a:xfrm>
            <a:off x="362857" y="1600200"/>
            <a:ext cx="4381500" cy="2317812"/>
          </a:xfrm>
          <a:prstGeom prst="roundRect">
            <a:avLst>
              <a:gd name="adj" fmla="val 5581"/>
            </a:avLst>
          </a:prstGeom>
          <a:gradFill flip="none" rotWithShape="1">
            <a:gsLst>
              <a:gs pos="0">
                <a:srgbClr val="1A365D"/>
              </a:gs>
              <a:gs pos="100000">
                <a:srgbClr val="2B6CB0"/>
              </a:gs>
            </a:gsLst>
            <a:lin ang="2700000" scaled="1"/>
          </a:gradFill>
          <a:ln/>
          <a:effectLst>
            <a:outerShdw blurRad="136071" dist="90714" dir="5400000" algn="bl" rotWithShape="0">
              <a:srgbClr val="000000">
                <a:alpha val="10196"/>
              </a:srgbClr>
            </a:outerShdw>
          </a:effectLst>
        </p:spPr>
      </p:sp>
      <p:sp>
        <p:nvSpPr>
          <p:cNvPr id="63" name="Shape 6">
            <a:extLst>
              <a:ext uri="{FF2B5EF4-FFF2-40B4-BE49-F238E27FC236}">
                <a16:creationId xmlns:a16="http://schemas.microsoft.com/office/drawing/2014/main" id="{3448227E-5162-41DD-ABAF-2AE0B9859FF0}"/>
              </a:ext>
            </a:extLst>
          </p:cNvPr>
          <p:cNvSpPr/>
          <p:nvPr/>
        </p:nvSpPr>
        <p:spPr>
          <a:xfrm>
            <a:off x="544286" y="1708845"/>
            <a:ext cx="508000" cy="508000"/>
          </a:xfrm>
          <a:prstGeom prst="roundRect">
            <a:avLst>
              <a:gd name="adj" fmla="val 50000"/>
            </a:avLst>
          </a:prstGeom>
          <a:solidFill>
            <a:srgbClr val="FFFFFF">
              <a:alpha val="20000"/>
            </a:srgbClr>
          </a:solidFill>
          <a:ln/>
        </p:spPr>
      </p:sp>
      <p:sp>
        <p:nvSpPr>
          <p:cNvPr id="64" name="Shape 7">
            <a:extLst>
              <a:ext uri="{FF2B5EF4-FFF2-40B4-BE49-F238E27FC236}">
                <a16:creationId xmlns:a16="http://schemas.microsoft.com/office/drawing/2014/main" id="{10F72F4B-3578-49C3-993B-C88CD5D8D0A3}"/>
              </a:ext>
            </a:extLst>
          </p:cNvPr>
          <p:cNvSpPr/>
          <p:nvPr/>
        </p:nvSpPr>
        <p:spPr>
          <a:xfrm>
            <a:off x="703036" y="1853988"/>
            <a:ext cx="190500" cy="217714"/>
          </a:xfrm>
          <a:custGeom>
            <a:avLst/>
            <a:gdLst/>
            <a:ahLst/>
            <a:cxnLst/>
            <a:rect l="l" t="t" r="r" b="b"/>
            <a:pathLst>
              <a:path w="190500" h="217714">
                <a:moveTo>
                  <a:pt x="54429" y="0"/>
                </a:moveTo>
                <a:cubicBezTo>
                  <a:pt x="61955" y="0"/>
                  <a:pt x="68036" y="6081"/>
                  <a:pt x="68036" y="13607"/>
                </a:cubicBezTo>
                <a:lnTo>
                  <a:pt x="68036" y="27214"/>
                </a:lnTo>
                <a:lnTo>
                  <a:pt x="122464" y="27214"/>
                </a:lnTo>
                <a:lnTo>
                  <a:pt x="122464" y="13607"/>
                </a:lnTo>
                <a:cubicBezTo>
                  <a:pt x="122464" y="6081"/>
                  <a:pt x="128545" y="0"/>
                  <a:pt x="136071" y="0"/>
                </a:cubicBezTo>
                <a:cubicBezTo>
                  <a:pt x="143598" y="0"/>
                  <a:pt x="149679" y="6081"/>
                  <a:pt x="149679" y="13607"/>
                </a:cubicBezTo>
                <a:lnTo>
                  <a:pt x="149679" y="27214"/>
                </a:lnTo>
                <a:lnTo>
                  <a:pt x="163286" y="27214"/>
                </a:lnTo>
                <a:cubicBezTo>
                  <a:pt x="178296" y="27214"/>
                  <a:pt x="190500" y="39418"/>
                  <a:pt x="190500" y="54429"/>
                </a:cubicBezTo>
                <a:lnTo>
                  <a:pt x="190500" y="176893"/>
                </a:lnTo>
                <a:cubicBezTo>
                  <a:pt x="190500" y="191903"/>
                  <a:pt x="178296" y="204107"/>
                  <a:pt x="163286" y="204107"/>
                </a:cubicBezTo>
                <a:lnTo>
                  <a:pt x="27214" y="204107"/>
                </a:lnTo>
                <a:cubicBezTo>
                  <a:pt x="12204" y="204107"/>
                  <a:pt x="0" y="191903"/>
                  <a:pt x="0" y="176893"/>
                </a:cubicBezTo>
                <a:lnTo>
                  <a:pt x="0" y="54429"/>
                </a:lnTo>
                <a:cubicBezTo>
                  <a:pt x="0" y="39418"/>
                  <a:pt x="12204" y="27214"/>
                  <a:pt x="27214" y="27214"/>
                </a:cubicBezTo>
                <a:lnTo>
                  <a:pt x="40821" y="27214"/>
                </a:lnTo>
                <a:lnTo>
                  <a:pt x="40821" y="13607"/>
                </a:lnTo>
                <a:cubicBezTo>
                  <a:pt x="40821" y="6081"/>
                  <a:pt x="46902" y="0"/>
                  <a:pt x="54429" y="0"/>
                </a:cubicBezTo>
                <a:close/>
                <a:moveTo>
                  <a:pt x="131139" y="97249"/>
                </a:moveTo>
                <a:cubicBezTo>
                  <a:pt x="134115" y="92486"/>
                  <a:pt x="132670" y="86193"/>
                  <a:pt x="127907" y="83174"/>
                </a:cubicBezTo>
                <a:cubicBezTo>
                  <a:pt x="123145" y="80155"/>
                  <a:pt x="116851" y="81643"/>
                  <a:pt x="113832" y="86405"/>
                </a:cubicBezTo>
                <a:lnTo>
                  <a:pt x="87724" y="128205"/>
                </a:lnTo>
                <a:lnTo>
                  <a:pt x="76243" y="112897"/>
                </a:lnTo>
                <a:cubicBezTo>
                  <a:pt x="72841" y="108389"/>
                  <a:pt x="66462" y="107454"/>
                  <a:pt x="61955" y="110856"/>
                </a:cubicBezTo>
                <a:cubicBezTo>
                  <a:pt x="57448" y="114257"/>
                  <a:pt x="56512" y="120636"/>
                  <a:pt x="59914" y="125143"/>
                </a:cubicBezTo>
                <a:lnTo>
                  <a:pt x="80325" y="152357"/>
                </a:lnTo>
                <a:cubicBezTo>
                  <a:pt x="82323" y="155036"/>
                  <a:pt x="85555" y="156567"/>
                  <a:pt x="88914" y="156440"/>
                </a:cubicBezTo>
                <a:cubicBezTo>
                  <a:pt x="92273" y="156312"/>
                  <a:pt x="95335" y="154526"/>
                  <a:pt x="97121" y="151635"/>
                </a:cubicBezTo>
                <a:lnTo>
                  <a:pt x="131139" y="97206"/>
                </a:lnTo>
                <a:close/>
              </a:path>
            </a:pathLst>
          </a:custGeom>
          <a:solidFill>
            <a:srgbClr val="FFFFFF"/>
          </a:solidFill>
          <a:ln/>
        </p:spPr>
      </p:sp>
      <p:sp>
        <p:nvSpPr>
          <p:cNvPr id="65" name="Text 8">
            <a:extLst>
              <a:ext uri="{FF2B5EF4-FFF2-40B4-BE49-F238E27FC236}">
                <a16:creationId xmlns:a16="http://schemas.microsoft.com/office/drawing/2014/main" id="{7323C9E0-0110-4A28-8BDB-90A184646A8C}"/>
              </a:ext>
            </a:extLst>
          </p:cNvPr>
          <p:cNvSpPr/>
          <p:nvPr/>
        </p:nvSpPr>
        <p:spPr>
          <a:xfrm>
            <a:off x="1161143" y="1690703"/>
            <a:ext cx="1603042" cy="132742"/>
          </a:xfrm>
          <a:prstGeom prst="rect">
            <a:avLst/>
          </a:prstGeom>
          <a:noFill/>
          <a:ln/>
        </p:spPr>
        <p:txBody>
          <a:bodyPr wrap="square" lIns="0" tIns="0" rIns="0" bIns="0" rtlCol="0" anchor="ctr"/>
          <a:lstStyle/>
          <a:p>
            <a:pPr>
              <a:lnSpc>
                <a:spcPct val="120000"/>
              </a:lnSpc>
            </a:pPr>
            <a:r>
              <a:rPr lang="ru-RU" sz="1430" dirty="0" err="1">
                <a:solidFill>
                  <a:srgbClr val="FFFFFF">
                    <a:alpha val="80000"/>
                  </a:srgbClr>
                </a:solidFill>
                <a:latin typeface="MiSans" pitchFamily="34" charset="0"/>
                <a:ea typeface="MiSans" pitchFamily="34" charset="-122"/>
                <a:cs typeface="MiSans" pitchFamily="34" charset="-120"/>
              </a:rPr>
              <a:t>Құрылған</a:t>
            </a:r>
            <a:r>
              <a:rPr lang="ru-RU" sz="1430" dirty="0">
                <a:solidFill>
                  <a:srgbClr val="FFFFFF">
                    <a:alpha val="80000"/>
                  </a:srgbClr>
                </a:solidFill>
                <a:latin typeface="MiSans" pitchFamily="34" charset="0"/>
                <a:ea typeface="MiSans" pitchFamily="34" charset="-122"/>
                <a:cs typeface="MiSans" pitchFamily="34" charset="-120"/>
              </a:rPr>
              <a:t> </a:t>
            </a:r>
            <a:r>
              <a:rPr lang="ru-RU" sz="1430" dirty="0" err="1">
                <a:solidFill>
                  <a:srgbClr val="FFFFFF">
                    <a:alpha val="80000"/>
                  </a:srgbClr>
                </a:solidFill>
                <a:latin typeface="MiSans" pitchFamily="34" charset="0"/>
                <a:ea typeface="MiSans" pitchFamily="34" charset="-122"/>
                <a:cs typeface="MiSans" pitchFamily="34" charset="-120"/>
              </a:rPr>
              <a:t>жылы</a:t>
            </a:r>
            <a:endParaRPr lang="en-US" sz="1430" dirty="0"/>
          </a:p>
        </p:txBody>
      </p:sp>
      <p:sp>
        <p:nvSpPr>
          <p:cNvPr id="66" name="Text 9">
            <a:extLst>
              <a:ext uri="{FF2B5EF4-FFF2-40B4-BE49-F238E27FC236}">
                <a16:creationId xmlns:a16="http://schemas.microsoft.com/office/drawing/2014/main" id="{AA7E0C99-2763-4747-980D-747EC949FC37}"/>
              </a:ext>
            </a:extLst>
          </p:cNvPr>
          <p:cNvSpPr/>
          <p:nvPr/>
        </p:nvSpPr>
        <p:spPr>
          <a:xfrm>
            <a:off x="1161143" y="1903127"/>
            <a:ext cx="1052286" cy="362857"/>
          </a:xfrm>
          <a:prstGeom prst="rect">
            <a:avLst/>
          </a:prstGeom>
          <a:noFill/>
          <a:ln/>
        </p:spPr>
        <p:txBody>
          <a:bodyPr wrap="square" lIns="0" tIns="0" rIns="0" bIns="0" rtlCol="0" anchor="ctr"/>
          <a:lstStyle/>
          <a:p>
            <a:pPr>
              <a:lnSpc>
                <a:spcPct val="90000"/>
              </a:lnSpc>
            </a:pPr>
            <a:r>
              <a:rPr lang="en-US" sz="2571" b="1" dirty="0">
                <a:solidFill>
                  <a:srgbClr val="FFFFFF"/>
                </a:solidFill>
                <a:latin typeface="Quattrocento Sans" pitchFamily="34" charset="0"/>
                <a:ea typeface="Quattrocento Sans" pitchFamily="34" charset="-122"/>
                <a:cs typeface="Quattrocento Sans" pitchFamily="34" charset="-120"/>
              </a:rPr>
              <a:t>2004</a:t>
            </a:r>
            <a:endParaRPr lang="en-US" sz="1600" dirty="0"/>
          </a:p>
        </p:txBody>
      </p:sp>
      <p:sp>
        <p:nvSpPr>
          <p:cNvPr id="67" name="Shape 10">
            <a:extLst>
              <a:ext uri="{FF2B5EF4-FFF2-40B4-BE49-F238E27FC236}">
                <a16:creationId xmlns:a16="http://schemas.microsoft.com/office/drawing/2014/main" id="{F607AAF2-14C2-41D8-BA83-255C74F47FB0}"/>
              </a:ext>
            </a:extLst>
          </p:cNvPr>
          <p:cNvSpPr/>
          <p:nvPr/>
        </p:nvSpPr>
        <p:spPr>
          <a:xfrm>
            <a:off x="611567" y="2464435"/>
            <a:ext cx="108857" cy="145143"/>
          </a:xfrm>
          <a:custGeom>
            <a:avLst/>
            <a:gdLst/>
            <a:ahLst/>
            <a:cxnLst/>
            <a:rect l="l" t="t" r="r" b="b"/>
            <a:pathLst>
              <a:path w="108857" h="145143">
                <a:moveTo>
                  <a:pt x="18143" y="0"/>
                </a:moveTo>
                <a:cubicBezTo>
                  <a:pt x="8136" y="0"/>
                  <a:pt x="0" y="8136"/>
                  <a:pt x="0" y="18143"/>
                </a:cubicBezTo>
                <a:lnTo>
                  <a:pt x="0" y="127000"/>
                </a:lnTo>
                <a:cubicBezTo>
                  <a:pt x="0" y="137007"/>
                  <a:pt x="8136" y="145143"/>
                  <a:pt x="18143" y="145143"/>
                </a:cubicBezTo>
                <a:lnTo>
                  <a:pt x="90714" y="145143"/>
                </a:lnTo>
                <a:cubicBezTo>
                  <a:pt x="100721" y="145143"/>
                  <a:pt x="108857" y="137007"/>
                  <a:pt x="108857" y="127000"/>
                </a:cubicBezTo>
                <a:lnTo>
                  <a:pt x="108857" y="18143"/>
                </a:lnTo>
                <a:cubicBezTo>
                  <a:pt x="108857" y="8136"/>
                  <a:pt x="100721" y="0"/>
                  <a:pt x="90714" y="0"/>
                </a:cubicBezTo>
                <a:lnTo>
                  <a:pt x="18143" y="0"/>
                </a:lnTo>
                <a:close/>
                <a:moveTo>
                  <a:pt x="49893" y="99786"/>
                </a:moveTo>
                <a:lnTo>
                  <a:pt x="58964" y="99786"/>
                </a:lnTo>
                <a:cubicBezTo>
                  <a:pt x="63982" y="99786"/>
                  <a:pt x="68036" y="103840"/>
                  <a:pt x="68036" y="108857"/>
                </a:cubicBezTo>
                <a:lnTo>
                  <a:pt x="68036" y="131536"/>
                </a:lnTo>
                <a:lnTo>
                  <a:pt x="40821" y="131536"/>
                </a:lnTo>
                <a:lnTo>
                  <a:pt x="40821" y="108857"/>
                </a:lnTo>
                <a:cubicBezTo>
                  <a:pt x="40821" y="103840"/>
                  <a:pt x="44875" y="99786"/>
                  <a:pt x="49893" y="99786"/>
                </a:cubicBezTo>
                <a:close/>
                <a:moveTo>
                  <a:pt x="27214" y="31750"/>
                </a:moveTo>
                <a:cubicBezTo>
                  <a:pt x="27214" y="29255"/>
                  <a:pt x="29255" y="27214"/>
                  <a:pt x="31750" y="27214"/>
                </a:cubicBezTo>
                <a:lnTo>
                  <a:pt x="40821" y="27214"/>
                </a:lnTo>
                <a:cubicBezTo>
                  <a:pt x="43316" y="27214"/>
                  <a:pt x="45357" y="29255"/>
                  <a:pt x="45357" y="31750"/>
                </a:cubicBezTo>
                <a:lnTo>
                  <a:pt x="45357" y="40821"/>
                </a:lnTo>
                <a:cubicBezTo>
                  <a:pt x="45357" y="43316"/>
                  <a:pt x="43316" y="45357"/>
                  <a:pt x="40821" y="45357"/>
                </a:cubicBezTo>
                <a:lnTo>
                  <a:pt x="31750" y="45357"/>
                </a:lnTo>
                <a:cubicBezTo>
                  <a:pt x="29255" y="45357"/>
                  <a:pt x="27214" y="43316"/>
                  <a:pt x="27214" y="40821"/>
                </a:cubicBezTo>
                <a:lnTo>
                  <a:pt x="27214" y="31750"/>
                </a:lnTo>
                <a:close/>
                <a:moveTo>
                  <a:pt x="68036" y="27214"/>
                </a:moveTo>
                <a:lnTo>
                  <a:pt x="77107" y="27214"/>
                </a:lnTo>
                <a:cubicBezTo>
                  <a:pt x="79602" y="27214"/>
                  <a:pt x="81643" y="29255"/>
                  <a:pt x="81643" y="31750"/>
                </a:cubicBezTo>
                <a:lnTo>
                  <a:pt x="81643" y="40821"/>
                </a:lnTo>
                <a:cubicBezTo>
                  <a:pt x="81643" y="43316"/>
                  <a:pt x="79602" y="45357"/>
                  <a:pt x="77107" y="45357"/>
                </a:cubicBezTo>
                <a:lnTo>
                  <a:pt x="68036" y="45357"/>
                </a:lnTo>
                <a:cubicBezTo>
                  <a:pt x="65541" y="45357"/>
                  <a:pt x="63500" y="43316"/>
                  <a:pt x="63500" y="40821"/>
                </a:cubicBezTo>
                <a:lnTo>
                  <a:pt x="63500" y="31750"/>
                </a:lnTo>
                <a:cubicBezTo>
                  <a:pt x="63500" y="29255"/>
                  <a:pt x="65541" y="27214"/>
                  <a:pt x="68036" y="27214"/>
                </a:cubicBezTo>
                <a:close/>
                <a:moveTo>
                  <a:pt x="27214" y="68036"/>
                </a:moveTo>
                <a:cubicBezTo>
                  <a:pt x="27214" y="65541"/>
                  <a:pt x="29255" y="63500"/>
                  <a:pt x="31750" y="63500"/>
                </a:cubicBezTo>
                <a:lnTo>
                  <a:pt x="40821" y="63500"/>
                </a:lnTo>
                <a:cubicBezTo>
                  <a:pt x="43316" y="63500"/>
                  <a:pt x="45357" y="65541"/>
                  <a:pt x="45357" y="68036"/>
                </a:cubicBezTo>
                <a:lnTo>
                  <a:pt x="45357" y="77107"/>
                </a:lnTo>
                <a:cubicBezTo>
                  <a:pt x="45357" y="79602"/>
                  <a:pt x="43316" y="81643"/>
                  <a:pt x="40821" y="81643"/>
                </a:cubicBezTo>
                <a:lnTo>
                  <a:pt x="31750" y="81643"/>
                </a:lnTo>
                <a:cubicBezTo>
                  <a:pt x="29255" y="81643"/>
                  <a:pt x="27214" y="79602"/>
                  <a:pt x="27214" y="77107"/>
                </a:cubicBezTo>
                <a:lnTo>
                  <a:pt x="27214" y="68036"/>
                </a:lnTo>
                <a:close/>
                <a:moveTo>
                  <a:pt x="68036" y="63500"/>
                </a:moveTo>
                <a:lnTo>
                  <a:pt x="77107" y="63500"/>
                </a:lnTo>
                <a:cubicBezTo>
                  <a:pt x="79602" y="63500"/>
                  <a:pt x="81643" y="65541"/>
                  <a:pt x="81643" y="68036"/>
                </a:cubicBezTo>
                <a:lnTo>
                  <a:pt x="81643" y="77107"/>
                </a:lnTo>
                <a:cubicBezTo>
                  <a:pt x="81643" y="79602"/>
                  <a:pt x="79602" y="81643"/>
                  <a:pt x="77107" y="81643"/>
                </a:cubicBezTo>
                <a:lnTo>
                  <a:pt x="68036" y="81643"/>
                </a:lnTo>
                <a:cubicBezTo>
                  <a:pt x="65541" y="81643"/>
                  <a:pt x="63500" y="79602"/>
                  <a:pt x="63500" y="77107"/>
                </a:cubicBezTo>
                <a:lnTo>
                  <a:pt x="63500" y="68036"/>
                </a:lnTo>
                <a:cubicBezTo>
                  <a:pt x="63500" y="65541"/>
                  <a:pt x="65541" y="63500"/>
                  <a:pt x="68036" y="63500"/>
                </a:cubicBezTo>
                <a:close/>
              </a:path>
            </a:pathLst>
          </a:custGeom>
          <a:solidFill>
            <a:srgbClr val="4299E1"/>
          </a:solidFill>
          <a:ln/>
        </p:spPr>
      </p:sp>
      <p:sp>
        <p:nvSpPr>
          <p:cNvPr id="68" name="Text 11">
            <a:extLst>
              <a:ext uri="{FF2B5EF4-FFF2-40B4-BE49-F238E27FC236}">
                <a16:creationId xmlns:a16="http://schemas.microsoft.com/office/drawing/2014/main" id="{F3811B62-0D48-4F68-B045-24BB0AB2D0D0}"/>
              </a:ext>
            </a:extLst>
          </p:cNvPr>
          <p:cNvSpPr/>
          <p:nvPr/>
        </p:nvSpPr>
        <p:spPr>
          <a:xfrm>
            <a:off x="829282" y="2381655"/>
            <a:ext cx="3828143" cy="417286"/>
          </a:xfrm>
          <a:prstGeom prst="rect">
            <a:avLst/>
          </a:prstGeom>
          <a:noFill/>
          <a:ln/>
        </p:spPr>
        <p:txBody>
          <a:bodyPr wrap="square" lIns="0" tIns="0" rIns="0" bIns="0" rtlCol="0" anchor="ctr"/>
          <a:lstStyle/>
          <a:p>
            <a:r>
              <a:rPr lang="ru-RU" sz="1300" dirty="0" err="1">
                <a:solidFill>
                  <a:srgbClr val="FFFFFF"/>
                </a:solidFill>
                <a:latin typeface="MiSans" pitchFamily="34" charset="0"/>
                <a:ea typeface="MiSans" pitchFamily="34" charset="-122"/>
                <a:cs typeface="MiSans" pitchFamily="34" charset="-120"/>
              </a:rPr>
              <a:t>Акционерлік</a:t>
            </a:r>
            <a:r>
              <a:rPr lang="ru-RU" sz="1300" dirty="0">
                <a:solidFill>
                  <a:srgbClr val="FFFFFF"/>
                </a:solidFill>
                <a:latin typeface="MiSans" pitchFamily="34" charset="0"/>
                <a:ea typeface="MiSans" pitchFamily="34" charset="-122"/>
                <a:cs typeface="MiSans" pitchFamily="34" charset="-120"/>
              </a:rPr>
              <a:t> </a:t>
            </a:r>
            <a:r>
              <a:rPr lang="ru-RU" sz="1300" dirty="0" err="1">
                <a:solidFill>
                  <a:srgbClr val="FFFFFF"/>
                </a:solidFill>
                <a:latin typeface="MiSans" pitchFamily="34" charset="0"/>
                <a:ea typeface="MiSans" pitchFamily="34" charset="-122"/>
                <a:cs typeface="MiSans" pitchFamily="34" charset="-120"/>
              </a:rPr>
              <a:t>қоғам</a:t>
            </a:r>
            <a:r>
              <a:rPr lang="ru-RU" sz="1300" dirty="0">
                <a:solidFill>
                  <a:srgbClr val="FFFFFF"/>
                </a:solidFill>
                <a:latin typeface="MiSans" pitchFamily="34" charset="0"/>
                <a:ea typeface="MiSans" pitchFamily="34" charset="-122"/>
                <a:cs typeface="MiSans" pitchFamily="34" charset="-120"/>
              </a:rPr>
              <a:t> </a:t>
            </a:r>
            <a:r>
              <a:rPr lang="ru-RU" sz="1300" dirty="0" err="1">
                <a:solidFill>
                  <a:srgbClr val="FFFFFF"/>
                </a:solidFill>
                <a:latin typeface="MiSans" pitchFamily="34" charset="0"/>
                <a:ea typeface="MiSans" pitchFamily="34" charset="-122"/>
                <a:cs typeface="MiSans" pitchFamily="34" charset="-120"/>
              </a:rPr>
              <a:t>нысанындағы</a:t>
            </a:r>
            <a:r>
              <a:rPr lang="ru-RU" sz="1300" dirty="0">
                <a:solidFill>
                  <a:srgbClr val="FFFFFF"/>
                </a:solidFill>
                <a:latin typeface="MiSans" pitchFamily="34" charset="0"/>
                <a:ea typeface="MiSans" pitchFamily="34" charset="-122"/>
                <a:cs typeface="MiSans" pitchFamily="34" charset="-120"/>
              </a:rPr>
              <a:t> </a:t>
            </a:r>
            <a:r>
              <a:rPr lang="ru-RU" sz="1300" dirty="0" err="1">
                <a:solidFill>
                  <a:srgbClr val="FFFFFF"/>
                </a:solidFill>
                <a:latin typeface="MiSans" pitchFamily="34" charset="0"/>
                <a:ea typeface="MiSans" pitchFamily="34" charset="-122"/>
                <a:cs typeface="MiSans" pitchFamily="34" charset="-120"/>
              </a:rPr>
              <a:t>коммерциялық</a:t>
            </a:r>
            <a:r>
              <a:rPr lang="ru-RU" sz="1300" dirty="0">
                <a:solidFill>
                  <a:srgbClr val="FFFFFF"/>
                </a:solidFill>
                <a:latin typeface="MiSans" pitchFamily="34" charset="0"/>
                <a:ea typeface="MiSans" pitchFamily="34" charset="-122"/>
                <a:cs typeface="MiSans" pitchFamily="34" charset="-120"/>
              </a:rPr>
              <a:t> </a:t>
            </a:r>
            <a:r>
              <a:rPr lang="ru-RU" sz="1300" dirty="0" err="1">
                <a:solidFill>
                  <a:srgbClr val="FFFFFF"/>
                </a:solidFill>
                <a:latin typeface="MiSans" pitchFamily="34" charset="0"/>
                <a:ea typeface="MiSans" pitchFamily="34" charset="-122"/>
                <a:cs typeface="MiSans" pitchFamily="34" charset="-120"/>
              </a:rPr>
              <a:t>емес</a:t>
            </a:r>
            <a:r>
              <a:rPr lang="ru-RU" sz="1300" dirty="0">
                <a:solidFill>
                  <a:srgbClr val="FFFFFF"/>
                </a:solidFill>
                <a:latin typeface="MiSans" pitchFamily="34" charset="0"/>
                <a:ea typeface="MiSans" pitchFamily="34" charset="-122"/>
                <a:cs typeface="MiSans" pitchFamily="34" charset="-120"/>
              </a:rPr>
              <a:t> </a:t>
            </a:r>
            <a:r>
              <a:rPr lang="ru-RU" sz="1300" dirty="0" err="1">
                <a:solidFill>
                  <a:srgbClr val="FFFFFF"/>
                </a:solidFill>
                <a:latin typeface="MiSans" pitchFamily="34" charset="0"/>
                <a:ea typeface="MiSans" pitchFamily="34" charset="-122"/>
                <a:cs typeface="MiSans" pitchFamily="34" charset="-120"/>
              </a:rPr>
              <a:t>ұйым</a:t>
            </a:r>
            <a:endParaRPr lang="en-US" sz="1300" dirty="0"/>
          </a:p>
        </p:txBody>
      </p:sp>
      <p:sp>
        <p:nvSpPr>
          <p:cNvPr id="69" name="Shape 12">
            <a:extLst>
              <a:ext uri="{FF2B5EF4-FFF2-40B4-BE49-F238E27FC236}">
                <a16:creationId xmlns:a16="http://schemas.microsoft.com/office/drawing/2014/main" id="{FB5677AA-29CA-4358-9F60-C18FED39FCFA}"/>
              </a:ext>
            </a:extLst>
          </p:cNvPr>
          <p:cNvSpPr/>
          <p:nvPr/>
        </p:nvSpPr>
        <p:spPr>
          <a:xfrm>
            <a:off x="571500" y="3082720"/>
            <a:ext cx="127000" cy="145143"/>
          </a:xfrm>
          <a:custGeom>
            <a:avLst/>
            <a:gdLst/>
            <a:ahLst/>
            <a:cxnLst/>
            <a:rect l="l" t="t" r="r" b="b"/>
            <a:pathLst>
              <a:path w="127000" h="145143">
                <a:moveTo>
                  <a:pt x="63500" y="70304"/>
                </a:moveTo>
                <a:cubicBezTo>
                  <a:pt x="44725" y="70304"/>
                  <a:pt x="29482" y="55061"/>
                  <a:pt x="29482" y="36286"/>
                </a:cubicBezTo>
                <a:cubicBezTo>
                  <a:pt x="29482" y="17511"/>
                  <a:pt x="44725" y="2268"/>
                  <a:pt x="63500" y="2268"/>
                </a:cubicBezTo>
                <a:cubicBezTo>
                  <a:pt x="82275" y="2268"/>
                  <a:pt x="97518" y="17511"/>
                  <a:pt x="97518" y="36286"/>
                </a:cubicBezTo>
                <a:cubicBezTo>
                  <a:pt x="97518" y="55061"/>
                  <a:pt x="82275" y="70304"/>
                  <a:pt x="63500" y="70304"/>
                </a:cubicBezTo>
                <a:close/>
                <a:moveTo>
                  <a:pt x="54854" y="86179"/>
                </a:moveTo>
                <a:lnTo>
                  <a:pt x="72146" y="86179"/>
                </a:lnTo>
                <a:cubicBezTo>
                  <a:pt x="74896" y="86179"/>
                  <a:pt x="77107" y="88390"/>
                  <a:pt x="77107" y="91140"/>
                </a:cubicBezTo>
                <a:cubicBezTo>
                  <a:pt x="77107" y="92330"/>
                  <a:pt x="76682" y="93464"/>
                  <a:pt x="75917" y="94371"/>
                </a:cubicBezTo>
                <a:lnTo>
                  <a:pt x="68149" y="103443"/>
                </a:lnTo>
                <a:lnTo>
                  <a:pt x="76937" y="136071"/>
                </a:lnTo>
                <a:lnTo>
                  <a:pt x="77107" y="136071"/>
                </a:lnTo>
                <a:lnTo>
                  <a:pt x="86916" y="96809"/>
                </a:lnTo>
                <a:cubicBezTo>
                  <a:pt x="87539" y="94343"/>
                  <a:pt x="90062" y="92840"/>
                  <a:pt x="92444" y="93748"/>
                </a:cubicBezTo>
                <a:cubicBezTo>
                  <a:pt x="109991" y="100438"/>
                  <a:pt x="122464" y="117447"/>
                  <a:pt x="122464" y="137347"/>
                </a:cubicBezTo>
                <a:cubicBezTo>
                  <a:pt x="122464" y="141628"/>
                  <a:pt x="118977" y="145115"/>
                  <a:pt x="114697" y="145115"/>
                </a:cubicBezTo>
                <a:lnTo>
                  <a:pt x="12303" y="145143"/>
                </a:lnTo>
                <a:cubicBezTo>
                  <a:pt x="8023" y="145143"/>
                  <a:pt x="4536" y="141656"/>
                  <a:pt x="4536" y="137375"/>
                </a:cubicBezTo>
                <a:cubicBezTo>
                  <a:pt x="4536" y="117475"/>
                  <a:pt x="17009" y="100466"/>
                  <a:pt x="34556" y="93776"/>
                </a:cubicBezTo>
                <a:cubicBezTo>
                  <a:pt x="36938" y="92869"/>
                  <a:pt x="39461" y="94371"/>
                  <a:pt x="40084" y="96838"/>
                </a:cubicBezTo>
                <a:lnTo>
                  <a:pt x="49893" y="136100"/>
                </a:lnTo>
                <a:lnTo>
                  <a:pt x="50063" y="136100"/>
                </a:lnTo>
                <a:lnTo>
                  <a:pt x="58851" y="103471"/>
                </a:lnTo>
                <a:lnTo>
                  <a:pt x="51083" y="94400"/>
                </a:lnTo>
                <a:cubicBezTo>
                  <a:pt x="50318" y="93492"/>
                  <a:pt x="49893" y="92358"/>
                  <a:pt x="49893" y="91168"/>
                </a:cubicBezTo>
                <a:cubicBezTo>
                  <a:pt x="49893" y="88418"/>
                  <a:pt x="52104" y="86207"/>
                  <a:pt x="54854" y="86207"/>
                </a:cubicBezTo>
                <a:close/>
              </a:path>
            </a:pathLst>
          </a:custGeom>
          <a:solidFill>
            <a:srgbClr val="4299E1"/>
          </a:solidFill>
          <a:ln/>
        </p:spPr>
      </p:sp>
      <p:sp>
        <p:nvSpPr>
          <p:cNvPr id="70" name="Text 13">
            <a:extLst>
              <a:ext uri="{FF2B5EF4-FFF2-40B4-BE49-F238E27FC236}">
                <a16:creationId xmlns:a16="http://schemas.microsoft.com/office/drawing/2014/main" id="{369EB1CD-7506-4BFB-B031-CB11201D23C0}"/>
              </a:ext>
            </a:extLst>
          </p:cNvPr>
          <p:cNvSpPr/>
          <p:nvPr/>
        </p:nvSpPr>
        <p:spPr>
          <a:xfrm>
            <a:off x="798286" y="3172888"/>
            <a:ext cx="4041321" cy="417286"/>
          </a:xfrm>
          <a:prstGeom prst="rect">
            <a:avLst/>
          </a:prstGeom>
          <a:noFill/>
          <a:ln/>
        </p:spPr>
        <p:txBody>
          <a:bodyPr wrap="square" lIns="0" tIns="0" rIns="0" bIns="0" rtlCol="0" anchor="ctr"/>
          <a:lstStyle/>
          <a:p>
            <a:r>
              <a:rPr lang="kk-KZ" sz="1300" dirty="0">
                <a:solidFill>
                  <a:srgbClr val="FFFFFF"/>
                </a:solidFill>
                <a:latin typeface="MiSans" pitchFamily="34" charset="0"/>
                <a:ea typeface="MiSans" pitchFamily="34" charset="-122"/>
                <a:cs typeface="MiSans" pitchFamily="34" charset="-120"/>
              </a:rPr>
              <a:t>Жалғыз </a:t>
            </a:r>
            <a:r>
              <a:rPr lang="en-US" sz="1300" dirty="0" err="1">
                <a:solidFill>
                  <a:srgbClr val="FFFFFF"/>
                </a:solidFill>
                <a:latin typeface="MiSans" pitchFamily="34" charset="0"/>
                <a:ea typeface="MiSans" pitchFamily="34" charset="-122"/>
                <a:cs typeface="MiSans" pitchFamily="34" charset="-120"/>
              </a:rPr>
              <a:t>акционер</a:t>
            </a:r>
            <a:r>
              <a:rPr lang="kk-KZ" sz="1300" dirty="0">
                <a:solidFill>
                  <a:srgbClr val="FFFFFF"/>
                </a:solidFill>
                <a:latin typeface="MiSans" pitchFamily="34" charset="0"/>
                <a:ea typeface="MiSans" pitchFamily="34" charset="-122"/>
                <a:cs typeface="MiSans" pitchFamily="34" charset="-120"/>
              </a:rPr>
              <a:t>і</a:t>
            </a:r>
            <a:r>
              <a:rPr lang="en-US" sz="1300" dirty="0">
                <a:solidFill>
                  <a:srgbClr val="FFFFFF"/>
                </a:solidFill>
                <a:latin typeface="MiSans" pitchFamily="34" charset="0"/>
                <a:ea typeface="MiSans" pitchFamily="34" charset="-122"/>
                <a:cs typeface="MiSans" pitchFamily="34" charset="-120"/>
              </a:rPr>
              <a:t> – </a:t>
            </a:r>
            <a:r>
              <a:rPr lang="kk-KZ" sz="1300" dirty="0">
                <a:solidFill>
                  <a:srgbClr val="FFFFFF"/>
                </a:solidFill>
                <a:latin typeface="MiSans" pitchFamily="34" charset="0"/>
                <a:ea typeface="MiSans" pitchFamily="34" charset="-122"/>
                <a:cs typeface="MiSans" pitchFamily="34" charset="-120"/>
              </a:rPr>
              <a:t>Қазақстан Республикасы Еңбек және халықты әлеуметтік қорғау министрлігі</a:t>
            </a:r>
            <a:endParaRPr lang="en-US" sz="1300" dirty="0"/>
          </a:p>
        </p:txBody>
      </p:sp>
      <p:sp>
        <p:nvSpPr>
          <p:cNvPr id="71" name="Shape 14">
            <a:extLst>
              <a:ext uri="{FF2B5EF4-FFF2-40B4-BE49-F238E27FC236}">
                <a16:creationId xmlns:a16="http://schemas.microsoft.com/office/drawing/2014/main" id="{719E8A95-0AD0-402F-B589-002A07274154}"/>
              </a:ext>
            </a:extLst>
          </p:cNvPr>
          <p:cNvSpPr/>
          <p:nvPr/>
        </p:nvSpPr>
        <p:spPr>
          <a:xfrm>
            <a:off x="381000" y="4221625"/>
            <a:ext cx="4363357" cy="1487601"/>
          </a:xfrm>
          <a:custGeom>
            <a:avLst/>
            <a:gdLst/>
            <a:ahLst/>
            <a:cxnLst/>
            <a:rect l="l" t="t" r="r" b="b"/>
            <a:pathLst>
              <a:path w="4363357" h="2948214">
                <a:moveTo>
                  <a:pt x="36322" y="0"/>
                </a:moveTo>
                <a:lnTo>
                  <a:pt x="4254500" y="0"/>
                </a:lnTo>
                <a:cubicBezTo>
                  <a:pt x="4314610" y="0"/>
                  <a:pt x="4363339" y="48729"/>
                  <a:pt x="4363339" y="108839"/>
                </a:cubicBezTo>
                <a:lnTo>
                  <a:pt x="4363339" y="2839339"/>
                </a:lnTo>
                <a:cubicBezTo>
                  <a:pt x="4363339" y="2899449"/>
                  <a:pt x="4314610" y="2948178"/>
                  <a:pt x="4254500" y="2948178"/>
                </a:cubicBezTo>
                <a:lnTo>
                  <a:pt x="36322" y="2948178"/>
                </a:lnTo>
                <a:cubicBezTo>
                  <a:pt x="16311" y="2948178"/>
                  <a:pt x="70" y="2931993"/>
                  <a:pt x="0" y="2911983"/>
                </a:cubicBezTo>
                <a:lnTo>
                  <a:pt x="0" y="36322"/>
                </a:lnTo>
                <a:cubicBezTo>
                  <a:pt x="0" y="16275"/>
                  <a:pt x="16275" y="0"/>
                  <a:pt x="36322" y="0"/>
                </a:cubicBezTo>
                <a:close/>
              </a:path>
            </a:pathLst>
          </a:custGeom>
          <a:solidFill>
            <a:srgbClr val="FFFFFF"/>
          </a:solidFill>
          <a:ln/>
          <a:effectLst>
            <a:outerShdw blurRad="54429" dist="36286" dir="5400000" algn="bl" rotWithShape="0">
              <a:srgbClr val="000000">
                <a:alpha val="10196"/>
              </a:srgbClr>
            </a:outerShdw>
          </a:effectLst>
        </p:spPr>
      </p:sp>
      <p:sp>
        <p:nvSpPr>
          <p:cNvPr id="72" name="Shape 15">
            <a:extLst>
              <a:ext uri="{FF2B5EF4-FFF2-40B4-BE49-F238E27FC236}">
                <a16:creationId xmlns:a16="http://schemas.microsoft.com/office/drawing/2014/main" id="{85DF9212-C8F6-4A99-9159-911870E3B2CD}"/>
              </a:ext>
            </a:extLst>
          </p:cNvPr>
          <p:cNvSpPr/>
          <p:nvPr/>
        </p:nvSpPr>
        <p:spPr>
          <a:xfrm>
            <a:off x="371567" y="4221625"/>
            <a:ext cx="45719" cy="1487601"/>
          </a:xfrm>
          <a:custGeom>
            <a:avLst/>
            <a:gdLst/>
            <a:ahLst/>
            <a:cxnLst/>
            <a:rect l="l" t="t" r="r" b="b"/>
            <a:pathLst>
              <a:path w="36286" h="2948214">
                <a:moveTo>
                  <a:pt x="36322" y="0"/>
                </a:moveTo>
                <a:lnTo>
                  <a:pt x="36322" y="0"/>
                </a:lnTo>
                <a:lnTo>
                  <a:pt x="36322" y="2948178"/>
                </a:lnTo>
                <a:lnTo>
                  <a:pt x="36322" y="2948178"/>
                </a:lnTo>
                <a:cubicBezTo>
                  <a:pt x="16311" y="2948178"/>
                  <a:pt x="70" y="2931993"/>
                  <a:pt x="0" y="2911983"/>
                </a:cubicBezTo>
                <a:lnTo>
                  <a:pt x="0" y="36322"/>
                </a:lnTo>
                <a:cubicBezTo>
                  <a:pt x="0" y="16275"/>
                  <a:pt x="16275" y="0"/>
                  <a:pt x="36322" y="0"/>
                </a:cubicBezTo>
                <a:close/>
              </a:path>
            </a:pathLst>
          </a:custGeom>
          <a:solidFill>
            <a:srgbClr val="4299E1"/>
          </a:solidFill>
          <a:ln/>
        </p:spPr>
      </p:sp>
      <p:sp>
        <p:nvSpPr>
          <p:cNvPr id="73" name="Shape 16">
            <a:extLst>
              <a:ext uri="{FF2B5EF4-FFF2-40B4-BE49-F238E27FC236}">
                <a16:creationId xmlns:a16="http://schemas.microsoft.com/office/drawing/2014/main" id="{4D797C75-1F35-46B2-B139-3EEBF1077660}"/>
              </a:ext>
            </a:extLst>
          </p:cNvPr>
          <p:cNvSpPr/>
          <p:nvPr/>
        </p:nvSpPr>
        <p:spPr>
          <a:xfrm>
            <a:off x="587752" y="4279133"/>
            <a:ext cx="297095" cy="263362"/>
          </a:xfrm>
          <a:custGeom>
            <a:avLst/>
            <a:gdLst/>
            <a:ahLst/>
            <a:cxnLst/>
            <a:rect l="l" t="t" r="r" b="b"/>
            <a:pathLst>
              <a:path w="181429" h="181429">
                <a:moveTo>
                  <a:pt x="158750" y="90714"/>
                </a:moveTo>
                <a:cubicBezTo>
                  <a:pt x="158750" y="53164"/>
                  <a:pt x="128264" y="22679"/>
                  <a:pt x="90714" y="22679"/>
                </a:cubicBezTo>
                <a:cubicBezTo>
                  <a:pt x="53164" y="22679"/>
                  <a:pt x="22679" y="53164"/>
                  <a:pt x="22679" y="90714"/>
                </a:cubicBezTo>
                <a:cubicBezTo>
                  <a:pt x="22679" y="128264"/>
                  <a:pt x="53164" y="158750"/>
                  <a:pt x="90714" y="158750"/>
                </a:cubicBezTo>
                <a:cubicBezTo>
                  <a:pt x="128264" y="158750"/>
                  <a:pt x="158750" y="128264"/>
                  <a:pt x="158750" y="90714"/>
                </a:cubicBezTo>
                <a:close/>
                <a:moveTo>
                  <a:pt x="0" y="90714"/>
                </a:moveTo>
                <a:cubicBezTo>
                  <a:pt x="0" y="40648"/>
                  <a:pt x="40648" y="0"/>
                  <a:pt x="90714" y="0"/>
                </a:cubicBezTo>
                <a:cubicBezTo>
                  <a:pt x="140781" y="0"/>
                  <a:pt x="181429" y="40648"/>
                  <a:pt x="181429" y="90714"/>
                </a:cubicBezTo>
                <a:cubicBezTo>
                  <a:pt x="181429" y="140781"/>
                  <a:pt x="140781" y="181429"/>
                  <a:pt x="90714" y="181429"/>
                </a:cubicBezTo>
                <a:cubicBezTo>
                  <a:pt x="40648" y="181429"/>
                  <a:pt x="0" y="140781"/>
                  <a:pt x="0" y="90714"/>
                </a:cubicBezTo>
                <a:close/>
                <a:moveTo>
                  <a:pt x="90714" y="119063"/>
                </a:moveTo>
                <a:cubicBezTo>
                  <a:pt x="106360" y="119063"/>
                  <a:pt x="119063" y="106360"/>
                  <a:pt x="119063" y="90714"/>
                </a:cubicBezTo>
                <a:cubicBezTo>
                  <a:pt x="119063" y="75068"/>
                  <a:pt x="106360" y="62366"/>
                  <a:pt x="90714" y="62366"/>
                </a:cubicBezTo>
                <a:cubicBezTo>
                  <a:pt x="75068" y="62366"/>
                  <a:pt x="62366" y="75068"/>
                  <a:pt x="62366" y="90714"/>
                </a:cubicBezTo>
                <a:cubicBezTo>
                  <a:pt x="62366" y="106360"/>
                  <a:pt x="75068" y="119063"/>
                  <a:pt x="90714" y="119063"/>
                </a:cubicBezTo>
                <a:close/>
                <a:moveTo>
                  <a:pt x="90714" y="39688"/>
                </a:moveTo>
                <a:cubicBezTo>
                  <a:pt x="118877" y="39688"/>
                  <a:pt x="141741" y="62552"/>
                  <a:pt x="141741" y="90714"/>
                </a:cubicBezTo>
                <a:cubicBezTo>
                  <a:pt x="141741" y="118877"/>
                  <a:pt x="118877" y="141741"/>
                  <a:pt x="90714" y="141741"/>
                </a:cubicBezTo>
                <a:cubicBezTo>
                  <a:pt x="62552" y="141741"/>
                  <a:pt x="39688" y="118877"/>
                  <a:pt x="39688" y="90714"/>
                </a:cubicBezTo>
                <a:cubicBezTo>
                  <a:pt x="39688" y="62552"/>
                  <a:pt x="62552" y="39688"/>
                  <a:pt x="90714" y="39688"/>
                </a:cubicBezTo>
                <a:close/>
                <a:moveTo>
                  <a:pt x="79375" y="90714"/>
                </a:moveTo>
                <a:cubicBezTo>
                  <a:pt x="79375" y="84456"/>
                  <a:pt x="84456" y="79375"/>
                  <a:pt x="90714" y="79375"/>
                </a:cubicBezTo>
                <a:cubicBezTo>
                  <a:pt x="96973" y="79375"/>
                  <a:pt x="102054" y="84456"/>
                  <a:pt x="102054" y="90714"/>
                </a:cubicBezTo>
                <a:cubicBezTo>
                  <a:pt x="102054" y="96973"/>
                  <a:pt x="96973" y="102054"/>
                  <a:pt x="90714" y="102054"/>
                </a:cubicBezTo>
                <a:cubicBezTo>
                  <a:pt x="84456" y="102054"/>
                  <a:pt x="79375" y="96973"/>
                  <a:pt x="79375" y="90714"/>
                </a:cubicBezTo>
                <a:close/>
              </a:path>
            </a:pathLst>
          </a:custGeom>
          <a:solidFill>
            <a:srgbClr val="4299E1"/>
          </a:solidFill>
          <a:ln/>
        </p:spPr>
      </p:sp>
      <p:sp>
        <p:nvSpPr>
          <p:cNvPr id="74" name="Text 17">
            <a:extLst>
              <a:ext uri="{FF2B5EF4-FFF2-40B4-BE49-F238E27FC236}">
                <a16:creationId xmlns:a16="http://schemas.microsoft.com/office/drawing/2014/main" id="{52615C00-FDE9-4F97-B8B3-64AB1EEE3979}"/>
              </a:ext>
            </a:extLst>
          </p:cNvPr>
          <p:cNvSpPr/>
          <p:nvPr/>
        </p:nvSpPr>
        <p:spPr>
          <a:xfrm>
            <a:off x="1024329" y="4227349"/>
            <a:ext cx="3846286" cy="254000"/>
          </a:xfrm>
          <a:prstGeom prst="rect">
            <a:avLst/>
          </a:prstGeom>
          <a:noFill/>
          <a:ln/>
        </p:spPr>
        <p:txBody>
          <a:bodyPr wrap="square" lIns="0" tIns="0" rIns="0" bIns="0" rtlCol="0" anchor="ctr"/>
          <a:lstStyle/>
          <a:p>
            <a:pPr>
              <a:lnSpc>
                <a:spcPct val="120000"/>
              </a:lnSpc>
            </a:pPr>
            <a:r>
              <a:rPr lang="ru-RU" sz="1429" b="1" dirty="0" err="1">
                <a:solidFill>
                  <a:srgbClr val="1A365D"/>
                </a:solidFill>
                <a:latin typeface="Quattrocento Sans" pitchFamily="34" charset="0"/>
                <a:ea typeface="Quattrocento Sans" pitchFamily="34" charset="-122"/>
                <a:cs typeface="Quattrocento Sans" pitchFamily="34" charset="-120"/>
              </a:rPr>
              <a:t>Құрылу</a:t>
            </a:r>
            <a:r>
              <a:rPr lang="ru-RU" sz="1429" b="1" dirty="0">
                <a:solidFill>
                  <a:srgbClr val="1A365D"/>
                </a:solidFill>
                <a:latin typeface="Quattrocento Sans" pitchFamily="34" charset="0"/>
                <a:ea typeface="Quattrocento Sans" pitchFamily="34" charset="-122"/>
                <a:cs typeface="Quattrocento Sans" pitchFamily="34" charset="-120"/>
              </a:rPr>
              <a:t> </a:t>
            </a:r>
            <a:r>
              <a:rPr lang="ru-RU" sz="1429" b="1" dirty="0" err="1">
                <a:solidFill>
                  <a:srgbClr val="1A365D"/>
                </a:solidFill>
                <a:latin typeface="Quattrocento Sans" pitchFamily="34" charset="0"/>
                <a:ea typeface="Quattrocento Sans" pitchFamily="34" charset="-122"/>
                <a:cs typeface="Quattrocento Sans" pitchFamily="34" charset="-120"/>
              </a:rPr>
              <a:t>мақсаты</a:t>
            </a:r>
            <a:endParaRPr lang="en-US" sz="1600" dirty="0"/>
          </a:p>
        </p:txBody>
      </p:sp>
      <p:sp>
        <p:nvSpPr>
          <p:cNvPr id="75" name="Text 18">
            <a:extLst>
              <a:ext uri="{FF2B5EF4-FFF2-40B4-BE49-F238E27FC236}">
                <a16:creationId xmlns:a16="http://schemas.microsoft.com/office/drawing/2014/main" id="{032B05F0-44CB-4907-B292-9E4013D22FF4}"/>
              </a:ext>
            </a:extLst>
          </p:cNvPr>
          <p:cNvSpPr/>
          <p:nvPr/>
        </p:nvSpPr>
        <p:spPr>
          <a:xfrm>
            <a:off x="580571" y="4750476"/>
            <a:ext cx="4054929" cy="707571"/>
          </a:xfrm>
          <a:prstGeom prst="rect">
            <a:avLst/>
          </a:prstGeom>
          <a:noFill/>
          <a:ln/>
        </p:spPr>
        <p:txBody>
          <a:bodyPr wrap="square" lIns="0" tIns="0" rIns="0" bIns="0" rtlCol="0" anchor="ctr"/>
          <a:lstStyle/>
          <a:p>
            <a:pPr algn="just"/>
            <a:r>
              <a:rPr lang="kk-KZ" sz="1300" dirty="0">
                <a:solidFill>
                  <a:srgbClr val="2B6CB0"/>
                </a:solidFill>
                <a:latin typeface="Arial" panose="020B0604020202020204" pitchFamily="34" charset="0"/>
                <a:ea typeface="MiSans" pitchFamily="34" charset="-122"/>
                <a:cs typeface="Arial" panose="020B0604020202020204" pitchFamily="34" charset="0"/>
              </a:rPr>
              <a:t>Міндетті әлеуметтік сақтандыру жүйесін енгізу, әлеуметтік аударымдардың сақталуын және мақсатты пайдаланылуын қамтамасыз ету</a:t>
            </a:r>
            <a:endParaRPr lang="en-US" sz="1300" dirty="0">
              <a:latin typeface="Arial" panose="020B0604020202020204" pitchFamily="34" charset="0"/>
              <a:cs typeface="Arial" panose="020B0604020202020204" pitchFamily="34" charset="0"/>
            </a:endParaRPr>
          </a:p>
        </p:txBody>
      </p:sp>
      <p:sp>
        <p:nvSpPr>
          <p:cNvPr id="76" name="Shape 19">
            <a:extLst>
              <a:ext uri="{FF2B5EF4-FFF2-40B4-BE49-F238E27FC236}">
                <a16:creationId xmlns:a16="http://schemas.microsoft.com/office/drawing/2014/main" id="{1855B796-7818-4600-A455-A2F7F07529F8}"/>
              </a:ext>
            </a:extLst>
          </p:cNvPr>
          <p:cNvSpPr/>
          <p:nvPr/>
        </p:nvSpPr>
        <p:spPr>
          <a:xfrm>
            <a:off x="4891343" y="725714"/>
            <a:ext cx="6939643" cy="5415119"/>
          </a:xfrm>
          <a:prstGeom prst="roundRect">
            <a:avLst>
              <a:gd name="adj" fmla="val 2158"/>
            </a:avLst>
          </a:prstGeom>
          <a:solidFill>
            <a:srgbClr val="FFFFFF"/>
          </a:solidFill>
          <a:ln/>
          <a:effectLst>
            <a:outerShdw blurRad="54429" dist="36286" dir="5400000" algn="bl" rotWithShape="0">
              <a:srgbClr val="000000">
                <a:alpha val="10196"/>
              </a:srgbClr>
            </a:outerShdw>
          </a:effectLst>
        </p:spPr>
      </p:sp>
      <p:sp>
        <p:nvSpPr>
          <p:cNvPr id="77" name="Shape 20">
            <a:extLst>
              <a:ext uri="{FF2B5EF4-FFF2-40B4-BE49-F238E27FC236}">
                <a16:creationId xmlns:a16="http://schemas.microsoft.com/office/drawing/2014/main" id="{39A28F3A-7F60-43EF-809F-8264B29141D7}"/>
              </a:ext>
            </a:extLst>
          </p:cNvPr>
          <p:cNvSpPr/>
          <p:nvPr/>
        </p:nvSpPr>
        <p:spPr>
          <a:xfrm>
            <a:off x="5145343" y="1161884"/>
            <a:ext cx="215068" cy="248340"/>
          </a:xfrm>
          <a:custGeom>
            <a:avLst/>
            <a:gdLst/>
            <a:ahLst/>
            <a:cxnLst/>
            <a:rect l="l" t="t" r="r" b="b"/>
            <a:pathLst>
              <a:path w="217714" h="217714">
                <a:moveTo>
                  <a:pt x="56895" y="15436"/>
                </a:moveTo>
                <a:cubicBezTo>
                  <a:pt x="61530" y="18667"/>
                  <a:pt x="62635" y="25046"/>
                  <a:pt x="59404" y="29638"/>
                </a:cubicBezTo>
                <a:lnTo>
                  <a:pt x="35591" y="63656"/>
                </a:lnTo>
                <a:cubicBezTo>
                  <a:pt x="33848" y="66122"/>
                  <a:pt x="31126" y="67696"/>
                  <a:pt x="28107" y="67951"/>
                </a:cubicBezTo>
                <a:cubicBezTo>
                  <a:pt x="25088" y="68206"/>
                  <a:pt x="22112" y="67185"/>
                  <a:pt x="19985" y="65059"/>
                </a:cubicBezTo>
                <a:lnTo>
                  <a:pt x="2977" y="48050"/>
                </a:lnTo>
                <a:cubicBezTo>
                  <a:pt x="-978" y="44053"/>
                  <a:pt x="-978" y="37590"/>
                  <a:pt x="2977" y="33593"/>
                </a:cubicBezTo>
                <a:cubicBezTo>
                  <a:pt x="6931" y="29596"/>
                  <a:pt x="13437" y="29638"/>
                  <a:pt x="17434" y="33593"/>
                </a:cubicBezTo>
                <a:lnTo>
                  <a:pt x="25854" y="42012"/>
                </a:lnTo>
                <a:lnTo>
                  <a:pt x="42692" y="17944"/>
                </a:lnTo>
                <a:cubicBezTo>
                  <a:pt x="45924" y="13309"/>
                  <a:pt x="52302" y="12204"/>
                  <a:pt x="56895" y="15436"/>
                </a:cubicBezTo>
                <a:close/>
                <a:moveTo>
                  <a:pt x="56895" y="83471"/>
                </a:moveTo>
                <a:cubicBezTo>
                  <a:pt x="61530" y="86703"/>
                  <a:pt x="62635" y="93081"/>
                  <a:pt x="59404" y="97674"/>
                </a:cubicBezTo>
                <a:lnTo>
                  <a:pt x="35591" y="131692"/>
                </a:lnTo>
                <a:cubicBezTo>
                  <a:pt x="33848" y="134158"/>
                  <a:pt x="31126" y="135731"/>
                  <a:pt x="28107" y="135986"/>
                </a:cubicBezTo>
                <a:cubicBezTo>
                  <a:pt x="25088" y="136242"/>
                  <a:pt x="22112" y="135221"/>
                  <a:pt x="19985" y="133095"/>
                </a:cubicBezTo>
                <a:lnTo>
                  <a:pt x="2977" y="116086"/>
                </a:lnTo>
                <a:cubicBezTo>
                  <a:pt x="-1021" y="112089"/>
                  <a:pt x="-1021" y="105625"/>
                  <a:pt x="2977" y="101671"/>
                </a:cubicBezTo>
                <a:cubicBezTo>
                  <a:pt x="6974" y="97716"/>
                  <a:pt x="13437" y="97674"/>
                  <a:pt x="17392" y="101671"/>
                </a:cubicBezTo>
                <a:lnTo>
                  <a:pt x="25811" y="110090"/>
                </a:lnTo>
                <a:lnTo>
                  <a:pt x="42650" y="86023"/>
                </a:lnTo>
                <a:cubicBezTo>
                  <a:pt x="45882" y="81388"/>
                  <a:pt x="52260" y="80282"/>
                  <a:pt x="56852" y="83514"/>
                </a:cubicBezTo>
                <a:close/>
                <a:moveTo>
                  <a:pt x="95250" y="40821"/>
                </a:moveTo>
                <a:cubicBezTo>
                  <a:pt x="95250" y="33295"/>
                  <a:pt x="101331" y="27214"/>
                  <a:pt x="108857" y="27214"/>
                </a:cubicBezTo>
                <a:lnTo>
                  <a:pt x="204107" y="27214"/>
                </a:lnTo>
                <a:cubicBezTo>
                  <a:pt x="211634" y="27214"/>
                  <a:pt x="217714" y="33295"/>
                  <a:pt x="217714" y="40821"/>
                </a:cubicBezTo>
                <a:cubicBezTo>
                  <a:pt x="217714" y="48348"/>
                  <a:pt x="211634" y="54429"/>
                  <a:pt x="204107" y="54429"/>
                </a:cubicBezTo>
                <a:lnTo>
                  <a:pt x="108857" y="54429"/>
                </a:lnTo>
                <a:cubicBezTo>
                  <a:pt x="101331" y="54429"/>
                  <a:pt x="95250" y="48348"/>
                  <a:pt x="95250" y="40821"/>
                </a:cubicBezTo>
                <a:close/>
                <a:moveTo>
                  <a:pt x="95250" y="108857"/>
                </a:moveTo>
                <a:cubicBezTo>
                  <a:pt x="95250" y="101331"/>
                  <a:pt x="101331" y="95250"/>
                  <a:pt x="108857" y="95250"/>
                </a:cubicBezTo>
                <a:lnTo>
                  <a:pt x="204107" y="95250"/>
                </a:lnTo>
                <a:cubicBezTo>
                  <a:pt x="211634" y="95250"/>
                  <a:pt x="217714" y="101331"/>
                  <a:pt x="217714" y="108857"/>
                </a:cubicBezTo>
                <a:cubicBezTo>
                  <a:pt x="217714" y="116384"/>
                  <a:pt x="211634" y="122464"/>
                  <a:pt x="204107" y="122464"/>
                </a:cubicBezTo>
                <a:lnTo>
                  <a:pt x="108857" y="122464"/>
                </a:lnTo>
                <a:cubicBezTo>
                  <a:pt x="101331" y="122464"/>
                  <a:pt x="95250" y="116384"/>
                  <a:pt x="95250" y="108857"/>
                </a:cubicBezTo>
                <a:close/>
                <a:moveTo>
                  <a:pt x="68036" y="176893"/>
                </a:moveTo>
                <a:cubicBezTo>
                  <a:pt x="68036" y="169366"/>
                  <a:pt x="74116" y="163286"/>
                  <a:pt x="81643" y="163286"/>
                </a:cubicBezTo>
                <a:lnTo>
                  <a:pt x="204107" y="163286"/>
                </a:lnTo>
                <a:cubicBezTo>
                  <a:pt x="211634" y="163286"/>
                  <a:pt x="217714" y="169366"/>
                  <a:pt x="217714" y="176893"/>
                </a:cubicBezTo>
                <a:cubicBezTo>
                  <a:pt x="217714" y="184419"/>
                  <a:pt x="211634" y="190500"/>
                  <a:pt x="204107" y="190500"/>
                </a:cubicBezTo>
                <a:lnTo>
                  <a:pt x="81643" y="190500"/>
                </a:lnTo>
                <a:cubicBezTo>
                  <a:pt x="74116" y="190500"/>
                  <a:pt x="68036" y="184419"/>
                  <a:pt x="68036" y="176893"/>
                </a:cubicBezTo>
                <a:close/>
                <a:moveTo>
                  <a:pt x="27214" y="159884"/>
                </a:moveTo>
                <a:cubicBezTo>
                  <a:pt x="36602" y="159884"/>
                  <a:pt x="44223" y="167505"/>
                  <a:pt x="44223" y="176893"/>
                </a:cubicBezTo>
                <a:cubicBezTo>
                  <a:pt x="44223" y="186280"/>
                  <a:pt x="36602" y="193902"/>
                  <a:pt x="27214" y="193902"/>
                </a:cubicBezTo>
                <a:cubicBezTo>
                  <a:pt x="17827" y="193902"/>
                  <a:pt x="10205" y="186280"/>
                  <a:pt x="10205" y="176893"/>
                </a:cubicBezTo>
                <a:cubicBezTo>
                  <a:pt x="10205" y="167505"/>
                  <a:pt x="17827" y="159884"/>
                  <a:pt x="27214" y="159884"/>
                </a:cubicBezTo>
                <a:close/>
              </a:path>
            </a:pathLst>
          </a:custGeom>
          <a:solidFill>
            <a:srgbClr val="4299E1"/>
          </a:solidFill>
          <a:ln/>
        </p:spPr>
      </p:sp>
      <p:sp>
        <p:nvSpPr>
          <p:cNvPr id="78" name="Text 21">
            <a:extLst>
              <a:ext uri="{FF2B5EF4-FFF2-40B4-BE49-F238E27FC236}">
                <a16:creationId xmlns:a16="http://schemas.microsoft.com/office/drawing/2014/main" id="{B11D0063-00A8-496B-A3D9-46AC65F0CC33}"/>
              </a:ext>
            </a:extLst>
          </p:cNvPr>
          <p:cNvSpPr/>
          <p:nvPr/>
        </p:nvSpPr>
        <p:spPr>
          <a:xfrm>
            <a:off x="5406906" y="1110101"/>
            <a:ext cx="6413500" cy="290286"/>
          </a:xfrm>
          <a:prstGeom prst="rect">
            <a:avLst/>
          </a:prstGeom>
          <a:noFill/>
          <a:ln/>
        </p:spPr>
        <p:txBody>
          <a:bodyPr wrap="square" lIns="0" tIns="0" rIns="0" bIns="0" rtlCol="0" anchor="ctr"/>
          <a:lstStyle/>
          <a:p>
            <a:pPr>
              <a:lnSpc>
                <a:spcPct val="110000"/>
              </a:lnSpc>
            </a:pPr>
            <a:r>
              <a:rPr lang="kk-KZ" sz="1714" b="1" dirty="0">
                <a:solidFill>
                  <a:srgbClr val="1A365D"/>
                </a:solidFill>
                <a:latin typeface="Quattrocento Sans" pitchFamily="34" charset="0"/>
                <a:ea typeface="Quattrocento Sans" pitchFamily="34" charset="-122"/>
                <a:cs typeface="Quattrocento Sans" pitchFamily="34" charset="-120"/>
              </a:rPr>
              <a:t>Қор қызметінің түрлері</a:t>
            </a:r>
            <a:endParaRPr lang="en-US" sz="1600" dirty="0"/>
          </a:p>
        </p:txBody>
      </p:sp>
      <p:sp>
        <p:nvSpPr>
          <p:cNvPr id="79" name="Shape 22">
            <a:extLst>
              <a:ext uri="{FF2B5EF4-FFF2-40B4-BE49-F238E27FC236}">
                <a16:creationId xmlns:a16="http://schemas.microsoft.com/office/drawing/2014/main" id="{83D79B86-1B53-44C6-B3CC-2493330F69DA}"/>
              </a:ext>
            </a:extLst>
          </p:cNvPr>
          <p:cNvSpPr/>
          <p:nvPr/>
        </p:nvSpPr>
        <p:spPr>
          <a:xfrm>
            <a:off x="5072771" y="1597016"/>
            <a:ext cx="6576786" cy="797842"/>
          </a:xfrm>
          <a:prstGeom prst="roundRect">
            <a:avLst>
              <a:gd name="adj" fmla="val 11765"/>
            </a:avLst>
          </a:prstGeom>
          <a:solidFill>
            <a:srgbClr val="F0F4F8"/>
          </a:solidFill>
          <a:ln/>
        </p:spPr>
      </p:sp>
      <p:sp>
        <p:nvSpPr>
          <p:cNvPr id="80" name="Shape 23">
            <a:extLst>
              <a:ext uri="{FF2B5EF4-FFF2-40B4-BE49-F238E27FC236}">
                <a16:creationId xmlns:a16="http://schemas.microsoft.com/office/drawing/2014/main" id="{B86A6F35-3E48-4109-AA7C-BD0488F5E335}"/>
              </a:ext>
            </a:extLst>
          </p:cNvPr>
          <p:cNvSpPr/>
          <p:nvPr/>
        </p:nvSpPr>
        <p:spPr>
          <a:xfrm>
            <a:off x="5181628" y="1809367"/>
            <a:ext cx="362857" cy="362857"/>
          </a:xfrm>
          <a:prstGeom prst="roundRect">
            <a:avLst>
              <a:gd name="adj" fmla="val 20000"/>
            </a:avLst>
          </a:prstGeom>
          <a:solidFill>
            <a:srgbClr val="1A365D"/>
          </a:solidFill>
          <a:ln/>
        </p:spPr>
      </p:sp>
      <p:sp>
        <p:nvSpPr>
          <p:cNvPr id="81" name="Text 24">
            <a:extLst>
              <a:ext uri="{FF2B5EF4-FFF2-40B4-BE49-F238E27FC236}">
                <a16:creationId xmlns:a16="http://schemas.microsoft.com/office/drawing/2014/main" id="{FC34CA99-461A-44EE-93B2-86C5E1717091}"/>
              </a:ext>
            </a:extLst>
          </p:cNvPr>
          <p:cNvSpPr/>
          <p:nvPr/>
        </p:nvSpPr>
        <p:spPr>
          <a:xfrm>
            <a:off x="5145343" y="1824865"/>
            <a:ext cx="435429" cy="362857"/>
          </a:xfrm>
          <a:prstGeom prst="rect">
            <a:avLst/>
          </a:prstGeom>
          <a:noFill/>
          <a:ln/>
        </p:spPr>
        <p:txBody>
          <a:bodyPr wrap="square" lIns="0" tIns="0" rIns="0" bIns="0" rtlCol="0" anchor="ctr"/>
          <a:lstStyle/>
          <a:p>
            <a:pPr algn="ctr">
              <a:lnSpc>
                <a:spcPct val="120000"/>
              </a:lnSpc>
            </a:pPr>
            <a:r>
              <a:rPr lang="en-US" sz="1143" b="1" dirty="0">
                <a:solidFill>
                  <a:srgbClr val="FFFFFF"/>
                </a:solidFill>
                <a:latin typeface="MiSans" pitchFamily="34" charset="0"/>
                <a:ea typeface="MiSans" pitchFamily="34" charset="-122"/>
                <a:cs typeface="MiSans" pitchFamily="34" charset="-120"/>
              </a:rPr>
              <a:t>01</a:t>
            </a:r>
            <a:endParaRPr lang="en-US" sz="1600" dirty="0"/>
          </a:p>
        </p:txBody>
      </p:sp>
      <p:sp>
        <p:nvSpPr>
          <p:cNvPr id="83" name="Text 26">
            <a:extLst>
              <a:ext uri="{FF2B5EF4-FFF2-40B4-BE49-F238E27FC236}">
                <a16:creationId xmlns:a16="http://schemas.microsoft.com/office/drawing/2014/main" id="{DD1B0383-A213-44B2-8E88-CAAF4B750D00}"/>
              </a:ext>
            </a:extLst>
          </p:cNvPr>
          <p:cNvSpPr/>
          <p:nvPr/>
        </p:nvSpPr>
        <p:spPr>
          <a:xfrm>
            <a:off x="5653343" y="1919063"/>
            <a:ext cx="5869214" cy="244388"/>
          </a:xfrm>
          <a:prstGeom prst="rect">
            <a:avLst/>
          </a:prstGeom>
          <a:noFill/>
          <a:ln/>
        </p:spPr>
        <p:txBody>
          <a:bodyPr wrap="square" lIns="0" tIns="0" rIns="0" bIns="0" rtlCol="0" anchor="ctr"/>
          <a:lstStyle/>
          <a:p>
            <a:pPr>
              <a:lnSpc>
                <a:spcPct val="120000"/>
              </a:lnSpc>
            </a:pPr>
            <a:r>
              <a:rPr lang="kk-KZ" sz="1140" b="1" dirty="0">
                <a:solidFill>
                  <a:srgbClr val="002060"/>
                </a:solidFill>
                <a:latin typeface="MiSans" pitchFamily="34" charset="0"/>
                <a:ea typeface="MiSans" pitchFamily="34" charset="-122"/>
                <a:cs typeface="MiSans" pitchFamily="34" charset="-120"/>
              </a:rPr>
              <a:t>ӘЛЕУМЕТТІК АУДАРЫМДАРДЫҢ </a:t>
            </a:r>
            <a:r>
              <a:rPr lang="ru-RU" sz="1140" b="1" dirty="0">
                <a:solidFill>
                  <a:srgbClr val="002060"/>
                </a:solidFill>
                <a:latin typeface="MiSans" pitchFamily="34" charset="0"/>
                <a:ea typeface="MiSans" pitchFamily="34" charset="-122"/>
                <a:cs typeface="MiSans" pitchFamily="34" charset="-120"/>
              </a:rPr>
              <a:t>(</a:t>
            </a:r>
            <a:r>
              <a:rPr lang="kk-KZ" sz="1140" b="1" dirty="0">
                <a:solidFill>
                  <a:srgbClr val="002060"/>
                </a:solidFill>
                <a:latin typeface="MiSans" pitchFamily="34" charset="0"/>
                <a:ea typeface="MiSans" pitchFamily="34" charset="-122"/>
                <a:cs typeface="MiSans" pitchFamily="34" charset="-120"/>
              </a:rPr>
              <a:t>ӘА</a:t>
            </a:r>
            <a:r>
              <a:rPr lang="ru-RU" sz="1140" b="1" dirty="0">
                <a:solidFill>
                  <a:srgbClr val="002060"/>
                </a:solidFill>
                <a:latin typeface="MiSans" pitchFamily="34" charset="0"/>
                <a:ea typeface="MiSans" pitchFamily="34" charset="-122"/>
                <a:cs typeface="MiSans" pitchFamily="34" charset="-120"/>
              </a:rPr>
              <a:t>)</a:t>
            </a:r>
            <a:r>
              <a:rPr lang="kk-KZ" sz="1140" b="1" dirty="0">
                <a:solidFill>
                  <a:srgbClr val="002060"/>
                </a:solidFill>
                <a:latin typeface="MiSans" pitchFamily="34" charset="0"/>
                <a:ea typeface="MiSans" pitchFamily="34" charset="-122"/>
                <a:cs typeface="MiSans" pitchFamily="34" charset="-120"/>
              </a:rPr>
              <a:t> ЕСЕБІН ЖҮРГІЗУ</a:t>
            </a:r>
            <a:r>
              <a:rPr lang="kk-KZ" sz="1140" dirty="0">
                <a:solidFill>
                  <a:srgbClr val="002060"/>
                </a:solidFill>
                <a:latin typeface="MiSans" pitchFamily="34" charset="0"/>
                <a:ea typeface="MiSans" pitchFamily="34" charset="-122"/>
                <a:cs typeface="MiSans" pitchFamily="34" charset="-120"/>
              </a:rPr>
              <a:t>, </a:t>
            </a:r>
            <a:r>
              <a:rPr lang="ru-RU" sz="1140" dirty="0">
                <a:solidFill>
                  <a:srgbClr val="002060"/>
                </a:solidFill>
                <a:latin typeface="MiSans" pitchFamily="34" charset="0"/>
                <a:ea typeface="MiSans" pitchFamily="34" charset="-122"/>
                <a:cs typeface="MiSans" pitchFamily="34" charset="-120"/>
              </a:rPr>
              <a:t>ӘА-</a:t>
            </a:r>
            <a:r>
              <a:rPr lang="ru-RU" sz="1140" dirty="0" err="1">
                <a:solidFill>
                  <a:srgbClr val="002060"/>
                </a:solidFill>
                <a:latin typeface="MiSans" pitchFamily="34" charset="0"/>
                <a:ea typeface="MiSans" pitchFamily="34" charset="-122"/>
                <a:cs typeface="MiSans" pitchFamily="34" charset="-120"/>
              </a:rPr>
              <a:t>ды</a:t>
            </a:r>
            <a:r>
              <a:rPr lang="ru-RU" sz="1140" dirty="0">
                <a:solidFill>
                  <a:srgbClr val="002060"/>
                </a:solidFill>
                <a:latin typeface="MiSans" pitchFamily="34" charset="0"/>
                <a:ea typeface="MiSans" pitchFamily="34" charset="-122"/>
                <a:cs typeface="MiSans" pitchFamily="34" charset="-120"/>
              </a:rPr>
              <a:t> </a:t>
            </a:r>
            <a:r>
              <a:rPr lang="ru-RU" sz="1140" dirty="0" err="1">
                <a:solidFill>
                  <a:srgbClr val="002060"/>
                </a:solidFill>
                <a:latin typeface="MiSans" pitchFamily="34" charset="0"/>
                <a:ea typeface="MiSans" pitchFamily="34" charset="-122"/>
                <a:cs typeface="MiSans" pitchFamily="34" charset="-120"/>
              </a:rPr>
              <a:t>уақтылы</a:t>
            </a:r>
            <a:r>
              <a:rPr lang="ru-RU" sz="1140" dirty="0">
                <a:solidFill>
                  <a:srgbClr val="002060"/>
                </a:solidFill>
                <a:latin typeface="MiSans" pitchFamily="34" charset="0"/>
                <a:ea typeface="MiSans" pitchFamily="34" charset="-122"/>
                <a:cs typeface="MiSans" pitchFamily="34" charset="-120"/>
              </a:rPr>
              <a:t> </a:t>
            </a:r>
            <a:r>
              <a:rPr lang="ru-RU" sz="1140" dirty="0" err="1">
                <a:solidFill>
                  <a:srgbClr val="002060"/>
                </a:solidFill>
                <a:latin typeface="MiSans" pitchFamily="34" charset="0"/>
                <a:ea typeface="MiSans" pitchFamily="34" charset="-122"/>
                <a:cs typeface="MiSans" pitchFamily="34" charset="-120"/>
              </a:rPr>
              <a:t>және</a:t>
            </a:r>
            <a:r>
              <a:rPr lang="ru-RU" sz="1140" dirty="0">
                <a:solidFill>
                  <a:srgbClr val="002060"/>
                </a:solidFill>
                <a:latin typeface="MiSans" pitchFamily="34" charset="0"/>
                <a:ea typeface="MiSans" pitchFamily="34" charset="-122"/>
                <a:cs typeface="MiSans" pitchFamily="34" charset="-120"/>
              </a:rPr>
              <a:t> </a:t>
            </a:r>
            <a:r>
              <a:rPr lang="ru-RU" sz="1140" dirty="0" err="1">
                <a:solidFill>
                  <a:srgbClr val="002060"/>
                </a:solidFill>
                <a:latin typeface="MiSans" pitchFamily="34" charset="0"/>
                <a:ea typeface="MiSans" pitchFamily="34" charset="-122"/>
                <a:cs typeface="MiSans" pitchFamily="34" charset="-120"/>
              </a:rPr>
              <a:t>толық</a:t>
            </a:r>
            <a:r>
              <a:rPr lang="ru-RU" sz="1140" dirty="0">
                <a:solidFill>
                  <a:srgbClr val="002060"/>
                </a:solidFill>
                <a:latin typeface="MiSans" pitchFamily="34" charset="0"/>
                <a:ea typeface="MiSans" pitchFamily="34" charset="-122"/>
                <a:cs typeface="MiSans" pitchFamily="34" charset="-120"/>
              </a:rPr>
              <a:t> </a:t>
            </a:r>
            <a:r>
              <a:rPr lang="ru-RU" sz="1140" dirty="0" err="1">
                <a:solidFill>
                  <a:srgbClr val="002060"/>
                </a:solidFill>
                <a:latin typeface="MiSans" pitchFamily="34" charset="0"/>
                <a:ea typeface="MiSans" pitchFamily="34" charset="-122"/>
                <a:cs typeface="MiSans" pitchFamily="34" charset="-120"/>
              </a:rPr>
              <a:t>төлемегені</a:t>
            </a:r>
            <a:r>
              <a:rPr lang="ru-RU" sz="1140" dirty="0">
                <a:solidFill>
                  <a:srgbClr val="002060"/>
                </a:solidFill>
                <a:latin typeface="MiSans" pitchFamily="34" charset="0"/>
                <a:ea typeface="MiSans" pitchFamily="34" charset="-122"/>
                <a:cs typeface="MiSans" pitchFamily="34" charset="-120"/>
              </a:rPr>
              <a:t> </a:t>
            </a:r>
            <a:r>
              <a:rPr lang="ru-RU" sz="1140" dirty="0" err="1">
                <a:solidFill>
                  <a:srgbClr val="002060"/>
                </a:solidFill>
                <a:latin typeface="MiSans" pitchFamily="34" charset="0"/>
                <a:ea typeface="MiSans" pitchFamily="34" charset="-122"/>
                <a:cs typeface="MiSans" pitchFamily="34" charset="-120"/>
              </a:rPr>
              <a:t>үшін</a:t>
            </a:r>
            <a:r>
              <a:rPr lang="ru-RU" sz="1140" dirty="0">
                <a:solidFill>
                  <a:srgbClr val="002060"/>
                </a:solidFill>
                <a:latin typeface="MiSans" pitchFamily="34" charset="0"/>
                <a:ea typeface="MiSans" pitchFamily="34" charset="-122"/>
                <a:cs typeface="MiSans" pitchFamily="34" charset="-120"/>
              </a:rPr>
              <a:t> </a:t>
            </a:r>
            <a:r>
              <a:rPr lang="ru-RU" sz="1140" dirty="0" err="1">
                <a:solidFill>
                  <a:srgbClr val="002060"/>
                </a:solidFill>
                <a:latin typeface="MiSans" pitchFamily="34" charset="0"/>
                <a:ea typeface="MiSans" pitchFamily="34" charset="-122"/>
                <a:cs typeface="MiSans" pitchFamily="34" charset="-120"/>
              </a:rPr>
              <a:t>өсімпұлдар</a:t>
            </a:r>
            <a:r>
              <a:rPr lang="ru-RU" sz="1140" dirty="0">
                <a:solidFill>
                  <a:srgbClr val="002060"/>
                </a:solidFill>
                <a:latin typeface="MiSans" pitchFamily="34" charset="0"/>
                <a:ea typeface="MiSans" pitchFamily="34" charset="-122"/>
                <a:cs typeface="MiSans" pitchFamily="34" charset="-120"/>
              </a:rPr>
              <a:t>,</a:t>
            </a:r>
            <a:r>
              <a:rPr lang="kk-KZ" sz="1140" dirty="0">
                <a:solidFill>
                  <a:srgbClr val="002060"/>
                </a:solidFill>
                <a:latin typeface="MiSans" pitchFamily="34" charset="0"/>
                <a:ea typeface="MiSans" pitchFamily="34" charset="-122"/>
                <a:cs typeface="MiSans" pitchFamily="34" charset="-120"/>
              </a:rPr>
              <a:t> артық (қате) төленген ӘА-ды қайтару, өсімпұлдар және инвестициялық кіріс </a:t>
            </a:r>
            <a:endParaRPr lang="kk-KZ" sz="1140" dirty="0">
              <a:solidFill>
                <a:srgbClr val="002060"/>
              </a:solidFill>
            </a:endParaRPr>
          </a:p>
        </p:txBody>
      </p:sp>
      <p:sp>
        <p:nvSpPr>
          <p:cNvPr id="85" name="Shape 28">
            <a:extLst>
              <a:ext uri="{FF2B5EF4-FFF2-40B4-BE49-F238E27FC236}">
                <a16:creationId xmlns:a16="http://schemas.microsoft.com/office/drawing/2014/main" id="{1F54B0DC-2B70-44AE-BCCA-6651D2A00E8F}"/>
              </a:ext>
            </a:extLst>
          </p:cNvPr>
          <p:cNvSpPr/>
          <p:nvPr/>
        </p:nvSpPr>
        <p:spPr>
          <a:xfrm>
            <a:off x="5181628" y="2777767"/>
            <a:ext cx="362857" cy="362857"/>
          </a:xfrm>
          <a:prstGeom prst="roundRect">
            <a:avLst>
              <a:gd name="adj" fmla="val 20000"/>
            </a:avLst>
          </a:prstGeom>
          <a:solidFill>
            <a:srgbClr val="2B6CB0"/>
          </a:solidFill>
          <a:ln/>
        </p:spPr>
      </p:sp>
      <p:sp>
        <p:nvSpPr>
          <p:cNvPr id="86" name="Text 29">
            <a:extLst>
              <a:ext uri="{FF2B5EF4-FFF2-40B4-BE49-F238E27FC236}">
                <a16:creationId xmlns:a16="http://schemas.microsoft.com/office/drawing/2014/main" id="{D8EC060F-6264-486D-9CB8-9C8D86891858}"/>
              </a:ext>
            </a:extLst>
          </p:cNvPr>
          <p:cNvSpPr/>
          <p:nvPr/>
        </p:nvSpPr>
        <p:spPr>
          <a:xfrm>
            <a:off x="5145343" y="2777767"/>
            <a:ext cx="435429" cy="362857"/>
          </a:xfrm>
          <a:prstGeom prst="rect">
            <a:avLst/>
          </a:prstGeom>
          <a:noFill/>
          <a:ln/>
        </p:spPr>
        <p:txBody>
          <a:bodyPr wrap="square" lIns="0" tIns="0" rIns="0" bIns="0" rtlCol="0" anchor="ctr"/>
          <a:lstStyle/>
          <a:p>
            <a:pPr algn="ctr">
              <a:lnSpc>
                <a:spcPct val="120000"/>
              </a:lnSpc>
            </a:pPr>
            <a:r>
              <a:rPr lang="en-US" sz="1143" b="1" dirty="0">
                <a:solidFill>
                  <a:srgbClr val="FFFFFF"/>
                </a:solidFill>
                <a:latin typeface="MiSans" pitchFamily="34" charset="0"/>
                <a:ea typeface="MiSans" pitchFamily="34" charset="-122"/>
                <a:cs typeface="MiSans" pitchFamily="34" charset="-120"/>
              </a:rPr>
              <a:t>02</a:t>
            </a:r>
            <a:endParaRPr lang="en-US" sz="1600" dirty="0"/>
          </a:p>
        </p:txBody>
      </p:sp>
      <p:sp>
        <p:nvSpPr>
          <p:cNvPr id="88" name="Text 31">
            <a:extLst>
              <a:ext uri="{FF2B5EF4-FFF2-40B4-BE49-F238E27FC236}">
                <a16:creationId xmlns:a16="http://schemas.microsoft.com/office/drawing/2014/main" id="{C296003B-8495-4824-AE8D-0DEC4AA16668}"/>
              </a:ext>
            </a:extLst>
          </p:cNvPr>
          <p:cNvSpPr/>
          <p:nvPr/>
        </p:nvSpPr>
        <p:spPr>
          <a:xfrm>
            <a:off x="5653343" y="2977338"/>
            <a:ext cx="5052786" cy="181429"/>
          </a:xfrm>
          <a:prstGeom prst="rect">
            <a:avLst/>
          </a:prstGeom>
          <a:noFill/>
          <a:ln/>
        </p:spPr>
        <p:txBody>
          <a:bodyPr wrap="square" lIns="0" tIns="0" rIns="0" bIns="0" rtlCol="0" anchor="ctr"/>
          <a:lstStyle/>
          <a:p>
            <a:pPr>
              <a:lnSpc>
                <a:spcPct val="120000"/>
              </a:lnSpc>
            </a:pPr>
            <a:r>
              <a:rPr lang="ru-RU" sz="1000" dirty="0">
                <a:solidFill>
                  <a:srgbClr val="2B6CB0"/>
                </a:solidFill>
                <a:latin typeface="MiSans" pitchFamily="34" charset="0"/>
                <a:ea typeface="MiSans" pitchFamily="34" charset="-122"/>
                <a:cs typeface="MiSans" pitchFamily="34" charset="-120"/>
              </a:rPr>
              <a:t>Жұмыс </a:t>
            </a:r>
            <a:r>
              <a:rPr lang="ru-RU" sz="1000" dirty="0" err="1">
                <a:solidFill>
                  <a:srgbClr val="2B6CB0"/>
                </a:solidFill>
                <a:latin typeface="MiSans" pitchFamily="34" charset="0"/>
                <a:ea typeface="MiSans" pitchFamily="34" charset="-122"/>
                <a:cs typeface="MiSans" pitchFamily="34" charset="-120"/>
              </a:rPr>
              <a:t>берушілер</a:t>
            </a:r>
            <a:r>
              <a:rPr lang="ru-RU" sz="1000" dirty="0">
                <a:solidFill>
                  <a:srgbClr val="2B6CB0"/>
                </a:solidFill>
                <a:latin typeface="MiSans" pitchFamily="34" charset="0"/>
                <a:ea typeface="MiSans" pitchFamily="34" charset="-122"/>
                <a:cs typeface="MiSans" pitchFamily="34" charset="-120"/>
              </a:rPr>
              <a:t> мен дара </a:t>
            </a:r>
            <a:r>
              <a:rPr lang="ru-RU" sz="1000" dirty="0" err="1">
                <a:solidFill>
                  <a:srgbClr val="2B6CB0"/>
                </a:solidFill>
                <a:latin typeface="MiSans" pitchFamily="34" charset="0"/>
                <a:ea typeface="MiSans" pitchFamily="34" charset="-122"/>
                <a:cs typeface="MiSans" pitchFamily="34" charset="-120"/>
              </a:rPr>
              <a:t>кәсіпкерлерден</a:t>
            </a:r>
            <a:r>
              <a:rPr lang="ru-RU" sz="1000" dirty="0">
                <a:solidFill>
                  <a:srgbClr val="2B6CB0"/>
                </a:solidFill>
                <a:latin typeface="MiSans" pitchFamily="34" charset="0"/>
                <a:ea typeface="MiSans" pitchFamily="34" charset="-122"/>
                <a:cs typeface="MiSans" pitchFamily="34" charset="-120"/>
              </a:rPr>
              <a:t> әлеуметтік </a:t>
            </a:r>
            <a:r>
              <a:rPr lang="ru-RU" sz="1000" dirty="0" err="1">
                <a:solidFill>
                  <a:srgbClr val="2B6CB0"/>
                </a:solidFill>
                <a:latin typeface="MiSans" pitchFamily="34" charset="0"/>
                <a:ea typeface="MiSans" pitchFamily="34" charset="-122"/>
                <a:cs typeface="MiSans" pitchFamily="34" charset="-120"/>
              </a:rPr>
              <a:t>аударымдар</a:t>
            </a:r>
            <a:endParaRPr lang="en-US" sz="1600" dirty="0"/>
          </a:p>
        </p:txBody>
      </p:sp>
      <p:sp>
        <p:nvSpPr>
          <p:cNvPr id="96" name="Text 39">
            <a:extLst>
              <a:ext uri="{FF2B5EF4-FFF2-40B4-BE49-F238E27FC236}">
                <a16:creationId xmlns:a16="http://schemas.microsoft.com/office/drawing/2014/main" id="{4F755708-7FF7-4ECF-8B51-726CFF29BCAF}"/>
              </a:ext>
            </a:extLst>
          </p:cNvPr>
          <p:cNvSpPr/>
          <p:nvPr/>
        </p:nvSpPr>
        <p:spPr>
          <a:xfrm>
            <a:off x="5129940" y="7188261"/>
            <a:ext cx="466236" cy="281922"/>
          </a:xfrm>
          <a:prstGeom prst="rect">
            <a:avLst/>
          </a:prstGeom>
          <a:noFill/>
          <a:ln/>
        </p:spPr>
        <p:txBody>
          <a:bodyPr wrap="square" lIns="0" tIns="0" rIns="0" bIns="0" rtlCol="0" anchor="ctr"/>
          <a:lstStyle/>
          <a:p>
            <a:pPr algn="ctr">
              <a:lnSpc>
                <a:spcPct val="120000"/>
              </a:lnSpc>
            </a:pPr>
            <a:endParaRPr lang="en-US" sz="1600" dirty="0"/>
          </a:p>
        </p:txBody>
      </p:sp>
      <p:sp>
        <p:nvSpPr>
          <p:cNvPr id="104" name="Shape 47">
            <a:extLst>
              <a:ext uri="{FF2B5EF4-FFF2-40B4-BE49-F238E27FC236}">
                <a16:creationId xmlns:a16="http://schemas.microsoft.com/office/drawing/2014/main" id="{CF1C4DE4-BE74-4986-B4DD-DA7D46D7FBA8}"/>
              </a:ext>
            </a:extLst>
          </p:cNvPr>
          <p:cNvSpPr/>
          <p:nvPr/>
        </p:nvSpPr>
        <p:spPr>
          <a:xfrm>
            <a:off x="5078595" y="4993221"/>
            <a:ext cx="6576786" cy="698569"/>
          </a:xfrm>
          <a:prstGeom prst="roundRect">
            <a:avLst>
              <a:gd name="adj" fmla="val 9091"/>
            </a:avLst>
          </a:prstGeom>
          <a:solidFill>
            <a:srgbClr val="F0F4F8"/>
          </a:solidFill>
          <a:ln/>
        </p:spPr>
      </p:sp>
      <p:sp>
        <p:nvSpPr>
          <p:cNvPr id="105" name="Shape 48">
            <a:extLst>
              <a:ext uri="{FF2B5EF4-FFF2-40B4-BE49-F238E27FC236}">
                <a16:creationId xmlns:a16="http://schemas.microsoft.com/office/drawing/2014/main" id="{1FE39027-BF72-4115-A796-A5227C730663}"/>
              </a:ext>
            </a:extLst>
          </p:cNvPr>
          <p:cNvSpPr/>
          <p:nvPr/>
        </p:nvSpPr>
        <p:spPr>
          <a:xfrm>
            <a:off x="5181628" y="5139267"/>
            <a:ext cx="362857" cy="362857"/>
          </a:xfrm>
          <a:prstGeom prst="roundRect">
            <a:avLst>
              <a:gd name="adj" fmla="val 20000"/>
            </a:avLst>
          </a:prstGeom>
          <a:solidFill>
            <a:srgbClr val="4299E1"/>
          </a:solidFill>
          <a:ln/>
        </p:spPr>
      </p:sp>
      <p:sp>
        <p:nvSpPr>
          <p:cNvPr id="106" name="Text 49">
            <a:extLst>
              <a:ext uri="{FF2B5EF4-FFF2-40B4-BE49-F238E27FC236}">
                <a16:creationId xmlns:a16="http://schemas.microsoft.com/office/drawing/2014/main" id="{2FDD1622-9DBA-4489-B76B-20A991D8D5F8}"/>
              </a:ext>
            </a:extLst>
          </p:cNvPr>
          <p:cNvSpPr/>
          <p:nvPr/>
        </p:nvSpPr>
        <p:spPr>
          <a:xfrm>
            <a:off x="5145343" y="5139267"/>
            <a:ext cx="435429" cy="362857"/>
          </a:xfrm>
          <a:prstGeom prst="rect">
            <a:avLst/>
          </a:prstGeom>
          <a:noFill/>
          <a:ln/>
        </p:spPr>
        <p:txBody>
          <a:bodyPr wrap="square" lIns="0" tIns="0" rIns="0" bIns="0" rtlCol="0" anchor="ctr"/>
          <a:lstStyle/>
          <a:p>
            <a:pPr algn="ctr">
              <a:lnSpc>
                <a:spcPct val="120000"/>
              </a:lnSpc>
            </a:pPr>
            <a:r>
              <a:rPr lang="en-US" sz="1143" b="1" dirty="0">
                <a:solidFill>
                  <a:srgbClr val="FFFFFF"/>
                </a:solidFill>
                <a:latin typeface="MiSans" pitchFamily="34" charset="0"/>
                <a:ea typeface="MiSans" pitchFamily="34" charset="-122"/>
                <a:cs typeface="MiSans" pitchFamily="34" charset="-120"/>
              </a:rPr>
              <a:t>0</a:t>
            </a:r>
            <a:r>
              <a:rPr lang="kk-KZ" sz="1143" b="1" dirty="0">
                <a:solidFill>
                  <a:srgbClr val="FFFFFF"/>
                </a:solidFill>
                <a:latin typeface="MiSans" pitchFamily="34" charset="0"/>
                <a:ea typeface="MiSans" pitchFamily="34" charset="-122"/>
                <a:cs typeface="MiSans" pitchFamily="34" charset="-120"/>
              </a:rPr>
              <a:t>5</a:t>
            </a:r>
            <a:endParaRPr lang="en-US" sz="1600" dirty="0"/>
          </a:p>
        </p:txBody>
      </p:sp>
      <p:sp>
        <p:nvSpPr>
          <p:cNvPr id="107" name="Text 50">
            <a:extLst>
              <a:ext uri="{FF2B5EF4-FFF2-40B4-BE49-F238E27FC236}">
                <a16:creationId xmlns:a16="http://schemas.microsoft.com/office/drawing/2014/main" id="{7DFA4361-2C71-4E27-A905-DB59015DFD15}"/>
              </a:ext>
            </a:extLst>
          </p:cNvPr>
          <p:cNvSpPr/>
          <p:nvPr/>
        </p:nvSpPr>
        <p:spPr>
          <a:xfrm>
            <a:off x="5651500" y="5219449"/>
            <a:ext cx="5871057" cy="217714"/>
          </a:xfrm>
          <a:prstGeom prst="rect">
            <a:avLst/>
          </a:prstGeom>
          <a:noFill/>
          <a:ln/>
        </p:spPr>
        <p:txBody>
          <a:bodyPr wrap="square" lIns="0" tIns="0" rIns="0" bIns="0" rtlCol="0" anchor="ctr"/>
          <a:lstStyle/>
          <a:p>
            <a:pPr>
              <a:lnSpc>
                <a:spcPct val="120000"/>
              </a:lnSpc>
            </a:pPr>
            <a:r>
              <a:rPr lang="kk-KZ" sz="1143" dirty="0">
                <a:solidFill>
                  <a:srgbClr val="1A365D"/>
                </a:solidFill>
                <a:latin typeface="MiSans" pitchFamily="34" charset="0"/>
                <a:ea typeface="MiSans" pitchFamily="34" charset="-122"/>
                <a:cs typeface="MiSans" pitchFamily="34" charset="-120"/>
              </a:rPr>
              <a:t>Міндетті әлеуметтік сақтандыру саласында </a:t>
            </a:r>
            <a:r>
              <a:rPr lang="kk-KZ" sz="1143" b="1" dirty="0">
                <a:solidFill>
                  <a:srgbClr val="1A365D"/>
                </a:solidFill>
                <a:latin typeface="MiSans" pitchFamily="34" charset="0"/>
                <a:ea typeface="MiSans" pitchFamily="34" charset="-122"/>
                <a:cs typeface="MiSans" pitchFamily="34" charset="-120"/>
              </a:rPr>
              <a:t>ЦИФРЛЫҚ ЖҮЙЕНІ ДАМЫТУ </a:t>
            </a:r>
            <a:r>
              <a:rPr lang="kk-KZ" sz="1143" dirty="0">
                <a:solidFill>
                  <a:srgbClr val="1A365D"/>
                </a:solidFill>
                <a:latin typeface="MiSans" pitchFamily="34" charset="0"/>
                <a:ea typeface="MiSans" pitchFamily="34" charset="-122"/>
                <a:cs typeface="MiSans" pitchFamily="34" charset="-120"/>
              </a:rPr>
              <a:t>және құру</a:t>
            </a:r>
            <a:endParaRPr lang="en-US" sz="1600" dirty="0"/>
          </a:p>
        </p:txBody>
      </p:sp>
      <p:sp>
        <p:nvSpPr>
          <p:cNvPr id="110" name="Shape 22">
            <a:extLst>
              <a:ext uri="{FF2B5EF4-FFF2-40B4-BE49-F238E27FC236}">
                <a16:creationId xmlns:a16="http://schemas.microsoft.com/office/drawing/2014/main" id="{A724B761-F931-43F2-ADA7-609259BB7934}"/>
              </a:ext>
            </a:extLst>
          </p:cNvPr>
          <p:cNvSpPr/>
          <p:nvPr/>
        </p:nvSpPr>
        <p:spPr>
          <a:xfrm>
            <a:off x="5072771" y="2524909"/>
            <a:ext cx="6576786" cy="698569"/>
          </a:xfrm>
          <a:prstGeom prst="roundRect">
            <a:avLst>
              <a:gd name="adj" fmla="val 11765"/>
            </a:avLst>
          </a:prstGeom>
          <a:solidFill>
            <a:srgbClr val="F0F4F8"/>
          </a:solidFill>
          <a:ln/>
        </p:spPr>
      </p:sp>
      <p:sp>
        <p:nvSpPr>
          <p:cNvPr id="111" name="Shape 28">
            <a:extLst>
              <a:ext uri="{FF2B5EF4-FFF2-40B4-BE49-F238E27FC236}">
                <a16:creationId xmlns:a16="http://schemas.microsoft.com/office/drawing/2014/main" id="{21A79D7E-6852-4CE7-B2DE-56E1088AD139}"/>
              </a:ext>
            </a:extLst>
          </p:cNvPr>
          <p:cNvSpPr/>
          <p:nvPr/>
        </p:nvSpPr>
        <p:spPr>
          <a:xfrm>
            <a:off x="5178982" y="2713193"/>
            <a:ext cx="362857" cy="362857"/>
          </a:xfrm>
          <a:prstGeom prst="roundRect">
            <a:avLst>
              <a:gd name="adj" fmla="val 20000"/>
            </a:avLst>
          </a:prstGeom>
          <a:solidFill>
            <a:srgbClr val="2B6CB0"/>
          </a:solidFill>
          <a:ln/>
        </p:spPr>
      </p:sp>
      <p:sp>
        <p:nvSpPr>
          <p:cNvPr id="112" name="Text 29">
            <a:extLst>
              <a:ext uri="{FF2B5EF4-FFF2-40B4-BE49-F238E27FC236}">
                <a16:creationId xmlns:a16="http://schemas.microsoft.com/office/drawing/2014/main" id="{C71751C2-D148-4348-8F31-E731145F2A9D}"/>
              </a:ext>
            </a:extLst>
          </p:cNvPr>
          <p:cNvSpPr/>
          <p:nvPr/>
        </p:nvSpPr>
        <p:spPr>
          <a:xfrm>
            <a:off x="5142697" y="2713193"/>
            <a:ext cx="435429" cy="362857"/>
          </a:xfrm>
          <a:prstGeom prst="rect">
            <a:avLst/>
          </a:prstGeom>
          <a:noFill/>
          <a:ln/>
        </p:spPr>
        <p:txBody>
          <a:bodyPr wrap="square" lIns="0" tIns="0" rIns="0" bIns="0" rtlCol="0" anchor="ctr"/>
          <a:lstStyle/>
          <a:p>
            <a:pPr algn="ctr">
              <a:lnSpc>
                <a:spcPct val="120000"/>
              </a:lnSpc>
            </a:pPr>
            <a:r>
              <a:rPr lang="en-US" sz="1143" b="1" dirty="0">
                <a:solidFill>
                  <a:srgbClr val="FFFFFF"/>
                </a:solidFill>
                <a:latin typeface="MiSans" pitchFamily="34" charset="0"/>
                <a:ea typeface="MiSans" pitchFamily="34" charset="-122"/>
                <a:cs typeface="MiSans" pitchFamily="34" charset="-120"/>
              </a:rPr>
              <a:t>02</a:t>
            </a:r>
            <a:endParaRPr lang="en-US" sz="1600" dirty="0"/>
          </a:p>
        </p:txBody>
      </p:sp>
      <p:sp>
        <p:nvSpPr>
          <p:cNvPr id="113" name="Text 31">
            <a:extLst>
              <a:ext uri="{FF2B5EF4-FFF2-40B4-BE49-F238E27FC236}">
                <a16:creationId xmlns:a16="http://schemas.microsoft.com/office/drawing/2014/main" id="{A872E988-20DE-4ACF-A3AB-8BFE086CF3BF}"/>
              </a:ext>
            </a:extLst>
          </p:cNvPr>
          <p:cNvSpPr/>
          <p:nvPr/>
        </p:nvSpPr>
        <p:spPr>
          <a:xfrm>
            <a:off x="5651500" y="2773249"/>
            <a:ext cx="5052786" cy="181429"/>
          </a:xfrm>
          <a:prstGeom prst="rect">
            <a:avLst/>
          </a:prstGeom>
          <a:noFill/>
          <a:ln/>
        </p:spPr>
        <p:txBody>
          <a:bodyPr wrap="square" lIns="0" tIns="0" rIns="0" bIns="0" rtlCol="0" anchor="ctr"/>
          <a:lstStyle/>
          <a:p>
            <a:pPr>
              <a:lnSpc>
                <a:spcPct val="120000"/>
              </a:lnSpc>
            </a:pPr>
            <a:r>
              <a:rPr lang="ru-RU" sz="1140" b="1" dirty="0">
                <a:solidFill>
                  <a:srgbClr val="002060"/>
                </a:solidFill>
                <a:latin typeface="MiSans" pitchFamily="34" charset="0"/>
                <a:ea typeface="MiSans" pitchFamily="34" charset="-122"/>
                <a:cs typeface="MiSans" pitchFamily="34" charset="-120"/>
              </a:rPr>
              <a:t>ӘЛЕУМЕТТІК АУДАРЫМДАРДЫ ЖИНАҚТАУ</a:t>
            </a:r>
            <a:endParaRPr lang="en-US" sz="1140" b="1" dirty="0">
              <a:solidFill>
                <a:srgbClr val="002060"/>
              </a:solidFill>
              <a:latin typeface="MiSans" pitchFamily="34" charset="0"/>
              <a:ea typeface="MiSans" pitchFamily="34" charset="-122"/>
              <a:cs typeface="MiSans" pitchFamily="34" charset="-120"/>
            </a:endParaRPr>
          </a:p>
        </p:txBody>
      </p:sp>
      <p:sp>
        <p:nvSpPr>
          <p:cNvPr id="114" name="Shape 22">
            <a:extLst>
              <a:ext uri="{FF2B5EF4-FFF2-40B4-BE49-F238E27FC236}">
                <a16:creationId xmlns:a16="http://schemas.microsoft.com/office/drawing/2014/main" id="{7A2F6C03-7494-47D8-B10F-1C7FB91EF433}"/>
              </a:ext>
            </a:extLst>
          </p:cNvPr>
          <p:cNvSpPr/>
          <p:nvPr/>
        </p:nvSpPr>
        <p:spPr>
          <a:xfrm>
            <a:off x="5078595" y="3327453"/>
            <a:ext cx="6576786" cy="698569"/>
          </a:xfrm>
          <a:prstGeom prst="roundRect">
            <a:avLst>
              <a:gd name="adj" fmla="val 11765"/>
            </a:avLst>
          </a:prstGeom>
          <a:solidFill>
            <a:srgbClr val="F0F4F8"/>
          </a:solidFill>
          <a:ln/>
        </p:spPr>
      </p:sp>
      <p:sp>
        <p:nvSpPr>
          <p:cNvPr id="115" name="Shape 33">
            <a:extLst>
              <a:ext uri="{FF2B5EF4-FFF2-40B4-BE49-F238E27FC236}">
                <a16:creationId xmlns:a16="http://schemas.microsoft.com/office/drawing/2014/main" id="{3A660DA2-9AB9-4EBA-B3DE-98E8F68C1291}"/>
              </a:ext>
            </a:extLst>
          </p:cNvPr>
          <p:cNvSpPr/>
          <p:nvPr/>
        </p:nvSpPr>
        <p:spPr>
          <a:xfrm>
            <a:off x="5178982" y="3436580"/>
            <a:ext cx="362857" cy="362857"/>
          </a:xfrm>
          <a:prstGeom prst="roundRect">
            <a:avLst>
              <a:gd name="adj" fmla="val 20000"/>
            </a:avLst>
          </a:prstGeom>
          <a:solidFill>
            <a:srgbClr val="4299E1"/>
          </a:solidFill>
          <a:ln/>
        </p:spPr>
      </p:sp>
      <p:sp>
        <p:nvSpPr>
          <p:cNvPr id="116" name="Text 34">
            <a:extLst>
              <a:ext uri="{FF2B5EF4-FFF2-40B4-BE49-F238E27FC236}">
                <a16:creationId xmlns:a16="http://schemas.microsoft.com/office/drawing/2014/main" id="{685EE432-C21B-4AFB-8015-F0E702AC92ED}"/>
              </a:ext>
            </a:extLst>
          </p:cNvPr>
          <p:cNvSpPr/>
          <p:nvPr/>
        </p:nvSpPr>
        <p:spPr>
          <a:xfrm>
            <a:off x="5142697" y="3436580"/>
            <a:ext cx="435429" cy="362857"/>
          </a:xfrm>
          <a:prstGeom prst="rect">
            <a:avLst/>
          </a:prstGeom>
          <a:noFill/>
          <a:ln/>
        </p:spPr>
        <p:txBody>
          <a:bodyPr wrap="square" lIns="0" tIns="0" rIns="0" bIns="0" rtlCol="0" anchor="ctr"/>
          <a:lstStyle/>
          <a:p>
            <a:pPr algn="ctr">
              <a:lnSpc>
                <a:spcPct val="120000"/>
              </a:lnSpc>
            </a:pPr>
            <a:r>
              <a:rPr lang="en-US" sz="1143" b="1" dirty="0">
                <a:solidFill>
                  <a:srgbClr val="FFFFFF"/>
                </a:solidFill>
                <a:latin typeface="MiSans" pitchFamily="34" charset="0"/>
                <a:ea typeface="MiSans" pitchFamily="34" charset="-122"/>
                <a:cs typeface="MiSans" pitchFamily="34" charset="-120"/>
              </a:rPr>
              <a:t>03</a:t>
            </a:r>
            <a:endParaRPr lang="en-US" sz="1600" dirty="0"/>
          </a:p>
        </p:txBody>
      </p:sp>
      <p:sp>
        <p:nvSpPr>
          <p:cNvPr id="117" name="Text 35">
            <a:extLst>
              <a:ext uri="{FF2B5EF4-FFF2-40B4-BE49-F238E27FC236}">
                <a16:creationId xmlns:a16="http://schemas.microsoft.com/office/drawing/2014/main" id="{65A86E5E-CDDA-49B1-97A1-07CAB334F592}"/>
              </a:ext>
            </a:extLst>
          </p:cNvPr>
          <p:cNvSpPr/>
          <p:nvPr/>
        </p:nvSpPr>
        <p:spPr>
          <a:xfrm>
            <a:off x="5651500" y="3414955"/>
            <a:ext cx="6027688" cy="431910"/>
          </a:xfrm>
          <a:prstGeom prst="rect">
            <a:avLst/>
          </a:prstGeom>
          <a:noFill/>
          <a:ln/>
        </p:spPr>
        <p:txBody>
          <a:bodyPr wrap="square" lIns="0" tIns="0" rIns="0" bIns="0" rtlCol="0" anchor="ctr"/>
          <a:lstStyle/>
          <a:p>
            <a:pPr>
              <a:lnSpc>
                <a:spcPct val="120000"/>
              </a:lnSpc>
            </a:pPr>
            <a:r>
              <a:rPr lang="kk-KZ" sz="1143" b="1" dirty="0">
                <a:solidFill>
                  <a:srgbClr val="1A365D"/>
                </a:solidFill>
                <a:latin typeface="MiSans" pitchFamily="34" charset="0"/>
                <a:ea typeface="MiSans" pitchFamily="34" charset="-122"/>
                <a:cs typeface="MiSans" pitchFamily="34" charset="-120"/>
              </a:rPr>
              <a:t>ӘЛЕУМЕТТІК ТӨЛЕМДЕРДІ (ӘТ</a:t>
            </a:r>
            <a:r>
              <a:rPr lang="ru-RU" sz="1143" b="1" dirty="0">
                <a:solidFill>
                  <a:srgbClr val="1A365D"/>
                </a:solidFill>
                <a:latin typeface="MiSans" pitchFamily="34" charset="0"/>
                <a:ea typeface="MiSans" pitchFamily="34" charset="-122"/>
                <a:cs typeface="MiSans" pitchFamily="34" charset="-120"/>
              </a:rPr>
              <a:t>)</a:t>
            </a:r>
            <a:r>
              <a:rPr lang="kk-KZ" sz="1143" b="1" dirty="0">
                <a:solidFill>
                  <a:srgbClr val="1A365D"/>
                </a:solidFill>
                <a:latin typeface="MiSans" pitchFamily="34" charset="0"/>
                <a:ea typeface="MiSans" pitchFamily="34" charset="-122"/>
                <a:cs typeface="MiSans" pitchFamily="34" charset="-120"/>
              </a:rPr>
              <a:t> ТАҒАЙЫНДАУ</a:t>
            </a:r>
            <a:r>
              <a:rPr lang="ru-RU" sz="1600" b="1" dirty="0">
                <a:solidFill>
                  <a:srgbClr val="1A365D"/>
                </a:solidFill>
                <a:latin typeface="MiSans" pitchFamily="34" charset="0"/>
                <a:ea typeface="MiSans" pitchFamily="34" charset="-122"/>
                <a:cs typeface="MiSans" pitchFamily="34" charset="-120"/>
              </a:rPr>
              <a:t>, </a:t>
            </a:r>
            <a:r>
              <a:rPr lang="ru-RU" sz="1140" dirty="0">
                <a:solidFill>
                  <a:srgbClr val="1A365D"/>
                </a:solidFill>
                <a:latin typeface="MiSans" pitchFamily="34" charset="0"/>
                <a:ea typeface="MiSans" pitchFamily="34" charset="-122"/>
                <a:cs typeface="MiSans" pitchFamily="34" charset="-120"/>
              </a:rPr>
              <a:t>ӘТ </a:t>
            </a:r>
            <a:r>
              <a:rPr lang="ru-RU" sz="1140" dirty="0" err="1">
                <a:solidFill>
                  <a:srgbClr val="1A365D"/>
                </a:solidFill>
                <a:latin typeface="MiSans" pitchFamily="34" charset="0"/>
                <a:ea typeface="MiSans" pitchFamily="34" charset="-122"/>
                <a:cs typeface="MiSans" pitchFamily="34" charset="-120"/>
              </a:rPr>
              <a:t>және</a:t>
            </a:r>
            <a:r>
              <a:rPr lang="ru-RU" sz="1140" dirty="0">
                <a:solidFill>
                  <a:srgbClr val="1A365D"/>
                </a:solidFill>
                <a:latin typeface="MiSans" pitchFamily="34" charset="0"/>
                <a:ea typeface="MiSans" pitchFamily="34" charset="-122"/>
                <a:cs typeface="MiSans" pitchFamily="34" charset="-120"/>
              </a:rPr>
              <a:t> </a:t>
            </a:r>
            <a:r>
              <a:rPr lang="ru-RU" sz="1140" dirty="0" err="1">
                <a:solidFill>
                  <a:srgbClr val="1A365D"/>
                </a:solidFill>
                <a:latin typeface="MiSans" pitchFamily="34" charset="0"/>
                <a:ea typeface="MiSans" pitchFamily="34" charset="-122"/>
                <a:cs typeface="MiSans" pitchFamily="34" charset="-120"/>
              </a:rPr>
              <a:t>артық</a:t>
            </a:r>
            <a:r>
              <a:rPr lang="ru-RU" sz="1200" dirty="0">
                <a:solidFill>
                  <a:srgbClr val="2B6CB0"/>
                </a:solidFill>
                <a:latin typeface="MiSans" pitchFamily="34" charset="0"/>
                <a:ea typeface="MiSans" pitchFamily="34" charset="-122"/>
                <a:cs typeface="MiSans" pitchFamily="34" charset="-120"/>
              </a:rPr>
              <a:t> </a:t>
            </a:r>
            <a:r>
              <a:rPr lang="ru-RU" sz="1140" dirty="0">
                <a:solidFill>
                  <a:srgbClr val="1A365D"/>
                </a:solidFill>
                <a:latin typeface="MiSans" pitchFamily="34" charset="0"/>
                <a:ea typeface="MiSans" pitchFamily="34" charset="-122"/>
                <a:cs typeface="MiSans" pitchFamily="34" charset="-120"/>
              </a:rPr>
              <a:t>(</a:t>
            </a:r>
            <a:r>
              <a:rPr lang="kk-KZ" sz="1140" dirty="0">
                <a:solidFill>
                  <a:srgbClr val="1A365D"/>
                </a:solidFill>
                <a:latin typeface="MiSans" pitchFamily="34" charset="0"/>
                <a:ea typeface="MiSans" pitchFamily="34" charset="-122"/>
                <a:cs typeface="MiSans" pitchFamily="34" charset="-120"/>
              </a:rPr>
              <a:t>қате</a:t>
            </a:r>
            <a:r>
              <a:rPr lang="ru-RU" sz="1140" dirty="0">
                <a:solidFill>
                  <a:srgbClr val="1A365D"/>
                </a:solidFill>
                <a:latin typeface="MiSans" pitchFamily="34" charset="0"/>
                <a:ea typeface="MiSans" pitchFamily="34" charset="-122"/>
                <a:cs typeface="MiSans" pitchFamily="34" charset="-120"/>
              </a:rPr>
              <a:t>) </a:t>
            </a:r>
            <a:r>
              <a:rPr lang="ru-RU" sz="1140" dirty="0" err="1">
                <a:solidFill>
                  <a:srgbClr val="1A365D"/>
                </a:solidFill>
                <a:latin typeface="MiSans" pitchFamily="34" charset="0"/>
                <a:ea typeface="MiSans" pitchFamily="34" charset="-122"/>
                <a:cs typeface="MiSans" pitchFamily="34" charset="-120"/>
              </a:rPr>
              <a:t>есептелген</a:t>
            </a:r>
            <a:r>
              <a:rPr lang="ru-RU" sz="1140" dirty="0">
                <a:solidFill>
                  <a:srgbClr val="1A365D"/>
                </a:solidFill>
                <a:latin typeface="MiSans" pitchFamily="34" charset="0"/>
                <a:ea typeface="MiSans" pitchFamily="34" charset="-122"/>
                <a:cs typeface="MiSans" pitchFamily="34" charset="-120"/>
              </a:rPr>
              <a:t> (</a:t>
            </a:r>
            <a:r>
              <a:rPr lang="ru-RU" sz="1140" dirty="0" err="1">
                <a:solidFill>
                  <a:srgbClr val="1A365D"/>
                </a:solidFill>
                <a:latin typeface="MiSans" pitchFamily="34" charset="0"/>
                <a:ea typeface="MiSans" pitchFamily="34" charset="-122"/>
                <a:cs typeface="MiSans" pitchFamily="34" charset="-120"/>
              </a:rPr>
              <a:t>төленген</a:t>
            </a:r>
            <a:r>
              <a:rPr lang="ru-RU" sz="1140" dirty="0">
                <a:solidFill>
                  <a:srgbClr val="1A365D"/>
                </a:solidFill>
                <a:latin typeface="MiSans" pitchFamily="34" charset="0"/>
                <a:ea typeface="MiSans" pitchFamily="34" charset="-122"/>
                <a:cs typeface="MiSans" pitchFamily="34" charset="-120"/>
              </a:rPr>
              <a:t>) ӘТ </a:t>
            </a:r>
            <a:r>
              <a:rPr lang="ru-RU" sz="1140" dirty="0" err="1">
                <a:solidFill>
                  <a:srgbClr val="1A365D"/>
                </a:solidFill>
                <a:latin typeface="MiSans" pitchFamily="34" charset="0"/>
                <a:ea typeface="MiSans" pitchFamily="34" charset="-122"/>
                <a:cs typeface="MiSans" pitchFamily="34" charset="-120"/>
              </a:rPr>
              <a:t>сомалары</a:t>
            </a:r>
            <a:r>
              <a:rPr lang="ru-RU" sz="1140" dirty="0">
                <a:solidFill>
                  <a:srgbClr val="1A365D"/>
                </a:solidFill>
                <a:latin typeface="MiSans" pitchFamily="34" charset="0"/>
                <a:ea typeface="MiSans" pitchFamily="34" charset="-122"/>
                <a:cs typeface="MiSans" pitchFamily="34" charset="-120"/>
              </a:rPr>
              <a:t>  </a:t>
            </a:r>
            <a:r>
              <a:rPr lang="ru-RU" sz="1140" dirty="0" err="1">
                <a:solidFill>
                  <a:srgbClr val="1A365D"/>
                </a:solidFill>
                <a:latin typeface="MiSans" pitchFamily="34" charset="0"/>
                <a:ea typeface="MiSans" pitchFamily="34" charset="-122"/>
                <a:cs typeface="MiSans" pitchFamily="34" charset="-120"/>
              </a:rPr>
              <a:t>қайтарымдарының</a:t>
            </a:r>
            <a:r>
              <a:rPr lang="ru-RU" sz="1140" dirty="0">
                <a:solidFill>
                  <a:srgbClr val="1A365D"/>
                </a:solidFill>
                <a:latin typeface="MiSans" pitchFamily="34" charset="0"/>
                <a:ea typeface="MiSans" pitchFamily="34" charset="-122"/>
                <a:cs typeface="MiSans" pitchFamily="34" charset="-120"/>
              </a:rPr>
              <a:t> </a:t>
            </a:r>
            <a:r>
              <a:rPr lang="ru-RU" sz="1140" dirty="0" err="1">
                <a:solidFill>
                  <a:srgbClr val="1A365D"/>
                </a:solidFill>
                <a:latin typeface="MiSans" pitchFamily="34" charset="0"/>
                <a:ea typeface="MiSans" pitchFamily="34" charset="-122"/>
                <a:cs typeface="MiSans" pitchFamily="34" charset="-120"/>
              </a:rPr>
              <a:t>есебін</a:t>
            </a:r>
            <a:r>
              <a:rPr lang="ru-RU" sz="1140" dirty="0">
                <a:solidFill>
                  <a:srgbClr val="1A365D"/>
                </a:solidFill>
                <a:latin typeface="MiSans" pitchFamily="34" charset="0"/>
                <a:ea typeface="MiSans" pitchFamily="34" charset="-122"/>
                <a:cs typeface="MiSans" pitchFamily="34" charset="-120"/>
              </a:rPr>
              <a:t> </a:t>
            </a:r>
            <a:r>
              <a:rPr lang="ru-RU" sz="1140" dirty="0" err="1">
                <a:solidFill>
                  <a:srgbClr val="1A365D"/>
                </a:solidFill>
                <a:latin typeface="MiSans" pitchFamily="34" charset="0"/>
                <a:ea typeface="MiSans" pitchFamily="34" charset="-122"/>
                <a:cs typeface="MiSans" pitchFamily="34" charset="-120"/>
              </a:rPr>
              <a:t>жүргізу</a:t>
            </a:r>
            <a:r>
              <a:rPr lang="ru-RU" sz="1140" dirty="0">
                <a:solidFill>
                  <a:srgbClr val="1A365D"/>
                </a:solidFill>
                <a:latin typeface="MiSans" pitchFamily="34" charset="0"/>
                <a:ea typeface="MiSans" pitchFamily="34" charset="-122"/>
                <a:cs typeface="MiSans" pitchFamily="34" charset="-120"/>
              </a:rPr>
              <a:t>.</a:t>
            </a:r>
            <a:endParaRPr lang="en-US" sz="1600" dirty="0"/>
          </a:p>
        </p:txBody>
      </p:sp>
      <p:sp>
        <p:nvSpPr>
          <p:cNvPr id="118" name="Shape 22">
            <a:extLst>
              <a:ext uri="{FF2B5EF4-FFF2-40B4-BE49-F238E27FC236}">
                <a16:creationId xmlns:a16="http://schemas.microsoft.com/office/drawing/2014/main" id="{9E456560-819A-4EA5-9319-80013E7079C7}"/>
              </a:ext>
            </a:extLst>
          </p:cNvPr>
          <p:cNvSpPr/>
          <p:nvPr/>
        </p:nvSpPr>
        <p:spPr>
          <a:xfrm>
            <a:off x="5078595" y="4160291"/>
            <a:ext cx="6576786" cy="698569"/>
          </a:xfrm>
          <a:prstGeom prst="roundRect">
            <a:avLst>
              <a:gd name="adj" fmla="val 11765"/>
            </a:avLst>
          </a:prstGeom>
          <a:solidFill>
            <a:srgbClr val="F0F4F8"/>
          </a:solidFill>
          <a:ln/>
        </p:spPr>
      </p:sp>
      <p:sp>
        <p:nvSpPr>
          <p:cNvPr id="119" name="Shape 43">
            <a:extLst>
              <a:ext uri="{FF2B5EF4-FFF2-40B4-BE49-F238E27FC236}">
                <a16:creationId xmlns:a16="http://schemas.microsoft.com/office/drawing/2014/main" id="{0638402E-F7DE-4237-A98F-EF1B62A267AF}"/>
              </a:ext>
            </a:extLst>
          </p:cNvPr>
          <p:cNvSpPr/>
          <p:nvPr/>
        </p:nvSpPr>
        <p:spPr>
          <a:xfrm>
            <a:off x="5181628" y="4286880"/>
            <a:ext cx="362857" cy="362857"/>
          </a:xfrm>
          <a:prstGeom prst="roundRect">
            <a:avLst>
              <a:gd name="adj" fmla="val 20000"/>
            </a:avLst>
          </a:prstGeom>
          <a:solidFill>
            <a:srgbClr val="2B6CB0"/>
          </a:solidFill>
          <a:ln/>
        </p:spPr>
      </p:sp>
      <p:sp>
        <p:nvSpPr>
          <p:cNvPr id="120" name="Text 44">
            <a:extLst>
              <a:ext uri="{FF2B5EF4-FFF2-40B4-BE49-F238E27FC236}">
                <a16:creationId xmlns:a16="http://schemas.microsoft.com/office/drawing/2014/main" id="{EC3E2BF7-76E6-460A-91F0-A4C414FB4081}"/>
              </a:ext>
            </a:extLst>
          </p:cNvPr>
          <p:cNvSpPr/>
          <p:nvPr/>
        </p:nvSpPr>
        <p:spPr>
          <a:xfrm>
            <a:off x="5145343" y="4286880"/>
            <a:ext cx="435429" cy="362857"/>
          </a:xfrm>
          <a:prstGeom prst="rect">
            <a:avLst/>
          </a:prstGeom>
          <a:noFill/>
          <a:ln/>
        </p:spPr>
        <p:txBody>
          <a:bodyPr wrap="square" lIns="0" tIns="0" rIns="0" bIns="0" rtlCol="0" anchor="ctr"/>
          <a:lstStyle/>
          <a:p>
            <a:pPr algn="ctr">
              <a:lnSpc>
                <a:spcPct val="120000"/>
              </a:lnSpc>
            </a:pPr>
            <a:r>
              <a:rPr lang="en-US" sz="1143" b="1" dirty="0">
                <a:solidFill>
                  <a:srgbClr val="FFFFFF"/>
                </a:solidFill>
                <a:latin typeface="MiSans" pitchFamily="34" charset="0"/>
                <a:ea typeface="MiSans" pitchFamily="34" charset="-122"/>
                <a:cs typeface="MiSans" pitchFamily="34" charset="-120"/>
              </a:rPr>
              <a:t>0</a:t>
            </a:r>
            <a:r>
              <a:rPr lang="kk-KZ" sz="1143" b="1" dirty="0">
                <a:solidFill>
                  <a:srgbClr val="FFFFFF"/>
                </a:solidFill>
                <a:latin typeface="MiSans" pitchFamily="34" charset="0"/>
                <a:ea typeface="MiSans" pitchFamily="34" charset="-122"/>
                <a:cs typeface="MiSans" pitchFamily="34" charset="-120"/>
              </a:rPr>
              <a:t>4</a:t>
            </a:r>
            <a:endParaRPr lang="en-US" sz="1600" dirty="0"/>
          </a:p>
        </p:txBody>
      </p:sp>
      <p:sp>
        <p:nvSpPr>
          <p:cNvPr id="121" name="Text 46">
            <a:extLst>
              <a:ext uri="{FF2B5EF4-FFF2-40B4-BE49-F238E27FC236}">
                <a16:creationId xmlns:a16="http://schemas.microsoft.com/office/drawing/2014/main" id="{9EA9A637-9422-44A0-9CE5-F7D345D17F4C}"/>
              </a:ext>
            </a:extLst>
          </p:cNvPr>
          <p:cNvSpPr/>
          <p:nvPr/>
        </p:nvSpPr>
        <p:spPr>
          <a:xfrm>
            <a:off x="5647520" y="4286880"/>
            <a:ext cx="5705929" cy="372883"/>
          </a:xfrm>
          <a:prstGeom prst="rect">
            <a:avLst/>
          </a:prstGeom>
          <a:noFill/>
          <a:ln/>
        </p:spPr>
        <p:txBody>
          <a:bodyPr wrap="square" lIns="0" tIns="0" rIns="0" bIns="0" rtlCol="0" anchor="ctr"/>
          <a:lstStyle/>
          <a:p>
            <a:pPr>
              <a:lnSpc>
                <a:spcPct val="120000"/>
              </a:lnSpc>
            </a:pPr>
            <a:r>
              <a:rPr lang="ru-RU" sz="1140" dirty="0" err="1">
                <a:solidFill>
                  <a:srgbClr val="002060"/>
                </a:solidFill>
                <a:latin typeface="MiSans" pitchFamily="34" charset="0"/>
                <a:ea typeface="MiSans" pitchFamily="34" charset="-122"/>
                <a:cs typeface="MiSans" pitchFamily="34" charset="-120"/>
              </a:rPr>
              <a:t>Міндетті</a:t>
            </a:r>
            <a:r>
              <a:rPr lang="ru-RU" sz="1140" dirty="0">
                <a:solidFill>
                  <a:srgbClr val="002060"/>
                </a:solidFill>
                <a:latin typeface="MiSans" pitchFamily="34" charset="0"/>
                <a:ea typeface="MiSans" pitchFamily="34" charset="-122"/>
                <a:cs typeface="MiSans" pitchFamily="34" charset="-120"/>
              </a:rPr>
              <a:t> әлеуметтік </a:t>
            </a:r>
            <a:r>
              <a:rPr lang="ru-RU" sz="1140" dirty="0" err="1">
                <a:solidFill>
                  <a:srgbClr val="002060"/>
                </a:solidFill>
                <a:latin typeface="MiSans" pitchFamily="34" charset="0"/>
                <a:ea typeface="MiSans" pitchFamily="34" charset="-122"/>
                <a:cs typeface="MiSans" pitchFamily="34" charset="-120"/>
              </a:rPr>
              <a:t>сақтандыру</a:t>
            </a:r>
            <a:r>
              <a:rPr lang="ru-RU" sz="1140" dirty="0">
                <a:solidFill>
                  <a:srgbClr val="002060"/>
                </a:solidFill>
                <a:latin typeface="MiSans" pitchFamily="34" charset="0"/>
                <a:ea typeface="MiSans" pitchFamily="34" charset="-122"/>
                <a:cs typeface="MiSans" pitchFamily="34" charset="-120"/>
              </a:rPr>
              <a:t> </a:t>
            </a:r>
            <a:r>
              <a:rPr lang="ru-RU" sz="1140" dirty="0" err="1">
                <a:solidFill>
                  <a:srgbClr val="002060"/>
                </a:solidFill>
                <a:latin typeface="MiSans" pitchFamily="34" charset="0"/>
                <a:ea typeface="MiSans" pitchFamily="34" charset="-122"/>
                <a:cs typeface="MiSans" pitchFamily="34" charset="-120"/>
              </a:rPr>
              <a:t>мәселелері</a:t>
            </a:r>
            <a:r>
              <a:rPr lang="ru-RU" sz="1140" dirty="0">
                <a:solidFill>
                  <a:srgbClr val="002060"/>
                </a:solidFill>
                <a:latin typeface="MiSans" pitchFamily="34" charset="0"/>
                <a:ea typeface="MiSans" pitchFamily="34" charset="-122"/>
                <a:cs typeface="MiSans" pitchFamily="34" charset="-120"/>
              </a:rPr>
              <a:t> </a:t>
            </a:r>
            <a:r>
              <a:rPr lang="ru-RU" sz="1140" dirty="0" err="1">
                <a:solidFill>
                  <a:srgbClr val="002060"/>
                </a:solidFill>
                <a:latin typeface="MiSans" pitchFamily="34" charset="0"/>
                <a:ea typeface="MiSans" pitchFamily="34" charset="-122"/>
                <a:cs typeface="MiSans" pitchFamily="34" charset="-120"/>
              </a:rPr>
              <a:t>бойынша</a:t>
            </a:r>
            <a:r>
              <a:rPr lang="ru-RU" sz="1140" dirty="0">
                <a:solidFill>
                  <a:srgbClr val="002060"/>
                </a:solidFill>
                <a:latin typeface="MiSans" pitchFamily="34" charset="0"/>
                <a:ea typeface="MiSans" pitchFamily="34" charset="-122"/>
                <a:cs typeface="MiSans" pitchFamily="34" charset="-120"/>
              </a:rPr>
              <a:t> </a:t>
            </a:r>
            <a:r>
              <a:rPr lang="ru-RU" sz="1140" b="1" dirty="0">
                <a:solidFill>
                  <a:srgbClr val="002060"/>
                </a:solidFill>
                <a:latin typeface="MiSans" pitchFamily="34" charset="0"/>
                <a:ea typeface="MiSans" pitchFamily="34" charset="-122"/>
                <a:cs typeface="MiSans" pitchFamily="34" charset="-120"/>
              </a:rPr>
              <a:t>АҚПАРАТТЫҚ-ТҮСІНДІРУ ЖҰМЫСТАРЫН</a:t>
            </a:r>
            <a:r>
              <a:rPr lang="ru-RU" sz="1140" dirty="0">
                <a:solidFill>
                  <a:srgbClr val="002060"/>
                </a:solidFill>
                <a:latin typeface="MiSans" pitchFamily="34" charset="0"/>
                <a:ea typeface="MiSans" pitchFamily="34" charset="-122"/>
                <a:cs typeface="MiSans" pitchFamily="34" charset="-120"/>
              </a:rPr>
              <a:t> </a:t>
            </a:r>
            <a:r>
              <a:rPr lang="ru-RU" sz="1140" dirty="0" err="1">
                <a:solidFill>
                  <a:srgbClr val="002060"/>
                </a:solidFill>
                <a:latin typeface="MiSans" pitchFamily="34" charset="0"/>
                <a:ea typeface="MiSans" pitchFamily="34" charset="-122"/>
                <a:cs typeface="MiSans" pitchFamily="34" charset="-120"/>
              </a:rPr>
              <a:t>жүргізу</a:t>
            </a:r>
            <a:endParaRPr lang="en-US" sz="1140" dirty="0">
              <a:solidFill>
                <a:srgbClr val="002060"/>
              </a:solidFill>
            </a:endParaRPr>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Динамика численности пенсионеров">
            <a:extLst>
              <a:ext uri="{FF2B5EF4-FFF2-40B4-BE49-F238E27FC236}">
                <a16:creationId xmlns:a16="http://schemas.microsoft.com/office/drawing/2014/main" id="{98E7C72D-2E59-415B-B896-FC2465F1DB47}"/>
              </a:ext>
            </a:extLst>
          </p:cNvPr>
          <p:cNvSpPr/>
          <p:nvPr/>
        </p:nvSpPr>
        <p:spPr>
          <a:xfrm>
            <a:off x="434566" y="768409"/>
            <a:ext cx="3985514" cy="298364"/>
          </a:xfrm>
          <a:prstGeom prst="roundRect">
            <a:avLst>
              <a:gd name="adj" fmla="val 29808"/>
            </a:avLst>
          </a:prstGeom>
          <a:noFill/>
          <a:ln w="12700">
            <a:noFill/>
            <a:miter lim="400000"/>
          </a:ln>
          <a:extLst>
            <a:ext uri="{C572A759-6A51-4108-AA02-DFA0A04FC94B}">
              <ma14:wrappingTextBoxFlag xmlns:ma14="http://schemas.microsoft.com/office/mac/drawingml/2011/main" xmlns=""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lvl="0" defTabSz="463258" hangingPunct="0">
              <a:defRPr/>
            </a:pPr>
            <a:r>
              <a:rPr lang="kk-KZ" sz="1200" dirty="0">
                <a:solidFill>
                  <a:srgbClr val="1A355D"/>
                </a:solidFill>
                <a:latin typeface="Arial" panose="020B0604020202020204" pitchFamily="34" charset="0"/>
                <a:ea typeface="+mn-ea"/>
                <a:cs typeface="Arial" panose="020B0604020202020204" pitchFamily="34" charset="0"/>
              </a:rPr>
              <a:t>ІСКЕ АСҚАН ТӘУЕКЕЛДЕРДІҢ ДИНАМИКАСЫ</a:t>
            </a:r>
          </a:p>
        </p:txBody>
      </p:sp>
      <p:graphicFrame>
        <p:nvGraphicFramePr>
          <p:cNvPr id="13" name="Диаграмма 12">
            <a:extLst>
              <a:ext uri="{FF2B5EF4-FFF2-40B4-BE49-F238E27FC236}">
                <a16:creationId xmlns:a16="http://schemas.microsoft.com/office/drawing/2014/main" id="{8EE237DD-0384-4C5F-A4FE-81F7C5304E8A}"/>
              </a:ext>
            </a:extLst>
          </p:cNvPr>
          <p:cNvGraphicFramePr/>
          <p:nvPr>
            <p:extLst/>
          </p:nvPr>
        </p:nvGraphicFramePr>
        <p:xfrm>
          <a:off x="479108" y="3230186"/>
          <a:ext cx="4141018" cy="1585834"/>
        </p:xfrm>
        <a:graphic>
          <a:graphicData uri="http://schemas.openxmlformats.org/drawingml/2006/chart">
            <c:chart xmlns:c="http://schemas.openxmlformats.org/drawingml/2006/chart" xmlns:r="http://schemas.openxmlformats.org/officeDocument/2006/relationships" r:id="rId3"/>
          </a:graphicData>
        </a:graphic>
      </p:graphicFrame>
      <p:sp>
        <p:nvSpPr>
          <p:cNvPr id="14" name="Динамика численности пенсионеров">
            <a:extLst>
              <a:ext uri="{FF2B5EF4-FFF2-40B4-BE49-F238E27FC236}">
                <a16:creationId xmlns:a16="http://schemas.microsoft.com/office/drawing/2014/main" id="{AB3A74DD-3CB9-4891-A42B-D6850C8B0791}"/>
              </a:ext>
            </a:extLst>
          </p:cNvPr>
          <p:cNvSpPr/>
          <p:nvPr/>
        </p:nvSpPr>
        <p:spPr>
          <a:xfrm>
            <a:off x="515041" y="3287123"/>
            <a:ext cx="3661084" cy="298364"/>
          </a:xfrm>
          <a:prstGeom prst="roundRect">
            <a:avLst>
              <a:gd name="adj" fmla="val 29808"/>
            </a:avLst>
          </a:prstGeom>
          <a:noFill/>
          <a:ln w="12700">
            <a:noFill/>
            <a:miter lim="400000"/>
          </a:ln>
          <a:extLst>
            <a:ext uri="{C572A759-6A51-4108-AA02-DFA0A04FC94B}">
              <ma14:wrappingTextBoxFlag xmlns:ma14="http://schemas.microsoft.com/office/mac/drawingml/2011/main" xmlns=""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lvl="0" defTabSz="463258" hangingPunct="0">
              <a:defRPr/>
            </a:pPr>
            <a:r>
              <a:rPr lang="kk-KZ" sz="1200" dirty="0">
                <a:solidFill>
                  <a:srgbClr val="1A355D"/>
                </a:solidFill>
                <a:latin typeface="Arial" panose="020B0604020202020204" pitchFamily="34" charset="0"/>
                <a:ea typeface="+mn-ea"/>
                <a:cs typeface="Arial" panose="020B0604020202020204" pitchFamily="34" charset="0"/>
              </a:rPr>
              <a:t>ТӘУЕКЕЛДЕР ДЕҢГЕЙІНІҢ ЖАЛПЫ БАҒАСЫ</a:t>
            </a:r>
          </a:p>
        </p:txBody>
      </p:sp>
      <p:pic>
        <p:nvPicPr>
          <p:cNvPr id="4" name="Picture 2" descr="ERM_consultancy_logo.jpg (512×195)">
            <a:extLst>
              <a:ext uri="{FF2B5EF4-FFF2-40B4-BE49-F238E27FC236}">
                <a16:creationId xmlns:a16="http://schemas.microsoft.com/office/drawing/2014/main" id="{4AC5FE71-365A-783B-1E4C-03BC86257C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66696" y="208846"/>
            <a:ext cx="1408820" cy="536563"/>
          </a:xfrm>
          <a:prstGeom prst="rect">
            <a:avLst/>
          </a:prstGeom>
          <a:noFill/>
          <a:extLst>
            <a:ext uri="{909E8E84-426E-40DD-AFC4-6F175D3DCCD1}">
              <a14:hiddenFill xmlns:a14="http://schemas.microsoft.com/office/drawing/2010/main">
                <a:solidFill>
                  <a:srgbClr val="FFFFFF"/>
                </a:solidFill>
              </a14:hiddenFill>
            </a:ext>
          </a:extLst>
        </p:spPr>
      </p:pic>
      <p:sp>
        <p:nvSpPr>
          <p:cNvPr id="10" name="Shape 0">
            <a:extLst>
              <a:ext uri="{FF2B5EF4-FFF2-40B4-BE49-F238E27FC236}">
                <a16:creationId xmlns:a16="http://schemas.microsoft.com/office/drawing/2014/main" id="{A9A81799-C4E6-7718-E30E-CC7922D440D2}"/>
              </a:ext>
            </a:extLst>
          </p:cNvPr>
          <p:cNvSpPr/>
          <p:nvPr/>
        </p:nvSpPr>
        <p:spPr>
          <a:xfrm>
            <a:off x="321901" y="215204"/>
            <a:ext cx="386281" cy="386281"/>
          </a:xfrm>
          <a:prstGeom prst="roundRect">
            <a:avLst>
              <a:gd name="adj" fmla="val 25000"/>
            </a:avLst>
          </a:prstGeom>
          <a:gradFill flip="none" rotWithShape="1">
            <a:gsLst>
              <a:gs pos="0">
                <a:srgbClr val="1A365D"/>
              </a:gs>
              <a:gs pos="100000">
                <a:srgbClr val="2B6CB0"/>
              </a:gs>
            </a:gsLst>
            <a:lin ang="2700000" scaled="1"/>
          </a:gradFill>
          <a:ln/>
          <a:effectLst>
            <a:outerShdw blurRad="120713" dist="80475" dir="5400000" algn="bl" rotWithShape="0">
              <a:srgbClr val="000000">
                <a:alpha val="10196"/>
              </a:srgbClr>
            </a:outerShdw>
          </a:effectLst>
        </p:spPr>
      </p:sp>
      <p:sp>
        <p:nvSpPr>
          <p:cNvPr id="16" name="Shape 1">
            <a:extLst>
              <a:ext uri="{FF2B5EF4-FFF2-40B4-BE49-F238E27FC236}">
                <a16:creationId xmlns:a16="http://schemas.microsoft.com/office/drawing/2014/main" id="{52A83C69-F4C6-4689-74A0-DCD67BDAC2CD}"/>
              </a:ext>
            </a:extLst>
          </p:cNvPr>
          <p:cNvSpPr/>
          <p:nvPr/>
        </p:nvSpPr>
        <p:spPr>
          <a:xfrm>
            <a:off x="434566" y="327869"/>
            <a:ext cx="160950" cy="160950"/>
          </a:xfrm>
          <a:custGeom>
            <a:avLst/>
            <a:gdLst/>
            <a:ahLst/>
            <a:cxnLst/>
            <a:rect l="l" t="t" r="r" b="b"/>
            <a:pathLst>
              <a:path w="160950" h="160950">
                <a:moveTo>
                  <a:pt x="80475" y="0"/>
                </a:moveTo>
                <a:cubicBezTo>
                  <a:pt x="85096" y="0"/>
                  <a:pt x="89340" y="2546"/>
                  <a:pt x="91541" y="6601"/>
                </a:cubicBezTo>
                <a:lnTo>
                  <a:pt x="159442" y="132344"/>
                </a:lnTo>
                <a:cubicBezTo>
                  <a:pt x="161548" y="136242"/>
                  <a:pt x="161453" y="140957"/>
                  <a:pt x="159190" y="144761"/>
                </a:cubicBezTo>
                <a:cubicBezTo>
                  <a:pt x="156927" y="148565"/>
                  <a:pt x="152809" y="150891"/>
                  <a:pt x="148376" y="150891"/>
                </a:cubicBezTo>
                <a:lnTo>
                  <a:pt x="12574" y="150891"/>
                </a:lnTo>
                <a:cubicBezTo>
                  <a:pt x="8142" y="150891"/>
                  <a:pt x="4055" y="148565"/>
                  <a:pt x="1760" y="144761"/>
                </a:cubicBezTo>
                <a:cubicBezTo>
                  <a:pt x="-534" y="140957"/>
                  <a:pt x="-597" y="136242"/>
                  <a:pt x="1509" y="132344"/>
                </a:cubicBezTo>
                <a:lnTo>
                  <a:pt x="69410" y="6601"/>
                </a:lnTo>
                <a:cubicBezTo>
                  <a:pt x="71610" y="2546"/>
                  <a:pt x="75854" y="0"/>
                  <a:pt x="80475" y="0"/>
                </a:cubicBezTo>
                <a:close/>
                <a:moveTo>
                  <a:pt x="80475" y="52812"/>
                </a:moveTo>
                <a:cubicBezTo>
                  <a:pt x="76294" y="52812"/>
                  <a:pt x="72931" y="56175"/>
                  <a:pt x="72931" y="60356"/>
                </a:cubicBezTo>
                <a:lnTo>
                  <a:pt x="72931" y="95564"/>
                </a:lnTo>
                <a:cubicBezTo>
                  <a:pt x="72931" y="99745"/>
                  <a:pt x="76294" y="103109"/>
                  <a:pt x="80475" y="103109"/>
                </a:cubicBezTo>
                <a:cubicBezTo>
                  <a:pt x="84656" y="103109"/>
                  <a:pt x="88020" y="99745"/>
                  <a:pt x="88020" y="95564"/>
                </a:cubicBezTo>
                <a:lnTo>
                  <a:pt x="88020" y="60356"/>
                </a:lnTo>
                <a:cubicBezTo>
                  <a:pt x="88020" y="56175"/>
                  <a:pt x="84656" y="52812"/>
                  <a:pt x="80475" y="52812"/>
                </a:cubicBezTo>
                <a:close/>
                <a:moveTo>
                  <a:pt x="88869" y="120713"/>
                </a:moveTo>
                <a:cubicBezTo>
                  <a:pt x="89059" y="117597"/>
                  <a:pt x="87506" y="114633"/>
                  <a:pt x="84835" y="113018"/>
                </a:cubicBezTo>
                <a:cubicBezTo>
                  <a:pt x="82164" y="111402"/>
                  <a:pt x="78818" y="111402"/>
                  <a:pt x="76147" y="113018"/>
                </a:cubicBezTo>
                <a:cubicBezTo>
                  <a:pt x="73476" y="114633"/>
                  <a:pt x="71922" y="117597"/>
                  <a:pt x="72113" y="120713"/>
                </a:cubicBezTo>
                <a:cubicBezTo>
                  <a:pt x="71922" y="123828"/>
                  <a:pt x="73476" y="126792"/>
                  <a:pt x="76147" y="128408"/>
                </a:cubicBezTo>
                <a:cubicBezTo>
                  <a:pt x="78818" y="130023"/>
                  <a:pt x="82164" y="130023"/>
                  <a:pt x="84835" y="128408"/>
                </a:cubicBezTo>
                <a:cubicBezTo>
                  <a:pt x="87506" y="126792"/>
                  <a:pt x="89059" y="123828"/>
                  <a:pt x="88869" y="120713"/>
                </a:cubicBezTo>
                <a:close/>
              </a:path>
            </a:pathLst>
          </a:custGeom>
          <a:solidFill>
            <a:srgbClr val="FFFFFF"/>
          </a:solidFill>
          <a:ln/>
        </p:spPr>
      </p:sp>
      <p:sp>
        <p:nvSpPr>
          <p:cNvPr id="19" name="Shape 4">
            <a:extLst>
              <a:ext uri="{FF2B5EF4-FFF2-40B4-BE49-F238E27FC236}">
                <a16:creationId xmlns:a16="http://schemas.microsoft.com/office/drawing/2014/main" id="{D9452D33-509B-F6BE-B4E8-7C787C0BB6EE}"/>
              </a:ext>
            </a:extLst>
          </p:cNvPr>
          <p:cNvSpPr/>
          <p:nvPr/>
        </p:nvSpPr>
        <p:spPr>
          <a:xfrm>
            <a:off x="321901" y="728898"/>
            <a:ext cx="772562" cy="51952"/>
          </a:xfrm>
          <a:prstGeom prst="roundRect">
            <a:avLst>
              <a:gd name="adj" fmla="val 0"/>
            </a:avLst>
          </a:prstGeom>
          <a:gradFill flip="none" rotWithShape="1">
            <a:gsLst>
              <a:gs pos="0">
                <a:srgbClr val="4299E1"/>
              </a:gs>
              <a:gs pos="100000">
                <a:srgbClr val="000000">
                  <a:alpha val="0"/>
                </a:srgbClr>
              </a:gs>
            </a:gsLst>
            <a:lin ang="0" scaled="1"/>
          </a:gradFill>
          <a:ln/>
        </p:spPr>
      </p:sp>
      <p:sp>
        <p:nvSpPr>
          <p:cNvPr id="20" name="Shape 47">
            <a:extLst>
              <a:ext uri="{FF2B5EF4-FFF2-40B4-BE49-F238E27FC236}">
                <a16:creationId xmlns:a16="http://schemas.microsoft.com/office/drawing/2014/main" id="{C34F28DF-2CEC-F800-B59F-7E2AD6C76BD8}"/>
              </a:ext>
            </a:extLst>
          </p:cNvPr>
          <p:cNvSpPr/>
          <p:nvPr/>
        </p:nvSpPr>
        <p:spPr>
          <a:xfrm>
            <a:off x="480169" y="4925057"/>
            <a:ext cx="4139957" cy="1475743"/>
          </a:xfrm>
          <a:prstGeom prst="roundRect">
            <a:avLst>
              <a:gd name="adj" fmla="val 10959"/>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sp>
      <p:sp>
        <p:nvSpPr>
          <p:cNvPr id="22" name="Text 49">
            <a:extLst>
              <a:ext uri="{FF2B5EF4-FFF2-40B4-BE49-F238E27FC236}">
                <a16:creationId xmlns:a16="http://schemas.microsoft.com/office/drawing/2014/main" id="{C5D75988-AAC3-362D-E326-E24971AAAF9D}"/>
              </a:ext>
            </a:extLst>
          </p:cNvPr>
          <p:cNvSpPr/>
          <p:nvPr/>
        </p:nvSpPr>
        <p:spPr>
          <a:xfrm>
            <a:off x="923942" y="5363660"/>
            <a:ext cx="3644826" cy="587469"/>
          </a:xfrm>
          <a:prstGeom prst="rect">
            <a:avLst/>
          </a:prstGeom>
          <a:noFill/>
          <a:ln/>
        </p:spPr>
        <p:txBody>
          <a:bodyPr wrap="square" lIns="0" tIns="0" rIns="0" bIns="0" rtlCol="0" anchor="ctr"/>
          <a:lstStyle/>
          <a:p>
            <a:pPr algn="just"/>
            <a:r>
              <a:rPr lang="ru-RU" sz="1100" dirty="0" err="1">
                <a:solidFill>
                  <a:srgbClr val="2B6CB0"/>
                </a:solidFill>
                <a:latin typeface="Arial" panose="020B0604020202020204" pitchFamily="34" charset="0"/>
                <a:ea typeface="MiSans" pitchFamily="34" charset="-122"/>
                <a:cs typeface="Arial" panose="020B0604020202020204" pitchFamily="34" charset="0"/>
              </a:rPr>
              <a:t>Сандық</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мәнде</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тәуекелдер</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иелері</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тарапынан</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қабылданған</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шаралардың</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нәтижесінде</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тәуекелдердің</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іске</a:t>
            </a:r>
            <a:r>
              <a:rPr lang="ru-RU" sz="1100" dirty="0">
                <a:solidFill>
                  <a:srgbClr val="2B6CB0"/>
                </a:solidFill>
                <a:latin typeface="Arial" panose="020B0604020202020204" pitchFamily="34" charset="0"/>
                <a:ea typeface="MiSans" pitchFamily="34" charset="-122"/>
                <a:cs typeface="Arial" panose="020B0604020202020204" pitchFamily="34" charset="0"/>
              </a:rPr>
              <a:t> асу </a:t>
            </a:r>
            <a:r>
              <a:rPr lang="ru-RU" sz="1100" dirty="0" err="1">
                <a:solidFill>
                  <a:srgbClr val="2B6CB0"/>
                </a:solidFill>
                <a:latin typeface="Arial" panose="020B0604020202020204" pitchFamily="34" charset="0"/>
                <a:ea typeface="MiSans" pitchFamily="34" charset="-122"/>
                <a:cs typeface="Arial" panose="020B0604020202020204" pitchFamily="34" charset="0"/>
              </a:rPr>
              <a:t>фактілерінің</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төмендеуі</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жалғасты</a:t>
            </a:r>
            <a:r>
              <a:rPr lang="ru-RU" sz="1100" dirty="0">
                <a:solidFill>
                  <a:srgbClr val="2B6CB0"/>
                </a:solidFill>
                <a:latin typeface="Arial" panose="020B0604020202020204" pitchFamily="34" charset="0"/>
                <a:ea typeface="MiSans" pitchFamily="34" charset="-122"/>
                <a:cs typeface="Arial" panose="020B0604020202020204" pitchFamily="34" charset="0"/>
              </a:rPr>
              <a:t>. </a:t>
            </a:r>
          </a:p>
          <a:p>
            <a:pPr algn="just"/>
            <a:r>
              <a:rPr lang="ru-RU" sz="1100" dirty="0" err="1">
                <a:solidFill>
                  <a:srgbClr val="2B6CB0"/>
                </a:solidFill>
                <a:latin typeface="Arial" panose="020B0604020202020204" pitchFamily="34" charset="0"/>
                <a:ea typeface="MiSans" pitchFamily="34" charset="-122"/>
                <a:cs typeface="Arial" panose="020B0604020202020204" pitchFamily="34" charset="0"/>
              </a:rPr>
              <a:t>Есепті</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кезеңнің</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басында</a:t>
            </a:r>
            <a:r>
              <a:rPr lang="ru-RU" sz="1100" dirty="0">
                <a:solidFill>
                  <a:srgbClr val="2B6CB0"/>
                </a:solidFill>
                <a:latin typeface="Arial" panose="020B0604020202020204" pitchFamily="34" charset="0"/>
                <a:ea typeface="MiSans" pitchFamily="34" charset="-122"/>
                <a:cs typeface="Arial" panose="020B0604020202020204" pitchFamily="34" charset="0"/>
              </a:rPr>
              <a:t> 1–25 </a:t>
            </a:r>
            <a:r>
              <a:rPr lang="ru-RU" sz="1100" dirty="0" err="1">
                <a:solidFill>
                  <a:srgbClr val="2B6CB0"/>
                </a:solidFill>
                <a:latin typeface="Arial" panose="020B0604020202020204" pitchFamily="34" charset="0"/>
                <a:ea typeface="MiSans" pitchFamily="34" charset="-122"/>
                <a:cs typeface="Arial" panose="020B0604020202020204" pitchFamily="34" charset="0"/>
              </a:rPr>
              <a:t>шкаласы</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бойынша</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тәуекелдер</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деңгейінің</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жалпы</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бағасы</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b="1" dirty="0">
                <a:solidFill>
                  <a:srgbClr val="2B6CB0"/>
                </a:solidFill>
                <a:latin typeface="Arial" panose="020B0604020202020204" pitchFamily="34" charset="0"/>
                <a:ea typeface="MiSans" pitchFamily="34" charset="-122"/>
                <a:cs typeface="Arial" panose="020B0604020202020204" pitchFamily="34" charset="0"/>
              </a:rPr>
              <a:t>11,9</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деңгейінде</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бағаланды</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ықтималдылық</a:t>
            </a:r>
            <a:r>
              <a:rPr lang="ru-RU" sz="1100" dirty="0">
                <a:solidFill>
                  <a:srgbClr val="2B6CB0"/>
                </a:solidFill>
                <a:latin typeface="Arial" panose="020B0604020202020204" pitchFamily="34" charset="0"/>
                <a:ea typeface="MiSans" pitchFamily="34" charset="-122"/>
                <a:cs typeface="Arial" panose="020B0604020202020204" pitchFamily="34" charset="0"/>
              </a:rPr>
              <a:t> = 3,5; </a:t>
            </a:r>
            <a:r>
              <a:rPr lang="ru-RU" sz="1100" dirty="0" err="1">
                <a:solidFill>
                  <a:srgbClr val="2B6CB0"/>
                </a:solidFill>
                <a:latin typeface="Arial" panose="020B0604020202020204" pitchFamily="34" charset="0"/>
                <a:ea typeface="MiSans" pitchFamily="34" charset="-122"/>
                <a:cs typeface="Arial" panose="020B0604020202020204" pitchFamily="34" charset="0"/>
              </a:rPr>
              <a:t>әсері</a:t>
            </a:r>
            <a:r>
              <a:rPr lang="ru-RU" sz="1100" dirty="0">
                <a:solidFill>
                  <a:srgbClr val="2B6CB0"/>
                </a:solidFill>
                <a:latin typeface="Arial" panose="020B0604020202020204" pitchFamily="34" charset="0"/>
                <a:ea typeface="MiSans" pitchFamily="34" charset="-122"/>
                <a:cs typeface="Arial" panose="020B0604020202020204" pitchFamily="34" charset="0"/>
              </a:rPr>
              <a:t> = 3,4), </a:t>
            </a:r>
            <a:r>
              <a:rPr lang="ru-RU" sz="1100" dirty="0" err="1">
                <a:solidFill>
                  <a:srgbClr val="2B6CB0"/>
                </a:solidFill>
                <a:latin typeface="Arial" panose="020B0604020202020204" pitchFamily="34" charset="0"/>
                <a:ea typeface="MiSans" pitchFamily="34" charset="-122"/>
                <a:cs typeface="Arial" panose="020B0604020202020204" pitchFamily="34" charset="0"/>
              </a:rPr>
              <a:t>кезең</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соңында</a:t>
            </a:r>
            <a:r>
              <a:rPr lang="ru-RU" sz="1100" dirty="0">
                <a:solidFill>
                  <a:srgbClr val="2B6CB0"/>
                </a:solidFill>
                <a:latin typeface="Arial" panose="020B0604020202020204" pitchFamily="34" charset="0"/>
                <a:ea typeface="MiSans" pitchFamily="34" charset="-122"/>
                <a:cs typeface="Arial" panose="020B0604020202020204" pitchFamily="34" charset="0"/>
              </a:rPr>
              <a:t> – </a:t>
            </a:r>
            <a:r>
              <a:rPr lang="ru-RU" sz="1100" b="1" dirty="0">
                <a:solidFill>
                  <a:srgbClr val="2B6CB0"/>
                </a:solidFill>
                <a:latin typeface="Arial" panose="020B0604020202020204" pitchFamily="34" charset="0"/>
                <a:ea typeface="MiSans" pitchFamily="34" charset="-122"/>
                <a:cs typeface="Arial" panose="020B0604020202020204" pitchFamily="34" charset="0"/>
              </a:rPr>
              <a:t>11,16</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деңгейінде</a:t>
            </a:r>
            <a:r>
              <a:rPr lang="ru-RU" sz="1100" dirty="0">
                <a:solidFill>
                  <a:srgbClr val="2B6CB0"/>
                </a:solidFill>
                <a:latin typeface="Arial" panose="020B0604020202020204" pitchFamily="34" charset="0"/>
                <a:ea typeface="MiSans" pitchFamily="34" charset="-122"/>
                <a:cs typeface="Arial" panose="020B0604020202020204" pitchFamily="34" charset="0"/>
              </a:rPr>
              <a:t> (</a:t>
            </a:r>
            <a:r>
              <a:rPr lang="ru-RU" sz="1100" dirty="0" err="1">
                <a:solidFill>
                  <a:srgbClr val="2B6CB0"/>
                </a:solidFill>
                <a:latin typeface="Arial" panose="020B0604020202020204" pitchFamily="34" charset="0"/>
                <a:ea typeface="MiSans" pitchFamily="34" charset="-122"/>
                <a:cs typeface="Arial" panose="020B0604020202020204" pitchFamily="34" charset="0"/>
              </a:rPr>
              <a:t>ықтималдылық</a:t>
            </a:r>
            <a:r>
              <a:rPr lang="ru-RU" sz="1100" dirty="0">
                <a:solidFill>
                  <a:srgbClr val="2B6CB0"/>
                </a:solidFill>
                <a:latin typeface="Arial" panose="020B0604020202020204" pitchFamily="34" charset="0"/>
                <a:ea typeface="MiSans" pitchFamily="34" charset="-122"/>
                <a:cs typeface="Arial" panose="020B0604020202020204" pitchFamily="34" charset="0"/>
              </a:rPr>
              <a:t> = 3,1; </a:t>
            </a:r>
            <a:r>
              <a:rPr lang="ru-RU" sz="1100" dirty="0" err="1">
                <a:solidFill>
                  <a:srgbClr val="2B6CB0"/>
                </a:solidFill>
                <a:latin typeface="Arial" panose="020B0604020202020204" pitchFamily="34" charset="0"/>
                <a:ea typeface="MiSans" pitchFamily="34" charset="-122"/>
                <a:cs typeface="Arial" panose="020B0604020202020204" pitchFamily="34" charset="0"/>
              </a:rPr>
              <a:t>әсері</a:t>
            </a:r>
            <a:r>
              <a:rPr lang="ru-RU" sz="1100" dirty="0">
                <a:solidFill>
                  <a:srgbClr val="2B6CB0"/>
                </a:solidFill>
                <a:latin typeface="Arial" panose="020B0604020202020204" pitchFamily="34" charset="0"/>
                <a:ea typeface="MiSans" pitchFamily="34" charset="-122"/>
                <a:cs typeface="Arial" panose="020B0604020202020204" pitchFamily="34" charset="0"/>
              </a:rPr>
              <a:t> = 3,6). </a:t>
            </a:r>
          </a:p>
        </p:txBody>
      </p:sp>
      <p:sp>
        <p:nvSpPr>
          <p:cNvPr id="21" name="Shape 48">
            <a:extLst>
              <a:ext uri="{FF2B5EF4-FFF2-40B4-BE49-F238E27FC236}">
                <a16:creationId xmlns:a16="http://schemas.microsoft.com/office/drawing/2014/main" id="{0B34A64E-095B-66DA-1FC3-A6E25FC939E5}"/>
              </a:ext>
            </a:extLst>
          </p:cNvPr>
          <p:cNvSpPr/>
          <p:nvPr/>
        </p:nvSpPr>
        <p:spPr>
          <a:xfrm>
            <a:off x="568220" y="5064323"/>
            <a:ext cx="277068" cy="277068"/>
          </a:xfrm>
          <a:custGeom>
            <a:avLst/>
            <a:gdLst/>
            <a:ahLst/>
            <a:cxnLst/>
            <a:rect l="l" t="t" r="r" b="b"/>
            <a:pathLst>
              <a:path w="112665" h="112665">
                <a:moveTo>
                  <a:pt x="56333" y="112665"/>
                </a:moveTo>
                <a:cubicBezTo>
                  <a:pt x="87424" y="112665"/>
                  <a:pt x="112665" y="87424"/>
                  <a:pt x="112665" y="56333"/>
                </a:cubicBezTo>
                <a:cubicBezTo>
                  <a:pt x="112665" y="25242"/>
                  <a:pt x="87424" y="0"/>
                  <a:pt x="56333" y="0"/>
                </a:cubicBezTo>
                <a:cubicBezTo>
                  <a:pt x="25242" y="0"/>
                  <a:pt x="0" y="25242"/>
                  <a:pt x="0" y="56333"/>
                </a:cubicBezTo>
                <a:cubicBezTo>
                  <a:pt x="0" y="87424"/>
                  <a:pt x="25242" y="112665"/>
                  <a:pt x="56333" y="112665"/>
                </a:cubicBezTo>
                <a:close/>
                <a:moveTo>
                  <a:pt x="49291" y="35208"/>
                </a:moveTo>
                <a:cubicBezTo>
                  <a:pt x="49291" y="31322"/>
                  <a:pt x="52446" y="28166"/>
                  <a:pt x="56333" y="28166"/>
                </a:cubicBezTo>
                <a:cubicBezTo>
                  <a:pt x="60219" y="28166"/>
                  <a:pt x="63374" y="31322"/>
                  <a:pt x="63374" y="35208"/>
                </a:cubicBezTo>
                <a:cubicBezTo>
                  <a:pt x="63374" y="39094"/>
                  <a:pt x="60219" y="42250"/>
                  <a:pt x="56333" y="42250"/>
                </a:cubicBezTo>
                <a:cubicBezTo>
                  <a:pt x="52446" y="42250"/>
                  <a:pt x="49291" y="39094"/>
                  <a:pt x="49291" y="35208"/>
                </a:cubicBezTo>
                <a:close/>
                <a:moveTo>
                  <a:pt x="47531" y="49291"/>
                </a:moveTo>
                <a:lnTo>
                  <a:pt x="58093" y="49291"/>
                </a:lnTo>
                <a:cubicBezTo>
                  <a:pt x="61020" y="49291"/>
                  <a:pt x="63374" y="51646"/>
                  <a:pt x="63374" y="54572"/>
                </a:cubicBezTo>
                <a:lnTo>
                  <a:pt x="63374" y="73937"/>
                </a:lnTo>
                <a:lnTo>
                  <a:pt x="65135" y="73937"/>
                </a:lnTo>
                <a:cubicBezTo>
                  <a:pt x="68061" y="73937"/>
                  <a:pt x="70416" y="76291"/>
                  <a:pt x="70416" y="79218"/>
                </a:cubicBezTo>
                <a:cubicBezTo>
                  <a:pt x="70416" y="82144"/>
                  <a:pt x="68061" y="84499"/>
                  <a:pt x="65135" y="84499"/>
                </a:cubicBezTo>
                <a:lnTo>
                  <a:pt x="47531" y="84499"/>
                </a:lnTo>
                <a:cubicBezTo>
                  <a:pt x="44604" y="84499"/>
                  <a:pt x="42250" y="82144"/>
                  <a:pt x="42250" y="79218"/>
                </a:cubicBezTo>
                <a:cubicBezTo>
                  <a:pt x="42250" y="76291"/>
                  <a:pt x="44604" y="73937"/>
                  <a:pt x="47531" y="73937"/>
                </a:cubicBezTo>
                <a:lnTo>
                  <a:pt x="52812" y="73937"/>
                </a:lnTo>
                <a:lnTo>
                  <a:pt x="52812" y="59853"/>
                </a:lnTo>
                <a:lnTo>
                  <a:pt x="47531" y="59853"/>
                </a:lnTo>
                <a:cubicBezTo>
                  <a:pt x="44604" y="59853"/>
                  <a:pt x="42250" y="57499"/>
                  <a:pt x="42250" y="54572"/>
                </a:cubicBezTo>
                <a:cubicBezTo>
                  <a:pt x="42250" y="51646"/>
                  <a:pt x="44604" y="49291"/>
                  <a:pt x="47531" y="49291"/>
                </a:cubicBezTo>
                <a:close/>
              </a:path>
            </a:pathLst>
          </a:custGeom>
          <a:solidFill>
            <a:srgbClr val="4299E1"/>
          </a:solidFill>
          <a:ln/>
        </p:spPr>
      </p:sp>
      <p:sp>
        <p:nvSpPr>
          <p:cNvPr id="23" name="Text 54">
            <a:extLst>
              <a:ext uri="{FF2B5EF4-FFF2-40B4-BE49-F238E27FC236}">
                <a16:creationId xmlns:a16="http://schemas.microsoft.com/office/drawing/2014/main" id="{E15FE234-2F75-D155-64CC-0E7E10FBF89F}"/>
              </a:ext>
            </a:extLst>
          </p:cNvPr>
          <p:cNvSpPr/>
          <p:nvPr/>
        </p:nvSpPr>
        <p:spPr>
          <a:xfrm>
            <a:off x="11666120" y="6540916"/>
            <a:ext cx="220006" cy="183338"/>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40</a:t>
            </a:r>
            <a:endParaRPr lang="en-US" sz="1000" dirty="0">
              <a:latin typeface="Arial" panose="020B0604020202020204" pitchFamily="34" charset="0"/>
              <a:cs typeface="Arial" panose="020B0604020202020204" pitchFamily="34" charset="0"/>
            </a:endParaRPr>
          </a:p>
        </p:txBody>
      </p:sp>
      <p:sp>
        <p:nvSpPr>
          <p:cNvPr id="18" name="Shape 45">
            <a:extLst>
              <a:ext uri="{FF2B5EF4-FFF2-40B4-BE49-F238E27FC236}">
                <a16:creationId xmlns:a16="http://schemas.microsoft.com/office/drawing/2014/main" id="{976B0819-69D7-4891-B615-9C791A8F04C0}"/>
              </a:ext>
            </a:extLst>
          </p:cNvPr>
          <p:cNvSpPr/>
          <p:nvPr/>
        </p:nvSpPr>
        <p:spPr>
          <a:xfrm>
            <a:off x="320684" y="6618213"/>
            <a:ext cx="83344" cy="111125"/>
          </a:xfrm>
          <a:custGeom>
            <a:avLst/>
            <a:gdLst/>
            <a:ahLst/>
            <a:cxnLst/>
            <a:rect l="l" t="t" r="r" b="b"/>
            <a:pathLst>
              <a:path w="83344" h="111125">
                <a:moveTo>
                  <a:pt x="13891" y="0"/>
                </a:moveTo>
                <a:cubicBezTo>
                  <a:pt x="6229" y="0"/>
                  <a:pt x="0" y="6229"/>
                  <a:pt x="0" y="13891"/>
                </a:cubicBezTo>
                <a:lnTo>
                  <a:pt x="0" y="97234"/>
                </a:lnTo>
                <a:cubicBezTo>
                  <a:pt x="0" y="104896"/>
                  <a:pt x="6229" y="111125"/>
                  <a:pt x="13891" y="111125"/>
                </a:cubicBezTo>
                <a:lnTo>
                  <a:pt x="69453" y="111125"/>
                </a:lnTo>
                <a:cubicBezTo>
                  <a:pt x="77115" y="111125"/>
                  <a:pt x="83344" y="104896"/>
                  <a:pt x="83344" y="97234"/>
                </a:cubicBezTo>
                <a:lnTo>
                  <a:pt x="83344" y="13891"/>
                </a:lnTo>
                <a:cubicBezTo>
                  <a:pt x="83344" y="6229"/>
                  <a:pt x="77115" y="0"/>
                  <a:pt x="69453" y="0"/>
                </a:cubicBezTo>
                <a:lnTo>
                  <a:pt x="13891" y="0"/>
                </a:lnTo>
                <a:close/>
                <a:moveTo>
                  <a:pt x="38199" y="76398"/>
                </a:moveTo>
                <a:lnTo>
                  <a:pt x="45145" y="76398"/>
                </a:lnTo>
                <a:cubicBezTo>
                  <a:pt x="48986" y="76398"/>
                  <a:pt x="52090" y="79502"/>
                  <a:pt x="52090" y="83344"/>
                </a:cubicBezTo>
                <a:lnTo>
                  <a:pt x="52090" y="100707"/>
                </a:lnTo>
                <a:lnTo>
                  <a:pt x="31254" y="100707"/>
                </a:lnTo>
                <a:lnTo>
                  <a:pt x="31254" y="83344"/>
                </a:lnTo>
                <a:cubicBezTo>
                  <a:pt x="31254" y="79502"/>
                  <a:pt x="34358" y="76398"/>
                  <a:pt x="38199" y="76398"/>
                </a:cubicBezTo>
                <a:close/>
                <a:moveTo>
                  <a:pt x="20836" y="24309"/>
                </a:moveTo>
                <a:cubicBezTo>
                  <a:pt x="20836" y="22399"/>
                  <a:pt x="22399" y="20836"/>
                  <a:pt x="24309" y="20836"/>
                </a:cubicBezTo>
                <a:lnTo>
                  <a:pt x="31254" y="20836"/>
                </a:lnTo>
                <a:cubicBezTo>
                  <a:pt x="33164" y="20836"/>
                  <a:pt x="34727" y="22399"/>
                  <a:pt x="34727" y="24309"/>
                </a:cubicBezTo>
                <a:lnTo>
                  <a:pt x="34727" y="31254"/>
                </a:lnTo>
                <a:cubicBezTo>
                  <a:pt x="34727" y="33164"/>
                  <a:pt x="33164" y="34727"/>
                  <a:pt x="31254" y="34727"/>
                </a:cubicBezTo>
                <a:lnTo>
                  <a:pt x="24309" y="34727"/>
                </a:lnTo>
                <a:cubicBezTo>
                  <a:pt x="22399" y="34727"/>
                  <a:pt x="20836" y="33164"/>
                  <a:pt x="20836" y="31254"/>
                </a:cubicBezTo>
                <a:lnTo>
                  <a:pt x="20836" y="24309"/>
                </a:lnTo>
                <a:close/>
                <a:moveTo>
                  <a:pt x="52090" y="20836"/>
                </a:moveTo>
                <a:lnTo>
                  <a:pt x="59035" y="20836"/>
                </a:lnTo>
                <a:cubicBezTo>
                  <a:pt x="60945" y="20836"/>
                  <a:pt x="62508" y="22399"/>
                  <a:pt x="62508" y="24309"/>
                </a:cubicBezTo>
                <a:lnTo>
                  <a:pt x="62508" y="31254"/>
                </a:lnTo>
                <a:cubicBezTo>
                  <a:pt x="62508" y="33164"/>
                  <a:pt x="60945" y="34727"/>
                  <a:pt x="59035" y="34727"/>
                </a:cubicBezTo>
                <a:lnTo>
                  <a:pt x="52090" y="34727"/>
                </a:lnTo>
                <a:cubicBezTo>
                  <a:pt x="50180" y="34727"/>
                  <a:pt x="48617" y="33164"/>
                  <a:pt x="48617" y="31254"/>
                </a:cubicBezTo>
                <a:lnTo>
                  <a:pt x="48617" y="24309"/>
                </a:lnTo>
                <a:cubicBezTo>
                  <a:pt x="48617" y="22399"/>
                  <a:pt x="50180" y="20836"/>
                  <a:pt x="52090" y="20836"/>
                </a:cubicBezTo>
                <a:close/>
                <a:moveTo>
                  <a:pt x="20836" y="52090"/>
                </a:moveTo>
                <a:cubicBezTo>
                  <a:pt x="20836" y="50180"/>
                  <a:pt x="22399" y="48617"/>
                  <a:pt x="24309" y="48617"/>
                </a:cubicBezTo>
                <a:lnTo>
                  <a:pt x="31254" y="48617"/>
                </a:lnTo>
                <a:cubicBezTo>
                  <a:pt x="33164" y="48617"/>
                  <a:pt x="34727" y="50180"/>
                  <a:pt x="34727" y="52090"/>
                </a:cubicBezTo>
                <a:lnTo>
                  <a:pt x="34727" y="59035"/>
                </a:lnTo>
                <a:cubicBezTo>
                  <a:pt x="34727" y="60945"/>
                  <a:pt x="33164" y="62508"/>
                  <a:pt x="31254" y="62508"/>
                </a:cubicBezTo>
                <a:lnTo>
                  <a:pt x="24309" y="62508"/>
                </a:lnTo>
                <a:cubicBezTo>
                  <a:pt x="22399" y="62508"/>
                  <a:pt x="20836" y="60945"/>
                  <a:pt x="20836" y="59035"/>
                </a:cubicBezTo>
                <a:lnTo>
                  <a:pt x="20836" y="52090"/>
                </a:lnTo>
                <a:close/>
                <a:moveTo>
                  <a:pt x="52090" y="48617"/>
                </a:moveTo>
                <a:lnTo>
                  <a:pt x="59035" y="48617"/>
                </a:lnTo>
                <a:cubicBezTo>
                  <a:pt x="60945" y="48617"/>
                  <a:pt x="62508" y="50180"/>
                  <a:pt x="62508" y="52090"/>
                </a:cubicBezTo>
                <a:lnTo>
                  <a:pt x="62508" y="59035"/>
                </a:lnTo>
                <a:cubicBezTo>
                  <a:pt x="62508" y="60945"/>
                  <a:pt x="60945" y="62508"/>
                  <a:pt x="59035" y="62508"/>
                </a:cubicBezTo>
                <a:lnTo>
                  <a:pt x="52090" y="62508"/>
                </a:lnTo>
                <a:cubicBezTo>
                  <a:pt x="50180" y="62508"/>
                  <a:pt x="48617" y="60945"/>
                  <a:pt x="48617" y="59035"/>
                </a:cubicBezTo>
                <a:lnTo>
                  <a:pt x="48617" y="52090"/>
                </a:lnTo>
                <a:cubicBezTo>
                  <a:pt x="48617" y="50180"/>
                  <a:pt x="50180" y="48617"/>
                  <a:pt x="52090" y="48617"/>
                </a:cubicBezTo>
                <a:close/>
              </a:path>
            </a:pathLst>
          </a:custGeom>
          <a:solidFill>
            <a:srgbClr val="2B6CB0"/>
          </a:solidFill>
          <a:ln/>
        </p:spPr>
      </p:sp>
      <p:sp>
        <p:nvSpPr>
          <p:cNvPr id="24" name="Text 46">
            <a:extLst>
              <a:ext uri="{FF2B5EF4-FFF2-40B4-BE49-F238E27FC236}">
                <a16:creationId xmlns:a16="http://schemas.microsoft.com/office/drawing/2014/main" id="{FBBAAD56-447F-4BC2-81DF-907D20A17D87}"/>
              </a:ext>
            </a:extLst>
          </p:cNvPr>
          <p:cNvSpPr/>
          <p:nvPr/>
        </p:nvSpPr>
        <p:spPr>
          <a:xfrm>
            <a:off x="493324" y="6570658"/>
            <a:ext cx="925491"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      </a:t>
            </a:r>
            <a:endParaRPr lang="en-US" sz="1000" dirty="0">
              <a:latin typeface="Arial" panose="020B0604020202020204" pitchFamily="34" charset="0"/>
              <a:cs typeface="Arial" panose="020B0604020202020204" pitchFamily="34" charset="0"/>
            </a:endParaRPr>
          </a:p>
        </p:txBody>
      </p:sp>
      <p:sp>
        <p:nvSpPr>
          <p:cNvPr id="25" name="Text 2">
            <a:extLst>
              <a:ext uri="{FF2B5EF4-FFF2-40B4-BE49-F238E27FC236}">
                <a16:creationId xmlns:a16="http://schemas.microsoft.com/office/drawing/2014/main" id="{FC6DF321-9D25-4296-A230-1E29C3192C23}"/>
              </a:ext>
            </a:extLst>
          </p:cNvPr>
          <p:cNvSpPr/>
          <p:nvPr/>
        </p:nvSpPr>
        <p:spPr>
          <a:xfrm>
            <a:off x="820289" y="78377"/>
            <a:ext cx="10963275" cy="190500"/>
          </a:xfrm>
          <a:prstGeom prst="rect">
            <a:avLst/>
          </a:prstGeom>
          <a:noFill/>
          <a:ln/>
        </p:spPr>
        <p:txBody>
          <a:bodyPr wrap="square" lIns="0" tIns="0" rIns="0" bIns="0" rtlCol="0" anchor="ctr"/>
          <a:lstStyle/>
          <a:p>
            <a:pPr>
              <a:lnSpc>
                <a:spcPct val="120000"/>
              </a:lnSpc>
            </a:pPr>
            <a:r>
              <a:rPr lang="ru-RU"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grpSp>
        <p:nvGrpSpPr>
          <p:cNvPr id="3" name="Группа 2">
            <a:extLst>
              <a:ext uri="{FF2B5EF4-FFF2-40B4-BE49-F238E27FC236}">
                <a16:creationId xmlns:a16="http://schemas.microsoft.com/office/drawing/2014/main" id="{A9F0B738-1A78-4BBC-B716-A05299B6F6D4}"/>
              </a:ext>
            </a:extLst>
          </p:cNvPr>
          <p:cNvGrpSpPr/>
          <p:nvPr/>
        </p:nvGrpSpPr>
        <p:grpSpPr>
          <a:xfrm>
            <a:off x="479108" y="1083698"/>
            <a:ext cx="4141018" cy="2058617"/>
            <a:chOff x="479108" y="1225575"/>
            <a:chExt cx="3985515" cy="1801272"/>
          </a:xfrm>
        </p:grpSpPr>
        <p:graphicFrame>
          <p:nvGraphicFramePr>
            <p:cNvPr id="11" name="Диаграмма 10">
              <a:extLst>
                <a:ext uri="{FF2B5EF4-FFF2-40B4-BE49-F238E27FC236}">
                  <a16:creationId xmlns:a16="http://schemas.microsoft.com/office/drawing/2014/main" id="{91EC2A0D-7EA4-412F-AC8D-AF94D2BC832D}"/>
                </a:ext>
              </a:extLst>
            </p:cNvPr>
            <p:cNvGraphicFramePr/>
            <p:nvPr>
              <p:extLst/>
            </p:nvPr>
          </p:nvGraphicFramePr>
          <p:xfrm>
            <a:off x="479108" y="1225575"/>
            <a:ext cx="3985515" cy="1801272"/>
          </p:xfrm>
          <a:graphic>
            <a:graphicData uri="http://schemas.openxmlformats.org/drawingml/2006/chart">
              <c:chart xmlns:c="http://schemas.openxmlformats.org/drawingml/2006/chart" xmlns:r="http://schemas.openxmlformats.org/officeDocument/2006/relationships" r:id="rId5"/>
            </a:graphicData>
          </a:graphic>
        </p:graphicFrame>
        <p:sp>
          <p:nvSpPr>
            <p:cNvPr id="2" name="Прямоугольник 1">
              <a:extLst>
                <a:ext uri="{FF2B5EF4-FFF2-40B4-BE49-F238E27FC236}">
                  <a16:creationId xmlns:a16="http://schemas.microsoft.com/office/drawing/2014/main" id="{72D0A091-D9F6-4C0B-9F0D-EEC742591E5E}"/>
                </a:ext>
              </a:extLst>
            </p:cNvPr>
            <p:cNvSpPr/>
            <p:nvPr/>
          </p:nvSpPr>
          <p:spPr>
            <a:xfrm>
              <a:off x="1383527" y="1327868"/>
              <a:ext cx="61870" cy="172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grpSp>
      <p:sp>
        <p:nvSpPr>
          <p:cNvPr id="26" name="Динамика численности пенсионеров">
            <a:extLst>
              <a:ext uri="{FF2B5EF4-FFF2-40B4-BE49-F238E27FC236}">
                <a16:creationId xmlns:a16="http://schemas.microsoft.com/office/drawing/2014/main" id="{F3010F69-5787-4957-8997-B21C06654DBE}"/>
              </a:ext>
            </a:extLst>
          </p:cNvPr>
          <p:cNvSpPr/>
          <p:nvPr/>
        </p:nvSpPr>
        <p:spPr>
          <a:xfrm>
            <a:off x="4588314" y="780850"/>
            <a:ext cx="2705459" cy="298364"/>
          </a:xfrm>
          <a:prstGeom prst="roundRect">
            <a:avLst>
              <a:gd name="adj" fmla="val 29808"/>
            </a:avLst>
          </a:prstGeom>
          <a:noFill/>
          <a:ln w="12700">
            <a:noFill/>
            <a:miter lim="400000"/>
          </a:ln>
          <a:extLst>
            <a:ext uri="{C572A759-6A51-4108-AA02-DFA0A04FC94B}">
              <ma14:wrappingTextBoxFlag xmlns="" xmlns:ma14="http://schemas.microsoft.com/office/mac/drawingml/2011/main"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marL="0" marR="0" lvl="0" indent="0" algn="ctr" defTabSz="463258" rtl="0" eaLnBrk="1" fontAlgn="auto" latinLnBrk="0" hangingPunct="0">
              <a:lnSpc>
                <a:spcPct val="100000"/>
              </a:lnSpc>
              <a:spcBef>
                <a:spcPts val="0"/>
              </a:spcBef>
              <a:spcAft>
                <a:spcPts val="0"/>
              </a:spcAft>
              <a:buClrTx/>
              <a:buSzTx/>
              <a:buFontTx/>
              <a:buNone/>
              <a:tabLst/>
              <a:defRPr/>
            </a:pPr>
            <a:r>
              <a:rPr lang="kk-KZ" sz="1200" dirty="0">
                <a:solidFill>
                  <a:srgbClr val="1A355D"/>
                </a:solidFill>
                <a:latin typeface="Arial" panose="020B0604020202020204" pitchFamily="34" charset="0"/>
                <a:ea typeface="+mn-ea"/>
                <a:cs typeface="Arial" panose="020B0604020202020204" pitchFamily="34" charset="0"/>
              </a:rPr>
              <a:t>ТӘУЕКЕЛДЕР КАРТАСЫ</a:t>
            </a:r>
            <a:endParaRPr sz="1200" dirty="0">
              <a:solidFill>
                <a:srgbClr val="1A355D"/>
              </a:solidFill>
              <a:latin typeface="Arial" panose="020B0604020202020204" pitchFamily="34" charset="0"/>
              <a:ea typeface="+mn-ea"/>
              <a:cs typeface="Arial" panose="020B0604020202020204" pitchFamily="34" charset="0"/>
            </a:endParaRPr>
          </a:p>
        </p:txBody>
      </p:sp>
      <p:grpSp>
        <p:nvGrpSpPr>
          <p:cNvPr id="15" name="Группа 14">
            <a:extLst>
              <a:ext uri="{FF2B5EF4-FFF2-40B4-BE49-F238E27FC236}">
                <a16:creationId xmlns:a16="http://schemas.microsoft.com/office/drawing/2014/main" id="{1D8CE20E-4612-493B-9830-1E048FCCA354}"/>
              </a:ext>
            </a:extLst>
          </p:cNvPr>
          <p:cNvGrpSpPr/>
          <p:nvPr/>
        </p:nvGrpSpPr>
        <p:grpSpPr>
          <a:xfrm>
            <a:off x="4880345" y="1066773"/>
            <a:ext cx="7050497" cy="2501164"/>
            <a:chOff x="4858074" y="1066773"/>
            <a:chExt cx="7050497" cy="2501164"/>
          </a:xfrm>
        </p:grpSpPr>
        <p:sp>
          <p:nvSpPr>
            <p:cNvPr id="27" name="Shape 20">
              <a:extLst>
                <a:ext uri="{FF2B5EF4-FFF2-40B4-BE49-F238E27FC236}">
                  <a16:creationId xmlns:a16="http://schemas.microsoft.com/office/drawing/2014/main" id="{A57793B9-B811-47BA-8E5F-131B03D5D97F}"/>
                </a:ext>
              </a:extLst>
            </p:cNvPr>
            <p:cNvSpPr/>
            <p:nvPr/>
          </p:nvSpPr>
          <p:spPr>
            <a:xfrm>
              <a:off x="4858074" y="1066773"/>
              <a:ext cx="7005955" cy="2501164"/>
            </a:xfrm>
            <a:prstGeom prst="roundRect">
              <a:avLst>
                <a:gd name="adj" fmla="val 3774"/>
              </a:avLst>
            </a:prstGeom>
            <a:solidFill>
              <a:srgbClr val="FFFFFF"/>
            </a:solidFill>
            <a:ln/>
            <a:effectLst>
              <a:outerShdw blurRad="48285" dist="32190" dir="5400000" algn="bl" rotWithShape="0">
                <a:srgbClr val="000000">
                  <a:alpha val="10196"/>
                </a:srgbClr>
              </a:outerShdw>
            </a:effectLst>
          </p:spPr>
        </p:sp>
        <p:pic>
          <p:nvPicPr>
            <p:cNvPr id="29" name="Рисунок 28">
              <a:extLst>
                <a:ext uri="{FF2B5EF4-FFF2-40B4-BE49-F238E27FC236}">
                  <a16:creationId xmlns:a16="http://schemas.microsoft.com/office/drawing/2014/main" id="{2D7EA966-F590-49FF-A798-F7BC6F8F2D01}"/>
                </a:ext>
              </a:extLst>
            </p:cNvPr>
            <p:cNvPicPr/>
            <p:nvPr/>
          </p:nvPicPr>
          <p:blipFill rotWithShape="1">
            <a:blip r:embed="rId6">
              <a:extLst>
                <a:ext uri="{28A0092B-C50C-407E-A947-70E740481C1C}">
                  <a14:useLocalDpi xmlns:a14="http://schemas.microsoft.com/office/drawing/2010/main" val="0"/>
                </a:ext>
              </a:extLst>
            </a:blip>
            <a:srcRect t="5893"/>
            <a:stretch/>
          </p:blipFill>
          <p:spPr bwMode="auto">
            <a:xfrm>
              <a:off x="4858074" y="1134816"/>
              <a:ext cx="7050497" cy="2089513"/>
            </a:xfrm>
            <a:prstGeom prst="rect">
              <a:avLst/>
            </a:prstGeom>
            <a:noFill/>
            <a:ln>
              <a:noFill/>
            </a:ln>
          </p:spPr>
        </p:pic>
        <p:sp>
          <p:nvSpPr>
            <p:cNvPr id="30" name="Shape 20">
              <a:extLst>
                <a:ext uri="{FF2B5EF4-FFF2-40B4-BE49-F238E27FC236}">
                  <a16:creationId xmlns:a16="http://schemas.microsoft.com/office/drawing/2014/main" id="{D9496A4E-4BDC-4798-85A8-257DFAA2DDFD}"/>
                </a:ext>
              </a:extLst>
            </p:cNvPr>
            <p:cNvSpPr/>
            <p:nvPr/>
          </p:nvSpPr>
          <p:spPr>
            <a:xfrm>
              <a:off x="7339156" y="1068905"/>
              <a:ext cx="2107627" cy="310990"/>
            </a:xfrm>
            <a:prstGeom prst="roundRect">
              <a:avLst>
                <a:gd name="adj" fmla="val 3774"/>
              </a:avLst>
            </a:prstGeom>
            <a:solidFill>
              <a:srgbClr val="FFFFFF"/>
            </a:solidFill>
            <a:ln/>
            <a:effectLst>
              <a:outerShdw blurRad="48285" dist="32190" dir="5400000" algn="bl" rotWithShape="0">
                <a:srgbClr val="000000">
                  <a:alpha val="0"/>
                </a:srgbClr>
              </a:outerShdw>
            </a:effectLst>
          </p:spPr>
        </p:sp>
        <p:sp>
          <p:nvSpPr>
            <p:cNvPr id="5" name="Прямоугольник 4">
              <a:extLst>
                <a:ext uri="{FF2B5EF4-FFF2-40B4-BE49-F238E27FC236}">
                  <a16:creationId xmlns:a16="http://schemas.microsoft.com/office/drawing/2014/main" id="{F1DEF464-A0F4-497D-A5EC-77DBC18050C9}"/>
                </a:ext>
              </a:extLst>
            </p:cNvPr>
            <p:cNvSpPr/>
            <p:nvPr/>
          </p:nvSpPr>
          <p:spPr>
            <a:xfrm>
              <a:off x="5772809" y="1126108"/>
              <a:ext cx="1933303" cy="217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700" b="1" dirty="0">
                  <a:solidFill>
                    <a:schemeClr val="tx1"/>
                  </a:solidFill>
                  <a:latin typeface="Times New Roman" panose="02020603050405020304" pitchFamily="18" charset="0"/>
                  <a:cs typeface="Times New Roman" panose="02020603050405020304" pitchFamily="18" charset="0"/>
                </a:rPr>
                <a:t>2025 жылдың басында</a:t>
              </a:r>
              <a:endParaRPr lang="ru-KZ" sz="700" b="1" dirty="0">
                <a:solidFill>
                  <a:schemeClr val="tx1"/>
                </a:solidFill>
                <a:latin typeface="Times New Roman" panose="02020603050405020304" pitchFamily="18" charset="0"/>
                <a:cs typeface="Times New Roman" panose="02020603050405020304" pitchFamily="18" charset="0"/>
              </a:endParaRPr>
            </a:p>
          </p:txBody>
        </p:sp>
        <p:sp>
          <p:nvSpPr>
            <p:cNvPr id="31" name="Прямоугольник 30">
              <a:extLst>
                <a:ext uri="{FF2B5EF4-FFF2-40B4-BE49-F238E27FC236}">
                  <a16:creationId xmlns:a16="http://schemas.microsoft.com/office/drawing/2014/main" id="{D70B6D8E-B4D5-47FE-A00D-53D7B280C897}"/>
                </a:ext>
              </a:extLst>
            </p:cNvPr>
            <p:cNvSpPr/>
            <p:nvPr/>
          </p:nvSpPr>
          <p:spPr>
            <a:xfrm>
              <a:off x="9144368" y="1139528"/>
              <a:ext cx="1933303" cy="217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700" b="1" dirty="0">
                  <a:solidFill>
                    <a:schemeClr val="tx1"/>
                  </a:solidFill>
                  <a:latin typeface="Times New Roman" panose="02020603050405020304" pitchFamily="18" charset="0"/>
                  <a:cs typeface="Times New Roman" panose="02020603050405020304" pitchFamily="18" charset="0"/>
                </a:rPr>
                <a:t>2025 жылдың соңында</a:t>
              </a:r>
              <a:endParaRPr lang="ru-KZ" sz="700" b="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665EB554-536C-4FDD-8141-45766B5F6CF2}"/>
                </a:ext>
              </a:extLst>
            </p:cNvPr>
            <p:cNvSpPr/>
            <p:nvPr/>
          </p:nvSpPr>
          <p:spPr>
            <a:xfrm>
              <a:off x="9376116" y="3077820"/>
              <a:ext cx="1568517" cy="191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900" b="1" dirty="0">
                  <a:solidFill>
                    <a:schemeClr val="tx1"/>
                  </a:solidFill>
                  <a:latin typeface="Times New Roman" panose="02020603050405020304" pitchFamily="18" charset="0"/>
                  <a:cs typeface="Times New Roman" panose="02020603050405020304" pitchFamily="18" charset="0"/>
                </a:rPr>
                <a:t>Әсері</a:t>
              </a:r>
              <a:endParaRPr lang="ru-KZ" sz="900" b="1" dirty="0">
                <a:solidFill>
                  <a:schemeClr val="tx1"/>
                </a:solidFill>
                <a:latin typeface="Times New Roman" panose="02020603050405020304" pitchFamily="18" charset="0"/>
                <a:cs typeface="Times New Roman" panose="02020603050405020304" pitchFamily="18" charset="0"/>
              </a:endParaRPr>
            </a:p>
          </p:txBody>
        </p:sp>
        <p:sp>
          <p:nvSpPr>
            <p:cNvPr id="32" name="Прямоугольник 31">
              <a:extLst>
                <a:ext uri="{FF2B5EF4-FFF2-40B4-BE49-F238E27FC236}">
                  <a16:creationId xmlns:a16="http://schemas.microsoft.com/office/drawing/2014/main" id="{4D6D81E3-7713-45D6-96FF-4CA2C9E1CDDA}"/>
                </a:ext>
              </a:extLst>
            </p:cNvPr>
            <p:cNvSpPr/>
            <p:nvPr/>
          </p:nvSpPr>
          <p:spPr>
            <a:xfrm>
              <a:off x="5890043" y="3071476"/>
              <a:ext cx="1568517" cy="191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900" b="1" dirty="0">
                  <a:solidFill>
                    <a:schemeClr val="tx1"/>
                  </a:solidFill>
                  <a:latin typeface="Times New Roman" panose="02020603050405020304" pitchFamily="18" charset="0"/>
                  <a:cs typeface="Times New Roman" panose="02020603050405020304" pitchFamily="18" charset="0"/>
                </a:rPr>
                <a:t>Әсері</a:t>
              </a:r>
              <a:endParaRPr lang="ru-KZ" sz="900" b="1" dirty="0">
                <a:solidFill>
                  <a:schemeClr val="tx1"/>
                </a:solidFill>
                <a:latin typeface="Times New Roman" panose="02020603050405020304" pitchFamily="18"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65F6DC81-812C-4CBC-A2A1-EC2AB8217E79}"/>
                </a:ext>
              </a:extLst>
            </p:cNvPr>
            <p:cNvSpPr/>
            <p:nvPr/>
          </p:nvSpPr>
          <p:spPr>
            <a:xfrm rot="16200000">
              <a:off x="4137313" y="2053250"/>
              <a:ext cx="1681833" cy="2090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900" b="1" dirty="0">
                  <a:solidFill>
                    <a:schemeClr val="tx1"/>
                  </a:solidFill>
                  <a:latin typeface="Times New Roman" panose="02020603050405020304" pitchFamily="18" charset="0"/>
                  <a:cs typeface="Times New Roman" panose="02020603050405020304" pitchFamily="18" charset="0"/>
                </a:rPr>
                <a:t>Ықтималдылық</a:t>
              </a:r>
              <a:endParaRPr lang="ru-KZ" sz="900" b="1" dirty="0">
                <a:solidFill>
                  <a:schemeClr val="tx1"/>
                </a:solidFill>
                <a:latin typeface="Times New Roman" panose="02020603050405020304" pitchFamily="18" charset="0"/>
                <a:cs typeface="Times New Roman" panose="02020603050405020304" pitchFamily="18" charset="0"/>
              </a:endParaRPr>
            </a:p>
          </p:txBody>
        </p:sp>
        <p:sp>
          <p:nvSpPr>
            <p:cNvPr id="33" name="Прямоугольник 32">
              <a:extLst>
                <a:ext uri="{FF2B5EF4-FFF2-40B4-BE49-F238E27FC236}">
                  <a16:creationId xmlns:a16="http://schemas.microsoft.com/office/drawing/2014/main" id="{8C1BCD9A-6C08-4C21-99BB-420E4E42BD68}"/>
                </a:ext>
              </a:extLst>
            </p:cNvPr>
            <p:cNvSpPr/>
            <p:nvPr/>
          </p:nvSpPr>
          <p:spPr>
            <a:xfrm rot="16200000">
              <a:off x="7735531" y="2075068"/>
              <a:ext cx="1681833" cy="2090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900" b="1" dirty="0">
                  <a:solidFill>
                    <a:schemeClr val="tx1"/>
                  </a:solidFill>
                  <a:latin typeface="Times New Roman" panose="02020603050405020304" pitchFamily="18" charset="0"/>
                  <a:cs typeface="Times New Roman" panose="02020603050405020304" pitchFamily="18" charset="0"/>
                </a:rPr>
                <a:t>Ықтималдылық</a:t>
              </a:r>
              <a:endParaRPr lang="ru-KZ" sz="900" b="1" dirty="0">
                <a:solidFill>
                  <a:schemeClr val="tx1"/>
                </a:solidFill>
                <a:latin typeface="Times New Roman" panose="02020603050405020304" pitchFamily="18" charset="0"/>
                <a:cs typeface="Times New Roman" panose="02020603050405020304" pitchFamily="18" charset="0"/>
              </a:endParaRPr>
            </a:p>
          </p:txBody>
        </p:sp>
      </p:grpSp>
      <p:sp>
        <p:nvSpPr>
          <p:cNvPr id="28" name="TextBox 27">
            <a:extLst>
              <a:ext uri="{FF2B5EF4-FFF2-40B4-BE49-F238E27FC236}">
                <a16:creationId xmlns:a16="http://schemas.microsoft.com/office/drawing/2014/main" id="{23182ECE-0BEF-4670-A00C-E8D39A86DCC9}"/>
              </a:ext>
            </a:extLst>
          </p:cNvPr>
          <p:cNvSpPr txBox="1"/>
          <p:nvPr/>
        </p:nvSpPr>
        <p:spPr>
          <a:xfrm>
            <a:off x="4856398" y="3161322"/>
            <a:ext cx="6671084" cy="430887"/>
          </a:xfrm>
          <a:prstGeom prst="rect">
            <a:avLst/>
          </a:prstGeom>
          <a:noFill/>
          <a:ln>
            <a:noFill/>
          </a:ln>
        </p:spPr>
        <p:txBody>
          <a:bodyPr wrap="square" rtlCol="0">
            <a:spAutoFit/>
          </a:bodyPr>
          <a:lstStyle/>
          <a:p>
            <a:pPr algn="just"/>
            <a:r>
              <a:rPr lang="ru-RU" sz="1100" dirty="0" err="1">
                <a:latin typeface="Arial" panose="020B0604020202020204" pitchFamily="34" charset="0"/>
                <a:cs typeface="Arial" panose="020B0604020202020204" pitchFamily="34" charset="0"/>
              </a:rPr>
              <a:t>Қордың</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тәуекелдерінің</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жалпы</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деңгейі</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төмендеу</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үрдісін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жалғастырып</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тәуекелдер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картасының</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қызғылт</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сары</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аймағында</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сақталды</a:t>
            </a:r>
            <a:r>
              <a:rPr lang="ru-RU" sz="1100" dirty="0">
                <a:latin typeface="Arial" panose="020B0604020202020204" pitchFamily="34" charset="0"/>
                <a:cs typeface="Arial" panose="020B0604020202020204" pitchFamily="34" charset="0"/>
              </a:rPr>
              <a:t>. </a:t>
            </a:r>
            <a:endParaRPr lang="ru-KZ" sz="1100" dirty="0">
              <a:latin typeface="Arial" panose="020B0604020202020204" pitchFamily="34" charset="0"/>
              <a:cs typeface="Arial" panose="020B0604020202020204" pitchFamily="34" charset="0"/>
            </a:endParaRPr>
          </a:p>
        </p:txBody>
      </p:sp>
      <p:sp>
        <p:nvSpPr>
          <p:cNvPr id="41" name="Shape 33">
            <a:extLst>
              <a:ext uri="{FF2B5EF4-FFF2-40B4-BE49-F238E27FC236}">
                <a16:creationId xmlns:a16="http://schemas.microsoft.com/office/drawing/2014/main" id="{79B086FF-9441-4462-90A5-D4EBF1372FBB}"/>
              </a:ext>
            </a:extLst>
          </p:cNvPr>
          <p:cNvSpPr/>
          <p:nvPr/>
        </p:nvSpPr>
        <p:spPr>
          <a:xfrm>
            <a:off x="4822386" y="3743339"/>
            <a:ext cx="256472" cy="244603"/>
          </a:xfrm>
          <a:custGeom>
            <a:avLst/>
            <a:gdLst/>
            <a:ahLst/>
            <a:cxnLst/>
            <a:rect l="l" t="t" r="r" b="b"/>
            <a:pathLst>
              <a:path w="160950" h="160950">
                <a:moveTo>
                  <a:pt x="80475" y="160950"/>
                </a:moveTo>
                <a:cubicBezTo>
                  <a:pt x="124891" y="160950"/>
                  <a:pt x="160950" y="124891"/>
                  <a:pt x="160950" y="80475"/>
                </a:cubicBezTo>
                <a:cubicBezTo>
                  <a:pt x="160950" y="36060"/>
                  <a:pt x="124891" y="0"/>
                  <a:pt x="80475" y="0"/>
                </a:cubicBezTo>
                <a:cubicBezTo>
                  <a:pt x="36060" y="0"/>
                  <a:pt x="0" y="36060"/>
                  <a:pt x="0" y="80475"/>
                </a:cubicBezTo>
                <a:cubicBezTo>
                  <a:pt x="0" y="124891"/>
                  <a:pt x="36060" y="160950"/>
                  <a:pt x="80475" y="160950"/>
                </a:cubicBezTo>
                <a:close/>
                <a:moveTo>
                  <a:pt x="80475" y="42752"/>
                </a:moveTo>
                <a:cubicBezTo>
                  <a:pt x="84656" y="42752"/>
                  <a:pt x="88020" y="46116"/>
                  <a:pt x="88020" y="50297"/>
                </a:cubicBezTo>
                <a:lnTo>
                  <a:pt x="88020" y="85505"/>
                </a:lnTo>
                <a:cubicBezTo>
                  <a:pt x="88020" y="89686"/>
                  <a:pt x="84656" y="93050"/>
                  <a:pt x="80475" y="93050"/>
                </a:cubicBezTo>
                <a:cubicBezTo>
                  <a:pt x="76294" y="93050"/>
                  <a:pt x="72931" y="89686"/>
                  <a:pt x="72931" y="85505"/>
                </a:cubicBezTo>
                <a:lnTo>
                  <a:pt x="72931" y="50297"/>
                </a:lnTo>
                <a:cubicBezTo>
                  <a:pt x="72931" y="46116"/>
                  <a:pt x="76294" y="42752"/>
                  <a:pt x="80475" y="42752"/>
                </a:cubicBezTo>
                <a:close/>
                <a:moveTo>
                  <a:pt x="72082" y="110653"/>
                </a:moveTo>
                <a:cubicBezTo>
                  <a:pt x="71891" y="107538"/>
                  <a:pt x="73445" y="104574"/>
                  <a:pt x="76115" y="102958"/>
                </a:cubicBezTo>
                <a:cubicBezTo>
                  <a:pt x="78786" y="101343"/>
                  <a:pt x="82133" y="101343"/>
                  <a:pt x="84804" y="102958"/>
                </a:cubicBezTo>
                <a:cubicBezTo>
                  <a:pt x="87474" y="104574"/>
                  <a:pt x="89028" y="107538"/>
                  <a:pt x="88837" y="110653"/>
                </a:cubicBezTo>
                <a:cubicBezTo>
                  <a:pt x="89028" y="113769"/>
                  <a:pt x="87474" y="116733"/>
                  <a:pt x="84804" y="118349"/>
                </a:cubicBezTo>
                <a:cubicBezTo>
                  <a:pt x="82133" y="119964"/>
                  <a:pt x="78786" y="119964"/>
                  <a:pt x="76115" y="118349"/>
                </a:cubicBezTo>
                <a:cubicBezTo>
                  <a:pt x="73445" y="116733"/>
                  <a:pt x="71891" y="113769"/>
                  <a:pt x="72082" y="110653"/>
                </a:cubicBezTo>
                <a:close/>
              </a:path>
            </a:pathLst>
          </a:custGeom>
          <a:solidFill>
            <a:srgbClr val="4299E1"/>
          </a:solidFill>
          <a:ln/>
        </p:spPr>
      </p:sp>
      <p:sp>
        <p:nvSpPr>
          <p:cNvPr id="42" name="Text 34">
            <a:extLst>
              <a:ext uri="{FF2B5EF4-FFF2-40B4-BE49-F238E27FC236}">
                <a16:creationId xmlns:a16="http://schemas.microsoft.com/office/drawing/2014/main" id="{421387E1-60A3-4F6B-972D-2A07214AC4FC}"/>
              </a:ext>
            </a:extLst>
          </p:cNvPr>
          <p:cNvSpPr/>
          <p:nvPr/>
        </p:nvSpPr>
        <p:spPr>
          <a:xfrm>
            <a:off x="5239815" y="3731243"/>
            <a:ext cx="2952889" cy="1888493"/>
          </a:xfrm>
          <a:prstGeom prst="rect">
            <a:avLst/>
          </a:prstGeom>
          <a:noFill/>
          <a:ln/>
        </p:spPr>
        <p:txBody>
          <a:bodyPr wrap="square" lIns="0" tIns="0" rIns="0" bIns="0" rtlCol="0" anchor="ctr"/>
          <a:lstStyle/>
          <a:p>
            <a:pPr algn="just"/>
            <a:r>
              <a:rPr lang="kk-KZ" sz="1200" dirty="0">
                <a:solidFill>
                  <a:srgbClr val="1A365D"/>
                </a:solidFill>
                <a:ea typeface="Quattrocento Sans" pitchFamily="34" charset="-122"/>
                <a:cs typeface="Quattrocento Sans" pitchFamily="34" charset="-120"/>
              </a:rPr>
              <a:t>2025 жылдың соңындағы жағдай бойынша келесі тәуекелдердің негізгі нәтижелілік индикаторлары өсу үрдісіне ие:</a:t>
            </a:r>
            <a:endParaRPr lang="en-US" sz="1200" dirty="0">
              <a:solidFill>
                <a:srgbClr val="1A365D"/>
              </a:solidFill>
            </a:endParaRPr>
          </a:p>
          <a:p>
            <a:pPr marL="349250" indent="-171450">
              <a:buFont typeface="Wingdings" panose="05000000000000000000" pitchFamily="2" charset="2"/>
              <a:buChar char="ü"/>
            </a:pPr>
            <a:r>
              <a:rPr lang="en-US" sz="1200" b="1" dirty="0">
                <a:solidFill>
                  <a:srgbClr val="1A365D"/>
                </a:solidFill>
              </a:rPr>
              <a:t>О-4: </a:t>
            </a:r>
            <a:r>
              <a:rPr lang="kk-KZ" sz="1200" dirty="0">
                <a:solidFill>
                  <a:srgbClr val="1A365D"/>
                </a:solidFill>
              </a:rPr>
              <a:t>Физикалық және техникалық қауіпсіздіктің бұзылуы</a:t>
            </a:r>
          </a:p>
          <a:p>
            <a:pPr marL="349250" indent="-171450">
              <a:buFont typeface="Wingdings" panose="05000000000000000000" pitchFamily="2" charset="2"/>
              <a:buChar char="ü"/>
            </a:pPr>
            <a:r>
              <a:rPr lang="en-US" sz="1200" b="1" dirty="0">
                <a:solidFill>
                  <a:srgbClr val="1A365D"/>
                </a:solidFill>
              </a:rPr>
              <a:t>L-1:</a:t>
            </a:r>
            <a:r>
              <a:rPr lang="en-US" sz="1200" dirty="0">
                <a:solidFill>
                  <a:srgbClr val="1A365D"/>
                </a:solidFill>
              </a:rPr>
              <a:t> </a:t>
            </a:r>
            <a:r>
              <a:rPr lang="kk-KZ" sz="1200" dirty="0">
                <a:solidFill>
                  <a:srgbClr val="1A365D"/>
                </a:solidFill>
              </a:rPr>
              <a:t>Сот шешімдерінің МӘСҚ-ның пайдасына шығарылмауы</a:t>
            </a:r>
          </a:p>
          <a:p>
            <a:pPr marL="349250" indent="-171450">
              <a:buFont typeface="Wingdings" panose="05000000000000000000" pitchFamily="2" charset="2"/>
              <a:buChar char="ü"/>
            </a:pPr>
            <a:r>
              <a:rPr lang="en-US" sz="1200" b="1" dirty="0">
                <a:solidFill>
                  <a:srgbClr val="1A365D"/>
                </a:solidFill>
              </a:rPr>
              <a:t>О-6: </a:t>
            </a:r>
            <a:r>
              <a:rPr lang="kk-KZ" sz="1200" dirty="0">
                <a:solidFill>
                  <a:srgbClr val="1A365D"/>
                </a:solidFill>
              </a:rPr>
              <a:t>Кадрлардың тұрақтамауы, персоналдың жеткіліксіз біліктілігі, персонал мотивациясының төмендеуі</a:t>
            </a:r>
          </a:p>
        </p:txBody>
      </p:sp>
      <p:sp>
        <p:nvSpPr>
          <p:cNvPr id="43" name="Динамика численности пенсионеров">
            <a:extLst>
              <a:ext uri="{FF2B5EF4-FFF2-40B4-BE49-F238E27FC236}">
                <a16:creationId xmlns:a16="http://schemas.microsoft.com/office/drawing/2014/main" id="{F3A3496A-5474-4964-9901-81565861DAB3}"/>
              </a:ext>
            </a:extLst>
          </p:cNvPr>
          <p:cNvSpPr/>
          <p:nvPr/>
        </p:nvSpPr>
        <p:spPr>
          <a:xfrm>
            <a:off x="8350195" y="3558102"/>
            <a:ext cx="3797936" cy="472948"/>
          </a:xfrm>
          <a:prstGeom prst="roundRect">
            <a:avLst>
              <a:gd name="adj" fmla="val 29808"/>
            </a:avLst>
          </a:prstGeom>
          <a:noFill/>
          <a:ln w="12700">
            <a:noFill/>
            <a:miter lim="400000"/>
          </a:ln>
          <a:extLst>
            <a:ext uri="{C572A759-6A51-4108-AA02-DFA0A04FC94B}">
              <ma14:wrappingTextBoxFlag xmlns="" xmlns:ma14="http://schemas.microsoft.com/office/mac/drawingml/2011/main"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lvl="0" defTabSz="463258" hangingPunct="0">
              <a:defRPr/>
            </a:pPr>
            <a:r>
              <a:rPr lang="kk-KZ" sz="1100" dirty="0">
                <a:solidFill>
                  <a:srgbClr val="1A355D"/>
                </a:solidFill>
                <a:latin typeface="Arial" panose="020B0604020202020204" pitchFamily="34" charset="0"/>
                <a:ea typeface="+mn-ea"/>
                <a:cs typeface="Arial" panose="020B0604020202020204" pitchFamily="34" charset="0"/>
              </a:rPr>
              <a:t>Тәуекелге бағдарланған мәдениетті дамыту</a:t>
            </a:r>
          </a:p>
        </p:txBody>
      </p:sp>
      <p:sp>
        <p:nvSpPr>
          <p:cNvPr id="44" name="TextBox 43">
            <a:extLst>
              <a:ext uri="{FF2B5EF4-FFF2-40B4-BE49-F238E27FC236}">
                <a16:creationId xmlns:a16="http://schemas.microsoft.com/office/drawing/2014/main" id="{ED31DCB1-1A7F-491D-8B61-A29274C949B1}"/>
              </a:ext>
            </a:extLst>
          </p:cNvPr>
          <p:cNvSpPr txBox="1"/>
          <p:nvPr/>
        </p:nvSpPr>
        <p:spPr>
          <a:xfrm>
            <a:off x="8380832" y="3901710"/>
            <a:ext cx="3529415" cy="2400657"/>
          </a:xfrm>
          <a:prstGeom prst="rect">
            <a:avLst/>
          </a:prstGeom>
          <a:noFill/>
          <a:ln>
            <a:noFill/>
          </a:ln>
        </p:spPr>
        <p:txBody>
          <a:bodyPr wrap="square" rtlCol="0">
            <a:spAutoFit/>
          </a:bodyPr>
          <a:lstStyle/>
          <a:p>
            <a:pPr marL="177800" indent="-177800" algn="just">
              <a:buClr>
                <a:srgbClr val="2B6CB0"/>
              </a:buClr>
              <a:buSzPct val="119000"/>
              <a:buFont typeface="Wingdings" panose="05000000000000000000" pitchFamily="2" charset="2"/>
              <a:buChar char="ü"/>
              <a:tabLst>
                <a:tab pos="177800" algn="l"/>
              </a:tabLst>
            </a:pPr>
            <a:r>
              <a:rPr lang="ru-RU" sz="1000" dirty="0" err="1">
                <a:latin typeface="Arial" panose="020B0604020202020204" pitchFamily="34" charset="0"/>
                <a:cs typeface="Arial" panose="020B0604020202020204" pitchFamily="34" charset="0"/>
              </a:rPr>
              <a:t>Қорда</a:t>
            </a:r>
            <a:r>
              <a:rPr lang="ru-RU" sz="1000" dirty="0">
                <a:latin typeface="Arial" panose="020B0604020202020204" pitchFamily="34" charset="0"/>
                <a:cs typeface="Arial" panose="020B0604020202020204" pitchFamily="34" charset="0"/>
              </a:rPr>
              <a:t> ТБЖ-</a:t>
            </a:r>
            <a:r>
              <a:rPr lang="ru-RU" sz="1000" dirty="0" err="1">
                <a:latin typeface="Arial" panose="020B0604020202020204" pitchFamily="34" charset="0"/>
                <a:cs typeface="Arial" panose="020B0604020202020204" pitchFamily="34" charset="0"/>
              </a:rPr>
              <a:t>ның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жұмыс</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істеуі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бойынша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тоқсан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сайын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оқыту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өткізіледі</a:t>
            </a:r>
            <a:endParaRPr lang="ru-RU" sz="1000" dirty="0">
              <a:latin typeface="Arial" panose="020B0604020202020204" pitchFamily="34" charset="0"/>
              <a:cs typeface="Arial" panose="020B0604020202020204" pitchFamily="34" charset="0"/>
            </a:endParaRPr>
          </a:p>
          <a:p>
            <a:pPr marL="177800" indent="-177800" algn="just">
              <a:buClr>
                <a:srgbClr val="2B6CB0"/>
              </a:buClr>
              <a:buSzPct val="119000"/>
              <a:buFont typeface="Wingdings" panose="05000000000000000000" pitchFamily="2" charset="2"/>
              <a:buChar char="ü"/>
              <a:tabLst>
                <a:tab pos="177800" algn="l"/>
              </a:tabLst>
            </a:pP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ТБЖ </a:t>
            </a:r>
            <a:r>
              <a:rPr lang="ru-RU" sz="1000" dirty="0" err="1">
                <a:latin typeface="Arial" panose="020B0604020202020204" pitchFamily="34" charset="0"/>
                <a:cs typeface="Arial" panose="020B0604020202020204" pitchFamily="34" charset="0"/>
              </a:rPr>
              <a:t>бойынша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ақпараттық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материалдар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таратылады</a:t>
            </a:r>
            <a:endParaRPr lang="ru-RU" sz="1000" dirty="0">
              <a:latin typeface="Arial" panose="020B0604020202020204" pitchFamily="34" charset="0"/>
              <a:cs typeface="Arial" panose="020B0604020202020204" pitchFamily="34" charset="0"/>
            </a:endParaRPr>
          </a:p>
          <a:p>
            <a:pPr marL="171450" indent="-171450" algn="just">
              <a:buClr>
                <a:srgbClr val="2B6CB0"/>
              </a:buClr>
              <a:buSzPct val="119000"/>
              <a:buFont typeface="Wingdings" panose="05000000000000000000" pitchFamily="2" charset="2"/>
              <a:buChar char="ü"/>
            </a:pPr>
            <a:r>
              <a:rPr lang="ru-RU" sz="1000" dirty="0" err="1">
                <a:latin typeface="Arial" panose="020B0604020202020204" pitchFamily="34" charset="0"/>
                <a:cs typeface="Arial" panose="020B0604020202020204" pitchFamily="34" charset="0"/>
              </a:rPr>
              <a:t>Саясаттың</a:t>
            </a:r>
            <a:r>
              <a:rPr lang="ru-RU" sz="1000" dirty="0">
                <a:latin typeface="Arial" panose="020B0604020202020204" pitchFamily="34" charset="0"/>
                <a:cs typeface="Arial" panose="020B0604020202020204" pitchFamily="34" charset="0"/>
              </a:rPr>
              <a:t> 5.7-тармағы 10) </a:t>
            </a:r>
            <a:r>
              <a:rPr lang="ru-RU" sz="1000" dirty="0" err="1">
                <a:latin typeface="Arial" panose="020B0604020202020204" pitchFamily="34" charset="0"/>
                <a:cs typeface="Arial" panose="020B0604020202020204" pitchFamily="34" charset="0"/>
              </a:rPr>
              <a:t>тармақшасына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сәйкес</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Басқармасы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отырыстарының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күн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тәртібі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мәселелері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бойынша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тәуекелдерге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қатысты</a:t>
            </a:r>
            <a:r>
              <a:rPr lang="ru-RU" sz="1000" dirty="0">
                <a:latin typeface="Arial" panose="020B0604020202020204" pitchFamily="34" charset="0"/>
                <a:cs typeface="Arial" panose="020B0604020202020204" pitchFamily="34" charset="0"/>
              </a:rPr>
              <a:t> 31 </a:t>
            </a:r>
            <a:r>
              <a:rPr lang="ru-RU" sz="1000" dirty="0" err="1">
                <a:latin typeface="Arial" panose="020B0604020202020204" pitchFamily="34" charset="0"/>
                <a:cs typeface="Arial" panose="020B0604020202020204" pitchFamily="34" charset="0"/>
              </a:rPr>
              <a:t>қорытынды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берілді</a:t>
            </a:r>
            <a:r>
              <a:rPr lang="ru-RU" sz="1000" dirty="0">
                <a:latin typeface="Arial" panose="020B0604020202020204" pitchFamily="34" charset="0"/>
                <a:cs typeface="Arial" panose="020B0604020202020204" pitchFamily="34" charset="0"/>
              </a:rPr>
              <a:t> </a:t>
            </a:r>
          </a:p>
          <a:p>
            <a:pPr marL="171450" indent="-171450" algn="just">
              <a:buClr>
                <a:srgbClr val="2B6CB0"/>
              </a:buClr>
              <a:buSzPct val="119000"/>
              <a:buFont typeface="Wingdings" panose="05000000000000000000" pitchFamily="2" charset="2"/>
              <a:buChar char="ü"/>
            </a:pP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интернет-</a:t>
            </a:r>
            <a:r>
              <a:rPr lang="ru-RU" sz="1000" dirty="0" err="1">
                <a:latin typeface="Arial" panose="020B0604020202020204" pitchFamily="34" charset="0"/>
                <a:cs typeface="Arial" panose="020B0604020202020204" pitchFamily="34" charset="0"/>
              </a:rPr>
              <a:t>ресурсында</a:t>
            </a:r>
            <a:r>
              <a:rPr lang="ru-RU" sz="1000" dirty="0">
                <a:latin typeface="Arial" panose="020B0604020202020204" pitchFamily="34" charset="0"/>
                <a:cs typeface="Arial" panose="020B0604020202020204" pitchFamily="34" charset="0"/>
              </a:rPr>
              <a:t> ТБЖ </a:t>
            </a:r>
            <a:r>
              <a:rPr lang="ru-RU" sz="1000" dirty="0" err="1">
                <a:latin typeface="Arial" panose="020B0604020202020204" pitchFamily="34" charset="0"/>
                <a:cs typeface="Arial" panose="020B0604020202020204" pitchFamily="34" charset="0"/>
              </a:rPr>
              <a:t>туралы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бөлім</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орналастырылған</a:t>
            </a:r>
            <a:r>
              <a:rPr lang="ru-RU" sz="1000" dirty="0">
                <a:latin typeface="Arial" panose="020B0604020202020204" pitchFamily="34" charset="0"/>
                <a:cs typeface="Arial" panose="020B0604020202020204" pitchFamily="34" charset="0"/>
              </a:rPr>
              <a:t>;</a:t>
            </a:r>
          </a:p>
          <a:p>
            <a:pPr marL="171450" indent="-171450" algn="just">
              <a:buClr>
                <a:srgbClr val="2B6CB0"/>
              </a:buClr>
              <a:buSzPct val="119000"/>
              <a:buFont typeface="Wingdings" panose="05000000000000000000" pitchFamily="2" charset="2"/>
              <a:buChar char="ü"/>
            </a:pPr>
            <a:r>
              <a:rPr lang="ru-RU" sz="1000" dirty="0" err="1">
                <a:latin typeface="Arial" panose="020B0604020202020204" pitchFamily="34" charset="0"/>
                <a:cs typeface="Arial" panose="020B0604020202020204" pitchFamily="34" charset="0"/>
              </a:rPr>
              <a:t>тәуекел</a:t>
            </a:r>
            <a:r>
              <a:rPr lang="ru-RU" sz="1000" dirty="0">
                <a:latin typeface="Arial" panose="020B0604020202020204" pitchFamily="34" charset="0"/>
                <a:cs typeface="Arial" panose="020B0604020202020204" pitchFamily="34" charset="0"/>
              </a:rPr>
              <a:t>-менеджер </a:t>
            </a:r>
            <a:r>
              <a:rPr lang="en-US" sz="1000" dirty="0">
                <a:latin typeface="Arial" panose="020B0604020202020204" pitchFamily="34" charset="0"/>
                <a:cs typeface="Arial" panose="020B0604020202020204" pitchFamily="34" charset="0"/>
              </a:rPr>
              <a:t>PECB Certified ISO 31000 Risk Manager </a:t>
            </a:r>
            <a:r>
              <a:rPr lang="ru-RU" sz="1000" dirty="0" err="1">
                <a:latin typeface="Arial" panose="020B0604020202020204" pitchFamily="34" charset="0"/>
                <a:cs typeface="Arial" panose="020B0604020202020204" pitchFamily="34" charset="0"/>
              </a:rPr>
              <a:t>халықаралық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сертификаттауынан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өтті</a:t>
            </a:r>
            <a:endParaRPr lang="ru-RU" sz="1000" dirty="0">
              <a:latin typeface="Arial" panose="020B0604020202020204" pitchFamily="34" charset="0"/>
              <a:cs typeface="Arial" panose="020B0604020202020204" pitchFamily="34" charset="0"/>
            </a:endParaRPr>
          </a:p>
          <a:p>
            <a:pPr marL="171450" indent="-171450" algn="just">
              <a:buClr>
                <a:srgbClr val="2B6CB0"/>
              </a:buClr>
              <a:buSzPct val="119000"/>
              <a:buFont typeface="Wingdings" panose="05000000000000000000" pitchFamily="2" charset="2"/>
              <a:buChar char="ü"/>
            </a:pPr>
            <a:r>
              <a:rPr lang="ru-RU" sz="1000" dirty="0">
                <a:latin typeface="Arial" panose="020B0604020202020204" pitchFamily="34" charset="0"/>
                <a:cs typeface="Arial" panose="020B0604020202020204" pitchFamily="34" charset="0"/>
              </a:rPr>
              <a:t>ІАҚ </a:t>
            </a:r>
            <a:r>
              <a:rPr lang="ru-RU" sz="1000" dirty="0" err="1">
                <a:latin typeface="Arial" panose="020B0604020202020204" pitchFamily="34" charset="0"/>
                <a:cs typeface="Arial" panose="020B0604020202020204" pitchFamily="34" charset="0"/>
              </a:rPr>
              <a:t>тарапынан</a:t>
            </a:r>
            <a:r>
              <a:rPr lang="ru-RU" sz="1000" dirty="0">
                <a:latin typeface="Arial" panose="020B0604020202020204" pitchFamily="34" charset="0"/>
                <a:cs typeface="Arial" panose="020B0604020202020204" pitchFamily="34" charset="0"/>
              </a:rPr>
              <a:t> ТБЖ-</a:t>
            </a:r>
            <a:r>
              <a:rPr lang="ru-RU" sz="1000" dirty="0" err="1">
                <a:latin typeface="Arial" panose="020B0604020202020204" pitchFamily="34" charset="0"/>
                <a:cs typeface="Arial" panose="020B0604020202020204" pitchFamily="34" charset="0"/>
              </a:rPr>
              <a:t>ға</a:t>
            </a:r>
            <a:r>
              <a:rPr lang="ru-RU" sz="1000" dirty="0">
                <a:latin typeface="Arial" panose="020B0604020202020204" pitchFamily="34" charset="0"/>
                <a:cs typeface="Arial" panose="020B0604020202020204" pitchFamily="34" charset="0"/>
              </a:rPr>
              <a:t> аудит </a:t>
            </a:r>
            <a:r>
              <a:rPr lang="ru-RU" sz="1000" dirty="0" err="1">
                <a:latin typeface="Arial" panose="020B0604020202020204" pitchFamily="34" charset="0"/>
                <a:cs typeface="Arial" panose="020B0604020202020204" pitchFamily="34" charset="0"/>
              </a:rPr>
              <a:t>жүргізілді</a:t>
            </a:r>
            <a:r>
              <a:rPr lang="ru-RU" sz="1000" dirty="0">
                <a:latin typeface="Arial" panose="020B0604020202020204" pitchFamily="34" charset="0"/>
                <a:cs typeface="Arial" panose="020B0604020202020204" pitchFamily="34" charset="0"/>
              </a:rPr>
              <a:t> (21.11.25 ж. </a:t>
            </a:r>
            <a:r>
              <a:rPr lang="ru-RU" sz="1000" dirty="0" err="1">
                <a:latin typeface="Arial" panose="020B0604020202020204" pitchFamily="34" charset="0"/>
                <a:cs typeface="Arial" panose="020B0604020202020204" pitchFamily="34" charset="0"/>
              </a:rPr>
              <a:t>аудиторлық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қорытынды</a:t>
            </a:r>
            <a:r>
              <a:rPr lang="ru-RU" sz="1000" dirty="0">
                <a:latin typeface="Arial" panose="020B0604020202020204" pitchFamily="34" charset="0"/>
                <a:cs typeface="Arial" panose="020B0604020202020204" pitchFamily="34" charset="0"/>
              </a:rPr>
              <a:t>), 2026 </a:t>
            </a:r>
            <a:r>
              <a:rPr lang="ru-RU" sz="1000" dirty="0" err="1">
                <a:latin typeface="Arial" panose="020B0604020202020204" pitchFamily="34" charset="0"/>
                <a:cs typeface="Arial" panose="020B0604020202020204" pitchFamily="34" charset="0"/>
              </a:rPr>
              <a:t>жылға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арналған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түзету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іс-шараларының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Жоспары</a:t>
            </a:r>
            <a:r>
              <a:rPr lang="ru-RU" sz="1000" dirty="0">
                <a:latin typeface="Arial" panose="020B0604020202020204" pitchFamily="34" charset="0"/>
                <a:cs typeface="Arial" panose="020B0604020202020204" pitchFamily="34" charset="0"/>
              </a:rPr>
              <a:t> (ТІЖ) </a:t>
            </a:r>
            <a:r>
              <a:rPr lang="ru-RU" sz="1000" dirty="0" err="1">
                <a:latin typeface="Arial" panose="020B0604020202020204" pitchFamily="34" charset="0"/>
                <a:cs typeface="Arial" panose="020B0604020202020204" pitchFamily="34" charset="0"/>
              </a:rPr>
              <a:t>әзірленді</a:t>
            </a:r>
            <a:endParaRPr lang="ru-RU" sz="1000" dirty="0">
              <a:latin typeface="Arial" panose="020B0604020202020204" pitchFamily="34" charset="0"/>
              <a:cs typeface="Arial" panose="020B0604020202020204" pitchFamily="34" charset="0"/>
            </a:endParaRPr>
          </a:p>
        </p:txBody>
      </p:sp>
      <p:sp>
        <p:nvSpPr>
          <p:cNvPr id="53" name="Shape 21">
            <a:extLst>
              <a:ext uri="{FF2B5EF4-FFF2-40B4-BE49-F238E27FC236}">
                <a16:creationId xmlns:a16="http://schemas.microsoft.com/office/drawing/2014/main" id="{698CA117-F622-4A61-8348-D5B092EC2C5C}"/>
              </a:ext>
            </a:extLst>
          </p:cNvPr>
          <p:cNvSpPr/>
          <p:nvPr/>
        </p:nvSpPr>
        <p:spPr>
          <a:xfrm>
            <a:off x="4862235" y="847201"/>
            <a:ext cx="160950" cy="160950"/>
          </a:xfrm>
          <a:custGeom>
            <a:avLst/>
            <a:gdLst/>
            <a:ahLst/>
            <a:cxnLst/>
            <a:rect l="l" t="t" r="r" b="b"/>
            <a:pathLst>
              <a:path w="160950" h="160950">
                <a:moveTo>
                  <a:pt x="20119" y="20119"/>
                </a:moveTo>
                <a:cubicBezTo>
                  <a:pt x="20119" y="14555"/>
                  <a:pt x="15624" y="10059"/>
                  <a:pt x="10059" y="10059"/>
                </a:cubicBezTo>
                <a:cubicBezTo>
                  <a:pt x="4495" y="10059"/>
                  <a:pt x="0" y="14555"/>
                  <a:pt x="0" y="20119"/>
                </a:cubicBezTo>
                <a:lnTo>
                  <a:pt x="0" y="125743"/>
                </a:lnTo>
                <a:cubicBezTo>
                  <a:pt x="0" y="139637"/>
                  <a:pt x="11254" y="150891"/>
                  <a:pt x="25149" y="150891"/>
                </a:cubicBezTo>
                <a:lnTo>
                  <a:pt x="150891" y="150891"/>
                </a:lnTo>
                <a:cubicBezTo>
                  <a:pt x="156455" y="150891"/>
                  <a:pt x="160950" y="146396"/>
                  <a:pt x="160950" y="140832"/>
                </a:cubicBezTo>
                <a:cubicBezTo>
                  <a:pt x="160950" y="135268"/>
                  <a:pt x="156455" y="130772"/>
                  <a:pt x="150891" y="130772"/>
                </a:cubicBezTo>
                <a:lnTo>
                  <a:pt x="25149" y="130772"/>
                </a:lnTo>
                <a:cubicBezTo>
                  <a:pt x="22382" y="130772"/>
                  <a:pt x="20119" y="128509"/>
                  <a:pt x="20119" y="125743"/>
                </a:cubicBezTo>
                <a:lnTo>
                  <a:pt x="20119" y="20119"/>
                </a:lnTo>
                <a:close/>
                <a:moveTo>
                  <a:pt x="147936" y="47342"/>
                </a:moveTo>
                <a:cubicBezTo>
                  <a:pt x="151866" y="43413"/>
                  <a:pt x="151866" y="37031"/>
                  <a:pt x="147936" y="33102"/>
                </a:cubicBezTo>
                <a:cubicBezTo>
                  <a:pt x="144007" y="29172"/>
                  <a:pt x="137625" y="29172"/>
                  <a:pt x="133696" y="33102"/>
                </a:cubicBezTo>
                <a:lnTo>
                  <a:pt x="100594" y="66235"/>
                </a:lnTo>
                <a:lnTo>
                  <a:pt x="82550" y="48222"/>
                </a:lnTo>
                <a:cubicBezTo>
                  <a:pt x="78621" y="44293"/>
                  <a:pt x="72239" y="44293"/>
                  <a:pt x="68310" y="48222"/>
                </a:cubicBezTo>
                <a:lnTo>
                  <a:pt x="38131" y="78400"/>
                </a:lnTo>
                <a:cubicBezTo>
                  <a:pt x="34202" y="82330"/>
                  <a:pt x="34202" y="88711"/>
                  <a:pt x="38131" y="92641"/>
                </a:cubicBezTo>
                <a:cubicBezTo>
                  <a:pt x="42061" y="96570"/>
                  <a:pt x="48442" y="96570"/>
                  <a:pt x="52372" y="92641"/>
                </a:cubicBezTo>
                <a:lnTo>
                  <a:pt x="75446" y="69567"/>
                </a:lnTo>
                <a:lnTo>
                  <a:pt x="93490" y="87611"/>
                </a:lnTo>
                <a:cubicBezTo>
                  <a:pt x="97419" y="91541"/>
                  <a:pt x="103800" y="91541"/>
                  <a:pt x="107730" y="87611"/>
                </a:cubicBezTo>
                <a:lnTo>
                  <a:pt x="147968" y="47374"/>
                </a:lnTo>
                <a:close/>
              </a:path>
            </a:pathLst>
          </a:custGeom>
          <a:solidFill>
            <a:srgbClr val="4299E1"/>
          </a:solidFill>
          <a:ln/>
        </p:spPr>
      </p:sp>
      <p:sp>
        <p:nvSpPr>
          <p:cNvPr id="38" name="Text 3">
            <a:extLst>
              <a:ext uri="{FF2B5EF4-FFF2-40B4-BE49-F238E27FC236}">
                <a16:creationId xmlns:a16="http://schemas.microsoft.com/office/drawing/2014/main" id="{65071427-1051-48EB-8688-A143C2ECE77F}"/>
              </a:ext>
            </a:extLst>
          </p:cNvPr>
          <p:cNvSpPr/>
          <p:nvPr/>
        </p:nvSpPr>
        <p:spPr>
          <a:xfrm>
            <a:off x="820289" y="324285"/>
            <a:ext cx="10991850" cy="381000"/>
          </a:xfrm>
          <a:prstGeom prst="rect">
            <a:avLst/>
          </a:prstGeom>
          <a:noFill/>
          <a:ln/>
        </p:spPr>
        <p:txBody>
          <a:bodyPr wrap="square" lIns="0" tIns="0" rIns="0" bIns="0" rtlCol="0" anchor="ctr"/>
          <a:lstStyle/>
          <a:p>
            <a:pPr>
              <a:lnSpc>
                <a:spcPct val="90000"/>
              </a:lnSpc>
            </a:pPr>
            <a:r>
              <a:rPr lang="ru-RU" b="1" dirty="0">
                <a:solidFill>
                  <a:schemeClr val="accent1">
                    <a:lumMod val="75000"/>
                  </a:schemeClr>
                </a:solidFill>
                <a:latin typeface="Arial" panose="020B0604020202020204" pitchFamily="34" charset="0"/>
                <a:cs typeface="Arial" panose="020B0604020202020204" pitchFamily="34" charset="0"/>
              </a:rPr>
              <a:t>ОРНЫҚТЫ ДАМУДЫ БАСҚАРУ</a:t>
            </a:r>
          </a:p>
          <a:p>
            <a:pPr>
              <a:lnSpc>
                <a:spcPct val="90000"/>
              </a:lnSpc>
            </a:pPr>
            <a:r>
              <a:rPr lang="ru-RU" b="1" dirty="0">
                <a:solidFill>
                  <a:srgbClr val="4299E1"/>
                </a:solidFill>
                <a:latin typeface="Quattrocento Sans" pitchFamily="34" charset="0"/>
                <a:ea typeface="Quattrocento Sans" pitchFamily="34" charset="-122"/>
                <a:cs typeface="Quattrocento Sans" pitchFamily="34" charset="-120"/>
              </a:rPr>
              <a:t>04-4 </a:t>
            </a:r>
            <a:r>
              <a:rPr lang="ru-RU" b="1" dirty="0">
                <a:solidFill>
                  <a:srgbClr val="1A365D"/>
                </a:solidFill>
                <a:latin typeface="Quattrocento Sans" pitchFamily="34" charset="0"/>
                <a:ea typeface="Quattrocento Sans" pitchFamily="34" charset="-122"/>
                <a:cs typeface="Quattrocento Sans" pitchFamily="34" charset="-120"/>
              </a:rPr>
              <a:t>КОРПОРАТИВТІК БАСҚАРУ- ТӘУЕКЕЛДЕРДІ БАСҚАРУ ЖҮЙЕСІ</a:t>
            </a:r>
          </a:p>
        </p:txBody>
      </p:sp>
    </p:spTree>
    <p:extLst>
      <p:ext uri="{BB962C8B-B14F-4D97-AF65-F5344CB8AC3E}">
        <p14:creationId xmlns:p14="http://schemas.microsoft.com/office/powerpoint/2010/main" val="12436579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a:extLst>
              <a:ext uri="{FF2B5EF4-FFF2-40B4-BE49-F238E27FC236}">
                <a16:creationId xmlns:a16="http://schemas.microsoft.com/office/drawing/2014/main" id="{1D7C56D6-E3FF-4FD3-812C-72008A418434}"/>
              </a:ext>
            </a:extLst>
          </p:cNvPr>
          <p:cNvSpPr txBox="1">
            <a:spLocks/>
          </p:cNvSpPr>
          <p:nvPr/>
        </p:nvSpPr>
        <p:spPr>
          <a:xfrm>
            <a:off x="5917199" y="472805"/>
            <a:ext cx="5348096" cy="39492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ru-RU" sz="1600" b="1" dirty="0">
                <a:solidFill>
                  <a:srgbClr val="1A355D"/>
                </a:solidFill>
                <a:latin typeface="Arial" panose="020B0604020202020204" pitchFamily="34" charset="0"/>
                <a:cs typeface="Arial" panose="020B0604020202020204" pitchFamily="34" charset="0"/>
              </a:rPr>
              <a:t>КОРПОРАТИВТІК ДАУЛАР МЕН МҮДДЕЛЕР ҚАҚТЫҒЫСЫН РЕТТЕУ</a:t>
            </a:r>
            <a:endParaRPr lang="ru-KZ" sz="1600" b="1" dirty="0">
              <a:solidFill>
                <a:srgbClr val="1A355D"/>
              </a:solidFill>
              <a:latin typeface="Arial" panose="020B0604020202020204" pitchFamily="34" charset="0"/>
              <a:cs typeface="Arial" panose="020B0604020202020204" pitchFamily="34" charset="0"/>
            </a:endParaRPr>
          </a:p>
        </p:txBody>
      </p:sp>
      <p:sp>
        <p:nvSpPr>
          <p:cNvPr id="55" name="Shape 0">
            <a:extLst>
              <a:ext uri="{FF2B5EF4-FFF2-40B4-BE49-F238E27FC236}">
                <a16:creationId xmlns:a16="http://schemas.microsoft.com/office/drawing/2014/main" id="{DD8C0E6F-AD2D-A67D-E8A3-F8AC60E46FEC}"/>
              </a:ext>
            </a:extLst>
          </p:cNvPr>
          <p:cNvSpPr/>
          <p:nvPr/>
        </p:nvSpPr>
        <p:spPr>
          <a:xfrm>
            <a:off x="379518" y="287156"/>
            <a:ext cx="436445" cy="455421"/>
          </a:xfrm>
          <a:prstGeom prst="roundRect">
            <a:avLst>
              <a:gd name="adj" fmla="val 26087"/>
            </a:avLst>
          </a:prstGeom>
          <a:gradFill flip="none" rotWithShape="1">
            <a:gsLst>
              <a:gs pos="0">
                <a:srgbClr val="1A365D"/>
              </a:gs>
              <a:gs pos="100000">
                <a:srgbClr val="2B6CB0"/>
              </a:gs>
            </a:gsLst>
            <a:lin ang="2700000" scaled="1"/>
          </a:gradFill>
          <a:ln/>
          <a:effectLst>
            <a:outerShdw blurRad="142319" dist="94879" dir="5400000" algn="bl" rotWithShape="0">
              <a:srgbClr val="000000">
                <a:alpha val="10196"/>
              </a:srgbClr>
            </a:outerShdw>
          </a:effectLst>
        </p:spPr>
      </p:sp>
      <p:sp>
        <p:nvSpPr>
          <p:cNvPr id="56" name="Shape 1">
            <a:extLst>
              <a:ext uri="{FF2B5EF4-FFF2-40B4-BE49-F238E27FC236}">
                <a16:creationId xmlns:a16="http://schemas.microsoft.com/office/drawing/2014/main" id="{9959B526-C859-9DDF-90FE-A0AC8F14C2F9}"/>
              </a:ext>
            </a:extLst>
          </p:cNvPr>
          <p:cNvSpPr/>
          <p:nvPr/>
        </p:nvSpPr>
        <p:spPr>
          <a:xfrm>
            <a:off x="489444" y="419987"/>
            <a:ext cx="213479" cy="189759"/>
          </a:xfrm>
          <a:custGeom>
            <a:avLst/>
            <a:gdLst/>
            <a:ahLst/>
            <a:cxnLst/>
            <a:rect l="l" t="t" r="r" b="b"/>
            <a:pathLst>
              <a:path w="213479" h="189759">
                <a:moveTo>
                  <a:pt x="99660" y="31577"/>
                </a:moveTo>
                <a:lnTo>
                  <a:pt x="56446" y="79610"/>
                </a:lnTo>
                <a:cubicBezTo>
                  <a:pt x="54741" y="81500"/>
                  <a:pt x="54815" y="84428"/>
                  <a:pt x="56631" y="86244"/>
                </a:cubicBezTo>
                <a:cubicBezTo>
                  <a:pt x="67935" y="97548"/>
                  <a:pt x="86281" y="97548"/>
                  <a:pt x="97585" y="86244"/>
                </a:cubicBezTo>
                <a:lnTo>
                  <a:pt x="109371" y="74458"/>
                </a:lnTo>
                <a:cubicBezTo>
                  <a:pt x="110927" y="72901"/>
                  <a:pt x="112892" y="72049"/>
                  <a:pt x="114893" y="71901"/>
                </a:cubicBezTo>
                <a:cubicBezTo>
                  <a:pt x="117413" y="71678"/>
                  <a:pt x="120008" y="72531"/>
                  <a:pt x="121935" y="74458"/>
                </a:cubicBezTo>
                <a:lnTo>
                  <a:pt x="187387" y="139354"/>
                </a:lnTo>
                <a:lnTo>
                  <a:pt x="213479" y="118599"/>
                </a:lnTo>
                <a:lnTo>
                  <a:pt x="213479" y="11860"/>
                </a:lnTo>
                <a:lnTo>
                  <a:pt x="171969" y="35580"/>
                </a:lnTo>
                <a:lnTo>
                  <a:pt x="163148" y="29687"/>
                </a:lnTo>
                <a:cubicBezTo>
                  <a:pt x="157292" y="25795"/>
                  <a:pt x="150436" y="23720"/>
                  <a:pt x="143394" y="23720"/>
                </a:cubicBezTo>
                <a:lnTo>
                  <a:pt x="117302" y="23720"/>
                </a:lnTo>
                <a:cubicBezTo>
                  <a:pt x="116894" y="23720"/>
                  <a:pt x="116450" y="23720"/>
                  <a:pt x="116042" y="23757"/>
                </a:cubicBezTo>
                <a:cubicBezTo>
                  <a:pt x="109778" y="24090"/>
                  <a:pt x="103886" y="26907"/>
                  <a:pt x="99660" y="31577"/>
                </a:cubicBezTo>
                <a:close/>
                <a:moveTo>
                  <a:pt x="43215" y="67713"/>
                </a:moveTo>
                <a:lnTo>
                  <a:pt x="82797" y="23720"/>
                </a:lnTo>
                <a:lnTo>
                  <a:pt x="68120" y="23720"/>
                </a:lnTo>
                <a:cubicBezTo>
                  <a:pt x="58670" y="23720"/>
                  <a:pt x="49626" y="27463"/>
                  <a:pt x="42955" y="34134"/>
                </a:cubicBezTo>
                <a:lnTo>
                  <a:pt x="41510" y="35580"/>
                </a:lnTo>
                <a:lnTo>
                  <a:pt x="0" y="11860"/>
                </a:lnTo>
                <a:lnTo>
                  <a:pt x="0" y="118599"/>
                </a:lnTo>
                <a:lnTo>
                  <a:pt x="57965" y="166891"/>
                </a:lnTo>
                <a:cubicBezTo>
                  <a:pt x="66490" y="174007"/>
                  <a:pt x="77238" y="177899"/>
                  <a:pt x="88319" y="177899"/>
                </a:cubicBezTo>
                <a:lnTo>
                  <a:pt x="94138" y="177899"/>
                </a:lnTo>
                <a:lnTo>
                  <a:pt x="91544" y="175304"/>
                </a:lnTo>
                <a:cubicBezTo>
                  <a:pt x="88060" y="171821"/>
                  <a:pt x="88060" y="166187"/>
                  <a:pt x="91544" y="162740"/>
                </a:cubicBezTo>
                <a:cubicBezTo>
                  <a:pt x="95028" y="159294"/>
                  <a:pt x="100661" y="159257"/>
                  <a:pt x="104108" y="162740"/>
                </a:cubicBezTo>
                <a:lnTo>
                  <a:pt x="119303" y="177936"/>
                </a:lnTo>
                <a:lnTo>
                  <a:pt x="122639" y="177936"/>
                </a:lnTo>
                <a:cubicBezTo>
                  <a:pt x="129718" y="177936"/>
                  <a:pt x="136649" y="176342"/>
                  <a:pt x="142949" y="173377"/>
                </a:cubicBezTo>
                <a:lnTo>
                  <a:pt x="133054" y="163445"/>
                </a:lnTo>
                <a:cubicBezTo>
                  <a:pt x="129570" y="159961"/>
                  <a:pt x="129570" y="154327"/>
                  <a:pt x="133054" y="150880"/>
                </a:cubicBezTo>
                <a:cubicBezTo>
                  <a:pt x="136537" y="147434"/>
                  <a:pt x="142171" y="147397"/>
                  <a:pt x="145618" y="150880"/>
                </a:cubicBezTo>
                <a:lnTo>
                  <a:pt x="157478" y="162740"/>
                </a:lnTo>
                <a:lnTo>
                  <a:pt x="163963" y="156254"/>
                </a:lnTo>
                <a:cubicBezTo>
                  <a:pt x="167262" y="152956"/>
                  <a:pt x="168226" y="148175"/>
                  <a:pt x="166780" y="143987"/>
                </a:cubicBezTo>
                <a:lnTo>
                  <a:pt x="115671" y="93286"/>
                </a:lnTo>
                <a:lnTo>
                  <a:pt x="110149" y="98808"/>
                </a:lnTo>
                <a:cubicBezTo>
                  <a:pt x="91877" y="117080"/>
                  <a:pt x="62302" y="117080"/>
                  <a:pt x="44030" y="98808"/>
                </a:cubicBezTo>
                <a:cubicBezTo>
                  <a:pt x="35506" y="90284"/>
                  <a:pt x="35172" y="76608"/>
                  <a:pt x="43215" y="67676"/>
                </a:cubicBezTo>
                <a:close/>
              </a:path>
            </a:pathLst>
          </a:custGeom>
          <a:solidFill>
            <a:srgbClr val="FFFFFF"/>
          </a:solidFill>
          <a:ln/>
        </p:spPr>
      </p:sp>
      <p:sp>
        <p:nvSpPr>
          <p:cNvPr id="58" name="Shape 4">
            <a:extLst>
              <a:ext uri="{FF2B5EF4-FFF2-40B4-BE49-F238E27FC236}">
                <a16:creationId xmlns:a16="http://schemas.microsoft.com/office/drawing/2014/main" id="{5C8089B1-D96B-01C3-43D3-74AF80D1AE2C}"/>
              </a:ext>
            </a:extLst>
          </p:cNvPr>
          <p:cNvSpPr/>
          <p:nvPr/>
        </p:nvSpPr>
        <p:spPr>
          <a:xfrm>
            <a:off x="379518" y="834719"/>
            <a:ext cx="910842" cy="37952"/>
          </a:xfrm>
          <a:prstGeom prst="roundRect">
            <a:avLst>
              <a:gd name="adj" fmla="val 0"/>
            </a:avLst>
          </a:prstGeom>
          <a:gradFill flip="none" rotWithShape="1">
            <a:gsLst>
              <a:gs pos="0">
                <a:srgbClr val="4299E1"/>
              </a:gs>
              <a:gs pos="100000">
                <a:srgbClr val="000000">
                  <a:alpha val="0"/>
                </a:srgbClr>
              </a:gs>
            </a:gsLst>
            <a:lin ang="0" scaled="1"/>
          </a:gradFill>
          <a:ln/>
        </p:spPr>
      </p:sp>
      <p:sp>
        <p:nvSpPr>
          <p:cNvPr id="60" name="Shape 30">
            <a:extLst>
              <a:ext uri="{FF2B5EF4-FFF2-40B4-BE49-F238E27FC236}">
                <a16:creationId xmlns:a16="http://schemas.microsoft.com/office/drawing/2014/main" id="{F22E4DAF-1DA9-185F-1084-1550C9F20D6A}"/>
              </a:ext>
            </a:extLst>
          </p:cNvPr>
          <p:cNvSpPr/>
          <p:nvPr/>
        </p:nvSpPr>
        <p:spPr>
          <a:xfrm>
            <a:off x="4289234" y="3969679"/>
            <a:ext cx="213479" cy="189759"/>
          </a:xfrm>
          <a:custGeom>
            <a:avLst/>
            <a:gdLst/>
            <a:ahLst/>
            <a:cxnLst/>
            <a:rect l="l" t="t" r="r" b="b"/>
            <a:pathLst>
              <a:path w="213479" h="189759">
                <a:moveTo>
                  <a:pt x="83019" y="91914"/>
                </a:moveTo>
                <a:cubicBezTo>
                  <a:pt x="107566" y="91914"/>
                  <a:pt x="127494" y="71986"/>
                  <a:pt x="127494" y="47440"/>
                </a:cubicBezTo>
                <a:cubicBezTo>
                  <a:pt x="127494" y="22893"/>
                  <a:pt x="107566" y="2965"/>
                  <a:pt x="83019" y="2965"/>
                </a:cubicBezTo>
                <a:cubicBezTo>
                  <a:pt x="58473" y="2965"/>
                  <a:pt x="38545" y="22893"/>
                  <a:pt x="38545" y="47440"/>
                </a:cubicBezTo>
                <a:cubicBezTo>
                  <a:pt x="38545" y="71986"/>
                  <a:pt x="58473" y="91914"/>
                  <a:pt x="83019" y="91914"/>
                </a:cubicBezTo>
                <a:close/>
                <a:moveTo>
                  <a:pt x="72012" y="112669"/>
                </a:moveTo>
                <a:cubicBezTo>
                  <a:pt x="35506" y="112669"/>
                  <a:pt x="5930" y="142245"/>
                  <a:pt x="5930" y="178751"/>
                </a:cubicBezTo>
                <a:cubicBezTo>
                  <a:pt x="5930" y="184829"/>
                  <a:pt x="10859" y="189759"/>
                  <a:pt x="16937" y="189759"/>
                </a:cubicBezTo>
                <a:lnTo>
                  <a:pt x="110149" y="189759"/>
                </a:lnTo>
                <a:cubicBezTo>
                  <a:pt x="96732" y="173970"/>
                  <a:pt x="88949" y="153623"/>
                  <a:pt x="88949" y="132090"/>
                </a:cubicBezTo>
                <a:lnTo>
                  <a:pt x="88949" y="120564"/>
                </a:lnTo>
                <a:cubicBezTo>
                  <a:pt x="88949" y="117858"/>
                  <a:pt x="89320" y="115189"/>
                  <a:pt x="90024" y="112669"/>
                </a:cubicBezTo>
                <a:lnTo>
                  <a:pt x="72012" y="112669"/>
                </a:lnTo>
                <a:close/>
                <a:moveTo>
                  <a:pt x="165038" y="181049"/>
                </a:moveTo>
                <a:lnTo>
                  <a:pt x="160109" y="183384"/>
                </a:lnTo>
                <a:lnTo>
                  <a:pt x="160109" y="113670"/>
                </a:lnTo>
                <a:lnTo>
                  <a:pt x="195689" y="125530"/>
                </a:lnTo>
                <a:lnTo>
                  <a:pt x="195689" y="132794"/>
                </a:lnTo>
                <a:cubicBezTo>
                  <a:pt x="195689" y="153475"/>
                  <a:pt x="183755" y="172265"/>
                  <a:pt x="165038" y="181086"/>
                </a:cubicBezTo>
                <a:close/>
                <a:moveTo>
                  <a:pt x="156366" y="96177"/>
                </a:moveTo>
                <a:lnTo>
                  <a:pt x="114856" y="110001"/>
                </a:lnTo>
                <a:cubicBezTo>
                  <a:pt x="110001" y="111632"/>
                  <a:pt x="106739" y="116153"/>
                  <a:pt x="106739" y="121268"/>
                </a:cubicBezTo>
                <a:lnTo>
                  <a:pt x="106739" y="132794"/>
                </a:lnTo>
                <a:cubicBezTo>
                  <a:pt x="106739" y="160368"/>
                  <a:pt x="122676" y="185460"/>
                  <a:pt x="147582" y="197171"/>
                </a:cubicBezTo>
                <a:lnTo>
                  <a:pt x="154438" y="200396"/>
                </a:lnTo>
                <a:cubicBezTo>
                  <a:pt x="156217" y="201211"/>
                  <a:pt x="158145" y="201656"/>
                  <a:pt x="160072" y="201656"/>
                </a:cubicBezTo>
                <a:cubicBezTo>
                  <a:pt x="161999" y="201656"/>
                  <a:pt x="163963" y="201211"/>
                  <a:pt x="165705" y="200396"/>
                </a:cubicBezTo>
                <a:lnTo>
                  <a:pt x="172562" y="197171"/>
                </a:lnTo>
                <a:cubicBezTo>
                  <a:pt x="197542" y="185422"/>
                  <a:pt x="213479" y="160331"/>
                  <a:pt x="213479" y="132757"/>
                </a:cubicBezTo>
                <a:lnTo>
                  <a:pt x="213479" y="121231"/>
                </a:lnTo>
                <a:cubicBezTo>
                  <a:pt x="213479" y="116116"/>
                  <a:pt x="210217" y="111594"/>
                  <a:pt x="205362" y="109964"/>
                </a:cubicBezTo>
                <a:lnTo>
                  <a:pt x="163852" y="96139"/>
                </a:lnTo>
                <a:cubicBezTo>
                  <a:pt x="161406" y="95324"/>
                  <a:pt x="158775" y="95324"/>
                  <a:pt x="156366" y="96139"/>
                </a:cubicBezTo>
                <a:close/>
              </a:path>
            </a:pathLst>
          </a:custGeom>
          <a:solidFill>
            <a:srgbClr val="4299E1"/>
          </a:solidFill>
          <a:ln/>
        </p:spPr>
      </p:sp>
      <p:sp>
        <p:nvSpPr>
          <p:cNvPr id="64" name="Text 41">
            <a:extLst>
              <a:ext uri="{FF2B5EF4-FFF2-40B4-BE49-F238E27FC236}">
                <a16:creationId xmlns:a16="http://schemas.microsoft.com/office/drawing/2014/main" id="{4079F912-2CAF-DDA7-1254-672412B7AE97}"/>
              </a:ext>
            </a:extLst>
          </p:cNvPr>
          <p:cNvSpPr/>
          <p:nvPr/>
        </p:nvSpPr>
        <p:spPr>
          <a:xfrm>
            <a:off x="11772307" y="6560637"/>
            <a:ext cx="227711" cy="189759"/>
          </a:xfrm>
          <a:prstGeom prst="rect">
            <a:avLst/>
          </a:prstGeom>
          <a:noFill/>
          <a:ln/>
        </p:spPr>
        <p:txBody>
          <a:bodyPr wrap="square" lIns="0" tIns="0" rIns="0" bIns="0" rtlCol="0" anchor="ctr"/>
          <a:lstStyle/>
          <a:p>
            <a:pPr>
              <a:lnSpc>
                <a:spcPct val="120000"/>
              </a:lnSpc>
            </a:pPr>
            <a:r>
              <a:rPr lang="ru-RU" sz="1000" dirty="0">
                <a:solidFill>
                  <a:srgbClr val="2B6CB0"/>
                </a:solidFill>
                <a:latin typeface="Arial" panose="020B0604020202020204" pitchFamily="34" charset="0"/>
                <a:ea typeface="MiSans" pitchFamily="34" charset="-122"/>
                <a:cs typeface="Arial" panose="020B0604020202020204" pitchFamily="34" charset="0"/>
              </a:rPr>
              <a:t>41</a:t>
            </a:r>
            <a:endParaRPr lang="en-US" sz="1000" dirty="0">
              <a:latin typeface="Arial" panose="020B0604020202020204" pitchFamily="34" charset="0"/>
              <a:cs typeface="Arial" panose="020B0604020202020204" pitchFamily="34" charset="0"/>
            </a:endParaRPr>
          </a:p>
        </p:txBody>
      </p:sp>
      <p:sp>
        <p:nvSpPr>
          <p:cNvPr id="29" name="Shape 45">
            <a:extLst>
              <a:ext uri="{FF2B5EF4-FFF2-40B4-BE49-F238E27FC236}">
                <a16:creationId xmlns:a16="http://schemas.microsoft.com/office/drawing/2014/main" id="{DB551272-EED4-4D53-8B7E-88C7E96651F5}"/>
              </a:ext>
            </a:extLst>
          </p:cNvPr>
          <p:cNvSpPr/>
          <p:nvPr/>
        </p:nvSpPr>
        <p:spPr>
          <a:xfrm>
            <a:off x="277072" y="6628733"/>
            <a:ext cx="83344" cy="111125"/>
          </a:xfrm>
          <a:custGeom>
            <a:avLst/>
            <a:gdLst/>
            <a:ahLst/>
            <a:cxnLst/>
            <a:rect l="l" t="t" r="r" b="b"/>
            <a:pathLst>
              <a:path w="83344" h="111125">
                <a:moveTo>
                  <a:pt x="13891" y="0"/>
                </a:moveTo>
                <a:cubicBezTo>
                  <a:pt x="6229" y="0"/>
                  <a:pt x="0" y="6229"/>
                  <a:pt x="0" y="13891"/>
                </a:cubicBezTo>
                <a:lnTo>
                  <a:pt x="0" y="97234"/>
                </a:lnTo>
                <a:cubicBezTo>
                  <a:pt x="0" y="104896"/>
                  <a:pt x="6229" y="111125"/>
                  <a:pt x="13891" y="111125"/>
                </a:cubicBezTo>
                <a:lnTo>
                  <a:pt x="69453" y="111125"/>
                </a:lnTo>
                <a:cubicBezTo>
                  <a:pt x="77115" y="111125"/>
                  <a:pt x="83344" y="104896"/>
                  <a:pt x="83344" y="97234"/>
                </a:cubicBezTo>
                <a:lnTo>
                  <a:pt x="83344" y="13891"/>
                </a:lnTo>
                <a:cubicBezTo>
                  <a:pt x="83344" y="6229"/>
                  <a:pt x="77115" y="0"/>
                  <a:pt x="69453" y="0"/>
                </a:cubicBezTo>
                <a:lnTo>
                  <a:pt x="13891" y="0"/>
                </a:lnTo>
                <a:close/>
                <a:moveTo>
                  <a:pt x="38199" y="76398"/>
                </a:moveTo>
                <a:lnTo>
                  <a:pt x="45145" y="76398"/>
                </a:lnTo>
                <a:cubicBezTo>
                  <a:pt x="48986" y="76398"/>
                  <a:pt x="52090" y="79502"/>
                  <a:pt x="52090" y="83344"/>
                </a:cubicBezTo>
                <a:lnTo>
                  <a:pt x="52090" y="100707"/>
                </a:lnTo>
                <a:lnTo>
                  <a:pt x="31254" y="100707"/>
                </a:lnTo>
                <a:lnTo>
                  <a:pt x="31254" y="83344"/>
                </a:lnTo>
                <a:cubicBezTo>
                  <a:pt x="31254" y="79502"/>
                  <a:pt x="34358" y="76398"/>
                  <a:pt x="38199" y="76398"/>
                </a:cubicBezTo>
                <a:close/>
                <a:moveTo>
                  <a:pt x="20836" y="24309"/>
                </a:moveTo>
                <a:cubicBezTo>
                  <a:pt x="20836" y="22399"/>
                  <a:pt x="22399" y="20836"/>
                  <a:pt x="24309" y="20836"/>
                </a:cubicBezTo>
                <a:lnTo>
                  <a:pt x="31254" y="20836"/>
                </a:lnTo>
                <a:cubicBezTo>
                  <a:pt x="33164" y="20836"/>
                  <a:pt x="34727" y="22399"/>
                  <a:pt x="34727" y="24309"/>
                </a:cubicBezTo>
                <a:lnTo>
                  <a:pt x="34727" y="31254"/>
                </a:lnTo>
                <a:cubicBezTo>
                  <a:pt x="34727" y="33164"/>
                  <a:pt x="33164" y="34727"/>
                  <a:pt x="31254" y="34727"/>
                </a:cubicBezTo>
                <a:lnTo>
                  <a:pt x="24309" y="34727"/>
                </a:lnTo>
                <a:cubicBezTo>
                  <a:pt x="22399" y="34727"/>
                  <a:pt x="20836" y="33164"/>
                  <a:pt x="20836" y="31254"/>
                </a:cubicBezTo>
                <a:lnTo>
                  <a:pt x="20836" y="24309"/>
                </a:lnTo>
                <a:close/>
                <a:moveTo>
                  <a:pt x="52090" y="20836"/>
                </a:moveTo>
                <a:lnTo>
                  <a:pt x="59035" y="20836"/>
                </a:lnTo>
                <a:cubicBezTo>
                  <a:pt x="60945" y="20836"/>
                  <a:pt x="62508" y="22399"/>
                  <a:pt x="62508" y="24309"/>
                </a:cubicBezTo>
                <a:lnTo>
                  <a:pt x="62508" y="31254"/>
                </a:lnTo>
                <a:cubicBezTo>
                  <a:pt x="62508" y="33164"/>
                  <a:pt x="60945" y="34727"/>
                  <a:pt x="59035" y="34727"/>
                </a:cubicBezTo>
                <a:lnTo>
                  <a:pt x="52090" y="34727"/>
                </a:lnTo>
                <a:cubicBezTo>
                  <a:pt x="50180" y="34727"/>
                  <a:pt x="48617" y="33164"/>
                  <a:pt x="48617" y="31254"/>
                </a:cubicBezTo>
                <a:lnTo>
                  <a:pt x="48617" y="24309"/>
                </a:lnTo>
                <a:cubicBezTo>
                  <a:pt x="48617" y="22399"/>
                  <a:pt x="50180" y="20836"/>
                  <a:pt x="52090" y="20836"/>
                </a:cubicBezTo>
                <a:close/>
                <a:moveTo>
                  <a:pt x="20836" y="52090"/>
                </a:moveTo>
                <a:cubicBezTo>
                  <a:pt x="20836" y="50180"/>
                  <a:pt x="22399" y="48617"/>
                  <a:pt x="24309" y="48617"/>
                </a:cubicBezTo>
                <a:lnTo>
                  <a:pt x="31254" y="48617"/>
                </a:lnTo>
                <a:cubicBezTo>
                  <a:pt x="33164" y="48617"/>
                  <a:pt x="34727" y="50180"/>
                  <a:pt x="34727" y="52090"/>
                </a:cubicBezTo>
                <a:lnTo>
                  <a:pt x="34727" y="59035"/>
                </a:lnTo>
                <a:cubicBezTo>
                  <a:pt x="34727" y="60945"/>
                  <a:pt x="33164" y="62508"/>
                  <a:pt x="31254" y="62508"/>
                </a:cubicBezTo>
                <a:lnTo>
                  <a:pt x="24309" y="62508"/>
                </a:lnTo>
                <a:cubicBezTo>
                  <a:pt x="22399" y="62508"/>
                  <a:pt x="20836" y="60945"/>
                  <a:pt x="20836" y="59035"/>
                </a:cubicBezTo>
                <a:lnTo>
                  <a:pt x="20836" y="52090"/>
                </a:lnTo>
                <a:close/>
                <a:moveTo>
                  <a:pt x="52090" y="48617"/>
                </a:moveTo>
                <a:lnTo>
                  <a:pt x="59035" y="48617"/>
                </a:lnTo>
                <a:cubicBezTo>
                  <a:pt x="60945" y="48617"/>
                  <a:pt x="62508" y="50180"/>
                  <a:pt x="62508" y="52090"/>
                </a:cubicBezTo>
                <a:lnTo>
                  <a:pt x="62508" y="59035"/>
                </a:lnTo>
                <a:cubicBezTo>
                  <a:pt x="62508" y="60945"/>
                  <a:pt x="60945" y="62508"/>
                  <a:pt x="59035" y="62508"/>
                </a:cubicBezTo>
                <a:lnTo>
                  <a:pt x="52090" y="62508"/>
                </a:lnTo>
                <a:cubicBezTo>
                  <a:pt x="50180" y="62508"/>
                  <a:pt x="48617" y="60945"/>
                  <a:pt x="48617" y="59035"/>
                </a:cubicBezTo>
                <a:lnTo>
                  <a:pt x="48617" y="52090"/>
                </a:lnTo>
                <a:cubicBezTo>
                  <a:pt x="48617" y="50180"/>
                  <a:pt x="50180" y="48617"/>
                  <a:pt x="52090" y="48617"/>
                </a:cubicBezTo>
                <a:close/>
              </a:path>
            </a:pathLst>
          </a:custGeom>
          <a:solidFill>
            <a:srgbClr val="2B6CB0"/>
          </a:solidFill>
          <a:ln/>
        </p:spPr>
      </p:sp>
      <p:sp>
        <p:nvSpPr>
          <p:cNvPr id="30" name="Text 46">
            <a:extLst>
              <a:ext uri="{FF2B5EF4-FFF2-40B4-BE49-F238E27FC236}">
                <a16:creationId xmlns:a16="http://schemas.microsoft.com/office/drawing/2014/main" id="{BE8B3006-ED9A-465C-A6FC-8150ACAB76D7}"/>
              </a:ext>
            </a:extLst>
          </p:cNvPr>
          <p:cNvSpPr/>
          <p:nvPr/>
        </p:nvSpPr>
        <p:spPr>
          <a:xfrm>
            <a:off x="449712" y="6604920"/>
            <a:ext cx="770454" cy="145476"/>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      </a:t>
            </a:r>
            <a:endParaRPr lang="en-US" sz="1000" dirty="0">
              <a:solidFill>
                <a:srgbClr val="2B6CB0"/>
              </a:solidFill>
              <a:latin typeface="Arial" panose="020B0604020202020204" pitchFamily="34" charset="0"/>
              <a:ea typeface="MiSans" pitchFamily="34" charset="-122"/>
              <a:cs typeface="Arial" panose="020B0604020202020204" pitchFamily="34" charset="0"/>
            </a:endParaRPr>
          </a:p>
        </p:txBody>
      </p:sp>
      <p:sp>
        <p:nvSpPr>
          <p:cNvPr id="32" name="Text 2">
            <a:extLst>
              <a:ext uri="{FF2B5EF4-FFF2-40B4-BE49-F238E27FC236}">
                <a16:creationId xmlns:a16="http://schemas.microsoft.com/office/drawing/2014/main" id="{164FDF7A-72D5-4F15-B736-04A911809F3A}"/>
              </a:ext>
            </a:extLst>
          </p:cNvPr>
          <p:cNvSpPr/>
          <p:nvPr/>
        </p:nvSpPr>
        <p:spPr>
          <a:xfrm>
            <a:off x="922888" y="129874"/>
            <a:ext cx="10963275"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37" name="Shape 5">
            <a:extLst>
              <a:ext uri="{FF2B5EF4-FFF2-40B4-BE49-F238E27FC236}">
                <a16:creationId xmlns:a16="http://schemas.microsoft.com/office/drawing/2014/main" id="{F7BED344-CA6F-4308-8E38-13C154BF3360}"/>
              </a:ext>
            </a:extLst>
          </p:cNvPr>
          <p:cNvSpPr/>
          <p:nvPr/>
        </p:nvSpPr>
        <p:spPr>
          <a:xfrm>
            <a:off x="265434" y="1012303"/>
            <a:ext cx="5139988" cy="951717"/>
          </a:xfrm>
          <a:prstGeom prst="roundRect">
            <a:avLst>
              <a:gd name="adj" fmla="val 2198"/>
            </a:avLst>
          </a:prstGeom>
          <a:solidFill>
            <a:srgbClr val="FFFFFF"/>
          </a:solidFill>
          <a:ln/>
          <a:effectLst>
            <a:outerShdw blurRad="228657" dist="182926" dir="5400000" algn="bl" rotWithShape="0">
              <a:srgbClr val="000000">
                <a:alpha val="10196"/>
              </a:srgbClr>
            </a:outerShdw>
          </a:effectLst>
        </p:spPr>
        <p:txBody>
          <a:bodyPr/>
          <a:lstStyle/>
          <a:p>
            <a:endParaRPr lang="ru-KZ" dirty="0">
              <a:solidFill>
                <a:srgbClr val="1A355D"/>
              </a:solidFill>
            </a:endParaRPr>
          </a:p>
        </p:txBody>
      </p:sp>
      <p:pic>
        <p:nvPicPr>
          <p:cNvPr id="38" name="Picture 2" descr="Обмен – Бесплатные иконки: люди">
            <a:extLst>
              <a:ext uri="{FF2B5EF4-FFF2-40B4-BE49-F238E27FC236}">
                <a16:creationId xmlns:a16="http://schemas.microsoft.com/office/drawing/2014/main" id="{237DFB75-FD1F-4E9F-90D5-E4AAC901FCED}"/>
              </a:ext>
            </a:extLst>
          </p:cNvPr>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colorTemperature colorTemp="11500"/>
                    </a14:imgEffect>
                    <a14:imgEffect>
                      <a14:saturation sat="296000"/>
                    </a14:imgEffect>
                  </a14:imgLayer>
                </a14:imgProps>
              </a:ext>
              <a:ext uri="{28A0092B-C50C-407E-A947-70E740481C1C}">
                <a14:useLocalDpi xmlns:a14="http://schemas.microsoft.com/office/drawing/2010/main" val="0"/>
              </a:ext>
            </a:extLst>
          </a:blip>
          <a:srcRect/>
          <a:stretch>
            <a:fillRect/>
          </a:stretch>
        </p:blipFill>
        <p:spPr bwMode="auto">
          <a:xfrm>
            <a:off x="360962" y="1158307"/>
            <a:ext cx="347631" cy="347631"/>
          </a:xfrm>
          <a:prstGeom prst="rect">
            <a:avLst/>
          </a:prstGeom>
          <a:solidFill>
            <a:srgbClr val="2B6CB0">
              <a:alpha val="84000"/>
            </a:srgbClr>
          </a:solidFill>
          <a:effectLst>
            <a:outerShdw dist="50800" dir="5400000" sx="1000" sy="1000" algn="ctr" rotWithShape="0">
              <a:schemeClr val="accent5"/>
            </a:outerShdw>
          </a:effectLst>
        </p:spPr>
      </p:pic>
      <p:sp>
        <p:nvSpPr>
          <p:cNvPr id="40" name="TextBox 10">
            <a:extLst>
              <a:ext uri="{FF2B5EF4-FFF2-40B4-BE49-F238E27FC236}">
                <a16:creationId xmlns:a16="http://schemas.microsoft.com/office/drawing/2014/main" id="{F424086D-3F49-4CBB-9342-16ED16A18296}"/>
              </a:ext>
            </a:extLst>
          </p:cNvPr>
          <p:cNvSpPr txBox="1"/>
          <p:nvPr/>
        </p:nvSpPr>
        <p:spPr>
          <a:xfrm>
            <a:off x="747099" y="1071468"/>
            <a:ext cx="4584444" cy="738664"/>
          </a:xfrm>
          <a:prstGeom prst="rect">
            <a:avLst/>
          </a:prstGeom>
          <a:solidFill>
            <a:srgbClr val="FFFFFF"/>
          </a:solidFill>
          <a:ln/>
          <a:effectLst/>
        </p:spPr>
        <p:txBody>
          <a:bodyPr wrap="square" rtlCol="0">
            <a:spAutoFit/>
          </a:bodyPr>
          <a:ls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ru-RU" sz="1050" dirty="0" err="1">
                <a:solidFill>
                  <a:srgbClr val="1A355D"/>
                </a:solidFill>
                <a:latin typeface="Arial" panose="020B0604020202020204" pitchFamily="34" charset="0"/>
                <a:cs typeface="Arial" panose="020B0604020202020204" pitchFamily="34" charset="0"/>
              </a:rPr>
              <a:t>Корпоративтік</a:t>
            </a:r>
            <a:r>
              <a:rPr lang="ru-RU" sz="1050" dirty="0">
                <a:solidFill>
                  <a:srgbClr val="1A355D"/>
                </a:solidFill>
                <a:latin typeface="Arial" panose="020B0604020202020204" pitchFamily="34" charset="0"/>
                <a:cs typeface="Arial" panose="020B0604020202020204" pitchFamily="34" charset="0"/>
              </a:rPr>
              <a:t> дау мен </a:t>
            </a:r>
            <a:r>
              <a:rPr lang="ru-RU" sz="1050" dirty="0" err="1">
                <a:solidFill>
                  <a:srgbClr val="1A355D"/>
                </a:solidFill>
                <a:latin typeface="Arial" panose="020B0604020202020204" pitchFamily="34" charset="0"/>
                <a:cs typeface="Arial" panose="020B0604020202020204" pitchFamily="34" charset="0"/>
              </a:rPr>
              <a:t>мүдделер</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қақтығысына</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әкеп</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соғуы</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мүмкін</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жағдайларды</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реттеу</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мақсатында</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Қордың</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ұйымдық</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құрылымына</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Директорлар</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кеңесіне</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есеп</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беретін</a:t>
            </a:r>
            <a:r>
              <a:rPr lang="ru-RU" sz="1050" dirty="0">
                <a:solidFill>
                  <a:srgbClr val="1A355D"/>
                </a:solidFill>
                <a:latin typeface="Arial" panose="020B0604020202020204" pitchFamily="34" charset="0"/>
                <a:cs typeface="Arial" panose="020B0604020202020204" pitchFamily="34" charset="0"/>
              </a:rPr>
              <a:t> </a:t>
            </a:r>
            <a:r>
              <a:rPr lang="ru-RU" sz="1050" b="1" dirty="0">
                <a:solidFill>
                  <a:srgbClr val="1A355D"/>
                </a:solidFill>
                <a:latin typeface="Arial" panose="020B0604020202020204" pitchFamily="34" charset="0"/>
                <a:cs typeface="Arial" panose="020B0604020202020204" pitchFamily="34" charset="0"/>
              </a:rPr>
              <a:t>ОМБУДСМЕН</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лауазымы</a:t>
            </a:r>
            <a:r>
              <a:rPr lang="ru-RU" sz="1050" dirty="0">
                <a:solidFill>
                  <a:srgbClr val="1A355D"/>
                </a:solidFill>
                <a:latin typeface="Arial" panose="020B0604020202020204" pitchFamily="34" charset="0"/>
                <a:cs typeface="Arial" panose="020B0604020202020204" pitchFamily="34" charset="0"/>
              </a:rPr>
              <a:t> </a:t>
            </a:r>
            <a:r>
              <a:rPr lang="ru-RU" sz="1050" dirty="0" err="1">
                <a:solidFill>
                  <a:srgbClr val="1A355D"/>
                </a:solidFill>
                <a:latin typeface="Arial" panose="020B0604020202020204" pitchFamily="34" charset="0"/>
                <a:cs typeface="Arial" panose="020B0604020202020204" pitchFamily="34" charset="0"/>
              </a:rPr>
              <a:t>енгізілген</a:t>
            </a:r>
            <a:r>
              <a:rPr lang="ru-RU" sz="1050" dirty="0">
                <a:solidFill>
                  <a:srgbClr val="1A355D"/>
                </a:solidFill>
                <a:latin typeface="Arial" panose="020B0604020202020204" pitchFamily="34" charset="0"/>
                <a:cs typeface="Arial" panose="020B0604020202020204" pitchFamily="34" charset="0"/>
              </a:rPr>
              <a:t> </a:t>
            </a:r>
            <a:r>
              <a:rPr lang="ru-RU" sz="1000" dirty="0">
                <a:solidFill>
                  <a:srgbClr val="1A355D"/>
                </a:solidFill>
                <a:latin typeface="Arial" panose="020B0604020202020204" pitchFamily="34" charset="0"/>
                <a:cs typeface="Arial" panose="020B0604020202020204" pitchFamily="34" charset="0"/>
              </a:rPr>
              <a:t>(</a:t>
            </a:r>
            <a:r>
              <a:rPr lang="ru-RU" sz="800" dirty="0" err="1">
                <a:solidFill>
                  <a:srgbClr val="1A355D"/>
                </a:solidFill>
                <a:latin typeface="Arial" panose="020B0604020202020204" pitchFamily="34" charset="0"/>
                <a:cs typeface="Arial" panose="020B0604020202020204" pitchFamily="34" charset="0"/>
              </a:rPr>
              <a:t>Директорлар</a:t>
            </a:r>
            <a:r>
              <a:rPr lang="ru-RU" sz="800" dirty="0">
                <a:solidFill>
                  <a:srgbClr val="1A355D"/>
                </a:solidFill>
                <a:latin typeface="Arial" panose="020B0604020202020204" pitchFamily="34" charset="0"/>
                <a:cs typeface="Arial" panose="020B0604020202020204" pitchFamily="34" charset="0"/>
              </a:rPr>
              <a:t> </a:t>
            </a:r>
            <a:r>
              <a:rPr lang="ru-RU" sz="800" dirty="0" err="1">
                <a:solidFill>
                  <a:srgbClr val="1A355D"/>
                </a:solidFill>
                <a:latin typeface="Arial" panose="020B0604020202020204" pitchFamily="34" charset="0"/>
                <a:cs typeface="Arial" panose="020B0604020202020204" pitchFamily="34" charset="0"/>
              </a:rPr>
              <a:t>кеңесінің</a:t>
            </a:r>
            <a:r>
              <a:rPr lang="ru-RU" sz="800" dirty="0">
                <a:solidFill>
                  <a:srgbClr val="1A355D"/>
                </a:solidFill>
                <a:latin typeface="Arial" panose="020B0604020202020204" pitchFamily="34" charset="0"/>
                <a:cs typeface="Arial" panose="020B0604020202020204" pitchFamily="34" charset="0"/>
              </a:rPr>
              <a:t> 2024 </a:t>
            </a:r>
            <a:r>
              <a:rPr lang="ru-RU" sz="800" dirty="0" err="1">
                <a:solidFill>
                  <a:srgbClr val="1A355D"/>
                </a:solidFill>
                <a:latin typeface="Arial" panose="020B0604020202020204" pitchFamily="34" charset="0"/>
                <a:cs typeface="Arial" panose="020B0604020202020204" pitchFamily="34" charset="0"/>
              </a:rPr>
              <a:t>жылғы</a:t>
            </a:r>
            <a:r>
              <a:rPr lang="ru-RU" sz="800" dirty="0">
                <a:solidFill>
                  <a:srgbClr val="1A355D"/>
                </a:solidFill>
                <a:latin typeface="Arial" panose="020B0604020202020204" pitchFamily="34" charset="0"/>
                <a:cs typeface="Arial" panose="020B0604020202020204" pitchFamily="34" charset="0"/>
              </a:rPr>
              <a:t> 25 </a:t>
            </a:r>
            <a:r>
              <a:rPr lang="ru-RU" sz="800" dirty="0" err="1">
                <a:solidFill>
                  <a:srgbClr val="1A355D"/>
                </a:solidFill>
                <a:latin typeface="Arial" panose="020B0604020202020204" pitchFamily="34" charset="0"/>
                <a:cs typeface="Arial" panose="020B0604020202020204" pitchFamily="34" charset="0"/>
              </a:rPr>
              <a:t>маусымдағы</a:t>
            </a:r>
            <a:r>
              <a:rPr lang="ru-RU" sz="800" dirty="0">
                <a:solidFill>
                  <a:srgbClr val="1A355D"/>
                </a:solidFill>
                <a:latin typeface="Arial" panose="020B0604020202020204" pitchFamily="34" charset="0"/>
                <a:cs typeface="Arial" panose="020B0604020202020204" pitchFamily="34" charset="0"/>
              </a:rPr>
              <a:t> №6 </a:t>
            </a:r>
            <a:r>
              <a:rPr lang="ru-RU" sz="800" dirty="0" err="1">
                <a:solidFill>
                  <a:srgbClr val="1A355D"/>
                </a:solidFill>
                <a:latin typeface="Arial" panose="020B0604020202020204" pitchFamily="34" charset="0"/>
                <a:cs typeface="Arial" panose="020B0604020202020204" pitchFamily="34" charset="0"/>
              </a:rPr>
              <a:t>шешімі</a:t>
            </a:r>
            <a:r>
              <a:rPr lang="ru-RU" sz="800" dirty="0">
                <a:solidFill>
                  <a:srgbClr val="1A355D"/>
                </a:solidFill>
                <a:latin typeface="Arial" panose="020B0604020202020204" pitchFamily="34" charset="0"/>
                <a:cs typeface="Arial" panose="020B0604020202020204" pitchFamily="34" charset="0"/>
              </a:rPr>
              <a:t>)</a:t>
            </a:r>
            <a:r>
              <a:rPr lang="ru-RU" sz="1000" dirty="0">
                <a:solidFill>
                  <a:srgbClr val="1A355D"/>
                </a:solidFill>
                <a:latin typeface="Arial" panose="020B0604020202020204" pitchFamily="34" charset="0"/>
                <a:cs typeface="Arial" panose="020B0604020202020204" pitchFamily="34" charset="0"/>
              </a:rPr>
              <a:t>. </a:t>
            </a:r>
          </a:p>
        </p:txBody>
      </p:sp>
      <p:sp>
        <p:nvSpPr>
          <p:cNvPr id="41" name="TextBox 25">
            <a:extLst>
              <a:ext uri="{FF2B5EF4-FFF2-40B4-BE49-F238E27FC236}">
                <a16:creationId xmlns:a16="http://schemas.microsoft.com/office/drawing/2014/main" id="{57D92841-7014-4AA4-8E73-186BD7E89E0F}"/>
              </a:ext>
            </a:extLst>
          </p:cNvPr>
          <p:cNvSpPr txBox="1"/>
          <p:nvPr/>
        </p:nvSpPr>
        <p:spPr>
          <a:xfrm>
            <a:off x="265434" y="2084202"/>
            <a:ext cx="5139988" cy="2646878"/>
          </a:xfrm>
          <a:prstGeom prst="rect">
            <a:avLst/>
          </a:prstGeom>
          <a:solidFill>
            <a:srgbClr val="FFFFFF"/>
          </a:solidFill>
          <a:ln/>
          <a:effectLst>
            <a:outerShdw blurRad="56928" dist="37952" dir="5400000" algn="bl" rotWithShape="0">
              <a:srgbClr val="000000">
                <a:alpha val="10196"/>
              </a:srgbClr>
            </a:outerShdw>
          </a:effectLst>
        </p:spPr>
        <p:txBody>
          <a:bodyPr wrap="square" rtlCol="0">
            <a:spAutoFit/>
          </a:bodyPr>
          <a:ls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ru-RU" sz="1200" b="1" dirty="0">
                <a:solidFill>
                  <a:srgbClr val="1A355D"/>
                </a:solidFill>
                <a:latin typeface="Arial" panose="020B0604020202020204" pitchFamily="34" charset="0"/>
                <a:cs typeface="Arial" panose="020B0604020202020204" pitchFamily="34" charset="0"/>
              </a:rPr>
              <a:t>    Направления деятельности Омбудсмена</a:t>
            </a:r>
            <a:r>
              <a:rPr lang="ru-RU" sz="1000" b="1" dirty="0">
                <a:solidFill>
                  <a:srgbClr val="1A355D"/>
                </a:solidFill>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Ø"/>
            </a:pPr>
            <a:r>
              <a:rPr lang="ru-RU" sz="1200" b="1" dirty="0" err="1">
                <a:solidFill>
                  <a:srgbClr val="1A355D"/>
                </a:solidFill>
                <a:latin typeface="Arial" panose="020B0604020202020204" pitchFamily="34" charset="0"/>
                <a:cs typeface="Arial" panose="020B0604020202020204" pitchFamily="34" charset="0"/>
              </a:rPr>
              <a:t>еңбек</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жағдайларын</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бағалау</a:t>
            </a:r>
            <a:r>
              <a:rPr lang="ru-RU" sz="1200" b="1"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және</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ұжымдар</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ішіндегі</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проблемалық</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аймақтарды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айқындау</a:t>
            </a:r>
            <a:r>
              <a:rPr lang="ru-RU" sz="1000" dirty="0">
                <a:solidFill>
                  <a:srgbClr val="1A355D"/>
                </a:solidFill>
                <a:latin typeface="Arial" panose="020B0604020202020204" pitchFamily="34" charset="0"/>
                <a:cs typeface="Arial" panose="020B0604020202020204" pitchFamily="34" charset="0"/>
              </a:rPr>
              <a:t> – </a:t>
            </a:r>
            <a:r>
              <a:rPr lang="ru-RU" sz="1200" b="1" dirty="0" err="1">
                <a:solidFill>
                  <a:srgbClr val="1A355D"/>
                </a:solidFill>
                <a:latin typeface="Arial" panose="020B0604020202020204" pitchFamily="34" charset="0"/>
                <a:cs typeface="Arial" panose="020B0604020202020204" pitchFamily="34" charset="0"/>
              </a:rPr>
              <a:t>екі</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анонимді</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сауалнама</a:t>
            </a:r>
            <a:r>
              <a:rPr lang="ru-RU" sz="1000" dirty="0">
                <a:solidFill>
                  <a:srgbClr val="1A355D"/>
                </a:solidFill>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Ø"/>
            </a:pPr>
            <a:r>
              <a:rPr lang="ru-RU" sz="1000" dirty="0" err="1">
                <a:solidFill>
                  <a:srgbClr val="1A355D"/>
                </a:solidFill>
                <a:latin typeface="Arial" panose="020B0604020202020204" pitchFamily="34" charset="0"/>
                <a:cs typeface="Arial" panose="020B0604020202020204" pitchFamily="34" charset="0"/>
              </a:rPr>
              <a:t>еңбек</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заңнамасының</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нормалары</a:t>
            </a:r>
            <a:r>
              <a:rPr lang="ru-RU" sz="1000" dirty="0">
                <a:solidFill>
                  <a:srgbClr val="1A355D"/>
                </a:solidFill>
                <a:latin typeface="Arial" panose="020B0604020202020204" pitchFamily="34" charset="0"/>
                <a:cs typeface="Arial" panose="020B0604020202020204" pitchFamily="34" charset="0"/>
              </a:rPr>
              <a:t> мен Кодекс </a:t>
            </a:r>
            <a:r>
              <a:rPr lang="ru-RU" sz="1000" dirty="0" err="1">
                <a:solidFill>
                  <a:srgbClr val="1A355D"/>
                </a:solidFill>
                <a:latin typeface="Arial" panose="020B0604020202020204" pitchFamily="34" charset="0"/>
                <a:cs typeface="Arial" panose="020B0604020202020204" pitchFamily="34" charset="0"/>
              </a:rPr>
              <a:t>ережелерін</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түсіндіру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және</a:t>
            </a:r>
            <a:r>
              <a:rPr lang="ru-RU" sz="1000"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консультациялық</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қолдау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көрсету</a:t>
            </a:r>
            <a:r>
              <a:rPr lang="ru-RU" sz="1000" dirty="0">
                <a:solidFill>
                  <a:srgbClr val="1A355D"/>
                </a:solidFill>
                <a:latin typeface="Arial" panose="020B0604020202020204" pitchFamily="34" charset="0"/>
                <a:cs typeface="Arial" panose="020B0604020202020204" pitchFamily="34" charset="0"/>
              </a:rPr>
              <a:t> – </a:t>
            </a:r>
            <a:r>
              <a:rPr lang="ru-RU" sz="1000" dirty="0" err="1">
                <a:solidFill>
                  <a:srgbClr val="1A355D"/>
                </a:solidFill>
                <a:latin typeface="Arial" panose="020B0604020202020204" pitchFamily="34" charset="0"/>
                <a:cs typeface="Arial" panose="020B0604020202020204" pitchFamily="34" charset="0"/>
              </a:rPr>
              <a:t>филиалдарға</a:t>
            </a:r>
            <a:r>
              <a:rPr lang="ru-RU" sz="1000" dirty="0">
                <a:solidFill>
                  <a:srgbClr val="1A355D"/>
                </a:solidFill>
                <a:latin typeface="Arial" panose="020B0604020202020204" pitchFamily="34" charset="0"/>
                <a:cs typeface="Arial" panose="020B0604020202020204" pitchFamily="34" charset="0"/>
              </a:rPr>
              <a:t> </a:t>
            </a:r>
            <a:r>
              <a:rPr lang="ru-RU" sz="1200" b="1" dirty="0">
                <a:solidFill>
                  <a:srgbClr val="1A355D"/>
                </a:solidFill>
                <a:latin typeface="Arial" panose="020B0604020202020204" pitchFamily="34" charset="0"/>
                <a:cs typeface="Arial" panose="020B0604020202020204" pitchFamily="34" charset="0"/>
              </a:rPr>
              <a:t>бес</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жұмыс</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сапары</a:t>
            </a:r>
            <a:r>
              <a:rPr lang="ru-RU" sz="1000" dirty="0">
                <a:solidFill>
                  <a:srgbClr val="1A355D"/>
                </a:solidFill>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Ø"/>
            </a:pPr>
            <a:r>
              <a:rPr lang="ru-RU" sz="1200" b="1" dirty="0" err="1">
                <a:solidFill>
                  <a:srgbClr val="1A355D"/>
                </a:solidFill>
                <a:latin typeface="Arial" panose="020B0604020202020204" pitchFamily="34" charset="0"/>
                <a:cs typeface="Arial" panose="020B0604020202020204" pitchFamily="34" charset="0"/>
              </a:rPr>
              <a:t>ақпараттық-әдістемелік</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материалдарды</a:t>
            </a:r>
            <a:r>
              <a:rPr lang="ru-RU" sz="1200" b="1"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әзірлеу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әдеп</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стандарттары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жөніндегі</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жадынама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практикалық</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кейстер</a:t>
            </a:r>
            <a:r>
              <a:rPr lang="ru-RU" sz="1000" dirty="0">
                <a:solidFill>
                  <a:srgbClr val="1A355D"/>
                </a:solidFill>
                <a:latin typeface="Arial" panose="020B0604020202020204" pitchFamily="34" charset="0"/>
                <a:cs typeface="Arial" panose="020B0604020202020204" pitchFamily="34" charset="0"/>
              </a:rPr>
              <a:t> мен </a:t>
            </a:r>
            <a:r>
              <a:rPr lang="ru-RU" sz="1000" dirty="0" err="1">
                <a:solidFill>
                  <a:srgbClr val="1A355D"/>
                </a:solidFill>
                <a:latin typeface="Arial" panose="020B0604020202020204" pitchFamily="34" charset="0"/>
                <a:cs typeface="Arial" panose="020B0604020202020204" pitchFamily="34" charset="0"/>
              </a:rPr>
              <a:t>ұсынымдарды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қамтитын</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этикалық</a:t>
            </a:r>
            <a:r>
              <a:rPr lang="ru-RU" sz="1000" dirty="0">
                <a:solidFill>
                  <a:srgbClr val="1A355D"/>
                </a:solidFill>
                <a:latin typeface="Arial" panose="020B0604020202020204" pitchFamily="34" charset="0"/>
                <a:cs typeface="Arial" panose="020B0604020202020204" pitchFamily="34" charset="0"/>
              </a:rPr>
              <a:t> бюллетень) – </a:t>
            </a:r>
            <a:r>
              <a:rPr lang="ru-RU" sz="1200" b="1" dirty="0" err="1">
                <a:solidFill>
                  <a:srgbClr val="1A355D"/>
                </a:solidFill>
                <a:latin typeface="Arial" panose="020B0604020202020204" pitchFamily="34" charset="0"/>
                <a:cs typeface="Arial" panose="020B0604020202020204" pitchFamily="34" charset="0"/>
              </a:rPr>
              <a:t>екі</a:t>
            </a:r>
            <a:r>
              <a:rPr lang="ru-RU" sz="1000" dirty="0">
                <a:solidFill>
                  <a:srgbClr val="1A355D"/>
                </a:solidFill>
                <a:latin typeface="Arial" panose="020B0604020202020204" pitchFamily="34" charset="0"/>
                <a:cs typeface="Arial" panose="020B0604020202020204" pitchFamily="34" charset="0"/>
              </a:rPr>
              <a:t> материал</a:t>
            </a:r>
            <a:r>
              <a:rPr lang="ru-RU" sz="1200" dirty="0">
                <a:solidFill>
                  <a:srgbClr val="1A355D"/>
                </a:solidFill>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Ø"/>
            </a:pPr>
            <a:r>
              <a:rPr lang="ru-RU" sz="1200" b="1" dirty="0" err="1">
                <a:solidFill>
                  <a:srgbClr val="1A355D"/>
                </a:solidFill>
                <a:latin typeface="Arial" panose="020B0604020202020204" pitchFamily="34" charset="0"/>
                <a:cs typeface="Arial" panose="020B0604020202020204" pitchFamily="34" charset="0"/>
              </a:rPr>
              <a:t>қызметкерлердің</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өтініштерін</a:t>
            </a:r>
            <a:r>
              <a:rPr lang="ru-RU" sz="1200" b="1"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қарау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коммуникациялар</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еңбек</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жағдайлары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жұмыс</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уақыты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режимі</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еңбек</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құқықтарын</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іске</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асыру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тәртіптік</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жауапкершілік</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жұмыстан</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босату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рәсімдері</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демалыстар</a:t>
            </a:r>
            <a:r>
              <a:rPr lang="ru-RU" sz="1000" dirty="0">
                <a:solidFill>
                  <a:srgbClr val="1A355D"/>
                </a:solidFill>
                <a:latin typeface="Arial" panose="020B0604020202020204" pitchFamily="34" charset="0"/>
                <a:cs typeface="Arial" panose="020B0604020202020204" pitchFamily="34" charset="0"/>
              </a:rPr>
              <a:t> беру </a:t>
            </a:r>
            <a:r>
              <a:rPr lang="ru-RU" sz="1000" dirty="0" err="1">
                <a:solidFill>
                  <a:srgbClr val="1A355D"/>
                </a:solidFill>
                <a:latin typeface="Arial" panose="020B0604020202020204" pitchFamily="34" charset="0"/>
                <a:cs typeface="Arial" panose="020B0604020202020204" pitchFamily="34" charset="0"/>
              </a:rPr>
              <a:t>мәселелері</a:t>
            </a:r>
            <a:r>
              <a:rPr lang="ru-RU" sz="1000" dirty="0">
                <a:solidFill>
                  <a:srgbClr val="1A355D"/>
                </a:solidFill>
                <a:latin typeface="Arial" panose="020B0604020202020204" pitchFamily="34" charset="0"/>
                <a:cs typeface="Arial" panose="020B0604020202020204" pitchFamily="34" charset="0"/>
              </a:rPr>
              <a:t>) – </a:t>
            </a:r>
            <a:r>
              <a:rPr lang="ru-RU" sz="1200" b="1" dirty="0" err="1">
                <a:solidFill>
                  <a:srgbClr val="1A355D"/>
                </a:solidFill>
                <a:latin typeface="Arial" panose="020B0604020202020204" pitchFamily="34" charset="0"/>
                <a:cs typeface="Arial" panose="020B0604020202020204" pitchFamily="34" charset="0"/>
              </a:rPr>
              <a:t>тоғыз</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өтініш</a:t>
            </a:r>
            <a:r>
              <a:rPr lang="ru-RU" sz="1200" dirty="0">
                <a:solidFill>
                  <a:srgbClr val="1A355D"/>
                </a:solidFill>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Ø"/>
            </a:pPr>
            <a:r>
              <a:rPr lang="ru-RU" sz="1200" b="1" dirty="0" err="1">
                <a:solidFill>
                  <a:srgbClr val="1A355D"/>
                </a:solidFill>
                <a:latin typeface="Arial" panose="020B0604020202020204" pitchFamily="34" charset="0"/>
                <a:cs typeface="Arial" panose="020B0604020202020204" pitchFamily="34" charset="0"/>
              </a:rPr>
              <a:t>тәуелсіз</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бақылауды</a:t>
            </a:r>
            <a:r>
              <a:rPr lang="ru-RU" sz="1200" b="1"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жүзеге</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асыру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Қызметкерлердің</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мінез-құлық</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және</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әдеп</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кодексінің</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сақталуына</a:t>
            </a:r>
            <a:r>
              <a:rPr lang="ru-RU" sz="1000" dirty="0">
                <a:solidFill>
                  <a:srgbClr val="1A355D"/>
                </a:solidFill>
                <a:latin typeface="Arial" panose="020B0604020202020204" pitchFamily="34" charset="0"/>
                <a:cs typeface="Arial" panose="020B0604020202020204" pitchFamily="34" charset="0"/>
              </a:rPr>
              <a:t>) – </a:t>
            </a:r>
            <a:r>
              <a:rPr lang="ru-RU" sz="1200" b="1" dirty="0" err="1">
                <a:solidFill>
                  <a:srgbClr val="1A355D"/>
                </a:solidFill>
                <a:latin typeface="Arial" panose="020B0604020202020204" pitchFamily="34" charset="0"/>
                <a:cs typeface="Arial" panose="020B0604020202020204" pitchFamily="34" charset="0"/>
              </a:rPr>
              <a:t>төрт</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тексеру</a:t>
            </a:r>
            <a:r>
              <a:rPr lang="ru-RU" sz="1000" dirty="0">
                <a:solidFill>
                  <a:srgbClr val="1A355D"/>
                </a:solidFill>
                <a:latin typeface="Arial" panose="020B0604020202020204" pitchFamily="34" charset="0"/>
                <a:cs typeface="Arial" panose="020B0604020202020204" pitchFamily="34" charset="0"/>
              </a:rPr>
              <a:t>. </a:t>
            </a:r>
          </a:p>
        </p:txBody>
      </p:sp>
      <p:sp>
        <p:nvSpPr>
          <p:cNvPr id="42" name="TextBox 41">
            <a:extLst>
              <a:ext uri="{FF2B5EF4-FFF2-40B4-BE49-F238E27FC236}">
                <a16:creationId xmlns:a16="http://schemas.microsoft.com/office/drawing/2014/main" id="{BF29B1B9-B20F-4911-8756-9CD4FAA3FF87}"/>
              </a:ext>
            </a:extLst>
          </p:cNvPr>
          <p:cNvSpPr txBox="1"/>
          <p:nvPr/>
        </p:nvSpPr>
        <p:spPr>
          <a:xfrm>
            <a:off x="265434" y="4933945"/>
            <a:ext cx="5151117" cy="1399476"/>
          </a:xfrm>
          <a:prstGeom prst="rect">
            <a:avLst/>
          </a:prstGeom>
          <a:solidFill>
            <a:schemeClr val="accent1">
              <a:lumMod val="40000"/>
              <a:lumOff val="60000"/>
            </a:schemeClr>
          </a:solidFill>
          <a:ln>
            <a:solidFill>
              <a:schemeClr val="accent1"/>
            </a:solidFill>
          </a:ln>
        </p:spPr>
        <p:txBody>
          <a:bodyPr wrap="square" rtlCol="0" anchor="ctr" anchorCtr="0">
            <a:noAutofit/>
          </a:bodyPr>
          <a:lstStyle/>
          <a:p>
            <a:r>
              <a:rPr lang="ru-RU" sz="1200" dirty="0">
                <a:solidFill>
                  <a:srgbClr val="1A355D"/>
                </a:solidFill>
                <a:latin typeface="Arial" panose="020B0604020202020204" pitchFamily="34" charset="0"/>
                <a:cs typeface="Arial" panose="020B0604020202020204" pitchFamily="34" charset="0"/>
              </a:rPr>
              <a:t>«МӘСҚ» АҚ </a:t>
            </a:r>
            <a:r>
              <a:rPr lang="kk-KZ" sz="1200" dirty="0">
                <a:solidFill>
                  <a:srgbClr val="1A355D"/>
                </a:solidFill>
                <a:latin typeface="Arial" panose="020B0604020202020204" pitchFamily="34" charset="0"/>
                <a:cs typeface="Arial" panose="020B0604020202020204" pitchFamily="34" charset="0"/>
              </a:rPr>
              <a:t>Директорлар кеңесінің 2022 жылғы 30 маусымдағы №6 шешімімен бекітілген:</a:t>
            </a:r>
            <a:endParaRPr lang="kk-KZ" sz="1200" b="1" dirty="0">
              <a:solidFill>
                <a:srgbClr val="1A355D"/>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ru-RU" sz="1200" b="1" dirty="0" err="1">
                <a:solidFill>
                  <a:srgbClr val="1A355D"/>
                </a:solidFill>
                <a:latin typeface="Arial" panose="020B0604020202020204" pitchFamily="34" charset="0"/>
                <a:cs typeface="Arial" panose="020B0604020202020204" pitchFamily="34" charset="0"/>
              </a:rPr>
              <a:t>Қызметкерлердің</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мінез-құлық</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және</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әдеп</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кодексі</a:t>
            </a:r>
            <a:r>
              <a:rPr lang="ru-RU" sz="1200" b="1" dirty="0">
                <a:solidFill>
                  <a:srgbClr val="1A355D"/>
                </a:solidFill>
                <a:latin typeface="Arial" panose="020B0604020202020204" pitchFamily="34" charset="0"/>
                <a:cs typeface="Arial" panose="020B0604020202020204" pitchFamily="34" charset="0"/>
              </a:rPr>
              <a:t> </a:t>
            </a:r>
          </a:p>
          <a:p>
            <a:pPr>
              <a:buFont typeface="Wingdings" panose="05000000000000000000" pitchFamily="2" charset="2"/>
              <a:buChar char="q"/>
            </a:pPr>
            <a:r>
              <a:rPr lang="ru-RU" sz="1200" b="1"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Лауазымды</a:t>
            </a:r>
            <a:r>
              <a:rPr lang="ru-RU" sz="1200" dirty="0">
                <a:solidFill>
                  <a:srgbClr val="1A355D"/>
                </a:solidFill>
                <a:latin typeface="Arial" panose="020B0604020202020204" pitchFamily="34" charset="0"/>
                <a:cs typeface="Arial" panose="020B0604020202020204" pitchFamily="34" charset="0"/>
              </a:rPr>
              <a:t> </a:t>
            </a:r>
            <a:r>
              <a:rPr lang="ru-RU" sz="1200" dirty="0" err="1">
                <a:solidFill>
                  <a:srgbClr val="1A355D"/>
                </a:solidFill>
                <a:latin typeface="Arial" panose="020B0604020202020204" pitchFamily="34" charset="0"/>
                <a:cs typeface="Arial" panose="020B0604020202020204" pitchFamily="34" charset="0"/>
              </a:rPr>
              <a:t>тұлғалар</a:t>
            </a:r>
            <a:r>
              <a:rPr lang="ru-RU" sz="1200" dirty="0">
                <a:solidFill>
                  <a:srgbClr val="1A355D"/>
                </a:solidFill>
                <a:latin typeface="Arial" panose="020B0604020202020204" pitchFamily="34" charset="0"/>
                <a:cs typeface="Arial" panose="020B0604020202020204" pitchFamily="34" charset="0"/>
              </a:rPr>
              <a:t> мен </a:t>
            </a:r>
            <a:r>
              <a:rPr lang="ru-RU" sz="1200" dirty="0" err="1">
                <a:solidFill>
                  <a:srgbClr val="1A355D"/>
                </a:solidFill>
                <a:latin typeface="Arial" panose="020B0604020202020204" pitchFamily="34" charset="0"/>
                <a:cs typeface="Arial" panose="020B0604020202020204" pitchFamily="34" charset="0"/>
              </a:rPr>
              <a:t>қызметкерлердің</a:t>
            </a:r>
            <a:r>
              <a:rPr lang="ru-RU" sz="1200"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мүдделер</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қақтығысын</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реттеу</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жөніндегі</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саясат</a:t>
            </a:r>
            <a:endParaRPr lang="ru-RU" sz="800" dirty="0">
              <a:solidFill>
                <a:srgbClr val="1A355D"/>
              </a:solidFill>
              <a:latin typeface="Arial" panose="020B0604020202020204" pitchFamily="34" charset="0"/>
              <a:cs typeface="Arial" panose="020B0604020202020204" pitchFamily="34" charset="0"/>
            </a:endParaRPr>
          </a:p>
          <a:p>
            <a:pPr indent="-171450">
              <a:buFont typeface="Wingdings" panose="05000000000000000000" pitchFamily="2" charset="2"/>
              <a:buChar char="q"/>
            </a:pPr>
            <a:r>
              <a:rPr lang="ru-RU" sz="1200" b="1" dirty="0" err="1">
                <a:solidFill>
                  <a:srgbClr val="1A355D"/>
                </a:solidFill>
                <a:latin typeface="Arial" panose="020B0604020202020204" pitchFamily="34" charset="0"/>
                <a:cs typeface="Arial" panose="020B0604020202020204" pitchFamily="34" charset="0"/>
              </a:rPr>
              <a:t>Сыбайлас</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жемқорлыққа</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қарсы</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саясат</a:t>
            </a:r>
            <a:r>
              <a:rPr lang="ru-RU" sz="1000" dirty="0">
                <a:solidFill>
                  <a:srgbClr val="1A355D"/>
                </a:solidFill>
                <a:latin typeface="Arial" panose="020B0604020202020204" pitchFamily="34" charset="0"/>
                <a:cs typeface="Arial" panose="020B0604020202020204" pitchFamily="34" charset="0"/>
              </a:rPr>
              <a:t>  </a:t>
            </a:r>
          </a:p>
        </p:txBody>
      </p:sp>
      <p:sp>
        <p:nvSpPr>
          <p:cNvPr id="43" name="Shape 5">
            <a:extLst>
              <a:ext uri="{FF2B5EF4-FFF2-40B4-BE49-F238E27FC236}">
                <a16:creationId xmlns:a16="http://schemas.microsoft.com/office/drawing/2014/main" id="{9A92F351-2D70-4B63-9DE1-8F819329024F}"/>
              </a:ext>
            </a:extLst>
          </p:cNvPr>
          <p:cNvSpPr/>
          <p:nvPr/>
        </p:nvSpPr>
        <p:spPr>
          <a:xfrm>
            <a:off x="5549900" y="888910"/>
            <a:ext cx="6340080" cy="1051674"/>
          </a:xfrm>
          <a:prstGeom prst="roundRect">
            <a:avLst>
              <a:gd name="adj" fmla="val 2198"/>
            </a:avLst>
          </a:prstGeom>
          <a:solidFill>
            <a:srgbClr val="FFFFFF"/>
          </a:solidFill>
          <a:ln/>
          <a:effectLst>
            <a:outerShdw blurRad="228657" dist="182926" dir="5400000" algn="bl" rotWithShape="0">
              <a:srgbClr val="000000">
                <a:alpha val="10196"/>
              </a:srgbClr>
            </a:outerShdw>
          </a:effectLst>
        </p:spPr>
        <p:txBody>
          <a:bodyPr/>
          <a:lstStyle/>
          <a:p>
            <a:endParaRPr lang="ru-KZ" dirty="0">
              <a:solidFill>
                <a:srgbClr val="1A355D"/>
              </a:solidFill>
            </a:endParaRPr>
          </a:p>
        </p:txBody>
      </p:sp>
      <p:sp>
        <p:nvSpPr>
          <p:cNvPr id="44" name="Shape 6">
            <a:extLst>
              <a:ext uri="{FF2B5EF4-FFF2-40B4-BE49-F238E27FC236}">
                <a16:creationId xmlns:a16="http://schemas.microsoft.com/office/drawing/2014/main" id="{7AF7E87B-D2F5-41CD-A701-C7DE1F403718}"/>
              </a:ext>
            </a:extLst>
          </p:cNvPr>
          <p:cNvSpPr/>
          <p:nvPr/>
        </p:nvSpPr>
        <p:spPr>
          <a:xfrm>
            <a:off x="5638082" y="1115329"/>
            <a:ext cx="406323" cy="403656"/>
          </a:xfrm>
          <a:prstGeom prst="roundRect">
            <a:avLst>
              <a:gd name="adj" fmla="val 50000"/>
            </a:avLst>
          </a:prstGeom>
          <a:gradFill flip="none" rotWithShape="1">
            <a:gsLst>
              <a:gs pos="0">
                <a:srgbClr val="1A365D"/>
              </a:gs>
              <a:gs pos="100000">
                <a:srgbClr val="2B6CB0"/>
              </a:gs>
            </a:gsLst>
            <a:lin ang="2700000" scaled="1"/>
          </a:gradFill>
          <a:ln/>
        </p:spPr>
      </p:sp>
      <p:sp>
        <p:nvSpPr>
          <p:cNvPr id="45" name="Text 9">
            <a:extLst>
              <a:ext uri="{FF2B5EF4-FFF2-40B4-BE49-F238E27FC236}">
                <a16:creationId xmlns:a16="http://schemas.microsoft.com/office/drawing/2014/main" id="{84DC5E8D-E092-4A6F-917B-6CCDB4EA6755}"/>
              </a:ext>
            </a:extLst>
          </p:cNvPr>
          <p:cNvSpPr/>
          <p:nvPr/>
        </p:nvSpPr>
        <p:spPr>
          <a:xfrm>
            <a:off x="6132587" y="990925"/>
            <a:ext cx="5664885" cy="819602"/>
          </a:xfrm>
          <a:prstGeom prst="rect">
            <a:avLst/>
          </a:prstGeom>
          <a:noFill/>
          <a:ln/>
        </p:spPr>
        <p:txBody>
          <a:bodyPr wrap="square" lIns="0" tIns="0" rIns="0" bIns="0" rtlCol="0" anchor="ctr"/>
          <a:lstStyle/>
          <a:p>
            <a:pPr algn="just"/>
            <a:r>
              <a:rPr lang="kk-KZ" sz="1050" dirty="0">
                <a:solidFill>
                  <a:srgbClr val="1A355D"/>
                </a:solidFill>
                <a:latin typeface="Arial" panose="020B0604020202020204" pitchFamily="34" charset="0"/>
                <a:ea typeface="MiSans" pitchFamily="34" charset="-122"/>
                <a:cs typeface="Arial" panose="020B0604020202020204" pitchFamily="34" charset="0"/>
              </a:rPr>
              <a:t>Сыбайлас жемқорлыққа қарсы комплаенс-қызметі </a:t>
            </a:r>
            <a:r>
              <a:rPr lang="kk-KZ" sz="1050" b="1" dirty="0">
                <a:solidFill>
                  <a:srgbClr val="1A355D"/>
                </a:solidFill>
                <a:latin typeface="Arial" panose="020B0604020202020204" pitchFamily="34" charset="0"/>
                <a:ea typeface="MiSans" pitchFamily="34" charset="-122"/>
                <a:cs typeface="Arial" panose="020B0604020202020204" pitchFamily="34" charset="0"/>
              </a:rPr>
              <a:t>КОМПЛАЕНС-ОФИЦЕРМЕН</a:t>
            </a:r>
            <a:r>
              <a:rPr lang="kk-KZ" sz="1050" dirty="0">
                <a:solidFill>
                  <a:srgbClr val="1A355D"/>
                </a:solidFill>
                <a:latin typeface="Arial" panose="020B0604020202020204" pitchFamily="34" charset="0"/>
                <a:ea typeface="MiSans" pitchFamily="34" charset="-122"/>
                <a:cs typeface="Arial" panose="020B0604020202020204" pitchFamily="34" charset="0"/>
              </a:rPr>
              <a:t> ұсынылған, ол Директорлар кеңесіне есеп береді және сыбайлас жемқорлыққа қарсы іс-қимыл туралы заңнамасы талаптарының сақталуын қамтамасыз ету кезінде тәуелсіз болып табылады. </a:t>
            </a:r>
          </a:p>
          <a:p>
            <a:pPr algn="just"/>
            <a:r>
              <a:rPr lang="kk-KZ" sz="1050" dirty="0">
                <a:solidFill>
                  <a:srgbClr val="1A355D"/>
                </a:solidFill>
                <a:latin typeface="Arial" panose="020B0604020202020204" pitchFamily="34" charset="0"/>
                <a:ea typeface="MiSans" pitchFamily="34" charset="-122"/>
                <a:cs typeface="Arial" panose="020B0604020202020204" pitchFamily="34" charset="0"/>
              </a:rPr>
              <a:t>Директорлар кеңесінің 2024 жылғы 28 наурыздағы №2 шешімімен комплаенс-офицердің лауазымдық нұсқаулығы бекітілген</a:t>
            </a:r>
            <a:r>
              <a:rPr lang="ru-RU" sz="1050" dirty="0">
                <a:solidFill>
                  <a:srgbClr val="1A355D"/>
                </a:solidFill>
                <a:latin typeface="Arial" panose="020B0604020202020204" pitchFamily="34" charset="0"/>
                <a:ea typeface="MiSans" pitchFamily="34" charset="-122"/>
                <a:cs typeface="Arial" panose="020B0604020202020204" pitchFamily="34" charset="0"/>
              </a:rPr>
              <a:t>.</a:t>
            </a:r>
          </a:p>
        </p:txBody>
      </p:sp>
      <p:sp>
        <p:nvSpPr>
          <p:cNvPr id="46" name="TextBox 25">
            <a:extLst>
              <a:ext uri="{FF2B5EF4-FFF2-40B4-BE49-F238E27FC236}">
                <a16:creationId xmlns:a16="http://schemas.microsoft.com/office/drawing/2014/main" id="{1588D1F7-A0AF-4E64-A6B9-93012315C256}"/>
              </a:ext>
            </a:extLst>
          </p:cNvPr>
          <p:cNvSpPr txBox="1"/>
          <p:nvPr/>
        </p:nvSpPr>
        <p:spPr>
          <a:xfrm>
            <a:off x="5586486" y="2023895"/>
            <a:ext cx="6340080" cy="4478214"/>
          </a:xfrm>
          <a:prstGeom prst="rect">
            <a:avLst/>
          </a:prstGeom>
          <a:solidFill>
            <a:srgbClr val="FFFFFF"/>
          </a:solidFill>
          <a:ln/>
          <a:effectLst>
            <a:outerShdw blurRad="56928" dist="37952" dir="5400000" algn="bl" rotWithShape="0">
              <a:srgbClr val="000000">
                <a:alpha val="10196"/>
              </a:srgbClr>
            </a:outerShdw>
          </a:effectLst>
        </p:spPr>
        <p:txBody>
          <a:bodyPr wrap="square" rtlCol="0">
            <a:spAutoFit/>
          </a:bodyPr>
          <a:ls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200" b="1" dirty="0">
                <a:solidFill>
                  <a:srgbClr val="1A355D"/>
                </a:solidFill>
                <a:latin typeface="Arial" panose="020B0604020202020204" pitchFamily="34" charset="0"/>
                <a:cs typeface="Arial" panose="020B0604020202020204" pitchFamily="34" charset="0"/>
              </a:rPr>
              <a:t>    Комплаенс-</a:t>
            </a:r>
            <a:r>
              <a:rPr lang="ru-RU" sz="1200" b="1" dirty="0" err="1">
                <a:solidFill>
                  <a:srgbClr val="1A355D"/>
                </a:solidFill>
                <a:latin typeface="Arial" panose="020B0604020202020204" pitchFamily="34" charset="0"/>
                <a:cs typeface="Arial" panose="020B0604020202020204" pitchFamily="34" charset="0"/>
              </a:rPr>
              <a:t>офицердің</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іс-шараларды</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іске</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асыруы</a:t>
            </a:r>
            <a:r>
              <a:rPr lang="ru-RU" sz="1200" dirty="0">
                <a:solidFill>
                  <a:srgbClr val="1A355D"/>
                </a:solidFill>
                <a:latin typeface="Arial" panose="020B0604020202020204" pitchFamily="34" charset="0"/>
                <a:cs typeface="Arial" panose="020B0604020202020204" pitchFamily="34" charset="0"/>
              </a:rPr>
              <a:t>:</a:t>
            </a:r>
          </a:p>
          <a:p>
            <a:pPr marL="171450" indent="-171450" algn="just">
              <a:lnSpc>
                <a:spcPct val="107000"/>
              </a:lnSpc>
              <a:spcAft>
                <a:spcPts val="0"/>
              </a:spcAft>
              <a:buFont typeface="Wingdings" panose="05000000000000000000" pitchFamily="2" charset="2"/>
              <a:buChar char="Ø"/>
            </a:pPr>
            <a:r>
              <a:rPr lang="ru-RU" sz="1000" dirty="0" err="1">
                <a:solidFill>
                  <a:srgbClr val="1A355D"/>
                </a:solidFill>
                <a:latin typeface="Arial" panose="020B0604020202020204" pitchFamily="34" charset="0"/>
                <a:cs typeface="Arial" panose="020B0604020202020204" pitchFamily="34" charset="0"/>
              </a:rPr>
              <a:t>Сыбайлас</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жемқорлық</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көріністеріне</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нөлдік</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төзімділік</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қағидаты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бойынша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тестілеумен</a:t>
            </a:r>
            <a:r>
              <a:rPr lang="ru-RU" sz="1000" dirty="0">
                <a:solidFill>
                  <a:srgbClr val="1A355D"/>
                </a:solidFill>
                <a:latin typeface="Arial" panose="020B0604020202020204" pitchFamily="34" charset="0"/>
                <a:cs typeface="Arial" panose="020B0604020202020204" pitchFamily="34" charset="0"/>
              </a:rPr>
              <a:t> </a:t>
            </a:r>
            <a:r>
              <a:rPr lang="ru-RU" sz="1200" b="1" dirty="0">
                <a:solidFill>
                  <a:srgbClr val="1A355D"/>
                </a:solidFill>
                <a:latin typeface="Arial" panose="020B0604020202020204" pitchFamily="34" charset="0"/>
                <a:cs typeface="Arial" panose="020B0604020202020204" pitchFamily="34" charset="0"/>
              </a:rPr>
              <a:t>4 </a:t>
            </a:r>
            <a:r>
              <a:rPr lang="ru-RU" sz="1200" b="1" dirty="0" err="1">
                <a:solidFill>
                  <a:srgbClr val="1A355D"/>
                </a:solidFill>
                <a:latin typeface="Arial" panose="020B0604020202020204" pitchFamily="34" charset="0"/>
                <a:cs typeface="Arial" panose="020B0604020202020204" pitchFamily="34" charset="0"/>
              </a:rPr>
              <a:t>сабақ</a:t>
            </a:r>
            <a:r>
              <a:rPr lang="ru-RU" sz="1200" b="1"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өткізілді</a:t>
            </a:r>
            <a:endParaRPr lang="ru-RU" sz="1000" dirty="0">
              <a:solidFill>
                <a:srgbClr val="1A355D"/>
              </a:solidFill>
              <a:latin typeface="Arial" panose="020B0604020202020204" pitchFamily="34" charset="0"/>
              <a:cs typeface="Arial" panose="020B0604020202020204" pitchFamily="34" charset="0"/>
            </a:endParaRPr>
          </a:p>
          <a:p>
            <a:pPr marL="171450" indent="-171450" algn="just">
              <a:lnSpc>
                <a:spcPct val="107000"/>
              </a:lnSpc>
              <a:spcAft>
                <a:spcPts val="0"/>
              </a:spcAft>
              <a:buFont typeface="Wingdings" panose="05000000000000000000" pitchFamily="2" charset="2"/>
              <a:buChar char="Ø"/>
            </a:pPr>
            <a:r>
              <a:rPr lang="ru-RU" sz="1000" dirty="0" err="1">
                <a:solidFill>
                  <a:srgbClr val="1A355D"/>
                </a:solidFill>
                <a:latin typeface="Arial" panose="020B0604020202020204" pitchFamily="34" charset="0"/>
                <a:cs typeface="Arial" panose="020B0604020202020204" pitchFamily="34" charset="0"/>
              </a:rPr>
              <a:t>Қордың</a:t>
            </a:r>
            <a:r>
              <a:rPr lang="ru-RU" sz="1000"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ішкі</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нормативтік</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құжаттарына</a:t>
            </a:r>
            <a:r>
              <a:rPr lang="ru-RU" sz="1200" b="1"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сыбайлас</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жемқорлық</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тәуекелдері</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факторларының</a:t>
            </a:r>
            <a:r>
              <a:rPr lang="ru-RU" sz="1000" dirty="0">
                <a:solidFill>
                  <a:srgbClr val="1A355D"/>
                </a:solidFill>
                <a:latin typeface="Arial" panose="020B0604020202020204" pitchFamily="34" charset="0"/>
                <a:cs typeface="Arial" panose="020B0604020202020204" pitchFamily="34" charset="0"/>
              </a:rPr>
              <a:t> бар-</a:t>
            </a:r>
            <a:r>
              <a:rPr lang="ru-RU" sz="1000" dirty="0" err="1">
                <a:solidFill>
                  <a:srgbClr val="1A355D"/>
                </a:solidFill>
                <a:latin typeface="Arial" panose="020B0604020202020204" pitchFamily="34" charset="0"/>
                <a:cs typeface="Arial" panose="020B0604020202020204" pitchFamily="34" charset="0"/>
              </a:rPr>
              <a:t>жоғы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тұрғысынан</a:t>
            </a:r>
            <a:r>
              <a:rPr lang="ru-RU" sz="1000"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талдау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жүргізу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және</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оларды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жою</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бойынша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ұсынымдар</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әзірлеу</a:t>
            </a:r>
            <a:endParaRPr lang="ru-RU" sz="1000" dirty="0">
              <a:solidFill>
                <a:srgbClr val="1A355D"/>
              </a:solidFill>
              <a:latin typeface="Arial" panose="020B0604020202020204" pitchFamily="34" charset="0"/>
              <a:cs typeface="Arial" panose="020B0604020202020204" pitchFamily="34" charset="0"/>
            </a:endParaRPr>
          </a:p>
          <a:p>
            <a:pPr marL="171450" indent="-171450" algn="just">
              <a:lnSpc>
                <a:spcPct val="107000"/>
              </a:lnSpc>
              <a:spcAft>
                <a:spcPts val="0"/>
              </a:spcAft>
              <a:buFont typeface="Wingdings" panose="05000000000000000000" pitchFamily="2" charset="2"/>
              <a:buChar char="Ø"/>
            </a:pPr>
            <a:r>
              <a:rPr lang="ru-RU" sz="1000" dirty="0" err="1">
                <a:solidFill>
                  <a:srgbClr val="1A355D"/>
                </a:solidFill>
                <a:latin typeface="Arial" panose="020B0604020202020204" pitchFamily="34" charset="0"/>
                <a:cs typeface="Arial" panose="020B0604020202020204" pitchFamily="34" charset="0"/>
              </a:rPr>
              <a:t>Қордың</a:t>
            </a:r>
            <a:r>
              <a:rPr lang="ru-RU" sz="1000" dirty="0">
                <a:solidFill>
                  <a:srgbClr val="1A355D"/>
                </a:solidFill>
                <a:latin typeface="Arial" panose="020B0604020202020204" pitchFamily="34" charset="0"/>
                <a:cs typeface="Arial" panose="020B0604020202020204" pitchFamily="34" charset="0"/>
              </a:rPr>
              <a:t> интернет-</a:t>
            </a:r>
            <a:r>
              <a:rPr lang="ru-RU" sz="1000" dirty="0" err="1">
                <a:solidFill>
                  <a:srgbClr val="1A355D"/>
                </a:solidFill>
                <a:latin typeface="Arial" panose="020B0604020202020204" pitchFamily="34" charset="0"/>
                <a:cs typeface="Arial" panose="020B0604020202020204" pitchFamily="34" charset="0"/>
              </a:rPr>
              <a:t>ресурсында</a:t>
            </a:r>
            <a:r>
              <a:rPr lang="ru-RU" sz="1000" dirty="0">
                <a:solidFill>
                  <a:srgbClr val="1A355D"/>
                </a:solidFill>
                <a:latin typeface="Arial" panose="020B0604020202020204" pitchFamily="34" charset="0"/>
                <a:cs typeface="Arial" panose="020B0604020202020204" pitchFamily="34" charset="0"/>
              </a:rPr>
              <a:t> </a:t>
            </a:r>
            <a:r>
              <a:rPr lang="ru-RU" sz="1200" b="1" dirty="0">
                <a:solidFill>
                  <a:srgbClr val="1A355D"/>
                </a:solidFill>
                <a:latin typeface="Arial" panose="020B0604020202020204" pitchFamily="34" charset="0"/>
                <a:cs typeface="Arial" panose="020B0604020202020204" pitchFamily="34" charset="0"/>
              </a:rPr>
              <a:t>«</a:t>
            </a:r>
            <a:r>
              <a:rPr lang="ru-RU" sz="1200" b="1" dirty="0" err="1">
                <a:solidFill>
                  <a:srgbClr val="1A355D"/>
                </a:solidFill>
                <a:latin typeface="Arial" panose="020B0604020202020204" pitchFamily="34" charset="0"/>
                <a:cs typeface="Arial" panose="020B0604020202020204" pitchFamily="34" charset="0"/>
              </a:rPr>
              <a:t>Сыбайлас</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жемқорлыққа</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қарсы</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іс-қимыл</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арнайы</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бөлімі</a:t>
            </a:r>
            <a:r>
              <a:rPr lang="ru-RU" sz="1200" b="1"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әзірленді</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Аталған</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бөлімде</a:t>
            </a:r>
            <a:r>
              <a:rPr lang="ru-RU" sz="1000" dirty="0">
                <a:solidFill>
                  <a:srgbClr val="1A355D"/>
                </a:solidFill>
                <a:latin typeface="Arial" panose="020B0604020202020204" pitchFamily="34" charset="0"/>
                <a:cs typeface="Arial" panose="020B0604020202020204" pitchFamily="34" charset="0"/>
              </a:rPr>
              <a:t>:</a:t>
            </a:r>
          </a:p>
          <a:p>
            <a:pPr marL="177800" indent="184150" algn="just">
              <a:lnSpc>
                <a:spcPct val="107000"/>
              </a:lnSpc>
              <a:buFont typeface="Arial" panose="020B0604020202020204" pitchFamily="34" charset="0"/>
              <a:buChar char="•"/>
            </a:pPr>
            <a:r>
              <a:rPr lang="ru-RU" sz="1000" dirty="0" err="1">
                <a:solidFill>
                  <a:srgbClr val="1A355D"/>
                </a:solidFill>
                <a:latin typeface="Arial" panose="020B0604020202020204" pitchFamily="34" charset="0"/>
                <a:cs typeface="Arial" panose="020B0604020202020204" pitchFamily="34" charset="0"/>
              </a:rPr>
              <a:t>хабарлау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арналары</a:t>
            </a:r>
            <a:r>
              <a:rPr lang="ru-RU" sz="1000" dirty="0">
                <a:solidFill>
                  <a:srgbClr val="1A355D"/>
                </a:solidFill>
                <a:latin typeface="Arial" panose="020B0604020202020204" pitchFamily="34" charset="0"/>
                <a:cs typeface="Arial" panose="020B0604020202020204" pitchFamily="34" charset="0"/>
              </a:rPr>
              <a:t> </a:t>
            </a:r>
          </a:p>
          <a:p>
            <a:pPr marL="177800" indent="184150" algn="just">
              <a:lnSpc>
                <a:spcPct val="107000"/>
              </a:lnSpc>
              <a:buFont typeface="Arial" panose="020B0604020202020204" pitchFamily="34" charset="0"/>
              <a:buChar char="•"/>
            </a:pPr>
            <a:r>
              <a:rPr lang="ru-RU" sz="1000" dirty="0" err="1">
                <a:solidFill>
                  <a:srgbClr val="1A355D"/>
                </a:solidFill>
                <a:latin typeface="Arial" panose="020B0604020202020204" pitchFamily="34" charset="0"/>
                <a:cs typeface="Arial" panose="020B0604020202020204" pitchFamily="34" charset="0"/>
              </a:rPr>
              <a:t>сыбайлас</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жемқорлыққа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қарсы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іс-қимыл</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және</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әдеп</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мәселелері</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бойынша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Қордың</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ішкі</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нормативтік</a:t>
            </a:r>
            <a:r>
              <a:rPr lang="ru-RU" sz="1000" dirty="0">
                <a:solidFill>
                  <a:srgbClr val="1A355D"/>
                </a:solidFill>
                <a:latin typeface="Arial" panose="020B0604020202020204" pitchFamily="34" charset="0"/>
                <a:cs typeface="Arial" panose="020B0604020202020204" pitchFamily="34" charset="0"/>
              </a:rPr>
              <a:t>   </a:t>
            </a:r>
          </a:p>
          <a:p>
            <a:pPr marL="177800" algn="just">
              <a:lnSpc>
                <a:spcPct val="107000"/>
              </a:lnSpc>
            </a:pPr>
            <a:r>
              <a:rPr lang="ru-RU" sz="1000" dirty="0" err="1">
                <a:solidFill>
                  <a:srgbClr val="1A355D"/>
                </a:solidFill>
                <a:latin typeface="Arial" panose="020B0604020202020204" pitchFamily="34" charset="0"/>
                <a:cs typeface="Arial" panose="020B0604020202020204" pitchFamily="34" charset="0"/>
              </a:rPr>
              <a:t>құжаттары</a:t>
            </a:r>
            <a:endParaRPr lang="ru-RU" sz="1000" dirty="0">
              <a:solidFill>
                <a:srgbClr val="1A355D"/>
              </a:solidFill>
              <a:latin typeface="Arial" panose="020B0604020202020204" pitchFamily="34" charset="0"/>
              <a:cs typeface="Arial" panose="020B0604020202020204" pitchFamily="34" charset="0"/>
            </a:endParaRPr>
          </a:p>
          <a:p>
            <a:pPr marL="177800" indent="184150" algn="just">
              <a:lnSpc>
                <a:spcPct val="107000"/>
              </a:lnSpc>
              <a:buFont typeface="Arial" panose="020B0604020202020204" pitchFamily="34" charset="0"/>
              <a:buChar char="•"/>
            </a:pPr>
            <a:r>
              <a:rPr lang="ru-RU" sz="1000" dirty="0" err="1">
                <a:solidFill>
                  <a:srgbClr val="1A355D"/>
                </a:solidFill>
                <a:latin typeface="Arial" panose="020B0604020202020204" pitchFamily="34" charset="0"/>
                <a:cs typeface="Arial" panose="020B0604020202020204" pitchFamily="34" charset="0"/>
              </a:rPr>
              <a:t>сыбайлас</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жемқорлыққа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қарсы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іс-қимылға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арналған</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әлеуметтік</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бейнероликтер</a:t>
            </a:r>
            <a:endParaRPr lang="ru-RU" sz="1000" dirty="0">
              <a:solidFill>
                <a:srgbClr val="1A355D"/>
              </a:solidFill>
              <a:latin typeface="Arial" panose="020B0604020202020204" pitchFamily="34" charset="0"/>
              <a:cs typeface="Arial" panose="020B0604020202020204" pitchFamily="34" charset="0"/>
            </a:endParaRPr>
          </a:p>
          <a:p>
            <a:pPr marL="177800" indent="184150" algn="just">
              <a:lnSpc>
                <a:spcPct val="107000"/>
              </a:lnSpc>
              <a:buFont typeface="Arial" panose="020B0604020202020204" pitchFamily="34" charset="0"/>
              <a:buChar char="•"/>
            </a:pPr>
            <a:r>
              <a:rPr lang="ru-RU" sz="1000" dirty="0" err="1">
                <a:solidFill>
                  <a:srgbClr val="1A355D"/>
                </a:solidFill>
                <a:latin typeface="Arial" panose="020B0604020202020204" pitchFamily="34" charset="0"/>
                <a:cs typeface="Arial" panose="020B0604020202020204" pitchFamily="34" charset="0"/>
              </a:rPr>
              <a:t>Қордың</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маңызды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іс-шаралары</a:t>
            </a:r>
            <a:r>
              <a:rPr lang="ru-RU" sz="1000" dirty="0">
                <a:solidFill>
                  <a:srgbClr val="1A355D"/>
                </a:solidFill>
                <a:latin typeface="Arial" panose="020B0604020202020204" pitchFamily="34" charset="0"/>
                <a:cs typeface="Arial" panose="020B0604020202020204" pitchFamily="34" charset="0"/>
              </a:rPr>
              <a:t> мен </a:t>
            </a:r>
            <a:r>
              <a:rPr lang="ru-RU" sz="1000" dirty="0" err="1">
                <a:solidFill>
                  <a:srgbClr val="1A355D"/>
                </a:solidFill>
                <a:latin typeface="Arial" panose="020B0604020202020204" pitchFamily="34" charset="0"/>
                <a:cs typeface="Arial" panose="020B0604020202020204" pitchFamily="34" charset="0"/>
              </a:rPr>
              <a:t>семинарлары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туралы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ақпараттар</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қамтылған</a:t>
            </a:r>
            <a:endParaRPr lang="ru-RU" sz="1000" dirty="0">
              <a:solidFill>
                <a:srgbClr val="1A355D"/>
              </a:solidFill>
              <a:latin typeface="Arial" panose="020B0604020202020204" pitchFamily="34" charset="0"/>
              <a:cs typeface="Arial" panose="020B0604020202020204" pitchFamily="34" charset="0"/>
            </a:endParaRPr>
          </a:p>
          <a:p>
            <a:pPr marL="177800" indent="-177800" algn="just">
              <a:lnSpc>
                <a:spcPct val="107000"/>
              </a:lnSpc>
              <a:buFont typeface="Wingdings" panose="05000000000000000000" pitchFamily="2" charset="2"/>
              <a:buChar char="Ø"/>
            </a:pPr>
            <a:r>
              <a:rPr lang="ru-RU" sz="1000" dirty="0" err="1">
                <a:solidFill>
                  <a:srgbClr val="1A355D"/>
                </a:solidFill>
                <a:latin typeface="Arial" panose="020B0604020202020204" pitchFamily="34" charset="0"/>
                <a:cs typeface="Arial" panose="020B0604020202020204" pitchFamily="34" charset="0"/>
              </a:rPr>
              <a:t>Қордың</a:t>
            </a:r>
            <a:r>
              <a:rPr lang="ru-RU" sz="1000" dirty="0">
                <a:solidFill>
                  <a:srgbClr val="1A355D"/>
                </a:solidFill>
                <a:latin typeface="Arial" panose="020B0604020202020204" pitchFamily="34" charset="0"/>
                <a:cs typeface="Arial" panose="020B0604020202020204" pitchFamily="34" charset="0"/>
              </a:rPr>
              <a:t> интернет-</a:t>
            </a:r>
            <a:r>
              <a:rPr lang="ru-RU" sz="1000" dirty="0" err="1">
                <a:solidFill>
                  <a:srgbClr val="1A355D"/>
                </a:solidFill>
                <a:latin typeface="Arial" panose="020B0604020202020204" pitchFamily="34" charset="0"/>
                <a:cs typeface="Arial" panose="020B0604020202020204" pitchFamily="34" charset="0"/>
              </a:rPr>
              <a:t>ресурсында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ашықтықты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қамтамасыз</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ету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мақсатында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Қордың</a:t>
            </a:r>
            <a:r>
              <a:rPr lang="ru-RU" sz="1000" dirty="0">
                <a:solidFill>
                  <a:srgbClr val="1A355D"/>
                </a:solidFill>
                <a:latin typeface="Arial" panose="020B0604020202020204" pitchFamily="34" charset="0"/>
                <a:cs typeface="Arial" panose="020B0604020202020204" pitchFamily="34" charset="0"/>
              </a:rPr>
              <a:t> 2025 </a:t>
            </a:r>
            <a:r>
              <a:rPr lang="ru-RU" sz="1000" dirty="0" err="1">
                <a:solidFill>
                  <a:srgbClr val="1A355D"/>
                </a:solidFill>
                <a:latin typeface="Arial" panose="020B0604020202020204" pitchFamily="34" charset="0"/>
                <a:cs typeface="Arial" panose="020B0604020202020204" pitchFamily="34" charset="0"/>
              </a:rPr>
              <a:t>жылға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арналған</a:t>
            </a:r>
            <a:r>
              <a:rPr lang="ru-RU" sz="1000"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сыбайлас</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жемқорлық</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тәуекелдеріне</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ішкі</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талдауы</a:t>
            </a:r>
            <a:r>
              <a:rPr lang="ru-RU" sz="1200" b="1" dirty="0">
                <a:solidFill>
                  <a:srgbClr val="1A355D"/>
                </a:solidFill>
                <a:latin typeface="Arial" panose="020B0604020202020204" pitchFamily="34" charset="0"/>
                <a:cs typeface="Arial" panose="020B0604020202020204" pitchFamily="34" charset="0"/>
              </a:rPr>
              <a:t> (</a:t>
            </a:r>
            <a:r>
              <a:rPr lang="ru-RU" sz="1000" dirty="0">
                <a:solidFill>
                  <a:srgbClr val="1A355D"/>
                </a:solidFill>
                <a:latin typeface="Arial" panose="020B0604020202020204" pitchFamily="34" charset="0"/>
                <a:cs typeface="Arial" panose="020B0604020202020204" pitchFamily="34" charset="0"/>
              </a:rPr>
              <a:t>ТБН №4 «</a:t>
            </a:r>
            <a:r>
              <a:rPr lang="ru-RU" sz="1000" dirty="0" err="1">
                <a:solidFill>
                  <a:srgbClr val="1A355D"/>
                </a:solidFill>
                <a:latin typeface="Arial" panose="020B0604020202020204" pitchFamily="34" charset="0"/>
                <a:cs typeface="Arial" panose="020B0604020202020204" pitchFamily="34" charset="0"/>
              </a:rPr>
              <a:t>Сыбайлас</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жемқорлықтың</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алдын</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алу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және</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оған</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қарсы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іс-қимыл</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жобасын</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іске</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асыру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жарияланды</a:t>
            </a:r>
            <a:endParaRPr lang="ru-RU" sz="1000" dirty="0">
              <a:solidFill>
                <a:srgbClr val="1A355D"/>
              </a:solidFill>
              <a:latin typeface="Arial" panose="020B0604020202020204" pitchFamily="34" charset="0"/>
              <a:cs typeface="Arial" panose="020B0604020202020204" pitchFamily="34" charset="0"/>
            </a:endParaRPr>
          </a:p>
          <a:p>
            <a:pPr marL="177800" indent="-177800" algn="just">
              <a:lnSpc>
                <a:spcPct val="107000"/>
              </a:lnSpc>
              <a:buFont typeface="Wingdings" panose="05000000000000000000" pitchFamily="2" charset="2"/>
              <a:buChar char="Ø"/>
            </a:pPr>
            <a:r>
              <a:rPr lang="ru-RU" sz="1000" dirty="0" err="1">
                <a:solidFill>
                  <a:srgbClr val="1A355D"/>
                </a:solidFill>
                <a:latin typeface="Arial" panose="020B0604020202020204" pitchFamily="34" charset="0"/>
                <a:cs typeface="Arial" panose="020B0604020202020204" pitchFamily="34" charset="0"/>
              </a:rPr>
              <a:t>Қорда</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мүдделер</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қақтығысының</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алдын</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алу</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және</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анықтау</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бойынша</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шаралар</a:t>
            </a:r>
            <a:r>
              <a:rPr lang="ru-RU" sz="1000" dirty="0">
                <a:solidFill>
                  <a:srgbClr val="1A355D"/>
                </a:solidFill>
                <a:latin typeface="Arial" panose="020B0604020202020204" pitchFamily="34" charset="0"/>
                <a:cs typeface="Arial" panose="020B0604020202020204" pitchFamily="34" charset="0"/>
              </a:rPr>
              <a:t>: </a:t>
            </a:r>
            <a:endParaRPr lang="ru-KZ" sz="1000" dirty="0">
              <a:solidFill>
                <a:srgbClr val="1A355D"/>
              </a:solidFill>
              <a:latin typeface="Arial" panose="020B0604020202020204" pitchFamily="34" charset="0"/>
              <a:cs typeface="Arial" panose="020B0604020202020204" pitchFamily="34" charset="0"/>
            </a:endParaRPr>
          </a:p>
          <a:p>
            <a:pPr marL="177800" indent="184150" algn="just">
              <a:lnSpc>
                <a:spcPct val="107000"/>
              </a:lnSpc>
              <a:buFont typeface="Arial" panose="020B0604020202020204" pitchFamily="34" charset="0"/>
              <a:buChar char="•"/>
            </a:pPr>
            <a:r>
              <a:rPr lang="ru-RU" sz="1000" dirty="0" err="1">
                <a:solidFill>
                  <a:srgbClr val="1A355D"/>
                </a:solidFill>
                <a:latin typeface="Arial" panose="020B0604020202020204" pitchFamily="34" charset="0"/>
                <a:cs typeface="Arial" panose="020B0604020202020204" pitchFamily="34" charset="0"/>
              </a:rPr>
              <a:t>қызметкерлер</a:t>
            </a:r>
            <a:r>
              <a:rPr lang="ru-RU" sz="1000" dirty="0">
                <a:solidFill>
                  <a:srgbClr val="1A355D"/>
                </a:solidFill>
                <a:latin typeface="Arial" panose="020B0604020202020204" pitchFamily="34" charset="0"/>
                <a:cs typeface="Arial" panose="020B0604020202020204" pitchFamily="34" charset="0"/>
              </a:rPr>
              <a:t> мен </a:t>
            </a:r>
            <a:r>
              <a:rPr lang="ru-RU" sz="1000" dirty="0" err="1">
                <a:solidFill>
                  <a:srgbClr val="1A355D"/>
                </a:solidFill>
                <a:latin typeface="Arial" panose="020B0604020202020204" pitchFamily="34" charset="0"/>
                <a:cs typeface="Arial" panose="020B0604020202020204" pitchFamily="34" charset="0"/>
              </a:rPr>
              <a:t>кандидаттардың</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дербес</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деректеріне</a:t>
            </a:r>
            <a:r>
              <a:rPr lang="ru-RU" sz="1000" dirty="0">
                <a:solidFill>
                  <a:srgbClr val="1A355D"/>
                </a:solidFill>
                <a:latin typeface="Arial" panose="020B0604020202020204" pitchFamily="34" charset="0"/>
                <a:cs typeface="Arial" panose="020B0604020202020204" pitchFamily="34" charset="0"/>
              </a:rPr>
              <a:t> мониторинг </a:t>
            </a:r>
            <a:r>
              <a:rPr lang="ru-RU" sz="1000" dirty="0" err="1">
                <a:solidFill>
                  <a:srgbClr val="1A355D"/>
                </a:solidFill>
                <a:latin typeface="Arial" panose="020B0604020202020204" pitchFamily="34" charset="0"/>
                <a:cs typeface="Arial" panose="020B0604020202020204" pitchFamily="34" charset="0"/>
              </a:rPr>
              <a:t>жүргізу</a:t>
            </a:r>
            <a:endParaRPr lang="ru-RU" sz="1000" dirty="0">
              <a:solidFill>
                <a:srgbClr val="1A355D"/>
              </a:solidFill>
              <a:latin typeface="Arial" panose="020B0604020202020204" pitchFamily="34" charset="0"/>
              <a:cs typeface="Arial" panose="020B0604020202020204" pitchFamily="34" charset="0"/>
            </a:endParaRPr>
          </a:p>
          <a:p>
            <a:pPr marL="177800" indent="184150" algn="just">
              <a:lnSpc>
                <a:spcPct val="107000"/>
              </a:lnSpc>
              <a:buFont typeface="Arial" panose="020B0604020202020204" pitchFamily="34" charset="0"/>
              <a:buChar char="•"/>
            </a:pPr>
            <a:r>
              <a:rPr lang="ru-RU" sz="1000" dirty="0" err="1">
                <a:solidFill>
                  <a:srgbClr val="1A355D"/>
                </a:solidFill>
                <a:latin typeface="Arial" panose="020B0604020202020204" pitchFamily="34" charset="0"/>
                <a:cs typeface="Arial" panose="020B0604020202020204" pitchFamily="34" charset="0"/>
              </a:rPr>
              <a:t>мемлекеттік</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функцияларды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орындауға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уәкілетті</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қызметкерлерінің</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сыбайлас</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жемқорлыққа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қарсы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шектеулерді</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қабылдауына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бақылау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қамтамасыз</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етілді</a:t>
            </a:r>
            <a:endParaRPr lang="ru-RU" sz="1000" dirty="0">
              <a:solidFill>
                <a:srgbClr val="1A355D"/>
              </a:solidFill>
              <a:latin typeface="Arial" panose="020B0604020202020204" pitchFamily="34" charset="0"/>
              <a:cs typeface="Arial" panose="020B0604020202020204" pitchFamily="34" charset="0"/>
            </a:endParaRPr>
          </a:p>
          <a:p>
            <a:pPr marL="177800" indent="184150" algn="just">
              <a:lnSpc>
                <a:spcPct val="107000"/>
              </a:lnSpc>
              <a:buFont typeface="Arial" panose="020B0604020202020204" pitchFamily="34" charset="0"/>
              <a:buChar char="•"/>
            </a:pPr>
            <a:r>
              <a:rPr lang="ru-RU" sz="1000" dirty="0" err="1">
                <a:solidFill>
                  <a:srgbClr val="1A355D"/>
                </a:solidFill>
                <a:latin typeface="Arial" panose="020B0604020202020204" pitchFamily="34" charset="0"/>
                <a:cs typeface="Arial" panose="020B0604020202020204" pitchFamily="34" charset="0"/>
              </a:rPr>
              <a:t>соттылықтың</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жоқтығы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туралы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анықтаманы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талап</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ету</a:t>
            </a:r>
            <a:endParaRPr lang="ru-RU" sz="1000" dirty="0">
              <a:solidFill>
                <a:srgbClr val="1A355D"/>
              </a:solidFill>
              <a:latin typeface="Arial" panose="020B0604020202020204" pitchFamily="34" charset="0"/>
              <a:cs typeface="Arial" panose="020B0604020202020204" pitchFamily="34" charset="0"/>
            </a:endParaRPr>
          </a:p>
          <a:p>
            <a:pPr marL="177800" indent="-177800" algn="just">
              <a:lnSpc>
                <a:spcPct val="107000"/>
              </a:lnSpc>
              <a:buFont typeface="Wingdings" panose="05000000000000000000" pitchFamily="2" charset="2"/>
              <a:buChar char="Ø"/>
            </a:pPr>
            <a:r>
              <a:rPr lang="ru-RU" sz="1000" dirty="0" err="1">
                <a:solidFill>
                  <a:srgbClr val="1A355D"/>
                </a:solidFill>
                <a:latin typeface="Arial" panose="020B0604020202020204" pitchFamily="34" charset="0"/>
                <a:cs typeface="Arial" panose="020B0604020202020204" pitchFamily="34" charset="0"/>
              </a:rPr>
              <a:t>сыбайлас</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жемқорлыққа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қарсы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іс-қимыл</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мәселелері</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бойынша</a:t>
            </a:r>
            <a:r>
              <a:rPr lang="ru-RU" sz="1000" dirty="0">
                <a:solidFill>
                  <a:srgbClr val="1A355D"/>
                </a:solidFill>
                <a:latin typeface="Arial" panose="020B0604020202020204" pitchFamily="34" charset="0"/>
                <a:cs typeface="Arial" panose="020B0604020202020204" pitchFamily="34" charset="0"/>
              </a:rPr>
              <a:t> ҚР </a:t>
            </a:r>
            <a:r>
              <a:rPr lang="ru-RU" sz="1000" dirty="0" err="1">
                <a:solidFill>
                  <a:srgbClr val="1A355D"/>
                </a:solidFill>
                <a:latin typeface="Arial" panose="020B0604020202020204" pitchFamily="34" charset="0"/>
                <a:cs typeface="Arial" panose="020B0604020202020204" pitchFamily="34" charset="0"/>
              </a:rPr>
              <a:t>Қаржылық</a:t>
            </a:r>
            <a:r>
              <a:rPr lang="ru-RU" sz="1000" dirty="0">
                <a:solidFill>
                  <a:srgbClr val="1A355D"/>
                </a:solidFill>
                <a:latin typeface="Arial" panose="020B0604020202020204" pitchFamily="34" charset="0"/>
                <a:cs typeface="Arial" panose="020B0604020202020204" pitchFamily="34" charset="0"/>
              </a:rPr>
              <a:t> мониторинг </a:t>
            </a:r>
            <a:r>
              <a:rPr lang="ru-RU" sz="1000" dirty="0" err="1">
                <a:solidFill>
                  <a:srgbClr val="1A355D"/>
                </a:solidFill>
                <a:latin typeface="Arial" panose="020B0604020202020204" pitchFamily="34" charset="0"/>
                <a:cs typeface="Arial" panose="020B0604020202020204" pitchFamily="34" charset="0"/>
              </a:rPr>
              <a:t>агенттігінің</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Түркістан</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Маңғыстау</a:t>
            </a:r>
            <a:r>
              <a:rPr lang="ru-RU" sz="1000" dirty="0">
                <a:solidFill>
                  <a:srgbClr val="1A355D"/>
                </a:solidFill>
                <a:latin typeface="Arial" panose="020B0604020202020204" pitchFamily="34" charset="0"/>
                <a:cs typeface="Arial" panose="020B0604020202020204" pitchFamily="34" charset="0"/>
              </a:rPr>
              <a:t>, Жамбыл, </a:t>
            </a:r>
            <a:r>
              <a:rPr lang="ru-RU" sz="1000" dirty="0" err="1">
                <a:solidFill>
                  <a:srgbClr val="1A355D"/>
                </a:solidFill>
                <a:latin typeface="Arial" panose="020B0604020202020204" pitchFamily="34" charset="0"/>
                <a:cs typeface="Arial" panose="020B0604020202020204" pitchFamily="34" charset="0"/>
              </a:rPr>
              <a:t>Ақтөбе</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және</a:t>
            </a:r>
            <a:r>
              <a:rPr lang="ru-RU" sz="1000" dirty="0">
                <a:solidFill>
                  <a:srgbClr val="1A355D"/>
                </a:solidFill>
                <a:latin typeface="Arial" panose="020B0604020202020204" pitchFamily="34" charset="0"/>
                <a:cs typeface="Arial" panose="020B0604020202020204" pitchFamily="34" charset="0"/>
              </a:rPr>
              <a:t> Алматы </a:t>
            </a:r>
            <a:r>
              <a:rPr lang="ru-RU" sz="1000" dirty="0" err="1">
                <a:solidFill>
                  <a:srgbClr val="1A355D"/>
                </a:solidFill>
                <a:latin typeface="Arial" panose="020B0604020202020204" pitchFamily="34" charset="0"/>
                <a:cs typeface="Arial" panose="020B0604020202020204" pitchFamily="34" charset="0"/>
              </a:rPr>
              <a:t>облыстары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және</a:t>
            </a:r>
            <a:r>
              <a:rPr lang="ru-RU" sz="1000" dirty="0">
                <a:solidFill>
                  <a:srgbClr val="1A355D"/>
                </a:solidFill>
                <a:latin typeface="Arial" panose="020B0604020202020204" pitchFamily="34" charset="0"/>
                <a:cs typeface="Arial" panose="020B0604020202020204" pitchFamily="34" charset="0"/>
              </a:rPr>
              <a:t> Алматы </a:t>
            </a:r>
            <a:r>
              <a:rPr lang="ru-RU" sz="1000" dirty="0" err="1">
                <a:solidFill>
                  <a:srgbClr val="1A355D"/>
                </a:solidFill>
                <a:latin typeface="Arial" panose="020B0604020202020204" pitchFamily="34" charset="0"/>
                <a:cs typeface="Arial" panose="020B0604020202020204" pitchFamily="34" charset="0"/>
              </a:rPr>
              <a:t>қаласы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бойынша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Экономикалық</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тергеу</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департаменттерімен</a:t>
            </a:r>
            <a:r>
              <a:rPr lang="ru-RU" sz="1000"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өзара</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ынтымақтастық</a:t>
            </a:r>
            <a:r>
              <a:rPr lang="ru-RU" sz="1200" b="1"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туралы</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меморандумдарға</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қол</a:t>
            </a:r>
            <a:r>
              <a:rPr lang="ru-RU" sz="1000" dirty="0">
                <a:solidFill>
                  <a:srgbClr val="1A355D"/>
                </a:solidFill>
                <a:latin typeface="Arial" panose="020B0604020202020204" pitchFamily="34" charset="0"/>
                <a:cs typeface="Arial" panose="020B0604020202020204" pitchFamily="34" charset="0"/>
              </a:rPr>
              <a:t> </a:t>
            </a:r>
            <a:r>
              <a:rPr lang="ru-RU" sz="1000" dirty="0" err="1">
                <a:solidFill>
                  <a:srgbClr val="1A355D"/>
                </a:solidFill>
                <a:latin typeface="Arial" panose="020B0604020202020204" pitchFamily="34" charset="0"/>
                <a:cs typeface="Arial" panose="020B0604020202020204" pitchFamily="34" charset="0"/>
              </a:rPr>
              <a:t>қойылды</a:t>
            </a:r>
            <a:endParaRPr lang="ru-RU" sz="1000" dirty="0">
              <a:solidFill>
                <a:srgbClr val="1A355D"/>
              </a:solidFill>
              <a:latin typeface="Arial" panose="020B0604020202020204" pitchFamily="34" charset="0"/>
              <a:cs typeface="Arial" panose="020B0604020202020204" pitchFamily="34" charset="0"/>
            </a:endParaRPr>
          </a:p>
          <a:p>
            <a:pPr marL="177800" indent="-177800" algn="just">
              <a:lnSpc>
                <a:spcPct val="107000"/>
              </a:lnSpc>
              <a:buFont typeface="Wingdings" panose="05000000000000000000" pitchFamily="2" charset="2"/>
              <a:buChar char="Ø"/>
            </a:pPr>
            <a:r>
              <a:rPr lang="ru-RU" sz="1200" b="1" dirty="0">
                <a:solidFill>
                  <a:srgbClr val="1A355D"/>
                </a:solidFill>
                <a:latin typeface="Arial" panose="020B0604020202020204" pitchFamily="34" charset="0"/>
                <a:cs typeface="Arial" panose="020B0604020202020204" pitchFamily="34" charset="0"/>
              </a:rPr>
              <a:t>2025 </a:t>
            </a:r>
            <a:r>
              <a:rPr lang="ru-RU" sz="1200" b="1" dirty="0" err="1">
                <a:solidFill>
                  <a:srgbClr val="1A355D"/>
                </a:solidFill>
                <a:latin typeface="Arial" panose="020B0604020202020204" pitchFamily="34" charset="0"/>
                <a:cs typeface="Arial" panose="020B0604020202020204" pitchFamily="34" charset="0"/>
              </a:rPr>
              <a:t>жылы</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Қорда</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сыбайлас</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жемқорлық</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фактілері</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анықталған</a:t>
            </a:r>
            <a:r>
              <a:rPr lang="ru-RU" sz="1200" b="1" dirty="0">
                <a:solidFill>
                  <a:srgbClr val="1A355D"/>
                </a:solidFill>
                <a:latin typeface="Arial" panose="020B0604020202020204" pitchFamily="34" charset="0"/>
                <a:cs typeface="Arial" panose="020B0604020202020204" pitchFamily="34" charset="0"/>
              </a:rPr>
              <a:t> </a:t>
            </a:r>
            <a:r>
              <a:rPr lang="ru-RU" sz="1200" b="1" dirty="0" err="1">
                <a:solidFill>
                  <a:srgbClr val="1A355D"/>
                </a:solidFill>
                <a:latin typeface="Arial" panose="020B0604020202020204" pitchFamily="34" charset="0"/>
                <a:cs typeface="Arial" panose="020B0604020202020204" pitchFamily="34" charset="0"/>
              </a:rPr>
              <a:t>жоқ</a:t>
            </a:r>
            <a:endParaRPr lang="ru-RU" sz="1200" b="1" dirty="0">
              <a:solidFill>
                <a:srgbClr val="1A355D"/>
              </a:solidFill>
              <a:latin typeface="Arial" panose="020B0604020202020204" pitchFamily="34" charset="0"/>
              <a:cs typeface="Arial" panose="020B0604020202020204" pitchFamily="34" charset="0"/>
            </a:endParaRPr>
          </a:p>
        </p:txBody>
      </p:sp>
      <p:sp>
        <p:nvSpPr>
          <p:cNvPr id="47" name="Shape 7">
            <a:extLst>
              <a:ext uri="{FF2B5EF4-FFF2-40B4-BE49-F238E27FC236}">
                <a16:creationId xmlns:a16="http://schemas.microsoft.com/office/drawing/2014/main" id="{B27271FB-5D5F-4818-B3AC-24B1A97BCF4D}"/>
              </a:ext>
            </a:extLst>
          </p:cNvPr>
          <p:cNvSpPr/>
          <p:nvPr/>
        </p:nvSpPr>
        <p:spPr>
          <a:xfrm>
            <a:off x="5721186" y="1192318"/>
            <a:ext cx="259323" cy="230509"/>
          </a:xfrm>
          <a:custGeom>
            <a:avLst/>
            <a:gdLst/>
            <a:ahLst/>
            <a:cxnLst/>
            <a:rect l="l" t="t" r="r" b="b"/>
            <a:pathLst>
              <a:path w="370425" h="329266">
                <a:moveTo>
                  <a:pt x="144054" y="159488"/>
                </a:moveTo>
                <a:cubicBezTo>
                  <a:pt x="186646" y="159488"/>
                  <a:pt x="221226" y="124909"/>
                  <a:pt x="221226" y="82317"/>
                </a:cubicBezTo>
                <a:cubicBezTo>
                  <a:pt x="221226" y="39724"/>
                  <a:pt x="186646" y="5145"/>
                  <a:pt x="144054" y="5145"/>
                </a:cubicBezTo>
                <a:cubicBezTo>
                  <a:pt x="101462" y="5145"/>
                  <a:pt x="66882" y="39724"/>
                  <a:pt x="66882" y="82317"/>
                </a:cubicBezTo>
                <a:cubicBezTo>
                  <a:pt x="66882" y="124909"/>
                  <a:pt x="101462" y="159488"/>
                  <a:pt x="144054" y="159488"/>
                </a:cubicBezTo>
                <a:close/>
                <a:moveTo>
                  <a:pt x="124954" y="195502"/>
                </a:moveTo>
                <a:cubicBezTo>
                  <a:pt x="61609" y="195502"/>
                  <a:pt x="10290" y="246821"/>
                  <a:pt x="10290" y="310166"/>
                </a:cubicBezTo>
                <a:cubicBezTo>
                  <a:pt x="10290" y="320713"/>
                  <a:pt x="18843" y="329266"/>
                  <a:pt x="29390" y="329266"/>
                </a:cubicBezTo>
                <a:lnTo>
                  <a:pt x="191129" y="329266"/>
                </a:lnTo>
                <a:cubicBezTo>
                  <a:pt x="167849" y="301870"/>
                  <a:pt x="154344" y="266564"/>
                  <a:pt x="154344" y="229200"/>
                </a:cubicBezTo>
                <a:lnTo>
                  <a:pt x="154344" y="209200"/>
                </a:lnTo>
                <a:cubicBezTo>
                  <a:pt x="154344" y="204505"/>
                  <a:pt x="154987" y="199875"/>
                  <a:pt x="156209" y="195502"/>
                </a:cubicBezTo>
                <a:lnTo>
                  <a:pt x="124954" y="195502"/>
                </a:lnTo>
                <a:close/>
                <a:moveTo>
                  <a:pt x="286372" y="314154"/>
                </a:moveTo>
                <a:lnTo>
                  <a:pt x="277818" y="318205"/>
                </a:lnTo>
                <a:lnTo>
                  <a:pt x="277818" y="197238"/>
                </a:lnTo>
                <a:lnTo>
                  <a:pt x="339556" y="217817"/>
                </a:lnTo>
                <a:lnTo>
                  <a:pt x="339556" y="230422"/>
                </a:lnTo>
                <a:cubicBezTo>
                  <a:pt x="339556" y="266307"/>
                  <a:pt x="318848" y="298912"/>
                  <a:pt x="286372" y="314218"/>
                </a:cubicBezTo>
                <a:close/>
                <a:moveTo>
                  <a:pt x="271323" y="166884"/>
                </a:moveTo>
                <a:lnTo>
                  <a:pt x="199296" y="190872"/>
                </a:lnTo>
                <a:cubicBezTo>
                  <a:pt x="190872" y="193701"/>
                  <a:pt x="185212" y="201547"/>
                  <a:pt x="185212" y="210422"/>
                </a:cubicBezTo>
                <a:lnTo>
                  <a:pt x="185212" y="230422"/>
                </a:lnTo>
                <a:cubicBezTo>
                  <a:pt x="185212" y="278269"/>
                  <a:pt x="212866" y="321806"/>
                  <a:pt x="256082" y="342128"/>
                </a:cubicBezTo>
                <a:lnTo>
                  <a:pt x="267979" y="347723"/>
                </a:lnTo>
                <a:cubicBezTo>
                  <a:pt x="271066" y="349138"/>
                  <a:pt x="274410" y="349910"/>
                  <a:pt x="277754" y="349910"/>
                </a:cubicBezTo>
                <a:cubicBezTo>
                  <a:pt x="281098" y="349910"/>
                  <a:pt x="284507" y="349138"/>
                  <a:pt x="287529" y="347723"/>
                </a:cubicBezTo>
                <a:lnTo>
                  <a:pt x="299427" y="342128"/>
                </a:lnTo>
                <a:cubicBezTo>
                  <a:pt x="342771" y="321742"/>
                  <a:pt x="370425" y="278204"/>
                  <a:pt x="370425" y="230358"/>
                </a:cubicBezTo>
                <a:lnTo>
                  <a:pt x="370425" y="210357"/>
                </a:lnTo>
                <a:cubicBezTo>
                  <a:pt x="370425" y="201483"/>
                  <a:pt x="364765" y="193637"/>
                  <a:pt x="356341" y="190807"/>
                </a:cubicBezTo>
                <a:lnTo>
                  <a:pt x="284314" y="166820"/>
                </a:lnTo>
                <a:cubicBezTo>
                  <a:pt x="280069" y="165405"/>
                  <a:pt x="275503" y="165405"/>
                  <a:pt x="271323" y="166820"/>
                </a:cubicBezTo>
                <a:close/>
              </a:path>
            </a:pathLst>
          </a:custGeom>
          <a:solidFill>
            <a:srgbClr val="FFFFFF"/>
          </a:solidFill>
          <a:ln/>
        </p:spPr>
      </p:sp>
      <p:sp>
        <p:nvSpPr>
          <p:cNvPr id="22" name="Text 3">
            <a:extLst>
              <a:ext uri="{FF2B5EF4-FFF2-40B4-BE49-F238E27FC236}">
                <a16:creationId xmlns:a16="http://schemas.microsoft.com/office/drawing/2014/main" id="{0BFE7C07-ECE4-4991-8476-CDD7FEC7F1AB}"/>
              </a:ext>
            </a:extLst>
          </p:cNvPr>
          <p:cNvSpPr/>
          <p:nvPr/>
        </p:nvSpPr>
        <p:spPr>
          <a:xfrm>
            <a:off x="922888" y="180882"/>
            <a:ext cx="11062935" cy="759035"/>
          </a:xfrm>
          <a:prstGeom prst="rect">
            <a:avLst/>
          </a:prstGeom>
          <a:noFill/>
          <a:ln/>
        </p:spPr>
        <p:txBody>
          <a:bodyPr wrap="square" lIns="0" tIns="0" rIns="0" bIns="0" rtlCol="0" anchor="ctr"/>
          <a:lstStyle/>
          <a:p>
            <a:pPr>
              <a:lnSpc>
                <a:spcPct val="90000"/>
              </a:lnSpc>
            </a:pPr>
            <a:r>
              <a:rPr lang="ru-RU" sz="2000" b="1" dirty="0">
                <a:solidFill>
                  <a:schemeClr val="accent1">
                    <a:lumMod val="75000"/>
                  </a:schemeClr>
                </a:solidFill>
                <a:latin typeface="Arial" panose="020B0604020202020204" pitchFamily="34" charset="0"/>
                <a:cs typeface="Arial" panose="020B0604020202020204" pitchFamily="34" charset="0"/>
              </a:rPr>
              <a:t>ОРНЫҚТЫ ДАМУДЫ БАСҚАРУ</a:t>
            </a:r>
          </a:p>
          <a:p>
            <a:pPr>
              <a:lnSpc>
                <a:spcPct val="90000"/>
              </a:lnSpc>
            </a:pPr>
            <a:r>
              <a:rPr lang="ru-RU" sz="2000" b="1" dirty="0">
                <a:solidFill>
                  <a:srgbClr val="4299E1"/>
                </a:solidFill>
                <a:latin typeface="Quattrocento Sans" pitchFamily="34" charset="0"/>
                <a:ea typeface="Quattrocento Sans" pitchFamily="34" charset="-122"/>
                <a:cs typeface="Quattrocento Sans" pitchFamily="34" charset="-120"/>
              </a:rPr>
              <a:t>04-4 </a:t>
            </a:r>
            <a:r>
              <a:rPr lang="ru-RU" sz="2000" b="1" dirty="0">
                <a:solidFill>
                  <a:srgbClr val="1A365D"/>
                </a:solidFill>
                <a:latin typeface="Quattrocento Sans" pitchFamily="34" charset="0"/>
                <a:ea typeface="Quattrocento Sans" pitchFamily="34" charset="-122"/>
                <a:cs typeface="Quattrocento Sans" pitchFamily="34" charset="-120"/>
              </a:rPr>
              <a:t>КОРПОРАТИВТІК БАСҚАРУ</a:t>
            </a:r>
          </a:p>
        </p:txBody>
      </p:sp>
    </p:spTree>
    <p:extLst>
      <p:ext uri="{BB962C8B-B14F-4D97-AF65-F5344CB8AC3E}">
        <p14:creationId xmlns:p14="http://schemas.microsoft.com/office/powerpoint/2010/main" val="36595642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C36C3B3D-25FA-96FD-E25B-58251E7BD6ED}"/>
              </a:ext>
            </a:extLst>
          </p:cNvPr>
          <p:cNvSpPr/>
          <p:nvPr/>
        </p:nvSpPr>
        <p:spPr>
          <a:xfrm>
            <a:off x="381000" y="191408"/>
            <a:ext cx="457200" cy="457200"/>
          </a:xfrm>
          <a:prstGeom prst="roundRect">
            <a:avLst>
              <a:gd name="adj" fmla="val 25000"/>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3" name="Shape 1">
            <a:extLst>
              <a:ext uri="{FF2B5EF4-FFF2-40B4-BE49-F238E27FC236}">
                <a16:creationId xmlns:a16="http://schemas.microsoft.com/office/drawing/2014/main" id="{4404EF6E-C325-7535-EAFC-2DAC921D007E}"/>
              </a:ext>
            </a:extLst>
          </p:cNvPr>
          <p:cNvSpPr/>
          <p:nvPr/>
        </p:nvSpPr>
        <p:spPr>
          <a:xfrm>
            <a:off x="526256" y="324758"/>
            <a:ext cx="166688" cy="190500"/>
          </a:xfrm>
          <a:custGeom>
            <a:avLst/>
            <a:gdLst/>
            <a:ahLst/>
            <a:cxnLst/>
            <a:rect l="l" t="t" r="r" b="b"/>
            <a:pathLst>
              <a:path w="166688" h="190500">
                <a:moveTo>
                  <a:pt x="83344" y="92273"/>
                </a:moveTo>
                <a:cubicBezTo>
                  <a:pt x="58702" y="92273"/>
                  <a:pt x="38695" y="72267"/>
                  <a:pt x="38695" y="47625"/>
                </a:cubicBezTo>
                <a:cubicBezTo>
                  <a:pt x="38695" y="22983"/>
                  <a:pt x="58702" y="2977"/>
                  <a:pt x="83344" y="2977"/>
                </a:cubicBezTo>
                <a:cubicBezTo>
                  <a:pt x="107986" y="2977"/>
                  <a:pt x="127992" y="22983"/>
                  <a:pt x="127992" y="47625"/>
                </a:cubicBezTo>
                <a:cubicBezTo>
                  <a:pt x="127992" y="72267"/>
                  <a:pt x="107986" y="92273"/>
                  <a:pt x="83344" y="92273"/>
                </a:cubicBezTo>
                <a:close/>
                <a:moveTo>
                  <a:pt x="71996" y="113109"/>
                </a:moveTo>
                <a:lnTo>
                  <a:pt x="94692" y="113109"/>
                </a:lnTo>
                <a:cubicBezTo>
                  <a:pt x="98301" y="113109"/>
                  <a:pt x="101203" y="116012"/>
                  <a:pt x="101203" y="119621"/>
                </a:cubicBezTo>
                <a:cubicBezTo>
                  <a:pt x="101203" y="121183"/>
                  <a:pt x="100645" y="122672"/>
                  <a:pt x="99640" y="123862"/>
                </a:cubicBezTo>
                <a:lnTo>
                  <a:pt x="89446" y="135768"/>
                </a:lnTo>
                <a:lnTo>
                  <a:pt x="100980" y="178594"/>
                </a:lnTo>
                <a:lnTo>
                  <a:pt x="101203" y="178594"/>
                </a:lnTo>
                <a:lnTo>
                  <a:pt x="114077" y="127062"/>
                </a:lnTo>
                <a:cubicBezTo>
                  <a:pt x="114895" y="123825"/>
                  <a:pt x="118207" y="121853"/>
                  <a:pt x="121332" y="123044"/>
                </a:cubicBezTo>
                <a:cubicBezTo>
                  <a:pt x="144363" y="131825"/>
                  <a:pt x="160734" y="154149"/>
                  <a:pt x="160734" y="180268"/>
                </a:cubicBezTo>
                <a:cubicBezTo>
                  <a:pt x="160734" y="185886"/>
                  <a:pt x="156158" y="190463"/>
                  <a:pt x="150540" y="190463"/>
                </a:cubicBezTo>
                <a:lnTo>
                  <a:pt x="16148" y="190500"/>
                </a:lnTo>
                <a:cubicBezTo>
                  <a:pt x="10530" y="190500"/>
                  <a:pt x="5953" y="185924"/>
                  <a:pt x="5953" y="180305"/>
                </a:cubicBezTo>
                <a:cubicBezTo>
                  <a:pt x="5953" y="154186"/>
                  <a:pt x="22324" y="131862"/>
                  <a:pt x="45355" y="123081"/>
                </a:cubicBezTo>
                <a:cubicBezTo>
                  <a:pt x="48481" y="121890"/>
                  <a:pt x="51792" y="123862"/>
                  <a:pt x="52611" y="127099"/>
                </a:cubicBezTo>
                <a:lnTo>
                  <a:pt x="65484" y="178631"/>
                </a:lnTo>
                <a:lnTo>
                  <a:pt x="65708" y="178631"/>
                </a:lnTo>
                <a:lnTo>
                  <a:pt x="77242" y="135806"/>
                </a:lnTo>
                <a:lnTo>
                  <a:pt x="67047" y="123899"/>
                </a:lnTo>
                <a:cubicBezTo>
                  <a:pt x="66042" y="122709"/>
                  <a:pt x="65484" y="121221"/>
                  <a:pt x="65484" y="119658"/>
                </a:cubicBezTo>
                <a:cubicBezTo>
                  <a:pt x="65484" y="116049"/>
                  <a:pt x="68387" y="113147"/>
                  <a:pt x="71996" y="113147"/>
                </a:cubicBezTo>
                <a:close/>
              </a:path>
            </a:pathLst>
          </a:custGeom>
          <a:solidFill>
            <a:srgbClr val="FFFFFF"/>
          </a:solidFill>
          <a:ln/>
        </p:spPr>
      </p:sp>
      <p:sp>
        <p:nvSpPr>
          <p:cNvPr id="9" name="Shape 4">
            <a:extLst>
              <a:ext uri="{FF2B5EF4-FFF2-40B4-BE49-F238E27FC236}">
                <a16:creationId xmlns:a16="http://schemas.microsoft.com/office/drawing/2014/main" id="{82F804AE-E294-3ACB-6BA4-ACE364CAA2F6}"/>
              </a:ext>
            </a:extLst>
          </p:cNvPr>
          <p:cNvSpPr/>
          <p:nvPr/>
        </p:nvSpPr>
        <p:spPr>
          <a:xfrm>
            <a:off x="381000" y="719966"/>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80" name="Text 52">
            <a:extLst>
              <a:ext uri="{FF2B5EF4-FFF2-40B4-BE49-F238E27FC236}">
                <a16:creationId xmlns:a16="http://schemas.microsoft.com/office/drawing/2014/main" id="{4036B545-2D56-28D3-8F77-A61FE58EFCF7}"/>
              </a:ext>
            </a:extLst>
          </p:cNvPr>
          <p:cNvSpPr/>
          <p:nvPr/>
        </p:nvSpPr>
        <p:spPr>
          <a:xfrm>
            <a:off x="11900761" y="6586436"/>
            <a:ext cx="177046" cy="16095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42</a:t>
            </a:r>
            <a:endParaRPr lang="en-US" sz="1000" dirty="0">
              <a:latin typeface="Arial" panose="020B0604020202020204" pitchFamily="34" charset="0"/>
              <a:cs typeface="Arial" panose="020B0604020202020204" pitchFamily="34" charset="0"/>
            </a:endParaRPr>
          </a:p>
        </p:txBody>
      </p:sp>
      <p:sp>
        <p:nvSpPr>
          <p:cNvPr id="21" name="Shape 45">
            <a:extLst>
              <a:ext uri="{FF2B5EF4-FFF2-40B4-BE49-F238E27FC236}">
                <a16:creationId xmlns:a16="http://schemas.microsoft.com/office/drawing/2014/main" id="{D91611C4-680F-4B7E-851E-3BB1A86CDED2}"/>
              </a:ext>
            </a:extLst>
          </p:cNvPr>
          <p:cNvSpPr/>
          <p:nvPr/>
        </p:nvSpPr>
        <p:spPr>
          <a:xfrm>
            <a:off x="378657" y="6604495"/>
            <a:ext cx="83344" cy="111125"/>
          </a:xfrm>
          <a:custGeom>
            <a:avLst/>
            <a:gdLst/>
            <a:ahLst/>
            <a:cxnLst/>
            <a:rect l="l" t="t" r="r" b="b"/>
            <a:pathLst>
              <a:path w="83344" h="111125">
                <a:moveTo>
                  <a:pt x="13891" y="0"/>
                </a:moveTo>
                <a:cubicBezTo>
                  <a:pt x="6229" y="0"/>
                  <a:pt x="0" y="6229"/>
                  <a:pt x="0" y="13891"/>
                </a:cubicBezTo>
                <a:lnTo>
                  <a:pt x="0" y="97234"/>
                </a:lnTo>
                <a:cubicBezTo>
                  <a:pt x="0" y="104896"/>
                  <a:pt x="6229" y="111125"/>
                  <a:pt x="13891" y="111125"/>
                </a:cubicBezTo>
                <a:lnTo>
                  <a:pt x="69453" y="111125"/>
                </a:lnTo>
                <a:cubicBezTo>
                  <a:pt x="77115" y="111125"/>
                  <a:pt x="83344" y="104896"/>
                  <a:pt x="83344" y="97234"/>
                </a:cubicBezTo>
                <a:lnTo>
                  <a:pt x="83344" y="13891"/>
                </a:lnTo>
                <a:cubicBezTo>
                  <a:pt x="83344" y="6229"/>
                  <a:pt x="77115" y="0"/>
                  <a:pt x="69453" y="0"/>
                </a:cubicBezTo>
                <a:lnTo>
                  <a:pt x="13891" y="0"/>
                </a:lnTo>
                <a:close/>
                <a:moveTo>
                  <a:pt x="38199" y="76398"/>
                </a:moveTo>
                <a:lnTo>
                  <a:pt x="45145" y="76398"/>
                </a:lnTo>
                <a:cubicBezTo>
                  <a:pt x="48986" y="76398"/>
                  <a:pt x="52090" y="79502"/>
                  <a:pt x="52090" y="83344"/>
                </a:cubicBezTo>
                <a:lnTo>
                  <a:pt x="52090" y="100707"/>
                </a:lnTo>
                <a:lnTo>
                  <a:pt x="31254" y="100707"/>
                </a:lnTo>
                <a:lnTo>
                  <a:pt x="31254" y="83344"/>
                </a:lnTo>
                <a:cubicBezTo>
                  <a:pt x="31254" y="79502"/>
                  <a:pt x="34358" y="76398"/>
                  <a:pt x="38199" y="76398"/>
                </a:cubicBezTo>
                <a:close/>
                <a:moveTo>
                  <a:pt x="20836" y="24309"/>
                </a:moveTo>
                <a:cubicBezTo>
                  <a:pt x="20836" y="22399"/>
                  <a:pt x="22399" y="20836"/>
                  <a:pt x="24309" y="20836"/>
                </a:cubicBezTo>
                <a:lnTo>
                  <a:pt x="31254" y="20836"/>
                </a:lnTo>
                <a:cubicBezTo>
                  <a:pt x="33164" y="20836"/>
                  <a:pt x="34727" y="22399"/>
                  <a:pt x="34727" y="24309"/>
                </a:cubicBezTo>
                <a:lnTo>
                  <a:pt x="34727" y="31254"/>
                </a:lnTo>
                <a:cubicBezTo>
                  <a:pt x="34727" y="33164"/>
                  <a:pt x="33164" y="34727"/>
                  <a:pt x="31254" y="34727"/>
                </a:cubicBezTo>
                <a:lnTo>
                  <a:pt x="24309" y="34727"/>
                </a:lnTo>
                <a:cubicBezTo>
                  <a:pt x="22399" y="34727"/>
                  <a:pt x="20836" y="33164"/>
                  <a:pt x="20836" y="31254"/>
                </a:cubicBezTo>
                <a:lnTo>
                  <a:pt x="20836" y="24309"/>
                </a:lnTo>
                <a:close/>
                <a:moveTo>
                  <a:pt x="52090" y="20836"/>
                </a:moveTo>
                <a:lnTo>
                  <a:pt x="59035" y="20836"/>
                </a:lnTo>
                <a:cubicBezTo>
                  <a:pt x="60945" y="20836"/>
                  <a:pt x="62508" y="22399"/>
                  <a:pt x="62508" y="24309"/>
                </a:cubicBezTo>
                <a:lnTo>
                  <a:pt x="62508" y="31254"/>
                </a:lnTo>
                <a:cubicBezTo>
                  <a:pt x="62508" y="33164"/>
                  <a:pt x="60945" y="34727"/>
                  <a:pt x="59035" y="34727"/>
                </a:cubicBezTo>
                <a:lnTo>
                  <a:pt x="52090" y="34727"/>
                </a:lnTo>
                <a:cubicBezTo>
                  <a:pt x="50180" y="34727"/>
                  <a:pt x="48617" y="33164"/>
                  <a:pt x="48617" y="31254"/>
                </a:cubicBezTo>
                <a:lnTo>
                  <a:pt x="48617" y="24309"/>
                </a:lnTo>
                <a:cubicBezTo>
                  <a:pt x="48617" y="22399"/>
                  <a:pt x="50180" y="20836"/>
                  <a:pt x="52090" y="20836"/>
                </a:cubicBezTo>
                <a:close/>
                <a:moveTo>
                  <a:pt x="20836" y="52090"/>
                </a:moveTo>
                <a:cubicBezTo>
                  <a:pt x="20836" y="50180"/>
                  <a:pt x="22399" y="48617"/>
                  <a:pt x="24309" y="48617"/>
                </a:cubicBezTo>
                <a:lnTo>
                  <a:pt x="31254" y="48617"/>
                </a:lnTo>
                <a:cubicBezTo>
                  <a:pt x="33164" y="48617"/>
                  <a:pt x="34727" y="50180"/>
                  <a:pt x="34727" y="52090"/>
                </a:cubicBezTo>
                <a:lnTo>
                  <a:pt x="34727" y="59035"/>
                </a:lnTo>
                <a:cubicBezTo>
                  <a:pt x="34727" y="60945"/>
                  <a:pt x="33164" y="62508"/>
                  <a:pt x="31254" y="62508"/>
                </a:cubicBezTo>
                <a:lnTo>
                  <a:pt x="24309" y="62508"/>
                </a:lnTo>
                <a:cubicBezTo>
                  <a:pt x="22399" y="62508"/>
                  <a:pt x="20836" y="60945"/>
                  <a:pt x="20836" y="59035"/>
                </a:cubicBezTo>
                <a:lnTo>
                  <a:pt x="20836" y="52090"/>
                </a:lnTo>
                <a:close/>
                <a:moveTo>
                  <a:pt x="52090" y="48617"/>
                </a:moveTo>
                <a:lnTo>
                  <a:pt x="59035" y="48617"/>
                </a:lnTo>
                <a:cubicBezTo>
                  <a:pt x="60945" y="48617"/>
                  <a:pt x="62508" y="50180"/>
                  <a:pt x="62508" y="52090"/>
                </a:cubicBezTo>
                <a:lnTo>
                  <a:pt x="62508" y="59035"/>
                </a:lnTo>
                <a:cubicBezTo>
                  <a:pt x="62508" y="60945"/>
                  <a:pt x="60945" y="62508"/>
                  <a:pt x="59035" y="62508"/>
                </a:cubicBezTo>
                <a:lnTo>
                  <a:pt x="52090" y="62508"/>
                </a:lnTo>
                <a:cubicBezTo>
                  <a:pt x="50180" y="62508"/>
                  <a:pt x="48617" y="60945"/>
                  <a:pt x="48617" y="59035"/>
                </a:cubicBezTo>
                <a:lnTo>
                  <a:pt x="48617" y="52090"/>
                </a:lnTo>
                <a:cubicBezTo>
                  <a:pt x="48617" y="50180"/>
                  <a:pt x="50180" y="48617"/>
                  <a:pt x="52090" y="48617"/>
                </a:cubicBezTo>
                <a:close/>
              </a:path>
            </a:pathLst>
          </a:custGeom>
          <a:solidFill>
            <a:srgbClr val="2B6CB0"/>
          </a:solidFill>
          <a:ln/>
        </p:spPr>
      </p:sp>
      <p:sp>
        <p:nvSpPr>
          <p:cNvPr id="22" name="Text 46">
            <a:extLst>
              <a:ext uri="{FF2B5EF4-FFF2-40B4-BE49-F238E27FC236}">
                <a16:creationId xmlns:a16="http://schemas.microsoft.com/office/drawing/2014/main" id="{8F7C17FA-5147-47B9-A456-ED5953026FD8}"/>
              </a:ext>
            </a:extLst>
          </p:cNvPr>
          <p:cNvSpPr/>
          <p:nvPr/>
        </p:nvSpPr>
        <p:spPr>
          <a:xfrm>
            <a:off x="551297" y="6586436"/>
            <a:ext cx="925491"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      </a:t>
            </a:r>
            <a:endParaRPr lang="en-US" sz="1000" dirty="0">
              <a:latin typeface="Arial" panose="020B0604020202020204" pitchFamily="34" charset="0"/>
              <a:cs typeface="Arial" panose="020B0604020202020204" pitchFamily="34" charset="0"/>
            </a:endParaRPr>
          </a:p>
        </p:txBody>
      </p:sp>
      <p:sp>
        <p:nvSpPr>
          <p:cNvPr id="23" name="Text 2">
            <a:extLst>
              <a:ext uri="{FF2B5EF4-FFF2-40B4-BE49-F238E27FC236}">
                <a16:creationId xmlns:a16="http://schemas.microsoft.com/office/drawing/2014/main" id="{0E4AE235-6F7C-45AE-BBE2-3BDA166B0D44}"/>
              </a:ext>
            </a:extLst>
          </p:cNvPr>
          <p:cNvSpPr/>
          <p:nvPr/>
        </p:nvSpPr>
        <p:spPr>
          <a:xfrm>
            <a:off x="956744" y="122769"/>
            <a:ext cx="10963275" cy="190500"/>
          </a:xfrm>
          <a:prstGeom prst="rect">
            <a:avLst/>
          </a:prstGeom>
          <a:noFill/>
          <a:ln/>
        </p:spPr>
        <p:txBody>
          <a:bodyPr wrap="square" lIns="0" tIns="0" rIns="0" bIns="0" rtlCol="0" anchor="ctr"/>
          <a:lstStyle/>
          <a:p>
            <a:pPr>
              <a:lnSpc>
                <a:spcPct val="120000"/>
              </a:lnSpc>
            </a:pPr>
            <a:r>
              <a:rPr lang="ru-RU"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24" name="Shape 39">
            <a:extLst>
              <a:ext uri="{FF2B5EF4-FFF2-40B4-BE49-F238E27FC236}">
                <a16:creationId xmlns:a16="http://schemas.microsoft.com/office/drawing/2014/main" id="{CC895896-C0CF-4F35-BFFA-238B2FB6806E}"/>
              </a:ext>
            </a:extLst>
          </p:cNvPr>
          <p:cNvSpPr/>
          <p:nvPr/>
        </p:nvSpPr>
        <p:spPr>
          <a:xfrm>
            <a:off x="388939" y="868523"/>
            <a:ext cx="6279454" cy="5557879"/>
          </a:xfrm>
          <a:custGeom>
            <a:avLst/>
            <a:gdLst/>
            <a:ahLst/>
            <a:cxnLst/>
            <a:rect l="l" t="t" r="r" b="b"/>
            <a:pathLst>
              <a:path w="5653873" h="1393371">
                <a:moveTo>
                  <a:pt x="35687" y="0"/>
                </a:moveTo>
                <a:lnTo>
                  <a:pt x="5546725" y="0"/>
                </a:lnTo>
                <a:cubicBezTo>
                  <a:pt x="5605923" y="0"/>
                  <a:pt x="5653913" y="47990"/>
                  <a:pt x="5653913" y="107188"/>
                </a:cubicBezTo>
                <a:lnTo>
                  <a:pt x="5653913" y="1286256"/>
                </a:lnTo>
                <a:cubicBezTo>
                  <a:pt x="5653843" y="1345405"/>
                  <a:pt x="5605874" y="1393317"/>
                  <a:pt x="5546725" y="1393317"/>
                </a:cubicBezTo>
                <a:lnTo>
                  <a:pt x="35687" y="1393317"/>
                </a:lnTo>
                <a:cubicBezTo>
                  <a:pt x="15978" y="1393317"/>
                  <a:pt x="0" y="1377339"/>
                  <a:pt x="0" y="1357630"/>
                </a:cubicBezTo>
                <a:lnTo>
                  <a:pt x="0" y="35687"/>
                </a:lnTo>
                <a:cubicBezTo>
                  <a:pt x="0" y="15991"/>
                  <a:pt x="15991" y="0"/>
                  <a:pt x="35687" y="0"/>
                </a:cubicBezTo>
                <a:close/>
              </a:path>
            </a:pathLst>
          </a:custGeom>
          <a:solidFill>
            <a:srgbClr val="FFFFFF"/>
          </a:solidFill>
          <a:ln/>
          <a:effectLst>
            <a:outerShdw blurRad="53591" dist="35727" dir="5400000" algn="bl" rotWithShape="0">
              <a:srgbClr val="000000">
                <a:alpha val="10196"/>
              </a:srgbClr>
            </a:outerShdw>
          </a:effectLst>
        </p:spPr>
        <p:txBody>
          <a:bodyPr/>
          <a:lstStyle/>
          <a:p>
            <a:endParaRPr lang="ru-KZ" dirty="0"/>
          </a:p>
        </p:txBody>
      </p:sp>
      <p:sp>
        <p:nvSpPr>
          <p:cNvPr id="25" name="Shape 40">
            <a:extLst>
              <a:ext uri="{FF2B5EF4-FFF2-40B4-BE49-F238E27FC236}">
                <a16:creationId xmlns:a16="http://schemas.microsoft.com/office/drawing/2014/main" id="{82F299B2-6D9D-4A15-8201-5DDCB2103904}"/>
              </a:ext>
            </a:extLst>
          </p:cNvPr>
          <p:cNvSpPr/>
          <p:nvPr/>
        </p:nvSpPr>
        <p:spPr>
          <a:xfrm>
            <a:off x="391566" y="881224"/>
            <a:ext cx="45719" cy="5545178"/>
          </a:xfrm>
          <a:custGeom>
            <a:avLst/>
            <a:gdLst/>
            <a:ahLst/>
            <a:cxnLst/>
            <a:rect l="l" t="t" r="r" b="b"/>
            <a:pathLst>
              <a:path w="35727" h="1393371">
                <a:moveTo>
                  <a:pt x="35687" y="0"/>
                </a:moveTo>
                <a:lnTo>
                  <a:pt x="35687" y="0"/>
                </a:lnTo>
                <a:lnTo>
                  <a:pt x="35687" y="1393317"/>
                </a:lnTo>
                <a:lnTo>
                  <a:pt x="35687" y="1393317"/>
                </a:lnTo>
                <a:cubicBezTo>
                  <a:pt x="15978" y="1393317"/>
                  <a:pt x="0" y="1377339"/>
                  <a:pt x="0" y="1357630"/>
                </a:cubicBezTo>
                <a:lnTo>
                  <a:pt x="0" y="35687"/>
                </a:lnTo>
                <a:cubicBezTo>
                  <a:pt x="0" y="15991"/>
                  <a:pt x="15991" y="0"/>
                  <a:pt x="35687" y="0"/>
                </a:cubicBezTo>
                <a:close/>
              </a:path>
            </a:pathLst>
          </a:custGeom>
          <a:solidFill>
            <a:srgbClr val="4299E1"/>
          </a:solidFill>
          <a:ln/>
        </p:spPr>
      </p:sp>
      <p:sp>
        <p:nvSpPr>
          <p:cNvPr id="26" name="TextBox 25">
            <a:extLst>
              <a:ext uri="{FF2B5EF4-FFF2-40B4-BE49-F238E27FC236}">
                <a16:creationId xmlns:a16="http://schemas.microsoft.com/office/drawing/2014/main" id="{E2C45F06-5E81-4A07-B65C-C8B5C5478C37}"/>
              </a:ext>
            </a:extLst>
          </p:cNvPr>
          <p:cNvSpPr txBox="1"/>
          <p:nvPr/>
        </p:nvSpPr>
        <p:spPr>
          <a:xfrm>
            <a:off x="443166" y="931044"/>
            <a:ext cx="6225226" cy="2462213"/>
          </a:xfrm>
          <a:prstGeom prst="rect">
            <a:avLst/>
          </a:prstGeom>
          <a:noFill/>
          <a:ln>
            <a:noFill/>
          </a:ln>
        </p:spPr>
        <p:txBody>
          <a:bodyPr wrap="square" rtlCol="0">
            <a:spAutoFit/>
          </a:bodyPr>
          <a:lstStyle/>
          <a:p>
            <a:pPr marL="171450" indent="-171450" algn="just">
              <a:buFont typeface="Wingdings" panose="05000000000000000000" pitchFamily="2" charset="2"/>
              <a:buChar char="ü"/>
            </a:pPr>
            <a:r>
              <a:rPr lang="kk-KZ" sz="1100" dirty="0">
                <a:latin typeface="Arial" panose="020B0604020202020204" pitchFamily="34" charset="0"/>
                <a:cs typeface="Arial" panose="020B0604020202020204" pitchFamily="34" charset="0"/>
              </a:rPr>
              <a:t>Қордың Басқармасы Қордың дамуын қамтамасыз ететін, негізгі көрсеткіштерге қол жеткізуге, сондай-ақ Директорлар кеңесі мен Жалғыз акционер қабылдаған стратегиялық міндеттер мен шешімдерді іске асыруды қамтамасыз ететін, Директорлар кеңесіне есеп беретін алқалы атқарушы орган болып табылады</a:t>
            </a:r>
          </a:p>
          <a:p>
            <a:pPr marL="171450" indent="-171450" algn="just">
              <a:buFont typeface="Wingdings" panose="05000000000000000000" pitchFamily="2" charset="2"/>
              <a:buChar char="ü"/>
            </a:pPr>
            <a:r>
              <a:rPr lang="kk-KZ" sz="1100" dirty="0">
                <a:latin typeface="Arial" panose="020B0604020202020204" pitchFamily="34" charset="0"/>
                <a:cs typeface="Arial" panose="020B0604020202020204" pitchFamily="34" charset="0"/>
              </a:rPr>
              <a:t>Басқарма өз қызметін Қазақстан Республикасының заңнамасы нормаларына, Жарғыға және Қордың ішкі </a:t>
            </a:r>
            <a:r>
              <a:rPr lang="ru-RU" sz="1100" dirty="0" err="1">
                <a:latin typeface="Arial" panose="020B0604020202020204" pitchFamily="34" charset="0"/>
                <a:cs typeface="Arial" panose="020B0604020202020204" pitchFamily="34" charset="0"/>
              </a:rPr>
              <a:t>құжаттарына</a:t>
            </a:r>
            <a:r>
              <a:rPr lang="ru-RU" sz="1100" dirty="0">
                <a:latin typeface="Arial" panose="020B0604020202020204" pitchFamily="34" charset="0"/>
                <a:cs typeface="Arial" panose="020B0604020202020204" pitchFamily="34" charset="0"/>
              </a:rPr>
              <a:t>, </a:t>
            </a:r>
            <a:r>
              <a:rPr lang="kk-KZ" sz="1100" dirty="0">
                <a:latin typeface="Arial" panose="020B0604020202020204" pitchFamily="34" charset="0"/>
                <a:cs typeface="Arial" panose="020B0604020202020204" pitchFamily="34" charset="0"/>
              </a:rPr>
              <a:t>Жалғыз акционер мен Директорлар кеңесінің шешімдеріне сәйкес жүзеге асырады</a:t>
            </a:r>
          </a:p>
          <a:p>
            <a:pPr marL="171450" indent="-171450" algn="just">
              <a:buFont typeface="Wingdings" panose="05000000000000000000" pitchFamily="2" charset="2"/>
              <a:buChar char="ü"/>
            </a:pPr>
            <a:r>
              <a:rPr lang="kk-KZ" sz="1100" dirty="0">
                <a:latin typeface="Arial" panose="020B0604020202020204" pitchFamily="34" charset="0"/>
                <a:cs typeface="Arial" panose="020B0604020202020204" pitchFamily="34" charset="0"/>
              </a:rPr>
              <a:t>Жалғыз акционер Басқарма Төрағасын сайлайды, оның өкілеттік мерзімін, лауазымдық жалақы мөлшерін және еңбекақы төлеу шарттарын айқындайды</a:t>
            </a:r>
          </a:p>
          <a:p>
            <a:pPr marL="171450" indent="-171450" algn="just">
              <a:buFont typeface="Wingdings" panose="05000000000000000000" pitchFamily="2" charset="2"/>
              <a:buChar char="ü"/>
            </a:pPr>
            <a:r>
              <a:rPr lang="kk-KZ" sz="1100" dirty="0">
                <a:latin typeface="Arial" panose="020B0604020202020204" pitchFamily="34" charset="0"/>
                <a:cs typeface="Arial" panose="020B0604020202020204" pitchFamily="34" charset="0"/>
              </a:rPr>
              <a:t>Директорлар кеңесі Басқарма мүшелерін сайлайды, олардың өкілеттік мерзімдерін, лауазымдық жалақы мөлшерін және еңбекақы төлеу шарттарын айқындайды</a:t>
            </a:r>
          </a:p>
          <a:p>
            <a:pPr marL="171450" indent="-171450" algn="just">
              <a:buFont typeface="Wingdings" panose="05000000000000000000" pitchFamily="2" charset="2"/>
              <a:buChar char="ü"/>
            </a:pPr>
            <a:r>
              <a:rPr lang="kk-KZ" sz="1100" dirty="0">
                <a:latin typeface="Arial" panose="020B0604020202020204" pitchFamily="34" charset="0"/>
                <a:cs typeface="Arial" panose="020B0604020202020204" pitchFamily="34" charset="0"/>
              </a:rPr>
              <a:t>Қордың Басқарма Төрағасы мен мүшелері </a:t>
            </a:r>
            <a:r>
              <a:rPr lang="ru-RU" sz="1100" dirty="0" err="1">
                <a:latin typeface="Arial" panose="020B0604020202020204" pitchFamily="34" charset="0"/>
                <a:cs typeface="Arial" panose="020B0604020202020204" pitchFamily="34" charset="0"/>
              </a:rPr>
              <a:t>үш</a:t>
            </a:r>
            <a:r>
              <a:rPr lang="ru-RU" sz="1100" dirty="0">
                <a:latin typeface="Arial" panose="020B0604020202020204" pitchFamily="34" charset="0"/>
                <a:cs typeface="Arial" panose="020B0604020202020204" pitchFamily="34" charset="0"/>
              </a:rPr>
              <a:t> </a:t>
            </a:r>
            <a:r>
              <a:rPr lang="kk-KZ" sz="1100" dirty="0">
                <a:latin typeface="Arial" panose="020B0604020202020204" pitchFamily="34" charset="0"/>
                <a:cs typeface="Arial" panose="020B0604020202020204" pitchFamily="34" charset="0"/>
              </a:rPr>
              <a:t>жылға дейінгі мерзімге сайланады. Олардың өкілеттік мерзімдері Басқарманың өкілеттік мерзімімен сәйкес келеді</a:t>
            </a:r>
            <a:r>
              <a:rPr lang="ru-RU" sz="1100" dirty="0">
                <a:latin typeface="Arial" panose="020B0604020202020204" pitchFamily="34" charset="0"/>
                <a:cs typeface="Arial" panose="020B0604020202020204" pitchFamily="34" charset="0"/>
              </a:rPr>
              <a:t>	</a:t>
            </a:r>
          </a:p>
          <a:p>
            <a:pPr marL="171450" indent="-171450" algn="just">
              <a:buFont typeface="Wingdings" panose="05000000000000000000" pitchFamily="2" charset="2"/>
              <a:buChar char="ü"/>
            </a:pPr>
            <a:r>
              <a:rPr lang="ru-RU" sz="1100" dirty="0">
                <a:latin typeface="Arial" panose="020B0604020202020204" pitchFamily="34" charset="0"/>
                <a:cs typeface="Arial" panose="020B0604020202020204" pitchFamily="34" charset="0"/>
              </a:rPr>
              <a:t>31.12.2025 </a:t>
            </a:r>
            <a:r>
              <a:rPr lang="ru-RU" sz="1100" dirty="0" err="1">
                <a:latin typeface="Arial" panose="020B0604020202020204" pitchFamily="34" charset="0"/>
                <a:cs typeface="Arial" panose="020B0604020202020204" pitchFamily="34" charset="0"/>
              </a:rPr>
              <a:t>жы</a:t>
            </a:r>
            <a:r>
              <a:rPr lang="kk-KZ" sz="1100" dirty="0">
                <a:latin typeface="Arial" panose="020B0604020202020204" pitchFamily="34" charset="0"/>
                <a:cs typeface="Arial" panose="020B0604020202020204" pitchFamily="34" charset="0"/>
              </a:rPr>
              <a:t>лғы Қор Басқармасының құрамы</a:t>
            </a:r>
            <a:endParaRPr lang="ru-RU" sz="1100" dirty="0">
              <a:latin typeface="Arial" panose="020B0604020202020204" pitchFamily="34" charset="0"/>
              <a:cs typeface="Arial" panose="020B0604020202020204" pitchFamily="34" charset="0"/>
            </a:endParaRPr>
          </a:p>
        </p:txBody>
      </p:sp>
      <p:graphicFrame>
        <p:nvGraphicFramePr>
          <p:cNvPr id="27" name="Таблица 26">
            <a:extLst>
              <a:ext uri="{FF2B5EF4-FFF2-40B4-BE49-F238E27FC236}">
                <a16:creationId xmlns:a16="http://schemas.microsoft.com/office/drawing/2014/main" id="{DA7C9A5F-D35F-4FBD-BF1A-06BBF0E0C6FC}"/>
              </a:ext>
            </a:extLst>
          </p:cNvPr>
          <p:cNvGraphicFramePr>
            <a:graphicFrameLocks noGrp="1"/>
          </p:cNvGraphicFramePr>
          <p:nvPr>
            <p:extLst/>
          </p:nvPr>
        </p:nvGraphicFramePr>
        <p:xfrm>
          <a:off x="753449" y="3374298"/>
          <a:ext cx="5526701" cy="1909492"/>
        </p:xfrm>
        <a:graphic>
          <a:graphicData uri="http://schemas.openxmlformats.org/drawingml/2006/table">
            <a:tbl>
              <a:tblPr>
                <a:tableStyleId>{BDBED569-4797-4DF1-A0F4-6AAB3CD982D8}</a:tableStyleId>
              </a:tblPr>
              <a:tblGrid>
                <a:gridCol w="2104051">
                  <a:extLst>
                    <a:ext uri="{9D8B030D-6E8A-4147-A177-3AD203B41FA5}">
                      <a16:colId xmlns:a16="http://schemas.microsoft.com/office/drawing/2014/main" val="3130697363"/>
                    </a:ext>
                  </a:extLst>
                </a:gridCol>
                <a:gridCol w="1397000">
                  <a:extLst>
                    <a:ext uri="{9D8B030D-6E8A-4147-A177-3AD203B41FA5}">
                      <a16:colId xmlns:a16="http://schemas.microsoft.com/office/drawing/2014/main" val="2867869193"/>
                    </a:ext>
                  </a:extLst>
                </a:gridCol>
                <a:gridCol w="889000">
                  <a:extLst>
                    <a:ext uri="{9D8B030D-6E8A-4147-A177-3AD203B41FA5}">
                      <a16:colId xmlns:a16="http://schemas.microsoft.com/office/drawing/2014/main" val="2056123147"/>
                    </a:ext>
                  </a:extLst>
                </a:gridCol>
                <a:gridCol w="1136650">
                  <a:extLst>
                    <a:ext uri="{9D8B030D-6E8A-4147-A177-3AD203B41FA5}">
                      <a16:colId xmlns:a16="http://schemas.microsoft.com/office/drawing/2014/main" val="2271067688"/>
                    </a:ext>
                  </a:extLst>
                </a:gridCol>
              </a:tblGrid>
              <a:tr h="381535">
                <a:tc>
                  <a:txBody>
                    <a:bodyPr/>
                    <a:lstStyle/>
                    <a:p>
                      <a:pPr marL="36195" marR="97155" algn="ctr">
                        <a:spcAft>
                          <a:spcPts val="0"/>
                        </a:spcAft>
                        <a:tabLst>
                          <a:tab pos="3060700" algn="l"/>
                        </a:tabLst>
                      </a:pPr>
                      <a:r>
                        <a:rPr lang="ru-RU" sz="1050" b="1" dirty="0" err="1">
                          <a:effectLst/>
                          <a:latin typeface="Arial" panose="020B0604020202020204" pitchFamily="34" charset="0"/>
                          <a:cs typeface="Arial" panose="020B0604020202020204" pitchFamily="34" charset="0"/>
                        </a:rPr>
                        <a:t>Лауазымы</a:t>
                      </a:r>
                      <a:endParaRPr lang="ru-KZ" sz="1050" b="1" dirty="0">
                        <a:effectLst/>
                        <a:latin typeface="Arial" panose="020B0604020202020204" pitchFamily="34" charset="0"/>
                        <a:cs typeface="Arial" panose="020B0604020202020204" pitchFamily="34" charset="0"/>
                      </a:endParaRPr>
                    </a:p>
                  </a:txBody>
                  <a:tcPr marL="6350" marR="6350" marT="0" marB="0" anchor="ctr"/>
                </a:tc>
                <a:tc>
                  <a:txBody>
                    <a:bodyPr/>
                    <a:lstStyle/>
                    <a:p>
                      <a:pPr marL="36195" marR="358775" algn="ctr">
                        <a:spcAft>
                          <a:spcPts val="0"/>
                        </a:spcAft>
                        <a:tabLst>
                          <a:tab pos="3060700" algn="l"/>
                        </a:tabLst>
                      </a:pPr>
                      <a:r>
                        <a:rPr lang="ru-RU" sz="1050" b="1" dirty="0">
                          <a:effectLst/>
                          <a:latin typeface="Arial" panose="020B0604020202020204" pitchFamily="34" charset="0"/>
                          <a:cs typeface="Arial" panose="020B0604020202020204" pitchFamily="34" charset="0"/>
                        </a:rPr>
                        <a:t>Т.А.Ә.</a:t>
                      </a:r>
                      <a:endParaRPr lang="ru-KZ" sz="1050" b="1" dirty="0">
                        <a:effectLst/>
                        <a:latin typeface="Arial" panose="020B0604020202020204" pitchFamily="34" charset="0"/>
                        <a:cs typeface="Arial" panose="020B0604020202020204" pitchFamily="34" charset="0"/>
                      </a:endParaRPr>
                    </a:p>
                  </a:txBody>
                  <a:tcPr marL="6350" marR="6350" marT="0" marB="0" anchor="ctr"/>
                </a:tc>
                <a:tc>
                  <a:txBody>
                    <a:bodyPr/>
                    <a:lstStyle/>
                    <a:p>
                      <a:pPr marL="36195" marR="97155" lvl="0" indent="0" algn="ctr" defTabSz="914400" rtl="0" eaLnBrk="1" fontAlgn="auto" latinLnBrk="0" hangingPunct="1">
                        <a:lnSpc>
                          <a:spcPct val="100000"/>
                        </a:lnSpc>
                        <a:spcBef>
                          <a:spcPts val="0"/>
                        </a:spcBef>
                        <a:spcAft>
                          <a:spcPts val="0"/>
                        </a:spcAft>
                        <a:buClrTx/>
                        <a:buSzTx/>
                        <a:buFontTx/>
                        <a:buNone/>
                        <a:tabLst>
                          <a:tab pos="3060700" algn="l"/>
                        </a:tabLst>
                        <a:defRPr/>
                      </a:pPr>
                      <a:r>
                        <a:rPr lang="ru-RU" sz="1050" b="1" dirty="0" err="1">
                          <a:effectLst/>
                          <a:latin typeface="Arial" panose="020B0604020202020204" pitchFamily="34" charset="0"/>
                          <a:cs typeface="Arial" panose="020B0604020202020204" pitchFamily="34" charset="0"/>
                        </a:rPr>
                        <a:t>Сайланған</a:t>
                      </a:r>
                      <a:r>
                        <a:rPr lang="ru-RU" sz="1050" b="1" dirty="0">
                          <a:effectLst/>
                          <a:latin typeface="Arial" panose="020B0604020202020204" pitchFamily="34" charset="0"/>
                          <a:cs typeface="Arial" panose="020B0604020202020204" pitchFamily="34" charset="0"/>
                        </a:rPr>
                        <a:t> </a:t>
                      </a:r>
                      <a:r>
                        <a:rPr lang="ru-RU" sz="1050" b="1" dirty="0" err="1">
                          <a:effectLst/>
                          <a:latin typeface="Arial" panose="020B0604020202020204" pitchFamily="34" charset="0"/>
                          <a:cs typeface="Arial" panose="020B0604020202020204" pitchFamily="34" charset="0"/>
                        </a:rPr>
                        <a:t>күні</a:t>
                      </a:r>
                      <a:endParaRPr lang="ru-KZ" sz="1050" b="1" dirty="0">
                        <a:effectLst/>
                        <a:latin typeface="Arial" panose="020B0604020202020204" pitchFamily="34" charset="0"/>
                        <a:cs typeface="Arial" panose="020B0604020202020204" pitchFamily="34" charset="0"/>
                      </a:endParaRPr>
                    </a:p>
                  </a:txBody>
                  <a:tcPr marL="6350" marR="6350" marT="0" marB="0" anchor="ctr"/>
                </a:tc>
                <a:tc>
                  <a:txBody>
                    <a:bodyPr/>
                    <a:lstStyle/>
                    <a:p>
                      <a:pPr marL="36195" marR="97155" lvl="0" indent="0" algn="ctr" defTabSz="914400" rtl="0" eaLnBrk="1" fontAlgn="auto" latinLnBrk="0" hangingPunct="1">
                        <a:lnSpc>
                          <a:spcPct val="100000"/>
                        </a:lnSpc>
                        <a:spcBef>
                          <a:spcPts val="0"/>
                        </a:spcBef>
                        <a:spcAft>
                          <a:spcPts val="0"/>
                        </a:spcAft>
                        <a:buClrTx/>
                        <a:buSzTx/>
                        <a:buFontTx/>
                        <a:buNone/>
                        <a:tabLst>
                          <a:tab pos="3060700" algn="l"/>
                        </a:tabLst>
                        <a:defRPr/>
                      </a:pPr>
                      <a:r>
                        <a:rPr lang="ru-RU" sz="1050" b="1" dirty="0">
                          <a:effectLst/>
                          <a:latin typeface="Arial" panose="020B0604020202020204" pitchFamily="34" charset="0"/>
                          <a:cs typeface="Arial" panose="020B0604020202020204" pitchFamily="34" charset="0"/>
                        </a:rPr>
                        <a:t>2025 ж. НТК </a:t>
                      </a:r>
                      <a:r>
                        <a:rPr lang="ru-RU" sz="1050" b="1" dirty="0" err="1">
                          <a:effectLst/>
                          <a:latin typeface="Arial" panose="020B0604020202020204" pitchFamily="34" charset="0"/>
                          <a:cs typeface="Arial" panose="020B0604020202020204" pitchFamily="34" charset="0"/>
                        </a:rPr>
                        <a:t>орындалуы</a:t>
                      </a:r>
                      <a:endParaRPr lang="ru-KZ" sz="1050" b="1" dirty="0">
                        <a:effectLst/>
                        <a:latin typeface="Arial" panose="020B0604020202020204" pitchFamily="34" charset="0"/>
                        <a:cs typeface="Arial" panose="020B0604020202020204" pitchFamily="34" charset="0"/>
                      </a:endParaRPr>
                    </a:p>
                  </a:txBody>
                  <a:tcPr marL="6350" marR="6350" marT="0" marB="0" anchor="ctr"/>
                </a:tc>
                <a:extLst>
                  <a:ext uri="{0D108BD9-81ED-4DB2-BD59-A6C34878D82A}">
                    <a16:rowId xmlns:a16="http://schemas.microsoft.com/office/drawing/2014/main" val="351982751"/>
                  </a:ext>
                </a:extLst>
              </a:tr>
              <a:tr h="365853">
                <a:tc>
                  <a:txBody>
                    <a:bodyPr/>
                    <a:lstStyle/>
                    <a:p>
                      <a:pPr marL="36195" marR="97155" algn="l">
                        <a:spcAft>
                          <a:spcPts val="0"/>
                        </a:spcAft>
                        <a:tabLst>
                          <a:tab pos="3060700" algn="l"/>
                        </a:tabLst>
                      </a:pPr>
                      <a:r>
                        <a:rPr lang="ru-RU" sz="1050" u="none" strike="noStrike" spc="0" dirty="0" err="1">
                          <a:effectLst/>
                          <a:latin typeface="Arial" panose="020B0604020202020204" pitchFamily="34" charset="0"/>
                          <a:cs typeface="Arial" panose="020B0604020202020204" pitchFamily="34" charset="0"/>
                        </a:rPr>
                        <a:t>Басқарма</a:t>
                      </a:r>
                      <a:r>
                        <a:rPr lang="ru-RU" sz="1050" u="none" strike="noStrike" spc="0" dirty="0">
                          <a:effectLst/>
                          <a:latin typeface="Arial" panose="020B0604020202020204" pitchFamily="34" charset="0"/>
                          <a:cs typeface="Arial" panose="020B0604020202020204" pitchFamily="34" charset="0"/>
                        </a:rPr>
                        <a:t> </a:t>
                      </a:r>
                      <a:r>
                        <a:rPr lang="ru-RU" sz="1050" u="none" strike="noStrike" spc="0" dirty="0" err="1">
                          <a:effectLst/>
                          <a:latin typeface="Arial" panose="020B0604020202020204" pitchFamily="34" charset="0"/>
                          <a:cs typeface="Arial" panose="020B0604020202020204" pitchFamily="34" charset="0"/>
                        </a:rPr>
                        <a:t>төрағасы</a:t>
                      </a:r>
                      <a:endParaRPr lang="ru-RU" sz="1050" u="none" strike="noStrike" spc="0" dirty="0">
                        <a:effectLst/>
                        <a:latin typeface="Arial" panose="020B0604020202020204" pitchFamily="34" charset="0"/>
                        <a:cs typeface="Arial" panose="020B0604020202020204" pitchFamily="34" charset="0"/>
                      </a:endParaRPr>
                    </a:p>
                  </a:txBody>
                  <a:tcPr marL="6350" marR="6350" marT="0" marB="0" anchor="ctr"/>
                </a:tc>
                <a:tc>
                  <a:txBody>
                    <a:bodyPr/>
                    <a:lstStyle/>
                    <a:p>
                      <a:pPr marL="36195" marR="95885" algn="ctr">
                        <a:spcAft>
                          <a:spcPts val="0"/>
                        </a:spcAft>
                        <a:tabLst>
                          <a:tab pos="3060700" algn="l"/>
                        </a:tabLst>
                      </a:pPr>
                      <a:r>
                        <a:rPr lang="ru-RU" sz="1050" dirty="0">
                          <a:effectLst/>
                          <a:latin typeface="Arial" panose="020B0604020202020204" pitchFamily="34" charset="0"/>
                          <a:cs typeface="Arial" panose="020B0604020202020204" pitchFamily="34" charset="0"/>
                        </a:rPr>
                        <a:t>Курманов </a:t>
                      </a:r>
                      <a:r>
                        <a:rPr lang="ru-RU" sz="1050" dirty="0" err="1">
                          <a:effectLst/>
                          <a:latin typeface="Arial" panose="020B0604020202020204" pitchFamily="34" charset="0"/>
                          <a:cs typeface="Arial" panose="020B0604020202020204" pitchFamily="34" charset="0"/>
                        </a:rPr>
                        <a:t>Алмас</a:t>
                      </a:r>
                      <a:r>
                        <a:rPr lang="ru-RU" sz="1050" dirty="0">
                          <a:effectLst/>
                          <a:latin typeface="Arial" panose="020B0604020202020204" pitchFamily="34" charset="0"/>
                          <a:cs typeface="Arial" panose="020B0604020202020204" pitchFamily="34" charset="0"/>
                        </a:rPr>
                        <a:t> </a:t>
                      </a:r>
                      <a:r>
                        <a:rPr lang="ru-RU" sz="1050" dirty="0" err="1">
                          <a:effectLst/>
                          <a:latin typeface="Arial" panose="020B0604020202020204" pitchFamily="34" charset="0"/>
                          <a:cs typeface="Arial" panose="020B0604020202020204" pitchFamily="34" charset="0"/>
                        </a:rPr>
                        <a:t>Мухамедкаримович</a:t>
                      </a:r>
                      <a:endParaRPr lang="ru-KZ" sz="1050" dirty="0">
                        <a:effectLst/>
                        <a:latin typeface="Arial" panose="020B0604020202020204" pitchFamily="34" charset="0"/>
                        <a:cs typeface="Arial" panose="020B0604020202020204" pitchFamily="34" charset="0"/>
                      </a:endParaRPr>
                    </a:p>
                  </a:txBody>
                  <a:tcPr marL="6350" marR="6350" marT="0" marB="0" anchor="ctr"/>
                </a:tc>
                <a:tc>
                  <a:txBody>
                    <a:bodyPr/>
                    <a:lstStyle/>
                    <a:p>
                      <a:pPr marL="36195" marR="95885" algn="ctr">
                        <a:spcAft>
                          <a:spcPts val="0"/>
                        </a:spcAft>
                        <a:tabLst>
                          <a:tab pos="3060700" algn="l"/>
                        </a:tabLst>
                      </a:pPr>
                      <a:r>
                        <a:rPr lang="ru-RU" sz="1050" dirty="0">
                          <a:effectLst/>
                          <a:latin typeface="Arial" panose="020B0604020202020204" pitchFamily="34" charset="0"/>
                          <a:cs typeface="Arial" panose="020B0604020202020204" pitchFamily="34" charset="0"/>
                        </a:rPr>
                        <a:t>10.01.2025</a:t>
                      </a:r>
                      <a:endParaRPr lang="ru-KZ" sz="1050" dirty="0">
                        <a:effectLst/>
                        <a:latin typeface="Arial" panose="020B0604020202020204" pitchFamily="34" charset="0"/>
                        <a:cs typeface="Arial" panose="020B0604020202020204" pitchFamily="34" charset="0"/>
                      </a:endParaRPr>
                    </a:p>
                  </a:txBody>
                  <a:tcPr marL="6350" marR="6350" marT="0" marB="0" anchor="ctr"/>
                </a:tc>
                <a:tc>
                  <a:txBody>
                    <a:bodyPr/>
                    <a:lstStyle/>
                    <a:p>
                      <a:pPr marL="36195" marR="95885" algn="ctr">
                        <a:spcAft>
                          <a:spcPts val="0"/>
                        </a:spcAft>
                        <a:tabLst>
                          <a:tab pos="3060700" algn="l"/>
                        </a:tabLst>
                      </a:pPr>
                      <a:r>
                        <a:rPr lang="ru-RU" sz="1050" dirty="0">
                          <a:effectLst/>
                          <a:latin typeface="Arial" panose="020B0604020202020204" pitchFamily="34" charset="0"/>
                          <a:cs typeface="Arial" panose="020B0604020202020204" pitchFamily="34" charset="0"/>
                        </a:rPr>
                        <a:t>100%</a:t>
                      </a:r>
                      <a:endParaRPr lang="ru-KZ" sz="1050" dirty="0">
                        <a:effectLst/>
                        <a:latin typeface="Arial" panose="020B0604020202020204" pitchFamily="34" charset="0"/>
                        <a:cs typeface="Arial" panose="020B0604020202020204" pitchFamily="34" charset="0"/>
                      </a:endParaRPr>
                    </a:p>
                  </a:txBody>
                  <a:tcPr marL="6350" marR="6350" marT="0" marB="0" anchor="ctr"/>
                </a:tc>
                <a:extLst>
                  <a:ext uri="{0D108BD9-81ED-4DB2-BD59-A6C34878D82A}">
                    <a16:rowId xmlns:a16="http://schemas.microsoft.com/office/drawing/2014/main" val="2536803139"/>
                  </a:ext>
                </a:extLst>
              </a:tr>
              <a:tr h="374884">
                <a:tc>
                  <a:txBody>
                    <a:bodyPr/>
                    <a:lstStyle/>
                    <a:p>
                      <a:pPr marL="36195" marR="97155" algn="l">
                        <a:spcAft>
                          <a:spcPts val="0"/>
                        </a:spcAft>
                        <a:tabLst>
                          <a:tab pos="3060700" algn="l"/>
                        </a:tabLst>
                      </a:pPr>
                      <a:r>
                        <a:rPr lang="ru-RU" sz="1050" u="none" strike="noStrike" spc="0" dirty="0" err="1">
                          <a:effectLst/>
                          <a:latin typeface="Arial" panose="020B0604020202020204" pitchFamily="34" charset="0"/>
                          <a:cs typeface="Arial" panose="020B0604020202020204" pitchFamily="34" charset="0"/>
                        </a:rPr>
                        <a:t>Басқарма</a:t>
                      </a:r>
                      <a:r>
                        <a:rPr lang="ru-RU" sz="1050" u="none" strike="noStrike" spc="0" dirty="0">
                          <a:effectLst/>
                          <a:latin typeface="Arial" panose="020B0604020202020204" pitchFamily="34" charset="0"/>
                          <a:cs typeface="Arial" panose="020B0604020202020204" pitchFamily="34" charset="0"/>
                        </a:rPr>
                        <a:t> </a:t>
                      </a:r>
                      <a:r>
                        <a:rPr lang="ru-RU" sz="1050" u="none" strike="noStrike" spc="0" dirty="0" err="1">
                          <a:effectLst/>
                          <a:latin typeface="Arial" panose="020B0604020202020204" pitchFamily="34" charset="0"/>
                          <a:cs typeface="Arial" panose="020B0604020202020204" pitchFamily="34" charset="0"/>
                        </a:rPr>
                        <a:t>төрағасының</a:t>
                      </a:r>
                      <a:r>
                        <a:rPr lang="ru-RU" sz="1050" u="none" strike="noStrike" spc="0" dirty="0">
                          <a:effectLst/>
                          <a:latin typeface="Arial" panose="020B0604020202020204" pitchFamily="34" charset="0"/>
                          <a:cs typeface="Arial" panose="020B0604020202020204" pitchFamily="34" charset="0"/>
                        </a:rPr>
                        <a:t> </a:t>
                      </a:r>
                      <a:r>
                        <a:rPr lang="ru-RU" sz="1050" u="none" strike="noStrike" spc="0" dirty="0" err="1">
                          <a:effectLst/>
                          <a:latin typeface="Arial" panose="020B0604020202020204" pitchFamily="34" charset="0"/>
                          <a:cs typeface="Arial" panose="020B0604020202020204" pitchFamily="34" charset="0"/>
                        </a:rPr>
                        <a:t>бірінші</a:t>
                      </a:r>
                      <a:r>
                        <a:rPr lang="ru-RU" sz="1050" u="none" strike="noStrike" spc="0" dirty="0">
                          <a:effectLst/>
                          <a:latin typeface="Arial" panose="020B0604020202020204" pitchFamily="34" charset="0"/>
                          <a:cs typeface="Arial" panose="020B0604020202020204" pitchFamily="34" charset="0"/>
                        </a:rPr>
                        <a:t> </a:t>
                      </a:r>
                      <a:r>
                        <a:rPr lang="ru-RU" sz="1050" u="none" strike="noStrike" spc="0" dirty="0" err="1">
                          <a:effectLst/>
                          <a:latin typeface="Arial" panose="020B0604020202020204" pitchFamily="34" charset="0"/>
                          <a:cs typeface="Arial" panose="020B0604020202020204" pitchFamily="34" charset="0"/>
                        </a:rPr>
                        <a:t>орынбасары</a:t>
                      </a:r>
                      <a:endParaRPr lang="ru-KZ" sz="1050" dirty="0">
                        <a:effectLst/>
                        <a:latin typeface="Arial" panose="020B0604020202020204" pitchFamily="34" charset="0"/>
                        <a:cs typeface="Arial" panose="020B0604020202020204" pitchFamily="34" charset="0"/>
                      </a:endParaRPr>
                    </a:p>
                  </a:txBody>
                  <a:tcPr marL="6350" marR="6350" marT="0" marB="0" anchor="ctr"/>
                </a:tc>
                <a:tc>
                  <a:txBody>
                    <a:bodyPr/>
                    <a:lstStyle/>
                    <a:p>
                      <a:pPr marL="36195" marR="95885" algn="ctr">
                        <a:spcAft>
                          <a:spcPts val="0"/>
                        </a:spcAft>
                        <a:tabLst>
                          <a:tab pos="3060700" algn="l"/>
                        </a:tabLst>
                      </a:pPr>
                      <a:r>
                        <a:rPr lang="ru-RU" sz="1050" dirty="0">
                          <a:effectLst/>
                          <a:latin typeface="Arial" panose="020B0604020202020204" pitchFamily="34" charset="0"/>
                          <a:cs typeface="Arial" panose="020B0604020202020204" pitchFamily="34" charset="0"/>
                        </a:rPr>
                        <a:t>Жунусов Биржан </a:t>
                      </a:r>
                      <a:r>
                        <a:rPr lang="ru-RU" sz="1050" dirty="0" err="1">
                          <a:effectLst/>
                          <a:latin typeface="Arial" panose="020B0604020202020204" pitchFamily="34" charset="0"/>
                          <a:cs typeface="Arial" panose="020B0604020202020204" pitchFamily="34" charset="0"/>
                        </a:rPr>
                        <a:t>Уалиевич</a:t>
                      </a:r>
                      <a:endParaRPr lang="ru-KZ" sz="1050" dirty="0">
                        <a:solidFill>
                          <a:srgbClr val="000000"/>
                        </a:solidFill>
                        <a:effectLst/>
                        <a:latin typeface="Arial" panose="020B0604020202020204" pitchFamily="34" charset="0"/>
                        <a:ea typeface="Arial Unicode MS"/>
                        <a:cs typeface="Arial" panose="020B0604020202020204" pitchFamily="34" charset="0"/>
                      </a:endParaRPr>
                    </a:p>
                  </a:txBody>
                  <a:tcPr marL="6350" marR="6350" marT="0" marB="0" anchor="ctr"/>
                </a:tc>
                <a:tc>
                  <a:txBody>
                    <a:bodyPr/>
                    <a:lstStyle/>
                    <a:p>
                      <a:pPr marL="36195" marR="95885" lvl="0" indent="0" algn="ctr" defTabSz="914400" rtl="0" eaLnBrk="1" fontAlgn="auto" latinLnBrk="0" hangingPunct="1">
                        <a:lnSpc>
                          <a:spcPct val="100000"/>
                        </a:lnSpc>
                        <a:spcBef>
                          <a:spcPts val="0"/>
                        </a:spcBef>
                        <a:spcAft>
                          <a:spcPts val="0"/>
                        </a:spcAft>
                        <a:buClrTx/>
                        <a:buSzTx/>
                        <a:buFontTx/>
                        <a:buNone/>
                        <a:tabLst>
                          <a:tab pos="3060700" algn="l"/>
                        </a:tabLst>
                        <a:defRPr/>
                      </a:pPr>
                      <a:r>
                        <a:rPr lang="ru-RU" sz="1050" dirty="0">
                          <a:effectLst/>
                          <a:latin typeface="Arial" panose="020B0604020202020204" pitchFamily="34" charset="0"/>
                          <a:cs typeface="Arial" panose="020B0604020202020204" pitchFamily="34" charset="0"/>
                        </a:rPr>
                        <a:t>08.01.2025 </a:t>
                      </a:r>
                      <a:endParaRPr lang="ru-KZ" sz="1050" dirty="0">
                        <a:effectLst/>
                        <a:latin typeface="Arial" panose="020B0604020202020204" pitchFamily="34" charset="0"/>
                        <a:cs typeface="Arial" panose="020B0604020202020204" pitchFamily="34" charset="0"/>
                      </a:endParaRPr>
                    </a:p>
                    <a:p>
                      <a:pPr marL="36195" marR="95885" algn="ctr">
                        <a:spcAft>
                          <a:spcPts val="0"/>
                        </a:spcAft>
                        <a:tabLst>
                          <a:tab pos="3060700" algn="l"/>
                        </a:tabLst>
                      </a:pPr>
                      <a:endParaRPr lang="ru-KZ" sz="1050" dirty="0">
                        <a:solidFill>
                          <a:srgbClr val="000000"/>
                        </a:solidFill>
                        <a:effectLst/>
                        <a:latin typeface="Arial" panose="020B0604020202020204" pitchFamily="34" charset="0"/>
                        <a:ea typeface="Arial Unicode MS"/>
                        <a:cs typeface="Arial" panose="020B0604020202020204" pitchFamily="34" charset="0"/>
                      </a:endParaRPr>
                    </a:p>
                  </a:txBody>
                  <a:tcPr marL="6350" marR="6350" marT="0" marB="0" anchor="ctr"/>
                </a:tc>
                <a:tc>
                  <a:txBody>
                    <a:bodyPr/>
                    <a:lstStyle/>
                    <a:p>
                      <a:pPr marL="36195" marR="95885" algn="ctr">
                        <a:spcAft>
                          <a:spcPts val="0"/>
                        </a:spcAft>
                        <a:tabLst>
                          <a:tab pos="3060700" algn="l"/>
                        </a:tabLst>
                      </a:pPr>
                      <a:r>
                        <a:rPr lang="ru-RU" sz="1050" dirty="0">
                          <a:solidFill>
                            <a:srgbClr val="000000"/>
                          </a:solidFill>
                          <a:effectLst/>
                          <a:latin typeface="Arial" panose="020B0604020202020204" pitchFamily="34" charset="0"/>
                          <a:ea typeface="Arial Unicode MS"/>
                          <a:cs typeface="Arial" panose="020B0604020202020204" pitchFamily="34" charset="0"/>
                        </a:rPr>
                        <a:t>100%</a:t>
                      </a:r>
                      <a:endParaRPr lang="ru-KZ" sz="1050" dirty="0">
                        <a:solidFill>
                          <a:srgbClr val="000000"/>
                        </a:solidFill>
                        <a:effectLst/>
                        <a:latin typeface="Arial" panose="020B0604020202020204" pitchFamily="34" charset="0"/>
                        <a:ea typeface="Arial Unicode MS"/>
                        <a:cs typeface="Arial" panose="020B0604020202020204" pitchFamily="34" charset="0"/>
                      </a:endParaRPr>
                    </a:p>
                  </a:txBody>
                  <a:tcPr marL="6350" marR="6350" marT="0" marB="0" anchor="ctr"/>
                </a:tc>
                <a:extLst>
                  <a:ext uri="{0D108BD9-81ED-4DB2-BD59-A6C34878D82A}">
                    <a16:rowId xmlns:a16="http://schemas.microsoft.com/office/drawing/2014/main" val="1387668015"/>
                  </a:ext>
                </a:extLst>
              </a:tr>
              <a:tr h="408005">
                <a:tc>
                  <a:txBody>
                    <a:bodyPr/>
                    <a:lstStyle/>
                    <a:p>
                      <a:pPr marL="36195" marR="97155" algn="l">
                        <a:spcAft>
                          <a:spcPts val="0"/>
                        </a:spcAft>
                        <a:tabLst>
                          <a:tab pos="3060700" algn="l"/>
                        </a:tabLst>
                      </a:pPr>
                      <a:r>
                        <a:rPr lang="kk-KZ" sz="1050" u="none" strike="noStrike" spc="0" dirty="0">
                          <a:effectLst/>
                          <a:latin typeface="Arial" panose="020B0604020202020204" pitchFamily="34" charset="0"/>
                          <a:cs typeface="Arial" panose="020B0604020202020204" pitchFamily="34" charset="0"/>
                        </a:rPr>
                        <a:t>Басқарма төрағасының орынбасары</a:t>
                      </a:r>
                      <a:endParaRPr lang="ru-KZ" sz="1050" dirty="0">
                        <a:effectLst/>
                        <a:latin typeface="Arial" panose="020B0604020202020204" pitchFamily="34" charset="0"/>
                        <a:cs typeface="Arial" panose="020B0604020202020204" pitchFamily="34" charset="0"/>
                      </a:endParaRPr>
                    </a:p>
                  </a:txBody>
                  <a:tcPr marL="6350" marR="6350" marT="0" marB="0" anchor="ctr"/>
                </a:tc>
                <a:tc>
                  <a:txBody>
                    <a:bodyPr/>
                    <a:lstStyle/>
                    <a:p>
                      <a:pPr marL="36195" marR="95885" algn="ctr">
                        <a:spcAft>
                          <a:spcPts val="0"/>
                        </a:spcAft>
                        <a:tabLst>
                          <a:tab pos="3060700" algn="l"/>
                        </a:tabLst>
                      </a:pPr>
                      <a:r>
                        <a:rPr lang="ru-RU" sz="1050" dirty="0" err="1">
                          <a:effectLst/>
                          <a:latin typeface="Arial" panose="020B0604020202020204" pitchFamily="34" charset="0"/>
                          <a:cs typeface="Arial" panose="020B0604020202020204" pitchFamily="34" charset="0"/>
                        </a:rPr>
                        <a:t>Жаныбеков</a:t>
                      </a:r>
                      <a:r>
                        <a:rPr lang="ru-RU" sz="1050" dirty="0">
                          <a:effectLst/>
                          <a:latin typeface="Arial" panose="020B0604020202020204" pitchFamily="34" charset="0"/>
                          <a:cs typeface="Arial" panose="020B0604020202020204" pitchFamily="34" charset="0"/>
                        </a:rPr>
                        <a:t> Марат </a:t>
                      </a:r>
                      <a:r>
                        <a:rPr lang="ru-RU" sz="1050" dirty="0" err="1">
                          <a:effectLst/>
                          <a:latin typeface="Arial" panose="020B0604020202020204" pitchFamily="34" charset="0"/>
                          <a:cs typeface="Arial" panose="020B0604020202020204" pitchFamily="34" charset="0"/>
                        </a:rPr>
                        <a:t>Амангельдиевич</a:t>
                      </a:r>
                      <a:endParaRPr lang="ru-KZ" sz="1050" dirty="0">
                        <a:effectLst/>
                        <a:latin typeface="Arial" panose="020B0604020202020204" pitchFamily="34" charset="0"/>
                        <a:cs typeface="Arial" panose="020B0604020202020204" pitchFamily="34" charset="0"/>
                      </a:endParaRPr>
                    </a:p>
                  </a:txBody>
                  <a:tcPr marL="6350" marR="6350" marT="0" marB="0" anchor="ctr"/>
                </a:tc>
                <a:tc>
                  <a:txBody>
                    <a:bodyPr/>
                    <a:lstStyle/>
                    <a:p>
                      <a:pPr marL="36195" marR="95885" lvl="0" indent="0" algn="ctr" defTabSz="914400" rtl="0" eaLnBrk="1" fontAlgn="auto" latinLnBrk="0" hangingPunct="1">
                        <a:lnSpc>
                          <a:spcPct val="100000"/>
                        </a:lnSpc>
                        <a:spcBef>
                          <a:spcPts val="0"/>
                        </a:spcBef>
                        <a:spcAft>
                          <a:spcPts val="0"/>
                        </a:spcAft>
                        <a:buClrTx/>
                        <a:buSzTx/>
                        <a:buFontTx/>
                        <a:buNone/>
                        <a:tabLst>
                          <a:tab pos="3060700" algn="l"/>
                        </a:tabLst>
                        <a:defRPr/>
                      </a:pPr>
                      <a:r>
                        <a:rPr lang="ru-RU" sz="1050" dirty="0">
                          <a:effectLst/>
                          <a:latin typeface="Arial" panose="020B0604020202020204" pitchFamily="34" charset="0"/>
                          <a:cs typeface="Arial" panose="020B0604020202020204" pitchFamily="34" charset="0"/>
                        </a:rPr>
                        <a:t>25.06.2024 </a:t>
                      </a:r>
                      <a:endParaRPr lang="ru-KZ" sz="1050" dirty="0">
                        <a:effectLst/>
                        <a:latin typeface="Arial" panose="020B0604020202020204" pitchFamily="34" charset="0"/>
                        <a:cs typeface="Arial" panose="020B0604020202020204" pitchFamily="34" charset="0"/>
                      </a:endParaRPr>
                    </a:p>
                    <a:p>
                      <a:pPr marL="36195" marR="95885" algn="ctr">
                        <a:spcAft>
                          <a:spcPts val="0"/>
                        </a:spcAft>
                        <a:tabLst>
                          <a:tab pos="3060700" algn="l"/>
                        </a:tabLst>
                      </a:pPr>
                      <a:endParaRPr lang="ru-KZ" sz="1050" dirty="0">
                        <a:effectLst/>
                        <a:latin typeface="Arial" panose="020B0604020202020204" pitchFamily="34" charset="0"/>
                        <a:cs typeface="Arial" panose="020B0604020202020204" pitchFamily="34" charset="0"/>
                      </a:endParaRPr>
                    </a:p>
                  </a:txBody>
                  <a:tcPr marL="6350" marR="6350" marT="0" marB="0" anchor="ctr"/>
                </a:tc>
                <a:tc>
                  <a:txBody>
                    <a:bodyPr/>
                    <a:lstStyle/>
                    <a:p>
                      <a:pPr marL="36195" marR="95885" algn="ctr">
                        <a:spcAft>
                          <a:spcPts val="0"/>
                        </a:spcAft>
                        <a:tabLst>
                          <a:tab pos="3060700" algn="l"/>
                        </a:tabLst>
                      </a:pPr>
                      <a:r>
                        <a:rPr lang="ru-RU" sz="1050" dirty="0">
                          <a:effectLst/>
                          <a:latin typeface="Arial" panose="020B0604020202020204" pitchFamily="34" charset="0"/>
                          <a:cs typeface="Arial" panose="020B0604020202020204" pitchFamily="34" charset="0"/>
                        </a:rPr>
                        <a:t>100%</a:t>
                      </a:r>
                      <a:endParaRPr lang="ru-KZ" sz="1050" dirty="0">
                        <a:effectLst/>
                        <a:latin typeface="Arial" panose="020B0604020202020204" pitchFamily="34" charset="0"/>
                        <a:cs typeface="Arial" panose="020B0604020202020204" pitchFamily="34" charset="0"/>
                      </a:endParaRPr>
                    </a:p>
                  </a:txBody>
                  <a:tcPr marL="6350" marR="6350" marT="0" marB="0" anchor="ctr"/>
                </a:tc>
                <a:extLst>
                  <a:ext uri="{0D108BD9-81ED-4DB2-BD59-A6C34878D82A}">
                    <a16:rowId xmlns:a16="http://schemas.microsoft.com/office/drawing/2014/main" val="3085831601"/>
                  </a:ext>
                </a:extLst>
              </a:tr>
              <a:tr h="379215">
                <a:tc>
                  <a:txBody>
                    <a:bodyPr/>
                    <a:lstStyle/>
                    <a:p>
                      <a:pPr marL="36195" marR="97155" algn="l">
                        <a:spcAft>
                          <a:spcPts val="0"/>
                        </a:spcAft>
                        <a:tabLst>
                          <a:tab pos="3060700" algn="l"/>
                        </a:tabLst>
                      </a:pPr>
                      <a:r>
                        <a:rPr lang="kk-KZ" sz="1050" u="none" strike="noStrike" spc="0" dirty="0">
                          <a:effectLst/>
                          <a:latin typeface="Arial" panose="020B0604020202020204" pitchFamily="34" charset="0"/>
                          <a:cs typeface="Arial" panose="020B0604020202020204" pitchFamily="34" charset="0"/>
                        </a:rPr>
                        <a:t>Басқарма төрағасының орынбасары</a:t>
                      </a:r>
                      <a:r>
                        <a:rPr lang="ru-RU" sz="1050" u="none" strike="noStrike" spc="0" dirty="0">
                          <a:effectLst/>
                          <a:latin typeface="Arial" panose="020B0604020202020204" pitchFamily="34" charset="0"/>
                          <a:cs typeface="Arial" panose="020B0604020202020204" pitchFamily="34" charset="0"/>
                        </a:rPr>
                        <a:t>-аппарат </a:t>
                      </a:r>
                      <a:r>
                        <a:rPr lang="ru-RU" sz="1050" u="none" strike="noStrike" spc="0" dirty="0" err="1">
                          <a:effectLst/>
                          <a:latin typeface="Arial" panose="020B0604020202020204" pitchFamily="34" charset="0"/>
                          <a:cs typeface="Arial" panose="020B0604020202020204" pitchFamily="34" charset="0"/>
                        </a:rPr>
                        <a:t>басшысы</a:t>
                      </a:r>
                      <a:endParaRPr lang="ru-KZ" sz="1050" dirty="0">
                        <a:solidFill>
                          <a:srgbClr val="000000"/>
                        </a:solidFill>
                        <a:effectLst/>
                        <a:latin typeface="Arial" panose="020B0604020202020204" pitchFamily="34" charset="0"/>
                        <a:ea typeface="Arial Unicode MS"/>
                        <a:cs typeface="Arial" panose="020B0604020202020204" pitchFamily="34" charset="0"/>
                      </a:endParaRPr>
                    </a:p>
                  </a:txBody>
                  <a:tcPr marL="6350" marR="6350" marT="0" marB="0" anchor="ctr"/>
                </a:tc>
                <a:tc>
                  <a:txBody>
                    <a:bodyPr/>
                    <a:lstStyle/>
                    <a:p>
                      <a:pPr marL="36195" marR="95885" algn="ctr">
                        <a:spcAft>
                          <a:spcPts val="0"/>
                        </a:spcAft>
                        <a:tabLst>
                          <a:tab pos="3060700" algn="l"/>
                        </a:tabLst>
                      </a:pPr>
                      <a:r>
                        <a:rPr lang="ru-RU" sz="1050" dirty="0" err="1">
                          <a:effectLst/>
                          <a:latin typeface="Arial" panose="020B0604020202020204" pitchFamily="34" charset="0"/>
                          <a:cs typeface="Arial" panose="020B0604020202020204" pitchFamily="34" charset="0"/>
                        </a:rPr>
                        <a:t>Стратулат</a:t>
                      </a:r>
                      <a:r>
                        <a:rPr lang="ru-RU" sz="1050" dirty="0">
                          <a:effectLst/>
                          <a:latin typeface="Arial" panose="020B0604020202020204" pitchFamily="34" charset="0"/>
                          <a:cs typeface="Arial" panose="020B0604020202020204" pitchFamily="34" charset="0"/>
                        </a:rPr>
                        <a:t> Инна </a:t>
                      </a:r>
                      <a:r>
                        <a:rPr lang="ru-RU" sz="1050" dirty="0" err="1">
                          <a:effectLst/>
                          <a:latin typeface="Arial" panose="020B0604020202020204" pitchFamily="34" charset="0"/>
                          <a:cs typeface="Arial" panose="020B0604020202020204" pitchFamily="34" charset="0"/>
                        </a:rPr>
                        <a:t>Саввовна</a:t>
                      </a:r>
                      <a:endParaRPr lang="ru-KZ" sz="1050" dirty="0">
                        <a:effectLst/>
                        <a:latin typeface="Arial" panose="020B0604020202020204" pitchFamily="34" charset="0"/>
                        <a:cs typeface="Arial" panose="020B0604020202020204" pitchFamily="34" charset="0"/>
                      </a:endParaRPr>
                    </a:p>
                  </a:txBody>
                  <a:tcPr marL="6350" marR="6350" marT="0" marB="0" anchor="ctr"/>
                </a:tc>
                <a:tc>
                  <a:txBody>
                    <a:bodyPr/>
                    <a:lstStyle/>
                    <a:p>
                      <a:pPr marL="36195" marR="95885" lvl="0" indent="0" algn="ctr" defTabSz="914400" rtl="0" eaLnBrk="1" fontAlgn="auto" latinLnBrk="0" hangingPunct="1">
                        <a:lnSpc>
                          <a:spcPct val="100000"/>
                        </a:lnSpc>
                        <a:spcBef>
                          <a:spcPts val="0"/>
                        </a:spcBef>
                        <a:spcAft>
                          <a:spcPts val="0"/>
                        </a:spcAft>
                        <a:buClrTx/>
                        <a:buSzTx/>
                        <a:buFontTx/>
                        <a:buNone/>
                        <a:tabLst>
                          <a:tab pos="3060700" algn="l"/>
                        </a:tabLst>
                        <a:defRPr/>
                      </a:pPr>
                      <a:r>
                        <a:rPr lang="ru-RU" sz="1050" dirty="0">
                          <a:effectLst/>
                          <a:latin typeface="Arial" panose="020B0604020202020204" pitchFamily="34" charset="0"/>
                          <a:cs typeface="Arial" panose="020B0604020202020204" pitchFamily="34" charset="0"/>
                        </a:rPr>
                        <a:t>18.03.2025 </a:t>
                      </a:r>
                      <a:endParaRPr lang="ru-KZ" sz="1050" dirty="0">
                        <a:effectLst/>
                        <a:latin typeface="Arial" panose="020B0604020202020204" pitchFamily="34" charset="0"/>
                        <a:cs typeface="Arial" panose="020B0604020202020204" pitchFamily="34" charset="0"/>
                      </a:endParaRPr>
                    </a:p>
                    <a:p>
                      <a:pPr marL="36195" marR="95885" algn="ctr">
                        <a:spcAft>
                          <a:spcPts val="0"/>
                        </a:spcAft>
                        <a:tabLst>
                          <a:tab pos="3060700" algn="l"/>
                        </a:tabLst>
                      </a:pPr>
                      <a:endParaRPr lang="ru-KZ" sz="1050" dirty="0">
                        <a:effectLst/>
                        <a:latin typeface="Arial" panose="020B0604020202020204" pitchFamily="34" charset="0"/>
                        <a:cs typeface="Arial" panose="020B0604020202020204" pitchFamily="34" charset="0"/>
                      </a:endParaRPr>
                    </a:p>
                  </a:txBody>
                  <a:tcPr marL="6350" marR="6350" marT="0" marB="0" anchor="ctr"/>
                </a:tc>
                <a:tc>
                  <a:txBody>
                    <a:bodyPr/>
                    <a:lstStyle/>
                    <a:p>
                      <a:pPr marL="36195" marR="95885" algn="ctr">
                        <a:spcAft>
                          <a:spcPts val="0"/>
                        </a:spcAft>
                        <a:tabLst>
                          <a:tab pos="3060700" algn="l"/>
                        </a:tabLst>
                      </a:pPr>
                      <a:r>
                        <a:rPr lang="ru-RU" sz="1050" dirty="0">
                          <a:effectLst/>
                          <a:latin typeface="Arial" panose="020B0604020202020204" pitchFamily="34" charset="0"/>
                          <a:cs typeface="Arial" panose="020B0604020202020204" pitchFamily="34" charset="0"/>
                        </a:rPr>
                        <a:t>100%</a:t>
                      </a:r>
                      <a:endParaRPr lang="ru-KZ" sz="1050" dirty="0">
                        <a:effectLst/>
                        <a:latin typeface="Arial" panose="020B0604020202020204" pitchFamily="34" charset="0"/>
                        <a:cs typeface="Arial" panose="020B0604020202020204" pitchFamily="34" charset="0"/>
                      </a:endParaRPr>
                    </a:p>
                  </a:txBody>
                  <a:tcPr marL="6350" marR="6350" marT="0" marB="0" anchor="ctr"/>
                </a:tc>
                <a:extLst>
                  <a:ext uri="{0D108BD9-81ED-4DB2-BD59-A6C34878D82A}">
                    <a16:rowId xmlns:a16="http://schemas.microsoft.com/office/drawing/2014/main" val="2552483733"/>
                  </a:ext>
                </a:extLst>
              </a:tr>
            </a:tbl>
          </a:graphicData>
        </a:graphic>
      </p:graphicFrame>
      <p:sp>
        <p:nvSpPr>
          <p:cNvPr id="28" name="Текст 3">
            <a:extLst>
              <a:ext uri="{FF2B5EF4-FFF2-40B4-BE49-F238E27FC236}">
                <a16:creationId xmlns:a16="http://schemas.microsoft.com/office/drawing/2014/main" id="{AF48CD6E-0B2F-4B47-9A0F-37ABC384CF9F}"/>
              </a:ext>
            </a:extLst>
          </p:cNvPr>
          <p:cNvSpPr txBox="1">
            <a:spLocks/>
          </p:cNvSpPr>
          <p:nvPr/>
        </p:nvSpPr>
        <p:spPr>
          <a:xfrm>
            <a:off x="526256" y="5426877"/>
            <a:ext cx="6110716" cy="605006"/>
          </a:xfrm>
          <a:solidFill>
            <a:schemeClr val="accent2">
              <a:lumMod val="20000"/>
              <a:lumOff val="80000"/>
            </a:schemeClr>
          </a:solidFill>
          <a:ln>
            <a:solidFill>
              <a:srgbClr val="0070C0"/>
            </a:solidFill>
          </a:ln>
        </p:spPr>
        <p:txBody>
          <a:bodyPr>
            <a:normAutofit fontScale="92500" lnSpcReduction="20000"/>
          </a:bodyPr>
          <a:lstStyle>
            <a:lvl1pPr marL="0" indent="0" algn="l" defTabSz="914400" rtl="0" eaLnBrk="1" latinLnBrk="0" hangingPunct="1">
              <a:spcBef>
                <a:spcPct val="20000"/>
              </a:spcBef>
              <a:buFont typeface="Arial" pitchFamily="34" charset="0"/>
              <a:buNone/>
              <a:defRPr sz="1600"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1400"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200"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9pPr>
          </a:lstStyle>
          <a:p>
            <a:pPr marL="171450" indent="-171450" algn="just">
              <a:lnSpc>
                <a:spcPct val="110000"/>
              </a:lnSpc>
              <a:spcBef>
                <a:spcPts val="0"/>
              </a:spcBef>
              <a:buFont typeface="Wingdings" panose="05000000000000000000" pitchFamily="2" charset="2"/>
              <a:buChar char="ü"/>
            </a:pPr>
            <a:r>
              <a:rPr lang="ru-RU" sz="1200" dirty="0" err="1">
                <a:latin typeface="Arial" panose="020B0604020202020204" pitchFamily="34" charset="0"/>
                <a:cs typeface="Arial" panose="020B0604020202020204" pitchFamily="34" charset="0"/>
              </a:rPr>
              <a:t>Басқарма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мүшелерінің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орташа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жасы</a:t>
            </a:r>
            <a:r>
              <a:rPr lang="ru-RU" sz="1200" dirty="0">
                <a:latin typeface="Arial" panose="020B0604020202020204" pitchFamily="34" charset="0"/>
                <a:cs typeface="Arial" panose="020B0604020202020204" pitchFamily="34" charset="0"/>
              </a:rPr>
              <a:t> - 54 </a:t>
            </a:r>
            <a:r>
              <a:rPr lang="ru-RU" sz="1200" dirty="0" err="1">
                <a:latin typeface="Arial" panose="020B0604020202020204" pitchFamily="34" charset="0"/>
                <a:cs typeface="Arial" panose="020B0604020202020204" pitchFamily="34" charset="0"/>
              </a:rPr>
              <a:t>жас</a:t>
            </a:r>
            <a:r>
              <a:rPr lang="ru-RU" sz="1200" dirty="0">
                <a:latin typeface="Arial" panose="020B0604020202020204" pitchFamily="34" charset="0"/>
                <a:cs typeface="Arial" panose="020B0604020202020204" pitchFamily="34" charset="0"/>
              </a:rPr>
              <a:t>.</a:t>
            </a:r>
          </a:p>
          <a:p>
            <a:pPr algn="just"/>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Қордың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қолданыстағы</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Басқарма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мүшелері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тиісті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жұмыс</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тәжірибесіне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біліміне</a:t>
            </a:r>
            <a:r>
              <a:rPr lang="ru-RU" sz="1200" dirty="0">
                <a:latin typeface="Arial" panose="020B0604020202020204" pitchFamily="34" charset="0"/>
                <a:cs typeface="Arial" panose="020B0604020202020204" pitchFamily="34" charset="0"/>
              </a:rPr>
              <a:t>, </a:t>
            </a:r>
          </a:p>
          <a:p>
            <a:pPr algn="just"/>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біліктілігіне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және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іскерлік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беделіне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ие</a:t>
            </a:r>
            <a:endParaRPr lang="ru-KZ" sz="1300" dirty="0">
              <a:latin typeface="Arial" panose="020B0604020202020204" pitchFamily="34" charset="0"/>
              <a:cs typeface="Arial" panose="020B0604020202020204" pitchFamily="34" charset="0"/>
            </a:endParaRPr>
          </a:p>
        </p:txBody>
      </p:sp>
      <p:sp>
        <p:nvSpPr>
          <p:cNvPr id="30" name="Shape 20">
            <a:extLst>
              <a:ext uri="{FF2B5EF4-FFF2-40B4-BE49-F238E27FC236}">
                <a16:creationId xmlns:a16="http://schemas.microsoft.com/office/drawing/2014/main" id="{DA03BB3F-DE2B-442B-A28E-5E3D0CA792C0}"/>
              </a:ext>
            </a:extLst>
          </p:cNvPr>
          <p:cNvSpPr/>
          <p:nvPr/>
        </p:nvSpPr>
        <p:spPr>
          <a:xfrm>
            <a:off x="6907824" y="815761"/>
            <a:ext cx="5102974" cy="769441"/>
          </a:xfrm>
          <a:prstGeom prst="roundRect">
            <a:avLst>
              <a:gd name="adj" fmla="val 3774"/>
            </a:avLst>
          </a:prstGeom>
          <a:solidFill>
            <a:srgbClr val="FFFFFF"/>
          </a:solidFill>
          <a:ln/>
          <a:effectLst>
            <a:outerShdw blurRad="48285" dist="32190" dir="5400000" algn="bl" rotWithShape="0">
              <a:srgbClr val="000000">
                <a:alpha val="10196"/>
              </a:srgbClr>
            </a:outerShdw>
          </a:effectLst>
        </p:spPr>
      </p:sp>
      <p:sp>
        <p:nvSpPr>
          <p:cNvPr id="31" name="Shape 40">
            <a:extLst>
              <a:ext uri="{FF2B5EF4-FFF2-40B4-BE49-F238E27FC236}">
                <a16:creationId xmlns:a16="http://schemas.microsoft.com/office/drawing/2014/main" id="{91C6A77A-B804-44D9-8AB4-ADB8DBD2E6DF}"/>
              </a:ext>
            </a:extLst>
          </p:cNvPr>
          <p:cNvSpPr/>
          <p:nvPr/>
        </p:nvSpPr>
        <p:spPr>
          <a:xfrm>
            <a:off x="6898427" y="815763"/>
            <a:ext cx="45719" cy="769440"/>
          </a:xfrm>
          <a:custGeom>
            <a:avLst/>
            <a:gdLst/>
            <a:ahLst/>
            <a:cxnLst/>
            <a:rect l="l" t="t" r="r" b="b"/>
            <a:pathLst>
              <a:path w="35727" h="1393371">
                <a:moveTo>
                  <a:pt x="35687" y="0"/>
                </a:moveTo>
                <a:lnTo>
                  <a:pt x="35687" y="0"/>
                </a:lnTo>
                <a:lnTo>
                  <a:pt x="35687" y="1393317"/>
                </a:lnTo>
                <a:lnTo>
                  <a:pt x="35687" y="1393317"/>
                </a:lnTo>
                <a:cubicBezTo>
                  <a:pt x="15978" y="1393317"/>
                  <a:pt x="0" y="1377339"/>
                  <a:pt x="0" y="1357630"/>
                </a:cubicBezTo>
                <a:lnTo>
                  <a:pt x="0" y="35687"/>
                </a:lnTo>
                <a:cubicBezTo>
                  <a:pt x="0" y="15991"/>
                  <a:pt x="15991" y="0"/>
                  <a:pt x="35687" y="0"/>
                </a:cubicBezTo>
                <a:close/>
              </a:path>
            </a:pathLst>
          </a:custGeom>
          <a:solidFill>
            <a:srgbClr val="4299E1"/>
          </a:solidFill>
          <a:ln/>
        </p:spPr>
      </p:sp>
      <p:sp>
        <p:nvSpPr>
          <p:cNvPr id="29" name="TextBox 28">
            <a:extLst>
              <a:ext uri="{FF2B5EF4-FFF2-40B4-BE49-F238E27FC236}">
                <a16:creationId xmlns:a16="http://schemas.microsoft.com/office/drawing/2014/main" id="{74FF54E3-88A8-4F91-8B3F-9F167BBDB8D4}"/>
              </a:ext>
            </a:extLst>
          </p:cNvPr>
          <p:cNvSpPr txBox="1"/>
          <p:nvPr/>
        </p:nvSpPr>
        <p:spPr>
          <a:xfrm>
            <a:off x="6944146" y="828034"/>
            <a:ext cx="5045138" cy="769441"/>
          </a:xfrm>
          <a:prstGeom prst="rect">
            <a:avLst/>
          </a:prstGeom>
          <a:noFill/>
          <a:ln>
            <a:noFill/>
          </a:ln>
        </p:spPr>
        <p:txBody>
          <a:bodyPr wrap="square" rtlCol="0">
            <a:spAutoFit/>
          </a:bodyPr>
          <a:lstStyle/>
          <a:p>
            <a:pPr marL="171450" indent="-171450" algn="just">
              <a:buFont typeface="Wingdings" panose="05000000000000000000" pitchFamily="2" charset="2"/>
              <a:buChar char="ü"/>
            </a:pPr>
            <a:r>
              <a:rPr lang="kk-KZ" sz="1100" dirty="0">
                <a:latin typeface="Arial" panose="020B0604020202020204" pitchFamily="34" charset="0"/>
                <a:cs typeface="Arial" panose="020B0604020202020204" pitchFamily="34" charset="0"/>
              </a:rPr>
              <a:t>2025 жылы Қордың Басқармасы 42 отырыс өткізіп, Қордың құрылымдық бөлімшелерінің операциялық қызметіне қатысты 89 мәселені қарады, оның ішінде 22 мәселе жоспардан тыс тәртіппен қаралды</a:t>
            </a:r>
            <a:endParaRPr lang="ru-KZ" sz="1100" dirty="0">
              <a:latin typeface="Arial" panose="020B0604020202020204" pitchFamily="34" charset="0"/>
              <a:cs typeface="Arial" panose="020B0604020202020204" pitchFamily="34" charset="0"/>
            </a:endParaRPr>
          </a:p>
        </p:txBody>
      </p:sp>
      <p:sp>
        <p:nvSpPr>
          <p:cNvPr id="7" name="Прямоугольник 6">
            <a:extLst>
              <a:ext uri="{FF2B5EF4-FFF2-40B4-BE49-F238E27FC236}">
                <a16:creationId xmlns:a16="http://schemas.microsoft.com/office/drawing/2014/main" id="{5B42B83A-CE23-427C-B5E2-A11770F1EA2B}"/>
              </a:ext>
            </a:extLst>
          </p:cNvPr>
          <p:cNvSpPr/>
          <p:nvPr/>
        </p:nvSpPr>
        <p:spPr>
          <a:xfrm>
            <a:off x="6907824" y="1585202"/>
            <a:ext cx="5081460" cy="461665"/>
          </a:xfrm>
          <a:prstGeom prst="rect">
            <a:avLst/>
          </a:prstGeom>
        </p:spPr>
        <p:txBody>
          <a:bodyPr wrap="square">
            <a:spAutoFit/>
          </a:bodyPr>
          <a:lstStyle/>
          <a:p>
            <a:pPr>
              <a:spcBef>
                <a:spcPts val="600"/>
              </a:spcBef>
              <a:spcAft>
                <a:spcPts val="600"/>
              </a:spcAft>
            </a:pPr>
            <a:r>
              <a:rPr lang="kk-KZ" sz="1100" dirty="0">
                <a:latin typeface="Arial" panose="020B0604020202020204" pitchFamily="34" charset="0"/>
                <a:cs typeface="Arial" panose="020B0604020202020204" pitchFamily="34" charset="0"/>
              </a:rPr>
              <a:t>«Атқарушы органның қызметі» компоненті бойынша </a:t>
            </a:r>
            <a:r>
              <a:rPr lang="kk-KZ" sz="1100" b="1" dirty="0">
                <a:latin typeface="Arial" panose="020B0604020202020204" pitchFamily="34" charset="0"/>
                <a:cs typeface="Arial" panose="020B0604020202020204" pitchFamily="34" charset="0"/>
              </a:rPr>
              <a:t>ТӘУЕЛСІЗ БАҒАЛАУ </a:t>
            </a:r>
            <a:r>
              <a:rPr lang="kk-KZ" sz="1100" dirty="0">
                <a:latin typeface="Arial" panose="020B0604020202020204" pitchFamily="34" charset="0"/>
                <a:cs typeface="Arial" panose="020B0604020202020204" pitchFamily="34" charset="0"/>
              </a:rPr>
              <a:t>нәтижелеріне сәйкес рейтинг </a:t>
            </a:r>
            <a:r>
              <a:rPr lang="kk-KZ" sz="1300" b="1" dirty="0">
                <a:solidFill>
                  <a:srgbClr val="0070C0"/>
                </a:solidFill>
                <a:latin typeface="Arial" panose="020B0604020202020204" pitchFamily="34" charset="0"/>
                <a:cs typeface="Arial" panose="020B0604020202020204" pitchFamily="34" charset="0"/>
              </a:rPr>
              <a:t>76,7%</a:t>
            </a:r>
            <a:r>
              <a:rPr lang="kk-KZ" sz="1100" dirty="0">
                <a:latin typeface="Arial" panose="020B0604020202020204" pitchFamily="34" charset="0"/>
                <a:cs typeface="Arial" panose="020B0604020202020204" pitchFamily="34" charset="0"/>
              </a:rPr>
              <a:t>-ды құрады</a:t>
            </a:r>
          </a:p>
        </p:txBody>
      </p:sp>
      <p:sp>
        <p:nvSpPr>
          <p:cNvPr id="35" name="Shape 26">
            <a:extLst>
              <a:ext uri="{FF2B5EF4-FFF2-40B4-BE49-F238E27FC236}">
                <a16:creationId xmlns:a16="http://schemas.microsoft.com/office/drawing/2014/main" id="{A9B9C43A-C3F5-4F55-87D6-20DEB4BB3911}"/>
              </a:ext>
            </a:extLst>
          </p:cNvPr>
          <p:cNvSpPr/>
          <p:nvPr/>
        </p:nvSpPr>
        <p:spPr>
          <a:xfrm>
            <a:off x="6991415" y="2128520"/>
            <a:ext cx="5112371" cy="4220994"/>
          </a:xfrm>
          <a:custGeom>
            <a:avLst/>
            <a:gdLst/>
            <a:ahLst/>
            <a:cxnLst/>
            <a:rect l="l" t="t" r="r" b="b"/>
            <a:pathLst>
              <a:path w="5619750" h="2076450">
                <a:moveTo>
                  <a:pt x="38100" y="0"/>
                </a:moveTo>
                <a:lnTo>
                  <a:pt x="5505450" y="0"/>
                </a:lnTo>
                <a:cubicBezTo>
                  <a:pt x="5568534" y="0"/>
                  <a:pt x="5619750" y="51216"/>
                  <a:pt x="5619750" y="114300"/>
                </a:cubicBezTo>
                <a:lnTo>
                  <a:pt x="5619750" y="1962150"/>
                </a:lnTo>
                <a:cubicBezTo>
                  <a:pt x="5619750" y="2025234"/>
                  <a:pt x="5568534" y="2076450"/>
                  <a:pt x="5505450" y="2076450"/>
                </a:cubicBezTo>
                <a:lnTo>
                  <a:pt x="38100" y="2076450"/>
                </a:lnTo>
                <a:cubicBezTo>
                  <a:pt x="17072" y="2076450"/>
                  <a:pt x="0" y="2059378"/>
                  <a:pt x="0" y="203835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txBody>
          <a:bodyPr/>
          <a:lstStyle/>
          <a:p>
            <a:endParaRPr lang="ru-KZ" dirty="0"/>
          </a:p>
        </p:txBody>
      </p:sp>
      <p:graphicFrame>
        <p:nvGraphicFramePr>
          <p:cNvPr id="34" name="Таблица 33">
            <a:extLst>
              <a:ext uri="{FF2B5EF4-FFF2-40B4-BE49-F238E27FC236}">
                <a16:creationId xmlns:a16="http://schemas.microsoft.com/office/drawing/2014/main" id="{4C489104-7CB8-4E5A-BE02-75FD2DCF317C}"/>
              </a:ext>
            </a:extLst>
          </p:cNvPr>
          <p:cNvGraphicFramePr>
            <a:graphicFrameLocks noGrp="1"/>
          </p:cNvGraphicFramePr>
          <p:nvPr>
            <p:extLst/>
          </p:nvPr>
        </p:nvGraphicFramePr>
        <p:xfrm>
          <a:off x="7065014" y="2191169"/>
          <a:ext cx="4955689" cy="4003188"/>
        </p:xfrm>
        <a:graphic>
          <a:graphicData uri="http://schemas.openxmlformats.org/drawingml/2006/table">
            <a:tbl>
              <a:tblPr firstRow="1" firstCol="1" bandRow="1">
                <a:tableStyleId>{5C22544A-7EE6-4342-B048-85BDC9FD1C3A}</a:tableStyleId>
              </a:tblPr>
              <a:tblGrid>
                <a:gridCol w="345602">
                  <a:extLst>
                    <a:ext uri="{9D8B030D-6E8A-4147-A177-3AD203B41FA5}">
                      <a16:colId xmlns:a16="http://schemas.microsoft.com/office/drawing/2014/main" val="3756214230"/>
                    </a:ext>
                  </a:extLst>
                </a:gridCol>
                <a:gridCol w="2337683">
                  <a:extLst>
                    <a:ext uri="{9D8B030D-6E8A-4147-A177-3AD203B41FA5}">
                      <a16:colId xmlns:a16="http://schemas.microsoft.com/office/drawing/2014/main" val="1832566293"/>
                    </a:ext>
                  </a:extLst>
                </a:gridCol>
                <a:gridCol w="874258">
                  <a:extLst>
                    <a:ext uri="{9D8B030D-6E8A-4147-A177-3AD203B41FA5}">
                      <a16:colId xmlns:a16="http://schemas.microsoft.com/office/drawing/2014/main" val="726018640"/>
                    </a:ext>
                  </a:extLst>
                </a:gridCol>
                <a:gridCol w="628539">
                  <a:extLst>
                    <a:ext uri="{9D8B030D-6E8A-4147-A177-3AD203B41FA5}">
                      <a16:colId xmlns:a16="http://schemas.microsoft.com/office/drawing/2014/main" val="482446605"/>
                    </a:ext>
                  </a:extLst>
                </a:gridCol>
                <a:gridCol w="769607">
                  <a:extLst>
                    <a:ext uri="{9D8B030D-6E8A-4147-A177-3AD203B41FA5}">
                      <a16:colId xmlns:a16="http://schemas.microsoft.com/office/drawing/2014/main" val="2797562056"/>
                    </a:ext>
                  </a:extLst>
                </a:gridCol>
              </a:tblGrid>
              <a:tr h="294347">
                <a:tc rowSpan="2">
                  <a:txBody>
                    <a:bodyPr/>
                    <a:lstStyle/>
                    <a:p>
                      <a:pPr marR="358775" algn="r">
                        <a:spcAft>
                          <a:spcPts val="0"/>
                        </a:spcAft>
                        <a:tabLst>
                          <a:tab pos="3060700" algn="l"/>
                        </a:tabLst>
                      </a:pPr>
                      <a:endParaRPr lang="ru-KZ" sz="1200" dirty="0">
                        <a:solidFill>
                          <a:srgbClr val="000000"/>
                        </a:solidFill>
                        <a:effectLst/>
                        <a:latin typeface="Arial Unicode MS"/>
                        <a:ea typeface="Arial Unicode MS"/>
                        <a:cs typeface="Arial Unicode MS"/>
                      </a:endParaRPr>
                    </a:p>
                  </a:txBody>
                  <a:tcPr marL="67990" marR="67990" marT="0" marB="0" anchor="ctr">
                    <a:solidFill>
                      <a:schemeClr val="accent1">
                        <a:lumMod val="60000"/>
                        <a:lumOff val="40000"/>
                      </a:schemeClr>
                    </a:solidFill>
                  </a:tcPr>
                </a:tc>
                <a:tc rowSpan="2">
                  <a:txBody>
                    <a:bodyPr/>
                    <a:lstStyle/>
                    <a:p>
                      <a:pPr marR="20955" algn="ctr">
                        <a:spcAft>
                          <a:spcPts val="0"/>
                        </a:spcAft>
                        <a:tabLst>
                          <a:tab pos="3060700" algn="l"/>
                        </a:tabLst>
                      </a:pPr>
                      <a:r>
                        <a:rPr lang="ru-RU" sz="1050" dirty="0" err="1">
                          <a:solidFill>
                            <a:schemeClr val="tx1"/>
                          </a:solidFill>
                          <a:effectLst/>
                          <a:latin typeface="Arial" panose="020B0604020202020204" pitchFamily="34" charset="0"/>
                          <a:cs typeface="Arial" panose="020B0604020202020204" pitchFamily="34" charset="0"/>
                        </a:rPr>
                        <a:t>Компоненттің</a:t>
                      </a:r>
                      <a:r>
                        <a:rPr lang="ru-RU" sz="1050" dirty="0">
                          <a:solidFill>
                            <a:schemeClr val="tx1"/>
                          </a:solidFill>
                          <a:effectLst/>
                          <a:latin typeface="Arial" panose="020B0604020202020204" pitchFamily="34" charset="0"/>
                          <a:cs typeface="Arial" panose="020B0604020202020204" pitchFamily="34" charset="0"/>
                        </a:rPr>
                        <a:t> </a:t>
                      </a:r>
                      <a:r>
                        <a:rPr lang="ru-RU" sz="1050" dirty="0" err="1">
                          <a:solidFill>
                            <a:schemeClr val="tx1"/>
                          </a:solidFill>
                          <a:effectLst/>
                          <a:latin typeface="Arial" panose="020B0604020202020204" pitchFamily="34" charset="0"/>
                          <a:cs typeface="Arial" panose="020B0604020202020204" pitchFamily="34" charset="0"/>
                        </a:rPr>
                        <a:t>атауы</a:t>
                      </a:r>
                      <a:endParaRPr lang="ru-KZ" sz="1050" dirty="0">
                        <a:solidFill>
                          <a:schemeClr val="tx1"/>
                        </a:solidFill>
                        <a:effectLst/>
                        <a:latin typeface="Arial" panose="020B0604020202020204" pitchFamily="34" charset="0"/>
                        <a:ea typeface="Arial Unicode MS"/>
                        <a:cs typeface="Arial" panose="020B0604020202020204" pitchFamily="34" charset="0"/>
                      </a:endParaRPr>
                    </a:p>
                  </a:txBody>
                  <a:tcPr marL="67990" marR="67990" marT="0" marB="0" anchor="ctr">
                    <a:solidFill>
                      <a:schemeClr val="accent1">
                        <a:lumMod val="60000"/>
                        <a:lumOff val="40000"/>
                      </a:schemeClr>
                    </a:solidFill>
                  </a:tcPr>
                </a:tc>
                <a:tc gridSpan="3">
                  <a:txBody>
                    <a:bodyPr/>
                    <a:lstStyle/>
                    <a:p>
                      <a:pPr marR="358775" algn="ctr">
                        <a:spcAft>
                          <a:spcPts val="0"/>
                        </a:spcAft>
                        <a:tabLst>
                          <a:tab pos="3060700" algn="l"/>
                        </a:tabLst>
                      </a:pPr>
                      <a:r>
                        <a:rPr lang="ru-RU" sz="1050" dirty="0" err="1">
                          <a:solidFill>
                            <a:schemeClr val="tx1"/>
                          </a:solidFill>
                          <a:effectLst/>
                          <a:latin typeface="Arial" panose="020B0604020202020204" pitchFamily="34" charset="0"/>
                          <a:cs typeface="Arial" panose="020B0604020202020204" pitchFamily="34" charset="0"/>
                        </a:rPr>
                        <a:t>Компоненттің</a:t>
                      </a:r>
                      <a:r>
                        <a:rPr lang="ru-RU" sz="1050" dirty="0">
                          <a:solidFill>
                            <a:schemeClr val="tx1"/>
                          </a:solidFill>
                          <a:effectLst/>
                          <a:latin typeface="Arial" panose="020B0604020202020204" pitchFamily="34" charset="0"/>
                          <a:cs typeface="Arial" panose="020B0604020202020204" pitchFamily="34" charset="0"/>
                        </a:rPr>
                        <a:t> </a:t>
                      </a:r>
                      <a:r>
                        <a:rPr lang="ru-RU" sz="1050" dirty="0" err="1">
                          <a:solidFill>
                            <a:schemeClr val="tx1"/>
                          </a:solidFill>
                          <a:effectLst/>
                          <a:latin typeface="Arial" panose="020B0604020202020204" pitchFamily="34" charset="0"/>
                          <a:cs typeface="Arial" panose="020B0604020202020204" pitchFamily="34" charset="0"/>
                        </a:rPr>
                        <a:t>рейтингі</a:t>
                      </a:r>
                      <a:endParaRPr lang="ru-KZ" sz="1050" dirty="0">
                        <a:solidFill>
                          <a:schemeClr val="tx1"/>
                        </a:solidFill>
                        <a:effectLst/>
                        <a:latin typeface="Arial" panose="020B0604020202020204" pitchFamily="34" charset="0"/>
                        <a:ea typeface="Arial Unicode MS"/>
                        <a:cs typeface="Arial" panose="020B0604020202020204" pitchFamily="34" charset="0"/>
                      </a:endParaRPr>
                    </a:p>
                  </a:txBody>
                  <a:tcPr marL="67990" marR="67990" marT="0" marB="0" anchor="ctr">
                    <a:solidFill>
                      <a:schemeClr val="accent1">
                        <a:lumMod val="60000"/>
                        <a:lumOff val="40000"/>
                      </a:schemeClr>
                    </a:solidFill>
                  </a:tcPr>
                </a:tc>
                <a:tc hMerge="1">
                  <a:txBody>
                    <a:bodyPr/>
                    <a:lstStyle/>
                    <a:p>
                      <a:endParaRPr lang="ru-KZ"/>
                    </a:p>
                  </a:txBody>
                  <a:tcPr/>
                </a:tc>
                <a:tc hMerge="1">
                  <a:txBody>
                    <a:bodyPr/>
                    <a:lstStyle/>
                    <a:p>
                      <a:endParaRPr lang="ru-KZ"/>
                    </a:p>
                  </a:txBody>
                  <a:tcPr/>
                </a:tc>
                <a:extLst>
                  <a:ext uri="{0D108BD9-81ED-4DB2-BD59-A6C34878D82A}">
                    <a16:rowId xmlns:a16="http://schemas.microsoft.com/office/drawing/2014/main" val="2142282769"/>
                  </a:ext>
                </a:extLst>
              </a:tr>
              <a:tr h="377578">
                <a:tc vMerge="1">
                  <a:txBody>
                    <a:bodyPr/>
                    <a:lstStyle/>
                    <a:p>
                      <a:endParaRPr lang="ru-KZ"/>
                    </a:p>
                  </a:txBody>
                  <a:tcPr/>
                </a:tc>
                <a:tc vMerge="1">
                  <a:txBody>
                    <a:bodyPr/>
                    <a:lstStyle/>
                    <a:p>
                      <a:endParaRPr lang="ru-KZ"/>
                    </a:p>
                  </a:txBody>
                  <a:tcPr/>
                </a:tc>
                <a:tc>
                  <a:txBody>
                    <a:bodyPr/>
                    <a:lstStyle/>
                    <a:p>
                      <a:pPr algn="ctr">
                        <a:spcAft>
                          <a:spcPts val="0"/>
                        </a:spcAft>
                        <a:tabLst>
                          <a:tab pos="292100" algn="l"/>
                          <a:tab pos="3060700" algn="l"/>
                        </a:tabLst>
                      </a:pPr>
                      <a:r>
                        <a:rPr lang="ru-RU" sz="1050" dirty="0" err="1">
                          <a:effectLst/>
                          <a:latin typeface="Arial" panose="020B0604020202020204" pitchFamily="34" charset="0"/>
                          <a:cs typeface="Arial" panose="020B0604020202020204" pitchFamily="34" charset="0"/>
                        </a:rPr>
                        <a:t>Ең</a:t>
                      </a:r>
                      <a:r>
                        <a:rPr lang="ru-RU" sz="1050" dirty="0">
                          <a:effectLst/>
                          <a:latin typeface="Arial" panose="020B0604020202020204" pitchFamily="34" charset="0"/>
                          <a:cs typeface="Arial" panose="020B0604020202020204" pitchFamily="34" charset="0"/>
                        </a:rPr>
                        <a:t> </a:t>
                      </a:r>
                      <a:r>
                        <a:rPr lang="ru-RU" sz="1050" dirty="0" err="1">
                          <a:effectLst/>
                          <a:latin typeface="Arial" panose="020B0604020202020204" pitchFamily="34" charset="0"/>
                          <a:cs typeface="Arial" panose="020B0604020202020204" pitchFamily="34" charset="0"/>
                        </a:rPr>
                        <a:t>жоғары</a:t>
                      </a:r>
                      <a:endParaRPr lang="ru-KZ" sz="105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solidFill>
                      <a:schemeClr val="accent1">
                        <a:lumMod val="60000"/>
                        <a:lumOff val="40000"/>
                      </a:schemeClr>
                    </a:solidFill>
                  </a:tcPr>
                </a:tc>
                <a:tc>
                  <a:txBody>
                    <a:bodyPr/>
                    <a:lstStyle/>
                    <a:p>
                      <a:pPr marR="4445" algn="ctr">
                        <a:spcAft>
                          <a:spcPts val="0"/>
                        </a:spcAft>
                        <a:tabLst>
                          <a:tab pos="3060700" algn="l"/>
                        </a:tabLst>
                      </a:pPr>
                      <a:r>
                        <a:rPr lang="ru-RU" sz="1050" dirty="0" err="1">
                          <a:effectLst/>
                          <a:latin typeface="Arial" panose="020B0604020202020204" pitchFamily="34" charset="0"/>
                          <a:cs typeface="Arial" panose="020B0604020202020204" pitchFamily="34" charset="0"/>
                        </a:rPr>
                        <a:t>Нақты</a:t>
                      </a:r>
                      <a:r>
                        <a:rPr lang="ru-RU" sz="1050" dirty="0">
                          <a:effectLst/>
                          <a:latin typeface="Arial" panose="020B0604020202020204" pitchFamily="34" charset="0"/>
                          <a:cs typeface="Arial" panose="020B0604020202020204" pitchFamily="34" charset="0"/>
                        </a:rPr>
                        <a:t> </a:t>
                      </a:r>
                      <a:endParaRPr lang="ru-KZ" sz="105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solidFill>
                      <a:schemeClr val="accent1">
                        <a:lumMod val="60000"/>
                        <a:lumOff val="40000"/>
                      </a:schemeClr>
                    </a:solidFill>
                  </a:tcPr>
                </a:tc>
                <a:tc>
                  <a:txBody>
                    <a:bodyPr/>
                    <a:lstStyle/>
                    <a:p>
                      <a:pPr marR="4445" algn="ctr">
                        <a:spcAft>
                          <a:spcPts val="0"/>
                        </a:spcAft>
                        <a:tabLst>
                          <a:tab pos="3060700" algn="l"/>
                        </a:tabLst>
                      </a:pPr>
                      <a:r>
                        <a:rPr lang="ru-RU" sz="1050" dirty="0">
                          <a:effectLst/>
                          <a:latin typeface="Arial" panose="020B0604020202020204" pitchFamily="34" charset="0"/>
                          <a:cs typeface="Arial" panose="020B0604020202020204" pitchFamily="34" charset="0"/>
                        </a:rPr>
                        <a:t>Рейтинг-</a:t>
                      </a:r>
                      <a:r>
                        <a:rPr lang="ru-RU" sz="1050" dirty="0" err="1">
                          <a:effectLst/>
                          <a:latin typeface="Arial" panose="020B0604020202020204" pitchFamily="34" charset="0"/>
                          <a:cs typeface="Arial" panose="020B0604020202020204" pitchFamily="34" charset="0"/>
                        </a:rPr>
                        <a:t>тік</a:t>
                      </a:r>
                      <a:r>
                        <a:rPr lang="ru-RU" sz="1050" dirty="0">
                          <a:effectLst/>
                          <a:latin typeface="Arial" panose="020B0604020202020204" pitchFamily="34" charset="0"/>
                          <a:cs typeface="Arial" panose="020B0604020202020204" pitchFamily="34" charset="0"/>
                        </a:rPr>
                        <a:t>,%</a:t>
                      </a:r>
                      <a:endParaRPr lang="ru-KZ" sz="105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solidFill>
                      <a:schemeClr val="accent1">
                        <a:lumMod val="60000"/>
                        <a:lumOff val="40000"/>
                      </a:schemeClr>
                    </a:solidFill>
                  </a:tcPr>
                </a:tc>
                <a:extLst>
                  <a:ext uri="{0D108BD9-81ED-4DB2-BD59-A6C34878D82A}">
                    <a16:rowId xmlns:a16="http://schemas.microsoft.com/office/drawing/2014/main" val="1992488528"/>
                  </a:ext>
                </a:extLst>
              </a:tr>
              <a:tr h="470524">
                <a:tc>
                  <a:txBody>
                    <a:bodyPr/>
                    <a:lstStyle/>
                    <a:p>
                      <a:pPr marR="358775" lvl="1" algn="ctr">
                        <a:spcAft>
                          <a:spcPts val="0"/>
                        </a:spcAft>
                        <a:tabLst>
                          <a:tab pos="3060700" algn="l"/>
                        </a:tabLst>
                      </a:pPr>
                      <a:r>
                        <a:rPr lang="ru-RU" sz="1200" b="0" dirty="0">
                          <a:solidFill>
                            <a:schemeClr val="tx1"/>
                          </a:solidFill>
                          <a:effectLst/>
                        </a:rPr>
                        <a:t>1</a:t>
                      </a:r>
                      <a:endParaRPr lang="ru-KZ" sz="1200" b="0" dirty="0">
                        <a:solidFill>
                          <a:schemeClr val="tx1"/>
                        </a:solidFill>
                        <a:effectLst/>
                        <a:latin typeface="Arial Unicode MS"/>
                        <a:ea typeface="Arial Unicode MS"/>
                        <a:cs typeface="Arial Unicode MS"/>
                      </a:endParaRPr>
                    </a:p>
                  </a:txBody>
                  <a:tcPr marL="67990" marR="67990" marT="0" marB="0" anchor="ctr">
                    <a:lnR w="9525" cap="flat" cmpd="sng" algn="ctr">
                      <a:solidFill>
                        <a:schemeClr val="accent1">
                          <a:lumMod val="60000"/>
                          <a:lumOff val="40000"/>
                        </a:schemeClr>
                      </a:solidFill>
                      <a:prstDash val="solid"/>
                      <a:round/>
                      <a:headEnd type="none" w="med" len="med"/>
                      <a:tailEnd type="none" w="med" len="med"/>
                    </a:lnR>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marR="20955" algn="just">
                        <a:spcAft>
                          <a:spcPts val="0"/>
                        </a:spcAft>
                        <a:tabLst>
                          <a:tab pos="3060700" algn="l"/>
                        </a:tabLst>
                      </a:pPr>
                      <a:r>
                        <a:rPr lang="ru-RU" sz="1000" dirty="0" err="1">
                          <a:effectLst/>
                          <a:latin typeface="Arial" panose="020B0604020202020204" pitchFamily="34" charset="0"/>
                          <a:cs typeface="Arial" panose="020B0604020202020204" pitchFamily="34" charset="0"/>
                        </a:rPr>
                        <a:t>Компанияның</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атқарушы</a:t>
                      </a:r>
                      <a:r>
                        <a:rPr lang="ru-RU" sz="1000" dirty="0">
                          <a:effectLst/>
                          <a:latin typeface="Arial" panose="020B0604020202020204" pitchFamily="34" charset="0"/>
                          <a:cs typeface="Arial" panose="020B0604020202020204" pitchFamily="34" charset="0"/>
                        </a:rPr>
                        <a:t> органы </a:t>
                      </a:r>
                      <a:r>
                        <a:rPr lang="ru-RU" sz="1000" dirty="0" err="1">
                          <a:effectLst/>
                          <a:latin typeface="Arial" panose="020B0604020202020204" pitchFamily="34" charset="0"/>
                          <a:cs typeface="Arial" panose="020B0604020202020204" pitchFamily="34" charset="0"/>
                        </a:rPr>
                        <a:t>мүшелерінің</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құрамы</a:t>
                      </a:r>
                      <a:r>
                        <a:rPr lang="ru-RU" sz="1000" dirty="0">
                          <a:effectLst/>
                          <a:latin typeface="Arial" panose="020B0604020202020204" pitchFamily="34" charset="0"/>
                          <a:cs typeface="Arial" panose="020B0604020202020204" pitchFamily="34" charset="0"/>
                        </a:rPr>
                        <a:t>, саны </a:t>
                      </a:r>
                      <a:r>
                        <a:rPr lang="ru-RU" sz="1000" dirty="0" err="1">
                          <a:effectLst/>
                          <a:latin typeface="Arial" panose="020B0604020202020204" pitchFamily="34" charset="0"/>
                          <a:cs typeface="Arial" panose="020B0604020202020204" pitchFamily="34" charset="0"/>
                        </a:rPr>
                        <a:t>және</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құзыреті</a:t>
                      </a:r>
                      <a:r>
                        <a:rPr lang="ru-RU" sz="1000" dirty="0">
                          <a:effectLst/>
                          <a:latin typeface="Arial" panose="020B0604020202020204" pitchFamily="34" charset="0"/>
                          <a:cs typeface="Arial" panose="020B0604020202020204" pitchFamily="34" charset="0"/>
                        </a:rPr>
                        <a:t>.</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4,00</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3,00</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75,0</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B w="9525" cap="flat" cmpd="sng" algn="ctr">
                      <a:solidFill>
                        <a:schemeClr val="accent1">
                          <a:lumMod val="60000"/>
                          <a:lumOff val="4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14327451"/>
                  </a:ext>
                </a:extLst>
              </a:tr>
              <a:tr h="467713">
                <a:tc>
                  <a:txBody>
                    <a:bodyPr/>
                    <a:lstStyle/>
                    <a:p>
                      <a:pPr marR="358775" lvl="1" algn="ctr">
                        <a:spcAft>
                          <a:spcPts val="0"/>
                        </a:spcAft>
                        <a:tabLst>
                          <a:tab pos="3060700" algn="l"/>
                        </a:tabLst>
                      </a:pPr>
                      <a:r>
                        <a:rPr lang="ru-RU" sz="1200" b="0" dirty="0">
                          <a:solidFill>
                            <a:schemeClr val="tx1"/>
                          </a:solidFill>
                          <a:effectLst/>
                        </a:rPr>
                        <a:t>2</a:t>
                      </a:r>
                      <a:endParaRPr lang="ru-KZ" sz="1200" b="0" dirty="0">
                        <a:solidFill>
                          <a:schemeClr val="tx1"/>
                        </a:solidFill>
                        <a:effectLst/>
                        <a:latin typeface="Arial Unicode MS"/>
                        <a:ea typeface="Arial Unicode MS"/>
                        <a:cs typeface="Arial Unicode MS"/>
                      </a:endParaRPr>
                    </a:p>
                  </a:txBody>
                  <a:tcPr marL="67990" marR="67990"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marR="20955" algn="just">
                        <a:spcAft>
                          <a:spcPts val="0"/>
                        </a:spcAft>
                        <a:tabLst>
                          <a:tab pos="3060700" algn="l"/>
                        </a:tabLst>
                      </a:pPr>
                      <a:r>
                        <a:rPr lang="ru-RU" sz="1000" dirty="0" err="1">
                          <a:effectLst/>
                          <a:latin typeface="Arial" panose="020B0604020202020204" pitchFamily="34" charset="0"/>
                          <a:cs typeface="Arial" panose="020B0604020202020204" pitchFamily="34" charset="0"/>
                        </a:rPr>
                        <a:t>Атқарушы</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органның</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жұмыс</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істеуі</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жауапкершілігі</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және</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есептілігі</a:t>
                      </a:r>
                      <a:r>
                        <a:rPr lang="ru-RU" sz="1000" dirty="0">
                          <a:effectLst/>
                          <a:latin typeface="Arial" panose="020B0604020202020204" pitchFamily="34" charset="0"/>
                          <a:cs typeface="Arial" panose="020B0604020202020204" pitchFamily="34" charset="0"/>
                        </a:rPr>
                        <a:t>.</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a:effectLst/>
                          <a:latin typeface="Arial" panose="020B0604020202020204" pitchFamily="34" charset="0"/>
                          <a:cs typeface="Arial" panose="020B0604020202020204" pitchFamily="34" charset="0"/>
                        </a:rPr>
                        <a:t>3,00</a:t>
                      </a:r>
                      <a:endParaRPr lang="ru-KZ" sz="100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2,25</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a:effectLst/>
                          <a:latin typeface="Arial" panose="020B0604020202020204" pitchFamily="34" charset="0"/>
                          <a:cs typeface="Arial" panose="020B0604020202020204" pitchFamily="34" charset="0"/>
                        </a:rPr>
                        <a:t>75,0</a:t>
                      </a:r>
                      <a:endParaRPr lang="ru-KZ" sz="100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5207398"/>
                  </a:ext>
                </a:extLst>
              </a:tr>
              <a:tr h="311809">
                <a:tc>
                  <a:txBody>
                    <a:bodyPr/>
                    <a:lstStyle/>
                    <a:p>
                      <a:pPr marR="358775" lvl="1" algn="ctr">
                        <a:spcAft>
                          <a:spcPts val="0"/>
                        </a:spcAft>
                        <a:tabLst>
                          <a:tab pos="3060700" algn="l"/>
                        </a:tabLst>
                      </a:pPr>
                      <a:r>
                        <a:rPr lang="ru-RU" sz="1200" b="0" dirty="0">
                          <a:solidFill>
                            <a:schemeClr val="tx1"/>
                          </a:solidFill>
                          <a:effectLst/>
                        </a:rPr>
                        <a:t>3</a:t>
                      </a:r>
                      <a:endParaRPr lang="ru-KZ" sz="1200" b="0" dirty="0">
                        <a:solidFill>
                          <a:schemeClr val="tx1"/>
                        </a:solidFill>
                        <a:effectLst/>
                        <a:latin typeface="Arial Unicode MS"/>
                        <a:ea typeface="Arial Unicode MS"/>
                        <a:cs typeface="Arial Unicode MS"/>
                      </a:endParaRPr>
                    </a:p>
                  </a:txBody>
                  <a:tcPr marL="67990" marR="67990"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marR="20955" algn="just">
                        <a:spcAft>
                          <a:spcPts val="0"/>
                        </a:spcAft>
                        <a:tabLst>
                          <a:tab pos="3060700" algn="l"/>
                        </a:tabLst>
                      </a:pPr>
                      <a:r>
                        <a:rPr lang="ru-RU" sz="1000" dirty="0" err="1">
                          <a:effectLst/>
                          <a:latin typeface="Arial" panose="020B0604020202020204" pitchFamily="34" charset="0"/>
                          <a:cs typeface="Arial" panose="020B0604020202020204" pitchFamily="34" charset="0"/>
                        </a:rPr>
                        <a:t>Атқарушы</a:t>
                      </a:r>
                      <a:r>
                        <a:rPr lang="ru-RU" sz="1000" dirty="0">
                          <a:effectLst/>
                          <a:latin typeface="Arial" panose="020B0604020202020204" pitchFamily="34" charset="0"/>
                          <a:cs typeface="Arial" panose="020B0604020202020204" pitchFamily="34" charset="0"/>
                        </a:rPr>
                        <a:t> орган </a:t>
                      </a:r>
                      <a:r>
                        <a:rPr lang="ru-RU" sz="1000" dirty="0" err="1">
                          <a:effectLst/>
                          <a:latin typeface="Arial" panose="020B0604020202020204" pitchFamily="34" charset="0"/>
                          <a:cs typeface="Arial" panose="020B0604020202020204" pitchFamily="34" charset="0"/>
                        </a:rPr>
                        <a:t>мүшелерін</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сыйақыландыру</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жүйесі</a:t>
                      </a:r>
                      <a:r>
                        <a:rPr lang="ru-RU" sz="1000" dirty="0">
                          <a:effectLst/>
                          <a:latin typeface="Arial" panose="020B0604020202020204" pitchFamily="34" charset="0"/>
                          <a:cs typeface="Arial" panose="020B0604020202020204" pitchFamily="34" charset="0"/>
                        </a:rPr>
                        <a:t>.</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a:effectLst/>
                          <a:latin typeface="Arial" panose="020B0604020202020204" pitchFamily="34" charset="0"/>
                          <a:cs typeface="Arial" panose="020B0604020202020204" pitchFamily="34" charset="0"/>
                        </a:rPr>
                        <a:t>8,00</a:t>
                      </a:r>
                      <a:endParaRPr lang="ru-KZ" sz="100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6,00</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75,0</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0616881"/>
                  </a:ext>
                </a:extLst>
              </a:tr>
              <a:tr h="623617">
                <a:tc>
                  <a:txBody>
                    <a:bodyPr/>
                    <a:lstStyle/>
                    <a:p>
                      <a:pPr marR="358775" lvl="1" algn="ctr">
                        <a:spcAft>
                          <a:spcPts val="0"/>
                        </a:spcAft>
                        <a:tabLst>
                          <a:tab pos="3060700" algn="l"/>
                        </a:tabLst>
                      </a:pPr>
                      <a:r>
                        <a:rPr lang="ru-RU" sz="1200" b="0" dirty="0">
                          <a:solidFill>
                            <a:schemeClr val="tx1"/>
                          </a:solidFill>
                          <a:effectLst/>
                        </a:rPr>
                        <a:t>4</a:t>
                      </a:r>
                      <a:endParaRPr lang="ru-KZ" sz="1200" b="0" dirty="0">
                        <a:solidFill>
                          <a:schemeClr val="tx1"/>
                        </a:solidFill>
                        <a:effectLst/>
                        <a:latin typeface="Arial Unicode MS"/>
                        <a:ea typeface="Arial Unicode MS"/>
                        <a:cs typeface="Arial Unicode MS"/>
                      </a:endParaRPr>
                    </a:p>
                  </a:txBody>
                  <a:tcPr marL="67990" marR="67990"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marR="20955" algn="just">
                        <a:spcAft>
                          <a:spcPts val="0"/>
                        </a:spcAft>
                        <a:tabLst>
                          <a:tab pos="3060700" algn="l"/>
                        </a:tabLst>
                      </a:pPr>
                      <a:r>
                        <a:rPr lang="ru-RU" sz="1000" dirty="0" err="1">
                          <a:effectLst/>
                          <a:latin typeface="Arial" panose="020B0604020202020204" pitchFamily="34" charset="0"/>
                          <a:cs typeface="Arial" panose="020B0604020202020204" pitchFamily="34" charset="0"/>
                        </a:rPr>
                        <a:t>Жалғыз</a:t>
                      </a:r>
                      <a:r>
                        <a:rPr lang="ru-RU" sz="1000" dirty="0">
                          <a:effectLst/>
                          <a:latin typeface="Arial" panose="020B0604020202020204" pitchFamily="34" charset="0"/>
                          <a:cs typeface="Arial" panose="020B0604020202020204" pitchFamily="34" charset="0"/>
                        </a:rPr>
                        <a:t> акционер мен </a:t>
                      </a:r>
                      <a:r>
                        <a:rPr lang="ru-RU" sz="1000" dirty="0" err="1">
                          <a:effectLst/>
                          <a:latin typeface="Arial" panose="020B0604020202020204" pitchFamily="34" charset="0"/>
                          <a:cs typeface="Arial" panose="020B0604020202020204" pitchFamily="34" charset="0"/>
                        </a:rPr>
                        <a:t>директорлар</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кеңесі</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мүшелерінің</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компанияның</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операциялық</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қызметіне</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ықпал</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ету</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деңгейі</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a:effectLst/>
                          <a:latin typeface="Arial" panose="020B0604020202020204" pitchFamily="34" charset="0"/>
                          <a:cs typeface="Arial" panose="020B0604020202020204" pitchFamily="34" charset="0"/>
                        </a:rPr>
                        <a:t>4,00</a:t>
                      </a:r>
                      <a:endParaRPr lang="ru-KZ" sz="100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3,00</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75,0</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6442993"/>
                  </a:ext>
                </a:extLst>
              </a:tr>
              <a:tr h="779522">
                <a:tc>
                  <a:txBody>
                    <a:bodyPr/>
                    <a:lstStyle/>
                    <a:p>
                      <a:pPr marR="358775" lvl="1" algn="ctr">
                        <a:spcAft>
                          <a:spcPts val="0"/>
                        </a:spcAft>
                        <a:tabLst>
                          <a:tab pos="3060700" algn="l"/>
                        </a:tabLst>
                      </a:pPr>
                      <a:r>
                        <a:rPr lang="ru-RU" sz="1200" b="0" dirty="0">
                          <a:solidFill>
                            <a:schemeClr val="tx1"/>
                          </a:solidFill>
                          <a:effectLst/>
                        </a:rPr>
                        <a:t>5</a:t>
                      </a:r>
                      <a:endParaRPr lang="ru-KZ" sz="1200" b="0" dirty="0">
                        <a:solidFill>
                          <a:schemeClr val="tx1"/>
                        </a:solidFill>
                        <a:effectLst/>
                        <a:latin typeface="Arial Unicode MS"/>
                        <a:ea typeface="Arial Unicode MS"/>
                        <a:cs typeface="Arial Unicode MS"/>
                      </a:endParaRPr>
                    </a:p>
                  </a:txBody>
                  <a:tcPr marL="67990" marR="67990"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marR="20955" algn="just">
                        <a:spcAft>
                          <a:spcPts val="0"/>
                        </a:spcAft>
                        <a:tabLst>
                          <a:tab pos="3060700" algn="l"/>
                        </a:tabLst>
                      </a:pPr>
                      <a:r>
                        <a:rPr lang="ru-RU" sz="1000" dirty="0" err="1">
                          <a:effectLst/>
                          <a:latin typeface="Arial" panose="020B0604020202020204" pitchFamily="34" charset="0"/>
                          <a:cs typeface="Arial" panose="020B0604020202020204" pitchFamily="34" charset="0"/>
                        </a:rPr>
                        <a:t>Атқарушы</a:t>
                      </a:r>
                      <a:r>
                        <a:rPr lang="ru-RU" sz="1000" dirty="0">
                          <a:effectLst/>
                          <a:latin typeface="Arial" panose="020B0604020202020204" pitchFamily="34" charset="0"/>
                          <a:cs typeface="Arial" panose="020B0604020202020204" pitchFamily="34" charset="0"/>
                        </a:rPr>
                        <a:t> орган </a:t>
                      </a:r>
                      <a:r>
                        <a:rPr lang="ru-RU" sz="1000" dirty="0" err="1">
                          <a:effectLst/>
                          <a:latin typeface="Arial" panose="020B0604020202020204" pitchFamily="34" charset="0"/>
                          <a:cs typeface="Arial" panose="020B0604020202020204" pitchFamily="34" charset="0"/>
                        </a:rPr>
                        <a:t>жұмысының</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тиімділігі</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атқарушы</a:t>
                      </a:r>
                      <a:r>
                        <a:rPr lang="ru-RU" sz="1000" dirty="0">
                          <a:effectLst/>
                          <a:latin typeface="Arial" panose="020B0604020202020204" pitchFamily="34" charset="0"/>
                          <a:cs typeface="Arial" panose="020B0604020202020204" pitchFamily="34" charset="0"/>
                        </a:rPr>
                        <a:t> орган </a:t>
                      </a:r>
                      <a:r>
                        <a:rPr lang="ru-RU" sz="1000" dirty="0" err="1">
                          <a:effectLst/>
                          <a:latin typeface="Arial" panose="020B0604020202020204" pitchFamily="34" charset="0"/>
                          <a:cs typeface="Arial" panose="020B0604020202020204" pitchFamily="34" charset="0"/>
                        </a:rPr>
                        <a:t>мүшелері</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арасындағы</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функциялар</a:t>
                      </a:r>
                      <a:r>
                        <a:rPr lang="ru-RU" sz="1000" dirty="0">
                          <a:effectLst/>
                          <a:latin typeface="Arial" panose="020B0604020202020204" pitchFamily="34" charset="0"/>
                          <a:cs typeface="Arial" panose="020B0604020202020204" pitchFamily="34" charset="0"/>
                        </a:rPr>
                        <a:t> мен </a:t>
                      </a:r>
                      <a:r>
                        <a:rPr lang="ru-RU" sz="1000" dirty="0" err="1">
                          <a:effectLst/>
                          <a:latin typeface="Arial" panose="020B0604020202020204" pitchFamily="34" charset="0"/>
                          <a:cs typeface="Arial" panose="020B0604020202020204" pitchFamily="34" charset="0"/>
                        </a:rPr>
                        <a:t>жауапкершілікті</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бөлу</a:t>
                      </a:r>
                      <a:r>
                        <a:rPr lang="ru-RU" sz="1000" dirty="0">
                          <a:effectLst/>
                          <a:latin typeface="Arial" panose="020B0604020202020204" pitchFamily="34" charset="0"/>
                          <a:cs typeface="Arial" panose="020B0604020202020204" pitchFamily="34" charset="0"/>
                        </a:rPr>
                        <a:t>.</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5,00</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3,75</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75,0</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02264294"/>
                  </a:ext>
                </a:extLst>
              </a:tr>
              <a:tr h="495198">
                <a:tc>
                  <a:txBody>
                    <a:bodyPr/>
                    <a:lstStyle/>
                    <a:p>
                      <a:pPr marR="358775" lvl="1" algn="ctr">
                        <a:spcAft>
                          <a:spcPts val="0"/>
                        </a:spcAft>
                        <a:tabLst>
                          <a:tab pos="3060700" algn="l"/>
                        </a:tabLst>
                      </a:pPr>
                      <a:r>
                        <a:rPr lang="ru-RU" sz="1200" b="0" dirty="0">
                          <a:solidFill>
                            <a:schemeClr val="tx1"/>
                          </a:solidFill>
                          <a:effectLst/>
                        </a:rPr>
                        <a:t>6</a:t>
                      </a:r>
                      <a:endParaRPr lang="ru-KZ" sz="1200" b="0" dirty="0">
                        <a:solidFill>
                          <a:schemeClr val="tx1"/>
                        </a:solidFill>
                        <a:effectLst/>
                        <a:latin typeface="Arial Unicode MS"/>
                        <a:ea typeface="Arial Unicode MS"/>
                        <a:cs typeface="Arial Unicode MS"/>
                      </a:endParaRPr>
                    </a:p>
                  </a:txBody>
                  <a:tcPr marL="67990" marR="67990"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marR="20955" algn="just">
                        <a:spcAft>
                          <a:spcPts val="0"/>
                        </a:spcAft>
                        <a:tabLst>
                          <a:tab pos="3060700" algn="l"/>
                        </a:tabLst>
                      </a:pPr>
                      <a:r>
                        <a:rPr lang="ru-RU" sz="1000" dirty="0" err="1">
                          <a:effectLst/>
                          <a:latin typeface="Arial" panose="020B0604020202020204" pitchFamily="34" charset="0"/>
                          <a:cs typeface="Arial" panose="020B0604020202020204" pitchFamily="34" charset="0"/>
                        </a:rPr>
                        <a:t>Атқарушы</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органның</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жұмыс</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тәртібі</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атқарушы</a:t>
                      </a:r>
                      <a:r>
                        <a:rPr lang="ru-RU" sz="1000" dirty="0">
                          <a:effectLst/>
                          <a:latin typeface="Arial" panose="020B0604020202020204" pitchFamily="34" charset="0"/>
                          <a:cs typeface="Arial" panose="020B0604020202020204" pitchFamily="34" charset="0"/>
                        </a:rPr>
                        <a:t> орган </a:t>
                      </a:r>
                      <a:r>
                        <a:rPr lang="ru-RU" sz="1000" dirty="0" err="1">
                          <a:effectLst/>
                          <a:latin typeface="Arial" panose="020B0604020202020204" pitchFamily="34" charset="0"/>
                          <a:cs typeface="Arial" panose="020B0604020202020204" pitchFamily="34" charset="0"/>
                        </a:rPr>
                        <a:t>туралы</a:t>
                      </a:r>
                      <a:r>
                        <a:rPr lang="ru-RU" sz="1000" dirty="0">
                          <a:effectLst/>
                          <a:latin typeface="Arial" panose="020B0604020202020204" pitchFamily="34" charset="0"/>
                          <a:cs typeface="Arial" panose="020B0604020202020204" pitchFamily="34" charset="0"/>
                        </a:rPr>
                        <a:t> </a:t>
                      </a:r>
                      <a:r>
                        <a:rPr lang="ru-RU" sz="1000" dirty="0" err="1">
                          <a:effectLst/>
                          <a:latin typeface="Arial" panose="020B0604020202020204" pitchFamily="34" charset="0"/>
                          <a:cs typeface="Arial" panose="020B0604020202020204" pitchFamily="34" charset="0"/>
                        </a:rPr>
                        <a:t>Ереже</a:t>
                      </a:r>
                      <a:r>
                        <a:rPr lang="ru-RU" sz="1000" dirty="0">
                          <a:effectLst/>
                          <a:latin typeface="Arial" panose="020B0604020202020204" pitchFamily="34" charset="0"/>
                          <a:cs typeface="Arial" panose="020B0604020202020204" pitchFamily="34" charset="0"/>
                        </a:rPr>
                        <a:t>.</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5,00</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4,25</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tc>
                  <a:txBody>
                    <a:bodyPr/>
                    <a:lstStyle/>
                    <a:p>
                      <a:pPr algn="ctr">
                        <a:spcAft>
                          <a:spcPts val="0"/>
                        </a:spcAft>
                        <a:tabLst>
                          <a:tab pos="292100" algn="l"/>
                          <a:tab pos="3060700" algn="l"/>
                        </a:tabLst>
                      </a:pPr>
                      <a:r>
                        <a:rPr lang="ru-RU" sz="1000" dirty="0">
                          <a:effectLst/>
                          <a:latin typeface="Arial" panose="020B0604020202020204" pitchFamily="34" charset="0"/>
                          <a:cs typeface="Arial" panose="020B0604020202020204" pitchFamily="34" charset="0"/>
                        </a:rPr>
                        <a:t>85,0</a:t>
                      </a:r>
                      <a:endParaRPr lang="ru-KZ" sz="1000"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nchor="ctr">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8636376"/>
                  </a:ext>
                </a:extLst>
              </a:tr>
              <a:tr h="172347">
                <a:tc>
                  <a:txBody>
                    <a:bodyPr/>
                    <a:lstStyle/>
                    <a:p>
                      <a:pPr marR="358775" lvl="1" algn="ctr">
                        <a:spcAft>
                          <a:spcPts val="0"/>
                        </a:spcAft>
                        <a:tabLst>
                          <a:tab pos="3060700" algn="l"/>
                        </a:tabLst>
                      </a:pPr>
                      <a:r>
                        <a:rPr lang="ru-RU" sz="1200" b="0" dirty="0">
                          <a:solidFill>
                            <a:schemeClr val="tx1"/>
                          </a:solidFill>
                          <a:effectLst/>
                        </a:rPr>
                        <a:t> </a:t>
                      </a:r>
                      <a:endParaRPr lang="ru-KZ" sz="1200" b="0" dirty="0">
                        <a:solidFill>
                          <a:schemeClr val="tx1"/>
                        </a:solidFill>
                        <a:effectLst/>
                        <a:latin typeface="Arial Unicode MS"/>
                        <a:ea typeface="Arial Unicode MS"/>
                        <a:cs typeface="Arial Unicode MS"/>
                      </a:endParaRPr>
                    </a:p>
                  </a:txBody>
                  <a:tcPr marL="67990" marR="67990" marT="0" marB="0" anchor="ctr">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solidFill>
                      <a:schemeClr val="bg1"/>
                    </a:solidFill>
                  </a:tcPr>
                </a:tc>
                <a:tc>
                  <a:txBody>
                    <a:bodyPr/>
                    <a:lstStyle/>
                    <a:p>
                      <a:pPr marR="20955" algn="r">
                        <a:spcAft>
                          <a:spcPts val="0"/>
                        </a:spcAft>
                        <a:tabLst>
                          <a:tab pos="3060700" algn="l"/>
                        </a:tabLst>
                      </a:pPr>
                      <a:r>
                        <a:rPr lang="ru-RU" sz="1050" b="1" dirty="0" err="1">
                          <a:effectLst/>
                          <a:latin typeface="Arial" panose="020B0604020202020204" pitchFamily="34" charset="0"/>
                          <a:cs typeface="Arial" panose="020B0604020202020204" pitchFamily="34" charset="0"/>
                        </a:rPr>
                        <a:t>Барлығы</a:t>
                      </a:r>
                      <a:r>
                        <a:rPr lang="ru-RU" sz="1050" b="1" dirty="0">
                          <a:effectLst/>
                          <a:latin typeface="Arial" panose="020B0604020202020204" pitchFamily="34" charset="0"/>
                          <a:cs typeface="Arial" panose="020B0604020202020204" pitchFamily="34" charset="0"/>
                        </a:rPr>
                        <a:t>:</a:t>
                      </a:r>
                      <a:endParaRPr lang="ru-KZ" sz="1050" b="1"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solidFill>
                      <a:schemeClr val="bg1"/>
                    </a:solidFill>
                  </a:tcPr>
                </a:tc>
                <a:tc>
                  <a:txBody>
                    <a:bodyPr/>
                    <a:lstStyle/>
                    <a:p>
                      <a:pPr algn="r">
                        <a:spcAft>
                          <a:spcPts val="0"/>
                        </a:spcAft>
                        <a:tabLst>
                          <a:tab pos="292100" algn="l"/>
                          <a:tab pos="3060700" algn="l"/>
                        </a:tabLst>
                      </a:pPr>
                      <a:r>
                        <a:rPr lang="ru-RU" sz="1050" b="1" dirty="0">
                          <a:effectLst/>
                          <a:latin typeface="Arial" panose="020B0604020202020204" pitchFamily="34" charset="0"/>
                          <a:cs typeface="Arial" panose="020B0604020202020204" pitchFamily="34" charset="0"/>
                        </a:rPr>
                        <a:t>29,00</a:t>
                      </a:r>
                      <a:endParaRPr lang="ru-KZ" sz="1050" b="1"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solidFill>
                      <a:schemeClr val="bg1"/>
                    </a:solidFill>
                  </a:tcPr>
                </a:tc>
                <a:tc>
                  <a:txBody>
                    <a:bodyPr/>
                    <a:lstStyle/>
                    <a:p>
                      <a:pPr algn="r">
                        <a:spcAft>
                          <a:spcPts val="0"/>
                        </a:spcAft>
                        <a:tabLst>
                          <a:tab pos="292100" algn="l"/>
                          <a:tab pos="3060700" algn="l"/>
                        </a:tabLst>
                      </a:pPr>
                      <a:r>
                        <a:rPr lang="ru-RU" sz="1050" b="1" dirty="0">
                          <a:effectLst/>
                          <a:latin typeface="Arial" panose="020B0604020202020204" pitchFamily="34" charset="0"/>
                          <a:cs typeface="Arial" panose="020B0604020202020204" pitchFamily="34" charset="0"/>
                        </a:rPr>
                        <a:t>22,25</a:t>
                      </a:r>
                      <a:endParaRPr lang="ru-KZ" sz="1050" b="1"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solidFill>
                      <a:schemeClr val="bg1"/>
                    </a:solidFill>
                  </a:tcPr>
                </a:tc>
                <a:tc>
                  <a:txBody>
                    <a:bodyPr/>
                    <a:lstStyle/>
                    <a:p>
                      <a:pPr algn="r">
                        <a:spcAft>
                          <a:spcPts val="0"/>
                        </a:spcAft>
                        <a:tabLst>
                          <a:tab pos="292100" algn="l"/>
                          <a:tab pos="3060700" algn="l"/>
                        </a:tabLst>
                      </a:pPr>
                      <a:r>
                        <a:rPr lang="ru-RU" sz="1050" b="1" dirty="0">
                          <a:effectLst/>
                          <a:latin typeface="Arial" panose="020B0604020202020204" pitchFamily="34" charset="0"/>
                          <a:cs typeface="Arial" panose="020B0604020202020204" pitchFamily="34" charset="0"/>
                        </a:rPr>
                        <a:t>76,7</a:t>
                      </a:r>
                      <a:endParaRPr lang="ru-KZ" sz="1050" b="1" dirty="0">
                        <a:solidFill>
                          <a:srgbClr val="000000"/>
                        </a:solidFill>
                        <a:effectLst/>
                        <a:latin typeface="Arial" panose="020B0604020202020204" pitchFamily="34" charset="0"/>
                        <a:ea typeface="Arial Unicode MS"/>
                        <a:cs typeface="Arial" panose="020B0604020202020204" pitchFamily="34" charset="0"/>
                      </a:endParaRPr>
                    </a:p>
                  </a:txBody>
                  <a:tcPr marL="67990" marR="67990" marT="0" marB="0">
                    <a:lnL w="9525" cap="flat" cmpd="sng" algn="ctr">
                      <a:solidFill>
                        <a:schemeClr val="accent1">
                          <a:lumMod val="60000"/>
                          <a:lumOff val="40000"/>
                        </a:schemeClr>
                      </a:solidFill>
                      <a:prstDash val="solid"/>
                      <a:round/>
                      <a:headEnd type="none" w="med" len="med"/>
                      <a:tailEnd type="none" w="med" len="med"/>
                    </a:lnL>
                    <a:lnT w="9525" cap="flat" cmpd="sng" algn="ctr">
                      <a:solidFill>
                        <a:schemeClr val="accent1">
                          <a:lumMod val="60000"/>
                          <a:lumOff val="40000"/>
                        </a:schemeClr>
                      </a:solidFill>
                      <a:prstDash val="solid"/>
                      <a:round/>
                      <a:headEnd type="none" w="med" len="med"/>
                      <a:tailEnd type="none" w="med" len="med"/>
                    </a:lnT>
                    <a:solidFill>
                      <a:schemeClr val="bg1"/>
                    </a:solidFill>
                  </a:tcPr>
                </a:tc>
                <a:extLst>
                  <a:ext uri="{0D108BD9-81ED-4DB2-BD59-A6C34878D82A}">
                    <a16:rowId xmlns:a16="http://schemas.microsoft.com/office/drawing/2014/main" val="337231170"/>
                  </a:ext>
                </a:extLst>
              </a:tr>
            </a:tbl>
          </a:graphicData>
        </a:graphic>
      </p:graphicFrame>
      <p:sp>
        <p:nvSpPr>
          <p:cNvPr id="32" name="Text 3">
            <a:extLst>
              <a:ext uri="{FF2B5EF4-FFF2-40B4-BE49-F238E27FC236}">
                <a16:creationId xmlns:a16="http://schemas.microsoft.com/office/drawing/2014/main" id="{559C5B6A-645D-4594-9FE1-D0796245C2A4}"/>
              </a:ext>
            </a:extLst>
          </p:cNvPr>
          <p:cNvSpPr/>
          <p:nvPr/>
        </p:nvSpPr>
        <p:spPr>
          <a:xfrm>
            <a:off x="956744" y="332830"/>
            <a:ext cx="8267700" cy="381000"/>
          </a:xfrm>
          <a:prstGeom prst="rect">
            <a:avLst/>
          </a:prstGeom>
          <a:noFill/>
          <a:ln/>
        </p:spPr>
        <p:txBody>
          <a:bodyPr wrap="square" lIns="0" tIns="0" rIns="0" bIns="0" rtlCol="0" anchor="ctr"/>
          <a:lstStyle/>
          <a:p>
            <a:pPr>
              <a:lnSpc>
                <a:spcPct val="90000"/>
              </a:lnSpc>
            </a:pPr>
            <a:r>
              <a:rPr lang="ru-RU" b="1" dirty="0">
                <a:solidFill>
                  <a:schemeClr val="accent1">
                    <a:lumMod val="75000"/>
                  </a:schemeClr>
                </a:solidFill>
                <a:latin typeface="Arial" panose="020B0604020202020204" pitchFamily="34" charset="0"/>
                <a:cs typeface="Arial" panose="020B0604020202020204" pitchFamily="34" charset="0"/>
              </a:rPr>
              <a:t>ОРНЫҚТЫ ДАМУДЫ БАСҚАРУ</a:t>
            </a:r>
          </a:p>
          <a:p>
            <a:pPr>
              <a:lnSpc>
                <a:spcPct val="90000"/>
              </a:lnSpc>
            </a:pPr>
            <a:r>
              <a:rPr lang="ru-RU" b="1" dirty="0">
                <a:solidFill>
                  <a:srgbClr val="4299E1"/>
                </a:solidFill>
                <a:latin typeface="Quattrocento Sans" pitchFamily="34" charset="0"/>
                <a:ea typeface="Quattrocento Sans" pitchFamily="34" charset="-122"/>
                <a:cs typeface="Quattrocento Sans" pitchFamily="34" charset="-120"/>
              </a:rPr>
              <a:t>04-4 </a:t>
            </a:r>
            <a:r>
              <a:rPr lang="ru-RU" b="1" dirty="0">
                <a:solidFill>
                  <a:srgbClr val="1A365D"/>
                </a:solidFill>
                <a:latin typeface="Quattrocento Sans" pitchFamily="34" charset="0"/>
                <a:ea typeface="Quattrocento Sans" pitchFamily="34" charset="-122"/>
                <a:cs typeface="Quattrocento Sans" pitchFamily="34" charset="-120"/>
              </a:rPr>
              <a:t>КОРПОРАТИВТІК БАСҚАРУ - БАСҚАРМА</a:t>
            </a:r>
          </a:p>
        </p:txBody>
      </p:sp>
    </p:spTree>
    <p:extLst>
      <p:ext uri="{BB962C8B-B14F-4D97-AF65-F5344CB8AC3E}">
        <p14:creationId xmlns:p14="http://schemas.microsoft.com/office/powerpoint/2010/main" val="9115542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Shape 5">
            <a:extLst>
              <a:ext uri="{FF2B5EF4-FFF2-40B4-BE49-F238E27FC236}">
                <a16:creationId xmlns:a16="http://schemas.microsoft.com/office/drawing/2014/main" id="{FD30ED1A-4D2C-49A6-1EC3-F441BAEECC67}"/>
              </a:ext>
            </a:extLst>
          </p:cNvPr>
          <p:cNvSpPr/>
          <p:nvPr/>
        </p:nvSpPr>
        <p:spPr>
          <a:xfrm>
            <a:off x="272109" y="1856107"/>
            <a:ext cx="5686728" cy="3459187"/>
          </a:xfrm>
          <a:custGeom>
            <a:avLst/>
            <a:gdLst/>
            <a:ahLst/>
            <a:cxnLst/>
            <a:rect l="l" t="t" r="r" b="b"/>
            <a:pathLst>
              <a:path w="5686728" h="3480967">
                <a:moveTo>
                  <a:pt x="34417" y="0"/>
                </a:moveTo>
                <a:lnTo>
                  <a:pt x="5652262" y="0"/>
                </a:lnTo>
                <a:cubicBezTo>
                  <a:pt x="5671270" y="0"/>
                  <a:pt x="5686679" y="15409"/>
                  <a:pt x="5686679" y="34417"/>
                </a:cubicBezTo>
                <a:lnTo>
                  <a:pt x="5686679" y="3377565"/>
                </a:lnTo>
                <a:cubicBezTo>
                  <a:pt x="5686679" y="3434659"/>
                  <a:pt x="5640395" y="3480943"/>
                  <a:pt x="5583301" y="3480943"/>
                </a:cubicBezTo>
                <a:lnTo>
                  <a:pt x="103378" y="3480943"/>
                </a:lnTo>
                <a:cubicBezTo>
                  <a:pt x="46284" y="3480943"/>
                  <a:pt x="0" y="3434659"/>
                  <a:pt x="0" y="3377565"/>
                </a:cubicBezTo>
                <a:lnTo>
                  <a:pt x="0" y="34417"/>
                </a:lnTo>
                <a:cubicBezTo>
                  <a:pt x="0" y="15409"/>
                  <a:pt x="15409" y="0"/>
                  <a:pt x="34417" y="0"/>
                </a:cubicBezTo>
                <a:close/>
              </a:path>
            </a:pathLst>
          </a:custGeom>
          <a:solidFill>
            <a:srgbClr val="FFFFFF"/>
          </a:solidFill>
          <a:ln/>
          <a:effectLst>
            <a:outerShdw blurRad="51698" dist="34465" dir="5400000" algn="bl" rotWithShape="0">
              <a:srgbClr val="000000">
                <a:alpha val="10196"/>
              </a:srgbClr>
            </a:outerShdw>
          </a:effectLst>
        </p:spPr>
      </p:sp>
      <p:sp>
        <p:nvSpPr>
          <p:cNvPr id="37" name="Shape 12">
            <a:extLst>
              <a:ext uri="{FF2B5EF4-FFF2-40B4-BE49-F238E27FC236}">
                <a16:creationId xmlns:a16="http://schemas.microsoft.com/office/drawing/2014/main" id="{EEB5533D-8980-48FC-A881-C7618EBD0316}"/>
              </a:ext>
            </a:extLst>
          </p:cNvPr>
          <p:cNvSpPr/>
          <p:nvPr/>
        </p:nvSpPr>
        <p:spPr>
          <a:xfrm>
            <a:off x="420671" y="3580009"/>
            <a:ext cx="5342078" cy="465518"/>
          </a:xfrm>
          <a:prstGeom prst="roundRect">
            <a:avLst>
              <a:gd name="adj" fmla="val 10526"/>
            </a:avLst>
          </a:prstGeom>
          <a:solidFill>
            <a:srgbClr val="F0F4F8"/>
          </a:solidFill>
          <a:ln/>
        </p:spPr>
      </p:sp>
      <p:sp>
        <p:nvSpPr>
          <p:cNvPr id="39" name="Shape 19">
            <a:extLst>
              <a:ext uri="{FF2B5EF4-FFF2-40B4-BE49-F238E27FC236}">
                <a16:creationId xmlns:a16="http://schemas.microsoft.com/office/drawing/2014/main" id="{8724423E-04B1-B21A-74DB-A6A70B0AC75A}"/>
              </a:ext>
            </a:extLst>
          </p:cNvPr>
          <p:cNvSpPr/>
          <p:nvPr/>
        </p:nvSpPr>
        <p:spPr>
          <a:xfrm>
            <a:off x="6145051" y="1524310"/>
            <a:ext cx="5686728" cy="2872270"/>
          </a:xfrm>
          <a:custGeom>
            <a:avLst/>
            <a:gdLst/>
            <a:ahLst/>
            <a:cxnLst/>
            <a:rect l="l" t="t" r="r" b="b"/>
            <a:pathLst>
              <a:path w="5686728" h="3480967">
                <a:moveTo>
                  <a:pt x="34417" y="0"/>
                </a:moveTo>
                <a:lnTo>
                  <a:pt x="5652262" y="0"/>
                </a:lnTo>
                <a:cubicBezTo>
                  <a:pt x="5671270" y="0"/>
                  <a:pt x="5686679" y="15409"/>
                  <a:pt x="5686679" y="34417"/>
                </a:cubicBezTo>
                <a:lnTo>
                  <a:pt x="5686679" y="3377565"/>
                </a:lnTo>
                <a:cubicBezTo>
                  <a:pt x="5686679" y="3434659"/>
                  <a:pt x="5640395" y="3480943"/>
                  <a:pt x="5583301" y="3480943"/>
                </a:cubicBezTo>
                <a:lnTo>
                  <a:pt x="103378" y="3480943"/>
                </a:lnTo>
                <a:cubicBezTo>
                  <a:pt x="46284" y="3480943"/>
                  <a:pt x="0" y="3434659"/>
                  <a:pt x="0" y="3377565"/>
                </a:cubicBezTo>
                <a:lnTo>
                  <a:pt x="0" y="34417"/>
                </a:lnTo>
                <a:cubicBezTo>
                  <a:pt x="0" y="15409"/>
                  <a:pt x="15409" y="0"/>
                  <a:pt x="34417" y="0"/>
                </a:cubicBezTo>
                <a:close/>
              </a:path>
            </a:pathLst>
          </a:custGeom>
          <a:solidFill>
            <a:srgbClr val="FFFFFF"/>
          </a:solidFill>
          <a:ln/>
          <a:effectLst>
            <a:outerShdw blurRad="51698" dist="34465" dir="5400000" algn="bl" rotWithShape="0">
              <a:srgbClr val="000000">
                <a:alpha val="10196"/>
              </a:srgbClr>
            </a:outerShdw>
          </a:effectLst>
        </p:spPr>
      </p:sp>
      <p:sp>
        <p:nvSpPr>
          <p:cNvPr id="41" name="Shape 21">
            <a:extLst>
              <a:ext uri="{FF2B5EF4-FFF2-40B4-BE49-F238E27FC236}">
                <a16:creationId xmlns:a16="http://schemas.microsoft.com/office/drawing/2014/main" id="{8A0E041D-4E6C-B316-1D2B-AE7B1D4062EE}"/>
              </a:ext>
            </a:extLst>
          </p:cNvPr>
          <p:cNvSpPr/>
          <p:nvPr/>
        </p:nvSpPr>
        <p:spPr>
          <a:xfrm>
            <a:off x="6346172" y="1248458"/>
            <a:ext cx="215406" cy="172325"/>
          </a:xfrm>
          <a:custGeom>
            <a:avLst/>
            <a:gdLst/>
            <a:ahLst/>
            <a:cxnLst/>
            <a:rect l="l" t="t" r="r" b="b"/>
            <a:pathLst>
              <a:path w="215406" h="172325">
                <a:moveTo>
                  <a:pt x="107703" y="5385"/>
                </a:moveTo>
                <a:cubicBezTo>
                  <a:pt x="127022" y="5385"/>
                  <a:pt x="142707" y="21070"/>
                  <a:pt x="142707" y="40389"/>
                </a:cubicBezTo>
                <a:cubicBezTo>
                  <a:pt x="142707" y="59708"/>
                  <a:pt x="127022" y="75392"/>
                  <a:pt x="107703" y="75392"/>
                </a:cubicBezTo>
                <a:cubicBezTo>
                  <a:pt x="88384" y="75392"/>
                  <a:pt x="72700" y="59708"/>
                  <a:pt x="72700" y="40389"/>
                </a:cubicBezTo>
                <a:cubicBezTo>
                  <a:pt x="72700" y="21070"/>
                  <a:pt x="88384" y="5385"/>
                  <a:pt x="107703" y="5385"/>
                </a:cubicBezTo>
                <a:close/>
                <a:moveTo>
                  <a:pt x="32311" y="29618"/>
                </a:moveTo>
                <a:cubicBezTo>
                  <a:pt x="45686" y="29618"/>
                  <a:pt x="56544" y="40477"/>
                  <a:pt x="56544" y="53852"/>
                </a:cubicBezTo>
                <a:cubicBezTo>
                  <a:pt x="56544" y="67226"/>
                  <a:pt x="45686" y="78085"/>
                  <a:pt x="32311" y="78085"/>
                </a:cubicBezTo>
                <a:cubicBezTo>
                  <a:pt x="18936" y="78085"/>
                  <a:pt x="8078" y="67226"/>
                  <a:pt x="8078" y="53852"/>
                </a:cubicBezTo>
                <a:cubicBezTo>
                  <a:pt x="8078" y="40477"/>
                  <a:pt x="18936" y="29618"/>
                  <a:pt x="32311" y="29618"/>
                </a:cubicBezTo>
                <a:close/>
                <a:moveTo>
                  <a:pt x="0" y="140014"/>
                </a:moveTo>
                <a:cubicBezTo>
                  <a:pt x="0" y="116218"/>
                  <a:pt x="19286" y="96933"/>
                  <a:pt x="43081" y="96933"/>
                </a:cubicBezTo>
                <a:cubicBezTo>
                  <a:pt x="47389" y="96933"/>
                  <a:pt x="51563" y="97572"/>
                  <a:pt x="55501" y="98750"/>
                </a:cubicBezTo>
                <a:cubicBezTo>
                  <a:pt x="44428" y="111136"/>
                  <a:pt x="37696" y="127494"/>
                  <a:pt x="37696" y="145399"/>
                </a:cubicBezTo>
                <a:lnTo>
                  <a:pt x="37696" y="150784"/>
                </a:lnTo>
                <a:cubicBezTo>
                  <a:pt x="37696" y="154621"/>
                  <a:pt x="38504" y="158256"/>
                  <a:pt x="39951" y="161555"/>
                </a:cubicBezTo>
                <a:lnTo>
                  <a:pt x="10770" y="161555"/>
                </a:lnTo>
                <a:cubicBezTo>
                  <a:pt x="4813" y="161555"/>
                  <a:pt x="0" y="156742"/>
                  <a:pt x="0" y="150784"/>
                </a:cubicBezTo>
                <a:lnTo>
                  <a:pt x="0" y="140014"/>
                </a:lnTo>
                <a:close/>
                <a:moveTo>
                  <a:pt x="175455" y="161555"/>
                </a:moveTo>
                <a:cubicBezTo>
                  <a:pt x="176902" y="158256"/>
                  <a:pt x="177710" y="154621"/>
                  <a:pt x="177710" y="150784"/>
                </a:cubicBezTo>
                <a:lnTo>
                  <a:pt x="177710" y="145399"/>
                </a:lnTo>
                <a:cubicBezTo>
                  <a:pt x="177710" y="127494"/>
                  <a:pt x="170979" y="111136"/>
                  <a:pt x="159906" y="98750"/>
                </a:cubicBezTo>
                <a:cubicBezTo>
                  <a:pt x="163843" y="97572"/>
                  <a:pt x="168017" y="96933"/>
                  <a:pt x="172325" y="96933"/>
                </a:cubicBezTo>
                <a:cubicBezTo>
                  <a:pt x="196121" y="96933"/>
                  <a:pt x="215406" y="116218"/>
                  <a:pt x="215406" y="140014"/>
                </a:cubicBezTo>
                <a:lnTo>
                  <a:pt x="215406" y="150784"/>
                </a:lnTo>
                <a:cubicBezTo>
                  <a:pt x="215406" y="156742"/>
                  <a:pt x="210593" y="161555"/>
                  <a:pt x="204636" y="161555"/>
                </a:cubicBezTo>
                <a:lnTo>
                  <a:pt x="175455" y="161555"/>
                </a:lnTo>
                <a:close/>
                <a:moveTo>
                  <a:pt x="158862" y="53852"/>
                </a:moveTo>
                <a:cubicBezTo>
                  <a:pt x="158862" y="40477"/>
                  <a:pt x="169721" y="29618"/>
                  <a:pt x="183095" y="29618"/>
                </a:cubicBezTo>
                <a:cubicBezTo>
                  <a:pt x="196470" y="29618"/>
                  <a:pt x="207329" y="40477"/>
                  <a:pt x="207329" y="53852"/>
                </a:cubicBezTo>
                <a:cubicBezTo>
                  <a:pt x="207329" y="67226"/>
                  <a:pt x="196470" y="78085"/>
                  <a:pt x="183095" y="78085"/>
                </a:cubicBezTo>
                <a:cubicBezTo>
                  <a:pt x="169721" y="78085"/>
                  <a:pt x="158862" y="67226"/>
                  <a:pt x="158862" y="53852"/>
                </a:cubicBezTo>
                <a:close/>
                <a:moveTo>
                  <a:pt x="53852" y="145399"/>
                </a:moveTo>
                <a:cubicBezTo>
                  <a:pt x="53852" y="115646"/>
                  <a:pt x="77950" y="91548"/>
                  <a:pt x="107703" y="91548"/>
                </a:cubicBezTo>
                <a:cubicBezTo>
                  <a:pt x="137456" y="91548"/>
                  <a:pt x="161555" y="115646"/>
                  <a:pt x="161555" y="145399"/>
                </a:cubicBezTo>
                <a:lnTo>
                  <a:pt x="161555" y="150784"/>
                </a:lnTo>
                <a:cubicBezTo>
                  <a:pt x="161555" y="156742"/>
                  <a:pt x="156742" y="161555"/>
                  <a:pt x="150784" y="161555"/>
                </a:cubicBezTo>
                <a:lnTo>
                  <a:pt x="64622" y="161555"/>
                </a:lnTo>
                <a:cubicBezTo>
                  <a:pt x="58665" y="161555"/>
                  <a:pt x="53852" y="156742"/>
                  <a:pt x="53852" y="150784"/>
                </a:cubicBezTo>
                <a:lnTo>
                  <a:pt x="53852" y="145399"/>
                </a:lnTo>
                <a:close/>
              </a:path>
            </a:pathLst>
          </a:custGeom>
          <a:solidFill>
            <a:srgbClr val="4299E1"/>
          </a:solidFill>
          <a:ln/>
        </p:spPr>
      </p:sp>
      <p:sp>
        <p:nvSpPr>
          <p:cNvPr id="75" name="Shape 7">
            <a:extLst>
              <a:ext uri="{FF2B5EF4-FFF2-40B4-BE49-F238E27FC236}">
                <a16:creationId xmlns:a16="http://schemas.microsoft.com/office/drawing/2014/main" id="{36064F38-D866-E7E5-3BB7-8CEA571AA248}"/>
              </a:ext>
            </a:extLst>
          </p:cNvPr>
          <p:cNvSpPr/>
          <p:nvPr/>
        </p:nvSpPr>
        <p:spPr>
          <a:xfrm>
            <a:off x="580952" y="1532305"/>
            <a:ext cx="193866" cy="172325"/>
          </a:xfrm>
          <a:custGeom>
            <a:avLst/>
            <a:gdLst/>
            <a:ahLst/>
            <a:cxnLst/>
            <a:rect l="l" t="t" r="r" b="b"/>
            <a:pathLst>
              <a:path w="193866" h="172325">
                <a:moveTo>
                  <a:pt x="75392" y="83470"/>
                </a:moveTo>
                <a:cubicBezTo>
                  <a:pt x="97683" y="83470"/>
                  <a:pt x="115781" y="65372"/>
                  <a:pt x="115781" y="43081"/>
                </a:cubicBezTo>
                <a:cubicBezTo>
                  <a:pt x="115781" y="20790"/>
                  <a:pt x="97683" y="2693"/>
                  <a:pt x="75392" y="2693"/>
                </a:cubicBezTo>
                <a:cubicBezTo>
                  <a:pt x="53101" y="2693"/>
                  <a:pt x="35004" y="20790"/>
                  <a:pt x="35004" y="43081"/>
                </a:cubicBezTo>
                <a:cubicBezTo>
                  <a:pt x="35004" y="65372"/>
                  <a:pt x="53101" y="83470"/>
                  <a:pt x="75392" y="83470"/>
                </a:cubicBezTo>
                <a:close/>
                <a:moveTo>
                  <a:pt x="65396" y="102318"/>
                </a:moveTo>
                <a:cubicBezTo>
                  <a:pt x="32244" y="102318"/>
                  <a:pt x="5385" y="129177"/>
                  <a:pt x="5385" y="162329"/>
                </a:cubicBezTo>
                <a:cubicBezTo>
                  <a:pt x="5385" y="167849"/>
                  <a:pt x="9862" y="172325"/>
                  <a:pt x="15381" y="172325"/>
                </a:cubicBezTo>
                <a:lnTo>
                  <a:pt x="100029" y="172325"/>
                </a:lnTo>
                <a:cubicBezTo>
                  <a:pt x="87845" y="157987"/>
                  <a:pt x="80777" y="139509"/>
                  <a:pt x="80777" y="119954"/>
                </a:cubicBezTo>
                <a:lnTo>
                  <a:pt x="80777" y="109487"/>
                </a:lnTo>
                <a:cubicBezTo>
                  <a:pt x="80777" y="107030"/>
                  <a:pt x="81114" y="104607"/>
                  <a:pt x="81753" y="102318"/>
                </a:cubicBezTo>
                <a:lnTo>
                  <a:pt x="65396" y="102318"/>
                </a:lnTo>
                <a:close/>
                <a:moveTo>
                  <a:pt x="149876" y="164416"/>
                </a:moveTo>
                <a:lnTo>
                  <a:pt x="145399" y="166536"/>
                </a:lnTo>
                <a:lnTo>
                  <a:pt x="145399" y="103227"/>
                </a:lnTo>
                <a:lnTo>
                  <a:pt x="177710" y="113997"/>
                </a:lnTo>
                <a:lnTo>
                  <a:pt x="177710" y="120594"/>
                </a:lnTo>
                <a:cubicBezTo>
                  <a:pt x="177710" y="139375"/>
                  <a:pt x="166873" y="156439"/>
                  <a:pt x="149876" y="164449"/>
                </a:cubicBezTo>
                <a:close/>
                <a:moveTo>
                  <a:pt x="142000" y="87341"/>
                </a:moveTo>
                <a:lnTo>
                  <a:pt x="104304" y="99895"/>
                </a:lnTo>
                <a:cubicBezTo>
                  <a:pt x="99895" y="101376"/>
                  <a:pt x="96933" y="105482"/>
                  <a:pt x="96933" y="110127"/>
                </a:cubicBezTo>
                <a:lnTo>
                  <a:pt x="96933" y="120594"/>
                </a:lnTo>
                <a:cubicBezTo>
                  <a:pt x="96933" y="145635"/>
                  <a:pt x="111405" y="168421"/>
                  <a:pt x="134023" y="179057"/>
                </a:cubicBezTo>
                <a:lnTo>
                  <a:pt x="140250" y="181985"/>
                </a:lnTo>
                <a:cubicBezTo>
                  <a:pt x="141865" y="182725"/>
                  <a:pt x="143615" y="183129"/>
                  <a:pt x="145366" y="183129"/>
                </a:cubicBezTo>
                <a:cubicBezTo>
                  <a:pt x="147116" y="183129"/>
                  <a:pt x="148900" y="182725"/>
                  <a:pt x="150482" y="181985"/>
                </a:cubicBezTo>
                <a:lnTo>
                  <a:pt x="156708" y="179057"/>
                </a:lnTo>
                <a:cubicBezTo>
                  <a:pt x="179393" y="168387"/>
                  <a:pt x="193866" y="145601"/>
                  <a:pt x="193866" y="120560"/>
                </a:cubicBezTo>
                <a:lnTo>
                  <a:pt x="193866" y="110093"/>
                </a:lnTo>
                <a:cubicBezTo>
                  <a:pt x="193866" y="105448"/>
                  <a:pt x="190904" y="101342"/>
                  <a:pt x="186495" y="99861"/>
                </a:cubicBezTo>
                <a:lnTo>
                  <a:pt x="148799" y="87307"/>
                </a:lnTo>
                <a:cubicBezTo>
                  <a:pt x="146577" y="86566"/>
                  <a:pt x="144188" y="86566"/>
                  <a:pt x="142000" y="87307"/>
                </a:cubicBezTo>
                <a:close/>
              </a:path>
            </a:pathLst>
          </a:custGeom>
          <a:solidFill>
            <a:srgbClr val="4299E1"/>
          </a:solidFill>
          <a:ln/>
        </p:spPr>
      </p:sp>
      <p:sp>
        <p:nvSpPr>
          <p:cNvPr id="76" name="Shape 9">
            <a:extLst>
              <a:ext uri="{FF2B5EF4-FFF2-40B4-BE49-F238E27FC236}">
                <a16:creationId xmlns:a16="http://schemas.microsoft.com/office/drawing/2014/main" id="{26F0951F-2D2F-6B8C-1077-02321B552295}"/>
              </a:ext>
            </a:extLst>
          </p:cNvPr>
          <p:cNvSpPr/>
          <p:nvPr/>
        </p:nvSpPr>
        <p:spPr>
          <a:xfrm>
            <a:off x="415112" y="4116247"/>
            <a:ext cx="5342078" cy="612130"/>
          </a:xfrm>
          <a:prstGeom prst="roundRect">
            <a:avLst>
              <a:gd name="adj" fmla="val 10526"/>
            </a:avLst>
          </a:prstGeom>
          <a:solidFill>
            <a:srgbClr val="F0F4F8"/>
          </a:solidFill>
          <a:ln/>
        </p:spPr>
      </p:sp>
      <p:sp>
        <p:nvSpPr>
          <p:cNvPr id="77" name="Shape 12">
            <a:extLst>
              <a:ext uri="{FF2B5EF4-FFF2-40B4-BE49-F238E27FC236}">
                <a16:creationId xmlns:a16="http://schemas.microsoft.com/office/drawing/2014/main" id="{A39F1EA0-7626-A732-D58B-4CAE1C463057}"/>
              </a:ext>
            </a:extLst>
          </p:cNvPr>
          <p:cNvSpPr/>
          <p:nvPr/>
        </p:nvSpPr>
        <p:spPr>
          <a:xfrm>
            <a:off x="435734" y="3054812"/>
            <a:ext cx="5342078" cy="465518"/>
          </a:xfrm>
          <a:prstGeom prst="roundRect">
            <a:avLst>
              <a:gd name="adj" fmla="val 10526"/>
            </a:avLst>
          </a:prstGeom>
          <a:solidFill>
            <a:srgbClr val="F0F4F8"/>
          </a:solidFill>
          <a:ln/>
        </p:spPr>
      </p:sp>
      <p:sp>
        <p:nvSpPr>
          <p:cNvPr id="78" name="Shape 15">
            <a:extLst>
              <a:ext uri="{FF2B5EF4-FFF2-40B4-BE49-F238E27FC236}">
                <a16:creationId xmlns:a16="http://schemas.microsoft.com/office/drawing/2014/main" id="{F19CBC23-AF37-C7DA-A272-F09E71FACB53}"/>
              </a:ext>
            </a:extLst>
          </p:cNvPr>
          <p:cNvSpPr/>
          <p:nvPr/>
        </p:nvSpPr>
        <p:spPr>
          <a:xfrm>
            <a:off x="415112" y="2090276"/>
            <a:ext cx="5353196" cy="899575"/>
          </a:xfrm>
          <a:prstGeom prst="roundRect">
            <a:avLst>
              <a:gd name="adj" fmla="val 7339"/>
            </a:avLst>
          </a:prstGeom>
          <a:solidFill>
            <a:srgbClr val="F0F4F8"/>
          </a:solidFill>
          <a:ln/>
        </p:spPr>
      </p:sp>
      <p:sp>
        <p:nvSpPr>
          <p:cNvPr id="9" name="Текст 3">
            <a:extLst>
              <a:ext uri="{FF2B5EF4-FFF2-40B4-BE49-F238E27FC236}">
                <a16:creationId xmlns:a16="http://schemas.microsoft.com/office/drawing/2014/main" id="{3C1CA05F-0A01-4FFE-A403-754A6086A00E}"/>
              </a:ext>
            </a:extLst>
          </p:cNvPr>
          <p:cNvSpPr>
            <a:spLocks noGrp="1"/>
          </p:cNvSpPr>
          <p:nvPr>
            <p:ph type="body" sz="half" idx="2"/>
          </p:nvPr>
        </p:nvSpPr>
        <p:spPr>
          <a:xfrm>
            <a:off x="1014678" y="1349690"/>
            <a:ext cx="4585781" cy="1890023"/>
          </a:xfrm>
          <a:noFill/>
          <a:ln>
            <a:noFill/>
          </a:ln>
        </p:spPr>
        <p:txBody>
          <a:bodyPr>
            <a:noAutofit/>
          </a:bodyPr>
          <a:lstStyle/>
          <a:p>
            <a:pPr algn="just">
              <a:lnSpc>
                <a:spcPct val="100000"/>
              </a:lnSpc>
              <a:spcBef>
                <a:spcPts val="0"/>
              </a:spcBef>
            </a:pPr>
            <a:endParaRPr lang="ru-RU" sz="1000" dirty="0">
              <a:latin typeface="Arial" panose="020B0604020202020204" pitchFamily="34" charset="0"/>
              <a:cs typeface="Arial" panose="020B0604020202020204" pitchFamily="34" charset="0"/>
            </a:endParaRPr>
          </a:p>
          <a:p>
            <a:br>
              <a:rPr lang="ru-RU" sz="1000" dirty="0">
                <a:latin typeface="Arial" panose="020B0604020202020204" pitchFamily="34" charset="0"/>
                <a:cs typeface="Arial" panose="020B0604020202020204" pitchFamily="34" charset="0"/>
              </a:rPr>
            </a:br>
            <a:endParaRPr lang="ru-KZ" sz="1000" dirty="0">
              <a:latin typeface="Arial" panose="020B0604020202020204" pitchFamily="34" charset="0"/>
              <a:cs typeface="Arial" panose="020B0604020202020204" pitchFamily="34" charset="0"/>
            </a:endParaRPr>
          </a:p>
        </p:txBody>
      </p:sp>
      <p:sp>
        <p:nvSpPr>
          <p:cNvPr id="8" name="Динамика численности пенсионеров">
            <a:extLst>
              <a:ext uri="{FF2B5EF4-FFF2-40B4-BE49-F238E27FC236}">
                <a16:creationId xmlns:a16="http://schemas.microsoft.com/office/drawing/2014/main" id="{8785EE43-28C7-4B54-A65F-C915D8C1D907}"/>
              </a:ext>
            </a:extLst>
          </p:cNvPr>
          <p:cNvSpPr/>
          <p:nvPr/>
        </p:nvSpPr>
        <p:spPr>
          <a:xfrm>
            <a:off x="545008" y="1423888"/>
            <a:ext cx="5063074" cy="439009"/>
          </a:xfrm>
          <a:prstGeom prst="roundRect">
            <a:avLst>
              <a:gd name="adj" fmla="val 29808"/>
            </a:avLst>
          </a:prstGeom>
          <a:noFill/>
          <a:ln w="12700">
            <a:noFill/>
            <a:miter lim="400000"/>
          </a:ln>
          <a:extLst>
            <a:ext uri="{C572A759-6A51-4108-AA02-DFA0A04FC94B}">
              <ma14:wrappingTextBoxFlag xmlns:ma14="http://schemas.microsoft.com/office/mac/drawingml/2011/main" xmlns=""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lvl="0" defTabSz="463258" hangingPunct="0">
              <a:defRPr/>
            </a:pPr>
            <a:r>
              <a:rPr lang="ru-RU" sz="1100" b="1" dirty="0">
                <a:solidFill>
                  <a:srgbClr val="1A355D"/>
                </a:solidFill>
                <a:latin typeface="Arial" panose="020B0604020202020204" pitchFamily="34" charset="0"/>
                <a:ea typeface="+mn-ea"/>
                <a:cs typeface="Arial" panose="020B0604020202020204" pitchFamily="34" charset="0"/>
              </a:rPr>
              <a:t>      ДИРЕКТОРЛАР КЕҢЕСІНІҢ ТӘУЕЛСІЗ МҮШЕЛЕРІНІҢ СЫЙАҚЫСЫ</a:t>
            </a:r>
            <a:endParaRPr sz="1600" b="1" dirty="0">
              <a:solidFill>
                <a:srgbClr val="1A355D"/>
              </a:solidFill>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B9F94775-75D3-4877-8618-DB34ED7B0B2F}"/>
              </a:ext>
            </a:extLst>
          </p:cNvPr>
          <p:cNvSpPr txBox="1"/>
          <p:nvPr/>
        </p:nvSpPr>
        <p:spPr>
          <a:xfrm>
            <a:off x="387106" y="2113778"/>
            <a:ext cx="5439335" cy="2492990"/>
          </a:xfrm>
          <a:prstGeom prst="rect">
            <a:avLst/>
          </a:prstGeom>
          <a:noFill/>
          <a:ln>
            <a:noFill/>
          </a:ln>
        </p:spPr>
        <p:txBody>
          <a:bodyPr wrap="square" rtlCol="0">
            <a:spAutoFit/>
          </a:bodyPr>
          <a:lstStyle/>
          <a:p>
            <a:pPr algn="just"/>
            <a:r>
              <a:rPr lang="ru-RU" sz="1200" dirty="0" err="1">
                <a:solidFill>
                  <a:srgbClr val="002060"/>
                </a:solidFill>
                <a:latin typeface="Arial" panose="020B0604020202020204" pitchFamily="34" charset="0"/>
                <a:cs typeface="Arial" panose="020B0604020202020204" pitchFamily="34" charset="0"/>
              </a:rPr>
              <a:t>Директорлар</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кеңесінің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тәуелсіз</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директорлары</a:t>
            </a:r>
            <a:r>
              <a:rPr lang="ru-RU" sz="1200" dirty="0">
                <a:solidFill>
                  <a:srgbClr val="002060"/>
                </a:solidFill>
                <a:latin typeface="Arial" panose="020B0604020202020204" pitchFamily="34" charset="0"/>
                <a:cs typeface="Arial" panose="020B0604020202020204" pitchFamily="34" charset="0"/>
              </a:rPr>
              <a:t> – </a:t>
            </a:r>
            <a:r>
              <a:rPr lang="ru-RU" sz="1200" dirty="0" err="1">
                <a:solidFill>
                  <a:srgbClr val="002060"/>
                </a:solidFill>
                <a:latin typeface="Arial" panose="020B0604020202020204" pitchFamily="34" charset="0"/>
                <a:cs typeface="Arial" panose="020B0604020202020204" pitchFamily="34" charset="0"/>
              </a:rPr>
              <a:t>мүшелерімен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жасалатын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ақылы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қызмет</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көрсету</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туралы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шарттарда</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Директорлар</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кеңесі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мүшесінің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міндеттерін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орындағаны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үшін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белгіленген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мөлшердегі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сыйақы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айқындалады</a:t>
            </a:r>
            <a:r>
              <a:rPr lang="ru-RU" sz="1200" dirty="0">
                <a:solidFill>
                  <a:srgbClr val="002060"/>
                </a:solidFill>
                <a:latin typeface="Arial" panose="020B0604020202020204" pitchFamily="34" charset="0"/>
                <a:cs typeface="Arial" panose="020B0604020202020204" pitchFamily="34" charset="0"/>
              </a:rPr>
              <a:t>.</a:t>
            </a:r>
          </a:p>
          <a:p>
            <a:pPr algn="just"/>
            <a:endParaRPr lang="ru-RU" sz="1200" dirty="0">
              <a:solidFill>
                <a:srgbClr val="002060"/>
              </a:solidFill>
              <a:latin typeface="Arial" panose="020B0604020202020204" pitchFamily="34" charset="0"/>
              <a:cs typeface="Arial" panose="020B0604020202020204" pitchFamily="34" charset="0"/>
            </a:endParaRPr>
          </a:p>
          <a:p>
            <a:pPr algn="just"/>
            <a:r>
              <a:rPr lang="ru-RU" sz="1200" dirty="0" err="1">
                <a:solidFill>
                  <a:srgbClr val="002060"/>
                </a:solidFill>
                <a:latin typeface="Arial" panose="020B0604020202020204" pitchFamily="34" charset="0"/>
                <a:cs typeface="Arial" panose="020B0604020202020204" pitchFamily="34" charset="0"/>
              </a:rPr>
              <a:t>Тәуелсіз</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директорға</a:t>
            </a:r>
            <a:r>
              <a:rPr lang="ru-RU" sz="1200" dirty="0">
                <a:solidFill>
                  <a:srgbClr val="002060"/>
                </a:solidFill>
                <a:latin typeface="Arial" panose="020B0604020202020204" pitchFamily="34" charset="0"/>
                <a:cs typeface="Arial" panose="020B0604020202020204" pitchFamily="34" charset="0"/>
              </a:rPr>
              <a:t> ай </a:t>
            </a:r>
            <a:r>
              <a:rPr lang="ru-RU" sz="1200" dirty="0" err="1">
                <a:solidFill>
                  <a:srgbClr val="002060"/>
                </a:solidFill>
                <a:latin typeface="Arial" panose="020B0604020202020204" pitchFamily="34" charset="0"/>
                <a:cs typeface="Arial" panose="020B0604020202020204" pitchFamily="34" charset="0"/>
              </a:rPr>
              <a:t>сайынғы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тіркелген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сыйақы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мөлшерін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Қордың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Жалғыз</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акционері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айқындайды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және</a:t>
            </a:r>
            <a:r>
              <a:rPr lang="ru-RU" sz="1200" dirty="0">
                <a:solidFill>
                  <a:srgbClr val="002060"/>
                </a:solidFill>
                <a:latin typeface="Arial" panose="020B0604020202020204" pitchFamily="34" charset="0"/>
                <a:cs typeface="Arial" panose="020B0604020202020204" pitchFamily="34" charset="0"/>
              </a:rPr>
              <a:t> 2 ЕТЖ </a:t>
            </a:r>
            <a:r>
              <a:rPr lang="ru-RU" sz="1200" dirty="0" err="1">
                <a:solidFill>
                  <a:srgbClr val="002060"/>
                </a:solidFill>
                <a:latin typeface="Arial" panose="020B0604020202020204" pitchFamily="34" charset="0"/>
                <a:cs typeface="Arial" panose="020B0604020202020204" pitchFamily="34" charset="0"/>
              </a:rPr>
              <a:t>тең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болады</a:t>
            </a:r>
            <a:r>
              <a:rPr lang="ru-RU" sz="1200" dirty="0">
                <a:solidFill>
                  <a:srgbClr val="002060"/>
                </a:solidFill>
                <a:latin typeface="Arial" panose="020B0604020202020204" pitchFamily="34" charset="0"/>
                <a:cs typeface="Arial" panose="020B0604020202020204" pitchFamily="34" charset="0"/>
              </a:rPr>
              <a:t>.</a:t>
            </a:r>
          </a:p>
          <a:p>
            <a:endParaRPr lang="ru-RU" sz="1200" dirty="0">
              <a:solidFill>
                <a:srgbClr val="002060"/>
              </a:solidFill>
              <a:latin typeface="Arial" panose="020B0604020202020204" pitchFamily="34" charset="0"/>
              <a:cs typeface="Arial" panose="020B0604020202020204" pitchFamily="34" charset="0"/>
            </a:endParaRPr>
          </a:p>
          <a:p>
            <a:pPr algn="just"/>
            <a:r>
              <a:rPr lang="ru-RU" sz="1200" dirty="0" err="1">
                <a:solidFill>
                  <a:srgbClr val="002060"/>
                </a:solidFill>
                <a:latin typeface="Arial" panose="020B0604020202020204" pitchFamily="34" charset="0"/>
                <a:cs typeface="Arial" panose="020B0604020202020204" pitchFamily="34" charset="0"/>
              </a:rPr>
              <a:t>Мемлекеттік</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қызметшілер</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болып</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табылатын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Директорлар</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кеңесі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мүшелеріне</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сыйақы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төлеу</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көзделмейді</a:t>
            </a:r>
            <a:r>
              <a:rPr lang="ru-RU" sz="1200" dirty="0">
                <a:solidFill>
                  <a:srgbClr val="002060"/>
                </a:solidFill>
                <a:latin typeface="Arial" panose="020B0604020202020204" pitchFamily="34" charset="0"/>
                <a:cs typeface="Arial" panose="020B0604020202020204" pitchFamily="34" charset="0"/>
              </a:rPr>
              <a:t>.</a:t>
            </a:r>
          </a:p>
          <a:p>
            <a:pPr algn="just"/>
            <a:endParaRPr lang="ru-RU" sz="1200" dirty="0">
              <a:solidFill>
                <a:srgbClr val="002060"/>
              </a:solidFill>
              <a:latin typeface="Arial" panose="020B0604020202020204" pitchFamily="34" charset="0"/>
              <a:cs typeface="Arial" panose="020B0604020202020204" pitchFamily="34" charset="0"/>
            </a:endParaRPr>
          </a:p>
          <a:p>
            <a:pPr algn="just"/>
            <a:r>
              <a:rPr lang="ru-RU" sz="1200" dirty="0">
                <a:solidFill>
                  <a:srgbClr val="002060"/>
                </a:solidFill>
                <a:latin typeface="Arial" panose="020B0604020202020204" pitchFamily="34" charset="0"/>
                <a:cs typeface="Arial" panose="020B0604020202020204" pitchFamily="34" charset="0"/>
              </a:rPr>
              <a:t>2025 </a:t>
            </a:r>
            <a:r>
              <a:rPr lang="ru-RU" sz="1200" dirty="0" err="1">
                <a:solidFill>
                  <a:srgbClr val="002060"/>
                </a:solidFill>
                <a:latin typeface="Arial" panose="020B0604020202020204" pitchFamily="34" charset="0"/>
                <a:cs typeface="Arial" panose="020B0604020202020204" pitchFamily="34" charset="0"/>
              </a:rPr>
              <a:t>жылы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Директорлар</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кеңесінің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мүшелеріне</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тәуелсіз</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директорларына</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төленген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белгіленген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сыйақының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мөлшері</a:t>
            </a:r>
            <a:r>
              <a:rPr lang="ru-RU" sz="1200" dirty="0">
                <a:solidFill>
                  <a:srgbClr val="002060"/>
                </a:solidFill>
                <a:latin typeface="Arial" panose="020B0604020202020204" pitchFamily="34" charset="0"/>
                <a:cs typeface="Arial" panose="020B0604020202020204" pitchFamily="34" charset="0"/>
              </a:rPr>
              <a:t> 4,4 млн </a:t>
            </a:r>
            <a:r>
              <a:rPr lang="ru-RU" sz="1200" dirty="0" err="1">
                <a:solidFill>
                  <a:srgbClr val="002060"/>
                </a:solidFill>
                <a:latin typeface="Arial" panose="020B0604020202020204" pitchFamily="34" charset="0"/>
                <a:cs typeface="Arial" panose="020B0604020202020204" pitchFamily="34" charset="0"/>
              </a:rPr>
              <a:t>теңгені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құрады</a:t>
            </a:r>
            <a:r>
              <a:rPr lang="ru-RU" sz="1200" dirty="0">
                <a:solidFill>
                  <a:srgbClr val="002060"/>
                </a:solidFill>
                <a:latin typeface="Arial" panose="020B0604020202020204" pitchFamily="34" charset="0"/>
                <a:cs typeface="Arial" panose="020B0604020202020204" pitchFamily="34" charset="0"/>
              </a:rPr>
              <a:t>. </a:t>
            </a:r>
          </a:p>
        </p:txBody>
      </p:sp>
      <p:sp>
        <p:nvSpPr>
          <p:cNvPr id="10" name="Динамика численности пенсионеров">
            <a:extLst>
              <a:ext uri="{FF2B5EF4-FFF2-40B4-BE49-F238E27FC236}">
                <a16:creationId xmlns:a16="http://schemas.microsoft.com/office/drawing/2014/main" id="{29626C03-B8AD-43E5-A7E5-78A318DE9236}"/>
              </a:ext>
            </a:extLst>
          </p:cNvPr>
          <p:cNvSpPr/>
          <p:nvPr/>
        </p:nvSpPr>
        <p:spPr>
          <a:xfrm>
            <a:off x="6591543" y="1200508"/>
            <a:ext cx="3780555" cy="298364"/>
          </a:xfrm>
          <a:prstGeom prst="roundRect">
            <a:avLst>
              <a:gd name="adj" fmla="val 29808"/>
            </a:avLst>
          </a:prstGeom>
          <a:noFill/>
          <a:ln w="12700">
            <a:noFill/>
            <a:miter lim="400000"/>
          </a:ln>
          <a:extLst>
            <a:ext uri="{C572A759-6A51-4108-AA02-DFA0A04FC94B}">
              <ma14:wrappingTextBoxFlag xmlns:ma14="http://schemas.microsoft.com/office/mac/drawingml/2011/main" xmlns="" val="1"/>
            </a:ext>
          </a:extLst>
        </p:spPr>
        <p:txBody>
          <a:bodyPr lIns="40282" tIns="40282" rIns="40282" bIns="40282" anchor="ctr"/>
          <a:lstStyle>
            <a:lvl1pPr>
              <a:defRPr sz="2500">
                <a:solidFill>
                  <a:srgbClr val="4F81BD"/>
                </a:solidFill>
                <a:latin typeface="Impact"/>
                <a:ea typeface="Impact"/>
                <a:cs typeface="Impact"/>
                <a:sym typeface="Impact"/>
              </a:defRPr>
            </a:lvl1pPr>
          </a:lstStyle>
          <a:p>
            <a:pPr marL="0" marR="0" lvl="0" indent="0" defTabSz="463258" rtl="0" eaLnBrk="1" fontAlgn="auto" latinLnBrk="0" hangingPunct="0">
              <a:lnSpc>
                <a:spcPct val="100000"/>
              </a:lnSpc>
              <a:spcBef>
                <a:spcPts val="0"/>
              </a:spcBef>
              <a:spcAft>
                <a:spcPts val="0"/>
              </a:spcAft>
              <a:buClrTx/>
              <a:buSzTx/>
              <a:buFontTx/>
              <a:buNone/>
              <a:tabLst/>
              <a:defRPr/>
            </a:pPr>
            <a:r>
              <a:rPr lang="ru-RU" sz="1100" b="1" dirty="0">
                <a:solidFill>
                  <a:srgbClr val="1A355D"/>
                </a:solidFill>
                <a:latin typeface="Arial" panose="020B0604020202020204" pitchFamily="34" charset="0"/>
                <a:ea typeface="+mn-ea"/>
                <a:cs typeface="Arial" panose="020B0604020202020204" pitchFamily="34" charset="0"/>
              </a:rPr>
              <a:t>БАСҚАРМА МҮШЕЛЕРІНІҢ СЫЙАҚЫСЫ</a:t>
            </a:r>
            <a:endParaRPr sz="1600" b="1" dirty="0">
              <a:solidFill>
                <a:srgbClr val="1A355D"/>
              </a:solidFill>
              <a:latin typeface="Arial" panose="020B0604020202020204" pitchFamily="34" charset="0"/>
              <a:ea typeface="+mn-ea"/>
              <a:cs typeface="Arial" panose="020B0604020202020204" pitchFamily="34" charset="0"/>
            </a:endParaRPr>
          </a:p>
        </p:txBody>
      </p:sp>
      <p:sp>
        <p:nvSpPr>
          <p:cNvPr id="11" name="Прямоугольник: скругленные углы 10">
            <a:extLst>
              <a:ext uri="{FF2B5EF4-FFF2-40B4-BE49-F238E27FC236}">
                <a16:creationId xmlns:a16="http://schemas.microsoft.com/office/drawing/2014/main" id="{16DACE1B-ECC6-473A-A1F6-56632484003D}"/>
              </a:ext>
            </a:extLst>
          </p:cNvPr>
          <p:cNvSpPr/>
          <p:nvPr/>
        </p:nvSpPr>
        <p:spPr>
          <a:xfrm>
            <a:off x="6355947" y="1267926"/>
            <a:ext cx="4978301" cy="238625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4" name="TextBox 3">
            <a:extLst>
              <a:ext uri="{FF2B5EF4-FFF2-40B4-BE49-F238E27FC236}">
                <a16:creationId xmlns:a16="http://schemas.microsoft.com/office/drawing/2014/main" id="{C38CE1AA-A2C9-41DD-81F8-BB3A1082F38A}"/>
              </a:ext>
            </a:extLst>
          </p:cNvPr>
          <p:cNvSpPr txBox="1"/>
          <p:nvPr/>
        </p:nvSpPr>
        <p:spPr>
          <a:xfrm>
            <a:off x="6273769" y="1760460"/>
            <a:ext cx="5319628" cy="2492990"/>
          </a:xfrm>
          <a:prstGeom prst="rect">
            <a:avLst/>
          </a:prstGeom>
          <a:noFill/>
          <a:ln>
            <a:noFill/>
          </a:ln>
        </p:spPr>
        <p:txBody>
          <a:bodyPr wrap="square" rtlCol="0">
            <a:spAutoFit/>
          </a:bodyPr>
          <a:lstStyle/>
          <a:p>
            <a:pPr algn="just"/>
            <a:r>
              <a:rPr lang="ru-RU" sz="1200" dirty="0" err="1">
                <a:solidFill>
                  <a:srgbClr val="002060"/>
                </a:solidFill>
                <a:latin typeface="Arial" panose="020B0604020202020204" pitchFamily="34" charset="0"/>
                <a:cs typeface="Arial" panose="020B0604020202020204" pitchFamily="34" charset="0"/>
              </a:rPr>
              <a:t>Басқарма</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мүшелерінің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қызметін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бағалау</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негізгі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тиімділік</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көрсеткіштері</a:t>
            </a:r>
            <a:r>
              <a:rPr lang="ru-RU" sz="1200" dirty="0">
                <a:solidFill>
                  <a:srgbClr val="002060"/>
                </a:solidFill>
                <a:latin typeface="Arial" panose="020B0604020202020204" pitchFamily="34" charset="0"/>
                <a:cs typeface="Arial" panose="020B0604020202020204" pitchFamily="34" charset="0"/>
              </a:rPr>
              <a:t> (</a:t>
            </a:r>
            <a:r>
              <a:rPr lang="kk-KZ" sz="1200" dirty="0">
                <a:solidFill>
                  <a:srgbClr val="002060"/>
                </a:solidFill>
                <a:latin typeface="Arial" panose="020B0604020202020204" pitchFamily="34" charset="0"/>
                <a:cs typeface="Arial" panose="020B0604020202020204" pitchFamily="34" charset="0"/>
              </a:rPr>
              <a:t>НТК</a:t>
            </a:r>
            <a:r>
              <a:rPr lang="en-US"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негізінде</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жүзеге</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асырылады</a:t>
            </a:r>
            <a:r>
              <a:rPr lang="ru-RU" sz="1200" dirty="0">
                <a:solidFill>
                  <a:srgbClr val="002060"/>
                </a:solidFill>
                <a:latin typeface="Arial" panose="020B0604020202020204" pitchFamily="34" charset="0"/>
                <a:cs typeface="Arial" panose="020B0604020202020204" pitchFamily="34" charset="0"/>
              </a:rPr>
              <a:t>.</a:t>
            </a:r>
          </a:p>
          <a:p>
            <a:endParaRPr lang="ru-RU" sz="1200" dirty="0">
              <a:solidFill>
                <a:srgbClr val="002060"/>
              </a:solidFill>
              <a:latin typeface="Arial" panose="020B0604020202020204" pitchFamily="34" charset="0"/>
              <a:cs typeface="Arial" panose="020B0604020202020204" pitchFamily="34" charset="0"/>
            </a:endParaRPr>
          </a:p>
          <a:p>
            <a:pPr algn="just"/>
            <a:r>
              <a:rPr lang="ru-RU" sz="1200" dirty="0" err="1">
                <a:solidFill>
                  <a:srgbClr val="002060"/>
                </a:solidFill>
                <a:latin typeface="Arial" panose="020B0604020202020204" pitchFamily="34" charset="0"/>
                <a:cs typeface="Arial" panose="020B0604020202020204" pitchFamily="34" charset="0"/>
              </a:rPr>
              <a:t>Басқарма</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мүшелерінің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тиімділігін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бағалау</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рәсімі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келесі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кезеңдерден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тұрады</a:t>
            </a:r>
            <a:r>
              <a:rPr lang="ru-RU" sz="1200" dirty="0">
                <a:solidFill>
                  <a:srgbClr val="002060"/>
                </a:solidFill>
                <a:latin typeface="Arial" panose="020B0604020202020204" pitchFamily="34" charset="0"/>
                <a:cs typeface="Arial" panose="020B0604020202020204" pitchFamily="34" charset="0"/>
              </a:rPr>
              <a:t>: </a:t>
            </a:r>
          </a:p>
          <a:p>
            <a:pPr algn="just"/>
            <a:endParaRPr lang="ru-RU" sz="1200" dirty="0">
              <a:solidFill>
                <a:srgbClr val="002060"/>
              </a:solidFill>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Ø"/>
            </a:pPr>
            <a:r>
              <a:rPr lang="kk-KZ" sz="1200" dirty="0">
                <a:solidFill>
                  <a:srgbClr val="002060"/>
                </a:solidFill>
                <a:latin typeface="Arial" panose="020B0604020202020204" pitchFamily="34" charset="0"/>
                <a:cs typeface="Arial" panose="020B0604020202020204" pitchFamily="34" charset="0"/>
              </a:rPr>
              <a:t>НТК</a:t>
            </a:r>
            <a:r>
              <a:rPr lang="en-US"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таңдау</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және</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оларды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Жалғыз</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акционермен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келісу</a:t>
            </a:r>
            <a:r>
              <a:rPr lang="ru-RU" sz="1200" dirty="0">
                <a:solidFill>
                  <a:srgbClr val="002060"/>
                </a:solidFill>
                <a:latin typeface="Arial" panose="020B0604020202020204" pitchFamily="34" charset="0"/>
                <a:cs typeface="Arial" panose="020B0604020202020204" pitchFamily="34" charset="0"/>
              </a:rPr>
              <a:t>; </a:t>
            </a:r>
          </a:p>
          <a:p>
            <a:pPr marL="171450" indent="-171450" algn="just">
              <a:buFont typeface="Wingdings" panose="05000000000000000000" pitchFamily="2" charset="2"/>
              <a:buChar char="Ø"/>
            </a:pPr>
            <a:r>
              <a:rPr lang="kk-KZ" sz="1200" dirty="0">
                <a:solidFill>
                  <a:srgbClr val="002060"/>
                </a:solidFill>
                <a:latin typeface="Arial" panose="020B0604020202020204" pitchFamily="34" charset="0"/>
                <a:cs typeface="Arial" panose="020B0604020202020204" pitchFamily="34" charset="0"/>
              </a:rPr>
              <a:t>НТК </a:t>
            </a:r>
            <a:r>
              <a:rPr lang="ru-RU" sz="1200" dirty="0" err="1">
                <a:solidFill>
                  <a:srgbClr val="002060"/>
                </a:solidFill>
                <a:latin typeface="Arial" panose="020B0604020202020204" pitchFamily="34" charset="0"/>
                <a:cs typeface="Arial" panose="020B0604020202020204" pitchFamily="34" charset="0"/>
              </a:rPr>
              <a:t>карталарын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Директорлар</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кеңесінің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бекітуі</a:t>
            </a:r>
            <a:r>
              <a:rPr lang="ru-RU" sz="1200" dirty="0">
                <a:solidFill>
                  <a:srgbClr val="002060"/>
                </a:solidFill>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Ø"/>
            </a:pPr>
            <a:r>
              <a:rPr lang="ru-RU" sz="1200" dirty="0" err="1">
                <a:solidFill>
                  <a:srgbClr val="002060"/>
                </a:solidFill>
                <a:latin typeface="Arial" panose="020B0604020202020204" pitchFamily="34" charset="0"/>
                <a:cs typeface="Arial" panose="020B0604020202020204" pitchFamily="34" charset="0"/>
              </a:rPr>
              <a:t>Нақты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нәтижелілікті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есептеу</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және</a:t>
            </a:r>
            <a:r>
              <a:rPr lang="ru-RU" sz="1200" dirty="0">
                <a:solidFill>
                  <a:srgbClr val="002060"/>
                </a:solidFill>
                <a:latin typeface="Arial" panose="020B0604020202020204" pitchFamily="34" charset="0"/>
                <a:cs typeface="Arial" panose="020B0604020202020204" pitchFamily="34" charset="0"/>
              </a:rPr>
              <a:t> оны </a:t>
            </a:r>
            <a:r>
              <a:rPr lang="ru-RU" sz="1200" dirty="0" err="1">
                <a:solidFill>
                  <a:srgbClr val="002060"/>
                </a:solidFill>
                <a:latin typeface="Arial" panose="020B0604020202020204" pitchFamily="34" charset="0"/>
                <a:cs typeface="Arial" panose="020B0604020202020204" pitchFamily="34" charset="0"/>
              </a:rPr>
              <a:t>Жалғыз</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акционермен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және</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ішкі</a:t>
            </a:r>
            <a:r>
              <a:rPr lang="ru-RU" sz="1200" dirty="0">
                <a:solidFill>
                  <a:srgbClr val="002060"/>
                </a:solidFill>
                <a:latin typeface="Arial" panose="020B0604020202020204" pitchFamily="34" charset="0"/>
                <a:cs typeface="Arial" panose="020B0604020202020204" pitchFamily="34" charset="0"/>
              </a:rPr>
              <a:t> аудит </a:t>
            </a:r>
            <a:r>
              <a:rPr lang="ru-RU" sz="1200" dirty="0" err="1">
                <a:solidFill>
                  <a:srgbClr val="002060"/>
                </a:solidFill>
                <a:latin typeface="Arial" panose="020B0604020202020204" pitchFamily="34" charset="0"/>
                <a:cs typeface="Arial" panose="020B0604020202020204" pitchFamily="34" charset="0"/>
              </a:rPr>
              <a:t>қызметімен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келісу</a:t>
            </a:r>
            <a:r>
              <a:rPr lang="ru-RU" sz="1200" dirty="0">
                <a:solidFill>
                  <a:srgbClr val="002060"/>
                </a:solidFill>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Ø"/>
            </a:pPr>
            <a:r>
              <a:rPr lang="ru-RU" sz="1200" dirty="0" err="1">
                <a:solidFill>
                  <a:srgbClr val="002060"/>
                </a:solidFill>
                <a:latin typeface="Arial" panose="020B0604020202020204" pitchFamily="34" charset="0"/>
                <a:cs typeface="Arial" panose="020B0604020202020204" pitchFamily="34" charset="0"/>
              </a:rPr>
              <a:t>Қордың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қаржы-шаруашылық</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қызметінің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нәтижелері</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белгіленген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тәртіппен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бекітілгеннен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кейін</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Директорлар</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кеңесінің</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сыйақы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төлеу</a:t>
            </a:r>
            <a:r>
              <a:rPr lang="ru-RU" sz="1200" dirty="0">
                <a:solidFill>
                  <a:srgbClr val="002060"/>
                </a:solidFill>
                <a:latin typeface="Arial" panose="020B0604020202020204" pitchFamily="34" charset="0"/>
                <a:cs typeface="Arial" panose="020B0604020202020204" pitchFamily="34" charset="0"/>
              </a:rPr>
              <a:t>/</a:t>
            </a:r>
            <a:r>
              <a:rPr lang="ru-RU" sz="1200" dirty="0" err="1">
                <a:solidFill>
                  <a:srgbClr val="002060"/>
                </a:solidFill>
                <a:latin typeface="Arial" panose="020B0604020202020204" pitchFamily="34" charset="0"/>
                <a:cs typeface="Arial" panose="020B0604020202020204" pitchFamily="34" charset="0"/>
              </a:rPr>
              <a:t>төлемеу</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туралы</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шешім</a:t>
            </a:r>
            <a:r>
              <a:rPr lang="ru-RU" sz="1200" dirty="0">
                <a:solidFill>
                  <a:srgbClr val="002060"/>
                </a:solidFill>
                <a:latin typeface="Arial" panose="020B0604020202020204" pitchFamily="34" charset="0"/>
                <a:cs typeface="Arial" panose="020B0604020202020204" pitchFamily="34" charset="0"/>
              </a:rPr>
              <a:t> </a:t>
            </a:r>
            <a:r>
              <a:rPr lang="ru-RU" sz="1200" dirty="0" err="1">
                <a:solidFill>
                  <a:srgbClr val="002060"/>
                </a:solidFill>
                <a:latin typeface="Arial" panose="020B0604020202020204" pitchFamily="34" charset="0"/>
                <a:cs typeface="Arial" panose="020B0604020202020204" pitchFamily="34" charset="0"/>
              </a:rPr>
              <a:t>қабылдауы</a:t>
            </a:r>
            <a:r>
              <a:rPr lang="ru-RU" sz="1200" dirty="0">
                <a:solidFill>
                  <a:srgbClr val="002060"/>
                </a:solidFill>
                <a:latin typeface="Arial" panose="020B0604020202020204" pitchFamily="34" charset="0"/>
                <a:cs typeface="Arial" panose="020B0604020202020204" pitchFamily="34" charset="0"/>
              </a:rPr>
              <a:t>.</a:t>
            </a:r>
          </a:p>
        </p:txBody>
      </p:sp>
      <p:sp>
        <p:nvSpPr>
          <p:cNvPr id="13" name="Прямоугольник: скругленные углы 12">
            <a:extLst>
              <a:ext uri="{FF2B5EF4-FFF2-40B4-BE49-F238E27FC236}">
                <a16:creationId xmlns:a16="http://schemas.microsoft.com/office/drawing/2014/main" id="{6F7ECFC8-132C-4B6E-B5F8-DB25B51B7909}"/>
              </a:ext>
            </a:extLst>
          </p:cNvPr>
          <p:cNvSpPr/>
          <p:nvPr/>
        </p:nvSpPr>
        <p:spPr>
          <a:xfrm>
            <a:off x="6142684" y="4382867"/>
            <a:ext cx="5257799" cy="184665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12" name="Shape 0">
            <a:extLst>
              <a:ext uri="{FF2B5EF4-FFF2-40B4-BE49-F238E27FC236}">
                <a16:creationId xmlns:a16="http://schemas.microsoft.com/office/drawing/2014/main" id="{46F77681-AA1D-7BB6-B746-1A33D651257A}"/>
              </a:ext>
            </a:extLst>
          </p:cNvPr>
          <p:cNvSpPr/>
          <p:nvPr/>
        </p:nvSpPr>
        <p:spPr>
          <a:xfrm>
            <a:off x="344650" y="428432"/>
            <a:ext cx="413580" cy="413580"/>
          </a:xfrm>
          <a:prstGeom prst="roundRect">
            <a:avLst>
              <a:gd name="adj" fmla="val 25000"/>
            </a:avLst>
          </a:prstGeom>
          <a:gradFill flip="none" rotWithShape="1">
            <a:gsLst>
              <a:gs pos="0">
                <a:srgbClr val="1A365D"/>
              </a:gs>
              <a:gs pos="100000">
                <a:srgbClr val="2B6CB0"/>
              </a:gs>
            </a:gsLst>
            <a:lin ang="2700000" scaled="1"/>
          </a:gradFill>
          <a:ln/>
          <a:effectLst>
            <a:outerShdw blurRad="129244" dist="86163" dir="5400000" algn="bl" rotWithShape="0">
              <a:srgbClr val="000000">
                <a:alpha val="10196"/>
              </a:srgbClr>
            </a:outerShdw>
          </a:effectLst>
        </p:spPr>
      </p:sp>
      <p:sp>
        <p:nvSpPr>
          <p:cNvPr id="21" name="Shape 1">
            <a:extLst>
              <a:ext uri="{FF2B5EF4-FFF2-40B4-BE49-F238E27FC236}">
                <a16:creationId xmlns:a16="http://schemas.microsoft.com/office/drawing/2014/main" id="{DC77B8C5-02D8-B5F1-3B64-513F82D0B68D}"/>
              </a:ext>
            </a:extLst>
          </p:cNvPr>
          <p:cNvSpPr/>
          <p:nvPr/>
        </p:nvSpPr>
        <p:spPr>
          <a:xfrm>
            <a:off x="465278" y="549059"/>
            <a:ext cx="172325" cy="172325"/>
          </a:xfrm>
          <a:custGeom>
            <a:avLst/>
            <a:gdLst/>
            <a:ahLst/>
            <a:cxnLst/>
            <a:rect l="l" t="t" r="r" b="b"/>
            <a:pathLst>
              <a:path w="172325" h="172325">
                <a:moveTo>
                  <a:pt x="0" y="141226"/>
                </a:moveTo>
                <a:lnTo>
                  <a:pt x="0" y="36855"/>
                </a:lnTo>
                <a:cubicBezTo>
                  <a:pt x="0" y="29046"/>
                  <a:pt x="8111" y="23863"/>
                  <a:pt x="15583" y="26084"/>
                </a:cubicBezTo>
                <a:cubicBezTo>
                  <a:pt x="45101" y="34903"/>
                  <a:pt x="65968" y="27936"/>
                  <a:pt x="86970" y="20935"/>
                </a:cubicBezTo>
                <a:cubicBezTo>
                  <a:pt x="108679" y="13698"/>
                  <a:pt x="130523" y="6429"/>
                  <a:pt x="162127" y="16526"/>
                </a:cubicBezTo>
                <a:cubicBezTo>
                  <a:pt x="168354" y="18511"/>
                  <a:pt x="172325" y="24536"/>
                  <a:pt x="172325" y="31099"/>
                </a:cubicBezTo>
                <a:lnTo>
                  <a:pt x="172325" y="135470"/>
                </a:lnTo>
                <a:cubicBezTo>
                  <a:pt x="172325" y="143279"/>
                  <a:pt x="164214" y="148462"/>
                  <a:pt x="156775" y="146241"/>
                </a:cubicBezTo>
                <a:cubicBezTo>
                  <a:pt x="127258" y="137423"/>
                  <a:pt x="106357" y="144390"/>
                  <a:pt x="85388" y="151390"/>
                </a:cubicBezTo>
                <a:cubicBezTo>
                  <a:pt x="63680" y="158627"/>
                  <a:pt x="41836" y="165897"/>
                  <a:pt x="10232" y="155799"/>
                </a:cubicBezTo>
                <a:cubicBezTo>
                  <a:pt x="4005" y="153814"/>
                  <a:pt x="34" y="147789"/>
                  <a:pt x="34" y="141226"/>
                </a:cubicBezTo>
                <a:close/>
                <a:moveTo>
                  <a:pt x="113088" y="86163"/>
                </a:moveTo>
                <a:cubicBezTo>
                  <a:pt x="113088" y="68324"/>
                  <a:pt x="101039" y="53852"/>
                  <a:pt x="86163" y="53852"/>
                </a:cubicBezTo>
                <a:cubicBezTo>
                  <a:pt x="71286" y="53852"/>
                  <a:pt x="59237" y="68324"/>
                  <a:pt x="59237" y="86163"/>
                </a:cubicBezTo>
                <a:cubicBezTo>
                  <a:pt x="59237" y="104001"/>
                  <a:pt x="71286" y="118473"/>
                  <a:pt x="86163" y="118473"/>
                </a:cubicBezTo>
                <a:cubicBezTo>
                  <a:pt x="101039" y="118473"/>
                  <a:pt x="113088" y="104001"/>
                  <a:pt x="113088" y="86163"/>
                </a:cubicBezTo>
                <a:close/>
                <a:moveTo>
                  <a:pt x="40389" y="139206"/>
                </a:moveTo>
                <a:cubicBezTo>
                  <a:pt x="41870" y="139206"/>
                  <a:pt x="43048" y="137927"/>
                  <a:pt x="42812" y="136480"/>
                </a:cubicBezTo>
                <a:cubicBezTo>
                  <a:pt x="41264" y="127123"/>
                  <a:pt x="33725" y="119820"/>
                  <a:pt x="24233" y="118642"/>
                </a:cubicBezTo>
                <a:cubicBezTo>
                  <a:pt x="22752" y="118473"/>
                  <a:pt x="21541" y="119685"/>
                  <a:pt x="21541" y="121166"/>
                </a:cubicBezTo>
                <a:lnTo>
                  <a:pt x="21541" y="134595"/>
                </a:lnTo>
                <a:cubicBezTo>
                  <a:pt x="21541" y="135807"/>
                  <a:pt x="22348" y="136884"/>
                  <a:pt x="23560" y="137187"/>
                </a:cubicBezTo>
                <a:cubicBezTo>
                  <a:pt x="29585" y="138601"/>
                  <a:pt x="35105" y="139240"/>
                  <a:pt x="40389" y="139240"/>
                </a:cubicBezTo>
                <a:close/>
                <a:moveTo>
                  <a:pt x="147587" y="122008"/>
                </a:moveTo>
                <a:cubicBezTo>
                  <a:pt x="149270" y="122277"/>
                  <a:pt x="150784" y="120998"/>
                  <a:pt x="150784" y="119315"/>
                </a:cubicBezTo>
                <a:lnTo>
                  <a:pt x="150784" y="104977"/>
                </a:lnTo>
                <a:cubicBezTo>
                  <a:pt x="150784" y="103496"/>
                  <a:pt x="149573" y="102251"/>
                  <a:pt x="148092" y="102453"/>
                </a:cubicBezTo>
                <a:cubicBezTo>
                  <a:pt x="139610" y="103496"/>
                  <a:pt x="132643" y="109487"/>
                  <a:pt x="130186" y="117464"/>
                </a:cubicBezTo>
                <a:cubicBezTo>
                  <a:pt x="129715" y="119046"/>
                  <a:pt x="130960" y="120527"/>
                  <a:pt x="132610" y="120560"/>
                </a:cubicBezTo>
                <a:cubicBezTo>
                  <a:pt x="137389" y="120695"/>
                  <a:pt x="142370" y="121132"/>
                  <a:pt x="147553" y="122008"/>
                </a:cubicBezTo>
                <a:close/>
                <a:moveTo>
                  <a:pt x="150784" y="51159"/>
                </a:moveTo>
                <a:lnTo>
                  <a:pt x="150784" y="37730"/>
                </a:lnTo>
                <a:cubicBezTo>
                  <a:pt x="150784" y="36518"/>
                  <a:pt x="149943" y="35441"/>
                  <a:pt x="148765" y="35138"/>
                </a:cubicBezTo>
                <a:cubicBezTo>
                  <a:pt x="142740" y="33725"/>
                  <a:pt x="137221" y="33085"/>
                  <a:pt x="131936" y="33085"/>
                </a:cubicBezTo>
                <a:cubicBezTo>
                  <a:pt x="130455" y="33085"/>
                  <a:pt x="129277" y="34364"/>
                  <a:pt x="129513" y="35811"/>
                </a:cubicBezTo>
                <a:cubicBezTo>
                  <a:pt x="131061" y="45168"/>
                  <a:pt x="138601" y="52472"/>
                  <a:pt x="148092" y="53650"/>
                </a:cubicBezTo>
                <a:cubicBezTo>
                  <a:pt x="149573" y="53818"/>
                  <a:pt x="150784" y="52606"/>
                  <a:pt x="150784" y="51125"/>
                </a:cubicBezTo>
                <a:close/>
                <a:moveTo>
                  <a:pt x="42139" y="54828"/>
                </a:moveTo>
                <a:cubicBezTo>
                  <a:pt x="42610" y="53246"/>
                  <a:pt x="41365" y="51765"/>
                  <a:pt x="39716" y="51731"/>
                </a:cubicBezTo>
                <a:cubicBezTo>
                  <a:pt x="34936" y="51597"/>
                  <a:pt x="29955" y="51159"/>
                  <a:pt x="24772" y="50284"/>
                </a:cubicBezTo>
                <a:cubicBezTo>
                  <a:pt x="23089" y="50015"/>
                  <a:pt x="21574" y="51294"/>
                  <a:pt x="21574" y="52977"/>
                </a:cubicBezTo>
                <a:lnTo>
                  <a:pt x="21541" y="67314"/>
                </a:lnTo>
                <a:cubicBezTo>
                  <a:pt x="21541" y="68795"/>
                  <a:pt x="22752" y="70041"/>
                  <a:pt x="24233" y="69839"/>
                </a:cubicBezTo>
                <a:cubicBezTo>
                  <a:pt x="32715" y="68795"/>
                  <a:pt x="39682" y="62804"/>
                  <a:pt x="42139" y="54828"/>
                </a:cubicBezTo>
                <a:close/>
              </a:path>
            </a:pathLst>
          </a:custGeom>
          <a:solidFill>
            <a:srgbClr val="FFFFFF"/>
          </a:solidFill>
          <a:ln/>
        </p:spPr>
      </p:sp>
      <p:sp>
        <p:nvSpPr>
          <p:cNvPr id="23" name="Shape 4">
            <a:extLst>
              <a:ext uri="{FF2B5EF4-FFF2-40B4-BE49-F238E27FC236}">
                <a16:creationId xmlns:a16="http://schemas.microsoft.com/office/drawing/2014/main" id="{E43BDCB8-2CCC-E728-281D-8F509A9AC4C9}"/>
              </a:ext>
            </a:extLst>
          </p:cNvPr>
          <p:cNvSpPr/>
          <p:nvPr/>
        </p:nvSpPr>
        <p:spPr>
          <a:xfrm>
            <a:off x="348172" y="980632"/>
            <a:ext cx="827160" cy="34465"/>
          </a:xfrm>
          <a:prstGeom prst="roundRect">
            <a:avLst>
              <a:gd name="adj" fmla="val 0"/>
            </a:avLst>
          </a:prstGeom>
          <a:gradFill flip="none" rotWithShape="1">
            <a:gsLst>
              <a:gs pos="0">
                <a:srgbClr val="4299E1"/>
              </a:gs>
              <a:gs pos="100000">
                <a:srgbClr val="000000">
                  <a:alpha val="0"/>
                </a:srgbClr>
              </a:gs>
            </a:gsLst>
            <a:lin ang="0" scaled="1"/>
          </a:gradFill>
          <a:ln/>
        </p:spPr>
      </p:sp>
      <p:sp>
        <p:nvSpPr>
          <p:cNvPr id="70" name="Shape 47">
            <a:extLst>
              <a:ext uri="{FF2B5EF4-FFF2-40B4-BE49-F238E27FC236}">
                <a16:creationId xmlns:a16="http://schemas.microsoft.com/office/drawing/2014/main" id="{EF394223-275A-AD25-5C38-A969BFF648B2}"/>
              </a:ext>
            </a:extLst>
          </p:cNvPr>
          <p:cNvSpPr/>
          <p:nvPr/>
        </p:nvSpPr>
        <p:spPr>
          <a:xfrm>
            <a:off x="6142683" y="4502512"/>
            <a:ext cx="5689095" cy="1627343"/>
          </a:xfrm>
          <a:prstGeom prst="roundRect">
            <a:avLst>
              <a:gd name="adj" fmla="val 10959"/>
            </a:avLst>
          </a:prstGeom>
          <a:gradFill flip="none" rotWithShape="1">
            <a:gsLst>
              <a:gs pos="0">
                <a:srgbClr val="4299E1">
                  <a:alpha val="5000"/>
                </a:srgbClr>
              </a:gs>
              <a:gs pos="100000">
                <a:srgbClr val="000000">
                  <a:alpha val="0"/>
                </a:srgbClr>
              </a:gs>
            </a:gsLst>
            <a:lin ang="0" scaled="1"/>
          </a:gradFill>
          <a:ln w="12700">
            <a:solidFill>
              <a:srgbClr val="4299E1">
                <a:alpha val="10196"/>
              </a:srgbClr>
            </a:solidFill>
            <a:prstDash val="solid"/>
          </a:ln>
        </p:spPr>
      </p:sp>
      <p:sp>
        <p:nvSpPr>
          <p:cNvPr id="71" name="Shape 48">
            <a:extLst>
              <a:ext uri="{FF2B5EF4-FFF2-40B4-BE49-F238E27FC236}">
                <a16:creationId xmlns:a16="http://schemas.microsoft.com/office/drawing/2014/main" id="{DAA8968A-43EB-27DA-E6BE-7022522E8CFF}"/>
              </a:ext>
            </a:extLst>
          </p:cNvPr>
          <p:cNvSpPr/>
          <p:nvPr/>
        </p:nvSpPr>
        <p:spPr>
          <a:xfrm>
            <a:off x="6231838" y="4704827"/>
            <a:ext cx="213115" cy="189116"/>
          </a:xfrm>
          <a:custGeom>
            <a:avLst/>
            <a:gdLst/>
            <a:ahLst/>
            <a:cxnLst/>
            <a:rect l="l" t="t" r="r" b="b"/>
            <a:pathLst>
              <a:path w="112665" h="112665">
                <a:moveTo>
                  <a:pt x="56333" y="112665"/>
                </a:moveTo>
                <a:cubicBezTo>
                  <a:pt x="87424" y="112665"/>
                  <a:pt x="112665" y="87424"/>
                  <a:pt x="112665" y="56333"/>
                </a:cubicBezTo>
                <a:cubicBezTo>
                  <a:pt x="112665" y="25242"/>
                  <a:pt x="87424" y="0"/>
                  <a:pt x="56333" y="0"/>
                </a:cubicBezTo>
                <a:cubicBezTo>
                  <a:pt x="25242" y="0"/>
                  <a:pt x="0" y="25242"/>
                  <a:pt x="0" y="56333"/>
                </a:cubicBezTo>
                <a:cubicBezTo>
                  <a:pt x="0" y="87424"/>
                  <a:pt x="25242" y="112665"/>
                  <a:pt x="56333" y="112665"/>
                </a:cubicBezTo>
                <a:close/>
                <a:moveTo>
                  <a:pt x="49291" y="35208"/>
                </a:moveTo>
                <a:cubicBezTo>
                  <a:pt x="49291" y="31322"/>
                  <a:pt x="52446" y="28166"/>
                  <a:pt x="56333" y="28166"/>
                </a:cubicBezTo>
                <a:cubicBezTo>
                  <a:pt x="60219" y="28166"/>
                  <a:pt x="63374" y="31322"/>
                  <a:pt x="63374" y="35208"/>
                </a:cubicBezTo>
                <a:cubicBezTo>
                  <a:pt x="63374" y="39094"/>
                  <a:pt x="60219" y="42250"/>
                  <a:pt x="56333" y="42250"/>
                </a:cubicBezTo>
                <a:cubicBezTo>
                  <a:pt x="52446" y="42250"/>
                  <a:pt x="49291" y="39094"/>
                  <a:pt x="49291" y="35208"/>
                </a:cubicBezTo>
                <a:close/>
                <a:moveTo>
                  <a:pt x="47531" y="49291"/>
                </a:moveTo>
                <a:lnTo>
                  <a:pt x="58093" y="49291"/>
                </a:lnTo>
                <a:cubicBezTo>
                  <a:pt x="61020" y="49291"/>
                  <a:pt x="63374" y="51646"/>
                  <a:pt x="63374" y="54572"/>
                </a:cubicBezTo>
                <a:lnTo>
                  <a:pt x="63374" y="73937"/>
                </a:lnTo>
                <a:lnTo>
                  <a:pt x="65135" y="73937"/>
                </a:lnTo>
                <a:cubicBezTo>
                  <a:pt x="68061" y="73937"/>
                  <a:pt x="70416" y="76291"/>
                  <a:pt x="70416" y="79218"/>
                </a:cubicBezTo>
                <a:cubicBezTo>
                  <a:pt x="70416" y="82144"/>
                  <a:pt x="68061" y="84499"/>
                  <a:pt x="65135" y="84499"/>
                </a:cubicBezTo>
                <a:lnTo>
                  <a:pt x="47531" y="84499"/>
                </a:lnTo>
                <a:cubicBezTo>
                  <a:pt x="44604" y="84499"/>
                  <a:pt x="42250" y="82144"/>
                  <a:pt x="42250" y="79218"/>
                </a:cubicBezTo>
                <a:cubicBezTo>
                  <a:pt x="42250" y="76291"/>
                  <a:pt x="44604" y="73937"/>
                  <a:pt x="47531" y="73937"/>
                </a:cubicBezTo>
                <a:lnTo>
                  <a:pt x="52812" y="73937"/>
                </a:lnTo>
                <a:lnTo>
                  <a:pt x="52812" y="59853"/>
                </a:lnTo>
                <a:lnTo>
                  <a:pt x="47531" y="59853"/>
                </a:lnTo>
                <a:cubicBezTo>
                  <a:pt x="44604" y="59853"/>
                  <a:pt x="42250" y="57499"/>
                  <a:pt x="42250" y="54572"/>
                </a:cubicBezTo>
                <a:cubicBezTo>
                  <a:pt x="42250" y="51646"/>
                  <a:pt x="44604" y="49291"/>
                  <a:pt x="47531" y="49291"/>
                </a:cubicBezTo>
                <a:close/>
              </a:path>
            </a:pathLst>
          </a:custGeom>
          <a:solidFill>
            <a:srgbClr val="4299E1"/>
          </a:solidFill>
          <a:ln/>
        </p:spPr>
      </p:sp>
      <p:sp>
        <p:nvSpPr>
          <p:cNvPr id="72" name="Text 49">
            <a:extLst>
              <a:ext uri="{FF2B5EF4-FFF2-40B4-BE49-F238E27FC236}">
                <a16:creationId xmlns:a16="http://schemas.microsoft.com/office/drawing/2014/main" id="{13C8566D-386F-5C90-841D-55C699346A49}"/>
              </a:ext>
            </a:extLst>
          </p:cNvPr>
          <p:cNvSpPr/>
          <p:nvPr/>
        </p:nvSpPr>
        <p:spPr>
          <a:xfrm>
            <a:off x="6561708" y="5080244"/>
            <a:ext cx="5072392" cy="349605"/>
          </a:xfrm>
          <a:prstGeom prst="rect">
            <a:avLst/>
          </a:prstGeom>
          <a:noFill/>
          <a:ln/>
        </p:spPr>
        <p:txBody>
          <a:bodyPr wrap="square" lIns="0" tIns="0" rIns="0" bIns="0" rtlCol="0" anchor="ctr"/>
          <a:lstStyle/>
          <a:p>
            <a:pPr algn="just">
              <a:lnSpc>
                <a:spcPct val="120000"/>
              </a:lnSpc>
            </a:pPr>
            <a:r>
              <a:rPr lang="ru-RU" sz="1200" dirty="0">
                <a:solidFill>
                  <a:srgbClr val="2B6CB0"/>
                </a:solidFill>
                <a:latin typeface="Arial" panose="020B0604020202020204" pitchFamily="34" charset="0"/>
                <a:ea typeface="MiSans" pitchFamily="34" charset="-122"/>
                <a:cs typeface="Arial" panose="020B0604020202020204" pitchFamily="34" charset="0"/>
              </a:rPr>
              <a:t>ҚР </a:t>
            </a:r>
            <a:r>
              <a:rPr lang="ru-RU" sz="1200" dirty="0" err="1">
                <a:solidFill>
                  <a:srgbClr val="2B6CB0"/>
                </a:solidFill>
                <a:latin typeface="Arial" panose="020B0604020202020204" pitchFamily="34" charset="0"/>
                <a:ea typeface="MiSans" pitchFamily="34" charset="-122"/>
                <a:cs typeface="Arial" panose="020B0604020202020204" pitchFamily="34" charset="0"/>
              </a:rPr>
              <a:t>Ұлттық</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Банкі</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Басқармасының</a:t>
            </a:r>
            <a:r>
              <a:rPr lang="ru-RU" sz="1200" dirty="0">
                <a:solidFill>
                  <a:srgbClr val="2B6CB0"/>
                </a:solidFill>
                <a:latin typeface="Arial" panose="020B0604020202020204" pitchFamily="34" charset="0"/>
                <a:ea typeface="MiSans" pitchFamily="34" charset="-122"/>
                <a:cs typeface="Arial" panose="020B0604020202020204" pitchFamily="34" charset="0"/>
              </a:rPr>
              <a:t> 2018 </a:t>
            </a:r>
            <a:r>
              <a:rPr lang="ru-RU" sz="1200" dirty="0" err="1">
                <a:solidFill>
                  <a:srgbClr val="2B6CB0"/>
                </a:solidFill>
                <a:latin typeface="Arial" panose="020B0604020202020204" pitchFamily="34" charset="0"/>
                <a:ea typeface="MiSans" pitchFamily="34" charset="-122"/>
                <a:cs typeface="Arial" panose="020B0604020202020204" pitchFamily="34" charset="0"/>
              </a:rPr>
              <a:t>жылғы</a:t>
            </a:r>
            <a:r>
              <a:rPr lang="ru-RU" sz="1200" dirty="0">
                <a:solidFill>
                  <a:srgbClr val="2B6CB0"/>
                </a:solidFill>
                <a:latin typeface="Arial" panose="020B0604020202020204" pitchFamily="34" charset="0"/>
                <a:ea typeface="MiSans" pitchFamily="34" charset="-122"/>
                <a:cs typeface="Arial" panose="020B0604020202020204" pitchFamily="34" charset="0"/>
              </a:rPr>
              <a:t> 27 </a:t>
            </a:r>
            <a:r>
              <a:rPr lang="ru-RU" sz="1200" dirty="0" err="1">
                <a:solidFill>
                  <a:srgbClr val="2B6CB0"/>
                </a:solidFill>
                <a:latin typeface="Arial" panose="020B0604020202020204" pitchFamily="34" charset="0"/>
                <a:ea typeface="MiSans" pitchFamily="34" charset="-122"/>
                <a:cs typeface="Arial" panose="020B0604020202020204" pitchFamily="34" charset="0"/>
              </a:rPr>
              <a:t>тамыздағы</a:t>
            </a:r>
            <a:r>
              <a:rPr lang="ru-RU" sz="1200" dirty="0">
                <a:solidFill>
                  <a:srgbClr val="2B6CB0"/>
                </a:solidFill>
                <a:latin typeface="Arial" panose="020B0604020202020204" pitchFamily="34" charset="0"/>
                <a:ea typeface="MiSans" pitchFamily="34" charset="-122"/>
                <a:cs typeface="Arial" panose="020B0604020202020204" pitchFamily="34" charset="0"/>
              </a:rPr>
              <a:t> № 189 </a:t>
            </a:r>
            <a:r>
              <a:rPr lang="ru-RU" sz="1200" dirty="0" err="1">
                <a:solidFill>
                  <a:srgbClr val="2B6CB0"/>
                </a:solidFill>
                <a:latin typeface="Arial" panose="020B0604020202020204" pitchFamily="34" charset="0"/>
                <a:ea typeface="MiSans" pitchFamily="34" charset="-122"/>
                <a:cs typeface="Arial" panose="020B0604020202020204" pitchFamily="34" charset="0"/>
              </a:rPr>
              <a:t>қаулысына</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сәйкес</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Қор</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жыл</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қорытынды</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бойынша</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Басқарма</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мүшелеріне</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төленген</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сыйақы</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туралы</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ақпаратты</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Қаржылық</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есептілік</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депозитарийнің</a:t>
            </a:r>
            <a:r>
              <a:rPr lang="ru-RU" sz="1200" dirty="0">
                <a:solidFill>
                  <a:srgbClr val="2B6CB0"/>
                </a:solidFill>
                <a:latin typeface="Arial" panose="020B0604020202020204" pitchFamily="34" charset="0"/>
                <a:ea typeface="MiSans" pitchFamily="34" charset="-122"/>
                <a:cs typeface="Arial" panose="020B0604020202020204" pitchFamily="34" charset="0"/>
              </a:rPr>
              <a:t> интернет-</a:t>
            </a:r>
            <a:r>
              <a:rPr lang="ru-RU" sz="1200" dirty="0" err="1">
                <a:solidFill>
                  <a:srgbClr val="2B6CB0"/>
                </a:solidFill>
                <a:latin typeface="Arial" panose="020B0604020202020204" pitchFamily="34" charset="0"/>
                <a:ea typeface="MiSans" pitchFamily="34" charset="-122"/>
                <a:cs typeface="Arial" panose="020B0604020202020204" pitchFamily="34" charset="0"/>
              </a:rPr>
              <a:t>ресурсында</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орналастырды</a:t>
            </a:r>
            <a:r>
              <a:rPr lang="ru-RU" sz="1200" dirty="0">
                <a:solidFill>
                  <a:srgbClr val="2B6CB0"/>
                </a:solidFill>
                <a:latin typeface="Arial" panose="020B0604020202020204" pitchFamily="34" charset="0"/>
                <a:ea typeface="MiSans" pitchFamily="34" charset="-122"/>
                <a:cs typeface="Arial" panose="020B0604020202020204" pitchFamily="34" charset="0"/>
              </a:rPr>
              <a:t>.</a:t>
            </a:r>
          </a:p>
          <a:p>
            <a:pPr algn="just">
              <a:lnSpc>
                <a:spcPct val="120000"/>
              </a:lnSpc>
            </a:pPr>
            <a:r>
              <a:rPr lang="ru-RU" sz="1200" dirty="0">
                <a:solidFill>
                  <a:srgbClr val="2B6CB0"/>
                </a:solidFill>
                <a:latin typeface="Arial" panose="020B0604020202020204" pitchFamily="34" charset="0"/>
                <a:ea typeface="MiSans" pitchFamily="34" charset="-122"/>
                <a:cs typeface="Arial" panose="020B0604020202020204" pitchFamily="34" charset="0"/>
              </a:rPr>
              <a:t>2025 </a:t>
            </a:r>
            <a:r>
              <a:rPr lang="ru-RU" sz="1200" dirty="0" err="1">
                <a:solidFill>
                  <a:srgbClr val="2B6CB0"/>
                </a:solidFill>
                <a:latin typeface="Arial" panose="020B0604020202020204" pitchFamily="34" charset="0"/>
                <a:ea typeface="MiSans" pitchFamily="34" charset="-122"/>
                <a:cs typeface="Arial" panose="020B0604020202020204" pitchFamily="34" charset="0"/>
              </a:rPr>
              <a:t>жыл</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үшін</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Басқарма</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мүшелеріне</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сыйақы</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төлеу</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жүзеге</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асырылған</a:t>
            </a:r>
            <a:r>
              <a:rPr lang="ru-RU" sz="1200" dirty="0">
                <a:solidFill>
                  <a:srgbClr val="2B6CB0"/>
                </a:solidFill>
                <a:latin typeface="Arial" panose="020B0604020202020204" pitchFamily="34" charset="0"/>
                <a:ea typeface="MiSans" pitchFamily="34" charset="-122"/>
                <a:cs typeface="Arial" panose="020B0604020202020204" pitchFamily="34" charset="0"/>
              </a:rPr>
              <a:t> </a:t>
            </a:r>
            <a:r>
              <a:rPr lang="ru-RU" sz="1200" dirty="0" err="1">
                <a:solidFill>
                  <a:srgbClr val="2B6CB0"/>
                </a:solidFill>
                <a:latin typeface="Arial" panose="020B0604020202020204" pitchFamily="34" charset="0"/>
                <a:ea typeface="MiSans" pitchFamily="34" charset="-122"/>
                <a:cs typeface="Arial" panose="020B0604020202020204" pitchFamily="34" charset="0"/>
              </a:rPr>
              <a:t>жоқ</a:t>
            </a:r>
            <a:r>
              <a:rPr lang="ru-RU" sz="1200" dirty="0">
                <a:solidFill>
                  <a:srgbClr val="2B6CB0"/>
                </a:solidFill>
                <a:latin typeface="Arial" panose="020B0604020202020204" pitchFamily="34" charset="0"/>
                <a:ea typeface="MiSans" pitchFamily="34" charset="-122"/>
                <a:cs typeface="Arial" panose="020B0604020202020204" pitchFamily="34" charset="0"/>
              </a:rPr>
              <a:t>.</a:t>
            </a:r>
          </a:p>
        </p:txBody>
      </p:sp>
      <p:sp>
        <p:nvSpPr>
          <p:cNvPr id="79" name="Text 42">
            <a:extLst>
              <a:ext uri="{FF2B5EF4-FFF2-40B4-BE49-F238E27FC236}">
                <a16:creationId xmlns:a16="http://schemas.microsoft.com/office/drawing/2014/main" id="{4630D7E5-0855-86AC-EC39-49615204B303}"/>
              </a:ext>
            </a:extLst>
          </p:cNvPr>
          <p:cNvSpPr/>
          <p:nvPr/>
        </p:nvSpPr>
        <p:spPr>
          <a:xfrm>
            <a:off x="11737812" y="6500281"/>
            <a:ext cx="219075"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43</a:t>
            </a:r>
            <a:endParaRPr lang="en-US" sz="1000" dirty="0">
              <a:latin typeface="Arial" panose="020B0604020202020204" pitchFamily="34" charset="0"/>
              <a:cs typeface="Arial" panose="020B0604020202020204" pitchFamily="34" charset="0"/>
            </a:endParaRPr>
          </a:p>
        </p:txBody>
      </p:sp>
      <p:sp>
        <p:nvSpPr>
          <p:cNvPr id="34" name="Text 2">
            <a:extLst>
              <a:ext uri="{FF2B5EF4-FFF2-40B4-BE49-F238E27FC236}">
                <a16:creationId xmlns:a16="http://schemas.microsoft.com/office/drawing/2014/main" id="{E1D01FE3-3E48-4BE9-A60D-46EDA6E39751}"/>
              </a:ext>
            </a:extLst>
          </p:cNvPr>
          <p:cNvSpPr/>
          <p:nvPr/>
        </p:nvSpPr>
        <p:spPr>
          <a:xfrm>
            <a:off x="884075" y="288038"/>
            <a:ext cx="10963275" cy="190500"/>
          </a:xfrm>
          <a:prstGeom prst="rect">
            <a:avLst/>
          </a:prstGeom>
          <a:noFill/>
          <a:ln/>
        </p:spPr>
        <p:txBody>
          <a:bodyPr wrap="square" lIns="0" tIns="0" rIns="0" bIns="0" rtlCol="0" anchor="ctr"/>
          <a:lstStyle/>
          <a:p>
            <a:pPr>
              <a:lnSpc>
                <a:spcPct val="120000"/>
              </a:lnSpc>
            </a:pPr>
            <a:r>
              <a:rPr lang="ru-RU"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35" name="Shape 45">
            <a:extLst>
              <a:ext uri="{FF2B5EF4-FFF2-40B4-BE49-F238E27FC236}">
                <a16:creationId xmlns:a16="http://schemas.microsoft.com/office/drawing/2014/main" id="{1859E715-D0B0-4388-801B-53F61D79CBCC}"/>
              </a:ext>
            </a:extLst>
          </p:cNvPr>
          <p:cNvSpPr/>
          <p:nvPr/>
        </p:nvSpPr>
        <p:spPr>
          <a:xfrm>
            <a:off x="435432" y="6543789"/>
            <a:ext cx="105183" cy="111125"/>
          </a:xfrm>
          <a:custGeom>
            <a:avLst/>
            <a:gdLst/>
            <a:ahLst/>
            <a:cxnLst/>
            <a:rect l="l" t="t" r="r" b="b"/>
            <a:pathLst>
              <a:path w="83344" h="111125">
                <a:moveTo>
                  <a:pt x="13891" y="0"/>
                </a:moveTo>
                <a:cubicBezTo>
                  <a:pt x="6229" y="0"/>
                  <a:pt x="0" y="6229"/>
                  <a:pt x="0" y="13891"/>
                </a:cubicBezTo>
                <a:lnTo>
                  <a:pt x="0" y="97234"/>
                </a:lnTo>
                <a:cubicBezTo>
                  <a:pt x="0" y="104896"/>
                  <a:pt x="6229" y="111125"/>
                  <a:pt x="13891" y="111125"/>
                </a:cubicBezTo>
                <a:lnTo>
                  <a:pt x="69453" y="111125"/>
                </a:lnTo>
                <a:cubicBezTo>
                  <a:pt x="77115" y="111125"/>
                  <a:pt x="83344" y="104896"/>
                  <a:pt x="83344" y="97234"/>
                </a:cubicBezTo>
                <a:lnTo>
                  <a:pt x="83344" y="13891"/>
                </a:lnTo>
                <a:cubicBezTo>
                  <a:pt x="83344" y="6229"/>
                  <a:pt x="77115" y="0"/>
                  <a:pt x="69453" y="0"/>
                </a:cubicBezTo>
                <a:lnTo>
                  <a:pt x="13891" y="0"/>
                </a:lnTo>
                <a:close/>
                <a:moveTo>
                  <a:pt x="38199" y="76398"/>
                </a:moveTo>
                <a:lnTo>
                  <a:pt x="45145" y="76398"/>
                </a:lnTo>
                <a:cubicBezTo>
                  <a:pt x="48986" y="76398"/>
                  <a:pt x="52090" y="79502"/>
                  <a:pt x="52090" y="83344"/>
                </a:cubicBezTo>
                <a:lnTo>
                  <a:pt x="52090" y="100707"/>
                </a:lnTo>
                <a:lnTo>
                  <a:pt x="31254" y="100707"/>
                </a:lnTo>
                <a:lnTo>
                  <a:pt x="31254" y="83344"/>
                </a:lnTo>
                <a:cubicBezTo>
                  <a:pt x="31254" y="79502"/>
                  <a:pt x="34358" y="76398"/>
                  <a:pt x="38199" y="76398"/>
                </a:cubicBezTo>
                <a:close/>
                <a:moveTo>
                  <a:pt x="20836" y="24309"/>
                </a:moveTo>
                <a:cubicBezTo>
                  <a:pt x="20836" y="22399"/>
                  <a:pt x="22399" y="20836"/>
                  <a:pt x="24309" y="20836"/>
                </a:cubicBezTo>
                <a:lnTo>
                  <a:pt x="31254" y="20836"/>
                </a:lnTo>
                <a:cubicBezTo>
                  <a:pt x="33164" y="20836"/>
                  <a:pt x="34727" y="22399"/>
                  <a:pt x="34727" y="24309"/>
                </a:cubicBezTo>
                <a:lnTo>
                  <a:pt x="34727" y="31254"/>
                </a:lnTo>
                <a:cubicBezTo>
                  <a:pt x="34727" y="33164"/>
                  <a:pt x="33164" y="34727"/>
                  <a:pt x="31254" y="34727"/>
                </a:cubicBezTo>
                <a:lnTo>
                  <a:pt x="24309" y="34727"/>
                </a:lnTo>
                <a:cubicBezTo>
                  <a:pt x="22399" y="34727"/>
                  <a:pt x="20836" y="33164"/>
                  <a:pt x="20836" y="31254"/>
                </a:cubicBezTo>
                <a:lnTo>
                  <a:pt x="20836" y="24309"/>
                </a:lnTo>
                <a:close/>
                <a:moveTo>
                  <a:pt x="52090" y="20836"/>
                </a:moveTo>
                <a:lnTo>
                  <a:pt x="59035" y="20836"/>
                </a:lnTo>
                <a:cubicBezTo>
                  <a:pt x="60945" y="20836"/>
                  <a:pt x="62508" y="22399"/>
                  <a:pt x="62508" y="24309"/>
                </a:cubicBezTo>
                <a:lnTo>
                  <a:pt x="62508" y="31254"/>
                </a:lnTo>
                <a:cubicBezTo>
                  <a:pt x="62508" y="33164"/>
                  <a:pt x="60945" y="34727"/>
                  <a:pt x="59035" y="34727"/>
                </a:cubicBezTo>
                <a:lnTo>
                  <a:pt x="52090" y="34727"/>
                </a:lnTo>
                <a:cubicBezTo>
                  <a:pt x="50180" y="34727"/>
                  <a:pt x="48617" y="33164"/>
                  <a:pt x="48617" y="31254"/>
                </a:cubicBezTo>
                <a:lnTo>
                  <a:pt x="48617" y="24309"/>
                </a:lnTo>
                <a:cubicBezTo>
                  <a:pt x="48617" y="22399"/>
                  <a:pt x="50180" y="20836"/>
                  <a:pt x="52090" y="20836"/>
                </a:cubicBezTo>
                <a:close/>
                <a:moveTo>
                  <a:pt x="20836" y="52090"/>
                </a:moveTo>
                <a:cubicBezTo>
                  <a:pt x="20836" y="50180"/>
                  <a:pt x="22399" y="48617"/>
                  <a:pt x="24309" y="48617"/>
                </a:cubicBezTo>
                <a:lnTo>
                  <a:pt x="31254" y="48617"/>
                </a:lnTo>
                <a:cubicBezTo>
                  <a:pt x="33164" y="48617"/>
                  <a:pt x="34727" y="50180"/>
                  <a:pt x="34727" y="52090"/>
                </a:cubicBezTo>
                <a:lnTo>
                  <a:pt x="34727" y="59035"/>
                </a:lnTo>
                <a:cubicBezTo>
                  <a:pt x="34727" y="60945"/>
                  <a:pt x="33164" y="62508"/>
                  <a:pt x="31254" y="62508"/>
                </a:cubicBezTo>
                <a:lnTo>
                  <a:pt x="24309" y="62508"/>
                </a:lnTo>
                <a:cubicBezTo>
                  <a:pt x="22399" y="62508"/>
                  <a:pt x="20836" y="60945"/>
                  <a:pt x="20836" y="59035"/>
                </a:cubicBezTo>
                <a:lnTo>
                  <a:pt x="20836" y="52090"/>
                </a:lnTo>
                <a:close/>
                <a:moveTo>
                  <a:pt x="52090" y="48617"/>
                </a:moveTo>
                <a:lnTo>
                  <a:pt x="59035" y="48617"/>
                </a:lnTo>
                <a:cubicBezTo>
                  <a:pt x="60945" y="48617"/>
                  <a:pt x="62508" y="50180"/>
                  <a:pt x="62508" y="52090"/>
                </a:cubicBezTo>
                <a:lnTo>
                  <a:pt x="62508" y="59035"/>
                </a:lnTo>
                <a:cubicBezTo>
                  <a:pt x="62508" y="60945"/>
                  <a:pt x="60945" y="62508"/>
                  <a:pt x="59035" y="62508"/>
                </a:cubicBezTo>
                <a:lnTo>
                  <a:pt x="52090" y="62508"/>
                </a:lnTo>
                <a:cubicBezTo>
                  <a:pt x="50180" y="62508"/>
                  <a:pt x="48617" y="60945"/>
                  <a:pt x="48617" y="59035"/>
                </a:cubicBezTo>
                <a:lnTo>
                  <a:pt x="48617" y="52090"/>
                </a:lnTo>
                <a:cubicBezTo>
                  <a:pt x="48617" y="50180"/>
                  <a:pt x="50180" y="48617"/>
                  <a:pt x="52090" y="48617"/>
                </a:cubicBezTo>
                <a:close/>
              </a:path>
            </a:pathLst>
          </a:custGeom>
          <a:solidFill>
            <a:srgbClr val="2B6CB0"/>
          </a:solidFill>
          <a:ln/>
        </p:spPr>
      </p:sp>
      <p:sp>
        <p:nvSpPr>
          <p:cNvPr id="36" name="Text 46">
            <a:extLst>
              <a:ext uri="{FF2B5EF4-FFF2-40B4-BE49-F238E27FC236}">
                <a16:creationId xmlns:a16="http://schemas.microsoft.com/office/drawing/2014/main" id="{2C964C6B-406C-4C3C-91EA-30BF7FAE8CD8}"/>
              </a:ext>
            </a:extLst>
          </p:cNvPr>
          <p:cNvSpPr/>
          <p:nvPr/>
        </p:nvSpPr>
        <p:spPr>
          <a:xfrm>
            <a:off x="584792" y="6461652"/>
            <a:ext cx="1132035" cy="25793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28" name="Text 3">
            <a:extLst>
              <a:ext uri="{FF2B5EF4-FFF2-40B4-BE49-F238E27FC236}">
                <a16:creationId xmlns:a16="http://schemas.microsoft.com/office/drawing/2014/main" id="{AAFB5BC6-A470-4921-BABA-D5C4EA977988}"/>
              </a:ext>
            </a:extLst>
          </p:cNvPr>
          <p:cNvSpPr/>
          <p:nvPr/>
        </p:nvSpPr>
        <p:spPr>
          <a:xfrm>
            <a:off x="845886" y="544146"/>
            <a:ext cx="8607638" cy="344650"/>
          </a:xfrm>
          <a:prstGeom prst="rect">
            <a:avLst/>
          </a:prstGeom>
          <a:noFill/>
          <a:ln/>
        </p:spPr>
        <p:txBody>
          <a:bodyPr wrap="square" lIns="0" tIns="0" rIns="0" bIns="0" rtlCol="0" anchor="ctr"/>
          <a:lstStyle/>
          <a:p>
            <a:pPr>
              <a:lnSpc>
                <a:spcPct val="90000"/>
              </a:lnSpc>
            </a:pPr>
            <a:r>
              <a:rPr lang="ru-RU" sz="2000" b="1" dirty="0">
                <a:solidFill>
                  <a:schemeClr val="accent1">
                    <a:lumMod val="75000"/>
                  </a:schemeClr>
                </a:solidFill>
                <a:latin typeface="Arial" panose="020B0604020202020204" pitchFamily="34" charset="0"/>
                <a:cs typeface="Arial" panose="020B0604020202020204" pitchFamily="34" charset="0"/>
              </a:rPr>
              <a:t>ОРНЫҚТЫ ДАМУ БАСҚАРМАСЫ</a:t>
            </a:r>
          </a:p>
          <a:p>
            <a:pPr>
              <a:lnSpc>
                <a:spcPct val="90000"/>
              </a:lnSpc>
            </a:pPr>
            <a:r>
              <a:rPr lang="ru-RU" sz="2000" b="1" dirty="0">
                <a:solidFill>
                  <a:srgbClr val="4299E1"/>
                </a:solidFill>
                <a:latin typeface="Quattrocento Sans" pitchFamily="34" charset="0"/>
                <a:ea typeface="Quattrocento Sans" pitchFamily="34" charset="-122"/>
                <a:cs typeface="Quattrocento Sans" pitchFamily="34" charset="-120"/>
              </a:rPr>
              <a:t>04-4 </a:t>
            </a:r>
            <a:r>
              <a:rPr lang="ru-RU" sz="2000" b="1" dirty="0">
                <a:solidFill>
                  <a:srgbClr val="1A365D"/>
                </a:solidFill>
                <a:latin typeface="Quattrocento Sans" pitchFamily="34" charset="0"/>
                <a:ea typeface="Quattrocento Sans" pitchFamily="34" charset="-122"/>
                <a:cs typeface="Quattrocento Sans" pitchFamily="34" charset="-120"/>
              </a:rPr>
              <a:t>КОРПОРАТИВТІК БАСҚАРУ - СЫЙАҚЫ</a:t>
            </a:r>
          </a:p>
        </p:txBody>
      </p:sp>
    </p:spTree>
    <p:extLst>
      <p:ext uri="{BB962C8B-B14F-4D97-AF65-F5344CB8AC3E}">
        <p14:creationId xmlns:p14="http://schemas.microsoft.com/office/powerpoint/2010/main" val="36413727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D0BC7313-4688-4A58-8321-5D4B8025BECE}"/>
              </a:ext>
            </a:extLst>
          </p:cNvPr>
          <p:cNvSpPr txBox="1"/>
          <p:nvPr/>
        </p:nvSpPr>
        <p:spPr>
          <a:xfrm>
            <a:off x="408903" y="1264112"/>
            <a:ext cx="5816847" cy="5093702"/>
          </a:xfrm>
          <a:prstGeom prst="rect">
            <a:avLst/>
          </a:prstGeom>
          <a:solidFill>
            <a:srgbClr val="FFFFFF"/>
          </a:solidFill>
          <a:ln/>
          <a:effectLst>
            <a:outerShdw blurRad="53987" dist="35991" dir="5400000" algn="bl" rotWithShape="0">
              <a:srgbClr val="000000">
                <a:alpha val="10196"/>
              </a:srgbClr>
            </a:outerShdw>
          </a:effectLst>
        </p:spPr>
        <p:txBody>
          <a:bodyPr wrap="square" rtlCol="0">
            <a:spAutoFit/>
          </a:bodyPr>
          <a:lstStyle/>
          <a:p>
            <a:pPr marL="228600" indent="-50800">
              <a:buAutoNum type="arabicPeriod"/>
            </a:pPr>
            <a:r>
              <a:rPr lang="ru-RU" sz="1000" b="1" dirty="0">
                <a:solidFill>
                  <a:srgbClr val="1A355D"/>
                </a:solidFill>
                <a:latin typeface="Arial" panose="020B0604020202020204" pitchFamily="34" charset="0"/>
                <a:cs typeface="Arial" panose="020B0604020202020204" pitchFamily="34" charset="0"/>
              </a:rPr>
              <a:t> ӨКІЛЕТТІКТЕРДІ АЖЫРАТУ ҚАҒИДАТЫ </a:t>
            </a:r>
            <a:r>
              <a:rPr lang="ru-RU" sz="1000" dirty="0">
                <a:solidFill>
                  <a:srgbClr val="1A355D"/>
                </a:solidFill>
                <a:latin typeface="Arial" panose="020B0604020202020204" pitchFamily="34" charset="0"/>
                <a:cs typeface="Arial" panose="020B0604020202020204" pitchFamily="34" charset="0"/>
              </a:rPr>
              <a:t>(</a:t>
            </a:r>
            <a:r>
              <a:rPr lang="ru-RU" sz="1000" dirty="0" err="1">
                <a:solidFill>
                  <a:srgbClr val="1A355D"/>
                </a:solidFill>
                <a:latin typeface="Arial" panose="020B0604020202020204" pitchFamily="34" charset="0"/>
                <a:cs typeface="Arial" panose="020B0604020202020204" pitchFamily="34" charset="0"/>
              </a:rPr>
              <a:t>сақталады</a:t>
            </a:r>
            <a:r>
              <a:rPr lang="ru-RU" sz="1000" dirty="0">
                <a:solidFill>
                  <a:srgbClr val="1A355D"/>
                </a:solidFill>
                <a:latin typeface="Arial" panose="020B0604020202020204" pitchFamily="34" charset="0"/>
                <a:cs typeface="Arial" panose="020B0604020202020204" pitchFamily="34" charset="0"/>
              </a:rPr>
              <a:t>) </a:t>
            </a:r>
          </a:p>
          <a:p>
            <a:pPr indent="88900" algn="just">
              <a:buFont typeface="Wingdings" panose="05000000000000000000" pitchFamily="2" charset="2"/>
              <a:buChar char="ü"/>
              <a:tabLst>
                <a:tab pos="0" algn="l"/>
                <a:tab pos="88900" algn="l"/>
              </a:tabLst>
            </a:pPr>
            <a:r>
              <a:rPr lang="ru-RU" sz="1000" b="1" dirty="0">
                <a:solidFill>
                  <a:srgbClr val="1A355D"/>
                </a:solidFill>
                <a:latin typeface="Arial" panose="020B0604020202020204" pitchFamily="34" charset="0"/>
                <a:cs typeface="Arial" panose="020B0604020202020204" pitchFamily="34" charset="0"/>
              </a:rPr>
              <a:t>   </a:t>
            </a:r>
            <a:r>
              <a:rPr lang="kk-KZ" sz="1000" dirty="0">
                <a:latin typeface="Arial" panose="020B0604020202020204" pitchFamily="34" charset="0"/>
                <a:cs typeface="Arial" panose="020B0604020202020204" pitchFamily="34" charset="0"/>
              </a:rPr>
              <a:t>Қор мен Жалғыз акционер арасындағы өзара қарым-қатынастар «Акционерлік қоғамдар туралы», «Мемлекеттік мүлік туралы» Қазақстан Республикасының заңдарымен, сондай-ақ Қордың Жарғысымен және Қордың Корпоративтік басқару кодексімен реттеледі. Кез келген өзара іс-қимыл, оның ішінде Қордың операциялық қызметіне Жалғыз акционердің араласуы мәселесін реттеу КБК-ға сәйкес Директорлар кеңесі және (немесе) Қоғамның атқарушы органы арқылы корпоративтік басқару қағидаттарына сәйкес жүзеге асырылады</a:t>
            </a:r>
            <a:r>
              <a:rPr lang="ru-RU" sz="1000" dirty="0">
                <a:latin typeface="Arial" panose="020B0604020202020204" pitchFamily="34" charset="0"/>
                <a:cs typeface="Arial" panose="020B0604020202020204" pitchFamily="34" charset="0"/>
              </a:rPr>
              <a:t>.</a:t>
            </a:r>
          </a:p>
          <a:p>
            <a:pPr indent="177800" algn="just"/>
            <a:endParaRPr lang="ru-RU" sz="500" dirty="0">
              <a:latin typeface="Arial" panose="020B0604020202020204" pitchFamily="34" charset="0"/>
              <a:cs typeface="Arial" panose="020B0604020202020204" pitchFamily="34" charset="0"/>
            </a:endParaRPr>
          </a:p>
          <a:p>
            <a:pPr indent="177800" algn="just">
              <a:tabLst>
                <a:tab pos="177800" algn="l"/>
              </a:tabLst>
            </a:pPr>
            <a:r>
              <a:rPr lang="ru-RU" sz="1000" b="1" dirty="0">
                <a:solidFill>
                  <a:srgbClr val="1A355D"/>
                </a:solidFill>
                <a:latin typeface="Arial" panose="020B0604020202020204" pitchFamily="34" charset="0"/>
                <a:cs typeface="Arial" panose="020B0604020202020204" pitchFamily="34" charset="0"/>
              </a:rPr>
              <a:t> 2. ЖАЛҒЫЗ АКЦИОНЕРДІҢ ҚҰҚЫҚТАРЫ МЕН МҮДДЕЛЕРІН ҚОРҒАУ ҚАҒИДАТЫ </a:t>
            </a:r>
            <a:r>
              <a:rPr lang="ru-RU" sz="1000" dirty="0">
                <a:solidFill>
                  <a:srgbClr val="1A355D"/>
                </a:solidFill>
                <a:latin typeface="Arial" panose="020B0604020202020204" pitchFamily="34" charset="0"/>
                <a:cs typeface="Arial" panose="020B0604020202020204" pitchFamily="34" charset="0"/>
              </a:rPr>
              <a:t>(</a:t>
            </a:r>
            <a:r>
              <a:rPr lang="ru-RU" sz="1000" dirty="0" err="1">
                <a:solidFill>
                  <a:srgbClr val="1A355D"/>
                </a:solidFill>
                <a:latin typeface="Arial" panose="020B0604020202020204" pitchFamily="34" charset="0"/>
                <a:cs typeface="Arial" panose="020B0604020202020204" pitchFamily="34" charset="0"/>
              </a:rPr>
              <a:t>сақталады</a:t>
            </a:r>
            <a:r>
              <a:rPr lang="ru-RU" sz="1000" dirty="0">
                <a:solidFill>
                  <a:srgbClr val="1A355D"/>
                </a:solidFill>
                <a:latin typeface="Arial" panose="020B0604020202020204" pitchFamily="34" charset="0"/>
                <a:cs typeface="Arial" panose="020B0604020202020204" pitchFamily="34" charset="0"/>
              </a:rPr>
              <a:t>)</a:t>
            </a:r>
          </a:p>
          <a:p>
            <a:pPr indent="177800" algn="just">
              <a:buFont typeface="Wingdings" panose="05000000000000000000" pitchFamily="2" charset="2"/>
              <a:buChar char="ü"/>
            </a:pPr>
            <a:r>
              <a:rPr lang="kk-KZ" sz="1000" dirty="0">
                <a:latin typeface="Arial" panose="020B0604020202020204" pitchFamily="34" charset="0"/>
                <a:cs typeface="Arial" panose="020B0604020202020204" pitchFamily="34" charset="0"/>
              </a:rPr>
              <a:t>Жалғыз акционердің Қазақстан Республикасының «Акционерлік қоғамдар туралы», «Мемлекеттік мүлік туралы» заңдарында және Қордың Жарғысында көзделген құқықтары бар.</a:t>
            </a:r>
          </a:p>
          <a:p>
            <a:pPr indent="177800" algn="just">
              <a:buFont typeface="Wingdings" panose="05000000000000000000" pitchFamily="2" charset="2"/>
              <a:buChar char="ü"/>
            </a:pPr>
            <a:r>
              <a:rPr lang="kk-KZ" sz="1000" dirty="0">
                <a:latin typeface="Arial" panose="020B0604020202020204" pitchFamily="34" charset="0"/>
                <a:cs typeface="Arial" panose="020B0604020202020204" pitchFamily="34" charset="0"/>
              </a:rPr>
              <a:t>Жалғыз акционер Қорды басқаруға және Директорлар кеңесін сайлауға қатысады (комиссиялық сыйақы мөлшерлемесінің мөлшерін белгілеу, Директорлар кеңесінің құрамына өзгерістер енгізу, Басқарма төрағасын сайлау туралы шешімдер қабылданды), сондай-ақ Қордың қызметі туралы ақпарат алады, оның ішінде Қордың қаржылық есептілігімен танысады (Қордың аудиторлық ұйымын айқындау, жылдық қаржылық есептілікті бекіту туралы шешімдер қабылданды</a:t>
            </a:r>
            <a:r>
              <a:rPr lang="ru-RU" sz="1000" dirty="0">
                <a:latin typeface="Arial" panose="020B0604020202020204" pitchFamily="34" charset="0"/>
                <a:cs typeface="Arial" panose="020B0604020202020204" pitchFamily="34" charset="0"/>
              </a:rPr>
              <a:t>)</a:t>
            </a:r>
            <a:r>
              <a:rPr lang="kk-KZ" sz="1000" dirty="0">
                <a:latin typeface="Arial" panose="020B0604020202020204" pitchFamily="34" charset="0"/>
                <a:cs typeface="Arial" panose="020B0604020202020204" pitchFamily="34" charset="0"/>
              </a:rPr>
              <a:t>.</a:t>
            </a:r>
          </a:p>
          <a:p>
            <a:pPr indent="177800" algn="just">
              <a:buFont typeface="Wingdings" panose="05000000000000000000" pitchFamily="2" charset="2"/>
              <a:buChar char="ü"/>
            </a:pPr>
            <a:endParaRPr lang="ru-RU" sz="500" dirty="0">
              <a:latin typeface="Arial" panose="020B0604020202020204" pitchFamily="34" charset="0"/>
              <a:cs typeface="Arial" panose="020B0604020202020204" pitchFamily="34" charset="0"/>
            </a:endParaRPr>
          </a:p>
          <a:p>
            <a:pPr algn="just"/>
            <a:r>
              <a:rPr lang="ru-RU" sz="1000" b="1" dirty="0">
                <a:solidFill>
                  <a:srgbClr val="1A355D"/>
                </a:solidFill>
                <a:latin typeface="Arial" panose="020B0604020202020204" pitchFamily="34" charset="0"/>
                <a:cs typeface="Arial" panose="020B0604020202020204" pitchFamily="34" charset="0"/>
              </a:rPr>
              <a:t>     3. ҚОРДЫ ДИРЕКТОРЛАР КЕҢЕСІ МЕН АТҚАРУШЫ ОРГАННЫҢ ТИІМДІ БАСҚАРУ ҚАҒИДАТЫ </a:t>
            </a:r>
            <a:r>
              <a:rPr lang="ru-RU" sz="1000" dirty="0">
                <a:solidFill>
                  <a:srgbClr val="1A355D"/>
                </a:solidFill>
                <a:latin typeface="Arial" panose="020B0604020202020204" pitchFamily="34" charset="0"/>
                <a:cs typeface="Arial" panose="020B0604020202020204" pitchFamily="34" charset="0"/>
              </a:rPr>
              <a:t>(</a:t>
            </a:r>
            <a:r>
              <a:rPr lang="ru-RU" sz="1000" dirty="0" err="1">
                <a:solidFill>
                  <a:srgbClr val="1A355D"/>
                </a:solidFill>
                <a:latin typeface="Arial" panose="020B0604020202020204" pitchFamily="34" charset="0"/>
                <a:cs typeface="Arial" panose="020B0604020202020204" pitchFamily="34" charset="0"/>
              </a:rPr>
              <a:t>сақталады</a:t>
            </a:r>
            <a:r>
              <a:rPr lang="ru-RU" sz="1000" dirty="0">
                <a:solidFill>
                  <a:srgbClr val="1A355D"/>
                </a:solidFill>
                <a:latin typeface="Arial" panose="020B0604020202020204" pitchFamily="34" charset="0"/>
                <a:cs typeface="Arial" panose="020B0604020202020204" pitchFamily="34" charset="0"/>
              </a:rPr>
              <a:t>)</a:t>
            </a:r>
          </a:p>
          <a:p>
            <a:pPr indent="177800" algn="just">
              <a:buFont typeface="Wingdings" panose="05000000000000000000" pitchFamily="2" charset="2"/>
              <a:buChar char="ü"/>
              <a:tabLst>
                <a:tab pos="177800" algn="l"/>
              </a:tabLst>
            </a:pPr>
            <a:r>
              <a:rPr lang="ru-RU" sz="1000" dirty="0" err="1">
                <a:latin typeface="Arial" panose="020B0604020202020204" pitchFamily="34" charset="0"/>
                <a:cs typeface="Arial" panose="020B0604020202020204" pitchFamily="34" charset="0"/>
              </a:rPr>
              <a:t>Қорда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Директорлар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кеңесі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туралы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ереже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бекітілген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сондай-ақ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Директорлар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кеңесінің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өкілеттіктері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Жарғысында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көзделген</a:t>
            </a:r>
            <a:r>
              <a:rPr lang="ru-RU" sz="1000" dirty="0">
                <a:latin typeface="Arial" panose="020B0604020202020204" pitchFamily="34" charset="0"/>
                <a:cs typeface="Arial" panose="020B0604020202020204" pitchFamily="34" charset="0"/>
              </a:rPr>
              <a:t>. </a:t>
            </a:r>
          </a:p>
          <a:p>
            <a:pPr indent="177800" algn="just">
              <a:buFont typeface="Wingdings" panose="05000000000000000000" pitchFamily="2" charset="2"/>
              <a:buChar char="ü"/>
              <a:tabLst>
                <a:tab pos="177800" algn="l"/>
              </a:tabLst>
            </a:pPr>
            <a:r>
              <a:rPr lang="ru-RU" sz="1000" dirty="0">
                <a:latin typeface="Arial" panose="020B0604020202020204" pitchFamily="34" charset="0"/>
                <a:cs typeface="Arial" panose="020B0604020202020204" pitchFamily="34" charset="0"/>
              </a:rPr>
              <a:t>«МӘСҚ» АҚ-</a:t>
            </a:r>
            <a:r>
              <a:rPr lang="ru-RU" sz="1000" dirty="0" err="1">
                <a:latin typeface="Arial" panose="020B0604020202020204" pitchFamily="34" charset="0"/>
                <a:cs typeface="Arial" panose="020B0604020202020204" pitchFamily="34" charset="0"/>
              </a:rPr>
              <a:t>дағы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корпоративтік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басқарудың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тәуелсіз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бағалауымен</a:t>
            </a:r>
            <a:r>
              <a:rPr lang="ru-RU" sz="1000" dirty="0">
                <a:latin typeface="Arial" panose="020B0604020202020204" pitchFamily="34" charset="0"/>
                <a:cs typeface="Arial" panose="020B0604020202020204" pitchFamily="34" charset="0"/>
              </a:rPr>
              <a:t> (2025 </a:t>
            </a:r>
            <a:r>
              <a:rPr lang="ru-RU" sz="1000" dirty="0" err="1">
                <a:latin typeface="Arial" panose="020B0604020202020204" pitchFamily="34" charset="0"/>
                <a:cs typeface="Arial" panose="020B0604020202020204" pitchFamily="34" charset="0"/>
              </a:rPr>
              <a:t>жылғы</a:t>
            </a:r>
            <a:r>
              <a:rPr lang="ru-RU" sz="1000" dirty="0">
                <a:latin typeface="Arial" panose="020B0604020202020204" pitchFamily="34" charset="0"/>
                <a:cs typeface="Arial" panose="020B0604020202020204" pitchFamily="34" charset="0"/>
              </a:rPr>
              <a:t> 10 </a:t>
            </a:r>
            <a:r>
              <a:rPr lang="ru-RU" sz="1000" dirty="0" err="1">
                <a:latin typeface="Arial" panose="020B0604020202020204" pitchFamily="34" charset="0"/>
                <a:cs typeface="Arial" panose="020B0604020202020204" pitchFamily="34" charset="0"/>
              </a:rPr>
              <a:t>қарашадағы</a:t>
            </a:r>
            <a:r>
              <a:rPr lang="ru-RU" sz="1000" dirty="0">
                <a:latin typeface="Arial" panose="020B0604020202020204" pitchFamily="34" charset="0"/>
                <a:cs typeface="Arial" panose="020B0604020202020204" pitchFamily="34" charset="0"/>
              </a:rPr>
              <a:t> «ВЕКТОР» </a:t>
            </a:r>
            <a:r>
              <a:rPr lang="ru-RU" sz="1000" dirty="0" err="1">
                <a:latin typeface="Arial" panose="020B0604020202020204" pitchFamily="34" charset="0"/>
                <a:cs typeface="Arial" panose="020B0604020202020204" pitchFamily="34" charset="0"/>
              </a:rPr>
              <a:t>консалтингтік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агенттігі</a:t>
            </a:r>
            <a:r>
              <a:rPr lang="ru-RU" sz="1000" dirty="0">
                <a:latin typeface="Arial" panose="020B0604020202020204" pitchFamily="34" charset="0"/>
                <a:cs typeface="Arial" panose="020B0604020202020204" pitchFamily="34" charset="0"/>
              </a:rPr>
              <a:t>» ЖШС) </a:t>
            </a: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жалғыз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акционерінің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құқықтарын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қорғау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Директорлар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кеңесі</a:t>
            </a:r>
            <a:r>
              <a:rPr lang="ru-RU" sz="1000" dirty="0">
                <a:latin typeface="Arial" panose="020B0604020202020204" pitchFamily="34" charset="0"/>
                <a:cs typeface="Arial" panose="020B0604020202020204" pitchFamily="34" charset="0"/>
              </a:rPr>
              <a:t> мен </a:t>
            </a:r>
            <a:r>
              <a:rPr lang="ru-RU" sz="1000" dirty="0" err="1">
                <a:latin typeface="Arial" panose="020B0604020202020204" pitchFamily="34" charset="0"/>
                <a:cs typeface="Arial" panose="020B0604020202020204" pitchFamily="34" charset="0"/>
              </a:rPr>
              <a:t>атқарушы</a:t>
            </a:r>
            <a:r>
              <a:rPr lang="ru-RU" sz="1000" dirty="0">
                <a:latin typeface="Arial" panose="020B0604020202020204" pitchFamily="34" charset="0"/>
                <a:cs typeface="Arial" panose="020B0604020202020204" pitchFamily="34" charset="0"/>
              </a:rPr>
              <a:t> орган </a:t>
            </a:r>
            <a:r>
              <a:rPr lang="ru-RU" sz="1000" dirty="0" err="1">
                <a:latin typeface="Arial" panose="020B0604020202020204" pitchFamily="34" charset="0"/>
                <a:cs typeface="Arial" panose="020B0604020202020204" pitchFamily="34" charset="0"/>
              </a:rPr>
              <a:t>қызметінің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ашықтығы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сондай-ақ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қызметі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туралы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ақпараттың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ашықтығы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расталды</a:t>
            </a:r>
            <a:r>
              <a:rPr lang="ru-RU" sz="1000" dirty="0">
                <a:latin typeface="Arial" panose="020B0604020202020204" pitchFamily="34" charset="0"/>
                <a:cs typeface="Arial" panose="020B0604020202020204" pitchFamily="34" charset="0"/>
              </a:rPr>
              <a:t>.</a:t>
            </a:r>
          </a:p>
          <a:p>
            <a:pPr indent="177800" algn="just">
              <a:buFont typeface="Wingdings" panose="05000000000000000000" pitchFamily="2" charset="2"/>
              <a:buChar char="ü"/>
              <a:tabLst>
                <a:tab pos="177800" algn="l"/>
              </a:tabLst>
            </a:pPr>
            <a:endParaRPr lang="ru-RU" sz="500" dirty="0">
              <a:latin typeface="Arial" panose="020B0604020202020204" pitchFamily="34" charset="0"/>
              <a:cs typeface="Arial" panose="020B0604020202020204" pitchFamily="34" charset="0"/>
            </a:endParaRPr>
          </a:p>
          <a:p>
            <a:pPr indent="177800"/>
            <a:r>
              <a:rPr lang="ru-RU" sz="1000" b="1" dirty="0">
                <a:solidFill>
                  <a:srgbClr val="1A355D"/>
                </a:solidFill>
                <a:latin typeface="Arial" panose="020B0604020202020204" pitchFamily="34" charset="0"/>
                <a:cs typeface="Arial" panose="020B0604020202020204" pitchFamily="34" charset="0"/>
              </a:rPr>
              <a:t>4. ОРНЫҚТЫ ДАМУ ҚАҒИДАТЫ </a:t>
            </a:r>
            <a:r>
              <a:rPr lang="ru-RU" sz="1000" dirty="0">
                <a:solidFill>
                  <a:srgbClr val="1A355D"/>
                </a:solidFill>
                <a:latin typeface="Arial" panose="020B0604020202020204" pitchFamily="34" charset="0"/>
                <a:cs typeface="Arial" panose="020B0604020202020204" pitchFamily="34" charset="0"/>
              </a:rPr>
              <a:t>(</a:t>
            </a:r>
            <a:r>
              <a:rPr lang="ru-RU" sz="1000" dirty="0" err="1">
                <a:solidFill>
                  <a:srgbClr val="1A355D"/>
                </a:solidFill>
                <a:latin typeface="Arial" panose="020B0604020202020204" pitchFamily="34" charset="0"/>
                <a:cs typeface="Arial" panose="020B0604020202020204" pitchFamily="34" charset="0"/>
              </a:rPr>
              <a:t>сақталады</a:t>
            </a:r>
            <a:r>
              <a:rPr lang="ru-RU" sz="1000" dirty="0">
                <a:solidFill>
                  <a:srgbClr val="1A355D"/>
                </a:solidFill>
                <a:latin typeface="Arial" panose="020B0604020202020204" pitchFamily="34" charset="0"/>
                <a:cs typeface="Arial" panose="020B0604020202020204" pitchFamily="34" charset="0"/>
              </a:rPr>
              <a:t>)</a:t>
            </a:r>
          </a:p>
          <a:p>
            <a:pPr marL="171450" indent="-171450" algn="just">
              <a:buFont typeface="Wingdings" panose="05000000000000000000" pitchFamily="2" charset="2"/>
              <a:buChar char="ü"/>
            </a:pPr>
            <a:r>
              <a:rPr lang="ru-RU" sz="1000" dirty="0" err="1">
                <a:latin typeface="Arial" panose="020B0604020202020204" pitchFamily="34" charset="0"/>
                <a:cs typeface="Arial" panose="020B0604020202020204" pitchFamily="34" charset="0"/>
              </a:rPr>
              <a:t>Бекітілген</a:t>
            </a:r>
            <a:r>
              <a:rPr lang="ru-RU" sz="1000" dirty="0">
                <a:latin typeface="Arial" panose="020B0604020202020204" pitchFamily="34" charset="0"/>
                <a:cs typeface="Arial" panose="020B0604020202020204" pitchFamily="34" charset="0"/>
              </a:rPr>
              <a:t>:</a:t>
            </a:r>
          </a:p>
          <a:p>
            <a:pPr marL="342900" indent="-171450" algn="just">
              <a:buFont typeface="Arial" panose="020B0604020202020204" pitchFamily="34" charset="0"/>
              <a:buChar char="•"/>
            </a:pPr>
            <a:r>
              <a:rPr lang="ru-RU" sz="1000" dirty="0" err="1">
                <a:latin typeface="Arial" panose="020B0604020202020204" pitchFamily="34" charset="0"/>
                <a:cs typeface="Arial" panose="020B0604020202020204" pitchFamily="34" charset="0"/>
              </a:rPr>
              <a:t>Орнықты</a:t>
            </a:r>
            <a:r>
              <a:rPr lang="ru-RU" sz="1000" dirty="0">
                <a:latin typeface="Arial" panose="020B0604020202020204" pitchFamily="34" charset="0"/>
                <a:cs typeface="Arial" panose="020B0604020202020204" pitchFamily="34" charset="0"/>
              </a:rPr>
              <a:t> даму </a:t>
            </a:r>
            <a:r>
              <a:rPr lang="ru-RU" sz="1000" dirty="0" err="1">
                <a:latin typeface="Arial" panose="020B0604020202020204" pitchFamily="34" charset="0"/>
                <a:cs typeface="Arial" panose="020B0604020202020204" pitchFamily="34" charset="0"/>
              </a:rPr>
              <a:t>саласындағы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саясат</a:t>
            </a:r>
            <a:r>
              <a:rPr lang="ru-RU" sz="1000" dirty="0">
                <a:latin typeface="Arial" panose="020B0604020202020204" pitchFamily="34" charset="0"/>
                <a:cs typeface="Arial" panose="020B0604020202020204" pitchFamily="34" charset="0"/>
              </a:rPr>
              <a:t> (18.12.2025ж. ДК </a:t>
            </a:r>
            <a:r>
              <a:rPr lang="ru-RU" sz="1000" dirty="0" err="1">
                <a:latin typeface="Arial" panose="020B0604020202020204" pitchFamily="34" charset="0"/>
                <a:cs typeface="Arial" panose="020B0604020202020204" pitchFamily="34" charset="0"/>
              </a:rPr>
              <a:t>шешімі</a:t>
            </a:r>
            <a:r>
              <a:rPr lang="ru-RU" sz="1000" dirty="0">
                <a:latin typeface="Arial" panose="020B0604020202020204" pitchFamily="34" charset="0"/>
                <a:cs typeface="Arial" panose="020B0604020202020204" pitchFamily="34" charset="0"/>
              </a:rPr>
              <a:t>)</a:t>
            </a:r>
          </a:p>
          <a:p>
            <a:pPr marL="342900" indent="-171450" algn="just">
              <a:buFont typeface="Arial" panose="020B0604020202020204" pitchFamily="34" charset="0"/>
              <a:buChar char="•"/>
            </a:pPr>
            <a:r>
              <a:rPr lang="ru-RU" sz="1000" dirty="0">
                <a:latin typeface="Arial" panose="020B0604020202020204" pitchFamily="34" charset="0"/>
                <a:cs typeface="Arial" panose="020B0604020202020204" pitchFamily="34" charset="0"/>
              </a:rPr>
              <a:t>2026–2027 </a:t>
            </a:r>
            <a:r>
              <a:rPr lang="ru-RU" sz="1000" dirty="0" err="1">
                <a:latin typeface="Arial" panose="020B0604020202020204" pitchFamily="34" charset="0"/>
                <a:cs typeface="Arial" panose="020B0604020202020204" pitchFamily="34" charset="0"/>
              </a:rPr>
              <a:t>жж</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арналған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Орнықты</a:t>
            </a:r>
            <a:r>
              <a:rPr lang="ru-RU" sz="1000" dirty="0">
                <a:latin typeface="Arial" panose="020B0604020202020204" pitchFamily="34" charset="0"/>
                <a:cs typeface="Arial" panose="020B0604020202020204" pitchFamily="34" charset="0"/>
              </a:rPr>
              <a:t> даму </a:t>
            </a:r>
            <a:r>
              <a:rPr lang="ru-RU" sz="1000" dirty="0" err="1">
                <a:latin typeface="Arial" panose="020B0604020202020204" pitchFamily="34" charset="0"/>
                <a:cs typeface="Arial" panose="020B0604020202020204" pitchFamily="34" charset="0"/>
              </a:rPr>
              <a:t>саласындағы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саясатты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іске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асыру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жөніндегі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іс-шаралар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жоспары</a:t>
            </a:r>
            <a:endParaRPr lang="ru-RU" sz="1000" dirty="0">
              <a:latin typeface="Arial" panose="020B0604020202020204" pitchFamily="34" charset="0"/>
              <a:cs typeface="Arial" panose="020B0604020202020204" pitchFamily="34" charset="0"/>
            </a:endParaRPr>
          </a:p>
          <a:p>
            <a:pPr marL="342900" indent="-171450" algn="just">
              <a:buFont typeface="Arial" panose="020B0604020202020204" pitchFamily="34" charset="0"/>
              <a:buChar char="•"/>
            </a:pPr>
            <a:r>
              <a:rPr lang="ru-RU" sz="1000" dirty="0">
                <a:latin typeface="Arial" panose="020B0604020202020204" pitchFamily="34" charset="0"/>
                <a:cs typeface="Arial" panose="020B0604020202020204" pitchFamily="34" charset="0"/>
              </a:rPr>
              <a:t>2026-2028 </a:t>
            </a:r>
            <a:r>
              <a:rPr lang="ru-RU" sz="1000" dirty="0" err="1">
                <a:latin typeface="Arial" panose="020B0604020202020204" pitchFamily="34" charset="0"/>
                <a:cs typeface="Arial" panose="020B0604020202020204" pitchFamily="34" charset="0"/>
              </a:rPr>
              <a:t>жж</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арналған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Стейкхолдерлер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картасы</a:t>
            </a:r>
            <a:endParaRPr lang="ru-RU" sz="10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D7107826-A356-4AD2-A9BE-2181D6D941DF}"/>
              </a:ext>
            </a:extLst>
          </p:cNvPr>
          <p:cNvSpPr txBox="1"/>
          <p:nvPr/>
        </p:nvSpPr>
        <p:spPr>
          <a:xfrm>
            <a:off x="6463454" y="1264112"/>
            <a:ext cx="5506296" cy="4401205"/>
          </a:xfrm>
          <a:prstGeom prst="rect">
            <a:avLst/>
          </a:prstGeom>
          <a:solidFill>
            <a:srgbClr val="FFFFFF"/>
          </a:solidFill>
          <a:ln/>
          <a:effectLst>
            <a:outerShdw blurRad="53987" dist="35991" dir="5400000" algn="bl" rotWithShape="0">
              <a:srgbClr val="000000">
                <a:alpha val="10196"/>
              </a:srgbClr>
            </a:outerShdw>
          </a:effectLst>
        </p:spPr>
        <p:txBody>
          <a:bodyPr wrap="square" rtlCol="0">
            <a:spAutoFit/>
          </a:bodyPr>
          <a:lstStyle/>
          <a:p>
            <a:pPr indent="177800"/>
            <a:r>
              <a:rPr lang="ru-RU" sz="1000" b="1" dirty="0">
                <a:solidFill>
                  <a:srgbClr val="1A355D"/>
                </a:solidFill>
                <a:latin typeface="Arial" panose="020B0604020202020204" pitchFamily="34" charset="0"/>
                <a:cs typeface="Arial" panose="020B0604020202020204" pitchFamily="34" charset="0"/>
              </a:rPr>
              <a:t>5. ТӘУЕКЕЛДЕРДІ БАСҚАРУ, ІШКІ БАҚЫЛАУ ҚАҒИДАТЫ </a:t>
            </a:r>
            <a:r>
              <a:rPr lang="ru-RU" sz="1000" dirty="0">
                <a:solidFill>
                  <a:srgbClr val="1A355D"/>
                </a:solidFill>
                <a:latin typeface="Arial" panose="020B0604020202020204" pitchFamily="34" charset="0"/>
                <a:cs typeface="Arial" panose="020B0604020202020204" pitchFamily="34" charset="0"/>
              </a:rPr>
              <a:t>(</a:t>
            </a:r>
            <a:r>
              <a:rPr lang="ru-RU" sz="1000" dirty="0" err="1">
                <a:solidFill>
                  <a:srgbClr val="1A355D"/>
                </a:solidFill>
                <a:latin typeface="Arial" panose="020B0604020202020204" pitchFamily="34" charset="0"/>
                <a:cs typeface="Arial" panose="020B0604020202020204" pitchFamily="34" charset="0"/>
              </a:rPr>
              <a:t>сақталады</a:t>
            </a:r>
            <a:r>
              <a:rPr lang="ru-RU" sz="1000" dirty="0">
                <a:solidFill>
                  <a:srgbClr val="1A355D"/>
                </a:solidFill>
                <a:latin typeface="Arial" panose="020B0604020202020204" pitchFamily="34" charset="0"/>
                <a:cs typeface="Arial" panose="020B0604020202020204" pitchFamily="34" charset="0"/>
              </a:rPr>
              <a:t>)</a:t>
            </a:r>
          </a:p>
          <a:p>
            <a:pPr algn="just">
              <a:buFont typeface="Wingdings" panose="05000000000000000000" pitchFamily="2" charset="2"/>
              <a:buChar char="ü"/>
              <a:tabLst>
                <a:tab pos="88900" algn="l"/>
              </a:tabLst>
            </a:pP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тәуекелдерді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басқару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ішкі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бақылау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жүйесі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қалыптастырылған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жұмыс</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істейді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Аталған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жүйе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қаржылық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тұрақтылықты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бағалау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нәтижелерін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сондай-ақ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қаржы-шаруашылық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қызметке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ішкі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бақылауды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қамтиды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қаржылық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есептіліктің</a:t>
            </a:r>
            <a:r>
              <a:rPr lang="ru-RU" sz="1000" dirty="0">
                <a:latin typeface="Arial" panose="020B0604020202020204" pitchFamily="34" charset="0"/>
                <a:cs typeface="Arial" panose="020B0604020202020204" pitchFamily="34" charset="0"/>
              </a:rPr>
              <a:t> ХҚЕС </a:t>
            </a:r>
            <a:r>
              <a:rPr lang="ru-RU" sz="1000" dirty="0" err="1">
                <a:latin typeface="Arial" panose="020B0604020202020204" pitchFamily="34" charset="0"/>
                <a:cs typeface="Arial" panose="020B0604020202020204" pitchFamily="34" charset="0"/>
              </a:rPr>
              <a:t>талаптарына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сәйкестігі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тәуелсіз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аудиторлық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ұйымдармен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расталған</a:t>
            </a:r>
            <a:r>
              <a:rPr lang="ru-RU" sz="1000" dirty="0">
                <a:latin typeface="Arial" panose="020B0604020202020204" pitchFamily="34" charset="0"/>
                <a:cs typeface="Arial" panose="020B0604020202020204" pitchFamily="34" charset="0"/>
              </a:rPr>
              <a:t>).</a:t>
            </a:r>
          </a:p>
          <a:p>
            <a:pPr algn="just">
              <a:buFont typeface="Wingdings" panose="05000000000000000000" pitchFamily="2" charset="2"/>
              <a:buChar char="ü"/>
              <a:tabLst>
                <a:tab pos="88900" algn="l"/>
              </a:tabLst>
            </a:pP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Тәуекелдерді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басқару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жөніндегі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ақпарат</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Жалғыз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акционерге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актуарлық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есепті</a:t>
            </a:r>
            <a:r>
              <a:rPr lang="ru-RU" sz="1000" dirty="0">
                <a:latin typeface="Arial" panose="020B0604020202020204" pitchFamily="34" charset="0"/>
                <a:cs typeface="Arial" panose="020B0604020202020204" pitchFamily="34" charset="0"/>
              </a:rPr>
              <a:t>, ал </a:t>
            </a:r>
            <a:r>
              <a:rPr lang="ru-RU" sz="1000" dirty="0" err="1">
                <a:latin typeface="Arial" panose="020B0604020202020204" pitchFamily="34" charset="0"/>
                <a:cs typeface="Arial" panose="020B0604020202020204" pitchFamily="34" charset="0"/>
              </a:rPr>
              <a:t>Директорлар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кеңесіне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инвестициялық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қызметі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туралы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есепті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ұсыну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арқылы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ашып</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көрсетіледі</a:t>
            </a:r>
            <a:r>
              <a:rPr lang="ru-RU" sz="1000" dirty="0">
                <a:latin typeface="Arial" panose="020B0604020202020204" pitchFamily="34" charset="0"/>
                <a:cs typeface="Arial" panose="020B0604020202020204" pitchFamily="34" charset="0"/>
              </a:rPr>
              <a:t>.</a:t>
            </a:r>
          </a:p>
          <a:p>
            <a:pPr algn="just">
              <a:buFont typeface="Wingdings" panose="05000000000000000000" pitchFamily="2" charset="2"/>
              <a:buChar char="ü"/>
            </a:pP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Бекітілген</a:t>
            </a:r>
            <a:r>
              <a:rPr lang="ru-RU" sz="1000" dirty="0">
                <a:latin typeface="Arial" panose="020B0604020202020204" pitchFamily="34" charset="0"/>
                <a:cs typeface="Arial" panose="020B0604020202020204" pitchFamily="34" charset="0"/>
              </a:rPr>
              <a:t> (24.12.2024ж. ДК </a:t>
            </a:r>
            <a:r>
              <a:rPr lang="ru-RU" sz="1000" dirty="0" err="1">
                <a:latin typeface="Arial" panose="020B0604020202020204" pitchFamily="34" charset="0"/>
                <a:cs typeface="Arial" panose="020B0604020202020204" pitchFamily="34" charset="0"/>
              </a:rPr>
              <a:t>шешімі</a:t>
            </a:r>
            <a:r>
              <a:rPr lang="ru-RU" sz="1000" dirty="0">
                <a:latin typeface="Arial" panose="020B0604020202020204" pitchFamily="34" charset="0"/>
                <a:cs typeface="Arial" panose="020B0604020202020204" pitchFamily="34" charset="0"/>
              </a:rPr>
              <a:t>)</a:t>
            </a:r>
          </a:p>
          <a:p>
            <a:pPr marL="357188" indent="-174625">
              <a:buFont typeface="Arial" panose="020B0604020202020204" pitchFamily="34" charset="0"/>
              <a:buChar char="•"/>
            </a:pPr>
            <a:r>
              <a:rPr lang="ru-RU" sz="1000" dirty="0" err="1">
                <a:latin typeface="Arial" panose="020B0604020202020204" pitchFamily="34" charset="0"/>
                <a:cs typeface="Arial" panose="020B0604020202020204" pitchFamily="34" charset="0"/>
              </a:rPr>
              <a:t>Тәуекелдерді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басқару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жүйесі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бойынша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саясат</a:t>
            </a:r>
            <a:r>
              <a:rPr lang="ru-RU" sz="1000" dirty="0">
                <a:latin typeface="Arial" panose="020B0604020202020204" pitchFamily="34" charset="0"/>
                <a:cs typeface="Arial" panose="020B0604020202020204" pitchFamily="34" charset="0"/>
              </a:rPr>
              <a:t> </a:t>
            </a:r>
          </a:p>
          <a:p>
            <a:pPr marL="357188" indent="-174625">
              <a:buFont typeface="Arial" panose="020B0604020202020204" pitchFamily="34" charset="0"/>
              <a:buChar char="•"/>
            </a:pP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тәуекелдерді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басқару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жүйесінің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қағидалары</a:t>
            </a:r>
            <a:endParaRPr lang="ru-RU" sz="1000" dirty="0">
              <a:latin typeface="Arial" panose="020B0604020202020204" pitchFamily="34" charset="0"/>
              <a:cs typeface="Arial" panose="020B0604020202020204" pitchFamily="34" charset="0"/>
            </a:endParaRPr>
          </a:p>
          <a:p>
            <a:pPr marL="357188" indent="-174625">
              <a:buFont typeface="Arial" panose="020B0604020202020204" pitchFamily="34" charset="0"/>
              <a:buChar char="•"/>
            </a:pP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тәуекелдер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тізілімі</a:t>
            </a:r>
            <a:endParaRPr lang="ru-RU" sz="1000" dirty="0">
              <a:latin typeface="Arial" panose="020B0604020202020204" pitchFamily="34" charset="0"/>
              <a:cs typeface="Arial" panose="020B0604020202020204" pitchFamily="34" charset="0"/>
            </a:endParaRPr>
          </a:p>
          <a:p>
            <a:pPr marL="357188" indent="-174625">
              <a:buFont typeface="Arial" panose="020B0604020202020204" pitchFamily="34" charset="0"/>
              <a:buChar char="•"/>
            </a:pPr>
            <a:endParaRPr lang="ru-RU" sz="500" dirty="0">
              <a:latin typeface="Arial" panose="020B0604020202020204" pitchFamily="34" charset="0"/>
              <a:cs typeface="Arial" panose="020B0604020202020204" pitchFamily="34" charset="0"/>
            </a:endParaRPr>
          </a:p>
          <a:p>
            <a:pPr indent="177800" algn="just"/>
            <a:r>
              <a:rPr lang="ru-RU" sz="1000" b="1" dirty="0">
                <a:solidFill>
                  <a:srgbClr val="1A355D"/>
                </a:solidFill>
                <a:latin typeface="Arial" panose="020B0604020202020204" pitchFamily="34" charset="0"/>
                <a:cs typeface="Arial" panose="020B0604020202020204" pitchFamily="34" charset="0"/>
              </a:rPr>
              <a:t> 6. КОРПОРАТИВТІК ҚАҚТЫҒЫСТАР МЕН МҮДДЕЛЕР ҚАҚТЫҒЫСЫН РЕТТЕУ ҚАҒИДАТЫ </a:t>
            </a:r>
            <a:r>
              <a:rPr lang="ru-RU" sz="1000" dirty="0">
                <a:solidFill>
                  <a:srgbClr val="1A355D"/>
                </a:solidFill>
                <a:latin typeface="Arial" panose="020B0604020202020204" pitchFamily="34" charset="0"/>
                <a:cs typeface="Arial" panose="020B0604020202020204" pitchFamily="34" charset="0"/>
              </a:rPr>
              <a:t>(</a:t>
            </a:r>
            <a:r>
              <a:rPr lang="ru-RU" sz="1000" dirty="0" err="1">
                <a:solidFill>
                  <a:srgbClr val="1A355D"/>
                </a:solidFill>
                <a:latin typeface="Arial" panose="020B0604020202020204" pitchFamily="34" charset="0"/>
                <a:cs typeface="Arial" panose="020B0604020202020204" pitchFamily="34" charset="0"/>
              </a:rPr>
              <a:t>сақталады</a:t>
            </a:r>
            <a:r>
              <a:rPr lang="ru-RU" sz="1000" dirty="0">
                <a:solidFill>
                  <a:srgbClr val="1A355D"/>
                </a:solidFill>
                <a:latin typeface="Arial" panose="020B0604020202020204" pitchFamily="34" charset="0"/>
                <a:cs typeface="Arial" panose="020B0604020202020204" pitchFamily="34" charset="0"/>
              </a:rPr>
              <a:t>)</a:t>
            </a:r>
          </a:p>
          <a:p>
            <a:pPr algn="just">
              <a:buFont typeface="Wingdings" panose="05000000000000000000" pitchFamily="2" charset="2"/>
              <a:buChar char="ü"/>
            </a:pP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Корпоративтік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жанжалға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мүдделер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қақтығысына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әкеп</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соғуы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мүмкін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жағдайларды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реттеу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мақсатында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Директорлар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кеңесіне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есеп</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беретін</a:t>
            </a:r>
            <a:r>
              <a:rPr lang="ru-RU" sz="1000" dirty="0">
                <a:latin typeface="Arial" panose="020B0604020202020204" pitchFamily="34" charset="0"/>
                <a:cs typeface="Arial" panose="020B0604020202020204" pitchFamily="34" charset="0"/>
              </a:rPr>
              <a:t> Омбудсмен </a:t>
            </a:r>
            <a:r>
              <a:rPr lang="ru-RU" sz="1000" dirty="0" err="1">
                <a:latin typeface="Arial" panose="020B0604020202020204" pitchFamily="34" charset="0"/>
                <a:cs typeface="Arial" panose="020B0604020202020204" pitchFamily="34" charset="0"/>
              </a:rPr>
              <a:t>лауазымы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енгізілді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Қызметкерлердің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Омбудсменге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жүгіну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фактілері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орын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алайда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тараптардың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консенсусқа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қол</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жеткізуіне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байланысты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корпоративтік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жанжалдар</a:t>
            </a:r>
            <a:r>
              <a:rPr lang="ru-RU" sz="1000" dirty="0">
                <a:latin typeface="Arial" panose="020B0604020202020204" pitchFamily="34" charset="0"/>
                <a:cs typeface="Arial" panose="020B0604020202020204" pitchFamily="34" charset="0"/>
              </a:rPr>
              <a:t> мен </a:t>
            </a:r>
            <a:r>
              <a:rPr lang="ru-RU" sz="1000" dirty="0" err="1">
                <a:latin typeface="Arial" panose="020B0604020202020204" pitchFamily="34" charset="0"/>
                <a:cs typeface="Arial" panose="020B0604020202020204" pitchFamily="34" charset="0"/>
              </a:rPr>
              <a:t>мүдделер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қақтығыстары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тіркелмеген</a:t>
            </a:r>
            <a:r>
              <a:rPr lang="ru-RU" sz="1000" dirty="0">
                <a:latin typeface="Arial" panose="020B0604020202020204" pitchFamily="34" charset="0"/>
                <a:cs typeface="Arial" panose="020B0604020202020204" pitchFamily="34" charset="0"/>
              </a:rPr>
              <a:t>.</a:t>
            </a:r>
          </a:p>
          <a:p>
            <a:pPr indent="177800" algn="just">
              <a:tabLst>
                <a:tab pos="361950" algn="l"/>
              </a:tabLst>
            </a:pPr>
            <a:endParaRPr lang="ru-RU" sz="500" dirty="0">
              <a:latin typeface="Arial" panose="020B0604020202020204" pitchFamily="34" charset="0"/>
              <a:cs typeface="Arial" panose="020B0604020202020204" pitchFamily="34" charset="0"/>
            </a:endParaRPr>
          </a:p>
          <a:p>
            <a:pPr indent="177800" algn="just">
              <a:tabLst>
                <a:tab pos="88900" algn="l"/>
              </a:tabLst>
            </a:pPr>
            <a:r>
              <a:rPr lang="ru-RU" sz="1000" b="1" dirty="0">
                <a:solidFill>
                  <a:srgbClr val="1A355D"/>
                </a:solidFill>
                <a:latin typeface="Arial" panose="020B0604020202020204" pitchFamily="34" charset="0"/>
                <a:cs typeface="Arial" panose="020B0604020202020204" pitchFamily="34" charset="0"/>
              </a:rPr>
              <a:t>7. ҚОР ҚЫЗМЕТІ ТУРАЛЫ АҚПАРАТТЫ АШУДЫҢ АШЫҚТЫҒЫ МЕН ОБЪЕКТИВТІЛІГІ ҚАҒИДАТТАРЫ </a:t>
            </a:r>
            <a:r>
              <a:rPr lang="ru-RU" sz="1000" dirty="0">
                <a:solidFill>
                  <a:srgbClr val="1A355D"/>
                </a:solidFill>
                <a:latin typeface="Arial" panose="020B0604020202020204" pitchFamily="34" charset="0"/>
                <a:cs typeface="Arial" panose="020B0604020202020204" pitchFamily="34" charset="0"/>
              </a:rPr>
              <a:t>(</a:t>
            </a:r>
            <a:r>
              <a:rPr lang="ru-RU" sz="1000" dirty="0" err="1">
                <a:solidFill>
                  <a:srgbClr val="1A355D"/>
                </a:solidFill>
                <a:latin typeface="Arial" panose="020B0604020202020204" pitchFamily="34" charset="0"/>
                <a:cs typeface="Arial" panose="020B0604020202020204" pitchFamily="34" charset="0"/>
              </a:rPr>
              <a:t>сақталады</a:t>
            </a:r>
            <a:r>
              <a:rPr lang="ru-RU" sz="1000" dirty="0">
                <a:solidFill>
                  <a:srgbClr val="1A355D"/>
                </a:solidFill>
                <a:latin typeface="Arial" panose="020B0604020202020204" pitchFamily="34" charset="0"/>
                <a:cs typeface="Arial" panose="020B0604020202020204" pitchFamily="34" charset="0"/>
              </a:rPr>
              <a:t>)</a:t>
            </a:r>
            <a:endParaRPr lang="ru-RU" sz="1000" dirty="0">
              <a:latin typeface="Arial" panose="020B0604020202020204" pitchFamily="34" charset="0"/>
              <a:cs typeface="Arial" panose="020B0604020202020204" pitchFamily="34" charset="0"/>
            </a:endParaRPr>
          </a:p>
          <a:p>
            <a:pPr algn="just">
              <a:buFont typeface="Wingdings" panose="05000000000000000000" pitchFamily="2" charset="2"/>
              <a:buChar char="ü"/>
            </a:pP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туралы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ақпарат</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жыл</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сайын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қызметі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туралы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жылдық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есепте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көрсетіледі</a:t>
            </a:r>
            <a:r>
              <a:rPr lang="ru-RU" sz="1000" dirty="0">
                <a:latin typeface="Arial" panose="020B0604020202020204" pitchFamily="34" charset="0"/>
                <a:cs typeface="Arial" panose="020B0604020202020204" pitchFamily="34" charset="0"/>
              </a:rPr>
              <a:t>.  </a:t>
            </a:r>
          </a:p>
          <a:p>
            <a:pPr algn="just">
              <a:buFont typeface="Wingdings" panose="05000000000000000000" pitchFamily="2" charset="2"/>
              <a:buChar char="ü"/>
            </a:pP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жаңғыртылған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корпоративтік</a:t>
            </a:r>
            <a:r>
              <a:rPr lang="ru-RU" sz="1000" dirty="0">
                <a:latin typeface="Arial" panose="020B0604020202020204" pitchFamily="34" charset="0"/>
                <a:cs typeface="Arial" panose="020B0604020202020204" pitchFamily="34" charset="0"/>
              </a:rPr>
              <a:t> веб-сайты </a:t>
            </a:r>
            <a:r>
              <a:rPr lang="ru-RU" sz="1000" dirty="0" err="1">
                <a:latin typeface="Arial" panose="020B0604020202020204" pitchFamily="34" charset="0"/>
                <a:cs typeface="Arial" panose="020B0604020202020204" pitchFamily="34" charset="0"/>
              </a:rPr>
              <a:t>әзірленіп</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ағымдағы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жылы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іске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қосылды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онда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қызметі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туралы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қолжетімді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ақпарат</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орналастырылған</a:t>
            </a:r>
            <a:r>
              <a:rPr lang="ru-RU" sz="1000" dirty="0">
                <a:latin typeface="Arial" panose="020B0604020202020204" pitchFamily="34" charset="0"/>
                <a:cs typeface="Arial" panose="020B0604020202020204" pitchFamily="34" charset="0"/>
              </a:rPr>
              <a:t>.</a:t>
            </a:r>
          </a:p>
          <a:p>
            <a:pPr algn="just">
              <a:buFont typeface="Wingdings" panose="05000000000000000000" pitchFamily="2" charset="2"/>
              <a:buChar char="ü"/>
            </a:pPr>
            <a:r>
              <a:rPr lang="ru-RU" sz="1000" dirty="0">
                <a:latin typeface="Arial" panose="020B0604020202020204" pitchFamily="34" charset="0"/>
                <a:cs typeface="Arial" panose="020B0604020202020204" pitchFamily="34" charset="0"/>
              </a:rPr>
              <a:t> 2025 </a:t>
            </a:r>
            <a:r>
              <a:rPr lang="ru-RU" sz="1000" dirty="0" err="1">
                <a:latin typeface="Arial" panose="020B0604020202020204" pitchFamily="34" charset="0"/>
                <a:cs typeface="Arial" panose="020B0604020202020204" pitchFamily="34" charset="0"/>
              </a:rPr>
              <a:t>жылы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заңды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жеке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тұлғалардың</a:t>
            </a:r>
            <a:r>
              <a:rPr lang="ru-RU" sz="1000" dirty="0">
                <a:latin typeface="Arial" panose="020B0604020202020204" pitchFamily="34" charset="0"/>
                <a:cs typeface="Arial" panose="020B0604020202020204" pitchFamily="34" charset="0"/>
              </a:rPr>
              <a:t> 20 </a:t>
            </a:r>
            <a:r>
              <a:rPr lang="ru-RU" sz="1000" dirty="0" err="1">
                <a:latin typeface="Arial" panose="020B0604020202020204" pitchFamily="34" charset="0"/>
                <a:cs typeface="Arial" panose="020B0604020202020204" pitchFamily="34" charset="0"/>
              </a:rPr>
              <a:t>мыңнан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астам</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өтінішіне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жауап</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берілді</a:t>
            </a:r>
            <a:r>
              <a:rPr lang="ru-RU" sz="1000" dirty="0">
                <a:latin typeface="Arial" panose="020B0604020202020204" pitchFamily="34" charset="0"/>
                <a:cs typeface="Arial" panose="020B0604020202020204" pitchFamily="34" charset="0"/>
              </a:rPr>
              <a:t>. </a:t>
            </a:r>
          </a:p>
          <a:p>
            <a:pPr algn="just"/>
            <a:endParaRPr lang="ru-KZ" sz="1000" dirty="0">
              <a:latin typeface="Arial" panose="020B0604020202020204" pitchFamily="34" charset="0"/>
              <a:cs typeface="Arial" panose="020B0604020202020204" pitchFamily="34" charset="0"/>
            </a:endParaRPr>
          </a:p>
        </p:txBody>
      </p:sp>
      <p:sp>
        <p:nvSpPr>
          <p:cNvPr id="3" name="Shape 0">
            <a:extLst>
              <a:ext uri="{FF2B5EF4-FFF2-40B4-BE49-F238E27FC236}">
                <a16:creationId xmlns:a16="http://schemas.microsoft.com/office/drawing/2014/main" id="{90ED73F4-273D-7F53-2CC4-9060CEA2E5DC}"/>
              </a:ext>
            </a:extLst>
          </p:cNvPr>
          <p:cNvSpPr/>
          <p:nvPr/>
        </p:nvSpPr>
        <p:spPr>
          <a:xfrm>
            <a:off x="359911" y="294054"/>
            <a:ext cx="377907" cy="431894"/>
          </a:xfrm>
          <a:prstGeom prst="roundRect">
            <a:avLst>
              <a:gd name="adj" fmla="val 28571"/>
            </a:avLst>
          </a:prstGeom>
          <a:gradFill flip="none" rotWithShape="1">
            <a:gsLst>
              <a:gs pos="0">
                <a:srgbClr val="1A365D"/>
              </a:gs>
              <a:gs pos="100000">
                <a:srgbClr val="2B6CB0"/>
              </a:gs>
            </a:gsLst>
            <a:lin ang="2700000" scaled="1"/>
          </a:gradFill>
          <a:ln/>
          <a:effectLst>
            <a:outerShdw blurRad="134967" dist="89978" dir="5400000" algn="bl" rotWithShape="0">
              <a:srgbClr val="000000">
                <a:alpha val="10196"/>
              </a:srgbClr>
            </a:outerShdw>
          </a:effectLst>
        </p:spPr>
      </p:sp>
      <p:sp>
        <p:nvSpPr>
          <p:cNvPr id="8" name="Shape 1">
            <a:extLst>
              <a:ext uri="{FF2B5EF4-FFF2-40B4-BE49-F238E27FC236}">
                <a16:creationId xmlns:a16="http://schemas.microsoft.com/office/drawing/2014/main" id="{00F1F95D-9F7A-513C-2143-5E596905C24D}"/>
              </a:ext>
            </a:extLst>
          </p:cNvPr>
          <p:cNvSpPr/>
          <p:nvPr/>
        </p:nvSpPr>
        <p:spPr>
          <a:xfrm>
            <a:off x="457130" y="420023"/>
            <a:ext cx="179956" cy="179956"/>
          </a:xfrm>
          <a:custGeom>
            <a:avLst/>
            <a:gdLst/>
            <a:ahLst/>
            <a:cxnLst/>
            <a:rect l="l" t="t" r="r" b="b"/>
            <a:pathLst>
              <a:path w="179956" h="179956">
                <a:moveTo>
                  <a:pt x="67483" y="22494"/>
                </a:moveTo>
                <a:cubicBezTo>
                  <a:pt x="67483" y="16273"/>
                  <a:pt x="72510" y="11247"/>
                  <a:pt x="78731" y="11247"/>
                </a:cubicBezTo>
                <a:lnTo>
                  <a:pt x="101225" y="11247"/>
                </a:lnTo>
                <a:cubicBezTo>
                  <a:pt x="107446" y="11247"/>
                  <a:pt x="112472" y="16273"/>
                  <a:pt x="112472" y="22494"/>
                </a:cubicBezTo>
                <a:lnTo>
                  <a:pt x="112472" y="44989"/>
                </a:lnTo>
                <a:cubicBezTo>
                  <a:pt x="112472" y="51210"/>
                  <a:pt x="107446" y="56236"/>
                  <a:pt x="101225" y="56236"/>
                </a:cubicBezTo>
                <a:lnTo>
                  <a:pt x="98413" y="56236"/>
                </a:lnTo>
                <a:lnTo>
                  <a:pt x="98413" y="78731"/>
                </a:lnTo>
                <a:lnTo>
                  <a:pt x="140590" y="78731"/>
                </a:lnTo>
                <a:cubicBezTo>
                  <a:pt x="154579" y="78731"/>
                  <a:pt x="165897" y="90048"/>
                  <a:pt x="165897" y="104037"/>
                </a:cubicBezTo>
                <a:lnTo>
                  <a:pt x="165897" y="123720"/>
                </a:lnTo>
                <a:lnTo>
                  <a:pt x="168708" y="123720"/>
                </a:lnTo>
                <a:cubicBezTo>
                  <a:pt x="174930" y="123720"/>
                  <a:pt x="179956" y="128746"/>
                  <a:pt x="179956" y="134967"/>
                </a:cubicBezTo>
                <a:lnTo>
                  <a:pt x="179956" y="157461"/>
                </a:lnTo>
                <a:cubicBezTo>
                  <a:pt x="179956" y="163682"/>
                  <a:pt x="174930" y="168708"/>
                  <a:pt x="168708" y="168708"/>
                </a:cubicBezTo>
                <a:lnTo>
                  <a:pt x="146214" y="168708"/>
                </a:lnTo>
                <a:cubicBezTo>
                  <a:pt x="139993" y="168708"/>
                  <a:pt x="134967" y="163682"/>
                  <a:pt x="134967" y="157461"/>
                </a:cubicBezTo>
                <a:lnTo>
                  <a:pt x="134967" y="134967"/>
                </a:lnTo>
                <a:cubicBezTo>
                  <a:pt x="134967" y="128746"/>
                  <a:pt x="139993" y="123720"/>
                  <a:pt x="146214" y="123720"/>
                </a:cubicBezTo>
                <a:lnTo>
                  <a:pt x="149026" y="123720"/>
                </a:lnTo>
                <a:lnTo>
                  <a:pt x="149026" y="104037"/>
                </a:lnTo>
                <a:cubicBezTo>
                  <a:pt x="149026" y="99362"/>
                  <a:pt x="145265" y="95601"/>
                  <a:pt x="140590" y="95601"/>
                </a:cubicBezTo>
                <a:lnTo>
                  <a:pt x="98413" y="95601"/>
                </a:lnTo>
                <a:lnTo>
                  <a:pt x="98413" y="123720"/>
                </a:lnTo>
                <a:lnTo>
                  <a:pt x="101225" y="123720"/>
                </a:lnTo>
                <a:cubicBezTo>
                  <a:pt x="107446" y="123720"/>
                  <a:pt x="112472" y="128746"/>
                  <a:pt x="112472" y="134967"/>
                </a:cubicBezTo>
                <a:lnTo>
                  <a:pt x="112472" y="157461"/>
                </a:lnTo>
                <a:cubicBezTo>
                  <a:pt x="112472" y="163682"/>
                  <a:pt x="107446" y="168708"/>
                  <a:pt x="101225" y="168708"/>
                </a:cubicBezTo>
                <a:lnTo>
                  <a:pt x="78731" y="168708"/>
                </a:lnTo>
                <a:cubicBezTo>
                  <a:pt x="72510" y="168708"/>
                  <a:pt x="67483" y="163682"/>
                  <a:pt x="67483" y="157461"/>
                </a:cubicBezTo>
                <a:lnTo>
                  <a:pt x="67483" y="134967"/>
                </a:lnTo>
                <a:cubicBezTo>
                  <a:pt x="67483" y="128746"/>
                  <a:pt x="72510" y="123720"/>
                  <a:pt x="78731" y="123720"/>
                </a:cubicBezTo>
                <a:lnTo>
                  <a:pt x="81542" y="123720"/>
                </a:lnTo>
                <a:lnTo>
                  <a:pt x="81542" y="95601"/>
                </a:lnTo>
                <a:lnTo>
                  <a:pt x="39365" y="95601"/>
                </a:lnTo>
                <a:cubicBezTo>
                  <a:pt x="34691" y="95601"/>
                  <a:pt x="30930" y="99362"/>
                  <a:pt x="30930" y="104037"/>
                </a:cubicBezTo>
                <a:lnTo>
                  <a:pt x="30930" y="123720"/>
                </a:lnTo>
                <a:lnTo>
                  <a:pt x="33742" y="123720"/>
                </a:lnTo>
                <a:cubicBezTo>
                  <a:pt x="39963" y="123720"/>
                  <a:pt x="44989" y="128746"/>
                  <a:pt x="44989" y="134967"/>
                </a:cubicBezTo>
                <a:lnTo>
                  <a:pt x="44989" y="157461"/>
                </a:lnTo>
                <a:cubicBezTo>
                  <a:pt x="44989" y="163682"/>
                  <a:pt x="39963" y="168708"/>
                  <a:pt x="33742" y="168708"/>
                </a:cubicBezTo>
                <a:lnTo>
                  <a:pt x="11247" y="168708"/>
                </a:lnTo>
                <a:cubicBezTo>
                  <a:pt x="5026" y="168708"/>
                  <a:pt x="0" y="163682"/>
                  <a:pt x="0" y="157461"/>
                </a:cubicBezTo>
                <a:lnTo>
                  <a:pt x="0" y="134967"/>
                </a:lnTo>
                <a:cubicBezTo>
                  <a:pt x="0" y="128746"/>
                  <a:pt x="5026" y="123720"/>
                  <a:pt x="11247" y="123720"/>
                </a:cubicBezTo>
                <a:lnTo>
                  <a:pt x="14059" y="123720"/>
                </a:lnTo>
                <a:lnTo>
                  <a:pt x="14059" y="104037"/>
                </a:lnTo>
                <a:cubicBezTo>
                  <a:pt x="14059" y="90048"/>
                  <a:pt x="25377" y="78731"/>
                  <a:pt x="39365" y="78731"/>
                </a:cubicBezTo>
                <a:lnTo>
                  <a:pt x="81542" y="78731"/>
                </a:lnTo>
                <a:lnTo>
                  <a:pt x="81542" y="56236"/>
                </a:lnTo>
                <a:lnTo>
                  <a:pt x="78731" y="56236"/>
                </a:lnTo>
                <a:cubicBezTo>
                  <a:pt x="72510" y="56236"/>
                  <a:pt x="67483" y="51210"/>
                  <a:pt x="67483" y="44989"/>
                </a:cubicBezTo>
                <a:lnTo>
                  <a:pt x="67483" y="22494"/>
                </a:lnTo>
                <a:close/>
              </a:path>
            </a:pathLst>
          </a:custGeom>
          <a:solidFill>
            <a:srgbClr val="FFFFFF"/>
          </a:solidFill>
          <a:ln/>
        </p:spPr>
      </p:sp>
      <p:sp>
        <p:nvSpPr>
          <p:cNvPr id="12" name="Shape 4">
            <a:extLst>
              <a:ext uri="{FF2B5EF4-FFF2-40B4-BE49-F238E27FC236}">
                <a16:creationId xmlns:a16="http://schemas.microsoft.com/office/drawing/2014/main" id="{5A6B07F5-3B98-EC4B-F5C2-5F2E144B5861}"/>
              </a:ext>
            </a:extLst>
          </p:cNvPr>
          <p:cNvSpPr/>
          <p:nvPr/>
        </p:nvSpPr>
        <p:spPr>
          <a:xfrm>
            <a:off x="359911" y="926942"/>
            <a:ext cx="863787" cy="35991"/>
          </a:xfrm>
          <a:prstGeom prst="roundRect">
            <a:avLst>
              <a:gd name="adj" fmla="val 0"/>
            </a:avLst>
          </a:prstGeom>
          <a:gradFill flip="none" rotWithShape="1">
            <a:gsLst>
              <a:gs pos="0">
                <a:srgbClr val="4299E1"/>
              </a:gs>
              <a:gs pos="100000">
                <a:srgbClr val="000000">
                  <a:alpha val="0"/>
                </a:srgbClr>
              </a:gs>
            </a:gsLst>
            <a:lin ang="0" scaled="1"/>
          </a:gradFill>
          <a:ln/>
        </p:spPr>
      </p:sp>
      <p:sp>
        <p:nvSpPr>
          <p:cNvPr id="22" name="Text 2">
            <a:extLst>
              <a:ext uri="{FF2B5EF4-FFF2-40B4-BE49-F238E27FC236}">
                <a16:creationId xmlns:a16="http://schemas.microsoft.com/office/drawing/2014/main" id="{2E9C10F3-5F07-4DC5-8E24-B5089639BD29}"/>
              </a:ext>
            </a:extLst>
          </p:cNvPr>
          <p:cNvSpPr/>
          <p:nvPr/>
        </p:nvSpPr>
        <p:spPr>
          <a:xfrm>
            <a:off x="843746" y="196325"/>
            <a:ext cx="10963275" cy="190500"/>
          </a:xfrm>
          <a:prstGeom prst="rect">
            <a:avLst/>
          </a:prstGeom>
          <a:noFill/>
          <a:ln/>
        </p:spPr>
        <p:txBody>
          <a:bodyPr wrap="square" lIns="0" tIns="0" rIns="0" bIns="0" rtlCol="0" anchor="ctr"/>
          <a:lstStyle/>
          <a:p>
            <a:pPr>
              <a:lnSpc>
                <a:spcPct val="120000"/>
              </a:lnSpc>
            </a:pPr>
            <a:r>
              <a:rPr lang="ru-RU" sz="1000" b="1" kern="0" spc="53" dirty="0">
                <a:solidFill>
                  <a:srgbClr val="4299E1"/>
                </a:solidFill>
                <a:latin typeface="Arial" panose="020B0604020202020204" pitchFamily="34" charset="0"/>
                <a:ea typeface="MiSans" pitchFamily="34" charset="-122"/>
                <a:cs typeface="Arial" panose="020B0604020202020204" pitchFamily="34" charset="0"/>
              </a:rPr>
              <a:t>04 - ТАРАУ</a:t>
            </a:r>
            <a:endParaRPr lang="en-US" sz="1000" dirty="0">
              <a:latin typeface="Arial" panose="020B0604020202020204" pitchFamily="34" charset="0"/>
              <a:cs typeface="Arial" panose="020B0604020202020204" pitchFamily="34" charset="0"/>
            </a:endParaRPr>
          </a:p>
        </p:txBody>
      </p:sp>
      <p:sp>
        <p:nvSpPr>
          <p:cNvPr id="28" name="Shape 45">
            <a:extLst>
              <a:ext uri="{FF2B5EF4-FFF2-40B4-BE49-F238E27FC236}">
                <a16:creationId xmlns:a16="http://schemas.microsoft.com/office/drawing/2014/main" id="{F184E982-C4E0-49D8-9861-0C9B66EECA60}"/>
              </a:ext>
            </a:extLst>
          </p:cNvPr>
          <p:cNvSpPr/>
          <p:nvPr/>
        </p:nvSpPr>
        <p:spPr>
          <a:xfrm>
            <a:off x="365092" y="6550801"/>
            <a:ext cx="87622" cy="116830"/>
          </a:xfrm>
          <a:custGeom>
            <a:avLst/>
            <a:gdLst/>
            <a:ahLst/>
            <a:cxnLst/>
            <a:rect l="l" t="t" r="r" b="b"/>
            <a:pathLst>
              <a:path w="87622" h="116830">
                <a:moveTo>
                  <a:pt x="14604" y="0"/>
                </a:moveTo>
                <a:cubicBezTo>
                  <a:pt x="6549" y="0"/>
                  <a:pt x="0" y="6549"/>
                  <a:pt x="0" y="14604"/>
                </a:cubicBezTo>
                <a:lnTo>
                  <a:pt x="0" y="102226"/>
                </a:lnTo>
                <a:cubicBezTo>
                  <a:pt x="0" y="110281"/>
                  <a:pt x="6549" y="116830"/>
                  <a:pt x="14604" y="116830"/>
                </a:cubicBezTo>
                <a:lnTo>
                  <a:pt x="73018" y="116830"/>
                </a:lnTo>
                <a:cubicBezTo>
                  <a:pt x="81073" y="116830"/>
                  <a:pt x="87622" y="110281"/>
                  <a:pt x="87622" y="102226"/>
                </a:cubicBezTo>
                <a:lnTo>
                  <a:pt x="87622" y="14604"/>
                </a:lnTo>
                <a:cubicBezTo>
                  <a:pt x="87622" y="6549"/>
                  <a:pt x="81073" y="0"/>
                  <a:pt x="73018" y="0"/>
                </a:cubicBezTo>
                <a:lnTo>
                  <a:pt x="14604" y="0"/>
                </a:lnTo>
                <a:close/>
                <a:moveTo>
                  <a:pt x="40160" y="80320"/>
                </a:moveTo>
                <a:lnTo>
                  <a:pt x="47462" y="80320"/>
                </a:lnTo>
                <a:cubicBezTo>
                  <a:pt x="51501" y="80320"/>
                  <a:pt x="54764" y="83583"/>
                  <a:pt x="54764" y="87622"/>
                </a:cubicBezTo>
                <a:lnTo>
                  <a:pt x="54764" y="105877"/>
                </a:lnTo>
                <a:lnTo>
                  <a:pt x="32858" y="105877"/>
                </a:lnTo>
                <a:lnTo>
                  <a:pt x="32858" y="87622"/>
                </a:lnTo>
                <a:cubicBezTo>
                  <a:pt x="32858" y="83583"/>
                  <a:pt x="36121" y="80320"/>
                  <a:pt x="40160" y="80320"/>
                </a:cubicBezTo>
                <a:close/>
                <a:moveTo>
                  <a:pt x="21906" y="25556"/>
                </a:moveTo>
                <a:cubicBezTo>
                  <a:pt x="21906" y="23548"/>
                  <a:pt x="23548" y="21906"/>
                  <a:pt x="25556" y="21906"/>
                </a:cubicBezTo>
                <a:lnTo>
                  <a:pt x="32858" y="21906"/>
                </a:lnTo>
                <a:cubicBezTo>
                  <a:pt x="34866" y="21906"/>
                  <a:pt x="36509" y="23548"/>
                  <a:pt x="36509" y="25556"/>
                </a:cubicBezTo>
                <a:lnTo>
                  <a:pt x="36509" y="32858"/>
                </a:lnTo>
                <a:cubicBezTo>
                  <a:pt x="36509" y="34866"/>
                  <a:pt x="34866" y="36509"/>
                  <a:pt x="32858" y="36509"/>
                </a:cubicBezTo>
                <a:lnTo>
                  <a:pt x="25556" y="36509"/>
                </a:lnTo>
                <a:cubicBezTo>
                  <a:pt x="23548" y="36509"/>
                  <a:pt x="21906" y="34866"/>
                  <a:pt x="21906" y="32858"/>
                </a:cubicBezTo>
                <a:lnTo>
                  <a:pt x="21906" y="25556"/>
                </a:lnTo>
                <a:close/>
                <a:moveTo>
                  <a:pt x="54764" y="21906"/>
                </a:moveTo>
                <a:lnTo>
                  <a:pt x="62066" y="21906"/>
                </a:lnTo>
                <a:cubicBezTo>
                  <a:pt x="64074" y="21906"/>
                  <a:pt x="65717" y="23548"/>
                  <a:pt x="65717" y="25556"/>
                </a:cubicBezTo>
                <a:lnTo>
                  <a:pt x="65717" y="32858"/>
                </a:lnTo>
                <a:cubicBezTo>
                  <a:pt x="65717" y="34866"/>
                  <a:pt x="64074" y="36509"/>
                  <a:pt x="62066" y="36509"/>
                </a:cubicBezTo>
                <a:lnTo>
                  <a:pt x="54764" y="36509"/>
                </a:lnTo>
                <a:cubicBezTo>
                  <a:pt x="52756" y="36509"/>
                  <a:pt x="51113" y="34866"/>
                  <a:pt x="51113" y="32858"/>
                </a:cubicBezTo>
                <a:lnTo>
                  <a:pt x="51113" y="25556"/>
                </a:lnTo>
                <a:cubicBezTo>
                  <a:pt x="51113" y="23548"/>
                  <a:pt x="52756" y="21906"/>
                  <a:pt x="54764" y="21906"/>
                </a:cubicBezTo>
                <a:close/>
                <a:moveTo>
                  <a:pt x="21906" y="54764"/>
                </a:moveTo>
                <a:cubicBezTo>
                  <a:pt x="21906" y="52756"/>
                  <a:pt x="23548" y="51113"/>
                  <a:pt x="25556" y="51113"/>
                </a:cubicBezTo>
                <a:lnTo>
                  <a:pt x="32858" y="51113"/>
                </a:lnTo>
                <a:cubicBezTo>
                  <a:pt x="34866" y="51113"/>
                  <a:pt x="36509" y="52756"/>
                  <a:pt x="36509" y="54764"/>
                </a:cubicBezTo>
                <a:lnTo>
                  <a:pt x="36509" y="62066"/>
                </a:lnTo>
                <a:cubicBezTo>
                  <a:pt x="36509" y="64074"/>
                  <a:pt x="34866" y="65717"/>
                  <a:pt x="32858" y="65717"/>
                </a:cubicBezTo>
                <a:lnTo>
                  <a:pt x="25556" y="65717"/>
                </a:lnTo>
                <a:cubicBezTo>
                  <a:pt x="23548" y="65717"/>
                  <a:pt x="21906" y="64074"/>
                  <a:pt x="21906" y="62066"/>
                </a:cubicBezTo>
                <a:lnTo>
                  <a:pt x="21906" y="54764"/>
                </a:lnTo>
                <a:close/>
                <a:moveTo>
                  <a:pt x="54764" y="51113"/>
                </a:moveTo>
                <a:lnTo>
                  <a:pt x="62066" y="51113"/>
                </a:lnTo>
                <a:cubicBezTo>
                  <a:pt x="64074" y="51113"/>
                  <a:pt x="65717" y="52756"/>
                  <a:pt x="65717" y="54764"/>
                </a:cubicBezTo>
                <a:lnTo>
                  <a:pt x="65717" y="62066"/>
                </a:lnTo>
                <a:cubicBezTo>
                  <a:pt x="65717" y="64074"/>
                  <a:pt x="64074" y="65717"/>
                  <a:pt x="62066" y="65717"/>
                </a:cubicBezTo>
                <a:lnTo>
                  <a:pt x="54764" y="65717"/>
                </a:lnTo>
                <a:cubicBezTo>
                  <a:pt x="52756" y="65717"/>
                  <a:pt x="51113" y="64074"/>
                  <a:pt x="51113" y="62066"/>
                </a:cubicBezTo>
                <a:lnTo>
                  <a:pt x="51113" y="54764"/>
                </a:lnTo>
                <a:cubicBezTo>
                  <a:pt x="51113" y="52756"/>
                  <a:pt x="52756" y="51113"/>
                  <a:pt x="54764" y="51113"/>
                </a:cubicBezTo>
                <a:close/>
              </a:path>
            </a:pathLst>
          </a:custGeom>
          <a:solidFill>
            <a:srgbClr val="2B6CB0"/>
          </a:solidFill>
          <a:ln/>
        </p:spPr>
      </p:sp>
      <p:sp>
        <p:nvSpPr>
          <p:cNvPr id="29" name="Text 46">
            <a:extLst>
              <a:ext uri="{FF2B5EF4-FFF2-40B4-BE49-F238E27FC236}">
                <a16:creationId xmlns:a16="http://schemas.microsoft.com/office/drawing/2014/main" id="{2F67A2A7-874B-4C44-94BC-98647475F967}"/>
              </a:ext>
            </a:extLst>
          </p:cNvPr>
          <p:cNvSpPr/>
          <p:nvPr/>
        </p:nvSpPr>
        <p:spPr>
          <a:xfrm>
            <a:off x="546595" y="6525766"/>
            <a:ext cx="726012" cy="166899"/>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30" name="Text 47">
            <a:extLst>
              <a:ext uri="{FF2B5EF4-FFF2-40B4-BE49-F238E27FC236}">
                <a16:creationId xmlns:a16="http://schemas.microsoft.com/office/drawing/2014/main" id="{BB090DD6-B44A-4B67-9530-E446820FC5AD}"/>
              </a:ext>
            </a:extLst>
          </p:cNvPr>
          <p:cNvSpPr/>
          <p:nvPr/>
        </p:nvSpPr>
        <p:spPr>
          <a:xfrm>
            <a:off x="11722009" y="6525766"/>
            <a:ext cx="200279" cy="166899"/>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44</a:t>
            </a:r>
            <a:endParaRPr lang="en-US" sz="1000" dirty="0">
              <a:latin typeface="Arial" panose="020B0604020202020204" pitchFamily="34" charset="0"/>
              <a:cs typeface="Arial" panose="020B0604020202020204" pitchFamily="34" charset="0"/>
            </a:endParaRPr>
          </a:p>
        </p:txBody>
      </p:sp>
      <p:sp>
        <p:nvSpPr>
          <p:cNvPr id="13" name="Прямоугольник 12">
            <a:extLst>
              <a:ext uri="{FF2B5EF4-FFF2-40B4-BE49-F238E27FC236}">
                <a16:creationId xmlns:a16="http://schemas.microsoft.com/office/drawing/2014/main" id="{FAEECADD-0C0B-4E5A-A832-9CE28EEE5065}"/>
              </a:ext>
            </a:extLst>
          </p:cNvPr>
          <p:cNvSpPr/>
          <p:nvPr/>
        </p:nvSpPr>
        <p:spPr>
          <a:xfrm>
            <a:off x="734305" y="334279"/>
            <a:ext cx="10297762" cy="592663"/>
          </a:xfrm>
          <a:prstGeom prst="rect">
            <a:avLst/>
          </a:prstGeom>
        </p:spPr>
        <p:txBody>
          <a:bodyPr wrap="square">
            <a:spAutoFit/>
          </a:bodyPr>
          <a:lstStyle/>
          <a:p>
            <a:pPr>
              <a:lnSpc>
                <a:spcPct val="90000"/>
              </a:lnSpc>
            </a:pPr>
            <a:r>
              <a:rPr lang="ru-RU" b="1" dirty="0">
                <a:solidFill>
                  <a:schemeClr val="accent1">
                    <a:lumMod val="75000"/>
                  </a:schemeClr>
                </a:solidFill>
                <a:latin typeface="Arial" panose="020B0604020202020204" pitchFamily="34" charset="0"/>
                <a:cs typeface="Arial" panose="020B0604020202020204" pitchFamily="34" charset="0"/>
              </a:rPr>
              <a:t>ОРНЫҚТЫ ДАМУДЫ БАСҚАРУ</a:t>
            </a:r>
          </a:p>
          <a:p>
            <a:pPr>
              <a:lnSpc>
                <a:spcPct val="90000"/>
              </a:lnSpc>
            </a:pPr>
            <a:r>
              <a:rPr lang="ru-RU" b="1" dirty="0">
                <a:solidFill>
                  <a:srgbClr val="4299E1"/>
                </a:solidFill>
                <a:latin typeface="Quattrocento Sans" pitchFamily="34" charset="0"/>
                <a:ea typeface="Quattrocento Sans" pitchFamily="34" charset="-122"/>
                <a:cs typeface="Quattrocento Sans" pitchFamily="34" charset="-120"/>
              </a:rPr>
              <a:t>04-4 </a:t>
            </a:r>
            <a:r>
              <a:rPr lang="kk-KZ" b="1" dirty="0">
                <a:solidFill>
                  <a:srgbClr val="1A365D"/>
                </a:solidFill>
                <a:latin typeface="Quattrocento Sans" pitchFamily="34" charset="0"/>
                <a:ea typeface="Quattrocento Sans" pitchFamily="34" charset="-122"/>
                <a:cs typeface="Quattrocento Sans" pitchFamily="34" charset="-120"/>
              </a:rPr>
              <a:t>КОРПОРАТИВТІК БАСҚАРУ</a:t>
            </a:r>
            <a:r>
              <a:rPr lang="en-US" b="1" dirty="0">
                <a:solidFill>
                  <a:srgbClr val="1A365D"/>
                </a:solidFill>
                <a:latin typeface="Quattrocento Sans" pitchFamily="34" charset="0"/>
                <a:ea typeface="Quattrocento Sans" pitchFamily="34" charset="-122"/>
                <a:cs typeface="Quattrocento Sans" pitchFamily="34" charset="-120"/>
              </a:rPr>
              <a:t>–</a:t>
            </a:r>
            <a:r>
              <a:rPr lang="ru-RU" b="1" dirty="0">
                <a:solidFill>
                  <a:srgbClr val="1A365D"/>
                </a:solidFill>
                <a:latin typeface="Quattrocento Sans" pitchFamily="34" charset="0"/>
                <a:ea typeface="Quattrocento Sans" pitchFamily="34" charset="-122"/>
                <a:cs typeface="Quattrocento Sans" pitchFamily="34" charset="-120"/>
              </a:rPr>
              <a:t>КОРПОРАТИВТІК БАСҚАРУ КОДЕКСІ</a:t>
            </a:r>
            <a:endParaRPr lang="en-US" dirty="0"/>
          </a:p>
        </p:txBody>
      </p:sp>
      <p:sp>
        <p:nvSpPr>
          <p:cNvPr id="14" name="Прямоугольник 13">
            <a:extLst>
              <a:ext uri="{FF2B5EF4-FFF2-40B4-BE49-F238E27FC236}">
                <a16:creationId xmlns:a16="http://schemas.microsoft.com/office/drawing/2014/main" id="{4E7C61B4-BA70-40E7-A778-B5C986D596D1}"/>
              </a:ext>
            </a:extLst>
          </p:cNvPr>
          <p:cNvSpPr/>
          <p:nvPr/>
        </p:nvSpPr>
        <p:spPr>
          <a:xfrm>
            <a:off x="359911" y="913675"/>
            <a:ext cx="10297762" cy="369332"/>
          </a:xfrm>
          <a:prstGeom prst="rect">
            <a:avLst/>
          </a:prstGeom>
        </p:spPr>
        <p:txBody>
          <a:bodyPr wrap="square">
            <a:spAutoFit/>
          </a:bodyPr>
          <a:lstStyle/>
          <a:p>
            <a:pPr>
              <a:lnSpc>
                <a:spcPct val="90000"/>
              </a:lnSpc>
            </a:pPr>
            <a:r>
              <a:rPr lang="ru-RU" sz="2000" dirty="0" err="1">
                <a:solidFill>
                  <a:srgbClr val="1A355D"/>
                </a:solidFill>
              </a:rPr>
              <a:t>Қағидаттардың</a:t>
            </a:r>
            <a:r>
              <a:rPr lang="ru-RU" sz="2000" dirty="0">
                <a:solidFill>
                  <a:srgbClr val="1A355D"/>
                </a:solidFill>
              </a:rPr>
              <a:t> </a:t>
            </a:r>
            <a:r>
              <a:rPr lang="ru-RU" sz="2000" dirty="0" err="1">
                <a:solidFill>
                  <a:srgbClr val="1A355D"/>
                </a:solidFill>
              </a:rPr>
              <a:t>сақталуы</a:t>
            </a:r>
            <a:r>
              <a:rPr lang="ru-RU" sz="2000" dirty="0">
                <a:solidFill>
                  <a:srgbClr val="1A355D"/>
                </a:solidFill>
              </a:rPr>
              <a:t> </a:t>
            </a:r>
            <a:r>
              <a:rPr lang="ru-RU" sz="2000" dirty="0" err="1">
                <a:solidFill>
                  <a:srgbClr val="1A355D"/>
                </a:solidFill>
              </a:rPr>
              <a:t>туралы</a:t>
            </a:r>
            <a:r>
              <a:rPr lang="ru-RU" sz="2000" dirty="0">
                <a:solidFill>
                  <a:srgbClr val="1A355D"/>
                </a:solidFill>
              </a:rPr>
              <a:t> </a:t>
            </a:r>
            <a:r>
              <a:rPr lang="ru-RU" sz="2000" dirty="0" err="1">
                <a:solidFill>
                  <a:srgbClr val="1A355D"/>
                </a:solidFill>
              </a:rPr>
              <a:t>есеп</a:t>
            </a:r>
            <a:endParaRPr lang="en-US" sz="2000" dirty="0">
              <a:solidFill>
                <a:srgbClr val="1A355D"/>
              </a:solidFill>
            </a:endParaRPr>
          </a:p>
        </p:txBody>
      </p:sp>
    </p:spTree>
    <p:extLst>
      <p:ext uri="{BB962C8B-B14F-4D97-AF65-F5344CB8AC3E}">
        <p14:creationId xmlns:p14="http://schemas.microsoft.com/office/powerpoint/2010/main" val="32434228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tatics.moonshot.cn/kimi-ppt/html-gen/static/image-error.png"/>
          <p:cNvPicPr>
            <a:picLocks noChangeAspect="1"/>
          </p:cNvPicPr>
          <p:nvPr/>
        </p:nvPicPr>
        <p:blipFill>
          <a:blip r:embed="rId3">
            <a:alphaModFix amt="20000"/>
          </a:blip>
          <a:stretch>
            <a:fillRect/>
          </a:stretch>
        </p:blipFill>
        <p:spPr>
          <a:xfrm>
            <a:off x="0" y="0"/>
            <a:ext cx="12192000" cy="6858000"/>
          </a:xfrm>
          <a:prstGeom prst="roundRect">
            <a:avLst>
              <a:gd name="adj" fmla="val 0"/>
            </a:avLst>
          </a:prstGeom>
        </p:spPr>
      </p:pic>
      <p:sp>
        <p:nvSpPr>
          <p:cNvPr id="3" name="Shape 0"/>
          <p:cNvSpPr/>
          <p:nvPr/>
        </p:nvSpPr>
        <p:spPr>
          <a:xfrm>
            <a:off x="0" y="0"/>
            <a:ext cx="12192000" cy="6858000"/>
          </a:xfrm>
          <a:prstGeom prst="roundRect">
            <a:avLst>
              <a:gd name="adj" fmla="val 0"/>
            </a:avLst>
          </a:prstGeom>
          <a:gradFill flip="none" rotWithShape="1">
            <a:gsLst>
              <a:gs pos="0">
                <a:srgbClr val="1A365D">
                  <a:alpha val="95000"/>
                </a:srgbClr>
              </a:gs>
              <a:gs pos="50000">
                <a:srgbClr val="1A365D">
                  <a:alpha val="90000"/>
                </a:srgbClr>
              </a:gs>
              <a:gs pos="100000">
                <a:srgbClr val="2B6CB0">
                  <a:alpha val="85000"/>
                </a:srgbClr>
              </a:gs>
            </a:gsLst>
            <a:lin ang="2700000" scaled="1"/>
          </a:gradFill>
          <a:ln/>
        </p:spPr>
      </p:sp>
      <p:sp>
        <p:nvSpPr>
          <p:cNvPr id="4" name="Shape 1"/>
          <p:cNvSpPr/>
          <p:nvPr/>
        </p:nvSpPr>
        <p:spPr>
          <a:xfrm>
            <a:off x="5643488" y="900113"/>
            <a:ext cx="904875" cy="904875"/>
          </a:xfrm>
          <a:prstGeom prst="roundRect">
            <a:avLst>
              <a:gd name="adj" fmla="val 50000"/>
            </a:avLst>
          </a:prstGeom>
          <a:solidFill>
            <a:srgbClr val="FFFFFF">
              <a:alpha val="10196"/>
            </a:srgbClr>
          </a:solidFill>
          <a:ln w="12700">
            <a:solidFill>
              <a:srgbClr val="FFFFFF">
                <a:alpha val="20000"/>
              </a:srgbClr>
            </a:solidFill>
            <a:prstDash val="solid"/>
          </a:ln>
        </p:spPr>
      </p:sp>
      <p:sp>
        <p:nvSpPr>
          <p:cNvPr id="5" name="Shape 2"/>
          <p:cNvSpPr/>
          <p:nvPr/>
        </p:nvSpPr>
        <p:spPr>
          <a:xfrm>
            <a:off x="5867326" y="1123950"/>
            <a:ext cx="457200" cy="457200"/>
          </a:xfrm>
          <a:custGeom>
            <a:avLst/>
            <a:gdLst/>
            <a:ahLst/>
            <a:cxnLst/>
            <a:rect l="l" t="t" r="r" b="b"/>
            <a:pathLst>
              <a:path w="457200" h="457200">
                <a:moveTo>
                  <a:pt x="228600" y="0"/>
                </a:moveTo>
                <a:cubicBezTo>
                  <a:pt x="232708" y="0"/>
                  <a:pt x="236815" y="893"/>
                  <a:pt x="240566" y="2590"/>
                </a:cubicBezTo>
                <a:lnTo>
                  <a:pt x="408801" y="73938"/>
                </a:lnTo>
                <a:cubicBezTo>
                  <a:pt x="428446" y="82242"/>
                  <a:pt x="443091" y="101620"/>
                  <a:pt x="443002" y="125016"/>
                </a:cubicBezTo>
                <a:cubicBezTo>
                  <a:pt x="442555" y="213598"/>
                  <a:pt x="406122" y="375672"/>
                  <a:pt x="252264" y="449342"/>
                </a:cubicBezTo>
                <a:cubicBezTo>
                  <a:pt x="237351" y="456486"/>
                  <a:pt x="220028" y="456486"/>
                  <a:pt x="205115" y="449342"/>
                </a:cubicBezTo>
                <a:cubicBezTo>
                  <a:pt x="51167" y="375672"/>
                  <a:pt x="14823" y="213598"/>
                  <a:pt x="14377" y="125016"/>
                </a:cubicBezTo>
                <a:cubicBezTo>
                  <a:pt x="14287" y="101620"/>
                  <a:pt x="28932" y="82242"/>
                  <a:pt x="48577" y="73938"/>
                </a:cubicBezTo>
                <a:lnTo>
                  <a:pt x="216724" y="2590"/>
                </a:lnTo>
                <a:cubicBezTo>
                  <a:pt x="220474" y="893"/>
                  <a:pt x="224492" y="0"/>
                  <a:pt x="228600" y="0"/>
                </a:cubicBezTo>
                <a:close/>
                <a:moveTo>
                  <a:pt x="228600" y="59650"/>
                </a:moveTo>
                <a:lnTo>
                  <a:pt x="228600" y="397282"/>
                </a:lnTo>
                <a:cubicBezTo>
                  <a:pt x="351830" y="337631"/>
                  <a:pt x="384959" y="205472"/>
                  <a:pt x="385763" y="126355"/>
                </a:cubicBezTo>
                <a:lnTo>
                  <a:pt x="228600" y="59740"/>
                </a:lnTo>
                <a:lnTo>
                  <a:pt x="228600" y="59740"/>
                </a:lnTo>
                <a:close/>
              </a:path>
            </a:pathLst>
          </a:custGeom>
          <a:solidFill>
            <a:srgbClr val="4299E1"/>
          </a:solidFill>
          <a:ln/>
        </p:spPr>
      </p:sp>
      <p:sp>
        <p:nvSpPr>
          <p:cNvPr id="6" name="Text 3"/>
          <p:cNvSpPr/>
          <p:nvPr/>
        </p:nvSpPr>
        <p:spPr>
          <a:xfrm>
            <a:off x="1853133" y="2038350"/>
            <a:ext cx="8486775" cy="571500"/>
          </a:xfrm>
          <a:prstGeom prst="rect">
            <a:avLst/>
          </a:prstGeom>
          <a:noFill/>
          <a:ln/>
        </p:spPr>
        <p:txBody>
          <a:bodyPr wrap="square" lIns="0" tIns="0" rIns="0" bIns="0" rtlCol="0" anchor="ctr"/>
          <a:lstStyle/>
          <a:p>
            <a:pPr algn="ctr">
              <a:lnSpc>
                <a:spcPct val="80000"/>
              </a:lnSpc>
            </a:pPr>
            <a:r>
              <a:rPr lang="kk-KZ" sz="4500" b="1" dirty="0">
                <a:solidFill>
                  <a:srgbClr val="FFFFFF"/>
                </a:solidFill>
                <a:latin typeface="Quattrocento Sans" pitchFamily="34" charset="0"/>
                <a:ea typeface="Quattrocento Sans" pitchFamily="34" charset="-122"/>
                <a:cs typeface="Quattrocento Sans" pitchFamily="34" charset="-120"/>
              </a:rPr>
              <a:t>НАЗАРЛАРЫҢЫЗҒА РАХМЕТ</a:t>
            </a:r>
            <a:endParaRPr lang="en-US" sz="1600" dirty="0"/>
          </a:p>
        </p:txBody>
      </p:sp>
      <p:sp>
        <p:nvSpPr>
          <p:cNvPr id="7" name="Shape 4"/>
          <p:cNvSpPr/>
          <p:nvPr/>
        </p:nvSpPr>
        <p:spPr>
          <a:xfrm>
            <a:off x="5486326" y="2762250"/>
            <a:ext cx="1219200" cy="38100"/>
          </a:xfrm>
          <a:prstGeom prst="roundRect">
            <a:avLst>
              <a:gd name="adj" fmla="val 0"/>
            </a:avLst>
          </a:prstGeom>
          <a:gradFill flip="none" rotWithShape="1">
            <a:gsLst>
              <a:gs pos="0">
                <a:srgbClr val="000000">
                  <a:alpha val="0"/>
                </a:srgbClr>
              </a:gs>
              <a:gs pos="50000">
                <a:srgbClr val="4299E1"/>
              </a:gs>
              <a:gs pos="100000">
                <a:srgbClr val="000000">
                  <a:alpha val="0"/>
                </a:srgbClr>
              </a:gs>
            </a:gsLst>
            <a:lin ang="0" scaled="1"/>
          </a:gradFill>
          <a:ln/>
        </p:spPr>
      </p:sp>
      <p:sp>
        <p:nvSpPr>
          <p:cNvPr id="8" name="Text 5"/>
          <p:cNvSpPr/>
          <p:nvPr/>
        </p:nvSpPr>
        <p:spPr>
          <a:xfrm>
            <a:off x="2381176" y="3028950"/>
            <a:ext cx="7429500" cy="742950"/>
          </a:xfrm>
          <a:prstGeom prst="rect">
            <a:avLst/>
          </a:prstGeom>
          <a:noFill/>
          <a:ln/>
        </p:spPr>
        <p:txBody>
          <a:bodyPr wrap="square" lIns="0" tIns="0" rIns="0" bIns="0" rtlCol="0" anchor="ctr"/>
          <a:lstStyle/>
          <a:p>
            <a:pPr algn="ctr">
              <a:lnSpc>
                <a:spcPct val="140000"/>
              </a:lnSpc>
            </a:pPr>
            <a:r>
              <a:rPr lang="kk-KZ" sz="1600" dirty="0">
                <a:solidFill>
                  <a:srgbClr val="FFFFFF">
                    <a:alpha val="80000"/>
                  </a:srgbClr>
                </a:solidFill>
                <a:latin typeface="MiSans" pitchFamily="34" charset="0"/>
                <a:ea typeface="MiSans" pitchFamily="34" charset="-122"/>
                <a:cs typeface="MiSans" pitchFamily="34" charset="-120"/>
              </a:rPr>
              <a:t>Қазақстан Республикасы</a:t>
            </a:r>
            <a:endParaRPr lang="en-US" sz="1600" dirty="0"/>
          </a:p>
          <a:p>
            <a:pPr algn="ctr">
              <a:lnSpc>
                <a:spcPct val="140000"/>
              </a:lnSpc>
            </a:pPr>
            <a:r>
              <a:rPr lang="en-US" sz="1800" dirty="0">
                <a:solidFill>
                  <a:srgbClr val="FFFFFF">
                    <a:alpha val="80000"/>
                  </a:srgbClr>
                </a:solidFill>
                <a:latin typeface="MiSans" pitchFamily="34" charset="0"/>
                <a:ea typeface="MiSans" pitchFamily="34" charset="-122"/>
                <a:cs typeface="MiSans" pitchFamily="34" charset="-120"/>
              </a:rPr>
              <a:t>«</a:t>
            </a:r>
            <a:r>
              <a:rPr lang="kk-KZ" sz="1800" dirty="0">
                <a:solidFill>
                  <a:srgbClr val="FFFFFF">
                    <a:alpha val="80000"/>
                  </a:srgbClr>
                </a:solidFill>
                <a:latin typeface="MiSans" pitchFamily="34" charset="0"/>
                <a:ea typeface="MiSans" pitchFamily="34" charset="-122"/>
                <a:cs typeface="MiSans" pitchFamily="34" charset="-120"/>
              </a:rPr>
              <a:t>Мемлекеттік әлеуметтік сақтандыру қоры</a:t>
            </a:r>
            <a:r>
              <a:rPr lang="en-US" sz="1800" dirty="0">
                <a:solidFill>
                  <a:srgbClr val="FFFFFF">
                    <a:alpha val="80000"/>
                  </a:srgbClr>
                </a:solidFill>
                <a:latin typeface="MiSans" pitchFamily="34" charset="0"/>
                <a:ea typeface="MiSans" pitchFamily="34" charset="-122"/>
                <a:cs typeface="MiSans" pitchFamily="34" charset="-120"/>
              </a:rPr>
              <a:t>»</a:t>
            </a:r>
            <a:r>
              <a:rPr lang="kk-KZ" sz="1800" dirty="0">
                <a:solidFill>
                  <a:srgbClr val="FFFFFF">
                    <a:alpha val="80000"/>
                  </a:srgbClr>
                </a:solidFill>
                <a:latin typeface="MiSans" pitchFamily="34" charset="0"/>
                <a:ea typeface="MiSans" pitchFamily="34" charset="-122"/>
                <a:cs typeface="MiSans" pitchFamily="34" charset="-120"/>
              </a:rPr>
              <a:t> АҚ</a:t>
            </a:r>
            <a:endParaRPr lang="en-US" sz="1600" dirty="0"/>
          </a:p>
        </p:txBody>
      </p:sp>
      <p:sp>
        <p:nvSpPr>
          <p:cNvPr id="9" name="Shape 6"/>
          <p:cNvSpPr/>
          <p:nvPr/>
        </p:nvSpPr>
        <p:spPr>
          <a:xfrm>
            <a:off x="2816349" y="4081463"/>
            <a:ext cx="1981200" cy="1381125"/>
          </a:xfrm>
          <a:prstGeom prst="roundRect">
            <a:avLst>
              <a:gd name="adj" fmla="val 8276"/>
            </a:avLst>
          </a:prstGeom>
          <a:solidFill>
            <a:srgbClr val="FFFFFF">
              <a:alpha val="10196"/>
            </a:srgbClr>
          </a:solidFill>
          <a:ln w="12700">
            <a:solidFill>
              <a:srgbClr val="FFFFFF">
                <a:alpha val="20000"/>
              </a:srgbClr>
            </a:solidFill>
            <a:prstDash val="solid"/>
          </a:ln>
        </p:spPr>
      </p:sp>
      <p:sp>
        <p:nvSpPr>
          <p:cNvPr id="10" name="Shape 7"/>
          <p:cNvSpPr/>
          <p:nvPr/>
        </p:nvSpPr>
        <p:spPr>
          <a:xfrm>
            <a:off x="3633341" y="4314825"/>
            <a:ext cx="342900" cy="342900"/>
          </a:xfrm>
          <a:custGeom>
            <a:avLst/>
            <a:gdLst/>
            <a:ahLst/>
            <a:cxnLst/>
            <a:rect l="l" t="t" r="r" b="b"/>
            <a:pathLst>
              <a:path w="342900" h="342900">
                <a:moveTo>
                  <a:pt x="235677" y="187523"/>
                </a:moveTo>
                <a:lnTo>
                  <a:pt x="107826" y="187523"/>
                </a:lnTo>
                <a:cubicBezTo>
                  <a:pt x="109768" y="230721"/>
                  <a:pt x="119345" y="270503"/>
                  <a:pt x="132941" y="299636"/>
                </a:cubicBezTo>
                <a:cubicBezTo>
                  <a:pt x="140576" y="316044"/>
                  <a:pt x="148813" y="327630"/>
                  <a:pt x="156448" y="334729"/>
                </a:cubicBezTo>
                <a:cubicBezTo>
                  <a:pt x="163949" y="341761"/>
                  <a:pt x="169106" y="342900"/>
                  <a:pt x="171785" y="342900"/>
                </a:cubicBezTo>
                <a:cubicBezTo>
                  <a:pt x="174464" y="342900"/>
                  <a:pt x="179621" y="341761"/>
                  <a:pt x="187122" y="334729"/>
                </a:cubicBezTo>
                <a:cubicBezTo>
                  <a:pt x="194756" y="327630"/>
                  <a:pt x="202994" y="315977"/>
                  <a:pt x="210629" y="299636"/>
                </a:cubicBezTo>
                <a:cubicBezTo>
                  <a:pt x="224224" y="270503"/>
                  <a:pt x="233802" y="230721"/>
                  <a:pt x="235744" y="187523"/>
                </a:cubicBezTo>
                <a:close/>
                <a:moveTo>
                  <a:pt x="107759" y="155377"/>
                </a:moveTo>
                <a:lnTo>
                  <a:pt x="235610" y="155377"/>
                </a:lnTo>
                <a:cubicBezTo>
                  <a:pt x="233735" y="112179"/>
                  <a:pt x="224157" y="72397"/>
                  <a:pt x="210562" y="43264"/>
                </a:cubicBezTo>
                <a:cubicBezTo>
                  <a:pt x="202927" y="26923"/>
                  <a:pt x="194690" y="15270"/>
                  <a:pt x="187055" y="8171"/>
                </a:cubicBezTo>
                <a:cubicBezTo>
                  <a:pt x="179554" y="1139"/>
                  <a:pt x="174397" y="0"/>
                  <a:pt x="171718" y="0"/>
                </a:cubicBezTo>
                <a:cubicBezTo>
                  <a:pt x="169039" y="0"/>
                  <a:pt x="163882" y="1139"/>
                  <a:pt x="156381" y="8171"/>
                </a:cubicBezTo>
                <a:cubicBezTo>
                  <a:pt x="148746" y="15270"/>
                  <a:pt x="140509" y="26923"/>
                  <a:pt x="132874" y="43264"/>
                </a:cubicBezTo>
                <a:cubicBezTo>
                  <a:pt x="119278" y="72397"/>
                  <a:pt x="109701" y="112179"/>
                  <a:pt x="107759" y="155377"/>
                </a:cubicBezTo>
                <a:close/>
                <a:moveTo>
                  <a:pt x="75612" y="155377"/>
                </a:moveTo>
                <a:cubicBezTo>
                  <a:pt x="77956" y="98048"/>
                  <a:pt x="92757" y="44805"/>
                  <a:pt x="114389" y="9845"/>
                </a:cubicBezTo>
                <a:cubicBezTo>
                  <a:pt x="52707" y="31678"/>
                  <a:pt x="7300" y="87868"/>
                  <a:pt x="1005" y="155377"/>
                </a:cubicBezTo>
                <a:lnTo>
                  <a:pt x="75612" y="155377"/>
                </a:lnTo>
                <a:close/>
                <a:moveTo>
                  <a:pt x="1005" y="187523"/>
                </a:moveTo>
                <a:cubicBezTo>
                  <a:pt x="7300" y="255032"/>
                  <a:pt x="52707" y="311222"/>
                  <a:pt x="114389" y="333055"/>
                </a:cubicBezTo>
                <a:cubicBezTo>
                  <a:pt x="92757" y="298095"/>
                  <a:pt x="77956" y="244852"/>
                  <a:pt x="75612" y="187523"/>
                </a:cubicBezTo>
                <a:lnTo>
                  <a:pt x="1005" y="187523"/>
                </a:lnTo>
                <a:close/>
                <a:moveTo>
                  <a:pt x="267824" y="187523"/>
                </a:moveTo>
                <a:cubicBezTo>
                  <a:pt x="265480" y="244852"/>
                  <a:pt x="250679" y="298095"/>
                  <a:pt x="229046" y="333055"/>
                </a:cubicBezTo>
                <a:cubicBezTo>
                  <a:pt x="290728" y="311155"/>
                  <a:pt x="336136" y="255032"/>
                  <a:pt x="342431" y="187523"/>
                </a:cubicBezTo>
                <a:lnTo>
                  <a:pt x="267824" y="187523"/>
                </a:lnTo>
                <a:close/>
                <a:moveTo>
                  <a:pt x="342431" y="155377"/>
                </a:moveTo>
                <a:cubicBezTo>
                  <a:pt x="336136" y="87868"/>
                  <a:pt x="290728" y="31678"/>
                  <a:pt x="229046" y="9845"/>
                </a:cubicBezTo>
                <a:cubicBezTo>
                  <a:pt x="250679" y="44805"/>
                  <a:pt x="265480" y="98048"/>
                  <a:pt x="267824" y="155377"/>
                </a:cubicBezTo>
                <a:lnTo>
                  <a:pt x="342431" y="155377"/>
                </a:lnTo>
                <a:close/>
              </a:path>
            </a:pathLst>
          </a:custGeom>
          <a:solidFill>
            <a:srgbClr val="4299E1"/>
          </a:solidFill>
          <a:ln/>
        </p:spPr>
      </p:sp>
      <p:sp>
        <p:nvSpPr>
          <p:cNvPr id="11" name="Text 8"/>
          <p:cNvSpPr/>
          <p:nvPr/>
        </p:nvSpPr>
        <p:spPr>
          <a:xfrm>
            <a:off x="3006849" y="4772025"/>
            <a:ext cx="1600200" cy="2667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gfss.kz</a:t>
            </a:r>
            <a:endParaRPr lang="en-US" sz="1600" dirty="0"/>
          </a:p>
        </p:txBody>
      </p:sp>
      <p:sp>
        <p:nvSpPr>
          <p:cNvPr id="12" name="Text 9"/>
          <p:cNvSpPr/>
          <p:nvPr/>
        </p:nvSpPr>
        <p:spPr>
          <a:xfrm>
            <a:off x="3016374" y="5038725"/>
            <a:ext cx="1581150" cy="190500"/>
          </a:xfrm>
          <a:prstGeom prst="rect">
            <a:avLst/>
          </a:prstGeom>
          <a:noFill/>
          <a:ln/>
        </p:spPr>
        <p:txBody>
          <a:bodyPr wrap="square" lIns="0" tIns="0" rIns="0" bIns="0" rtlCol="0" anchor="ctr"/>
          <a:lstStyle/>
          <a:p>
            <a:pPr algn="ctr">
              <a:lnSpc>
                <a:spcPct val="120000"/>
              </a:lnSpc>
            </a:pPr>
            <a:r>
              <a:rPr lang="kk-KZ" sz="1050" dirty="0">
                <a:solidFill>
                  <a:srgbClr val="FFFFFF">
                    <a:alpha val="60000"/>
                  </a:srgbClr>
                </a:solidFill>
                <a:latin typeface="MiSans" pitchFamily="34" charset="0"/>
                <a:ea typeface="MiSans" pitchFamily="34" charset="-122"/>
                <a:cs typeface="MiSans" pitchFamily="34" charset="-120"/>
              </a:rPr>
              <a:t>Ресми сайт</a:t>
            </a:r>
            <a:endParaRPr lang="en-US" sz="1600" dirty="0"/>
          </a:p>
        </p:txBody>
      </p:sp>
      <p:sp>
        <p:nvSpPr>
          <p:cNvPr id="13" name="Shape 10"/>
          <p:cNvSpPr/>
          <p:nvPr/>
        </p:nvSpPr>
        <p:spPr>
          <a:xfrm>
            <a:off x="5107558" y="4081463"/>
            <a:ext cx="1981200" cy="1381125"/>
          </a:xfrm>
          <a:prstGeom prst="roundRect">
            <a:avLst>
              <a:gd name="adj" fmla="val 8276"/>
            </a:avLst>
          </a:prstGeom>
          <a:solidFill>
            <a:srgbClr val="FFFFFF">
              <a:alpha val="10196"/>
            </a:srgbClr>
          </a:solidFill>
          <a:ln w="12700">
            <a:solidFill>
              <a:srgbClr val="FFFFFF">
                <a:alpha val="20000"/>
              </a:srgbClr>
            </a:solidFill>
            <a:prstDash val="solid"/>
          </a:ln>
        </p:spPr>
      </p:sp>
      <p:sp>
        <p:nvSpPr>
          <p:cNvPr id="14" name="Shape 11"/>
          <p:cNvSpPr/>
          <p:nvPr/>
        </p:nvSpPr>
        <p:spPr>
          <a:xfrm>
            <a:off x="5924550" y="4314825"/>
            <a:ext cx="342900" cy="342900"/>
          </a:xfrm>
          <a:custGeom>
            <a:avLst/>
            <a:gdLst/>
            <a:ahLst/>
            <a:cxnLst/>
            <a:rect l="l" t="t" r="r" b="b"/>
            <a:pathLst>
              <a:path w="342900" h="342900">
                <a:moveTo>
                  <a:pt x="32147" y="42863"/>
                </a:moveTo>
                <a:cubicBezTo>
                  <a:pt x="14399" y="42863"/>
                  <a:pt x="0" y="57262"/>
                  <a:pt x="0" y="75009"/>
                </a:cubicBezTo>
                <a:cubicBezTo>
                  <a:pt x="0" y="85122"/>
                  <a:pt x="4755" y="94632"/>
                  <a:pt x="12859" y="100727"/>
                </a:cubicBezTo>
                <a:lnTo>
                  <a:pt x="152162" y="205204"/>
                </a:lnTo>
                <a:cubicBezTo>
                  <a:pt x="163614" y="213777"/>
                  <a:pt x="179286" y="213777"/>
                  <a:pt x="190738" y="205204"/>
                </a:cubicBezTo>
                <a:lnTo>
                  <a:pt x="330041" y="100727"/>
                </a:lnTo>
                <a:cubicBezTo>
                  <a:pt x="338145" y="94632"/>
                  <a:pt x="342900" y="85122"/>
                  <a:pt x="342900" y="75009"/>
                </a:cubicBezTo>
                <a:cubicBezTo>
                  <a:pt x="342900" y="57262"/>
                  <a:pt x="328501" y="42862"/>
                  <a:pt x="310753" y="42862"/>
                </a:cubicBezTo>
                <a:lnTo>
                  <a:pt x="32147" y="42863"/>
                </a:lnTo>
                <a:close/>
                <a:moveTo>
                  <a:pt x="0" y="131266"/>
                </a:moveTo>
                <a:lnTo>
                  <a:pt x="0" y="257175"/>
                </a:lnTo>
                <a:cubicBezTo>
                  <a:pt x="0" y="280816"/>
                  <a:pt x="19221" y="300038"/>
                  <a:pt x="42863" y="300038"/>
                </a:cubicBezTo>
                <a:lnTo>
                  <a:pt x="300038" y="300038"/>
                </a:lnTo>
                <a:cubicBezTo>
                  <a:pt x="323679" y="300038"/>
                  <a:pt x="342900" y="280816"/>
                  <a:pt x="342900" y="257175"/>
                </a:cubicBezTo>
                <a:lnTo>
                  <a:pt x="342900" y="131266"/>
                </a:lnTo>
                <a:lnTo>
                  <a:pt x="210026" y="230922"/>
                </a:lnTo>
                <a:cubicBezTo>
                  <a:pt x="187189" y="248067"/>
                  <a:pt x="155711" y="248067"/>
                  <a:pt x="132874" y="230922"/>
                </a:cubicBezTo>
                <a:lnTo>
                  <a:pt x="0" y="131266"/>
                </a:lnTo>
                <a:close/>
              </a:path>
            </a:pathLst>
          </a:custGeom>
          <a:solidFill>
            <a:srgbClr val="4299E1"/>
          </a:solidFill>
          <a:ln/>
        </p:spPr>
      </p:sp>
      <p:sp>
        <p:nvSpPr>
          <p:cNvPr id="15" name="Text 12"/>
          <p:cNvSpPr/>
          <p:nvPr/>
        </p:nvSpPr>
        <p:spPr>
          <a:xfrm>
            <a:off x="5298058" y="4772025"/>
            <a:ext cx="1600200" cy="2667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info@gfss.kz</a:t>
            </a:r>
            <a:endParaRPr lang="en-US" sz="1600" dirty="0"/>
          </a:p>
        </p:txBody>
      </p:sp>
      <p:sp>
        <p:nvSpPr>
          <p:cNvPr id="16" name="Text 13"/>
          <p:cNvSpPr/>
          <p:nvPr/>
        </p:nvSpPr>
        <p:spPr>
          <a:xfrm>
            <a:off x="5307583" y="5038725"/>
            <a:ext cx="1581150" cy="190500"/>
          </a:xfrm>
          <a:prstGeom prst="rect">
            <a:avLst/>
          </a:prstGeom>
          <a:noFill/>
          <a:ln/>
        </p:spPr>
        <p:txBody>
          <a:bodyPr wrap="square" lIns="0" tIns="0" rIns="0" bIns="0" rtlCol="0" anchor="ctr"/>
          <a:lstStyle/>
          <a:p>
            <a:pPr algn="ctr">
              <a:lnSpc>
                <a:spcPct val="120000"/>
              </a:lnSpc>
            </a:pPr>
            <a:r>
              <a:rPr lang="en-US" sz="1050" dirty="0" err="1">
                <a:solidFill>
                  <a:srgbClr val="FFFFFF">
                    <a:alpha val="60000"/>
                  </a:srgbClr>
                </a:solidFill>
                <a:latin typeface="MiSans" pitchFamily="34" charset="0"/>
                <a:ea typeface="MiSans" pitchFamily="34" charset="-122"/>
                <a:cs typeface="MiSans" pitchFamily="34" charset="-120"/>
              </a:rPr>
              <a:t>Электрон</a:t>
            </a:r>
            <a:r>
              <a:rPr lang="kk-KZ" sz="1050" dirty="0">
                <a:solidFill>
                  <a:srgbClr val="FFFFFF">
                    <a:alpha val="60000"/>
                  </a:srgbClr>
                </a:solidFill>
                <a:latin typeface="MiSans" pitchFamily="34" charset="0"/>
                <a:ea typeface="MiSans" pitchFamily="34" charset="-122"/>
                <a:cs typeface="MiSans" pitchFamily="34" charset="-120"/>
              </a:rPr>
              <a:t>дық пошта</a:t>
            </a:r>
            <a:endParaRPr lang="en-US" sz="1600" dirty="0"/>
          </a:p>
        </p:txBody>
      </p:sp>
      <p:sp>
        <p:nvSpPr>
          <p:cNvPr id="17" name="Shape 14"/>
          <p:cNvSpPr/>
          <p:nvPr/>
        </p:nvSpPr>
        <p:spPr>
          <a:xfrm>
            <a:off x="7398767" y="4081463"/>
            <a:ext cx="1981200" cy="1381125"/>
          </a:xfrm>
          <a:prstGeom prst="roundRect">
            <a:avLst>
              <a:gd name="adj" fmla="val 8276"/>
            </a:avLst>
          </a:prstGeom>
          <a:solidFill>
            <a:srgbClr val="FFFFFF">
              <a:alpha val="10196"/>
            </a:srgbClr>
          </a:solidFill>
          <a:ln w="12700">
            <a:solidFill>
              <a:srgbClr val="FFFFFF">
                <a:alpha val="20000"/>
              </a:srgbClr>
            </a:solidFill>
            <a:prstDash val="solid"/>
          </a:ln>
        </p:spPr>
      </p:sp>
      <p:sp>
        <p:nvSpPr>
          <p:cNvPr id="18" name="Shape 15"/>
          <p:cNvSpPr/>
          <p:nvPr/>
        </p:nvSpPr>
        <p:spPr>
          <a:xfrm>
            <a:off x="8215759" y="4314825"/>
            <a:ext cx="342900" cy="342900"/>
          </a:xfrm>
          <a:custGeom>
            <a:avLst/>
            <a:gdLst/>
            <a:ahLst/>
            <a:cxnLst/>
            <a:rect l="l" t="t" r="r" b="b"/>
            <a:pathLst>
              <a:path w="342900" h="342900">
                <a:moveTo>
                  <a:pt x="107290" y="16743"/>
                </a:moveTo>
                <a:cubicBezTo>
                  <a:pt x="101999" y="4085"/>
                  <a:pt x="88203" y="-2612"/>
                  <a:pt x="75076" y="938"/>
                </a:cubicBezTo>
                <a:lnTo>
                  <a:pt x="71393" y="1942"/>
                </a:lnTo>
                <a:cubicBezTo>
                  <a:pt x="28129" y="13729"/>
                  <a:pt x="-8840" y="55654"/>
                  <a:pt x="1942" y="106687"/>
                </a:cubicBezTo>
                <a:cubicBezTo>
                  <a:pt x="26789" y="223890"/>
                  <a:pt x="119010" y="316111"/>
                  <a:pt x="236213" y="340958"/>
                </a:cubicBezTo>
                <a:cubicBezTo>
                  <a:pt x="287313" y="351807"/>
                  <a:pt x="329171" y="314771"/>
                  <a:pt x="340958" y="271507"/>
                </a:cubicBezTo>
                <a:lnTo>
                  <a:pt x="341962" y="267824"/>
                </a:lnTo>
                <a:cubicBezTo>
                  <a:pt x="345579" y="254630"/>
                  <a:pt x="338815" y="240834"/>
                  <a:pt x="326224" y="235610"/>
                </a:cubicBezTo>
                <a:lnTo>
                  <a:pt x="261059" y="208486"/>
                </a:lnTo>
                <a:cubicBezTo>
                  <a:pt x="250009" y="203865"/>
                  <a:pt x="237217" y="207079"/>
                  <a:pt x="229582" y="216389"/>
                </a:cubicBezTo>
                <a:lnTo>
                  <a:pt x="203731" y="248000"/>
                </a:lnTo>
                <a:cubicBezTo>
                  <a:pt x="156649" y="224626"/>
                  <a:pt x="118743" y="185514"/>
                  <a:pt x="96976" y="137495"/>
                </a:cubicBezTo>
                <a:lnTo>
                  <a:pt x="126578" y="113385"/>
                </a:lnTo>
                <a:cubicBezTo>
                  <a:pt x="135888" y="105817"/>
                  <a:pt x="139035" y="93025"/>
                  <a:pt x="134481" y="81908"/>
                </a:cubicBezTo>
                <a:lnTo>
                  <a:pt x="107290" y="16743"/>
                </a:lnTo>
                <a:close/>
              </a:path>
            </a:pathLst>
          </a:custGeom>
          <a:solidFill>
            <a:srgbClr val="4299E1"/>
          </a:solidFill>
          <a:ln/>
        </p:spPr>
      </p:sp>
      <p:sp>
        <p:nvSpPr>
          <p:cNvPr id="19" name="Text 16"/>
          <p:cNvSpPr/>
          <p:nvPr/>
        </p:nvSpPr>
        <p:spPr>
          <a:xfrm>
            <a:off x="7589267" y="4772025"/>
            <a:ext cx="1600200" cy="2667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+7 (7172) </a:t>
            </a:r>
            <a:r>
              <a:rPr lang="ru-RU" sz="1350" b="1" dirty="0">
                <a:solidFill>
                  <a:srgbClr val="FFFFFF"/>
                </a:solidFill>
                <a:latin typeface="MiSans" pitchFamily="34" charset="0"/>
                <a:ea typeface="MiSans" pitchFamily="34" charset="-122"/>
                <a:cs typeface="MiSans" pitchFamily="34" charset="-120"/>
              </a:rPr>
              <a:t>983</a:t>
            </a:r>
            <a:r>
              <a:rPr lang="en-US" sz="1350" b="1" dirty="0">
                <a:solidFill>
                  <a:srgbClr val="FFFFFF"/>
                </a:solidFill>
                <a:latin typeface="MiSans" pitchFamily="34" charset="0"/>
                <a:ea typeface="MiSans" pitchFamily="34" charset="-122"/>
                <a:cs typeface="MiSans" pitchFamily="34" charset="-120"/>
              </a:rPr>
              <a:t>-</a:t>
            </a:r>
            <a:r>
              <a:rPr lang="ru-RU" sz="1350" b="1" dirty="0">
                <a:solidFill>
                  <a:srgbClr val="FFFFFF"/>
                </a:solidFill>
                <a:latin typeface="MiSans" pitchFamily="34" charset="0"/>
                <a:ea typeface="MiSans" pitchFamily="34" charset="-122"/>
                <a:cs typeface="MiSans" pitchFamily="34" charset="-120"/>
              </a:rPr>
              <a:t>976</a:t>
            </a:r>
            <a:endParaRPr lang="en-US" sz="1350" b="1" dirty="0">
              <a:solidFill>
                <a:srgbClr val="FFFFFF"/>
              </a:solidFill>
              <a:latin typeface="MiSans" pitchFamily="34" charset="0"/>
              <a:ea typeface="MiSans" pitchFamily="34" charset="-122"/>
              <a:cs typeface="MiSans" pitchFamily="34" charset="-120"/>
            </a:endParaRPr>
          </a:p>
        </p:txBody>
      </p:sp>
      <p:sp>
        <p:nvSpPr>
          <p:cNvPr id="20" name="Text 17"/>
          <p:cNvSpPr/>
          <p:nvPr/>
        </p:nvSpPr>
        <p:spPr>
          <a:xfrm>
            <a:off x="7598792" y="5038725"/>
            <a:ext cx="1581150" cy="190500"/>
          </a:xfrm>
          <a:prstGeom prst="rect">
            <a:avLst/>
          </a:prstGeom>
          <a:noFill/>
          <a:ln/>
        </p:spPr>
        <p:txBody>
          <a:bodyPr wrap="square" lIns="0" tIns="0" rIns="0" bIns="0" rtlCol="0" anchor="ctr"/>
          <a:lstStyle/>
          <a:p>
            <a:pPr algn="ctr">
              <a:lnSpc>
                <a:spcPct val="120000"/>
              </a:lnSpc>
            </a:pPr>
            <a:r>
              <a:rPr lang="en-US" sz="1050" dirty="0">
                <a:solidFill>
                  <a:srgbClr val="FFFFFF">
                    <a:alpha val="60000"/>
                  </a:srgbClr>
                </a:solidFill>
                <a:latin typeface="MiSans" pitchFamily="34" charset="0"/>
                <a:ea typeface="MiSans" pitchFamily="34" charset="-122"/>
                <a:cs typeface="MiSans" pitchFamily="34" charset="-120"/>
              </a:rPr>
              <a:t>Телефон</a:t>
            </a:r>
            <a:endParaRPr lang="en-US" sz="1600" dirty="0"/>
          </a:p>
        </p:txBody>
      </p:sp>
      <p:sp>
        <p:nvSpPr>
          <p:cNvPr id="21" name="Text 18"/>
          <p:cNvSpPr/>
          <p:nvPr/>
        </p:nvSpPr>
        <p:spPr>
          <a:xfrm>
            <a:off x="4941540" y="5772150"/>
            <a:ext cx="2305050" cy="190500"/>
          </a:xfrm>
          <a:prstGeom prst="rect">
            <a:avLst/>
          </a:prstGeom>
          <a:noFill/>
          <a:ln/>
        </p:spPr>
        <p:txBody>
          <a:bodyPr wrap="square" lIns="0" tIns="0" rIns="0" bIns="0" rtlCol="0" anchor="ctr"/>
          <a:lstStyle/>
          <a:p>
            <a:pPr algn="ctr">
              <a:lnSpc>
                <a:spcPct val="120000"/>
              </a:lnSpc>
            </a:pPr>
            <a:r>
              <a:rPr lang="kk-KZ" sz="1050" dirty="0">
                <a:solidFill>
                  <a:srgbClr val="FFFFFF">
                    <a:alpha val="40000"/>
                  </a:srgbClr>
                </a:solidFill>
                <a:latin typeface="MiSans" pitchFamily="34" charset="0"/>
                <a:ea typeface="MiSans" pitchFamily="34" charset="-122"/>
                <a:cs typeface="MiSans" pitchFamily="34" charset="-120"/>
              </a:rPr>
              <a:t>Жылдық есеп </a:t>
            </a:r>
            <a:r>
              <a:rPr lang="en-US" sz="1050" dirty="0">
                <a:solidFill>
                  <a:srgbClr val="FFFFFF">
                    <a:alpha val="40000"/>
                  </a:srgbClr>
                </a:solidFill>
                <a:latin typeface="MiSans" pitchFamily="34" charset="0"/>
                <a:ea typeface="MiSans" pitchFamily="34" charset="-122"/>
                <a:cs typeface="MiSans" pitchFamily="34" charset="-120"/>
              </a:rPr>
              <a:t>2025 • «</a:t>
            </a:r>
            <a:r>
              <a:rPr lang="kk-KZ" sz="1050" dirty="0">
                <a:solidFill>
                  <a:srgbClr val="FFFFFF">
                    <a:alpha val="40000"/>
                  </a:srgbClr>
                </a:solidFill>
                <a:latin typeface="MiSans" pitchFamily="34" charset="0"/>
                <a:ea typeface="MiSans" pitchFamily="34" charset="-122"/>
                <a:cs typeface="MiSans" pitchFamily="34" charset="-120"/>
              </a:rPr>
              <a:t>МӘСҚ</a:t>
            </a:r>
            <a:r>
              <a:rPr lang="en-US" sz="1050" dirty="0">
                <a:solidFill>
                  <a:srgbClr val="FFFFFF">
                    <a:alpha val="40000"/>
                  </a:srgbClr>
                </a:solidFill>
                <a:latin typeface="MiSans" pitchFamily="34" charset="0"/>
                <a:ea typeface="MiSans" pitchFamily="34" charset="-122"/>
                <a:cs typeface="MiSans" pitchFamily="34" charset="-120"/>
              </a:rPr>
              <a:t>»</a:t>
            </a:r>
            <a:r>
              <a:rPr lang="kk-KZ" sz="1050" dirty="0">
                <a:solidFill>
                  <a:srgbClr val="FFFFFF">
                    <a:alpha val="40000"/>
                  </a:srgbClr>
                </a:solidFill>
                <a:latin typeface="MiSans" pitchFamily="34" charset="0"/>
                <a:ea typeface="MiSans" pitchFamily="34" charset="-122"/>
                <a:cs typeface="MiSans" pitchFamily="34" charset="-120"/>
              </a:rPr>
              <a:t> АҚ</a:t>
            </a:r>
            <a:endParaRPr lang="en-US" sz="1600"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81000" y="438150"/>
            <a:ext cx="457200" cy="457200"/>
          </a:xfrm>
          <a:prstGeom prst="roundRect">
            <a:avLst>
              <a:gd name="adj" fmla="val 25000"/>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3" name="Shape 1"/>
          <p:cNvSpPr/>
          <p:nvPr/>
        </p:nvSpPr>
        <p:spPr>
          <a:xfrm>
            <a:off x="526256" y="571500"/>
            <a:ext cx="166688" cy="190500"/>
          </a:xfrm>
          <a:custGeom>
            <a:avLst/>
            <a:gdLst/>
            <a:ahLst/>
            <a:cxnLst/>
            <a:rect l="l" t="t" r="r" b="b"/>
            <a:pathLst>
              <a:path w="166688" h="190500">
                <a:moveTo>
                  <a:pt x="47625" y="0"/>
                </a:moveTo>
                <a:cubicBezTo>
                  <a:pt x="54211" y="0"/>
                  <a:pt x="59531" y="5321"/>
                  <a:pt x="59531" y="11906"/>
                </a:cubicBezTo>
                <a:lnTo>
                  <a:pt x="59531" y="23812"/>
                </a:lnTo>
                <a:lnTo>
                  <a:pt x="107156" y="23812"/>
                </a:lnTo>
                <a:lnTo>
                  <a:pt x="107156" y="11906"/>
                </a:lnTo>
                <a:cubicBezTo>
                  <a:pt x="107156" y="5321"/>
                  <a:pt x="112477" y="0"/>
                  <a:pt x="119063" y="0"/>
                </a:cubicBezTo>
                <a:cubicBezTo>
                  <a:pt x="125648" y="0"/>
                  <a:pt x="130969" y="5321"/>
                  <a:pt x="130969" y="11906"/>
                </a:cubicBezTo>
                <a:lnTo>
                  <a:pt x="130969" y="23812"/>
                </a:lnTo>
                <a:lnTo>
                  <a:pt x="142875" y="23812"/>
                </a:lnTo>
                <a:cubicBezTo>
                  <a:pt x="156009" y="23812"/>
                  <a:pt x="166688" y="34491"/>
                  <a:pt x="166688" y="47625"/>
                </a:cubicBezTo>
                <a:lnTo>
                  <a:pt x="166688" y="154781"/>
                </a:lnTo>
                <a:cubicBezTo>
                  <a:pt x="166688" y="167915"/>
                  <a:pt x="156009" y="178594"/>
                  <a:pt x="142875" y="178594"/>
                </a:cubicBezTo>
                <a:lnTo>
                  <a:pt x="23812" y="178594"/>
                </a:lnTo>
                <a:cubicBezTo>
                  <a:pt x="10678" y="178594"/>
                  <a:pt x="0" y="167915"/>
                  <a:pt x="0" y="154781"/>
                </a:cubicBezTo>
                <a:lnTo>
                  <a:pt x="0" y="47625"/>
                </a:lnTo>
                <a:cubicBezTo>
                  <a:pt x="0" y="34491"/>
                  <a:pt x="10678" y="23812"/>
                  <a:pt x="23812" y="23812"/>
                </a:cubicBezTo>
                <a:lnTo>
                  <a:pt x="35719" y="23812"/>
                </a:lnTo>
                <a:lnTo>
                  <a:pt x="35719" y="11906"/>
                </a:lnTo>
                <a:cubicBezTo>
                  <a:pt x="35719" y="5321"/>
                  <a:pt x="41039" y="0"/>
                  <a:pt x="47625" y="0"/>
                </a:cubicBezTo>
                <a:close/>
                <a:moveTo>
                  <a:pt x="114746" y="85092"/>
                </a:moveTo>
                <a:cubicBezTo>
                  <a:pt x="117351" y="80925"/>
                  <a:pt x="116086" y="75419"/>
                  <a:pt x="111919" y="72777"/>
                </a:cubicBezTo>
                <a:cubicBezTo>
                  <a:pt x="107752" y="70135"/>
                  <a:pt x="102245" y="71438"/>
                  <a:pt x="99603" y="75605"/>
                </a:cubicBezTo>
                <a:lnTo>
                  <a:pt x="76758" y="112179"/>
                </a:lnTo>
                <a:lnTo>
                  <a:pt x="66712" y="98785"/>
                </a:lnTo>
                <a:cubicBezTo>
                  <a:pt x="63736" y="94841"/>
                  <a:pt x="58155" y="94022"/>
                  <a:pt x="54211" y="96999"/>
                </a:cubicBezTo>
                <a:cubicBezTo>
                  <a:pt x="50267" y="99975"/>
                  <a:pt x="49448" y="105556"/>
                  <a:pt x="52425" y="109500"/>
                </a:cubicBezTo>
                <a:lnTo>
                  <a:pt x="70284" y="133313"/>
                </a:lnTo>
                <a:cubicBezTo>
                  <a:pt x="72033" y="135657"/>
                  <a:pt x="74861" y="136996"/>
                  <a:pt x="77800" y="136885"/>
                </a:cubicBezTo>
                <a:cubicBezTo>
                  <a:pt x="80739" y="136773"/>
                  <a:pt x="83418" y="135210"/>
                  <a:pt x="84981" y="132680"/>
                </a:cubicBezTo>
                <a:lnTo>
                  <a:pt x="114746" y="85055"/>
                </a:lnTo>
                <a:close/>
              </a:path>
            </a:pathLst>
          </a:custGeom>
          <a:solidFill>
            <a:srgbClr val="FFFFFF"/>
          </a:solidFill>
          <a:ln/>
        </p:spPr>
      </p:sp>
      <p:sp>
        <p:nvSpPr>
          <p:cNvPr id="4" name="Text 2"/>
          <p:cNvSpPr/>
          <p:nvPr/>
        </p:nvSpPr>
        <p:spPr>
          <a:xfrm>
            <a:off x="952500" y="381000"/>
            <a:ext cx="6953250"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a:t>
            </a:r>
            <a:r>
              <a:rPr lang="en-US" sz="1000" b="1" kern="0" spc="53" dirty="0">
                <a:solidFill>
                  <a:srgbClr val="4299E1"/>
                </a:solidFill>
                <a:latin typeface="Arial" panose="020B0604020202020204" pitchFamily="34" charset="0"/>
                <a:ea typeface="MiSans" pitchFamily="34" charset="-122"/>
                <a:cs typeface="Arial" panose="020B0604020202020204" pitchFamily="34" charset="0"/>
              </a:rPr>
              <a:t>1</a:t>
            </a:r>
            <a:r>
              <a:rPr lang="kk-KZ" sz="1000" b="1" kern="0" spc="53" dirty="0">
                <a:solidFill>
                  <a:srgbClr val="4299E1"/>
                </a:solidFill>
                <a:latin typeface="Arial" panose="020B0604020202020204" pitchFamily="34" charset="0"/>
                <a:ea typeface="MiSans" pitchFamily="34" charset="-122"/>
                <a:cs typeface="Arial" panose="020B0604020202020204" pitchFamily="34" charset="0"/>
              </a:rPr>
              <a:t>- ТАРАУ</a:t>
            </a:r>
            <a:endParaRPr lang="en-US" sz="1000" dirty="0">
              <a:latin typeface="Arial" panose="020B0604020202020204" pitchFamily="34" charset="0"/>
              <a:cs typeface="Arial" panose="020B0604020202020204" pitchFamily="34" charset="0"/>
            </a:endParaRPr>
          </a:p>
        </p:txBody>
      </p:sp>
      <p:sp>
        <p:nvSpPr>
          <p:cNvPr id="5" name="Text 3"/>
          <p:cNvSpPr/>
          <p:nvPr/>
        </p:nvSpPr>
        <p:spPr>
          <a:xfrm>
            <a:off x="952500" y="571500"/>
            <a:ext cx="7058025" cy="381000"/>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ЕСЕПТІ ЖЫЛДЫҢ НЕГІЗГІ ОҚИҒАЛАРЫ</a:t>
            </a:r>
            <a:endParaRPr lang="en-US" sz="2400" dirty="0"/>
          </a:p>
        </p:txBody>
      </p:sp>
      <p:sp>
        <p:nvSpPr>
          <p:cNvPr id="6" name="Shape 4"/>
          <p:cNvSpPr/>
          <p:nvPr/>
        </p:nvSpPr>
        <p:spPr>
          <a:xfrm>
            <a:off x="381000" y="1028700"/>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19" name="Shape 17"/>
          <p:cNvSpPr/>
          <p:nvPr/>
        </p:nvSpPr>
        <p:spPr>
          <a:xfrm>
            <a:off x="400050" y="3457159"/>
            <a:ext cx="5488306" cy="1596101"/>
          </a:xfrm>
          <a:custGeom>
            <a:avLst/>
            <a:gdLst/>
            <a:ahLst/>
            <a:cxnLst/>
            <a:rect l="l" t="t" r="r" b="b"/>
            <a:pathLst>
              <a:path w="5619750" h="1200150">
                <a:moveTo>
                  <a:pt x="38100" y="0"/>
                </a:moveTo>
                <a:lnTo>
                  <a:pt x="5505450" y="0"/>
                </a:lnTo>
                <a:cubicBezTo>
                  <a:pt x="5568534" y="0"/>
                  <a:pt x="5619750" y="51216"/>
                  <a:pt x="5619750" y="114300"/>
                </a:cubicBezTo>
                <a:lnTo>
                  <a:pt x="5619750" y="1085850"/>
                </a:lnTo>
                <a:cubicBezTo>
                  <a:pt x="5619750" y="1148934"/>
                  <a:pt x="5568534" y="1200150"/>
                  <a:pt x="5505450" y="1200150"/>
                </a:cubicBezTo>
                <a:lnTo>
                  <a:pt x="38100" y="1200150"/>
                </a:lnTo>
                <a:cubicBezTo>
                  <a:pt x="17072" y="1200150"/>
                  <a:pt x="0" y="1183078"/>
                  <a:pt x="0" y="116205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sp>
      <p:sp>
        <p:nvSpPr>
          <p:cNvPr id="20" name="Shape 18"/>
          <p:cNvSpPr/>
          <p:nvPr/>
        </p:nvSpPr>
        <p:spPr>
          <a:xfrm>
            <a:off x="400049" y="3457159"/>
            <a:ext cx="45719" cy="1596101"/>
          </a:xfrm>
          <a:custGeom>
            <a:avLst/>
            <a:gdLst/>
            <a:ahLst/>
            <a:cxnLst/>
            <a:rect l="l" t="t" r="r" b="b"/>
            <a:pathLst>
              <a:path w="38100" h="1200150">
                <a:moveTo>
                  <a:pt x="38100" y="0"/>
                </a:moveTo>
                <a:lnTo>
                  <a:pt x="38100" y="0"/>
                </a:lnTo>
                <a:lnTo>
                  <a:pt x="38100" y="1200150"/>
                </a:lnTo>
                <a:lnTo>
                  <a:pt x="38100" y="1200150"/>
                </a:lnTo>
                <a:cubicBezTo>
                  <a:pt x="17072" y="1200150"/>
                  <a:pt x="0" y="1183078"/>
                  <a:pt x="0" y="1162050"/>
                </a:cubicBezTo>
                <a:lnTo>
                  <a:pt x="0" y="38100"/>
                </a:lnTo>
                <a:cubicBezTo>
                  <a:pt x="0" y="17072"/>
                  <a:pt x="17072" y="0"/>
                  <a:pt x="38100" y="0"/>
                </a:cubicBezTo>
                <a:close/>
              </a:path>
            </a:pathLst>
          </a:custGeom>
          <a:solidFill>
            <a:srgbClr val="4299E1"/>
          </a:solidFill>
          <a:ln/>
        </p:spPr>
      </p:sp>
      <p:sp>
        <p:nvSpPr>
          <p:cNvPr id="25" name="Shape 23"/>
          <p:cNvSpPr/>
          <p:nvPr/>
        </p:nvSpPr>
        <p:spPr>
          <a:xfrm>
            <a:off x="432435" y="1327036"/>
            <a:ext cx="5455921" cy="800100"/>
          </a:xfrm>
          <a:custGeom>
            <a:avLst/>
            <a:gdLst/>
            <a:ahLst/>
            <a:cxnLst/>
            <a:rect l="l" t="t" r="r" b="b"/>
            <a:pathLst>
              <a:path w="5619750" h="1066800">
                <a:moveTo>
                  <a:pt x="38100" y="0"/>
                </a:moveTo>
                <a:lnTo>
                  <a:pt x="5505450" y="0"/>
                </a:lnTo>
                <a:cubicBezTo>
                  <a:pt x="5568534" y="0"/>
                  <a:pt x="5619750" y="51216"/>
                  <a:pt x="5619750" y="114300"/>
                </a:cubicBezTo>
                <a:lnTo>
                  <a:pt x="5619750" y="952500"/>
                </a:lnTo>
                <a:cubicBezTo>
                  <a:pt x="5619750" y="1015584"/>
                  <a:pt x="5568534" y="1066800"/>
                  <a:pt x="5505450" y="1066800"/>
                </a:cubicBezTo>
                <a:lnTo>
                  <a:pt x="38100" y="1066800"/>
                </a:lnTo>
                <a:cubicBezTo>
                  <a:pt x="17072" y="1066800"/>
                  <a:pt x="0" y="1049728"/>
                  <a:pt x="0" y="102870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sp>
      <p:sp>
        <p:nvSpPr>
          <p:cNvPr id="26" name="Shape 24"/>
          <p:cNvSpPr/>
          <p:nvPr/>
        </p:nvSpPr>
        <p:spPr>
          <a:xfrm>
            <a:off x="400049" y="1357727"/>
            <a:ext cx="45719" cy="769409"/>
          </a:xfrm>
          <a:custGeom>
            <a:avLst/>
            <a:gdLst/>
            <a:ahLst/>
            <a:cxnLst/>
            <a:rect l="l" t="t" r="r" b="b"/>
            <a:pathLst>
              <a:path w="38100" h="1066800">
                <a:moveTo>
                  <a:pt x="38100" y="0"/>
                </a:moveTo>
                <a:lnTo>
                  <a:pt x="38100" y="0"/>
                </a:lnTo>
                <a:lnTo>
                  <a:pt x="38100" y="1066800"/>
                </a:lnTo>
                <a:lnTo>
                  <a:pt x="38100" y="1066800"/>
                </a:lnTo>
                <a:cubicBezTo>
                  <a:pt x="17072" y="1066800"/>
                  <a:pt x="0" y="1049728"/>
                  <a:pt x="0" y="1028700"/>
                </a:cubicBezTo>
                <a:lnTo>
                  <a:pt x="0" y="38100"/>
                </a:lnTo>
                <a:cubicBezTo>
                  <a:pt x="0" y="17072"/>
                  <a:pt x="17072" y="0"/>
                  <a:pt x="38100" y="0"/>
                </a:cubicBezTo>
                <a:close/>
              </a:path>
            </a:pathLst>
          </a:custGeom>
          <a:solidFill>
            <a:srgbClr val="1A365D"/>
          </a:solidFill>
          <a:ln/>
        </p:spPr>
      </p:sp>
      <p:sp>
        <p:nvSpPr>
          <p:cNvPr id="27" name="Shape 25"/>
          <p:cNvSpPr/>
          <p:nvPr/>
        </p:nvSpPr>
        <p:spPr>
          <a:xfrm>
            <a:off x="571500" y="1508525"/>
            <a:ext cx="381000" cy="381000"/>
          </a:xfrm>
          <a:prstGeom prst="roundRect">
            <a:avLst>
              <a:gd name="adj" fmla="val 20000"/>
            </a:avLst>
          </a:prstGeom>
          <a:solidFill>
            <a:srgbClr val="1A365D"/>
          </a:solidFill>
          <a:ln/>
        </p:spPr>
      </p:sp>
      <p:sp>
        <p:nvSpPr>
          <p:cNvPr id="28" name="Shape 26"/>
          <p:cNvSpPr/>
          <p:nvPr/>
        </p:nvSpPr>
        <p:spPr>
          <a:xfrm>
            <a:off x="689372" y="1613300"/>
            <a:ext cx="150019" cy="171450"/>
          </a:xfrm>
          <a:custGeom>
            <a:avLst/>
            <a:gdLst/>
            <a:ahLst/>
            <a:cxnLst/>
            <a:rect l="l" t="t" r="r" b="b"/>
            <a:pathLst>
              <a:path w="150019" h="171450">
                <a:moveTo>
                  <a:pt x="64294" y="42863"/>
                </a:moveTo>
                <a:cubicBezTo>
                  <a:pt x="64294" y="25120"/>
                  <a:pt x="49889" y="10716"/>
                  <a:pt x="32147" y="10716"/>
                </a:cubicBezTo>
                <a:cubicBezTo>
                  <a:pt x="14405" y="10716"/>
                  <a:pt x="0" y="25120"/>
                  <a:pt x="0" y="42863"/>
                </a:cubicBezTo>
                <a:cubicBezTo>
                  <a:pt x="0" y="60605"/>
                  <a:pt x="14405" y="75009"/>
                  <a:pt x="32147" y="75009"/>
                </a:cubicBezTo>
                <a:cubicBezTo>
                  <a:pt x="49889" y="75009"/>
                  <a:pt x="64294" y="60605"/>
                  <a:pt x="64294" y="42863"/>
                </a:cubicBezTo>
                <a:close/>
                <a:moveTo>
                  <a:pt x="150019" y="128588"/>
                </a:moveTo>
                <a:cubicBezTo>
                  <a:pt x="150019" y="110845"/>
                  <a:pt x="135614" y="96441"/>
                  <a:pt x="117872" y="96441"/>
                </a:cubicBezTo>
                <a:cubicBezTo>
                  <a:pt x="100130" y="96441"/>
                  <a:pt x="85725" y="110845"/>
                  <a:pt x="85725" y="128588"/>
                </a:cubicBezTo>
                <a:cubicBezTo>
                  <a:pt x="85725" y="146330"/>
                  <a:pt x="100130" y="160734"/>
                  <a:pt x="117872" y="160734"/>
                </a:cubicBezTo>
                <a:cubicBezTo>
                  <a:pt x="135614" y="160734"/>
                  <a:pt x="150019" y="146330"/>
                  <a:pt x="150019" y="128588"/>
                </a:cubicBezTo>
                <a:close/>
                <a:moveTo>
                  <a:pt x="146871" y="28999"/>
                </a:moveTo>
                <a:cubicBezTo>
                  <a:pt x="151057" y="24813"/>
                  <a:pt x="151057" y="18016"/>
                  <a:pt x="146871" y="13830"/>
                </a:cubicBezTo>
                <a:cubicBezTo>
                  <a:pt x="142685" y="9644"/>
                  <a:pt x="135888" y="9644"/>
                  <a:pt x="131702" y="13830"/>
                </a:cubicBezTo>
                <a:lnTo>
                  <a:pt x="3114" y="142417"/>
                </a:lnTo>
                <a:cubicBezTo>
                  <a:pt x="-1072" y="146603"/>
                  <a:pt x="-1072" y="153401"/>
                  <a:pt x="3114" y="157587"/>
                </a:cubicBezTo>
                <a:cubicBezTo>
                  <a:pt x="7300" y="161772"/>
                  <a:pt x="14098" y="161772"/>
                  <a:pt x="18284" y="157587"/>
                </a:cubicBezTo>
                <a:lnTo>
                  <a:pt x="146871" y="28999"/>
                </a:lnTo>
                <a:close/>
              </a:path>
            </a:pathLst>
          </a:custGeom>
          <a:solidFill>
            <a:srgbClr val="FFFFFF"/>
          </a:solidFill>
          <a:ln/>
        </p:spPr>
      </p:sp>
      <p:sp>
        <p:nvSpPr>
          <p:cNvPr id="30" name="Text 28"/>
          <p:cNvSpPr/>
          <p:nvPr/>
        </p:nvSpPr>
        <p:spPr>
          <a:xfrm>
            <a:off x="1047752" y="1431773"/>
            <a:ext cx="4705356" cy="547332"/>
          </a:xfrm>
          <a:prstGeom prst="rect">
            <a:avLst/>
          </a:prstGeom>
          <a:noFill/>
          <a:ln/>
        </p:spPr>
        <p:txBody>
          <a:bodyPr wrap="square" lIns="0" tIns="0" rIns="0" bIns="0" rtlCol="0" anchor="ctr"/>
          <a:lstStyle/>
          <a:p>
            <a:r>
              <a:rPr lang="ru-RU" sz="1350" b="1" dirty="0">
                <a:solidFill>
                  <a:srgbClr val="1A365D"/>
                </a:solidFill>
              </a:rPr>
              <a:t>2025 </a:t>
            </a:r>
            <a:r>
              <a:rPr lang="kk-KZ" sz="1350" b="1" dirty="0">
                <a:solidFill>
                  <a:srgbClr val="1A365D"/>
                </a:solidFill>
              </a:rPr>
              <a:t>жылғы 1 қаңтардан бастап әлеуметтік аударымдардың мөлшерлемесі арттырылды </a:t>
            </a:r>
            <a:r>
              <a:rPr lang="en-US" sz="1350" b="1" dirty="0">
                <a:solidFill>
                  <a:srgbClr val="1A365D"/>
                </a:solidFill>
              </a:rPr>
              <a:t>– 5%</a:t>
            </a:r>
          </a:p>
        </p:txBody>
      </p:sp>
      <p:sp>
        <p:nvSpPr>
          <p:cNvPr id="31" name="Shape 29"/>
          <p:cNvSpPr/>
          <p:nvPr/>
        </p:nvSpPr>
        <p:spPr>
          <a:xfrm>
            <a:off x="409575" y="2302898"/>
            <a:ext cx="5478781" cy="952035"/>
          </a:xfrm>
          <a:custGeom>
            <a:avLst/>
            <a:gdLst/>
            <a:ahLst/>
            <a:cxnLst/>
            <a:rect l="l" t="t" r="r" b="b"/>
            <a:pathLst>
              <a:path w="5619750" h="1200150">
                <a:moveTo>
                  <a:pt x="38100" y="0"/>
                </a:moveTo>
                <a:lnTo>
                  <a:pt x="5505450" y="0"/>
                </a:lnTo>
                <a:cubicBezTo>
                  <a:pt x="5568534" y="0"/>
                  <a:pt x="5619750" y="51216"/>
                  <a:pt x="5619750" y="114300"/>
                </a:cubicBezTo>
                <a:lnTo>
                  <a:pt x="5619750" y="1085850"/>
                </a:lnTo>
                <a:cubicBezTo>
                  <a:pt x="5619750" y="1148934"/>
                  <a:pt x="5568534" y="1200150"/>
                  <a:pt x="5505450" y="1200150"/>
                </a:cubicBezTo>
                <a:lnTo>
                  <a:pt x="38100" y="1200150"/>
                </a:lnTo>
                <a:cubicBezTo>
                  <a:pt x="17072" y="1200150"/>
                  <a:pt x="0" y="1183078"/>
                  <a:pt x="0" y="116205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sp>
      <p:sp>
        <p:nvSpPr>
          <p:cNvPr id="32" name="Shape 30"/>
          <p:cNvSpPr/>
          <p:nvPr/>
        </p:nvSpPr>
        <p:spPr>
          <a:xfrm>
            <a:off x="409574" y="2302899"/>
            <a:ext cx="45719" cy="952034"/>
          </a:xfrm>
          <a:custGeom>
            <a:avLst/>
            <a:gdLst/>
            <a:ahLst/>
            <a:cxnLst/>
            <a:rect l="l" t="t" r="r" b="b"/>
            <a:pathLst>
              <a:path w="38100" h="1200150">
                <a:moveTo>
                  <a:pt x="38100" y="0"/>
                </a:moveTo>
                <a:lnTo>
                  <a:pt x="38100" y="0"/>
                </a:lnTo>
                <a:lnTo>
                  <a:pt x="38100" y="1200150"/>
                </a:lnTo>
                <a:lnTo>
                  <a:pt x="38100" y="1200150"/>
                </a:lnTo>
                <a:cubicBezTo>
                  <a:pt x="17072" y="1200150"/>
                  <a:pt x="0" y="1183078"/>
                  <a:pt x="0" y="1162050"/>
                </a:cubicBezTo>
                <a:lnTo>
                  <a:pt x="0" y="38100"/>
                </a:lnTo>
                <a:cubicBezTo>
                  <a:pt x="0" y="17072"/>
                  <a:pt x="17072" y="0"/>
                  <a:pt x="38100" y="0"/>
                </a:cubicBezTo>
                <a:close/>
              </a:path>
            </a:pathLst>
          </a:custGeom>
          <a:solidFill>
            <a:srgbClr val="2B6CB0"/>
          </a:solidFill>
          <a:ln/>
        </p:spPr>
      </p:sp>
      <p:sp>
        <p:nvSpPr>
          <p:cNvPr id="33" name="Shape 31"/>
          <p:cNvSpPr/>
          <p:nvPr/>
        </p:nvSpPr>
        <p:spPr>
          <a:xfrm>
            <a:off x="581025" y="2432677"/>
            <a:ext cx="381000" cy="381000"/>
          </a:xfrm>
          <a:prstGeom prst="roundRect">
            <a:avLst>
              <a:gd name="adj" fmla="val 20000"/>
            </a:avLst>
          </a:prstGeom>
          <a:solidFill>
            <a:srgbClr val="2B6CB0"/>
          </a:solidFill>
          <a:ln/>
        </p:spPr>
      </p:sp>
      <p:sp>
        <p:nvSpPr>
          <p:cNvPr id="34" name="Shape 32"/>
          <p:cNvSpPr/>
          <p:nvPr/>
        </p:nvSpPr>
        <p:spPr>
          <a:xfrm>
            <a:off x="688181" y="2537452"/>
            <a:ext cx="171450" cy="171450"/>
          </a:xfrm>
          <a:custGeom>
            <a:avLst/>
            <a:gdLst/>
            <a:ahLst/>
            <a:cxnLst/>
            <a:rect l="l" t="t" r="r" b="b"/>
            <a:pathLst>
              <a:path w="171450" h="171450">
                <a:moveTo>
                  <a:pt x="21431" y="21431"/>
                </a:moveTo>
                <a:cubicBezTo>
                  <a:pt x="21431" y="15504"/>
                  <a:pt x="16643" y="10716"/>
                  <a:pt x="10716" y="10716"/>
                </a:cubicBezTo>
                <a:cubicBezTo>
                  <a:pt x="4789" y="10716"/>
                  <a:pt x="0" y="15504"/>
                  <a:pt x="0" y="21431"/>
                </a:cubicBezTo>
                <a:lnTo>
                  <a:pt x="0" y="133945"/>
                </a:lnTo>
                <a:cubicBezTo>
                  <a:pt x="0" y="148746"/>
                  <a:pt x="11988" y="160734"/>
                  <a:pt x="26789" y="160734"/>
                </a:cubicBezTo>
                <a:lnTo>
                  <a:pt x="160734" y="160734"/>
                </a:lnTo>
                <a:cubicBezTo>
                  <a:pt x="166661" y="160734"/>
                  <a:pt x="171450" y="155946"/>
                  <a:pt x="171450" y="150019"/>
                </a:cubicBezTo>
                <a:cubicBezTo>
                  <a:pt x="171450" y="144092"/>
                  <a:pt x="166661" y="139303"/>
                  <a:pt x="160734" y="139303"/>
                </a:cubicBezTo>
                <a:lnTo>
                  <a:pt x="26789" y="139303"/>
                </a:lnTo>
                <a:cubicBezTo>
                  <a:pt x="23842" y="139303"/>
                  <a:pt x="21431" y="136892"/>
                  <a:pt x="21431" y="133945"/>
                </a:cubicBezTo>
                <a:lnTo>
                  <a:pt x="21431" y="21431"/>
                </a:lnTo>
                <a:close/>
                <a:moveTo>
                  <a:pt x="157587" y="50430"/>
                </a:moveTo>
                <a:cubicBezTo>
                  <a:pt x="161772" y="46245"/>
                  <a:pt x="161772" y="39447"/>
                  <a:pt x="157587" y="35261"/>
                </a:cubicBezTo>
                <a:cubicBezTo>
                  <a:pt x="153401" y="31075"/>
                  <a:pt x="146603" y="31075"/>
                  <a:pt x="142417" y="35261"/>
                </a:cubicBezTo>
                <a:lnTo>
                  <a:pt x="107156" y="70556"/>
                </a:lnTo>
                <a:lnTo>
                  <a:pt x="87935" y="51368"/>
                </a:lnTo>
                <a:cubicBezTo>
                  <a:pt x="83749" y="47182"/>
                  <a:pt x="76952" y="47182"/>
                  <a:pt x="72766" y="51368"/>
                </a:cubicBezTo>
                <a:lnTo>
                  <a:pt x="40619" y="83515"/>
                </a:lnTo>
                <a:cubicBezTo>
                  <a:pt x="36433" y="87701"/>
                  <a:pt x="36433" y="94498"/>
                  <a:pt x="40619" y="98684"/>
                </a:cubicBezTo>
                <a:cubicBezTo>
                  <a:pt x="44805" y="102870"/>
                  <a:pt x="51602" y="102870"/>
                  <a:pt x="55788" y="98684"/>
                </a:cubicBezTo>
                <a:lnTo>
                  <a:pt x="80367" y="74105"/>
                </a:lnTo>
                <a:lnTo>
                  <a:pt x="99588" y="93326"/>
                </a:lnTo>
                <a:cubicBezTo>
                  <a:pt x="103774" y="97512"/>
                  <a:pt x="110572" y="97512"/>
                  <a:pt x="114758" y="93326"/>
                </a:cubicBezTo>
                <a:lnTo>
                  <a:pt x="157620" y="50464"/>
                </a:lnTo>
                <a:close/>
              </a:path>
            </a:pathLst>
          </a:custGeom>
          <a:solidFill>
            <a:srgbClr val="FFFFFF"/>
          </a:solidFill>
          <a:ln/>
        </p:spPr>
      </p:sp>
      <p:sp>
        <p:nvSpPr>
          <p:cNvPr id="36" name="Text 34"/>
          <p:cNvSpPr/>
          <p:nvPr/>
        </p:nvSpPr>
        <p:spPr>
          <a:xfrm>
            <a:off x="1047751" y="2552094"/>
            <a:ext cx="4705357" cy="453641"/>
          </a:xfrm>
          <a:prstGeom prst="rect">
            <a:avLst/>
          </a:prstGeom>
          <a:noFill/>
          <a:ln/>
        </p:spPr>
        <p:txBody>
          <a:bodyPr wrap="square" lIns="0" tIns="0" rIns="0" bIns="0" rtlCol="0" anchor="ctr"/>
          <a:lstStyle/>
          <a:p>
            <a:r>
              <a:rPr lang="ru-RU" sz="1350" b="1" dirty="0">
                <a:solidFill>
                  <a:srgbClr val="1A365D"/>
                </a:solidFill>
              </a:rPr>
              <a:t>2025 жылғы 1 қаңтардан бастап еңбекке қабілеттіліктен айырылу және </a:t>
            </a:r>
            <a:r>
              <a:rPr lang="ru-RU" sz="1350" b="1" dirty="0" err="1">
                <a:solidFill>
                  <a:srgbClr val="1A365D"/>
                </a:solidFill>
              </a:rPr>
              <a:t>асыраушысынан</a:t>
            </a:r>
            <a:r>
              <a:rPr lang="ru-RU" sz="1350" b="1" dirty="0">
                <a:solidFill>
                  <a:srgbClr val="1A365D"/>
                </a:solidFill>
              </a:rPr>
              <a:t> </a:t>
            </a:r>
            <a:r>
              <a:rPr lang="ru-RU" sz="1350" b="1" dirty="0" err="1">
                <a:solidFill>
                  <a:srgbClr val="1A365D"/>
                </a:solidFill>
              </a:rPr>
              <a:t>айырылу</a:t>
            </a:r>
            <a:r>
              <a:rPr lang="ru-RU" sz="1350" b="1" dirty="0">
                <a:solidFill>
                  <a:srgbClr val="1A365D"/>
                </a:solidFill>
              </a:rPr>
              <a:t> </a:t>
            </a:r>
            <a:r>
              <a:rPr lang="ru-RU" sz="1350" b="1" dirty="0" err="1">
                <a:solidFill>
                  <a:srgbClr val="1A365D"/>
                </a:solidFill>
              </a:rPr>
              <a:t>жағдайларына</a:t>
            </a:r>
            <a:r>
              <a:rPr lang="ru-RU" sz="1350" b="1" dirty="0">
                <a:solidFill>
                  <a:srgbClr val="1A365D"/>
                </a:solidFill>
              </a:rPr>
              <a:t> </a:t>
            </a:r>
            <a:r>
              <a:rPr lang="ru-RU" sz="1350" b="1" dirty="0" err="1">
                <a:solidFill>
                  <a:srgbClr val="1A365D"/>
                </a:solidFill>
              </a:rPr>
              <a:t>байланысты</a:t>
            </a:r>
            <a:r>
              <a:rPr lang="ru-RU" sz="1350" b="1" dirty="0">
                <a:solidFill>
                  <a:srgbClr val="1A365D"/>
                </a:solidFill>
              </a:rPr>
              <a:t> </a:t>
            </a:r>
            <a:r>
              <a:rPr lang="ru-RU" sz="1350" b="1" dirty="0" err="1">
                <a:solidFill>
                  <a:srgbClr val="1A365D"/>
                </a:solidFill>
              </a:rPr>
              <a:t>әлеуметтік</a:t>
            </a:r>
            <a:r>
              <a:rPr lang="ru-RU" sz="1350" b="1" dirty="0">
                <a:solidFill>
                  <a:srgbClr val="1A365D"/>
                </a:solidFill>
              </a:rPr>
              <a:t> </a:t>
            </a:r>
            <a:r>
              <a:rPr lang="ru-RU" sz="1350" b="1" dirty="0" err="1">
                <a:solidFill>
                  <a:srgbClr val="1A365D"/>
                </a:solidFill>
              </a:rPr>
              <a:t>төлемдердің</a:t>
            </a:r>
            <a:r>
              <a:rPr lang="ru-RU" sz="1350" b="1" dirty="0">
                <a:solidFill>
                  <a:srgbClr val="1A365D"/>
                </a:solidFill>
              </a:rPr>
              <a:t> </a:t>
            </a:r>
            <a:r>
              <a:rPr lang="ru-RU" sz="1350" b="1" dirty="0" err="1">
                <a:solidFill>
                  <a:srgbClr val="1A365D"/>
                </a:solidFill>
              </a:rPr>
              <a:t>мөлшері</a:t>
            </a:r>
            <a:r>
              <a:rPr lang="ru-RU" sz="1350" b="1" dirty="0">
                <a:solidFill>
                  <a:srgbClr val="1A365D"/>
                </a:solidFill>
              </a:rPr>
              <a:t> 6,5%-</a:t>
            </a:r>
            <a:r>
              <a:rPr lang="ru-RU" sz="1350" b="1" dirty="0" err="1">
                <a:solidFill>
                  <a:srgbClr val="1A365D"/>
                </a:solidFill>
              </a:rPr>
              <a:t>ға</a:t>
            </a:r>
            <a:r>
              <a:rPr lang="ru-RU" sz="1350" b="1" dirty="0">
                <a:solidFill>
                  <a:srgbClr val="1A365D"/>
                </a:solidFill>
              </a:rPr>
              <a:t> </a:t>
            </a:r>
            <a:r>
              <a:rPr lang="ru-RU" sz="1350" b="1" dirty="0" err="1">
                <a:solidFill>
                  <a:srgbClr val="1A365D"/>
                </a:solidFill>
              </a:rPr>
              <a:t>индекстелді</a:t>
            </a:r>
            <a:endParaRPr lang="en-US" sz="1350" b="1" dirty="0">
              <a:solidFill>
                <a:srgbClr val="1A365D"/>
              </a:solidFill>
              <a:latin typeface="Quattrocento Sans" pitchFamily="34" charset="0"/>
            </a:endParaRPr>
          </a:p>
        </p:txBody>
      </p:sp>
      <p:sp>
        <p:nvSpPr>
          <p:cNvPr id="47" name="Shape 45"/>
          <p:cNvSpPr/>
          <p:nvPr/>
        </p:nvSpPr>
        <p:spPr>
          <a:xfrm>
            <a:off x="426243" y="6600332"/>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48" name="Text 46"/>
          <p:cNvSpPr/>
          <p:nvPr/>
        </p:nvSpPr>
        <p:spPr>
          <a:xfrm>
            <a:off x="580016" y="6558422"/>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ru-RU" sz="1000" dirty="0">
                <a:solidFill>
                  <a:srgbClr val="2B6CB0"/>
                </a:solidFill>
                <a:latin typeface="Arial" panose="020B0604020202020204" pitchFamily="34" charset="0"/>
                <a:ea typeface="MiSans" pitchFamily="34" charset="-122"/>
                <a:cs typeface="Arial" panose="020B0604020202020204" pitchFamily="34" charset="0"/>
              </a:rPr>
              <a:t>М</a:t>
            </a:r>
            <a:r>
              <a:rPr lang="kk-KZ" sz="1000" dirty="0">
                <a:solidFill>
                  <a:srgbClr val="2B6CB0"/>
                </a:solidFill>
                <a:latin typeface="Arial" panose="020B0604020202020204" pitchFamily="34" charset="0"/>
                <a:ea typeface="MiSans" pitchFamily="34" charset="-122"/>
                <a:cs typeface="Arial" panose="020B0604020202020204" pitchFamily="34" charset="0"/>
              </a:rPr>
              <a:t>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 </a:t>
            </a:r>
            <a:endParaRPr lang="en-US" sz="1000" dirty="0">
              <a:latin typeface="Arial" panose="020B0604020202020204" pitchFamily="34" charset="0"/>
              <a:cs typeface="Arial" panose="020B0604020202020204" pitchFamily="34" charset="0"/>
            </a:endParaRPr>
          </a:p>
        </p:txBody>
      </p:sp>
      <p:sp>
        <p:nvSpPr>
          <p:cNvPr id="49" name="Text 47"/>
          <p:cNvSpPr/>
          <p:nvPr/>
        </p:nvSpPr>
        <p:spPr>
          <a:xfrm>
            <a:off x="11799205" y="6571757"/>
            <a:ext cx="200025"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5</a:t>
            </a:r>
            <a:endParaRPr lang="en-US" sz="1000" dirty="0">
              <a:solidFill>
                <a:srgbClr val="2B6CB0"/>
              </a:solidFill>
              <a:latin typeface="Arial" panose="020B0604020202020204" pitchFamily="34" charset="0"/>
              <a:ea typeface="MiSans" pitchFamily="34" charset="-122"/>
              <a:cs typeface="Arial" panose="020B0604020202020204" pitchFamily="34" charset="0"/>
            </a:endParaRPr>
          </a:p>
        </p:txBody>
      </p:sp>
      <p:sp>
        <p:nvSpPr>
          <p:cNvPr id="42" name="Прямоугольник 41">
            <a:extLst>
              <a:ext uri="{FF2B5EF4-FFF2-40B4-BE49-F238E27FC236}">
                <a16:creationId xmlns:a16="http://schemas.microsoft.com/office/drawing/2014/main" id="{03667211-386F-4EA3-8C86-CE6A5864D45C}"/>
              </a:ext>
            </a:extLst>
          </p:cNvPr>
          <p:cNvSpPr/>
          <p:nvPr/>
        </p:nvSpPr>
        <p:spPr>
          <a:xfrm>
            <a:off x="965572" y="3523123"/>
            <a:ext cx="4371983" cy="507831"/>
          </a:xfrm>
          <a:prstGeom prst="rect">
            <a:avLst/>
          </a:prstGeom>
        </p:spPr>
        <p:txBody>
          <a:bodyPr wrap="square">
            <a:spAutoFit/>
          </a:bodyPr>
          <a:lstStyle/>
          <a:p>
            <a:r>
              <a:rPr lang="ru-RU" sz="1350" b="1" dirty="0">
                <a:solidFill>
                  <a:srgbClr val="1A365D"/>
                </a:solidFill>
              </a:rPr>
              <a:t>Ана </a:t>
            </a:r>
            <a:r>
              <a:rPr lang="ru-RU" sz="1350" b="1" dirty="0" err="1">
                <a:solidFill>
                  <a:srgbClr val="1A365D"/>
                </a:solidFill>
              </a:rPr>
              <a:t>болуына</a:t>
            </a:r>
            <a:r>
              <a:rPr lang="ru-RU" sz="1350" b="1" dirty="0">
                <a:solidFill>
                  <a:srgbClr val="1A365D"/>
                </a:solidFill>
              </a:rPr>
              <a:t> </a:t>
            </a:r>
            <a:r>
              <a:rPr lang="ru-RU" sz="1350" b="1" dirty="0" err="1">
                <a:solidFill>
                  <a:srgbClr val="1A365D"/>
                </a:solidFill>
              </a:rPr>
              <a:t>байланысты</a:t>
            </a:r>
            <a:r>
              <a:rPr lang="ru-RU" sz="1350" b="1" dirty="0">
                <a:solidFill>
                  <a:srgbClr val="1A365D"/>
                </a:solidFill>
              </a:rPr>
              <a:t> </a:t>
            </a:r>
            <a:r>
              <a:rPr lang="ru-RU" sz="1350" b="1" dirty="0" err="1">
                <a:solidFill>
                  <a:srgbClr val="1A365D"/>
                </a:solidFill>
              </a:rPr>
              <a:t>берілетін</a:t>
            </a:r>
            <a:r>
              <a:rPr lang="ru-RU" sz="1350" b="1" dirty="0">
                <a:solidFill>
                  <a:srgbClr val="1A365D"/>
                </a:solidFill>
              </a:rPr>
              <a:t> </a:t>
            </a:r>
            <a:r>
              <a:rPr lang="ru-RU" sz="1350" b="1" dirty="0" err="1">
                <a:solidFill>
                  <a:srgbClr val="1A365D"/>
                </a:solidFill>
              </a:rPr>
              <a:t>әлеуметтік</a:t>
            </a:r>
            <a:r>
              <a:rPr lang="ru-RU" sz="1350" b="1" dirty="0">
                <a:solidFill>
                  <a:srgbClr val="1A365D"/>
                </a:solidFill>
              </a:rPr>
              <a:t> </a:t>
            </a:r>
            <a:r>
              <a:rPr lang="ru-RU" sz="1350" b="1" dirty="0" err="1">
                <a:solidFill>
                  <a:srgbClr val="1A365D"/>
                </a:solidFill>
              </a:rPr>
              <a:t>төлемдерді</a:t>
            </a:r>
            <a:r>
              <a:rPr lang="ru-RU" sz="1350" b="1" dirty="0">
                <a:solidFill>
                  <a:srgbClr val="1A365D"/>
                </a:solidFill>
              </a:rPr>
              <a:t> </a:t>
            </a:r>
            <a:r>
              <a:rPr lang="ru-RU" sz="1350" b="1" dirty="0" err="1">
                <a:solidFill>
                  <a:srgbClr val="1A365D"/>
                </a:solidFill>
              </a:rPr>
              <a:t>тағайындау</a:t>
            </a:r>
            <a:r>
              <a:rPr lang="ru-RU" sz="1350" b="1" dirty="0">
                <a:solidFill>
                  <a:srgbClr val="1A365D"/>
                </a:solidFill>
              </a:rPr>
              <a:t> </a:t>
            </a:r>
            <a:r>
              <a:rPr lang="ru-RU" sz="1350" b="1" dirty="0" err="1">
                <a:solidFill>
                  <a:srgbClr val="1A365D"/>
                </a:solidFill>
              </a:rPr>
              <a:t>тәртібі</a:t>
            </a:r>
            <a:r>
              <a:rPr lang="ru-RU" sz="1350" b="1" dirty="0">
                <a:solidFill>
                  <a:srgbClr val="1A365D"/>
                </a:solidFill>
              </a:rPr>
              <a:t> </a:t>
            </a:r>
            <a:r>
              <a:rPr lang="ru-RU" sz="1350" b="1" dirty="0" err="1">
                <a:solidFill>
                  <a:srgbClr val="1A365D"/>
                </a:solidFill>
              </a:rPr>
              <a:t>жетілдірілді</a:t>
            </a:r>
            <a:endParaRPr lang="ru-KZ" sz="1350" b="1" dirty="0">
              <a:solidFill>
                <a:srgbClr val="1A365D"/>
              </a:solidFill>
            </a:endParaRPr>
          </a:p>
        </p:txBody>
      </p:sp>
      <p:sp>
        <p:nvSpPr>
          <p:cNvPr id="65" name="Shape 25">
            <a:extLst>
              <a:ext uri="{FF2B5EF4-FFF2-40B4-BE49-F238E27FC236}">
                <a16:creationId xmlns:a16="http://schemas.microsoft.com/office/drawing/2014/main" id="{E81FF6C7-B2BD-4A57-802D-FC503C5DEC50}"/>
              </a:ext>
            </a:extLst>
          </p:cNvPr>
          <p:cNvSpPr/>
          <p:nvPr/>
        </p:nvSpPr>
        <p:spPr>
          <a:xfrm>
            <a:off x="583095" y="3608879"/>
            <a:ext cx="369405" cy="381000"/>
          </a:xfrm>
          <a:prstGeom prst="roundRect">
            <a:avLst>
              <a:gd name="adj" fmla="val 20000"/>
            </a:avLst>
          </a:prstGeom>
          <a:solidFill>
            <a:srgbClr val="4299E1"/>
          </a:solidFill>
          <a:ln/>
        </p:spPr>
      </p:sp>
      <p:pic>
        <p:nvPicPr>
          <p:cNvPr id="68" name="Рисунок 67" descr="Беременная женщина со сплошной заливкой">
            <a:extLst>
              <a:ext uri="{FF2B5EF4-FFF2-40B4-BE49-F238E27FC236}">
                <a16:creationId xmlns:a16="http://schemas.microsoft.com/office/drawing/2014/main" id="{0A318789-1DDE-4EBC-818E-B42E2CAA0A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3085" y="3674571"/>
            <a:ext cx="244382" cy="252052"/>
          </a:xfrm>
          <a:prstGeom prst="rect">
            <a:avLst/>
          </a:prstGeom>
        </p:spPr>
      </p:pic>
      <p:sp>
        <p:nvSpPr>
          <p:cNvPr id="69" name="Text 28">
            <a:extLst>
              <a:ext uri="{FF2B5EF4-FFF2-40B4-BE49-F238E27FC236}">
                <a16:creationId xmlns:a16="http://schemas.microsoft.com/office/drawing/2014/main" id="{552E8B17-F677-40C7-9826-0EEC5C684AE8}"/>
              </a:ext>
            </a:extLst>
          </p:cNvPr>
          <p:cNvSpPr/>
          <p:nvPr/>
        </p:nvSpPr>
        <p:spPr>
          <a:xfrm>
            <a:off x="1045919" y="4084383"/>
            <a:ext cx="4801955" cy="840934"/>
          </a:xfrm>
          <a:prstGeom prst="rect">
            <a:avLst/>
          </a:prstGeom>
          <a:noFill/>
          <a:ln/>
        </p:spPr>
        <p:txBody>
          <a:bodyPr wrap="square" lIns="0" tIns="0" rIns="0" bIns="0" rtlCol="0" anchor="ctr"/>
          <a:lstStyle/>
          <a:p>
            <a:pPr marL="171450" indent="-171450">
              <a:buFont typeface="Wingdings" panose="05000000000000000000" pitchFamily="2" charset="2"/>
              <a:buChar char="§"/>
            </a:pPr>
            <a:r>
              <a:rPr lang="ru-RU" sz="1050" dirty="0" err="1">
                <a:solidFill>
                  <a:srgbClr val="2B6CB0"/>
                </a:solidFill>
                <a:latin typeface="MiSans" pitchFamily="34" charset="0"/>
                <a:ea typeface="MiSans" pitchFamily="34" charset="-122"/>
                <a:cs typeface="MiSans" pitchFamily="34" charset="-120"/>
              </a:rPr>
              <a:t>ӘТжб</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есептеу</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кезінде</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жұмыс</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берушілердің</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санына</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қарамастан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орташа</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айлық</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кіріс</a:t>
            </a:r>
            <a:r>
              <a:rPr lang="ru-RU" sz="1050" dirty="0">
                <a:solidFill>
                  <a:srgbClr val="2B6CB0"/>
                </a:solidFill>
                <a:latin typeface="MiSans" pitchFamily="34" charset="0"/>
                <a:ea typeface="MiSans" pitchFamily="34" charset="-122"/>
                <a:cs typeface="MiSans" pitchFamily="34" charset="-120"/>
              </a:rPr>
              <a:t> 7 ЕТЖ </a:t>
            </a:r>
            <a:r>
              <a:rPr lang="ru-RU" sz="1050" dirty="0" err="1">
                <a:solidFill>
                  <a:srgbClr val="2B6CB0"/>
                </a:solidFill>
                <a:latin typeface="MiSans" pitchFamily="34" charset="0"/>
                <a:ea typeface="MiSans" pitchFamily="34" charset="-122"/>
                <a:cs typeface="MiSans" pitchFamily="34" charset="-120"/>
              </a:rPr>
              <a:t>мөлшерімен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шектелді</a:t>
            </a:r>
            <a:endParaRPr lang="ru-RU" sz="300" dirty="0">
              <a:solidFill>
                <a:srgbClr val="2B6CB0"/>
              </a:solidFill>
              <a:highlight>
                <a:srgbClr val="00FFFF"/>
              </a:highlight>
              <a:latin typeface="MiSans" pitchFamily="34" charset="0"/>
              <a:ea typeface="MiSans" pitchFamily="34" charset="-122"/>
              <a:cs typeface="MiSans" pitchFamily="34" charset="-120"/>
            </a:endParaRPr>
          </a:p>
          <a:p>
            <a:pPr marL="171450" indent="-171450">
              <a:buFont typeface="Wingdings" panose="05000000000000000000" pitchFamily="2" charset="2"/>
              <a:buChar char="§"/>
            </a:pPr>
            <a:r>
              <a:rPr lang="ru-RU" sz="1050" dirty="0" err="1">
                <a:solidFill>
                  <a:srgbClr val="2B6CB0"/>
                </a:solidFill>
                <a:latin typeface="MiSans" pitchFamily="34" charset="0"/>
                <a:ea typeface="MiSans" pitchFamily="34" charset="-122"/>
                <a:cs typeface="MiSans" pitchFamily="34" charset="-120"/>
              </a:rPr>
              <a:t>ӘТжб</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және</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ӘТбк</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есептеу</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кезінде</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әлеуметтік</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тәуекел</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туындаған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күннен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кейін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төленген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әлеуметтік</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аударымдар</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сомалары</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есепке</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алынбайды</a:t>
            </a:r>
            <a:r>
              <a:rPr lang="ru-RU" sz="1050" dirty="0">
                <a:solidFill>
                  <a:srgbClr val="2B6CB0"/>
                </a:solidFill>
                <a:latin typeface="MiSans" pitchFamily="34" charset="0"/>
                <a:ea typeface="MiSans" pitchFamily="34" charset="-122"/>
                <a:cs typeface="MiSans" pitchFamily="34" charset="-120"/>
              </a:rPr>
              <a:t>    </a:t>
            </a:r>
            <a:r>
              <a:rPr lang="ru-RU" sz="800" i="1" dirty="0">
                <a:solidFill>
                  <a:srgbClr val="2B6CB0"/>
                </a:solidFill>
                <a:latin typeface="MiSans" pitchFamily="34" charset="0"/>
                <a:ea typeface="MiSans" pitchFamily="34" charset="-122"/>
                <a:cs typeface="MiSans" pitchFamily="34" charset="-120"/>
              </a:rPr>
              <a:t>(ҚР ЕХӘҚМ  2023 </a:t>
            </a:r>
            <a:r>
              <a:rPr lang="ru-RU" sz="800" i="1" dirty="0" err="1">
                <a:solidFill>
                  <a:srgbClr val="2B6CB0"/>
                </a:solidFill>
                <a:latin typeface="MiSans" pitchFamily="34" charset="0"/>
                <a:ea typeface="MiSans" pitchFamily="34" charset="-122"/>
                <a:cs typeface="MiSans" pitchFamily="34" charset="-120"/>
              </a:rPr>
              <a:t>жылғы</a:t>
            </a:r>
            <a:r>
              <a:rPr lang="ru-RU" sz="800" i="1" dirty="0">
                <a:solidFill>
                  <a:srgbClr val="2B6CB0"/>
                </a:solidFill>
                <a:latin typeface="MiSans" pitchFamily="34" charset="0"/>
                <a:ea typeface="MiSans" pitchFamily="34" charset="-122"/>
                <a:cs typeface="MiSans" pitchFamily="34" charset="-120"/>
              </a:rPr>
              <a:t> 27 </a:t>
            </a:r>
            <a:r>
              <a:rPr lang="ru-RU" sz="800" i="1" dirty="0" err="1">
                <a:solidFill>
                  <a:srgbClr val="2B6CB0"/>
                </a:solidFill>
                <a:latin typeface="MiSans" pitchFamily="34" charset="0"/>
                <a:ea typeface="MiSans" pitchFamily="34" charset="-122"/>
                <a:cs typeface="MiSans" pitchFamily="34" charset="-120"/>
              </a:rPr>
              <a:t>маусымдағы</a:t>
            </a:r>
            <a:r>
              <a:rPr lang="ru-RU" sz="800" i="1" dirty="0">
                <a:solidFill>
                  <a:srgbClr val="2B6CB0"/>
                </a:solidFill>
                <a:latin typeface="MiSans" pitchFamily="34" charset="0"/>
                <a:ea typeface="MiSans" pitchFamily="34" charset="-122"/>
                <a:cs typeface="MiSans" pitchFamily="34" charset="-120"/>
              </a:rPr>
              <a:t> №248 </a:t>
            </a:r>
            <a:r>
              <a:rPr lang="ru-RU" sz="800" i="1" dirty="0" err="1">
                <a:solidFill>
                  <a:srgbClr val="2B6CB0"/>
                </a:solidFill>
                <a:latin typeface="MiSans" pitchFamily="34" charset="0"/>
                <a:ea typeface="MiSans" pitchFamily="34" charset="-122"/>
                <a:cs typeface="MiSans" pitchFamily="34" charset="-120"/>
              </a:rPr>
              <a:t>бұйрығымен</a:t>
            </a:r>
            <a:r>
              <a:rPr lang="ru-RU" sz="800" i="1" dirty="0">
                <a:solidFill>
                  <a:srgbClr val="2B6CB0"/>
                </a:solidFill>
                <a:latin typeface="MiSans" pitchFamily="34" charset="0"/>
                <a:ea typeface="MiSans" pitchFamily="34" charset="-122"/>
                <a:cs typeface="MiSans" pitchFamily="34" charset="-120"/>
              </a:rPr>
              <a:t> </a:t>
            </a:r>
            <a:r>
              <a:rPr lang="ru-RU" sz="800" i="1" dirty="0" err="1">
                <a:solidFill>
                  <a:srgbClr val="2B6CB0"/>
                </a:solidFill>
                <a:latin typeface="MiSans" pitchFamily="34" charset="0"/>
                <a:ea typeface="MiSans" pitchFamily="34" charset="-122"/>
                <a:cs typeface="MiSans" pitchFamily="34" charset="-120"/>
              </a:rPr>
              <a:t>бекітілген</a:t>
            </a:r>
            <a:r>
              <a:rPr lang="ru-RU" sz="800" i="1" dirty="0">
                <a:solidFill>
                  <a:srgbClr val="2B6CB0"/>
                </a:solidFill>
                <a:latin typeface="MiSans" pitchFamily="34" charset="0"/>
                <a:ea typeface="MiSans" pitchFamily="34" charset="-122"/>
                <a:cs typeface="MiSans" pitchFamily="34" charset="-120"/>
              </a:rPr>
              <a:t> </a:t>
            </a:r>
            <a:r>
              <a:rPr lang="ru-RU" sz="800" i="1" dirty="0" err="1">
                <a:solidFill>
                  <a:srgbClr val="2B6CB0"/>
                </a:solidFill>
                <a:latin typeface="MiSans" pitchFamily="34" charset="0"/>
                <a:ea typeface="MiSans" pitchFamily="34" charset="-122"/>
                <a:cs typeface="MiSans" pitchFamily="34" charset="-120"/>
              </a:rPr>
              <a:t>әлеуметтік</a:t>
            </a:r>
            <a:r>
              <a:rPr lang="ru-RU" sz="800" i="1" dirty="0">
                <a:solidFill>
                  <a:srgbClr val="2B6CB0"/>
                </a:solidFill>
                <a:latin typeface="MiSans" pitchFamily="34" charset="0"/>
                <a:ea typeface="MiSans" pitchFamily="34" charset="-122"/>
                <a:cs typeface="MiSans" pitchFamily="34" charset="-120"/>
              </a:rPr>
              <a:t> </a:t>
            </a:r>
            <a:r>
              <a:rPr lang="ru-RU" sz="800" i="1" dirty="0" err="1">
                <a:solidFill>
                  <a:srgbClr val="2B6CB0"/>
                </a:solidFill>
                <a:latin typeface="MiSans" pitchFamily="34" charset="0"/>
                <a:ea typeface="MiSans" pitchFamily="34" charset="-122"/>
                <a:cs typeface="MiSans" pitchFamily="34" charset="-120"/>
              </a:rPr>
              <a:t>төлемдерді</a:t>
            </a:r>
            <a:r>
              <a:rPr lang="ru-RU" sz="800" i="1" dirty="0">
                <a:solidFill>
                  <a:srgbClr val="2B6CB0"/>
                </a:solidFill>
                <a:latin typeface="MiSans" pitchFamily="34" charset="0"/>
                <a:ea typeface="MiSans" pitchFamily="34" charset="-122"/>
                <a:cs typeface="MiSans" pitchFamily="34" charset="-120"/>
              </a:rPr>
              <a:t> </a:t>
            </a:r>
            <a:r>
              <a:rPr lang="ru-RU" sz="800" i="1" dirty="0" err="1">
                <a:solidFill>
                  <a:srgbClr val="2B6CB0"/>
                </a:solidFill>
                <a:latin typeface="MiSans" pitchFamily="34" charset="0"/>
                <a:ea typeface="MiSans" pitchFamily="34" charset="-122"/>
                <a:cs typeface="MiSans" pitchFamily="34" charset="-120"/>
              </a:rPr>
              <a:t>тағайындау</a:t>
            </a:r>
            <a:r>
              <a:rPr lang="ru-RU" sz="800" i="1" dirty="0">
                <a:solidFill>
                  <a:srgbClr val="2B6CB0"/>
                </a:solidFill>
                <a:latin typeface="MiSans" pitchFamily="34" charset="0"/>
                <a:ea typeface="MiSans" pitchFamily="34" charset="-122"/>
                <a:cs typeface="MiSans" pitchFamily="34" charset="-120"/>
              </a:rPr>
              <a:t> </a:t>
            </a:r>
            <a:r>
              <a:rPr lang="ru-RU" sz="800" i="1" dirty="0" err="1">
                <a:solidFill>
                  <a:srgbClr val="2B6CB0"/>
                </a:solidFill>
                <a:latin typeface="MiSans" pitchFamily="34" charset="0"/>
                <a:ea typeface="MiSans" pitchFamily="34" charset="-122"/>
                <a:cs typeface="MiSans" pitchFamily="34" charset="-120"/>
              </a:rPr>
              <a:t>қағидалары</a:t>
            </a:r>
            <a:r>
              <a:rPr lang="ru-RU" sz="800" i="1" dirty="0">
                <a:solidFill>
                  <a:srgbClr val="2B6CB0"/>
                </a:solidFill>
                <a:latin typeface="MiSans" pitchFamily="34" charset="0"/>
                <a:ea typeface="MiSans" pitchFamily="34" charset="-122"/>
                <a:cs typeface="MiSans" pitchFamily="34" charset="-120"/>
              </a:rPr>
              <a:t>)</a:t>
            </a:r>
          </a:p>
        </p:txBody>
      </p:sp>
      <p:sp>
        <p:nvSpPr>
          <p:cNvPr id="71" name="Shape 23">
            <a:extLst>
              <a:ext uri="{FF2B5EF4-FFF2-40B4-BE49-F238E27FC236}">
                <a16:creationId xmlns:a16="http://schemas.microsoft.com/office/drawing/2014/main" id="{9300BB9A-92EB-4C13-9A7D-BCF86E8AFD3E}"/>
              </a:ext>
            </a:extLst>
          </p:cNvPr>
          <p:cNvSpPr/>
          <p:nvPr/>
        </p:nvSpPr>
        <p:spPr>
          <a:xfrm>
            <a:off x="415600" y="5239039"/>
            <a:ext cx="5466486" cy="1214128"/>
          </a:xfrm>
          <a:custGeom>
            <a:avLst/>
            <a:gdLst/>
            <a:ahLst/>
            <a:cxnLst/>
            <a:rect l="l" t="t" r="r" b="b"/>
            <a:pathLst>
              <a:path w="5619750" h="1066800">
                <a:moveTo>
                  <a:pt x="38100" y="0"/>
                </a:moveTo>
                <a:lnTo>
                  <a:pt x="5505450" y="0"/>
                </a:lnTo>
                <a:cubicBezTo>
                  <a:pt x="5568534" y="0"/>
                  <a:pt x="5619750" y="51216"/>
                  <a:pt x="5619750" y="114300"/>
                </a:cubicBezTo>
                <a:lnTo>
                  <a:pt x="5619750" y="952500"/>
                </a:lnTo>
                <a:cubicBezTo>
                  <a:pt x="5619750" y="1015584"/>
                  <a:pt x="5568534" y="1066800"/>
                  <a:pt x="5505450" y="1066800"/>
                </a:cubicBezTo>
                <a:lnTo>
                  <a:pt x="38100" y="1066800"/>
                </a:lnTo>
                <a:cubicBezTo>
                  <a:pt x="17072" y="1066800"/>
                  <a:pt x="0" y="1049728"/>
                  <a:pt x="0" y="102870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sp>
      <p:sp>
        <p:nvSpPr>
          <p:cNvPr id="72" name="Shape 24">
            <a:extLst>
              <a:ext uri="{FF2B5EF4-FFF2-40B4-BE49-F238E27FC236}">
                <a16:creationId xmlns:a16="http://schemas.microsoft.com/office/drawing/2014/main" id="{667647EA-8B17-4655-9E2A-18F985663398}"/>
              </a:ext>
            </a:extLst>
          </p:cNvPr>
          <p:cNvSpPr/>
          <p:nvPr/>
        </p:nvSpPr>
        <p:spPr>
          <a:xfrm>
            <a:off x="396552" y="5239039"/>
            <a:ext cx="45719" cy="1214128"/>
          </a:xfrm>
          <a:custGeom>
            <a:avLst/>
            <a:gdLst/>
            <a:ahLst/>
            <a:cxnLst/>
            <a:rect l="l" t="t" r="r" b="b"/>
            <a:pathLst>
              <a:path w="38100" h="1066800">
                <a:moveTo>
                  <a:pt x="38100" y="0"/>
                </a:moveTo>
                <a:lnTo>
                  <a:pt x="38100" y="0"/>
                </a:lnTo>
                <a:lnTo>
                  <a:pt x="38100" y="1066800"/>
                </a:lnTo>
                <a:lnTo>
                  <a:pt x="38100" y="1066800"/>
                </a:lnTo>
                <a:cubicBezTo>
                  <a:pt x="17072" y="1066800"/>
                  <a:pt x="0" y="1049728"/>
                  <a:pt x="0" y="1028700"/>
                </a:cubicBezTo>
                <a:lnTo>
                  <a:pt x="0" y="38100"/>
                </a:lnTo>
                <a:cubicBezTo>
                  <a:pt x="0" y="17072"/>
                  <a:pt x="17072" y="0"/>
                  <a:pt x="38100" y="0"/>
                </a:cubicBezTo>
                <a:close/>
              </a:path>
            </a:pathLst>
          </a:custGeom>
          <a:solidFill>
            <a:srgbClr val="67C1DF"/>
          </a:solidFill>
          <a:ln/>
        </p:spPr>
      </p:sp>
      <p:sp>
        <p:nvSpPr>
          <p:cNvPr id="73" name="Shape 25">
            <a:extLst>
              <a:ext uri="{FF2B5EF4-FFF2-40B4-BE49-F238E27FC236}">
                <a16:creationId xmlns:a16="http://schemas.microsoft.com/office/drawing/2014/main" id="{1022A20C-A6FD-42E3-B358-54ED5CF1751F}"/>
              </a:ext>
            </a:extLst>
          </p:cNvPr>
          <p:cNvSpPr/>
          <p:nvPr/>
        </p:nvSpPr>
        <p:spPr>
          <a:xfrm>
            <a:off x="568004" y="5349915"/>
            <a:ext cx="372122" cy="381000"/>
          </a:xfrm>
          <a:prstGeom prst="roundRect">
            <a:avLst>
              <a:gd name="adj" fmla="val 20000"/>
            </a:avLst>
          </a:prstGeom>
          <a:solidFill>
            <a:srgbClr val="67C1DF"/>
          </a:solidFill>
          <a:ln/>
        </p:spPr>
      </p:sp>
      <p:pic>
        <p:nvPicPr>
          <p:cNvPr id="75" name="Рисунок 74" descr="Ежедневник со сплошной заливкой">
            <a:extLst>
              <a:ext uri="{FF2B5EF4-FFF2-40B4-BE49-F238E27FC236}">
                <a16:creationId xmlns:a16="http://schemas.microsoft.com/office/drawing/2014/main" id="{F0B07787-3A4D-43C7-848C-422475832E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9371" y="5404139"/>
            <a:ext cx="253656" cy="259707"/>
          </a:xfrm>
          <a:prstGeom prst="rect">
            <a:avLst/>
          </a:prstGeom>
        </p:spPr>
      </p:pic>
      <p:sp>
        <p:nvSpPr>
          <p:cNvPr id="76" name="Text 38">
            <a:extLst>
              <a:ext uri="{FF2B5EF4-FFF2-40B4-BE49-F238E27FC236}">
                <a16:creationId xmlns:a16="http://schemas.microsoft.com/office/drawing/2014/main" id="{6FD04BBC-9B97-41F3-B715-95EF912E6E2D}"/>
              </a:ext>
            </a:extLst>
          </p:cNvPr>
          <p:cNvSpPr/>
          <p:nvPr/>
        </p:nvSpPr>
        <p:spPr>
          <a:xfrm>
            <a:off x="1045919" y="5276466"/>
            <a:ext cx="1323975" cy="266700"/>
          </a:xfrm>
          <a:prstGeom prst="rect">
            <a:avLst/>
          </a:prstGeom>
          <a:noFill/>
          <a:ln/>
        </p:spPr>
        <p:txBody>
          <a:bodyPr wrap="square" lIns="0" tIns="0" rIns="0" bIns="0" rtlCol="0" anchor="ctr"/>
          <a:lstStyle/>
          <a:p>
            <a:pPr>
              <a:lnSpc>
                <a:spcPct val="130000"/>
              </a:lnSpc>
            </a:pPr>
            <a:r>
              <a:rPr lang="kk-KZ" sz="1350" b="1" dirty="0">
                <a:solidFill>
                  <a:srgbClr val="002060"/>
                </a:solidFill>
                <a:latin typeface="Quattrocento Sans" pitchFamily="34" charset="0"/>
                <a:ea typeface="Quattrocento Sans" pitchFamily="34" charset="-122"/>
                <a:cs typeface="Quattrocento Sans" pitchFamily="34" charset="-120"/>
              </a:rPr>
              <a:t>Автоматтандыру</a:t>
            </a:r>
            <a:endParaRPr lang="kk-KZ" sz="1600" dirty="0">
              <a:solidFill>
                <a:srgbClr val="002060"/>
              </a:solidFill>
            </a:endParaRPr>
          </a:p>
        </p:txBody>
      </p:sp>
      <p:sp>
        <p:nvSpPr>
          <p:cNvPr id="77" name="Text 39">
            <a:extLst>
              <a:ext uri="{FF2B5EF4-FFF2-40B4-BE49-F238E27FC236}">
                <a16:creationId xmlns:a16="http://schemas.microsoft.com/office/drawing/2014/main" id="{E7F930CC-9BEE-4C81-A32B-1C2277C85485}"/>
              </a:ext>
            </a:extLst>
          </p:cNvPr>
          <p:cNvSpPr/>
          <p:nvPr/>
        </p:nvSpPr>
        <p:spPr>
          <a:xfrm>
            <a:off x="1045919" y="5569387"/>
            <a:ext cx="4661647" cy="801734"/>
          </a:xfrm>
          <a:prstGeom prst="rect">
            <a:avLst/>
          </a:prstGeom>
          <a:noFill/>
          <a:ln/>
        </p:spPr>
        <p:txBody>
          <a:bodyPr wrap="square" lIns="0" tIns="0" rIns="0" bIns="0" rtlCol="0" anchor="ctr"/>
          <a:lstStyle/>
          <a:p>
            <a:pPr marL="171450" indent="-171450">
              <a:buFont typeface="Wingdings" panose="05000000000000000000" pitchFamily="2" charset="2"/>
              <a:buChar char="§"/>
            </a:pPr>
            <a:r>
              <a:rPr lang="ru-RU" sz="1050" dirty="0">
                <a:solidFill>
                  <a:srgbClr val="2B6CB0"/>
                </a:solidFill>
                <a:latin typeface="MiSans" pitchFamily="34" charset="0"/>
                <a:ea typeface="MiSans" pitchFamily="34" charset="-122"/>
                <a:cs typeface="MiSans" pitchFamily="34" charset="-120"/>
              </a:rPr>
              <a:t>«Е-Макет» ААЖ-да </a:t>
            </a:r>
            <a:r>
              <a:rPr lang="ru-RU" sz="1050" dirty="0" err="1">
                <a:solidFill>
                  <a:srgbClr val="2B6CB0"/>
                </a:solidFill>
                <a:latin typeface="MiSans" pitchFamily="34" charset="0"/>
                <a:ea typeface="MiSans" pitchFamily="34" charset="-122"/>
                <a:cs typeface="MiSans" pitchFamily="34" charset="-120"/>
              </a:rPr>
              <a:t>әлеуметтік</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төлемдер</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бойынша</a:t>
            </a:r>
            <a:r>
              <a:rPr lang="ru-RU" sz="1050" dirty="0">
                <a:solidFill>
                  <a:srgbClr val="2B6CB0"/>
                </a:solidFill>
                <a:latin typeface="MiSans" pitchFamily="34" charset="0"/>
                <a:ea typeface="MiSans" pitchFamily="34" charset="-122"/>
                <a:cs typeface="MiSans" pitchFamily="34" charset="-120"/>
              </a:rPr>
              <a:t> </a:t>
            </a:r>
            <a:r>
              <a:rPr lang="kk-KZ" sz="1050" dirty="0">
                <a:solidFill>
                  <a:srgbClr val="2B6CB0"/>
                </a:solidFill>
                <a:latin typeface="MiSans" pitchFamily="34" charset="0"/>
                <a:ea typeface="MiSans" pitchFamily="34" charset="-122"/>
                <a:cs typeface="MiSans" pitchFamily="34" charset="-120"/>
              </a:rPr>
              <a:t>шешімдерді</a:t>
            </a:r>
            <a:r>
              <a:rPr lang="ru-RU" sz="1050" dirty="0">
                <a:solidFill>
                  <a:srgbClr val="2B6CB0"/>
                </a:solidFill>
                <a:latin typeface="MiSans" pitchFamily="34" charset="0"/>
                <a:ea typeface="MiSans" pitchFamily="34" charset="-122"/>
                <a:cs typeface="MiSans" pitchFamily="34" charset="-120"/>
              </a:rPr>
              <a:t> </a:t>
            </a:r>
            <a:r>
              <a:rPr lang="kk-KZ" sz="1050" dirty="0">
                <a:solidFill>
                  <a:srgbClr val="2B6CB0"/>
                </a:solidFill>
                <a:latin typeface="MiSans" pitchFamily="34" charset="0"/>
                <a:ea typeface="MiSans" pitchFamily="34" charset="-122"/>
                <a:cs typeface="MiSans" pitchFamily="34" charset="-120"/>
              </a:rPr>
              <a:t>автоматты түрде қабылдау </a:t>
            </a:r>
            <a:r>
              <a:rPr lang="ru-RU" sz="1050" dirty="0">
                <a:solidFill>
                  <a:srgbClr val="2B6CB0"/>
                </a:solidFill>
                <a:latin typeface="MiSans" pitchFamily="34" charset="0"/>
                <a:ea typeface="MiSans" pitchFamily="34" charset="-122"/>
                <a:cs typeface="MiSans" pitchFamily="34" charset="-120"/>
              </a:rPr>
              <a:t>функционалы </a:t>
            </a:r>
            <a:r>
              <a:rPr lang="ru-RU" sz="1050" dirty="0" err="1">
                <a:solidFill>
                  <a:srgbClr val="2B6CB0"/>
                </a:solidFill>
                <a:latin typeface="MiSans" pitchFamily="34" charset="0"/>
                <a:ea typeface="MiSans" pitchFamily="34" charset="-122"/>
                <a:cs typeface="MiSans" pitchFamily="34" charset="-120"/>
              </a:rPr>
              <a:t>іске</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қосылды</a:t>
            </a:r>
            <a:r>
              <a:rPr lang="ru-RU" sz="1050" dirty="0">
                <a:solidFill>
                  <a:srgbClr val="2B6CB0"/>
                </a:solidFill>
                <a:latin typeface="MiSans" pitchFamily="34" charset="0"/>
                <a:ea typeface="MiSans" pitchFamily="34" charset="-122"/>
                <a:cs typeface="MiSans" pitchFamily="34" charset="-120"/>
              </a:rPr>
              <a:t> </a:t>
            </a:r>
          </a:p>
          <a:p>
            <a:pPr marL="171450" indent="-171450">
              <a:buFont typeface="Wingdings" panose="05000000000000000000" pitchFamily="2" charset="2"/>
              <a:buChar char="§"/>
            </a:pPr>
            <a:r>
              <a:rPr lang="ru-RU" sz="1050" dirty="0">
                <a:solidFill>
                  <a:srgbClr val="2B6CB0"/>
                </a:solidFill>
                <a:latin typeface="MiSans" pitchFamily="34" charset="0"/>
                <a:ea typeface="MiSans" pitchFamily="34" charset="-122"/>
                <a:cs typeface="MiSans" pitchFamily="34" charset="-120"/>
              </a:rPr>
              <a:t>(</a:t>
            </a:r>
            <a:r>
              <a:rPr lang="en-US" sz="1050" dirty="0">
                <a:solidFill>
                  <a:srgbClr val="2B6CB0"/>
                </a:solidFill>
                <a:latin typeface="MiSans" pitchFamily="34" charset="0"/>
                <a:ea typeface="MiSans" pitchFamily="34" charset="-122"/>
                <a:cs typeface="MiSans" pitchFamily="34" charset="-120"/>
              </a:rPr>
              <a:t>15.10.2025</a:t>
            </a:r>
            <a:r>
              <a:rPr lang="ru-RU" sz="1050" dirty="0">
                <a:solidFill>
                  <a:srgbClr val="2B6CB0"/>
                </a:solidFill>
                <a:latin typeface="MiSans" pitchFamily="34" charset="0"/>
                <a:ea typeface="MiSans" pitchFamily="34" charset="-122"/>
                <a:cs typeface="MiSans" pitchFamily="34" charset="-120"/>
              </a:rPr>
              <a:t> ж. </a:t>
            </a:r>
            <a:r>
              <a:rPr lang="kk-KZ" sz="1050" dirty="0">
                <a:solidFill>
                  <a:srgbClr val="2B6CB0"/>
                </a:solidFill>
                <a:latin typeface="MiSans" pitchFamily="34" charset="0"/>
                <a:ea typeface="MiSans" pitchFamily="34" charset="-122"/>
                <a:cs typeface="MiSans" pitchFamily="34" charset="-120"/>
              </a:rPr>
              <a:t>бастап</a:t>
            </a:r>
            <a:r>
              <a:rPr lang="ru-RU" sz="1050" dirty="0">
                <a:solidFill>
                  <a:srgbClr val="2B6CB0"/>
                </a:solidFill>
                <a:latin typeface="MiSans" pitchFamily="34" charset="0"/>
                <a:ea typeface="MiSans" pitchFamily="34" charset="-122"/>
                <a:cs typeface="MiSans" pitchFamily="34" charset="-120"/>
              </a:rPr>
              <a:t>)</a:t>
            </a:r>
          </a:p>
          <a:p>
            <a:pPr marL="171450" indent="-171450">
              <a:buFont typeface="Wingdings" panose="05000000000000000000" pitchFamily="2" charset="2"/>
              <a:buChar char="§"/>
            </a:pPr>
            <a:endParaRPr lang="ru-RU" sz="300" dirty="0">
              <a:solidFill>
                <a:srgbClr val="2B6CB0"/>
              </a:solidFill>
              <a:highlight>
                <a:srgbClr val="00FFFF"/>
              </a:highlight>
              <a:latin typeface="MiSans" pitchFamily="34" charset="0"/>
              <a:ea typeface="MiSans" pitchFamily="34" charset="-122"/>
              <a:cs typeface="MiSans" pitchFamily="34" charset="-120"/>
            </a:endParaRPr>
          </a:p>
          <a:p>
            <a:pPr marL="171450" indent="-171450">
              <a:buFont typeface="Wingdings" panose="05000000000000000000" pitchFamily="2" charset="2"/>
              <a:buChar char="§"/>
            </a:pPr>
            <a:r>
              <a:rPr lang="ru-RU" sz="1050" dirty="0" err="1">
                <a:solidFill>
                  <a:srgbClr val="2B6CB0"/>
                </a:solidFill>
                <a:latin typeface="MiSans" pitchFamily="34" charset="0"/>
                <a:ea typeface="MiSans" pitchFamily="34" charset="-122"/>
                <a:cs typeface="MiSans" pitchFamily="34" charset="-120"/>
              </a:rPr>
              <a:t>Электрондық</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форматта</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көрсетілген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мемлекеттік</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көрсетілетін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қызметтердің</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үлесі</a:t>
            </a:r>
            <a:r>
              <a:rPr lang="ru-RU" sz="1050" dirty="0">
                <a:solidFill>
                  <a:srgbClr val="2B6CB0"/>
                </a:solidFill>
                <a:latin typeface="MiSans" pitchFamily="34" charset="0"/>
                <a:ea typeface="MiSans" pitchFamily="34" charset="-122"/>
                <a:cs typeface="MiSans" pitchFamily="34" charset="-120"/>
              </a:rPr>
              <a:t> 71,7 %-</a:t>
            </a:r>
            <a:r>
              <a:rPr lang="ru-RU" sz="1050" dirty="0" err="1">
                <a:solidFill>
                  <a:srgbClr val="2B6CB0"/>
                </a:solidFill>
                <a:latin typeface="MiSans" pitchFamily="34" charset="0"/>
                <a:ea typeface="MiSans" pitchFamily="34" charset="-122"/>
                <a:cs typeface="MiSans" pitchFamily="34" charset="-120"/>
              </a:rPr>
              <a:t>ға</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дейін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ұлғайды</a:t>
            </a:r>
            <a:endParaRPr lang="en-US" sz="1050" dirty="0">
              <a:solidFill>
                <a:srgbClr val="2B6CB0"/>
              </a:solidFill>
              <a:highlight>
                <a:srgbClr val="00FFFF"/>
              </a:highlight>
              <a:latin typeface="MiSans" pitchFamily="34" charset="0"/>
              <a:ea typeface="MiSans" pitchFamily="34" charset="-122"/>
              <a:cs typeface="MiSans" pitchFamily="34" charset="-120"/>
            </a:endParaRPr>
          </a:p>
        </p:txBody>
      </p:sp>
      <p:sp>
        <p:nvSpPr>
          <p:cNvPr id="78" name="Shape 5">
            <a:extLst>
              <a:ext uri="{FF2B5EF4-FFF2-40B4-BE49-F238E27FC236}">
                <a16:creationId xmlns:a16="http://schemas.microsoft.com/office/drawing/2014/main" id="{FC88B75D-4922-4608-B3D9-B24057B72BB9}"/>
              </a:ext>
            </a:extLst>
          </p:cNvPr>
          <p:cNvSpPr/>
          <p:nvPr/>
        </p:nvSpPr>
        <p:spPr>
          <a:xfrm>
            <a:off x="6197112" y="1355034"/>
            <a:ext cx="5504365" cy="826698"/>
          </a:xfrm>
          <a:custGeom>
            <a:avLst/>
            <a:gdLst/>
            <a:ahLst/>
            <a:cxnLst/>
            <a:rect l="l" t="t" r="r" b="b"/>
            <a:pathLst>
              <a:path w="5619750" h="1200150">
                <a:moveTo>
                  <a:pt x="38100" y="0"/>
                </a:moveTo>
                <a:lnTo>
                  <a:pt x="5505450" y="0"/>
                </a:lnTo>
                <a:cubicBezTo>
                  <a:pt x="5568534" y="0"/>
                  <a:pt x="5619750" y="51216"/>
                  <a:pt x="5619750" y="114300"/>
                </a:cubicBezTo>
                <a:lnTo>
                  <a:pt x="5619750" y="1085850"/>
                </a:lnTo>
                <a:cubicBezTo>
                  <a:pt x="5619750" y="1148934"/>
                  <a:pt x="5568534" y="1200150"/>
                  <a:pt x="5505450" y="1200150"/>
                </a:cubicBezTo>
                <a:lnTo>
                  <a:pt x="38100" y="1200150"/>
                </a:lnTo>
                <a:cubicBezTo>
                  <a:pt x="17072" y="1200150"/>
                  <a:pt x="0" y="1183078"/>
                  <a:pt x="0" y="116205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txBody>
          <a:bodyPr/>
          <a:lstStyle/>
          <a:p>
            <a:endParaRPr lang="ru-KZ"/>
          </a:p>
        </p:txBody>
      </p:sp>
      <p:sp>
        <p:nvSpPr>
          <p:cNvPr id="79" name="Shape 6">
            <a:extLst>
              <a:ext uri="{FF2B5EF4-FFF2-40B4-BE49-F238E27FC236}">
                <a16:creationId xmlns:a16="http://schemas.microsoft.com/office/drawing/2014/main" id="{A1B6DF13-82D7-4220-AF48-B46FA2912C83}"/>
              </a:ext>
            </a:extLst>
          </p:cNvPr>
          <p:cNvSpPr/>
          <p:nvPr/>
        </p:nvSpPr>
        <p:spPr>
          <a:xfrm>
            <a:off x="6212510" y="1358253"/>
            <a:ext cx="45719" cy="850181"/>
          </a:xfrm>
          <a:custGeom>
            <a:avLst/>
            <a:gdLst/>
            <a:ahLst/>
            <a:cxnLst/>
            <a:rect l="l" t="t" r="r" b="b"/>
            <a:pathLst>
              <a:path w="38100" h="1200150">
                <a:moveTo>
                  <a:pt x="38100" y="0"/>
                </a:moveTo>
                <a:lnTo>
                  <a:pt x="38100" y="0"/>
                </a:lnTo>
                <a:lnTo>
                  <a:pt x="38100" y="1200150"/>
                </a:lnTo>
                <a:lnTo>
                  <a:pt x="38100" y="1200150"/>
                </a:lnTo>
                <a:cubicBezTo>
                  <a:pt x="17072" y="1200150"/>
                  <a:pt x="0" y="1183078"/>
                  <a:pt x="0" y="1162050"/>
                </a:cubicBezTo>
                <a:lnTo>
                  <a:pt x="0" y="38100"/>
                </a:lnTo>
                <a:cubicBezTo>
                  <a:pt x="0" y="17072"/>
                  <a:pt x="17072" y="0"/>
                  <a:pt x="38100" y="0"/>
                </a:cubicBezTo>
                <a:close/>
              </a:path>
            </a:pathLst>
          </a:custGeom>
          <a:solidFill>
            <a:srgbClr val="1A365D"/>
          </a:solidFill>
          <a:ln/>
        </p:spPr>
      </p:sp>
      <p:sp>
        <p:nvSpPr>
          <p:cNvPr id="80" name="Shape 7">
            <a:extLst>
              <a:ext uri="{FF2B5EF4-FFF2-40B4-BE49-F238E27FC236}">
                <a16:creationId xmlns:a16="http://schemas.microsoft.com/office/drawing/2014/main" id="{8E383C64-E987-43E2-B146-7D80417502F2}"/>
              </a:ext>
            </a:extLst>
          </p:cNvPr>
          <p:cNvSpPr/>
          <p:nvPr/>
        </p:nvSpPr>
        <p:spPr>
          <a:xfrm>
            <a:off x="6366511" y="1517026"/>
            <a:ext cx="381000" cy="381000"/>
          </a:xfrm>
          <a:prstGeom prst="roundRect">
            <a:avLst>
              <a:gd name="adj" fmla="val 20000"/>
            </a:avLst>
          </a:prstGeom>
          <a:solidFill>
            <a:srgbClr val="1A365D"/>
          </a:solidFill>
          <a:ln/>
        </p:spPr>
      </p:sp>
      <p:sp>
        <p:nvSpPr>
          <p:cNvPr id="81" name="Shape 8">
            <a:extLst>
              <a:ext uri="{FF2B5EF4-FFF2-40B4-BE49-F238E27FC236}">
                <a16:creationId xmlns:a16="http://schemas.microsoft.com/office/drawing/2014/main" id="{87C78D04-55B5-4B7B-83CB-C9E43A561DFD}"/>
              </a:ext>
            </a:extLst>
          </p:cNvPr>
          <p:cNvSpPr/>
          <p:nvPr/>
        </p:nvSpPr>
        <p:spPr>
          <a:xfrm>
            <a:off x="6446158" y="1628301"/>
            <a:ext cx="214313" cy="171450"/>
          </a:xfrm>
          <a:custGeom>
            <a:avLst/>
            <a:gdLst/>
            <a:ahLst/>
            <a:cxnLst/>
            <a:rect l="l" t="t" r="r" b="b"/>
            <a:pathLst>
              <a:path w="214313" h="171450">
                <a:moveTo>
                  <a:pt x="107156" y="5358"/>
                </a:moveTo>
                <a:cubicBezTo>
                  <a:pt x="126377" y="5358"/>
                  <a:pt x="141982" y="20963"/>
                  <a:pt x="141982" y="40184"/>
                </a:cubicBezTo>
                <a:cubicBezTo>
                  <a:pt x="141982" y="59404"/>
                  <a:pt x="126377" y="75009"/>
                  <a:pt x="107156" y="75009"/>
                </a:cubicBezTo>
                <a:cubicBezTo>
                  <a:pt x="87935" y="75009"/>
                  <a:pt x="72330" y="59404"/>
                  <a:pt x="72330" y="40184"/>
                </a:cubicBezTo>
                <a:cubicBezTo>
                  <a:pt x="72330" y="20963"/>
                  <a:pt x="87935" y="5358"/>
                  <a:pt x="107156" y="5358"/>
                </a:cubicBezTo>
                <a:close/>
                <a:moveTo>
                  <a:pt x="32147" y="29468"/>
                </a:moveTo>
                <a:cubicBezTo>
                  <a:pt x="45454" y="29468"/>
                  <a:pt x="56257" y="40271"/>
                  <a:pt x="56257" y="53578"/>
                </a:cubicBezTo>
                <a:cubicBezTo>
                  <a:pt x="56257" y="66885"/>
                  <a:pt x="45454" y="77688"/>
                  <a:pt x="32147" y="77688"/>
                </a:cubicBezTo>
                <a:cubicBezTo>
                  <a:pt x="18840" y="77688"/>
                  <a:pt x="8037" y="66885"/>
                  <a:pt x="8037" y="53578"/>
                </a:cubicBezTo>
                <a:cubicBezTo>
                  <a:pt x="8037" y="40271"/>
                  <a:pt x="18840" y="29468"/>
                  <a:pt x="32147" y="29468"/>
                </a:cubicBezTo>
                <a:close/>
                <a:moveTo>
                  <a:pt x="0" y="139303"/>
                </a:moveTo>
                <a:cubicBezTo>
                  <a:pt x="0" y="115628"/>
                  <a:pt x="19188" y="96441"/>
                  <a:pt x="42863" y="96441"/>
                </a:cubicBezTo>
                <a:cubicBezTo>
                  <a:pt x="47149" y="96441"/>
                  <a:pt x="51301" y="97077"/>
                  <a:pt x="55219" y="98249"/>
                </a:cubicBezTo>
                <a:cubicBezTo>
                  <a:pt x="44202" y="110572"/>
                  <a:pt x="37505" y="126846"/>
                  <a:pt x="37505" y="144661"/>
                </a:cubicBezTo>
                <a:lnTo>
                  <a:pt x="37505" y="150019"/>
                </a:lnTo>
                <a:cubicBezTo>
                  <a:pt x="37505" y="153836"/>
                  <a:pt x="38308" y="157453"/>
                  <a:pt x="39748" y="160734"/>
                </a:cubicBezTo>
                <a:lnTo>
                  <a:pt x="10716" y="160734"/>
                </a:lnTo>
                <a:cubicBezTo>
                  <a:pt x="4789" y="160734"/>
                  <a:pt x="0" y="155946"/>
                  <a:pt x="0" y="150019"/>
                </a:cubicBezTo>
                <a:lnTo>
                  <a:pt x="0" y="139303"/>
                </a:lnTo>
                <a:close/>
                <a:moveTo>
                  <a:pt x="174564" y="160734"/>
                </a:moveTo>
                <a:cubicBezTo>
                  <a:pt x="176004" y="157453"/>
                  <a:pt x="176808" y="153836"/>
                  <a:pt x="176808" y="150019"/>
                </a:cubicBezTo>
                <a:lnTo>
                  <a:pt x="176808" y="144661"/>
                </a:lnTo>
                <a:cubicBezTo>
                  <a:pt x="176808" y="126846"/>
                  <a:pt x="170111" y="110572"/>
                  <a:pt x="159094" y="98249"/>
                </a:cubicBezTo>
                <a:cubicBezTo>
                  <a:pt x="163011" y="97077"/>
                  <a:pt x="167164" y="96441"/>
                  <a:pt x="171450" y="96441"/>
                </a:cubicBezTo>
                <a:cubicBezTo>
                  <a:pt x="195125" y="96441"/>
                  <a:pt x="214313" y="115628"/>
                  <a:pt x="214313" y="139303"/>
                </a:cubicBezTo>
                <a:lnTo>
                  <a:pt x="214313" y="150019"/>
                </a:lnTo>
                <a:cubicBezTo>
                  <a:pt x="214313" y="155946"/>
                  <a:pt x="209524" y="160734"/>
                  <a:pt x="203597" y="160734"/>
                </a:cubicBezTo>
                <a:lnTo>
                  <a:pt x="174564" y="160734"/>
                </a:lnTo>
                <a:close/>
                <a:moveTo>
                  <a:pt x="158055" y="53578"/>
                </a:moveTo>
                <a:cubicBezTo>
                  <a:pt x="158055" y="40271"/>
                  <a:pt x="168859" y="29468"/>
                  <a:pt x="182166" y="29468"/>
                </a:cubicBezTo>
                <a:cubicBezTo>
                  <a:pt x="195472" y="29468"/>
                  <a:pt x="206276" y="40271"/>
                  <a:pt x="206276" y="53578"/>
                </a:cubicBezTo>
                <a:cubicBezTo>
                  <a:pt x="206276" y="66885"/>
                  <a:pt x="195472" y="77688"/>
                  <a:pt x="182166" y="77688"/>
                </a:cubicBezTo>
                <a:cubicBezTo>
                  <a:pt x="168859" y="77688"/>
                  <a:pt x="158055" y="66885"/>
                  <a:pt x="158055" y="53578"/>
                </a:cubicBezTo>
                <a:close/>
                <a:moveTo>
                  <a:pt x="53578" y="144661"/>
                </a:moveTo>
                <a:cubicBezTo>
                  <a:pt x="53578" y="115059"/>
                  <a:pt x="77554" y="91083"/>
                  <a:pt x="107156" y="91083"/>
                </a:cubicBezTo>
                <a:cubicBezTo>
                  <a:pt x="136758" y="91083"/>
                  <a:pt x="160734" y="115059"/>
                  <a:pt x="160734" y="144661"/>
                </a:cubicBezTo>
                <a:lnTo>
                  <a:pt x="160734" y="150019"/>
                </a:lnTo>
                <a:cubicBezTo>
                  <a:pt x="160734" y="155946"/>
                  <a:pt x="155946" y="160734"/>
                  <a:pt x="150019" y="160734"/>
                </a:cubicBezTo>
                <a:lnTo>
                  <a:pt x="64294" y="160734"/>
                </a:lnTo>
                <a:cubicBezTo>
                  <a:pt x="58367" y="160734"/>
                  <a:pt x="53578" y="155946"/>
                  <a:pt x="53578" y="150019"/>
                </a:cubicBezTo>
                <a:lnTo>
                  <a:pt x="53578" y="144661"/>
                </a:lnTo>
                <a:close/>
              </a:path>
            </a:pathLst>
          </a:custGeom>
          <a:solidFill>
            <a:srgbClr val="FFFFFF"/>
          </a:solidFill>
          <a:ln/>
        </p:spPr>
      </p:sp>
      <p:sp>
        <p:nvSpPr>
          <p:cNvPr id="82" name="Text 9">
            <a:extLst>
              <a:ext uri="{FF2B5EF4-FFF2-40B4-BE49-F238E27FC236}">
                <a16:creationId xmlns:a16="http://schemas.microsoft.com/office/drawing/2014/main" id="{3ADA7041-CBD0-466A-AE08-8AF5BB3CB323}"/>
              </a:ext>
            </a:extLst>
          </p:cNvPr>
          <p:cNvSpPr/>
          <p:nvPr/>
        </p:nvSpPr>
        <p:spPr>
          <a:xfrm>
            <a:off x="6847734" y="1565675"/>
            <a:ext cx="4650419" cy="266700"/>
          </a:xfrm>
          <a:prstGeom prst="rect">
            <a:avLst/>
          </a:prstGeom>
          <a:noFill/>
          <a:ln/>
        </p:spPr>
        <p:txBody>
          <a:bodyPr wrap="square" lIns="0" tIns="0" rIns="0" bIns="0" rtlCol="0" anchor="ctr"/>
          <a:lstStyle/>
          <a:p>
            <a:pPr algn="just"/>
            <a:r>
              <a:rPr lang="ru-RU" sz="1350" b="1" dirty="0">
                <a:solidFill>
                  <a:srgbClr val="1A365D"/>
                </a:solidFill>
                <a:latin typeface="Quattrocento Sans" pitchFamily="34" charset="0"/>
                <a:ea typeface="Quattrocento Sans" pitchFamily="34" charset="-122"/>
                <a:cs typeface="Quattrocento Sans" pitchFamily="34" charset="-120"/>
              </a:rPr>
              <a:t>2025 </a:t>
            </a:r>
            <a:r>
              <a:rPr lang="ru-RU" sz="1350" b="1" dirty="0" err="1">
                <a:solidFill>
                  <a:srgbClr val="1A365D"/>
                </a:solidFill>
                <a:latin typeface="Quattrocento Sans" pitchFamily="34" charset="0"/>
                <a:ea typeface="Quattrocento Sans" pitchFamily="34" charset="-122"/>
                <a:cs typeface="Quattrocento Sans" pitchFamily="34" charset="-120"/>
              </a:rPr>
              <a:t>жылғы</a:t>
            </a:r>
            <a:r>
              <a:rPr lang="ru-RU" sz="1350" b="1" dirty="0">
                <a:solidFill>
                  <a:srgbClr val="1A365D"/>
                </a:solidFill>
                <a:latin typeface="Quattrocento Sans" pitchFamily="34" charset="0"/>
                <a:ea typeface="Quattrocento Sans" pitchFamily="34" charset="-122"/>
                <a:cs typeface="Quattrocento Sans" pitchFamily="34" charset="-120"/>
              </a:rPr>
              <a:t> 18 </a:t>
            </a:r>
            <a:r>
              <a:rPr lang="ru-RU" sz="1350" b="1" dirty="0" err="1">
                <a:solidFill>
                  <a:srgbClr val="1A365D"/>
                </a:solidFill>
                <a:latin typeface="Quattrocento Sans" pitchFamily="34" charset="0"/>
                <a:ea typeface="Quattrocento Sans" pitchFamily="34" charset="-122"/>
                <a:cs typeface="Quattrocento Sans" pitchFamily="34" charset="-120"/>
              </a:rPr>
              <a:t>желтоқсанда</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Директорлар</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кеңесінің</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шешімімен</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Орнықты</a:t>
            </a:r>
            <a:r>
              <a:rPr lang="ru-RU" sz="1350" b="1" dirty="0">
                <a:solidFill>
                  <a:srgbClr val="1A365D"/>
                </a:solidFill>
                <a:latin typeface="Quattrocento Sans" pitchFamily="34" charset="0"/>
                <a:ea typeface="Quattrocento Sans" pitchFamily="34" charset="-122"/>
                <a:cs typeface="Quattrocento Sans" pitchFamily="34" charset="-120"/>
              </a:rPr>
              <a:t> даму </a:t>
            </a:r>
            <a:r>
              <a:rPr lang="ru-RU" sz="1350" b="1" dirty="0" err="1">
                <a:solidFill>
                  <a:srgbClr val="1A365D"/>
                </a:solidFill>
                <a:latin typeface="Quattrocento Sans" pitchFamily="34" charset="0"/>
                <a:ea typeface="Quattrocento Sans" pitchFamily="34" charset="-122"/>
                <a:cs typeface="Quattrocento Sans" pitchFamily="34" charset="-120"/>
              </a:rPr>
              <a:t>саласындағы</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саясат</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бекітілді</a:t>
            </a:r>
            <a:endParaRPr lang="en-US" sz="1350" dirty="0">
              <a:highlight>
                <a:srgbClr val="00FFFF"/>
              </a:highlight>
            </a:endParaRPr>
          </a:p>
        </p:txBody>
      </p:sp>
      <p:sp>
        <p:nvSpPr>
          <p:cNvPr id="83" name="Shape 5">
            <a:extLst>
              <a:ext uri="{FF2B5EF4-FFF2-40B4-BE49-F238E27FC236}">
                <a16:creationId xmlns:a16="http://schemas.microsoft.com/office/drawing/2014/main" id="{D5268C23-8888-4CA5-A525-D8DE108E78EC}"/>
              </a:ext>
            </a:extLst>
          </p:cNvPr>
          <p:cNvSpPr/>
          <p:nvPr/>
        </p:nvSpPr>
        <p:spPr>
          <a:xfrm>
            <a:off x="6258229" y="2553433"/>
            <a:ext cx="5488889" cy="1376604"/>
          </a:xfrm>
          <a:custGeom>
            <a:avLst/>
            <a:gdLst/>
            <a:ahLst/>
            <a:cxnLst/>
            <a:rect l="l" t="t" r="r" b="b"/>
            <a:pathLst>
              <a:path w="5619750" h="1200150">
                <a:moveTo>
                  <a:pt x="38100" y="0"/>
                </a:moveTo>
                <a:lnTo>
                  <a:pt x="5505450" y="0"/>
                </a:lnTo>
                <a:cubicBezTo>
                  <a:pt x="5568534" y="0"/>
                  <a:pt x="5619750" y="51216"/>
                  <a:pt x="5619750" y="114300"/>
                </a:cubicBezTo>
                <a:lnTo>
                  <a:pt x="5619750" y="1085850"/>
                </a:lnTo>
                <a:cubicBezTo>
                  <a:pt x="5619750" y="1148934"/>
                  <a:pt x="5568534" y="1200150"/>
                  <a:pt x="5505450" y="1200150"/>
                </a:cubicBezTo>
                <a:lnTo>
                  <a:pt x="38100" y="1200150"/>
                </a:lnTo>
                <a:cubicBezTo>
                  <a:pt x="17072" y="1200150"/>
                  <a:pt x="0" y="1183078"/>
                  <a:pt x="0" y="116205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sp>
      <p:sp>
        <p:nvSpPr>
          <p:cNvPr id="84" name="Shape 6">
            <a:extLst>
              <a:ext uri="{FF2B5EF4-FFF2-40B4-BE49-F238E27FC236}">
                <a16:creationId xmlns:a16="http://schemas.microsoft.com/office/drawing/2014/main" id="{8410E19E-EB60-4B5E-83B6-BB5D42245C76}"/>
              </a:ext>
            </a:extLst>
          </p:cNvPr>
          <p:cNvSpPr/>
          <p:nvPr/>
        </p:nvSpPr>
        <p:spPr>
          <a:xfrm>
            <a:off x="6214718" y="2553433"/>
            <a:ext cx="45719" cy="1376604"/>
          </a:xfrm>
          <a:custGeom>
            <a:avLst/>
            <a:gdLst/>
            <a:ahLst/>
            <a:cxnLst/>
            <a:rect l="l" t="t" r="r" b="b"/>
            <a:pathLst>
              <a:path w="38100" h="1200150">
                <a:moveTo>
                  <a:pt x="38100" y="0"/>
                </a:moveTo>
                <a:lnTo>
                  <a:pt x="38100" y="0"/>
                </a:lnTo>
                <a:lnTo>
                  <a:pt x="38100" y="1200150"/>
                </a:lnTo>
                <a:lnTo>
                  <a:pt x="38100" y="1200150"/>
                </a:lnTo>
                <a:cubicBezTo>
                  <a:pt x="17072" y="1200150"/>
                  <a:pt x="0" y="1183078"/>
                  <a:pt x="0" y="1162050"/>
                </a:cubicBezTo>
                <a:lnTo>
                  <a:pt x="0" y="38100"/>
                </a:lnTo>
                <a:cubicBezTo>
                  <a:pt x="0" y="17072"/>
                  <a:pt x="17072" y="0"/>
                  <a:pt x="38100" y="0"/>
                </a:cubicBezTo>
                <a:close/>
              </a:path>
            </a:pathLst>
          </a:custGeom>
          <a:solidFill>
            <a:srgbClr val="1A365D"/>
          </a:solidFill>
          <a:ln/>
        </p:spPr>
      </p:sp>
      <p:sp>
        <p:nvSpPr>
          <p:cNvPr id="85" name="Shape 8">
            <a:extLst>
              <a:ext uri="{FF2B5EF4-FFF2-40B4-BE49-F238E27FC236}">
                <a16:creationId xmlns:a16="http://schemas.microsoft.com/office/drawing/2014/main" id="{A76D0F28-C104-40E8-9606-407237FBC299}"/>
              </a:ext>
            </a:extLst>
          </p:cNvPr>
          <p:cNvSpPr/>
          <p:nvPr/>
        </p:nvSpPr>
        <p:spPr>
          <a:xfrm>
            <a:off x="6485405" y="2919243"/>
            <a:ext cx="214313" cy="171450"/>
          </a:xfrm>
          <a:custGeom>
            <a:avLst/>
            <a:gdLst/>
            <a:ahLst/>
            <a:cxnLst/>
            <a:rect l="l" t="t" r="r" b="b"/>
            <a:pathLst>
              <a:path w="214313" h="171450">
                <a:moveTo>
                  <a:pt x="107156" y="5358"/>
                </a:moveTo>
                <a:cubicBezTo>
                  <a:pt x="126377" y="5358"/>
                  <a:pt x="141982" y="20963"/>
                  <a:pt x="141982" y="40184"/>
                </a:cubicBezTo>
                <a:cubicBezTo>
                  <a:pt x="141982" y="59404"/>
                  <a:pt x="126377" y="75009"/>
                  <a:pt x="107156" y="75009"/>
                </a:cubicBezTo>
                <a:cubicBezTo>
                  <a:pt x="87935" y="75009"/>
                  <a:pt x="72330" y="59404"/>
                  <a:pt x="72330" y="40184"/>
                </a:cubicBezTo>
                <a:cubicBezTo>
                  <a:pt x="72330" y="20963"/>
                  <a:pt x="87935" y="5358"/>
                  <a:pt x="107156" y="5358"/>
                </a:cubicBezTo>
                <a:close/>
                <a:moveTo>
                  <a:pt x="32147" y="29468"/>
                </a:moveTo>
                <a:cubicBezTo>
                  <a:pt x="45454" y="29468"/>
                  <a:pt x="56257" y="40271"/>
                  <a:pt x="56257" y="53578"/>
                </a:cubicBezTo>
                <a:cubicBezTo>
                  <a:pt x="56257" y="66885"/>
                  <a:pt x="45454" y="77688"/>
                  <a:pt x="32147" y="77688"/>
                </a:cubicBezTo>
                <a:cubicBezTo>
                  <a:pt x="18840" y="77688"/>
                  <a:pt x="8037" y="66885"/>
                  <a:pt x="8037" y="53578"/>
                </a:cubicBezTo>
                <a:cubicBezTo>
                  <a:pt x="8037" y="40271"/>
                  <a:pt x="18840" y="29468"/>
                  <a:pt x="32147" y="29468"/>
                </a:cubicBezTo>
                <a:close/>
                <a:moveTo>
                  <a:pt x="0" y="139303"/>
                </a:moveTo>
                <a:cubicBezTo>
                  <a:pt x="0" y="115628"/>
                  <a:pt x="19188" y="96441"/>
                  <a:pt x="42863" y="96441"/>
                </a:cubicBezTo>
                <a:cubicBezTo>
                  <a:pt x="47149" y="96441"/>
                  <a:pt x="51301" y="97077"/>
                  <a:pt x="55219" y="98249"/>
                </a:cubicBezTo>
                <a:cubicBezTo>
                  <a:pt x="44202" y="110572"/>
                  <a:pt x="37505" y="126846"/>
                  <a:pt x="37505" y="144661"/>
                </a:cubicBezTo>
                <a:lnTo>
                  <a:pt x="37505" y="150019"/>
                </a:lnTo>
                <a:cubicBezTo>
                  <a:pt x="37505" y="153836"/>
                  <a:pt x="38308" y="157453"/>
                  <a:pt x="39748" y="160734"/>
                </a:cubicBezTo>
                <a:lnTo>
                  <a:pt x="10716" y="160734"/>
                </a:lnTo>
                <a:cubicBezTo>
                  <a:pt x="4789" y="160734"/>
                  <a:pt x="0" y="155946"/>
                  <a:pt x="0" y="150019"/>
                </a:cubicBezTo>
                <a:lnTo>
                  <a:pt x="0" y="139303"/>
                </a:lnTo>
                <a:close/>
                <a:moveTo>
                  <a:pt x="174564" y="160734"/>
                </a:moveTo>
                <a:cubicBezTo>
                  <a:pt x="176004" y="157453"/>
                  <a:pt x="176808" y="153836"/>
                  <a:pt x="176808" y="150019"/>
                </a:cubicBezTo>
                <a:lnTo>
                  <a:pt x="176808" y="144661"/>
                </a:lnTo>
                <a:cubicBezTo>
                  <a:pt x="176808" y="126846"/>
                  <a:pt x="170111" y="110572"/>
                  <a:pt x="159094" y="98249"/>
                </a:cubicBezTo>
                <a:cubicBezTo>
                  <a:pt x="163011" y="97077"/>
                  <a:pt x="167164" y="96441"/>
                  <a:pt x="171450" y="96441"/>
                </a:cubicBezTo>
                <a:cubicBezTo>
                  <a:pt x="195125" y="96441"/>
                  <a:pt x="214313" y="115628"/>
                  <a:pt x="214313" y="139303"/>
                </a:cubicBezTo>
                <a:lnTo>
                  <a:pt x="214313" y="150019"/>
                </a:lnTo>
                <a:cubicBezTo>
                  <a:pt x="214313" y="155946"/>
                  <a:pt x="209524" y="160734"/>
                  <a:pt x="203597" y="160734"/>
                </a:cubicBezTo>
                <a:lnTo>
                  <a:pt x="174564" y="160734"/>
                </a:lnTo>
                <a:close/>
                <a:moveTo>
                  <a:pt x="158055" y="53578"/>
                </a:moveTo>
                <a:cubicBezTo>
                  <a:pt x="158055" y="40271"/>
                  <a:pt x="168859" y="29468"/>
                  <a:pt x="182166" y="29468"/>
                </a:cubicBezTo>
                <a:cubicBezTo>
                  <a:pt x="195472" y="29468"/>
                  <a:pt x="206276" y="40271"/>
                  <a:pt x="206276" y="53578"/>
                </a:cubicBezTo>
                <a:cubicBezTo>
                  <a:pt x="206276" y="66885"/>
                  <a:pt x="195472" y="77688"/>
                  <a:pt x="182166" y="77688"/>
                </a:cubicBezTo>
                <a:cubicBezTo>
                  <a:pt x="168859" y="77688"/>
                  <a:pt x="158055" y="66885"/>
                  <a:pt x="158055" y="53578"/>
                </a:cubicBezTo>
                <a:close/>
                <a:moveTo>
                  <a:pt x="53578" y="144661"/>
                </a:moveTo>
                <a:cubicBezTo>
                  <a:pt x="53578" y="115059"/>
                  <a:pt x="77554" y="91083"/>
                  <a:pt x="107156" y="91083"/>
                </a:cubicBezTo>
                <a:cubicBezTo>
                  <a:pt x="136758" y="91083"/>
                  <a:pt x="160734" y="115059"/>
                  <a:pt x="160734" y="144661"/>
                </a:cubicBezTo>
                <a:lnTo>
                  <a:pt x="160734" y="150019"/>
                </a:lnTo>
                <a:cubicBezTo>
                  <a:pt x="160734" y="155946"/>
                  <a:pt x="155946" y="160734"/>
                  <a:pt x="150019" y="160734"/>
                </a:cubicBezTo>
                <a:lnTo>
                  <a:pt x="64294" y="160734"/>
                </a:lnTo>
                <a:cubicBezTo>
                  <a:pt x="58367" y="160734"/>
                  <a:pt x="53578" y="155946"/>
                  <a:pt x="53578" y="150019"/>
                </a:cubicBezTo>
                <a:lnTo>
                  <a:pt x="53578" y="144661"/>
                </a:lnTo>
                <a:close/>
              </a:path>
            </a:pathLst>
          </a:custGeom>
          <a:solidFill>
            <a:srgbClr val="FFFFFF"/>
          </a:solidFill>
          <a:ln/>
        </p:spPr>
      </p:sp>
      <p:sp>
        <p:nvSpPr>
          <p:cNvPr id="86" name="Text 9">
            <a:extLst>
              <a:ext uri="{FF2B5EF4-FFF2-40B4-BE49-F238E27FC236}">
                <a16:creationId xmlns:a16="http://schemas.microsoft.com/office/drawing/2014/main" id="{4C580315-1030-4907-A83D-F772416EDE06}"/>
              </a:ext>
            </a:extLst>
          </p:cNvPr>
          <p:cNvSpPr/>
          <p:nvPr/>
        </p:nvSpPr>
        <p:spPr>
          <a:xfrm>
            <a:off x="6954597" y="2706036"/>
            <a:ext cx="4525138" cy="266700"/>
          </a:xfrm>
          <a:prstGeom prst="rect">
            <a:avLst/>
          </a:prstGeom>
          <a:noFill/>
          <a:ln/>
        </p:spPr>
        <p:txBody>
          <a:bodyPr wrap="square" lIns="0" tIns="0" rIns="0" bIns="0" rtlCol="0" anchor="ctr"/>
          <a:lstStyle/>
          <a:p>
            <a:pPr algn="just"/>
            <a:r>
              <a:rPr lang="ru-RU" sz="1350" b="1" dirty="0">
                <a:solidFill>
                  <a:srgbClr val="1A365D"/>
                </a:solidFill>
                <a:latin typeface="Quattrocento Sans" pitchFamily="34" charset="0"/>
                <a:ea typeface="Quattrocento Sans" pitchFamily="34" charset="-122"/>
                <a:cs typeface="Quattrocento Sans" pitchFamily="34" charset="-120"/>
              </a:rPr>
              <a:t>БҰҰ-</a:t>
            </a:r>
            <a:r>
              <a:rPr lang="ru-RU" sz="1350" b="1" dirty="0" err="1">
                <a:solidFill>
                  <a:srgbClr val="1A365D"/>
                </a:solidFill>
                <a:latin typeface="Quattrocento Sans" pitchFamily="34" charset="0"/>
                <a:ea typeface="Quattrocento Sans" pitchFamily="34" charset="-122"/>
                <a:cs typeface="Quattrocento Sans" pitchFamily="34" charset="-120"/>
              </a:rPr>
              <a:t>ның</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Орны</a:t>
            </a:r>
            <a:r>
              <a:rPr lang="kk-KZ" sz="1350" b="1" dirty="0">
                <a:solidFill>
                  <a:srgbClr val="1A365D"/>
                </a:solidFill>
                <a:latin typeface="Quattrocento Sans" pitchFamily="34" charset="0"/>
                <a:ea typeface="Quattrocento Sans" pitchFamily="34" charset="-122"/>
                <a:cs typeface="Quattrocento Sans" pitchFamily="34" charset="-120"/>
              </a:rPr>
              <a:t>қты</a:t>
            </a:r>
            <a:r>
              <a:rPr lang="ru-RU" sz="1350" b="1" dirty="0">
                <a:solidFill>
                  <a:srgbClr val="1A365D"/>
                </a:solidFill>
                <a:latin typeface="Quattrocento Sans" pitchFamily="34" charset="0"/>
                <a:ea typeface="Quattrocento Sans" pitchFamily="34" charset="-122"/>
                <a:cs typeface="Quattrocento Sans" pitchFamily="34" charset="-120"/>
              </a:rPr>
              <a:t> даму </a:t>
            </a:r>
            <a:r>
              <a:rPr lang="ru-RU" sz="1350" b="1" dirty="0" err="1">
                <a:solidFill>
                  <a:srgbClr val="1A365D"/>
                </a:solidFill>
                <a:latin typeface="Quattrocento Sans" pitchFamily="34" charset="0"/>
                <a:ea typeface="Quattrocento Sans" pitchFamily="34" charset="-122"/>
                <a:cs typeface="Quattrocento Sans" pitchFamily="34" charset="-120"/>
              </a:rPr>
              <a:t>мақсаттары</a:t>
            </a:r>
            <a:r>
              <a:rPr lang="ru-RU" sz="1350" b="1" dirty="0">
                <a:solidFill>
                  <a:srgbClr val="1A365D"/>
                </a:solidFill>
                <a:latin typeface="Quattrocento Sans" pitchFamily="34" charset="0"/>
                <a:ea typeface="Quattrocento Sans" pitchFamily="34" charset="-122"/>
                <a:cs typeface="Quattrocento Sans" pitchFamily="34" charset="-120"/>
              </a:rPr>
              <a:t> (ОДМ) </a:t>
            </a:r>
            <a:r>
              <a:rPr lang="ru-RU" sz="1350" b="1" dirty="0" err="1">
                <a:solidFill>
                  <a:srgbClr val="1A365D"/>
                </a:solidFill>
                <a:latin typeface="Quattrocento Sans" pitchFamily="34" charset="0"/>
                <a:ea typeface="Quattrocento Sans" pitchFamily="34" charset="-122"/>
                <a:cs typeface="Quattrocento Sans" pitchFamily="34" charset="-120"/>
              </a:rPr>
              <a:t>және</a:t>
            </a:r>
            <a:r>
              <a:rPr lang="ru-RU" sz="1350" b="1" dirty="0">
                <a:solidFill>
                  <a:srgbClr val="1A365D"/>
                </a:solidFill>
                <a:latin typeface="Quattrocento Sans" pitchFamily="34" charset="0"/>
                <a:ea typeface="Quattrocento Sans" pitchFamily="34" charset="-122"/>
                <a:cs typeface="Quattrocento Sans" pitchFamily="34" charset="-120"/>
              </a:rPr>
              <a:t> </a:t>
            </a:r>
            <a:r>
              <a:rPr lang="en-US" sz="1350" b="1" dirty="0">
                <a:solidFill>
                  <a:srgbClr val="1A365D"/>
                </a:solidFill>
                <a:latin typeface="Quattrocento Sans" pitchFamily="34" charset="0"/>
                <a:ea typeface="Quattrocento Sans" pitchFamily="34" charset="-122"/>
                <a:cs typeface="Quattrocento Sans" pitchFamily="34" charset="-120"/>
              </a:rPr>
              <a:t>ESG</a:t>
            </a:r>
            <a:r>
              <a:rPr lang="kk-KZ" sz="1350" b="1" dirty="0">
                <a:solidFill>
                  <a:srgbClr val="1A365D"/>
                </a:solidFill>
                <a:latin typeface="Quattrocento Sans" pitchFamily="34" charset="0"/>
                <a:ea typeface="Quattrocento Sans" pitchFamily="34" charset="-122"/>
                <a:cs typeface="Quattrocento Sans" pitchFamily="34" charset="-120"/>
              </a:rPr>
              <a:t>-</a:t>
            </a:r>
            <a:r>
              <a:rPr lang="en-US"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стандарттары</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енгізілуде</a:t>
            </a:r>
            <a:endParaRPr lang="en-US" sz="1600" dirty="0">
              <a:highlight>
                <a:srgbClr val="00FFFF"/>
              </a:highlight>
            </a:endParaRPr>
          </a:p>
        </p:txBody>
      </p:sp>
      <p:sp>
        <p:nvSpPr>
          <p:cNvPr id="87" name="Text 10">
            <a:extLst>
              <a:ext uri="{FF2B5EF4-FFF2-40B4-BE49-F238E27FC236}">
                <a16:creationId xmlns:a16="http://schemas.microsoft.com/office/drawing/2014/main" id="{DC79C317-A59A-4FF4-982D-DD197FA2FEE1}"/>
              </a:ext>
            </a:extLst>
          </p:cNvPr>
          <p:cNvSpPr/>
          <p:nvPr/>
        </p:nvSpPr>
        <p:spPr>
          <a:xfrm>
            <a:off x="6928287" y="3071872"/>
            <a:ext cx="4680618" cy="785538"/>
          </a:xfrm>
          <a:prstGeom prst="rect">
            <a:avLst/>
          </a:prstGeom>
          <a:noFill/>
          <a:ln/>
        </p:spPr>
        <p:txBody>
          <a:bodyPr wrap="square" lIns="0" tIns="0" rIns="0" bIns="0" rtlCol="0" anchor="ctr"/>
          <a:lstStyle/>
          <a:p>
            <a:pPr marL="171450" indent="-171450" algn="just">
              <a:buFont typeface="Wingdings" panose="05000000000000000000" pitchFamily="2" charset="2"/>
              <a:buChar char="§"/>
            </a:pPr>
            <a:r>
              <a:rPr lang="ru-RU" sz="1050" dirty="0">
                <a:solidFill>
                  <a:srgbClr val="2B6CB0"/>
                </a:solidFill>
                <a:latin typeface="MiSans" pitchFamily="34" charset="0"/>
                <a:ea typeface="MiSans" pitchFamily="34" charset="-122"/>
                <a:cs typeface="MiSans" pitchFamily="34" charset="-120"/>
              </a:rPr>
              <a:t>БҰҰ-</a:t>
            </a:r>
            <a:r>
              <a:rPr lang="ru-RU" sz="1050" dirty="0" err="1">
                <a:solidFill>
                  <a:srgbClr val="2B6CB0"/>
                </a:solidFill>
                <a:latin typeface="MiSans" pitchFamily="34" charset="0"/>
                <a:ea typeface="MiSans" pitchFamily="34" charset="-122"/>
                <a:cs typeface="MiSans" pitchFamily="34" charset="-120"/>
              </a:rPr>
              <a:t>ның</a:t>
            </a:r>
            <a:r>
              <a:rPr lang="ru-RU" sz="1050" dirty="0">
                <a:solidFill>
                  <a:srgbClr val="2B6CB0"/>
                </a:solidFill>
                <a:latin typeface="MiSans" pitchFamily="34" charset="0"/>
                <a:ea typeface="MiSans" pitchFamily="34" charset="-122"/>
                <a:cs typeface="MiSans" pitchFamily="34" charset="-120"/>
              </a:rPr>
              <a:t> ОДМ </a:t>
            </a:r>
            <a:r>
              <a:rPr lang="ru-RU" sz="1050" dirty="0" err="1">
                <a:solidFill>
                  <a:srgbClr val="2B6CB0"/>
                </a:solidFill>
                <a:latin typeface="MiSans" pitchFamily="34" charset="0"/>
                <a:ea typeface="MiSans" pitchFamily="34" charset="-122"/>
                <a:cs typeface="MiSans" pitchFamily="34" charset="-120"/>
              </a:rPr>
              <a:t>және</a:t>
            </a:r>
            <a:r>
              <a:rPr lang="ru-RU" sz="1050" dirty="0">
                <a:solidFill>
                  <a:srgbClr val="2B6CB0"/>
                </a:solidFill>
                <a:latin typeface="MiSans" pitchFamily="34" charset="0"/>
                <a:ea typeface="MiSans" pitchFamily="34" charset="-122"/>
                <a:cs typeface="MiSans" pitchFamily="34" charset="-120"/>
              </a:rPr>
              <a:t> </a:t>
            </a:r>
            <a:r>
              <a:rPr lang="en-US" sz="1050" dirty="0">
                <a:solidFill>
                  <a:srgbClr val="2B6CB0"/>
                </a:solidFill>
                <a:latin typeface="MiSans" pitchFamily="34" charset="0"/>
                <a:ea typeface="MiSans" pitchFamily="34" charset="-122"/>
                <a:cs typeface="MiSans" pitchFamily="34" charset="-120"/>
              </a:rPr>
              <a:t>ESG </a:t>
            </a:r>
            <a:r>
              <a:rPr lang="ru-RU" sz="1050" dirty="0" err="1">
                <a:solidFill>
                  <a:srgbClr val="2B6CB0"/>
                </a:solidFill>
                <a:latin typeface="MiSans" pitchFamily="34" charset="0"/>
                <a:ea typeface="MiSans" pitchFamily="34" charset="-122"/>
                <a:cs typeface="MiSans" pitchFamily="34" charset="-120"/>
              </a:rPr>
              <a:t>стандарттарын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Қор</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қызметіне</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енгізу</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жөніндегі</a:t>
            </a:r>
            <a:r>
              <a:rPr lang="ru-RU" sz="1050" dirty="0">
                <a:solidFill>
                  <a:srgbClr val="2B6CB0"/>
                </a:solidFill>
                <a:latin typeface="MiSans" pitchFamily="34" charset="0"/>
                <a:ea typeface="MiSans" pitchFamily="34" charset="-122"/>
                <a:cs typeface="MiSans" pitchFamily="34" charset="-120"/>
              </a:rPr>
              <a:t> 2025 </a:t>
            </a:r>
            <a:r>
              <a:rPr lang="ru-RU" sz="1050" dirty="0" err="1">
                <a:solidFill>
                  <a:srgbClr val="2B6CB0"/>
                </a:solidFill>
                <a:latin typeface="MiSans" pitchFamily="34" charset="0"/>
                <a:ea typeface="MiSans" pitchFamily="34" charset="-122"/>
                <a:cs typeface="MiSans" pitchFamily="34" charset="-120"/>
              </a:rPr>
              <a:t>жылға</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арналған</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іс-шаралар</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жоспары</a:t>
            </a:r>
            <a:r>
              <a:rPr lang="ru-RU" sz="1050" dirty="0">
                <a:solidFill>
                  <a:srgbClr val="2B6CB0"/>
                </a:solidFill>
                <a:latin typeface="MiSans" pitchFamily="34" charset="0"/>
                <a:ea typeface="MiSans" pitchFamily="34" charset="-122"/>
                <a:cs typeface="MiSans" pitchFamily="34" charset="-120"/>
              </a:rPr>
              <a:t> 2025 </a:t>
            </a:r>
            <a:r>
              <a:rPr lang="ru-RU" sz="1050" dirty="0" err="1">
                <a:solidFill>
                  <a:srgbClr val="2B6CB0"/>
                </a:solidFill>
                <a:latin typeface="MiSans" pitchFamily="34" charset="0"/>
                <a:ea typeface="MiSans" pitchFamily="34" charset="-122"/>
                <a:cs typeface="MiSans" pitchFamily="34" charset="-120"/>
              </a:rPr>
              <a:t>жылғы</a:t>
            </a:r>
            <a:r>
              <a:rPr lang="ru-RU" sz="1050" dirty="0">
                <a:solidFill>
                  <a:srgbClr val="2B6CB0"/>
                </a:solidFill>
                <a:latin typeface="MiSans" pitchFamily="34" charset="0"/>
                <a:ea typeface="MiSans" pitchFamily="34" charset="-122"/>
                <a:cs typeface="MiSans" pitchFamily="34" charset="-120"/>
              </a:rPr>
              <a:t> </a:t>
            </a:r>
            <a:br>
              <a:rPr lang="ru-RU" sz="1050" dirty="0">
                <a:solidFill>
                  <a:srgbClr val="2B6CB0"/>
                </a:solidFill>
                <a:latin typeface="MiSans" pitchFamily="34" charset="0"/>
                <a:ea typeface="MiSans" pitchFamily="34" charset="-122"/>
                <a:cs typeface="MiSans" pitchFamily="34" charset="-120"/>
              </a:rPr>
            </a:br>
            <a:r>
              <a:rPr lang="ru-RU" sz="1050" dirty="0">
                <a:solidFill>
                  <a:srgbClr val="2B6CB0"/>
                </a:solidFill>
                <a:latin typeface="MiSans" pitchFamily="34" charset="0"/>
                <a:ea typeface="MiSans" pitchFamily="34" charset="-122"/>
                <a:cs typeface="MiSans" pitchFamily="34" charset="-120"/>
              </a:rPr>
              <a:t>3 </a:t>
            </a:r>
            <a:r>
              <a:rPr lang="ru-RU" sz="1050" dirty="0" err="1">
                <a:solidFill>
                  <a:srgbClr val="2B6CB0"/>
                </a:solidFill>
                <a:latin typeface="MiSans" pitchFamily="34" charset="0"/>
                <a:ea typeface="MiSans" pitchFamily="34" charset="-122"/>
                <a:cs typeface="MiSans" pitchFamily="34" charset="-120"/>
              </a:rPr>
              <a:t>маусымда</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бекітіліп</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іске</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асырылды</a:t>
            </a:r>
            <a:endParaRPr lang="ru-RU" sz="300" dirty="0">
              <a:solidFill>
                <a:srgbClr val="2B6CB0"/>
              </a:solidFill>
              <a:highlight>
                <a:srgbClr val="00FFFF"/>
              </a:highlight>
              <a:latin typeface="MiSans" pitchFamily="34" charset="0"/>
              <a:ea typeface="MiSans" pitchFamily="34" charset="-122"/>
              <a:cs typeface="MiSans" pitchFamily="34" charset="-120"/>
            </a:endParaRPr>
          </a:p>
          <a:p>
            <a:pPr marL="171450" indent="-171450" algn="just">
              <a:buFont typeface="Wingdings" panose="05000000000000000000" pitchFamily="2" charset="2"/>
              <a:buChar char="§"/>
            </a:pPr>
            <a:r>
              <a:rPr lang="ru-RU" sz="1050" dirty="0">
                <a:solidFill>
                  <a:srgbClr val="2B6CB0"/>
                </a:solidFill>
                <a:latin typeface="Arial" panose="020B0604020202020204" pitchFamily="34" charset="0"/>
                <a:cs typeface="Arial" panose="020B0604020202020204" pitchFamily="34" charset="0"/>
              </a:rPr>
              <a:t>2026-2028 </a:t>
            </a:r>
            <a:r>
              <a:rPr lang="ru-RU" sz="1050" dirty="0" err="1">
                <a:solidFill>
                  <a:srgbClr val="2B6CB0"/>
                </a:solidFill>
                <a:latin typeface="Arial" panose="020B0604020202020204" pitchFamily="34" charset="0"/>
                <a:cs typeface="Arial" panose="020B0604020202020204" pitchFamily="34" charset="0"/>
              </a:rPr>
              <a:t>жж</a:t>
            </a:r>
            <a:r>
              <a:rPr lang="ru-RU" sz="1050" dirty="0">
                <a:solidFill>
                  <a:srgbClr val="2B6CB0"/>
                </a:solidFill>
                <a:latin typeface="Arial" panose="020B0604020202020204" pitchFamily="34" charset="0"/>
                <a:cs typeface="Arial" panose="020B0604020202020204" pitchFamily="34" charset="0"/>
              </a:rPr>
              <a:t> </a:t>
            </a:r>
            <a:r>
              <a:rPr lang="ru-RU" sz="1050" dirty="0" err="1">
                <a:solidFill>
                  <a:srgbClr val="2B6CB0"/>
                </a:solidFill>
                <a:latin typeface="Arial" panose="020B0604020202020204" pitchFamily="34" charset="0"/>
                <a:cs typeface="Arial" panose="020B0604020202020204" pitchFamily="34" charset="0"/>
              </a:rPr>
              <a:t>арналған</a:t>
            </a:r>
            <a:r>
              <a:rPr lang="ru-RU" sz="1050" dirty="0">
                <a:solidFill>
                  <a:srgbClr val="2B6CB0"/>
                </a:solidFill>
                <a:latin typeface="Arial" panose="020B0604020202020204" pitchFamily="34" charset="0"/>
                <a:cs typeface="Arial" panose="020B0604020202020204" pitchFamily="34" charset="0"/>
              </a:rPr>
              <a:t> Стейкхолдер </a:t>
            </a:r>
            <a:r>
              <a:rPr lang="ru-RU" sz="1050" dirty="0" err="1">
                <a:solidFill>
                  <a:srgbClr val="2B6CB0"/>
                </a:solidFill>
                <a:latin typeface="Arial" panose="020B0604020202020204" pitchFamily="34" charset="0"/>
                <a:cs typeface="Arial" panose="020B0604020202020204" pitchFamily="34" charset="0"/>
              </a:rPr>
              <a:t>картасы</a:t>
            </a:r>
            <a:r>
              <a:rPr lang="ru-RU" sz="1050" dirty="0">
                <a:solidFill>
                  <a:srgbClr val="2B6CB0"/>
                </a:solidFill>
                <a:latin typeface="Arial" panose="020B0604020202020204" pitchFamily="34" charset="0"/>
                <a:cs typeface="Arial" panose="020B0604020202020204" pitchFamily="34" charset="0"/>
              </a:rPr>
              <a:t> </a:t>
            </a:r>
            <a:r>
              <a:rPr lang="ru-RU" sz="1050" dirty="0" err="1">
                <a:solidFill>
                  <a:srgbClr val="2B6CB0"/>
                </a:solidFill>
                <a:latin typeface="Arial" panose="020B0604020202020204" pitchFamily="34" charset="0"/>
                <a:cs typeface="Arial" panose="020B0604020202020204" pitchFamily="34" charset="0"/>
              </a:rPr>
              <a:t>бекітілген</a:t>
            </a:r>
            <a:r>
              <a:rPr lang="ru-RU" sz="1050" dirty="0">
                <a:solidFill>
                  <a:srgbClr val="2B6CB0"/>
                </a:solidFill>
                <a:latin typeface="Arial" panose="020B0604020202020204" pitchFamily="34" charset="0"/>
                <a:cs typeface="Arial" panose="020B0604020202020204" pitchFamily="34" charset="0"/>
              </a:rPr>
              <a:t> </a:t>
            </a:r>
          </a:p>
          <a:p>
            <a:pPr algn="just"/>
            <a:r>
              <a:rPr lang="ru-RU" sz="1050" dirty="0">
                <a:solidFill>
                  <a:srgbClr val="2B6CB0"/>
                </a:solidFill>
                <a:latin typeface="Arial" panose="020B0604020202020204" pitchFamily="34" charset="0"/>
                <a:cs typeface="Arial" panose="020B0604020202020204" pitchFamily="34" charset="0"/>
              </a:rPr>
              <a:t>    (</a:t>
            </a:r>
            <a:r>
              <a:rPr lang="ru-RU" sz="1050" dirty="0" err="1">
                <a:solidFill>
                  <a:srgbClr val="2B6CB0"/>
                </a:solidFill>
                <a:latin typeface="Arial" panose="020B0604020202020204" pitchFamily="34" charset="0"/>
                <a:cs typeface="Arial" panose="020B0604020202020204" pitchFamily="34" charset="0"/>
              </a:rPr>
              <a:t>Қор</a:t>
            </a:r>
            <a:r>
              <a:rPr lang="ru-RU" sz="1050" dirty="0">
                <a:solidFill>
                  <a:srgbClr val="2B6CB0"/>
                </a:solidFill>
                <a:latin typeface="Arial" panose="020B0604020202020204" pitchFamily="34" charset="0"/>
                <a:cs typeface="Arial" panose="020B0604020202020204" pitchFamily="34" charset="0"/>
              </a:rPr>
              <a:t> </a:t>
            </a:r>
            <a:r>
              <a:rPr lang="ru-RU" sz="1050" dirty="0" err="1">
                <a:solidFill>
                  <a:srgbClr val="2B6CB0"/>
                </a:solidFill>
                <a:latin typeface="Arial" panose="020B0604020202020204" pitchFamily="34" charset="0"/>
                <a:cs typeface="Arial" panose="020B0604020202020204" pitchFamily="34" charset="0"/>
              </a:rPr>
              <a:t>Басқармасының</a:t>
            </a:r>
            <a:r>
              <a:rPr lang="ru-RU" sz="1050" dirty="0">
                <a:solidFill>
                  <a:srgbClr val="2B6CB0"/>
                </a:solidFill>
                <a:latin typeface="Arial" panose="020B0604020202020204" pitchFamily="34" charset="0"/>
                <a:cs typeface="Arial" panose="020B0604020202020204" pitchFamily="34" charset="0"/>
              </a:rPr>
              <a:t> 2025 </a:t>
            </a:r>
            <a:r>
              <a:rPr lang="ru-RU" sz="1050" dirty="0" err="1">
                <a:solidFill>
                  <a:srgbClr val="2B6CB0"/>
                </a:solidFill>
                <a:latin typeface="Arial" panose="020B0604020202020204" pitchFamily="34" charset="0"/>
                <a:cs typeface="Arial" panose="020B0604020202020204" pitchFamily="34" charset="0"/>
              </a:rPr>
              <a:t>жылғы</a:t>
            </a:r>
            <a:r>
              <a:rPr lang="ru-RU" sz="1050" dirty="0">
                <a:solidFill>
                  <a:srgbClr val="2B6CB0"/>
                </a:solidFill>
                <a:latin typeface="Arial" panose="020B0604020202020204" pitchFamily="34" charset="0"/>
                <a:cs typeface="Arial" panose="020B0604020202020204" pitchFamily="34" charset="0"/>
              </a:rPr>
              <a:t> 5 </a:t>
            </a:r>
            <a:r>
              <a:rPr lang="ru-RU" sz="1050" dirty="0" err="1">
                <a:solidFill>
                  <a:srgbClr val="2B6CB0"/>
                </a:solidFill>
                <a:latin typeface="Arial" panose="020B0604020202020204" pitchFamily="34" charset="0"/>
                <a:cs typeface="Arial" panose="020B0604020202020204" pitchFamily="34" charset="0"/>
              </a:rPr>
              <a:t>желтоқсандағы</a:t>
            </a:r>
            <a:r>
              <a:rPr lang="ru-RU" sz="1050" dirty="0">
                <a:solidFill>
                  <a:srgbClr val="2B6CB0"/>
                </a:solidFill>
                <a:latin typeface="Arial" panose="020B0604020202020204" pitchFamily="34" charset="0"/>
                <a:cs typeface="Arial" panose="020B0604020202020204" pitchFamily="34" charset="0"/>
              </a:rPr>
              <a:t> № 36 </a:t>
            </a:r>
            <a:r>
              <a:rPr lang="ru-RU" sz="1050" dirty="0" err="1">
                <a:solidFill>
                  <a:srgbClr val="2B6CB0"/>
                </a:solidFill>
                <a:latin typeface="Arial" panose="020B0604020202020204" pitchFamily="34" charset="0"/>
                <a:cs typeface="Arial" panose="020B0604020202020204" pitchFamily="34" charset="0"/>
              </a:rPr>
              <a:t>хаттамасы</a:t>
            </a:r>
            <a:r>
              <a:rPr lang="ru-RU" sz="1050" dirty="0">
                <a:solidFill>
                  <a:srgbClr val="2B6CB0"/>
                </a:solidFill>
                <a:latin typeface="Arial" panose="020B0604020202020204" pitchFamily="34" charset="0"/>
                <a:cs typeface="Arial" panose="020B0604020202020204" pitchFamily="34" charset="0"/>
              </a:rPr>
              <a:t>)</a:t>
            </a:r>
            <a:endParaRPr lang="ru-RU" sz="1050" dirty="0">
              <a:solidFill>
                <a:srgbClr val="2B6CB0"/>
              </a:solidFill>
              <a:latin typeface="MiSans" pitchFamily="34" charset="0"/>
              <a:ea typeface="MiSans" pitchFamily="34" charset="-122"/>
              <a:cs typeface="MiSans" pitchFamily="34" charset="-120"/>
            </a:endParaRPr>
          </a:p>
        </p:txBody>
      </p:sp>
      <p:sp>
        <p:nvSpPr>
          <p:cNvPr id="88" name="Shape 6">
            <a:extLst>
              <a:ext uri="{FF2B5EF4-FFF2-40B4-BE49-F238E27FC236}">
                <a16:creationId xmlns:a16="http://schemas.microsoft.com/office/drawing/2014/main" id="{6EA12320-4135-4431-B434-5E88BF6ED36E}"/>
              </a:ext>
            </a:extLst>
          </p:cNvPr>
          <p:cNvSpPr/>
          <p:nvPr/>
        </p:nvSpPr>
        <p:spPr>
          <a:xfrm>
            <a:off x="6331277" y="2611578"/>
            <a:ext cx="506804" cy="510336"/>
          </a:xfrm>
          <a:prstGeom prst="roundRect">
            <a:avLst>
              <a:gd name="adj" fmla="val 50000"/>
            </a:avLst>
          </a:prstGeom>
          <a:gradFill flip="none" rotWithShape="1">
            <a:gsLst>
              <a:gs pos="0">
                <a:srgbClr val="1A365D"/>
              </a:gs>
              <a:gs pos="100000">
                <a:srgbClr val="2B6CB0"/>
              </a:gs>
            </a:gsLst>
            <a:lin ang="2700000" scaled="1"/>
          </a:gradFill>
          <a:ln/>
        </p:spPr>
      </p:sp>
      <p:sp>
        <p:nvSpPr>
          <p:cNvPr id="89" name="Shape 7">
            <a:extLst>
              <a:ext uri="{FF2B5EF4-FFF2-40B4-BE49-F238E27FC236}">
                <a16:creationId xmlns:a16="http://schemas.microsoft.com/office/drawing/2014/main" id="{1AC0432E-70DD-4A4F-B5A4-DDA265DD9DAF}"/>
              </a:ext>
            </a:extLst>
          </p:cNvPr>
          <p:cNvSpPr/>
          <p:nvPr/>
        </p:nvSpPr>
        <p:spPr>
          <a:xfrm>
            <a:off x="6469571" y="2826266"/>
            <a:ext cx="244583" cy="206727"/>
          </a:xfrm>
          <a:custGeom>
            <a:avLst/>
            <a:gdLst/>
            <a:ahLst/>
            <a:cxnLst/>
            <a:rect l="l" t="t" r="r" b="b"/>
            <a:pathLst>
              <a:path w="342900" h="342900">
                <a:moveTo>
                  <a:pt x="342900" y="21431"/>
                </a:moveTo>
                <a:cubicBezTo>
                  <a:pt x="342900" y="93829"/>
                  <a:pt x="291599" y="154238"/>
                  <a:pt x="223421" y="168369"/>
                </a:cubicBezTo>
                <a:cubicBezTo>
                  <a:pt x="218130" y="129458"/>
                  <a:pt x="200650" y="94431"/>
                  <a:pt x="174866" y="67308"/>
                </a:cubicBezTo>
                <a:cubicBezTo>
                  <a:pt x="201722" y="26789"/>
                  <a:pt x="247732" y="0"/>
                  <a:pt x="300038" y="0"/>
                </a:cubicBezTo>
                <a:lnTo>
                  <a:pt x="321469" y="0"/>
                </a:lnTo>
                <a:cubicBezTo>
                  <a:pt x="333323" y="0"/>
                  <a:pt x="342900" y="9577"/>
                  <a:pt x="342900" y="21431"/>
                </a:cubicBezTo>
                <a:close/>
                <a:moveTo>
                  <a:pt x="0" y="64294"/>
                </a:moveTo>
                <a:cubicBezTo>
                  <a:pt x="0" y="52440"/>
                  <a:pt x="9577" y="42863"/>
                  <a:pt x="21431" y="42863"/>
                </a:cubicBezTo>
                <a:lnTo>
                  <a:pt x="42863" y="42863"/>
                </a:lnTo>
                <a:cubicBezTo>
                  <a:pt x="125708" y="42863"/>
                  <a:pt x="192881" y="110036"/>
                  <a:pt x="192881" y="192881"/>
                </a:cubicBezTo>
                <a:lnTo>
                  <a:pt x="192881" y="321469"/>
                </a:lnTo>
                <a:cubicBezTo>
                  <a:pt x="192881" y="333323"/>
                  <a:pt x="183304" y="342900"/>
                  <a:pt x="171450" y="342900"/>
                </a:cubicBezTo>
                <a:cubicBezTo>
                  <a:pt x="159596" y="342900"/>
                  <a:pt x="150019" y="333323"/>
                  <a:pt x="150019" y="321469"/>
                </a:cubicBezTo>
                <a:lnTo>
                  <a:pt x="150019" y="214313"/>
                </a:lnTo>
                <a:cubicBezTo>
                  <a:pt x="67174" y="214313"/>
                  <a:pt x="0" y="147139"/>
                  <a:pt x="0" y="64294"/>
                </a:cubicBezTo>
                <a:close/>
              </a:path>
            </a:pathLst>
          </a:custGeom>
          <a:solidFill>
            <a:srgbClr val="FFFFFF"/>
          </a:solidFill>
          <a:ln/>
        </p:spPr>
      </p:sp>
      <p:pic>
        <p:nvPicPr>
          <p:cNvPr id="90" name="Рисунок 89">
            <a:extLst>
              <a:ext uri="{FF2B5EF4-FFF2-40B4-BE49-F238E27FC236}">
                <a16:creationId xmlns:a16="http://schemas.microsoft.com/office/drawing/2014/main" id="{6E9E0CF1-E204-4100-94CC-239C0D793FC2}"/>
              </a:ext>
            </a:extLst>
          </p:cNvPr>
          <p:cNvPicPr>
            <a:picLocks noChangeAspect="1"/>
          </p:cNvPicPr>
          <p:nvPr/>
        </p:nvPicPr>
        <p:blipFill>
          <a:blip r:embed="rId8"/>
          <a:stretch>
            <a:fillRect/>
          </a:stretch>
        </p:blipFill>
        <p:spPr>
          <a:xfrm>
            <a:off x="6510027" y="4545276"/>
            <a:ext cx="225572" cy="176799"/>
          </a:xfrm>
          <a:prstGeom prst="rect">
            <a:avLst/>
          </a:prstGeom>
        </p:spPr>
      </p:pic>
      <p:sp>
        <p:nvSpPr>
          <p:cNvPr id="91" name="Shape 23">
            <a:extLst>
              <a:ext uri="{FF2B5EF4-FFF2-40B4-BE49-F238E27FC236}">
                <a16:creationId xmlns:a16="http://schemas.microsoft.com/office/drawing/2014/main" id="{D2349B22-F162-4DFA-A3BB-EEBECB47AADE}"/>
              </a:ext>
            </a:extLst>
          </p:cNvPr>
          <p:cNvSpPr/>
          <p:nvPr/>
        </p:nvSpPr>
        <p:spPr>
          <a:xfrm>
            <a:off x="6341909" y="4406404"/>
            <a:ext cx="454713" cy="454713"/>
          </a:xfrm>
          <a:prstGeom prst="roundRect">
            <a:avLst>
              <a:gd name="adj" fmla="val 50000"/>
            </a:avLst>
          </a:prstGeom>
          <a:solidFill>
            <a:srgbClr val="1A365D"/>
          </a:solidFill>
          <a:ln/>
        </p:spPr>
        <p:txBody>
          <a:bodyPr/>
          <a:lstStyle/>
          <a:p>
            <a:endParaRPr lang="ru-KZ" dirty="0"/>
          </a:p>
        </p:txBody>
      </p:sp>
      <p:sp>
        <p:nvSpPr>
          <p:cNvPr id="92" name="Shape 41">
            <a:extLst>
              <a:ext uri="{FF2B5EF4-FFF2-40B4-BE49-F238E27FC236}">
                <a16:creationId xmlns:a16="http://schemas.microsoft.com/office/drawing/2014/main" id="{C288DD50-A013-464C-9997-384921C6508E}"/>
              </a:ext>
            </a:extLst>
          </p:cNvPr>
          <p:cNvSpPr/>
          <p:nvPr/>
        </p:nvSpPr>
        <p:spPr>
          <a:xfrm>
            <a:off x="6197112" y="4301738"/>
            <a:ext cx="5602093" cy="1303680"/>
          </a:xfrm>
          <a:prstGeom prst="roundRect">
            <a:avLst>
              <a:gd name="adj" fmla="val 12000"/>
            </a:avLst>
          </a:prstGeom>
          <a:solidFill>
            <a:srgbClr val="FFFFFF"/>
          </a:solidFill>
          <a:ln/>
          <a:effectLst>
            <a:outerShdw blurRad="57150" dist="38100" dir="5400000" algn="bl" rotWithShape="0">
              <a:srgbClr val="000000">
                <a:alpha val="10196"/>
              </a:srgbClr>
            </a:outerShdw>
          </a:effectLst>
        </p:spPr>
      </p:sp>
      <p:sp>
        <p:nvSpPr>
          <p:cNvPr id="93" name="Text 43">
            <a:extLst>
              <a:ext uri="{FF2B5EF4-FFF2-40B4-BE49-F238E27FC236}">
                <a16:creationId xmlns:a16="http://schemas.microsoft.com/office/drawing/2014/main" id="{CA1948ED-CA44-47C7-899C-8B12FA1E607F}"/>
              </a:ext>
            </a:extLst>
          </p:cNvPr>
          <p:cNvSpPr/>
          <p:nvPr/>
        </p:nvSpPr>
        <p:spPr>
          <a:xfrm>
            <a:off x="6874039" y="4371775"/>
            <a:ext cx="2969067" cy="266700"/>
          </a:xfrm>
          <a:prstGeom prst="rect">
            <a:avLst/>
          </a:prstGeom>
          <a:noFill/>
          <a:ln/>
        </p:spPr>
        <p:txBody>
          <a:bodyPr wrap="square" lIns="0" tIns="0" rIns="0" bIns="0" rtlCol="0" anchor="ctr"/>
          <a:lstStyle/>
          <a:p>
            <a:pPr>
              <a:lnSpc>
                <a:spcPct val="130000"/>
              </a:lnSpc>
            </a:pPr>
            <a:r>
              <a:rPr lang="ru-RU" sz="1350" b="1" dirty="0" err="1">
                <a:solidFill>
                  <a:srgbClr val="1A365D"/>
                </a:solidFill>
                <a:latin typeface="Quattrocento Sans" pitchFamily="34" charset="0"/>
                <a:ea typeface="Quattrocento Sans" pitchFamily="34" charset="-122"/>
                <a:cs typeface="Quattrocento Sans" pitchFamily="34" charset="-120"/>
              </a:rPr>
              <a:t>Тәуелсіз</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бағалау</a:t>
            </a:r>
            <a:r>
              <a:rPr lang="ru-RU" sz="1350" b="1" dirty="0">
                <a:solidFill>
                  <a:srgbClr val="1A365D"/>
                </a:solidFill>
                <a:latin typeface="Quattrocento Sans" pitchFamily="34" charset="0"/>
                <a:ea typeface="Quattrocento Sans" pitchFamily="34" charset="-122"/>
                <a:cs typeface="Quattrocento Sans" pitchFamily="34" charset="-120"/>
              </a:rPr>
              <a:t> </a:t>
            </a:r>
            <a:r>
              <a:rPr lang="ru-RU" sz="1350" b="1" dirty="0" err="1">
                <a:solidFill>
                  <a:srgbClr val="1A365D"/>
                </a:solidFill>
                <a:latin typeface="Quattrocento Sans" pitchFamily="34" charset="0"/>
                <a:ea typeface="Quattrocento Sans" pitchFamily="34" charset="-122"/>
                <a:cs typeface="Quattrocento Sans" pitchFamily="34" charset="-120"/>
              </a:rPr>
              <a:t>жүргізілді</a:t>
            </a:r>
            <a:endParaRPr lang="en-US" sz="1600" dirty="0"/>
          </a:p>
        </p:txBody>
      </p:sp>
      <p:sp>
        <p:nvSpPr>
          <p:cNvPr id="94" name="Shape 20">
            <a:extLst>
              <a:ext uri="{FF2B5EF4-FFF2-40B4-BE49-F238E27FC236}">
                <a16:creationId xmlns:a16="http://schemas.microsoft.com/office/drawing/2014/main" id="{9C980B66-2F84-46DF-B472-4212E4A41281}"/>
              </a:ext>
            </a:extLst>
          </p:cNvPr>
          <p:cNvSpPr/>
          <p:nvPr/>
        </p:nvSpPr>
        <p:spPr>
          <a:xfrm>
            <a:off x="6229354" y="5014349"/>
            <a:ext cx="171450" cy="171450"/>
          </a:xfrm>
          <a:custGeom>
            <a:avLst/>
            <a:gdLst/>
            <a:ahLst/>
            <a:cxnLst/>
            <a:rect l="l" t="t" r="r" b="b"/>
            <a:pathLst>
              <a:path w="171450" h="171450">
                <a:moveTo>
                  <a:pt x="64294" y="21431"/>
                </a:moveTo>
                <a:cubicBezTo>
                  <a:pt x="64294" y="15504"/>
                  <a:pt x="69082" y="10716"/>
                  <a:pt x="75009" y="10716"/>
                </a:cubicBezTo>
                <a:lnTo>
                  <a:pt x="96441" y="10716"/>
                </a:lnTo>
                <a:cubicBezTo>
                  <a:pt x="102368" y="10716"/>
                  <a:pt x="107156" y="15504"/>
                  <a:pt x="107156" y="21431"/>
                </a:cubicBezTo>
                <a:lnTo>
                  <a:pt x="107156" y="42863"/>
                </a:lnTo>
                <a:cubicBezTo>
                  <a:pt x="107156" y="48790"/>
                  <a:pt x="102368" y="53578"/>
                  <a:pt x="96441" y="53578"/>
                </a:cubicBezTo>
                <a:lnTo>
                  <a:pt x="93762" y="53578"/>
                </a:lnTo>
                <a:lnTo>
                  <a:pt x="93762" y="75009"/>
                </a:lnTo>
                <a:lnTo>
                  <a:pt x="133945" y="75009"/>
                </a:lnTo>
                <a:cubicBezTo>
                  <a:pt x="147273" y="75009"/>
                  <a:pt x="158055" y="85792"/>
                  <a:pt x="158055" y="99120"/>
                </a:cubicBezTo>
                <a:lnTo>
                  <a:pt x="158055" y="117872"/>
                </a:lnTo>
                <a:lnTo>
                  <a:pt x="160734" y="117872"/>
                </a:lnTo>
                <a:cubicBezTo>
                  <a:pt x="166661" y="117872"/>
                  <a:pt x="171450" y="122660"/>
                  <a:pt x="171450" y="128588"/>
                </a:cubicBezTo>
                <a:lnTo>
                  <a:pt x="171450" y="150019"/>
                </a:lnTo>
                <a:cubicBezTo>
                  <a:pt x="171450" y="155946"/>
                  <a:pt x="166661" y="160734"/>
                  <a:pt x="160734" y="160734"/>
                </a:cubicBezTo>
                <a:lnTo>
                  <a:pt x="139303" y="160734"/>
                </a:lnTo>
                <a:cubicBezTo>
                  <a:pt x="133376" y="160734"/>
                  <a:pt x="128588" y="155946"/>
                  <a:pt x="128588" y="150019"/>
                </a:cubicBezTo>
                <a:lnTo>
                  <a:pt x="128588" y="128588"/>
                </a:lnTo>
                <a:cubicBezTo>
                  <a:pt x="128588" y="122660"/>
                  <a:pt x="133376" y="117872"/>
                  <a:pt x="139303" y="117872"/>
                </a:cubicBezTo>
                <a:lnTo>
                  <a:pt x="141982" y="117872"/>
                </a:lnTo>
                <a:lnTo>
                  <a:pt x="141982" y="99120"/>
                </a:lnTo>
                <a:cubicBezTo>
                  <a:pt x="141982" y="94666"/>
                  <a:pt x="138399" y="91083"/>
                  <a:pt x="133945" y="91083"/>
                </a:cubicBezTo>
                <a:lnTo>
                  <a:pt x="93762" y="91083"/>
                </a:lnTo>
                <a:lnTo>
                  <a:pt x="93762" y="117872"/>
                </a:lnTo>
                <a:lnTo>
                  <a:pt x="96441" y="117872"/>
                </a:lnTo>
                <a:cubicBezTo>
                  <a:pt x="102368" y="117872"/>
                  <a:pt x="107156" y="122660"/>
                  <a:pt x="107156" y="128588"/>
                </a:cubicBezTo>
                <a:lnTo>
                  <a:pt x="107156" y="150019"/>
                </a:lnTo>
                <a:cubicBezTo>
                  <a:pt x="107156" y="155946"/>
                  <a:pt x="102368" y="160734"/>
                  <a:pt x="96441" y="160734"/>
                </a:cubicBezTo>
                <a:lnTo>
                  <a:pt x="75009" y="160734"/>
                </a:lnTo>
                <a:cubicBezTo>
                  <a:pt x="69082" y="160734"/>
                  <a:pt x="64294" y="155946"/>
                  <a:pt x="64294" y="150019"/>
                </a:cubicBezTo>
                <a:lnTo>
                  <a:pt x="64294" y="128588"/>
                </a:lnTo>
                <a:cubicBezTo>
                  <a:pt x="64294" y="122660"/>
                  <a:pt x="69082" y="117872"/>
                  <a:pt x="75009" y="117872"/>
                </a:cubicBezTo>
                <a:lnTo>
                  <a:pt x="77688" y="117872"/>
                </a:lnTo>
                <a:lnTo>
                  <a:pt x="77688" y="91083"/>
                </a:lnTo>
                <a:lnTo>
                  <a:pt x="37505" y="91083"/>
                </a:lnTo>
                <a:cubicBezTo>
                  <a:pt x="33051" y="91083"/>
                  <a:pt x="29468" y="94666"/>
                  <a:pt x="29468" y="99120"/>
                </a:cubicBezTo>
                <a:lnTo>
                  <a:pt x="29468" y="117872"/>
                </a:lnTo>
                <a:lnTo>
                  <a:pt x="32147" y="117872"/>
                </a:lnTo>
                <a:cubicBezTo>
                  <a:pt x="38074" y="117872"/>
                  <a:pt x="42863" y="122660"/>
                  <a:pt x="42863" y="128588"/>
                </a:cubicBezTo>
                <a:lnTo>
                  <a:pt x="42863" y="150019"/>
                </a:lnTo>
                <a:cubicBezTo>
                  <a:pt x="42863" y="155946"/>
                  <a:pt x="38074" y="160734"/>
                  <a:pt x="32147" y="160734"/>
                </a:cubicBezTo>
                <a:lnTo>
                  <a:pt x="10716" y="160734"/>
                </a:lnTo>
                <a:cubicBezTo>
                  <a:pt x="4789" y="160734"/>
                  <a:pt x="0" y="155946"/>
                  <a:pt x="0" y="150019"/>
                </a:cubicBezTo>
                <a:lnTo>
                  <a:pt x="0" y="128588"/>
                </a:lnTo>
                <a:cubicBezTo>
                  <a:pt x="0" y="122660"/>
                  <a:pt x="4789" y="117872"/>
                  <a:pt x="10716" y="117872"/>
                </a:cubicBezTo>
                <a:lnTo>
                  <a:pt x="13395" y="117872"/>
                </a:lnTo>
                <a:lnTo>
                  <a:pt x="13395" y="99120"/>
                </a:lnTo>
                <a:cubicBezTo>
                  <a:pt x="13395" y="85792"/>
                  <a:pt x="24177" y="75009"/>
                  <a:pt x="37505" y="75009"/>
                </a:cubicBezTo>
                <a:lnTo>
                  <a:pt x="77688" y="75009"/>
                </a:lnTo>
                <a:lnTo>
                  <a:pt x="77688" y="53578"/>
                </a:lnTo>
                <a:lnTo>
                  <a:pt x="75009" y="53578"/>
                </a:lnTo>
                <a:cubicBezTo>
                  <a:pt x="69082" y="53578"/>
                  <a:pt x="64294" y="48790"/>
                  <a:pt x="64294" y="42863"/>
                </a:cubicBezTo>
                <a:lnTo>
                  <a:pt x="64294" y="21431"/>
                </a:lnTo>
                <a:close/>
              </a:path>
            </a:pathLst>
          </a:custGeom>
          <a:solidFill>
            <a:srgbClr val="FFFFFF"/>
          </a:solidFill>
          <a:ln/>
        </p:spPr>
      </p:sp>
      <p:sp>
        <p:nvSpPr>
          <p:cNvPr id="95" name="Text 44">
            <a:extLst>
              <a:ext uri="{FF2B5EF4-FFF2-40B4-BE49-F238E27FC236}">
                <a16:creationId xmlns:a16="http://schemas.microsoft.com/office/drawing/2014/main" id="{248BEE8B-08BB-45C8-B6D7-39EFE346A815}"/>
              </a:ext>
            </a:extLst>
          </p:cNvPr>
          <p:cNvSpPr/>
          <p:nvPr/>
        </p:nvSpPr>
        <p:spPr>
          <a:xfrm>
            <a:off x="6874039" y="4679237"/>
            <a:ext cx="4628793" cy="838949"/>
          </a:xfrm>
          <a:prstGeom prst="rect">
            <a:avLst/>
          </a:prstGeom>
          <a:noFill/>
          <a:ln/>
        </p:spPr>
        <p:txBody>
          <a:bodyPr wrap="square" lIns="0" tIns="0" rIns="0" bIns="0" rtlCol="0" anchor="ctr"/>
          <a:lstStyle/>
          <a:p>
            <a:pPr marL="171450" indent="-171450">
              <a:lnSpc>
                <a:spcPct val="120000"/>
              </a:lnSpc>
              <a:buFont typeface="Wingdings" panose="05000000000000000000" pitchFamily="2" charset="2"/>
              <a:buChar char="§"/>
            </a:pPr>
            <a:r>
              <a:rPr lang="ru-RU" sz="1050" dirty="0" err="1">
                <a:solidFill>
                  <a:srgbClr val="2B6CB0"/>
                </a:solidFill>
                <a:latin typeface="MiSans" pitchFamily="34" charset="0"/>
                <a:ea typeface="MiSans" pitchFamily="34" charset="-122"/>
                <a:cs typeface="MiSans" pitchFamily="34" charset="-120"/>
              </a:rPr>
              <a:t>қаржылық</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тұрақтылықты</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актуарлық</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бағалау</a:t>
            </a:r>
            <a:r>
              <a:rPr lang="en-US" sz="1050" dirty="0">
                <a:solidFill>
                  <a:srgbClr val="2B6CB0"/>
                </a:solidFill>
                <a:latin typeface="MiSans" pitchFamily="34" charset="0"/>
                <a:ea typeface="MiSans" pitchFamily="34" charset="-122"/>
                <a:cs typeface="MiSans" pitchFamily="34" charset="-120"/>
              </a:rPr>
              <a:t> </a:t>
            </a:r>
            <a:endParaRPr lang="kk-KZ" sz="1050" dirty="0">
              <a:solidFill>
                <a:srgbClr val="2B6CB0"/>
              </a:solidFill>
              <a:latin typeface="MiSans" pitchFamily="34" charset="0"/>
              <a:ea typeface="MiSans" pitchFamily="34" charset="-122"/>
              <a:cs typeface="MiSans" pitchFamily="34" charset="-120"/>
            </a:endParaRPr>
          </a:p>
          <a:p>
            <a:pPr>
              <a:lnSpc>
                <a:spcPct val="120000"/>
              </a:lnSpc>
            </a:pPr>
            <a:r>
              <a:rPr lang="en-US" sz="1050" dirty="0">
                <a:solidFill>
                  <a:srgbClr val="2B6CB0"/>
                </a:solidFill>
                <a:latin typeface="MiSans" pitchFamily="34" charset="0"/>
                <a:ea typeface="MiSans" pitchFamily="34" charset="-122"/>
                <a:cs typeface="MiSans" pitchFamily="34" charset="-120"/>
              </a:rPr>
              <a:t>(«</a:t>
            </a:r>
            <a:r>
              <a:rPr lang="kk-KZ" sz="1050" dirty="0">
                <a:solidFill>
                  <a:srgbClr val="2B6CB0"/>
                </a:solidFill>
                <a:latin typeface="MiSans" pitchFamily="34" charset="0"/>
                <a:ea typeface="MiSans" pitchFamily="34" charset="-122"/>
                <a:cs typeface="MiSans" pitchFamily="34" charset="-120"/>
              </a:rPr>
              <a:t>Актуарлық консультант</a:t>
            </a:r>
            <a:r>
              <a:rPr lang="en-US" sz="1050" dirty="0">
                <a:solidFill>
                  <a:srgbClr val="2B6CB0"/>
                </a:solidFill>
                <a:latin typeface="MiSans" pitchFamily="34" charset="0"/>
                <a:ea typeface="MiSans" pitchFamily="34" charset="-122"/>
                <a:cs typeface="MiSans" pitchFamily="34" charset="-120"/>
              </a:rPr>
              <a:t>»</a:t>
            </a:r>
            <a:r>
              <a:rPr lang="kk-KZ" sz="1050" dirty="0">
                <a:solidFill>
                  <a:srgbClr val="2B6CB0"/>
                </a:solidFill>
                <a:latin typeface="MiSans" pitchFamily="34" charset="0"/>
                <a:ea typeface="MiSans" pitchFamily="34" charset="-122"/>
                <a:cs typeface="MiSans" pitchFamily="34" charset="-120"/>
              </a:rPr>
              <a:t> ЖШС</a:t>
            </a:r>
            <a:r>
              <a:rPr lang="en-US" sz="1050" dirty="0">
                <a:solidFill>
                  <a:srgbClr val="2B6CB0"/>
                </a:solidFill>
                <a:latin typeface="MiSans" pitchFamily="34" charset="0"/>
                <a:ea typeface="MiSans" pitchFamily="34" charset="-122"/>
                <a:cs typeface="MiSans" pitchFamily="34" charset="-120"/>
              </a:rPr>
              <a:t>, 2025</a:t>
            </a:r>
            <a:r>
              <a:rPr lang="kk-KZ" sz="1050" dirty="0">
                <a:solidFill>
                  <a:srgbClr val="2B6CB0"/>
                </a:solidFill>
                <a:latin typeface="MiSans" pitchFamily="34" charset="0"/>
                <a:ea typeface="MiSans" pitchFamily="34" charset="-122"/>
                <a:cs typeface="MiSans" pitchFamily="34" charset="-120"/>
              </a:rPr>
              <a:t> жылғы қыркүйек</a:t>
            </a:r>
            <a:r>
              <a:rPr lang="en-US" sz="1050" dirty="0">
                <a:solidFill>
                  <a:srgbClr val="2B6CB0"/>
                </a:solidFill>
                <a:latin typeface="MiSans" pitchFamily="34" charset="0"/>
                <a:ea typeface="MiSans" pitchFamily="34" charset="-122"/>
                <a:cs typeface="MiSans" pitchFamily="34" charset="-120"/>
              </a:rPr>
              <a:t>)</a:t>
            </a:r>
            <a:endParaRPr lang="kk-KZ" sz="1050" dirty="0">
              <a:solidFill>
                <a:srgbClr val="2B6CB0"/>
              </a:solidFill>
              <a:latin typeface="MiSans" pitchFamily="34" charset="0"/>
              <a:ea typeface="MiSans" pitchFamily="34" charset="-122"/>
              <a:cs typeface="MiSans" pitchFamily="34" charset="-120"/>
            </a:endParaRPr>
          </a:p>
          <a:p>
            <a:pPr marL="171450" indent="-171450">
              <a:lnSpc>
                <a:spcPct val="120000"/>
              </a:lnSpc>
              <a:buFont typeface="Wingdings" panose="05000000000000000000" pitchFamily="2" charset="2"/>
              <a:buChar char="§"/>
            </a:pPr>
            <a:r>
              <a:rPr lang="ru-RU" sz="1050" dirty="0" err="1">
                <a:solidFill>
                  <a:srgbClr val="2B6CB0"/>
                </a:solidFill>
                <a:latin typeface="MiSans" pitchFamily="34" charset="0"/>
                <a:ea typeface="MiSans" pitchFamily="34" charset="-122"/>
                <a:cs typeface="MiSans" pitchFamily="34" charset="-120"/>
              </a:rPr>
              <a:t>корпоративтік</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басқаруды</a:t>
            </a:r>
            <a:r>
              <a:rPr lang="ru-RU" sz="1050" dirty="0">
                <a:solidFill>
                  <a:srgbClr val="2B6CB0"/>
                </a:solidFill>
                <a:latin typeface="MiSans" pitchFamily="34" charset="0"/>
                <a:ea typeface="MiSans" pitchFamily="34" charset="-122"/>
                <a:cs typeface="MiSans" pitchFamily="34" charset="-120"/>
              </a:rPr>
              <a:t> </a:t>
            </a:r>
            <a:r>
              <a:rPr lang="ru-RU" sz="1050" dirty="0" err="1">
                <a:solidFill>
                  <a:srgbClr val="2B6CB0"/>
                </a:solidFill>
                <a:latin typeface="MiSans" pitchFamily="34" charset="0"/>
                <a:ea typeface="MiSans" pitchFamily="34" charset="-122"/>
                <a:cs typeface="MiSans" pitchFamily="34" charset="-120"/>
              </a:rPr>
              <a:t>бағалау</a:t>
            </a:r>
            <a:r>
              <a:rPr lang="en-US" sz="1050" dirty="0">
                <a:solidFill>
                  <a:srgbClr val="2B6CB0"/>
                </a:solidFill>
                <a:latin typeface="MiSans" pitchFamily="34" charset="0"/>
                <a:ea typeface="MiSans" pitchFamily="34" charset="-122"/>
                <a:cs typeface="MiSans" pitchFamily="34" charset="-120"/>
              </a:rPr>
              <a:t> </a:t>
            </a:r>
            <a:endParaRPr lang="kk-KZ" sz="1050" dirty="0">
              <a:solidFill>
                <a:srgbClr val="2B6CB0"/>
              </a:solidFill>
              <a:latin typeface="MiSans" pitchFamily="34" charset="0"/>
              <a:ea typeface="MiSans" pitchFamily="34" charset="-122"/>
              <a:cs typeface="MiSans" pitchFamily="34" charset="-120"/>
            </a:endParaRPr>
          </a:p>
          <a:p>
            <a:pPr>
              <a:lnSpc>
                <a:spcPct val="120000"/>
              </a:lnSpc>
            </a:pPr>
            <a:r>
              <a:rPr lang="en-US" sz="1050" dirty="0">
                <a:solidFill>
                  <a:srgbClr val="2B6CB0"/>
                </a:solidFill>
                <a:latin typeface="MiSans" pitchFamily="34" charset="0"/>
                <a:ea typeface="MiSans" pitchFamily="34" charset="-122"/>
                <a:cs typeface="MiSans" pitchFamily="34" charset="-120"/>
              </a:rPr>
              <a:t>(</a:t>
            </a:r>
            <a:r>
              <a:rPr lang="ru-RU" sz="1050" dirty="0">
                <a:solidFill>
                  <a:srgbClr val="2B6CB0"/>
                </a:solidFill>
                <a:latin typeface="MiSans" pitchFamily="34" charset="0"/>
                <a:ea typeface="MiSans" pitchFamily="34" charset="-122"/>
                <a:cs typeface="MiSans" pitchFamily="34" charset="-120"/>
              </a:rPr>
              <a:t>«ВЕКТОР» консалтинг </a:t>
            </a:r>
            <a:r>
              <a:rPr lang="ru-RU" sz="1050" dirty="0" err="1">
                <a:solidFill>
                  <a:srgbClr val="2B6CB0"/>
                </a:solidFill>
                <a:latin typeface="MiSans" pitchFamily="34" charset="0"/>
                <a:ea typeface="MiSans" pitchFamily="34" charset="-122"/>
                <a:cs typeface="MiSans" pitchFamily="34" charset="-120"/>
              </a:rPr>
              <a:t>агенттігі</a:t>
            </a:r>
            <a:r>
              <a:rPr lang="ru-RU" sz="1050" dirty="0">
                <a:solidFill>
                  <a:srgbClr val="2B6CB0"/>
                </a:solidFill>
                <a:latin typeface="MiSans" pitchFamily="34" charset="0"/>
                <a:ea typeface="MiSans" pitchFamily="34" charset="-122"/>
                <a:cs typeface="MiSans" pitchFamily="34" charset="-120"/>
              </a:rPr>
              <a:t>» ЖШС, </a:t>
            </a:r>
            <a:r>
              <a:rPr lang="en-US" sz="1050" dirty="0">
                <a:solidFill>
                  <a:srgbClr val="2B6CB0"/>
                </a:solidFill>
                <a:latin typeface="MiSans" pitchFamily="34" charset="0"/>
                <a:ea typeface="MiSans" pitchFamily="34" charset="-122"/>
                <a:cs typeface="MiSans" pitchFamily="34" charset="-120"/>
              </a:rPr>
              <a:t>2025</a:t>
            </a:r>
            <a:r>
              <a:rPr lang="kk-KZ" sz="1050" dirty="0">
                <a:solidFill>
                  <a:srgbClr val="2B6CB0"/>
                </a:solidFill>
                <a:latin typeface="MiSans" pitchFamily="34" charset="0"/>
                <a:ea typeface="MiSans" pitchFamily="34" charset="-122"/>
                <a:cs typeface="MiSans" pitchFamily="34" charset="-120"/>
              </a:rPr>
              <a:t> жылғы қараша</a:t>
            </a:r>
            <a:r>
              <a:rPr lang="en-US" sz="1050" dirty="0">
                <a:solidFill>
                  <a:srgbClr val="2B6CB0"/>
                </a:solidFill>
                <a:latin typeface="MiSans" pitchFamily="34" charset="0"/>
                <a:ea typeface="MiSans" pitchFamily="34" charset="-122"/>
                <a:cs typeface="MiSans" pitchFamily="34" charset="-120"/>
              </a:rPr>
              <a:t>)</a:t>
            </a:r>
            <a:endParaRPr lang="en-US" sz="1050" dirty="0"/>
          </a:p>
        </p:txBody>
      </p:sp>
      <p:sp>
        <p:nvSpPr>
          <p:cNvPr id="96" name="Shape 6">
            <a:extLst>
              <a:ext uri="{FF2B5EF4-FFF2-40B4-BE49-F238E27FC236}">
                <a16:creationId xmlns:a16="http://schemas.microsoft.com/office/drawing/2014/main" id="{1A112882-690F-4020-AD75-94B6043A8281}"/>
              </a:ext>
            </a:extLst>
          </p:cNvPr>
          <p:cNvSpPr/>
          <p:nvPr/>
        </p:nvSpPr>
        <p:spPr>
          <a:xfrm>
            <a:off x="6210243" y="4300231"/>
            <a:ext cx="52672" cy="1303680"/>
          </a:xfrm>
          <a:custGeom>
            <a:avLst/>
            <a:gdLst/>
            <a:ahLst/>
            <a:cxnLst/>
            <a:rect l="l" t="t" r="r" b="b"/>
            <a:pathLst>
              <a:path w="38100" h="1200150">
                <a:moveTo>
                  <a:pt x="38100" y="0"/>
                </a:moveTo>
                <a:lnTo>
                  <a:pt x="38100" y="0"/>
                </a:lnTo>
                <a:lnTo>
                  <a:pt x="38100" y="1200150"/>
                </a:lnTo>
                <a:lnTo>
                  <a:pt x="38100" y="1200150"/>
                </a:lnTo>
                <a:cubicBezTo>
                  <a:pt x="17072" y="1200150"/>
                  <a:pt x="0" y="1183078"/>
                  <a:pt x="0" y="1162050"/>
                </a:cubicBezTo>
                <a:lnTo>
                  <a:pt x="0" y="38100"/>
                </a:lnTo>
                <a:cubicBezTo>
                  <a:pt x="0" y="17072"/>
                  <a:pt x="17072" y="0"/>
                  <a:pt x="38100" y="0"/>
                </a:cubicBezTo>
                <a:close/>
              </a:path>
            </a:pathLst>
          </a:custGeom>
          <a:solidFill>
            <a:srgbClr val="1A365D"/>
          </a:solidFill>
          <a:ln/>
        </p:spPr>
      </p:sp>
      <p:sp>
        <p:nvSpPr>
          <p:cNvPr id="97" name="Shape 23">
            <a:extLst>
              <a:ext uri="{FF2B5EF4-FFF2-40B4-BE49-F238E27FC236}">
                <a16:creationId xmlns:a16="http://schemas.microsoft.com/office/drawing/2014/main" id="{35A8EBEC-0680-4D2E-A3F4-D08FCEA43A85}"/>
              </a:ext>
            </a:extLst>
          </p:cNvPr>
          <p:cNvSpPr/>
          <p:nvPr/>
        </p:nvSpPr>
        <p:spPr>
          <a:xfrm>
            <a:off x="6341909" y="4375582"/>
            <a:ext cx="454713" cy="454713"/>
          </a:xfrm>
          <a:prstGeom prst="roundRect">
            <a:avLst>
              <a:gd name="adj" fmla="val 50000"/>
            </a:avLst>
          </a:prstGeom>
          <a:solidFill>
            <a:srgbClr val="1A365D"/>
          </a:solidFill>
          <a:ln/>
        </p:spPr>
      </p:sp>
      <p:sp>
        <p:nvSpPr>
          <p:cNvPr id="98" name="Shape 24">
            <a:extLst>
              <a:ext uri="{FF2B5EF4-FFF2-40B4-BE49-F238E27FC236}">
                <a16:creationId xmlns:a16="http://schemas.microsoft.com/office/drawing/2014/main" id="{943CB075-FC7F-4381-A556-A70C1E61626C}"/>
              </a:ext>
            </a:extLst>
          </p:cNvPr>
          <p:cNvSpPr/>
          <p:nvPr/>
        </p:nvSpPr>
        <p:spPr>
          <a:xfrm>
            <a:off x="6462693" y="4508207"/>
            <a:ext cx="213147" cy="189464"/>
          </a:xfrm>
          <a:custGeom>
            <a:avLst/>
            <a:gdLst/>
            <a:ahLst/>
            <a:cxnLst/>
            <a:rect l="l" t="t" r="r" b="b"/>
            <a:pathLst>
              <a:path w="213147" h="189464">
                <a:moveTo>
                  <a:pt x="106573" y="11841"/>
                </a:moveTo>
                <a:cubicBezTo>
                  <a:pt x="76674" y="11841"/>
                  <a:pt x="52732" y="25459"/>
                  <a:pt x="35302" y="41667"/>
                </a:cubicBezTo>
                <a:cubicBezTo>
                  <a:pt x="17984" y="57764"/>
                  <a:pt x="6402" y="76970"/>
                  <a:pt x="888" y="90180"/>
                </a:cubicBezTo>
                <a:cubicBezTo>
                  <a:pt x="-333" y="93104"/>
                  <a:pt x="-333" y="96360"/>
                  <a:pt x="888" y="99284"/>
                </a:cubicBezTo>
                <a:cubicBezTo>
                  <a:pt x="6402" y="112494"/>
                  <a:pt x="17984" y="131737"/>
                  <a:pt x="35302" y="147797"/>
                </a:cubicBezTo>
                <a:cubicBezTo>
                  <a:pt x="52732" y="163968"/>
                  <a:pt x="76674" y="177622"/>
                  <a:pt x="106573" y="177622"/>
                </a:cubicBezTo>
                <a:cubicBezTo>
                  <a:pt x="136473" y="177622"/>
                  <a:pt x="160415" y="164005"/>
                  <a:pt x="177844" y="147797"/>
                </a:cubicBezTo>
                <a:cubicBezTo>
                  <a:pt x="195163" y="131700"/>
                  <a:pt x="206745" y="112494"/>
                  <a:pt x="212259" y="99284"/>
                </a:cubicBezTo>
                <a:cubicBezTo>
                  <a:pt x="213480" y="96360"/>
                  <a:pt x="213480" y="93104"/>
                  <a:pt x="212259" y="90180"/>
                </a:cubicBezTo>
                <a:cubicBezTo>
                  <a:pt x="206745" y="76970"/>
                  <a:pt x="195163" y="57727"/>
                  <a:pt x="177844" y="41667"/>
                </a:cubicBezTo>
                <a:cubicBezTo>
                  <a:pt x="160415" y="25496"/>
                  <a:pt x="136473" y="11841"/>
                  <a:pt x="106573" y="11841"/>
                </a:cubicBezTo>
                <a:close/>
                <a:moveTo>
                  <a:pt x="53287" y="94732"/>
                </a:moveTo>
                <a:cubicBezTo>
                  <a:pt x="53287" y="65322"/>
                  <a:pt x="77164" y="41445"/>
                  <a:pt x="106573" y="41445"/>
                </a:cubicBezTo>
                <a:cubicBezTo>
                  <a:pt x="135983" y="41445"/>
                  <a:pt x="159860" y="65322"/>
                  <a:pt x="159860" y="94732"/>
                </a:cubicBezTo>
                <a:cubicBezTo>
                  <a:pt x="159860" y="124142"/>
                  <a:pt x="135983" y="148019"/>
                  <a:pt x="106573" y="148019"/>
                </a:cubicBezTo>
                <a:cubicBezTo>
                  <a:pt x="77164" y="148019"/>
                  <a:pt x="53287" y="124142"/>
                  <a:pt x="53287" y="94732"/>
                </a:cubicBezTo>
                <a:close/>
                <a:moveTo>
                  <a:pt x="106573" y="71049"/>
                </a:moveTo>
                <a:cubicBezTo>
                  <a:pt x="106573" y="84112"/>
                  <a:pt x="95953" y="94732"/>
                  <a:pt x="82890" y="94732"/>
                </a:cubicBezTo>
                <a:cubicBezTo>
                  <a:pt x="78635" y="94732"/>
                  <a:pt x="74638" y="93622"/>
                  <a:pt x="71160" y="91624"/>
                </a:cubicBezTo>
                <a:cubicBezTo>
                  <a:pt x="70790" y="95657"/>
                  <a:pt x="71123" y="99802"/>
                  <a:pt x="72233" y="103909"/>
                </a:cubicBezTo>
                <a:cubicBezTo>
                  <a:pt x="77303" y="122855"/>
                  <a:pt x="96804" y="134105"/>
                  <a:pt x="115751" y="129035"/>
                </a:cubicBezTo>
                <a:cubicBezTo>
                  <a:pt x="134697" y="123966"/>
                  <a:pt x="145946" y="104464"/>
                  <a:pt x="140877" y="85518"/>
                </a:cubicBezTo>
                <a:cubicBezTo>
                  <a:pt x="136362" y="68607"/>
                  <a:pt x="120339" y="57838"/>
                  <a:pt x="103465" y="59318"/>
                </a:cubicBezTo>
                <a:cubicBezTo>
                  <a:pt x="105426" y="62760"/>
                  <a:pt x="106573" y="66756"/>
                  <a:pt x="106573" y="71049"/>
                </a:cubicBezTo>
                <a:close/>
              </a:path>
            </a:pathLst>
          </a:custGeom>
          <a:solidFill>
            <a:srgbClr val="FFFFFF"/>
          </a:solidFill>
          <a:ln/>
        </p:spPr>
      </p:sp>
    </p:spTree>
    <p:extLst>
      <p:ext uri="{BB962C8B-B14F-4D97-AF65-F5344CB8AC3E}">
        <p14:creationId xmlns:p14="http://schemas.microsoft.com/office/powerpoint/2010/main" val="582596536"/>
      </p:ext>
    </p:extLst>
  </p:cSld>
  <p:clrMapOvr>
    <a:overrideClrMapping bg1="lt1" tx1="dk1" bg2="lt2" tx2="dk2" accent1="accent1" accent2="accent2" accent3="accent3" accent4="accent4" accent5="accent5" accent6="accent6" hlink="hlink" folHlink="folHlink"/>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81000" y="438150"/>
            <a:ext cx="457200" cy="457200"/>
          </a:xfrm>
          <a:prstGeom prst="roundRect">
            <a:avLst>
              <a:gd name="adj" fmla="val 25000"/>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3" name="Shape 1"/>
          <p:cNvSpPr/>
          <p:nvPr/>
        </p:nvSpPr>
        <p:spPr>
          <a:xfrm>
            <a:off x="514350" y="571500"/>
            <a:ext cx="190500" cy="190500"/>
          </a:xfrm>
          <a:custGeom>
            <a:avLst/>
            <a:gdLst/>
            <a:ahLst/>
            <a:cxnLst/>
            <a:rect l="l" t="t" r="r" b="b"/>
            <a:pathLst>
              <a:path w="190500" h="190500">
                <a:moveTo>
                  <a:pt x="130932" y="104180"/>
                </a:moveTo>
                <a:lnTo>
                  <a:pt x="59903" y="104180"/>
                </a:lnTo>
                <a:cubicBezTo>
                  <a:pt x="60982" y="128178"/>
                  <a:pt x="66303" y="150279"/>
                  <a:pt x="73856" y="166464"/>
                </a:cubicBezTo>
                <a:cubicBezTo>
                  <a:pt x="78098" y="175580"/>
                  <a:pt x="82674" y="182017"/>
                  <a:pt x="86916" y="185961"/>
                </a:cubicBezTo>
                <a:cubicBezTo>
                  <a:pt x="91083" y="189867"/>
                  <a:pt x="93948" y="190500"/>
                  <a:pt x="95436" y="190500"/>
                </a:cubicBezTo>
                <a:cubicBezTo>
                  <a:pt x="96924" y="190500"/>
                  <a:pt x="99789" y="189867"/>
                  <a:pt x="103956" y="185961"/>
                </a:cubicBezTo>
                <a:cubicBezTo>
                  <a:pt x="108198" y="182017"/>
                  <a:pt x="112775" y="175543"/>
                  <a:pt x="117016" y="166464"/>
                </a:cubicBezTo>
                <a:cubicBezTo>
                  <a:pt x="124569" y="150279"/>
                  <a:pt x="129890" y="128178"/>
                  <a:pt x="130969" y="104180"/>
                </a:cubicBezTo>
                <a:close/>
                <a:moveTo>
                  <a:pt x="59866" y="86320"/>
                </a:moveTo>
                <a:lnTo>
                  <a:pt x="130894" y="86320"/>
                </a:lnTo>
                <a:cubicBezTo>
                  <a:pt x="129853" y="62322"/>
                  <a:pt x="124532" y="40221"/>
                  <a:pt x="116979" y="24036"/>
                </a:cubicBezTo>
                <a:cubicBezTo>
                  <a:pt x="112737" y="14957"/>
                  <a:pt x="108161" y="8483"/>
                  <a:pt x="103919" y="4539"/>
                </a:cubicBezTo>
                <a:cubicBezTo>
                  <a:pt x="99752" y="633"/>
                  <a:pt x="96887" y="0"/>
                  <a:pt x="95399" y="0"/>
                </a:cubicBezTo>
                <a:cubicBezTo>
                  <a:pt x="93911" y="0"/>
                  <a:pt x="91046" y="633"/>
                  <a:pt x="86878" y="4539"/>
                </a:cubicBezTo>
                <a:cubicBezTo>
                  <a:pt x="82637" y="8483"/>
                  <a:pt x="78060" y="14957"/>
                  <a:pt x="73819" y="24036"/>
                </a:cubicBezTo>
                <a:cubicBezTo>
                  <a:pt x="66266" y="40221"/>
                  <a:pt x="60945" y="62322"/>
                  <a:pt x="59866" y="86320"/>
                </a:cubicBezTo>
                <a:close/>
                <a:moveTo>
                  <a:pt x="42007" y="86320"/>
                </a:moveTo>
                <a:cubicBezTo>
                  <a:pt x="43309" y="54471"/>
                  <a:pt x="51532" y="24892"/>
                  <a:pt x="63550" y="5469"/>
                </a:cubicBezTo>
                <a:cubicBezTo>
                  <a:pt x="29282" y="17599"/>
                  <a:pt x="4056" y="48816"/>
                  <a:pt x="558" y="86320"/>
                </a:cubicBezTo>
                <a:lnTo>
                  <a:pt x="42007" y="86320"/>
                </a:lnTo>
                <a:close/>
                <a:moveTo>
                  <a:pt x="558" y="104180"/>
                </a:moveTo>
                <a:cubicBezTo>
                  <a:pt x="4056" y="141684"/>
                  <a:pt x="29282" y="172901"/>
                  <a:pt x="63550" y="185031"/>
                </a:cubicBezTo>
                <a:cubicBezTo>
                  <a:pt x="51532" y="165608"/>
                  <a:pt x="43309" y="136029"/>
                  <a:pt x="42007" y="104180"/>
                </a:cubicBezTo>
                <a:lnTo>
                  <a:pt x="558" y="104180"/>
                </a:lnTo>
                <a:close/>
                <a:moveTo>
                  <a:pt x="148791" y="104180"/>
                </a:moveTo>
                <a:cubicBezTo>
                  <a:pt x="147489" y="136029"/>
                  <a:pt x="139266" y="165608"/>
                  <a:pt x="127248" y="185031"/>
                </a:cubicBezTo>
                <a:cubicBezTo>
                  <a:pt x="161516" y="172864"/>
                  <a:pt x="186742" y="141684"/>
                  <a:pt x="190240" y="104180"/>
                </a:cubicBezTo>
                <a:lnTo>
                  <a:pt x="148791" y="104180"/>
                </a:lnTo>
                <a:close/>
                <a:moveTo>
                  <a:pt x="190240" y="86320"/>
                </a:moveTo>
                <a:cubicBezTo>
                  <a:pt x="186742" y="48816"/>
                  <a:pt x="161516" y="17599"/>
                  <a:pt x="127248" y="5469"/>
                </a:cubicBezTo>
                <a:cubicBezTo>
                  <a:pt x="139266" y="24892"/>
                  <a:pt x="147489" y="54471"/>
                  <a:pt x="148791" y="86320"/>
                </a:cubicBezTo>
                <a:lnTo>
                  <a:pt x="190240" y="86320"/>
                </a:lnTo>
                <a:close/>
              </a:path>
            </a:pathLst>
          </a:custGeom>
          <a:solidFill>
            <a:srgbClr val="FFFFFF"/>
          </a:solidFill>
          <a:ln/>
        </p:spPr>
      </p:sp>
      <p:sp>
        <p:nvSpPr>
          <p:cNvPr id="4" name="Text 2"/>
          <p:cNvSpPr/>
          <p:nvPr/>
        </p:nvSpPr>
        <p:spPr>
          <a:xfrm>
            <a:off x="952500" y="381000"/>
            <a:ext cx="6953250"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a:t>
            </a:r>
            <a:r>
              <a:rPr lang="en-US" sz="1000" b="1" kern="0" spc="53" dirty="0">
                <a:solidFill>
                  <a:srgbClr val="4299E1"/>
                </a:solidFill>
                <a:latin typeface="Arial" panose="020B0604020202020204" pitchFamily="34" charset="0"/>
                <a:ea typeface="MiSans" pitchFamily="34" charset="-122"/>
                <a:cs typeface="Arial" panose="020B0604020202020204" pitchFamily="34" charset="0"/>
              </a:rPr>
              <a:t>1</a:t>
            </a:r>
            <a:r>
              <a:rPr lang="kk-KZ" sz="1000" b="1" kern="0" spc="53" dirty="0">
                <a:solidFill>
                  <a:srgbClr val="4299E1"/>
                </a:solidFill>
                <a:latin typeface="Arial" panose="020B0604020202020204" pitchFamily="34" charset="0"/>
                <a:ea typeface="MiSans" pitchFamily="34" charset="-122"/>
                <a:cs typeface="Arial" panose="020B0604020202020204" pitchFamily="34" charset="0"/>
              </a:rPr>
              <a:t>- ТАРАУ</a:t>
            </a:r>
            <a:endParaRPr lang="en-US" sz="1000" dirty="0">
              <a:latin typeface="Arial" panose="020B0604020202020204" pitchFamily="34" charset="0"/>
              <a:cs typeface="Arial" panose="020B0604020202020204" pitchFamily="34" charset="0"/>
            </a:endParaRPr>
          </a:p>
        </p:txBody>
      </p:sp>
      <p:sp>
        <p:nvSpPr>
          <p:cNvPr id="5" name="Text 3"/>
          <p:cNvSpPr/>
          <p:nvPr/>
        </p:nvSpPr>
        <p:spPr>
          <a:xfrm>
            <a:off x="952500" y="571500"/>
            <a:ext cx="7058025" cy="381000"/>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НЕГІЗГІ ИМИДЖДІК ІС-ШАРАЛАР</a:t>
            </a:r>
            <a:endParaRPr lang="en-US" sz="2400" dirty="0"/>
          </a:p>
        </p:txBody>
      </p:sp>
      <p:sp>
        <p:nvSpPr>
          <p:cNvPr id="6" name="Shape 4"/>
          <p:cNvSpPr/>
          <p:nvPr/>
        </p:nvSpPr>
        <p:spPr>
          <a:xfrm>
            <a:off x="381000" y="1028700"/>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p:cNvSpPr/>
          <p:nvPr/>
        </p:nvSpPr>
        <p:spPr>
          <a:xfrm>
            <a:off x="381000" y="1219200"/>
            <a:ext cx="11430000" cy="4953000"/>
          </a:xfrm>
          <a:prstGeom prst="roundRect">
            <a:avLst>
              <a:gd name="adj" fmla="val 2308"/>
            </a:avLst>
          </a:prstGeom>
          <a:solidFill>
            <a:srgbClr val="FFFFFF"/>
          </a:solidFill>
          <a:ln/>
          <a:effectLst>
            <a:outerShdw blurRad="57150" dist="38100" dir="5400000" algn="bl" rotWithShape="0">
              <a:srgbClr val="000000">
                <a:alpha val="10196"/>
              </a:srgbClr>
            </a:outerShdw>
          </a:effectLst>
        </p:spPr>
      </p:sp>
      <p:sp>
        <p:nvSpPr>
          <p:cNvPr id="8" name="Shape 6"/>
          <p:cNvSpPr/>
          <p:nvPr/>
        </p:nvSpPr>
        <p:spPr>
          <a:xfrm>
            <a:off x="609600" y="1447800"/>
            <a:ext cx="609600" cy="609600"/>
          </a:xfrm>
          <a:prstGeom prst="roundRect">
            <a:avLst>
              <a:gd name="adj" fmla="val 50000"/>
            </a:avLst>
          </a:prstGeom>
          <a:gradFill flip="none" rotWithShape="1">
            <a:gsLst>
              <a:gs pos="0">
                <a:srgbClr val="1A365D"/>
              </a:gs>
              <a:gs pos="100000">
                <a:srgbClr val="2B6CB0"/>
              </a:gs>
            </a:gsLst>
            <a:lin ang="2700000" scaled="1"/>
          </a:gradFill>
          <a:ln/>
        </p:spPr>
      </p:sp>
      <p:sp>
        <p:nvSpPr>
          <p:cNvPr id="9" name="Shape 7"/>
          <p:cNvSpPr/>
          <p:nvPr/>
        </p:nvSpPr>
        <p:spPr>
          <a:xfrm>
            <a:off x="771525" y="1638300"/>
            <a:ext cx="285750" cy="228600"/>
          </a:xfrm>
          <a:custGeom>
            <a:avLst/>
            <a:gdLst/>
            <a:ahLst/>
            <a:cxnLst/>
            <a:rect l="l" t="t" r="r" b="b"/>
            <a:pathLst>
              <a:path w="285750" h="228600">
                <a:moveTo>
                  <a:pt x="142875" y="7144"/>
                </a:moveTo>
                <a:cubicBezTo>
                  <a:pt x="168503" y="7144"/>
                  <a:pt x="189309" y="27950"/>
                  <a:pt x="189309" y="53578"/>
                </a:cubicBezTo>
                <a:cubicBezTo>
                  <a:pt x="189309" y="79206"/>
                  <a:pt x="168503" y="100013"/>
                  <a:pt x="142875" y="100013"/>
                </a:cubicBezTo>
                <a:cubicBezTo>
                  <a:pt x="117247" y="100013"/>
                  <a:pt x="96441" y="79206"/>
                  <a:pt x="96441" y="53578"/>
                </a:cubicBezTo>
                <a:cubicBezTo>
                  <a:pt x="96441" y="27950"/>
                  <a:pt x="117247" y="7144"/>
                  <a:pt x="142875" y="7144"/>
                </a:cubicBezTo>
                <a:close/>
                <a:moveTo>
                  <a:pt x="42863" y="39291"/>
                </a:moveTo>
                <a:cubicBezTo>
                  <a:pt x="60605" y="39291"/>
                  <a:pt x="75009" y="53695"/>
                  <a:pt x="75009" y="71438"/>
                </a:cubicBezTo>
                <a:cubicBezTo>
                  <a:pt x="75009" y="89180"/>
                  <a:pt x="60605" y="103584"/>
                  <a:pt x="42863" y="103584"/>
                </a:cubicBezTo>
                <a:cubicBezTo>
                  <a:pt x="25120" y="103584"/>
                  <a:pt x="10716" y="89180"/>
                  <a:pt x="10716" y="71438"/>
                </a:cubicBezTo>
                <a:cubicBezTo>
                  <a:pt x="10716" y="53695"/>
                  <a:pt x="25120" y="39291"/>
                  <a:pt x="42862" y="39291"/>
                </a:cubicBezTo>
                <a:close/>
                <a:moveTo>
                  <a:pt x="0" y="185738"/>
                </a:moveTo>
                <a:cubicBezTo>
                  <a:pt x="0" y="154171"/>
                  <a:pt x="25584" y="128588"/>
                  <a:pt x="57150" y="128588"/>
                </a:cubicBezTo>
                <a:cubicBezTo>
                  <a:pt x="62865" y="128588"/>
                  <a:pt x="68401" y="129436"/>
                  <a:pt x="73625" y="130999"/>
                </a:cubicBezTo>
                <a:cubicBezTo>
                  <a:pt x="58936" y="147429"/>
                  <a:pt x="50006" y="169128"/>
                  <a:pt x="50006" y="192881"/>
                </a:cubicBezTo>
                <a:lnTo>
                  <a:pt x="50006" y="200025"/>
                </a:lnTo>
                <a:cubicBezTo>
                  <a:pt x="50006" y="205115"/>
                  <a:pt x="51078" y="209937"/>
                  <a:pt x="52998" y="214313"/>
                </a:cubicBezTo>
                <a:lnTo>
                  <a:pt x="14288" y="214313"/>
                </a:lnTo>
                <a:cubicBezTo>
                  <a:pt x="6385" y="214313"/>
                  <a:pt x="0" y="207928"/>
                  <a:pt x="0" y="200025"/>
                </a:cubicBezTo>
                <a:lnTo>
                  <a:pt x="0" y="185738"/>
                </a:lnTo>
                <a:close/>
                <a:moveTo>
                  <a:pt x="232752" y="214313"/>
                </a:moveTo>
                <a:cubicBezTo>
                  <a:pt x="234672" y="209937"/>
                  <a:pt x="235744" y="205115"/>
                  <a:pt x="235744" y="200025"/>
                </a:cubicBezTo>
                <a:lnTo>
                  <a:pt x="235744" y="192881"/>
                </a:lnTo>
                <a:cubicBezTo>
                  <a:pt x="235744" y="169128"/>
                  <a:pt x="226814" y="147429"/>
                  <a:pt x="212125" y="130999"/>
                </a:cubicBezTo>
                <a:cubicBezTo>
                  <a:pt x="217349" y="129436"/>
                  <a:pt x="222885" y="128588"/>
                  <a:pt x="228600" y="128588"/>
                </a:cubicBezTo>
                <a:cubicBezTo>
                  <a:pt x="260166" y="128588"/>
                  <a:pt x="285750" y="154171"/>
                  <a:pt x="285750" y="185738"/>
                </a:cubicBezTo>
                <a:lnTo>
                  <a:pt x="285750" y="200025"/>
                </a:lnTo>
                <a:cubicBezTo>
                  <a:pt x="285750" y="207928"/>
                  <a:pt x="279365" y="214313"/>
                  <a:pt x="271463" y="214313"/>
                </a:cubicBezTo>
                <a:lnTo>
                  <a:pt x="232752" y="214313"/>
                </a:lnTo>
                <a:close/>
                <a:moveTo>
                  <a:pt x="210741" y="71438"/>
                </a:moveTo>
                <a:cubicBezTo>
                  <a:pt x="210741" y="53695"/>
                  <a:pt x="225145" y="39291"/>
                  <a:pt x="242888" y="39291"/>
                </a:cubicBezTo>
                <a:cubicBezTo>
                  <a:pt x="260630" y="39291"/>
                  <a:pt x="275034" y="53695"/>
                  <a:pt x="275034" y="71437"/>
                </a:cubicBezTo>
                <a:cubicBezTo>
                  <a:pt x="275034" y="89180"/>
                  <a:pt x="260630" y="103584"/>
                  <a:pt x="242888" y="103584"/>
                </a:cubicBezTo>
                <a:cubicBezTo>
                  <a:pt x="225145" y="103584"/>
                  <a:pt x="210741" y="89180"/>
                  <a:pt x="210741" y="71438"/>
                </a:cubicBezTo>
                <a:close/>
                <a:moveTo>
                  <a:pt x="71438" y="192881"/>
                </a:moveTo>
                <a:cubicBezTo>
                  <a:pt x="71438" y="153412"/>
                  <a:pt x="103406" y="121444"/>
                  <a:pt x="142875" y="121444"/>
                </a:cubicBezTo>
                <a:cubicBezTo>
                  <a:pt x="182344" y="121444"/>
                  <a:pt x="214313" y="153412"/>
                  <a:pt x="214313" y="192881"/>
                </a:cubicBezTo>
                <a:lnTo>
                  <a:pt x="214313" y="200025"/>
                </a:lnTo>
                <a:cubicBezTo>
                  <a:pt x="214313" y="207928"/>
                  <a:pt x="207928" y="214313"/>
                  <a:pt x="200025" y="214313"/>
                </a:cubicBezTo>
                <a:lnTo>
                  <a:pt x="85725" y="214313"/>
                </a:lnTo>
                <a:cubicBezTo>
                  <a:pt x="77822" y="214313"/>
                  <a:pt x="71438" y="207928"/>
                  <a:pt x="71438" y="200025"/>
                </a:cubicBezTo>
                <a:lnTo>
                  <a:pt x="71438" y="192881"/>
                </a:lnTo>
                <a:close/>
              </a:path>
            </a:pathLst>
          </a:custGeom>
          <a:solidFill>
            <a:srgbClr val="FFFFFF"/>
          </a:solidFill>
          <a:ln/>
        </p:spPr>
      </p:sp>
      <p:sp>
        <p:nvSpPr>
          <p:cNvPr id="10" name="Text 8"/>
          <p:cNvSpPr/>
          <p:nvPr/>
        </p:nvSpPr>
        <p:spPr>
          <a:xfrm>
            <a:off x="1371600" y="1447800"/>
            <a:ext cx="2714625" cy="304800"/>
          </a:xfrm>
          <a:prstGeom prst="rect">
            <a:avLst/>
          </a:prstGeom>
          <a:noFill/>
          <a:ln/>
        </p:spPr>
        <p:txBody>
          <a:bodyPr wrap="square" lIns="0" tIns="0" rIns="0" bIns="0" rtlCol="0" anchor="ctr"/>
          <a:lstStyle/>
          <a:p>
            <a:pPr>
              <a:lnSpc>
                <a:spcPct val="110000"/>
              </a:lnSpc>
            </a:pPr>
            <a:r>
              <a:rPr lang="kk-KZ" sz="1800" b="1" dirty="0">
                <a:solidFill>
                  <a:srgbClr val="1A365D"/>
                </a:solidFill>
                <a:latin typeface="Quattrocento Sans" pitchFamily="34" charset="0"/>
                <a:ea typeface="Quattrocento Sans" pitchFamily="34" charset="-122"/>
                <a:cs typeface="Quattrocento Sans" pitchFamily="34" charset="-120"/>
              </a:rPr>
              <a:t>Халықаралық</a:t>
            </a:r>
            <a:r>
              <a:rPr lang="en-US" sz="1800" b="1" dirty="0">
                <a:solidFill>
                  <a:srgbClr val="1A365D"/>
                </a:solidFill>
                <a:latin typeface="Quattrocento Sans" pitchFamily="34" charset="0"/>
                <a:ea typeface="Quattrocento Sans" pitchFamily="34" charset="-122"/>
                <a:cs typeface="Quattrocento Sans" pitchFamily="34" charset="-120"/>
              </a:rPr>
              <a:t> форум</a:t>
            </a:r>
            <a:endParaRPr lang="en-US" sz="1600" dirty="0"/>
          </a:p>
        </p:txBody>
      </p:sp>
      <p:sp>
        <p:nvSpPr>
          <p:cNvPr id="11" name="Shape 9"/>
          <p:cNvSpPr/>
          <p:nvPr/>
        </p:nvSpPr>
        <p:spPr>
          <a:xfrm>
            <a:off x="3860602" y="1466850"/>
            <a:ext cx="1085850" cy="266700"/>
          </a:xfrm>
          <a:prstGeom prst="roundRect">
            <a:avLst>
              <a:gd name="adj" fmla="val 50000"/>
            </a:avLst>
          </a:prstGeom>
          <a:solidFill>
            <a:srgbClr val="4299E1">
              <a:alpha val="10196"/>
            </a:srgbClr>
          </a:solidFill>
          <a:ln/>
        </p:spPr>
      </p:sp>
      <p:sp>
        <p:nvSpPr>
          <p:cNvPr id="12" name="Text 10"/>
          <p:cNvSpPr/>
          <p:nvPr/>
        </p:nvSpPr>
        <p:spPr>
          <a:xfrm>
            <a:off x="3846878" y="1433328"/>
            <a:ext cx="1152525" cy="266700"/>
          </a:xfrm>
          <a:prstGeom prst="rect">
            <a:avLst/>
          </a:prstGeom>
          <a:noFill/>
          <a:ln/>
        </p:spPr>
        <p:txBody>
          <a:bodyPr wrap="square" lIns="114300" tIns="38100" rIns="114300" bIns="38100" rtlCol="0" anchor="ctr"/>
          <a:lstStyle/>
          <a:p>
            <a:pPr>
              <a:lnSpc>
                <a:spcPct val="120000"/>
              </a:lnSpc>
            </a:pPr>
            <a:r>
              <a:rPr lang="en-US" sz="1050" b="1" dirty="0">
                <a:solidFill>
                  <a:srgbClr val="4299E1"/>
                </a:solidFill>
                <a:latin typeface="MiSans" pitchFamily="34" charset="0"/>
                <a:ea typeface="MiSans" pitchFamily="34" charset="-122"/>
                <a:cs typeface="MiSans" pitchFamily="34" charset="-120"/>
              </a:rPr>
              <a:t>2025</a:t>
            </a:r>
            <a:r>
              <a:rPr lang="kk-KZ" sz="1050" b="1" dirty="0">
                <a:solidFill>
                  <a:srgbClr val="4299E1"/>
                </a:solidFill>
                <a:latin typeface="MiSans" pitchFamily="34" charset="0"/>
                <a:ea typeface="MiSans" pitchFamily="34" charset="-122"/>
                <a:cs typeface="MiSans" pitchFamily="34" charset="-120"/>
              </a:rPr>
              <a:t> ж.</a:t>
            </a:r>
            <a:r>
              <a:rPr lang="kk-KZ" sz="1600" b="1" dirty="0">
                <a:solidFill>
                  <a:srgbClr val="4299E1"/>
                </a:solidFill>
                <a:latin typeface="MiSans" pitchFamily="34" charset="0"/>
                <a:ea typeface="MiSans" pitchFamily="34" charset="-122"/>
                <a:cs typeface="MiSans" pitchFamily="34" charset="-120"/>
              </a:rPr>
              <a:t> </a:t>
            </a:r>
            <a:r>
              <a:rPr lang="kk-KZ" sz="1050" b="1" dirty="0">
                <a:solidFill>
                  <a:srgbClr val="4299E1"/>
                </a:solidFill>
                <a:latin typeface="MiSans" pitchFamily="34" charset="0"/>
                <a:ea typeface="MiSans" pitchFamily="34" charset="-122"/>
                <a:cs typeface="MiSans" pitchFamily="34" charset="-120"/>
              </a:rPr>
              <a:t>қазан</a:t>
            </a:r>
            <a:endParaRPr lang="en-US" sz="1050" dirty="0"/>
          </a:p>
        </p:txBody>
      </p:sp>
      <p:sp>
        <p:nvSpPr>
          <p:cNvPr id="14" name="Shape 12"/>
          <p:cNvSpPr/>
          <p:nvPr/>
        </p:nvSpPr>
        <p:spPr>
          <a:xfrm>
            <a:off x="1219199" y="1824277"/>
            <a:ext cx="6022259" cy="490537"/>
          </a:xfrm>
          <a:prstGeom prst="roundRect">
            <a:avLst>
              <a:gd name="adj" fmla="val 13115"/>
            </a:avLst>
          </a:prstGeom>
          <a:gradFill flip="none" rotWithShape="1">
            <a:gsLst>
              <a:gs pos="0">
                <a:srgbClr val="1A365D">
                  <a:alpha val="5000"/>
                </a:srgbClr>
              </a:gs>
              <a:gs pos="100000">
                <a:srgbClr val="2B6CB0">
                  <a:alpha val="5000"/>
                </a:srgbClr>
              </a:gs>
            </a:gsLst>
            <a:lin ang="0" scaled="1"/>
          </a:gradFill>
          <a:ln w="12700">
            <a:solidFill>
              <a:srgbClr val="1A365D">
                <a:alpha val="10196"/>
              </a:srgbClr>
            </a:solidFill>
            <a:prstDash val="solid"/>
          </a:ln>
        </p:spPr>
      </p:sp>
      <p:sp>
        <p:nvSpPr>
          <p:cNvPr id="15" name="Text 13"/>
          <p:cNvSpPr/>
          <p:nvPr/>
        </p:nvSpPr>
        <p:spPr>
          <a:xfrm>
            <a:off x="1295400" y="1915176"/>
            <a:ext cx="9982200" cy="266700"/>
          </a:xfrm>
          <a:prstGeom prst="rect">
            <a:avLst/>
          </a:prstGeom>
          <a:noFill/>
          <a:ln/>
        </p:spPr>
        <p:txBody>
          <a:bodyPr wrap="square" lIns="0" tIns="0" rIns="0" bIns="0" rtlCol="0" anchor="ctr"/>
          <a:lstStyle/>
          <a:p>
            <a:pPr>
              <a:lnSpc>
                <a:spcPct val="120000"/>
              </a:lnSpc>
            </a:pPr>
            <a:r>
              <a:rPr lang="en-US" sz="1400" b="1" dirty="0">
                <a:solidFill>
                  <a:srgbClr val="1A365D"/>
                </a:solidFill>
                <a:latin typeface="Quattrocento Sans" pitchFamily="34" charset="0"/>
                <a:ea typeface="Quattrocento Sans" pitchFamily="34" charset="-122"/>
                <a:cs typeface="Quattrocento Sans" pitchFamily="34" charset="-120"/>
              </a:rPr>
              <a:t>«</a:t>
            </a:r>
            <a:r>
              <a:rPr lang="ru-RU" sz="1400" b="1" dirty="0">
                <a:solidFill>
                  <a:srgbClr val="1A365D"/>
                </a:solidFill>
                <a:latin typeface="Quattrocento Sans" pitchFamily="34" charset="0"/>
                <a:ea typeface="Quattrocento Sans" pitchFamily="34" charset="-122"/>
                <a:cs typeface="Quattrocento Sans" pitchFamily="34" charset="-120"/>
              </a:rPr>
              <a:t>ӘЛЕУМЕТТІК ВЕКТОР: КӘСІБИЛІК. ҚҰРМЕТ. ЦИФРЛЫҚ БОЛАШАҚ»</a:t>
            </a:r>
            <a:endParaRPr lang="en-US" sz="1400" dirty="0"/>
          </a:p>
        </p:txBody>
      </p:sp>
      <p:sp>
        <p:nvSpPr>
          <p:cNvPr id="16" name="Shape 14"/>
          <p:cNvSpPr/>
          <p:nvPr/>
        </p:nvSpPr>
        <p:spPr>
          <a:xfrm>
            <a:off x="622697" y="2646710"/>
            <a:ext cx="192881" cy="171450"/>
          </a:xfrm>
          <a:custGeom>
            <a:avLst/>
            <a:gdLst/>
            <a:ahLst/>
            <a:cxnLst/>
            <a:rect l="l" t="t" r="r" b="b"/>
            <a:pathLst>
              <a:path w="192881" h="171450">
                <a:moveTo>
                  <a:pt x="21431" y="42863"/>
                </a:moveTo>
                <a:cubicBezTo>
                  <a:pt x="21431" y="22163"/>
                  <a:pt x="38237" y="5358"/>
                  <a:pt x="58936" y="5358"/>
                </a:cubicBezTo>
                <a:cubicBezTo>
                  <a:pt x="79635" y="5358"/>
                  <a:pt x="96441" y="22163"/>
                  <a:pt x="96441" y="42862"/>
                </a:cubicBezTo>
                <a:cubicBezTo>
                  <a:pt x="96441" y="63562"/>
                  <a:pt x="79635" y="80367"/>
                  <a:pt x="58936" y="80367"/>
                </a:cubicBezTo>
                <a:cubicBezTo>
                  <a:pt x="38237" y="80367"/>
                  <a:pt x="21431" y="63562"/>
                  <a:pt x="21431" y="42863"/>
                </a:cubicBezTo>
                <a:close/>
                <a:moveTo>
                  <a:pt x="0" y="155377"/>
                </a:moveTo>
                <a:cubicBezTo>
                  <a:pt x="0" y="122828"/>
                  <a:pt x="26387" y="96441"/>
                  <a:pt x="58936" y="96441"/>
                </a:cubicBezTo>
                <a:cubicBezTo>
                  <a:pt x="91485" y="96441"/>
                  <a:pt x="117872" y="122828"/>
                  <a:pt x="117872" y="155377"/>
                </a:cubicBezTo>
                <a:lnTo>
                  <a:pt x="117872" y="157386"/>
                </a:lnTo>
                <a:cubicBezTo>
                  <a:pt x="117872" y="165155"/>
                  <a:pt x="111576" y="171450"/>
                  <a:pt x="103808" y="171450"/>
                </a:cubicBezTo>
                <a:lnTo>
                  <a:pt x="14064" y="171450"/>
                </a:lnTo>
                <a:cubicBezTo>
                  <a:pt x="6295" y="171450"/>
                  <a:pt x="0" y="165155"/>
                  <a:pt x="0" y="157386"/>
                </a:cubicBezTo>
                <a:lnTo>
                  <a:pt x="0" y="155377"/>
                </a:lnTo>
                <a:close/>
                <a:moveTo>
                  <a:pt x="144661" y="21431"/>
                </a:moveTo>
                <a:cubicBezTo>
                  <a:pt x="162403" y="21431"/>
                  <a:pt x="176808" y="35836"/>
                  <a:pt x="176808" y="53578"/>
                </a:cubicBezTo>
                <a:cubicBezTo>
                  <a:pt x="176808" y="71320"/>
                  <a:pt x="162403" y="85725"/>
                  <a:pt x="144661" y="85725"/>
                </a:cubicBezTo>
                <a:cubicBezTo>
                  <a:pt x="126919" y="85725"/>
                  <a:pt x="112514" y="71320"/>
                  <a:pt x="112514" y="53578"/>
                </a:cubicBezTo>
                <a:cubicBezTo>
                  <a:pt x="112514" y="35836"/>
                  <a:pt x="126919" y="21431"/>
                  <a:pt x="144661" y="21431"/>
                </a:cubicBezTo>
                <a:close/>
                <a:moveTo>
                  <a:pt x="144661" y="101798"/>
                </a:moveTo>
                <a:cubicBezTo>
                  <a:pt x="171283" y="101798"/>
                  <a:pt x="192881" y="123397"/>
                  <a:pt x="192881" y="150019"/>
                </a:cubicBezTo>
                <a:lnTo>
                  <a:pt x="192881" y="157520"/>
                </a:lnTo>
                <a:cubicBezTo>
                  <a:pt x="192881" y="165222"/>
                  <a:pt x="186653" y="171450"/>
                  <a:pt x="178951" y="171450"/>
                </a:cubicBezTo>
                <a:lnTo>
                  <a:pt x="130463" y="171450"/>
                </a:lnTo>
                <a:cubicBezTo>
                  <a:pt x="132673" y="167264"/>
                  <a:pt x="133945" y="162476"/>
                  <a:pt x="133945" y="157386"/>
                </a:cubicBezTo>
                <a:lnTo>
                  <a:pt x="133945" y="155377"/>
                </a:lnTo>
                <a:cubicBezTo>
                  <a:pt x="133945" y="138131"/>
                  <a:pt x="128119" y="122259"/>
                  <a:pt x="118374" y="109601"/>
                </a:cubicBezTo>
                <a:cubicBezTo>
                  <a:pt x="125942" y="104678"/>
                  <a:pt x="134983" y="101798"/>
                  <a:pt x="144661" y="101798"/>
                </a:cubicBezTo>
                <a:close/>
              </a:path>
            </a:pathLst>
          </a:custGeom>
          <a:solidFill>
            <a:srgbClr val="4299E1"/>
          </a:solidFill>
          <a:ln/>
        </p:spPr>
      </p:sp>
      <p:sp>
        <p:nvSpPr>
          <p:cNvPr id="17" name="Text 15"/>
          <p:cNvSpPr/>
          <p:nvPr/>
        </p:nvSpPr>
        <p:spPr>
          <a:xfrm>
            <a:off x="908187" y="2599085"/>
            <a:ext cx="5276850" cy="266700"/>
          </a:xfrm>
          <a:prstGeom prst="rect">
            <a:avLst/>
          </a:prstGeom>
          <a:noFill/>
          <a:ln/>
        </p:spPr>
        <p:txBody>
          <a:bodyPr wrap="square" lIns="0" tIns="0" rIns="0" bIns="0" rtlCol="0" anchor="ctr"/>
          <a:lstStyle/>
          <a:p>
            <a:pPr>
              <a:lnSpc>
                <a:spcPct val="130000"/>
              </a:lnSpc>
            </a:pPr>
            <a:r>
              <a:rPr lang="kk-KZ" sz="1350" b="1" dirty="0">
                <a:solidFill>
                  <a:srgbClr val="1A365D"/>
                </a:solidFill>
                <a:latin typeface="Quattrocento Sans" pitchFamily="34" charset="0"/>
                <a:ea typeface="Quattrocento Sans" pitchFamily="34" charset="-122"/>
                <a:cs typeface="Quattrocento Sans" pitchFamily="34" charset="-120"/>
              </a:rPr>
              <a:t>Форумға қатысушылар</a:t>
            </a:r>
            <a:endParaRPr lang="en-US" sz="1600" dirty="0"/>
          </a:p>
        </p:txBody>
      </p:sp>
      <p:grpSp>
        <p:nvGrpSpPr>
          <p:cNvPr id="42" name="Группа 41">
            <a:extLst>
              <a:ext uri="{FF2B5EF4-FFF2-40B4-BE49-F238E27FC236}">
                <a16:creationId xmlns:a16="http://schemas.microsoft.com/office/drawing/2014/main" id="{C5BCAFE8-28A7-1F7E-2165-885D554C832B}"/>
              </a:ext>
            </a:extLst>
          </p:cNvPr>
          <p:cNvGrpSpPr/>
          <p:nvPr/>
        </p:nvGrpSpPr>
        <p:grpSpPr>
          <a:xfrm>
            <a:off x="609600" y="2940328"/>
            <a:ext cx="5445193" cy="713959"/>
            <a:chOff x="609600" y="3467099"/>
            <a:chExt cx="5445193" cy="713959"/>
          </a:xfrm>
        </p:grpSpPr>
        <p:sp>
          <p:nvSpPr>
            <p:cNvPr id="18" name="Shape 16"/>
            <p:cNvSpPr/>
            <p:nvPr/>
          </p:nvSpPr>
          <p:spPr>
            <a:xfrm>
              <a:off x="609600" y="3467099"/>
              <a:ext cx="5410200" cy="609183"/>
            </a:xfrm>
            <a:prstGeom prst="roundRect">
              <a:avLst>
                <a:gd name="adj" fmla="val 22222"/>
              </a:avLst>
            </a:prstGeom>
            <a:solidFill>
              <a:srgbClr val="F0F4F8"/>
            </a:solidFill>
            <a:ln/>
          </p:spPr>
        </p:sp>
        <p:sp>
          <p:nvSpPr>
            <p:cNvPr id="20" name="Text 18"/>
            <p:cNvSpPr/>
            <p:nvPr/>
          </p:nvSpPr>
          <p:spPr>
            <a:xfrm>
              <a:off x="952498" y="3548063"/>
              <a:ext cx="5102295" cy="632995"/>
            </a:xfrm>
            <a:prstGeom prst="rect">
              <a:avLst/>
            </a:prstGeom>
            <a:noFill/>
            <a:ln/>
          </p:spPr>
          <p:txBody>
            <a:bodyPr wrap="square" lIns="0" tIns="0" rIns="0" bIns="0" rtlCol="0" anchor="ctr"/>
            <a:lstStyle/>
            <a:p>
              <a:pPr>
                <a:lnSpc>
                  <a:spcPct val="120000"/>
                </a:lnSpc>
              </a:pPr>
              <a:r>
                <a:rPr lang="ru-RU" sz="1000" dirty="0">
                  <a:solidFill>
                    <a:srgbClr val="2B6CB0"/>
                  </a:solidFill>
                  <a:latin typeface="Arial" panose="020B0604020202020204" pitchFamily="34" charset="0"/>
                  <a:ea typeface="MiSans" pitchFamily="34" charset="-122"/>
                  <a:cs typeface="Arial" panose="020B0604020202020204" pitchFamily="34" charset="0"/>
                </a:rPr>
                <a:t>ҚР Премьер-</a:t>
              </a:r>
              <a:r>
                <a:rPr lang="ru-RU" sz="1000" dirty="0" err="1">
                  <a:solidFill>
                    <a:srgbClr val="2B6CB0"/>
                  </a:solidFill>
                  <a:latin typeface="Arial" panose="020B0604020202020204" pitchFamily="34" charset="0"/>
                  <a:ea typeface="MiSans" pitchFamily="34" charset="-122"/>
                  <a:cs typeface="Arial" panose="020B0604020202020204" pitchFamily="34" charset="0"/>
                </a:rPr>
                <a:t>Министрі</a:t>
              </a:r>
              <a:r>
                <a:rPr lang="ru-RU" sz="1000" dirty="0">
                  <a:solidFill>
                    <a:srgbClr val="2B6CB0"/>
                  </a:solidFill>
                  <a:latin typeface="Arial" panose="020B0604020202020204" pitchFamily="34" charset="0"/>
                  <a:ea typeface="MiSans" pitchFamily="34" charset="-122"/>
                  <a:cs typeface="Arial" panose="020B0604020202020204" pitchFamily="34" charset="0"/>
                </a:rPr>
                <a:t> О.А. </a:t>
              </a:r>
              <a:r>
                <a:rPr lang="ru-RU" sz="1000" dirty="0" err="1">
                  <a:solidFill>
                    <a:srgbClr val="2B6CB0"/>
                  </a:solidFill>
                  <a:latin typeface="Arial" panose="020B0604020202020204" pitchFamily="34" charset="0"/>
                  <a:ea typeface="MiSans" pitchFamily="34" charset="-122"/>
                  <a:cs typeface="Arial" panose="020B0604020202020204" pitchFamily="34" charset="0"/>
                </a:rPr>
                <a:t>Бектенов</a:t>
              </a:r>
              <a:r>
                <a:rPr lang="ru-RU" sz="1000" dirty="0">
                  <a:solidFill>
                    <a:srgbClr val="2B6CB0"/>
                  </a:solidFill>
                  <a:latin typeface="Arial" panose="020B0604020202020204" pitchFamily="34" charset="0"/>
                  <a:ea typeface="MiSans" pitchFamily="34" charset="-122"/>
                  <a:cs typeface="Arial" panose="020B0604020202020204" pitchFamily="34" charset="0"/>
                </a:rPr>
                <a:t>, </a:t>
              </a:r>
              <a:endParaRPr lang="en-US" sz="1000" dirty="0">
                <a:solidFill>
                  <a:srgbClr val="2B6CB0"/>
                </a:solidFill>
                <a:latin typeface="Arial" panose="020B0604020202020204" pitchFamily="34" charset="0"/>
                <a:ea typeface="MiSans" pitchFamily="34" charset="-122"/>
                <a:cs typeface="Arial" panose="020B0604020202020204" pitchFamily="34" charset="0"/>
              </a:endParaRPr>
            </a:p>
            <a:p>
              <a:pPr>
                <a:lnSpc>
                  <a:spcPct val="120000"/>
                </a:lnSpc>
              </a:pPr>
              <a:r>
                <a:rPr lang="ru-RU" sz="1000" dirty="0">
                  <a:solidFill>
                    <a:srgbClr val="2B6CB0"/>
                  </a:solidFill>
                  <a:latin typeface="Arial" panose="020B0604020202020204" pitchFamily="34" charset="0"/>
                  <a:ea typeface="MiSans" pitchFamily="34" charset="-122"/>
                  <a:cs typeface="Arial" panose="020B0604020202020204" pitchFamily="34" charset="0"/>
                </a:rPr>
                <a:t>ҚР </a:t>
              </a:r>
              <a:r>
                <a:rPr lang="ru-RU" sz="1000" dirty="0" err="1">
                  <a:solidFill>
                    <a:srgbClr val="2B6CB0"/>
                  </a:solidFill>
                  <a:latin typeface="Arial" panose="020B0604020202020204" pitchFamily="34" charset="0"/>
                  <a:ea typeface="MiSans" pitchFamily="34" charset="-122"/>
                  <a:cs typeface="Arial" panose="020B0604020202020204" pitchFamily="34" charset="0"/>
                </a:rPr>
                <a:t>Президенті</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Әкімшілігінің</a:t>
              </a:r>
              <a:r>
                <a:rPr lang="ru-RU" sz="1000" dirty="0">
                  <a:solidFill>
                    <a:srgbClr val="2B6CB0"/>
                  </a:solidFill>
                  <a:latin typeface="Arial" panose="020B0604020202020204" pitchFamily="34" charset="0"/>
                  <a:ea typeface="MiSans" pitchFamily="34" charset="-122"/>
                  <a:cs typeface="Arial" panose="020B0604020202020204" pitchFamily="34" charset="0"/>
                </a:rPr>
                <a:t>, ҚР </a:t>
              </a:r>
              <a:r>
                <a:rPr lang="ru-RU" sz="1000" dirty="0" err="1">
                  <a:solidFill>
                    <a:srgbClr val="2B6CB0"/>
                  </a:solidFill>
                  <a:latin typeface="Arial" panose="020B0604020202020204" pitchFamily="34" charset="0"/>
                  <a:ea typeface="MiSans" pitchFamily="34" charset="-122"/>
                  <a:cs typeface="Arial" panose="020B0604020202020204" pitchFamily="34" charset="0"/>
                </a:rPr>
                <a:t>Үкіметтің</a:t>
              </a:r>
              <a:r>
                <a:rPr lang="ru-RU" sz="1000" dirty="0">
                  <a:solidFill>
                    <a:srgbClr val="2B6CB0"/>
                  </a:solidFill>
                  <a:latin typeface="Arial" panose="020B0604020202020204" pitchFamily="34" charset="0"/>
                  <a:ea typeface="MiSans" pitchFamily="34" charset="-122"/>
                  <a:cs typeface="Arial" panose="020B0604020202020204" pitchFamily="34" charset="0"/>
                </a:rPr>
                <a:t>, ҚР </a:t>
              </a:r>
              <a:r>
                <a:rPr lang="ru-RU" sz="1000" dirty="0" err="1">
                  <a:solidFill>
                    <a:srgbClr val="2B6CB0"/>
                  </a:solidFill>
                  <a:latin typeface="Arial" panose="020B0604020202020204" pitchFamily="34" charset="0"/>
                  <a:ea typeface="MiSans" pitchFamily="34" charset="-122"/>
                  <a:cs typeface="Arial" panose="020B0604020202020204" pitchFamily="34" charset="0"/>
                </a:rPr>
                <a:t>Парламенттің</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мемлекеттік</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органдардың</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халықаралық</a:t>
              </a:r>
              <a:r>
                <a:rPr lang="ru-RU" sz="1000" dirty="0">
                  <a:solidFill>
                    <a:srgbClr val="2B6CB0"/>
                  </a:solidFill>
                  <a:latin typeface="Arial" panose="020B0604020202020204" pitchFamily="34" charset="0"/>
                  <a:ea typeface="MiSans" pitchFamily="34" charset="-122"/>
                  <a:cs typeface="Arial" panose="020B0604020202020204" pitchFamily="34" charset="0"/>
                </a:rPr>
                <a:t> және </a:t>
              </a:r>
              <a:r>
                <a:rPr lang="ru-RU" sz="1000" dirty="0" err="1">
                  <a:solidFill>
                    <a:srgbClr val="2B6CB0"/>
                  </a:solidFill>
                  <a:latin typeface="Arial" panose="020B0604020202020204" pitchFamily="34" charset="0"/>
                  <a:ea typeface="MiSans" pitchFamily="34" charset="-122"/>
                  <a:cs typeface="Arial" panose="020B0604020202020204" pitchFamily="34" charset="0"/>
                </a:rPr>
                <a:t>үкіметтік</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емес</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ұйымдардың</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өкілдері</a:t>
              </a:r>
              <a:endParaRPr lang="ru-RU" sz="1000" dirty="0">
                <a:solidFill>
                  <a:srgbClr val="2B6CB0"/>
                </a:solidFill>
                <a:latin typeface="Arial" panose="020B0604020202020204" pitchFamily="34" charset="0"/>
                <a:ea typeface="MiSans" pitchFamily="34" charset="-122"/>
                <a:cs typeface="Arial" panose="020B0604020202020204" pitchFamily="34" charset="0"/>
              </a:endParaRPr>
            </a:p>
            <a:p>
              <a:pPr>
                <a:lnSpc>
                  <a:spcPct val="120000"/>
                </a:lnSpc>
              </a:pPr>
              <a:endParaRPr lang="ru-RU" sz="1000" dirty="0">
                <a:solidFill>
                  <a:srgbClr val="2B6CB0"/>
                </a:solidFill>
                <a:latin typeface="Arial" panose="020B0604020202020204" pitchFamily="34" charset="0"/>
                <a:ea typeface="MiSans" pitchFamily="34" charset="-122"/>
                <a:cs typeface="Arial" panose="020B0604020202020204" pitchFamily="34" charset="0"/>
              </a:endParaRPr>
            </a:p>
          </p:txBody>
        </p:sp>
      </p:grpSp>
      <p:grpSp>
        <p:nvGrpSpPr>
          <p:cNvPr id="41" name="Группа 40">
            <a:extLst>
              <a:ext uri="{FF2B5EF4-FFF2-40B4-BE49-F238E27FC236}">
                <a16:creationId xmlns:a16="http://schemas.microsoft.com/office/drawing/2014/main" id="{E3EE6123-14A3-896A-CD8E-7CCA7B99FF44}"/>
              </a:ext>
            </a:extLst>
          </p:cNvPr>
          <p:cNvGrpSpPr/>
          <p:nvPr/>
        </p:nvGrpSpPr>
        <p:grpSpPr>
          <a:xfrm>
            <a:off x="609600" y="3617843"/>
            <a:ext cx="5410200" cy="342900"/>
            <a:chOff x="609600" y="3886200"/>
            <a:chExt cx="5410200" cy="342900"/>
          </a:xfrm>
        </p:grpSpPr>
        <p:sp>
          <p:nvSpPr>
            <p:cNvPr id="21" name="Shape 19"/>
            <p:cNvSpPr/>
            <p:nvPr/>
          </p:nvSpPr>
          <p:spPr>
            <a:xfrm>
              <a:off x="609600" y="3886200"/>
              <a:ext cx="5410200" cy="342900"/>
            </a:xfrm>
            <a:prstGeom prst="roundRect">
              <a:avLst>
                <a:gd name="adj" fmla="val 22222"/>
              </a:avLst>
            </a:prstGeom>
            <a:solidFill>
              <a:srgbClr val="F0F4F8"/>
            </a:solidFill>
            <a:ln/>
          </p:spPr>
        </p:sp>
        <p:sp>
          <p:nvSpPr>
            <p:cNvPr id="22" name="Shape 20"/>
            <p:cNvSpPr/>
            <p:nvPr/>
          </p:nvSpPr>
          <p:spPr>
            <a:xfrm>
              <a:off x="704850" y="40005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2B6CB0"/>
            </a:solidFill>
            <a:ln/>
          </p:spPr>
        </p:sp>
        <p:sp>
          <p:nvSpPr>
            <p:cNvPr id="23" name="Text 21"/>
            <p:cNvSpPr/>
            <p:nvPr/>
          </p:nvSpPr>
          <p:spPr>
            <a:xfrm>
              <a:off x="952500" y="3962400"/>
              <a:ext cx="4743450" cy="190500"/>
            </a:xfrm>
            <a:prstGeom prst="rect">
              <a:avLst/>
            </a:prstGeom>
            <a:noFill/>
            <a:ln/>
          </p:spPr>
          <p:txBody>
            <a:bodyPr wrap="square" lIns="0" tIns="0" rIns="0" bIns="0" rtlCol="0" anchor="ctr"/>
            <a:lstStyle/>
            <a:p>
              <a:pPr>
                <a:lnSpc>
                  <a:spcPct val="120000"/>
                </a:lnSpc>
              </a:pPr>
              <a:r>
                <a:rPr lang="ru-RU" sz="1000" dirty="0">
                  <a:solidFill>
                    <a:srgbClr val="2B6CB0"/>
                  </a:solidFill>
                  <a:latin typeface="Arial" panose="020B0604020202020204" pitchFamily="34" charset="0"/>
                  <a:ea typeface="MiSans" pitchFamily="34" charset="-122"/>
                  <a:cs typeface="Arial" panose="020B0604020202020204" pitchFamily="34" charset="0"/>
                </a:rPr>
                <a:t>Әлеуметтік </a:t>
              </a:r>
              <a:r>
                <a:rPr lang="ru-RU" sz="1000" dirty="0" err="1">
                  <a:solidFill>
                    <a:srgbClr val="2B6CB0"/>
                  </a:solidFill>
                  <a:latin typeface="Arial" panose="020B0604020202020204" pitchFamily="34" charset="0"/>
                  <a:ea typeface="MiSans" pitchFamily="34" charset="-122"/>
                  <a:cs typeface="Arial" panose="020B0604020202020204" pitchFamily="34" charset="0"/>
                </a:rPr>
                <a:t>қамсыздандыру</a:t>
              </a:r>
              <a:r>
                <a:rPr lang="ru-RU" sz="1000" dirty="0">
                  <a:solidFill>
                    <a:srgbClr val="2B6CB0"/>
                  </a:solidFill>
                  <a:latin typeface="Arial" panose="020B0604020202020204" pitchFamily="34" charset="0"/>
                  <a:ea typeface="MiSans" pitchFamily="34" charset="-122"/>
                  <a:cs typeface="Arial" panose="020B0604020202020204" pitchFamily="34" charset="0"/>
                </a:rPr>
                <a:t> жүйесінің </a:t>
              </a:r>
              <a:r>
                <a:rPr lang="ru-RU" sz="1000" dirty="0" err="1">
                  <a:solidFill>
                    <a:srgbClr val="2B6CB0"/>
                  </a:solidFill>
                  <a:latin typeface="Arial" panose="020B0604020202020204" pitchFamily="34" charset="0"/>
                  <a:ea typeface="MiSans" pitchFamily="34" charset="-122"/>
                  <a:cs typeface="Arial" panose="020B0604020202020204" pitchFamily="34" charset="0"/>
                </a:rPr>
                <a:t>өңірлік</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өкілдері</a:t>
              </a:r>
              <a:endParaRPr lang="ru-RU" sz="1000" dirty="0">
                <a:solidFill>
                  <a:srgbClr val="2B6CB0"/>
                </a:solidFill>
                <a:latin typeface="Arial" panose="020B0604020202020204" pitchFamily="34" charset="0"/>
                <a:ea typeface="MiSans" pitchFamily="34" charset="-122"/>
                <a:cs typeface="Arial" panose="020B0604020202020204" pitchFamily="34" charset="0"/>
              </a:endParaRPr>
            </a:p>
          </p:txBody>
        </p:sp>
      </p:grpSp>
      <p:grpSp>
        <p:nvGrpSpPr>
          <p:cNvPr id="40" name="Группа 39">
            <a:extLst>
              <a:ext uri="{FF2B5EF4-FFF2-40B4-BE49-F238E27FC236}">
                <a16:creationId xmlns:a16="http://schemas.microsoft.com/office/drawing/2014/main" id="{C107ABD5-6C12-4516-6A3F-1D4795D39617}"/>
              </a:ext>
            </a:extLst>
          </p:cNvPr>
          <p:cNvGrpSpPr/>
          <p:nvPr/>
        </p:nvGrpSpPr>
        <p:grpSpPr>
          <a:xfrm>
            <a:off x="609600" y="4007126"/>
            <a:ext cx="5410200" cy="533400"/>
            <a:chOff x="609600" y="4305300"/>
            <a:chExt cx="5410200" cy="533400"/>
          </a:xfrm>
        </p:grpSpPr>
        <p:sp>
          <p:nvSpPr>
            <p:cNvPr id="24" name="Shape 22"/>
            <p:cNvSpPr/>
            <p:nvPr/>
          </p:nvSpPr>
          <p:spPr>
            <a:xfrm>
              <a:off x="609600" y="4305300"/>
              <a:ext cx="5410200" cy="533400"/>
            </a:xfrm>
            <a:prstGeom prst="roundRect">
              <a:avLst>
                <a:gd name="adj" fmla="val 14286"/>
              </a:avLst>
            </a:prstGeom>
            <a:solidFill>
              <a:srgbClr val="F0F4F8"/>
            </a:solidFill>
            <a:ln/>
          </p:spPr>
        </p:sp>
        <p:sp>
          <p:nvSpPr>
            <p:cNvPr id="26" name="Text 24"/>
            <p:cNvSpPr/>
            <p:nvPr/>
          </p:nvSpPr>
          <p:spPr>
            <a:xfrm>
              <a:off x="952500" y="4381500"/>
              <a:ext cx="5057775" cy="381000"/>
            </a:xfrm>
            <a:prstGeom prst="rect">
              <a:avLst/>
            </a:prstGeom>
            <a:noFill/>
            <a:ln/>
          </p:spPr>
          <p:txBody>
            <a:bodyPr wrap="square" lIns="0" tIns="0" rIns="0" bIns="0" rtlCol="0" anchor="ctr"/>
            <a:lstStyle/>
            <a:p>
              <a:pPr>
                <a:lnSpc>
                  <a:spcPct val="120000"/>
                </a:lnSpc>
              </a:pPr>
              <a:r>
                <a:rPr lang="ru-RU" sz="1000" dirty="0" err="1">
                  <a:solidFill>
                    <a:srgbClr val="2B6CB0"/>
                  </a:solidFill>
                  <a:latin typeface="Arial" panose="020B0604020202020204" pitchFamily="34" charset="0"/>
                  <a:ea typeface="MiSans" pitchFamily="34" charset="-122"/>
                  <a:cs typeface="Arial" panose="020B0604020202020204" pitchFamily="34" charset="0"/>
                </a:rPr>
                <a:t>Халықаралық</a:t>
              </a:r>
              <a:r>
                <a:rPr lang="ru-RU" sz="1000" dirty="0">
                  <a:solidFill>
                    <a:srgbClr val="2B6CB0"/>
                  </a:solidFill>
                  <a:latin typeface="Arial" panose="020B0604020202020204" pitchFamily="34" charset="0"/>
                  <a:ea typeface="MiSans" pitchFamily="34" charset="-122"/>
                  <a:cs typeface="Arial" panose="020B0604020202020204" pitchFamily="34" charset="0"/>
                </a:rPr>
                <a:t> әлеуметтік </a:t>
              </a:r>
              <a:r>
                <a:rPr lang="ru-RU" sz="1000" dirty="0" err="1">
                  <a:solidFill>
                    <a:srgbClr val="2B6CB0"/>
                  </a:solidFill>
                  <a:latin typeface="Arial" panose="020B0604020202020204" pitchFamily="34" charset="0"/>
                  <a:ea typeface="MiSans" pitchFamily="34" charset="-122"/>
                  <a:cs typeface="Arial" panose="020B0604020202020204" pitchFamily="34" charset="0"/>
                </a:rPr>
                <a:t>қамсыздандыру</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қауымдастығына</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мүше</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елдердің</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сарапшылары</a:t>
              </a:r>
              <a:endParaRPr lang="ru-RU" sz="1000" dirty="0">
                <a:solidFill>
                  <a:srgbClr val="2B6CB0"/>
                </a:solidFill>
                <a:latin typeface="Arial" panose="020B0604020202020204" pitchFamily="34" charset="0"/>
                <a:ea typeface="MiSans" pitchFamily="34" charset="-122"/>
                <a:cs typeface="Arial" panose="020B0604020202020204" pitchFamily="34" charset="0"/>
              </a:endParaRPr>
            </a:p>
          </p:txBody>
        </p:sp>
      </p:grpSp>
      <p:sp>
        <p:nvSpPr>
          <p:cNvPr id="34" name="Text 32"/>
          <p:cNvSpPr/>
          <p:nvPr/>
        </p:nvSpPr>
        <p:spPr>
          <a:xfrm>
            <a:off x="908187" y="4624097"/>
            <a:ext cx="5276850" cy="293370"/>
          </a:xfrm>
          <a:prstGeom prst="rect">
            <a:avLst/>
          </a:prstGeom>
          <a:noFill/>
          <a:ln/>
        </p:spPr>
        <p:txBody>
          <a:bodyPr wrap="square" lIns="0" tIns="0" rIns="0" bIns="0" rtlCol="0" anchor="ctr"/>
          <a:lstStyle/>
          <a:p>
            <a:pPr>
              <a:lnSpc>
                <a:spcPct val="130000"/>
              </a:lnSpc>
            </a:pPr>
            <a:r>
              <a:rPr lang="kk-KZ" sz="1350" b="1" dirty="0">
                <a:solidFill>
                  <a:srgbClr val="1A365D"/>
                </a:solidFill>
                <a:latin typeface="Quattrocento Sans" pitchFamily="34" charset="0"/>
                <a:ea typeface="Quattrocento Sans" pitchFamily="34" charset="-122"/>
                <a:cs typeface="Quattrocento Sans" pitchFamily="34" charset="-120"/>
              </a:rPr>
              <a:t>Басты мақсат</a:t>
            </a:r>
            <a:endParaRPr lang="en-US" sz="1600" dirty="0"/>
          </a:p>
        </p:txBody>
      </p:sp>
      <p:sp>
        <p:nvSpPr>
          <p:cNvPr id="35" name="Shape 33"/>
          <p:cNvSpPr/>
          <p:nvPr/>
        </p:nvSpPr>
        <p:spPr>
          <a:xfrm>
            <a:off x="654119" y="4963562"/>
            <a:ext cx="5400675" cy="1028492"/>
          </a:xfrm>
          <a:prstGeom prst="roundRect">
            <a:avLst>
              <a:gd name="adj" fmla="val 4908"/>
            </a:avLst>
          </a:prstGeom>
          <a:gradFill flip="none" rotWithShape="1">
            <a:gsLst>
              <a:gs pos="0">
                <a:srgbClr val="4299E1">
                  <a:alpha val="5000"/>
                </a:srgbClr>
              </a:gs>
              <a:gs pos="100000">
                <a:srgbClr val="000000">
                  <a:alpha val="0"/>
                </a:srgbClr>
              </a:gs>
            </a:gsLst>
            <a:lin ang="5400000" scaled="1"/>
          </a:gradFill>
          <a:ln w="12700">
            <a:solidFill>
              <a:srgbClr val="4299E1">
                <a:alpha val="10196"/>
              </a:srgbClr>
            </a:solidFill>
            <a:prstDash val="solid"/>
          </a:ln>
        </p:spPr>
      </p:sp>
      <p:sp>
        <p:nvSpPr>
          <p:cNvPr id="36" name="Text 34"/>
          <p:cNvSpPr/>
          <p:nvPr/>
        </p:nvSpPr>
        <p:spPr>
          <a:xfrm>
            <a:off x="811280" y="4862309"/>
            <a:ext cx="5243513" cy="1160806"/>
          </a:xfrm>
          <a:prstGeom prst="rect">
            <a:avLst/>
          </a:prstGeom>
          <a:noFill/>
          <a:ln/>
        </p:spPr>
        <p:txBody>
          <a:bodyPr wrap="square" lIns="0" tIns="0" rIns="0" bIns="0" rtlCol="0" anchor="ctr"/>
          <a:lstStyle/>
          <a:p>
            <a:pPr>
              <a:lnSpc>
                <a:spcPct val="140000"/>
              </a:lnSpc>
            </a:pPr>
            <a:r>
              <a:rPr lang="kk-KZ" sz="1100" dirty="0">
                <a:solidFill>
                  <a:srgbClr val="2B6CB0"/>
                </a:solidFill>
                <a:latin typeface="Arial" panose="020B0604020202020204" pitchFamily="34" charset="0"/>
                <a:ea typeface="MiSans" pitchFamily="34" charset="-122"/>
                <a:cs typeface="Arial" panose="020B0604020202020204" pitchFamily="34" charset="0"/>
              </a:rPr>
              <a:t>Халықты әлеуметтік қолдау тиімділігін арттырудың өзекті мәселелерін талқылау, әлеуметтік қамсыздандыру саласында тәжірибе алмасу, сондай-ақ міндетті әлеуметтік сақтандыру жүйесін дамыту бойынша үздік халықаралық тәжірибелерді қарастыру</a:t>
            </a:r>
            <a:endParaRPr lang="kk-KZ" sz="1400" dirty="0">
              <a:latin typeface="Arial" panose="020B0604020202020204" pitchFamily="34" charset="0"/>
              <a:cs typeface="Arial" panose="020B0604020202020204" pitchFamily="34" charset="0"/>
            </a:endParaRPr>
          </a:p>
        </p:txBody>
      </p:sp>
      <p:sp>
        <p:nvSpPr>
          <p:cNvPr id="37" name="Shape 35"/>
          <p:cNvSpPr/>
          <p:nvPr/>
        </p:nvSpPr>
        <p:spPr>
          <a:xfrm>
            <a:off x="386804" y="6425611"/>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38" name="Text 36"/>
          <p:cNvSpPr/>
          <p:nvPr/>
        </p:nvSpPr>
        <p:spPr>
          <a:xfrm>
            <a:off x="593973" y="6397036"/>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39" name="Text 37"/>
          <p:cNvSpPr/>
          <p:nvPr/>
        </p:nvSpPr>
        <p:spPr>
          <a:xfrm>
            <a:off x="11727879" y="6397036"/>
            <a:ext cx="152400"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6</a:t>
            </a:r>
            <a:endParaRPr lang="en-US" sz="1000" dirty="0">
              <a:latin typeface="Arial" panose="020B0604020202020204" pitchFamily="34" charset="0"/>
              <a:cs typeface="Arial" panose="020B0604020202020204" pitchFamily="34" charset="0"/>
            </a:endParaRPr>
          </a:p>
        </p:txBody>
      </p:sp>
      <p:pic>
        <p:nvPicPr>
          <p:cNvPr id="43" name="Рисунок 42">
            <a:extLst>
              <a:ext uri="{FF2B5EF4-FFF2-40B4-BE49-F238E27FC236}">
                <a16:creationId xmlns:a16="http://schemas.microsoft.com/office/drawing/2014/main" id="{03E5F594-6AB9-CD3F-35AA-F6B71B5DD56E}"/>
              </a:ext>
            </a:extLst>
          </p:cNvPr>
          <p:cNvPicPr/>
          <p:nvPr/>
        </p:nvPicPr>
        <p:blipFill>
          <a:blip r:embed="rId4"/>
          <a:stretch>
            <a:fillRect/>
          </a:stretch>
        </p:blipFill>
        <p:spPr>
          <a:xfrm>
            <a:off x="8053802" y="1522961"/>
            <a:ext cx="3572290" cy="20948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4" name="Рисунок 43">
            <a:extLst>
              <a:ext uri="{FF2B5EF4-FFF2-40B4-BE49-F238E27FC236}">
                <a16:creationId xmlns:a16="http://schemas.microsoft.com/office/drawing/2014/main" id="{7C507F4F-577B-7F69-E45C-01E087FAA81B}"/>
              </a:ext>
            </a:extLst>
          </p:cNvPr>
          <p:cNvPicPr/>
          <p:nvPr/>
        </p:nvPicPr>
        <p:blipFill>
          <a:blip r:embed="rId5"/>
          <a:stretch>
            <a:fillRect/>
          </a:stretch>
        </p:blipFill>
        <p:spPr>
          <a:xfrm>
            <a:off x="6983896" y="3865288"/>
            <a:ext cx="4642196" cy="20948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5" name="Text 11">
            <a:extLst>
              <a:ext uri="{FF2B5EF4-FFF2-40B4-BE49-F238E27FC236}">
                <a16:creationId xmlns:a16="http://schemas.microsoft.com/office/drawing/2014/main" id="{B18D79F1-72F8-4D20-B4D7-4BC941331772}"/>
              </a:ext>
            </a:extLst>
          </p:cNvPr>
          <p:cNvSpPr/>
          <p:nvPr/>
        </p:nvSpPr>
        <p:spPr>
          <a:xfrm>
            <a:off x="1262476" y="2328550"/>
            <a:ext cx="10287000" cy="247650"/>
          </a:xfrm>
          <a:prstGeom prst="rect">
            <a:avLst/>
          </a:prstGeom>
          <a:noFill/>
          <a:ln/>
        </p:spPr>
        <p:txBody>
          <a:bodyPr wrap="square" lIns="0" tIns="0" rIns="0" bIns="0" rtlCol="0" anchor="ctr"/>
          <a:lstStyle/>
          <a:p>
            <a:pPr>
              <a:lnSpc>
                <a:spcPct val="140000"/>
              </a:lnSpc>
            </a:pPr>
            <a:r>
              <a:rPr lang="ru-RU" sz="1200" dirty="0" err="1">
                <a:solidFill>
                  <a:srgbClr val="2B6CB0"/>
                </a:solidFill>
                <a:latin typeface="MiSans" pitchFamily="34" charset="0"/>
                <a:ea typeface="MiSans" pitchFamily="34" charset="-122"/>
                <a:cs typeface="MiSans" pitchFamily="34" charset="-120"/>
              </a:rPr>
              <a:t>Ұйымдастырушылар</a:t>
            </a:r>
            <a:r>
              <a:rPr lang="ru-RU" sz="1200" dirty="0">
                <a:solidFill>
                  <a:srgbClr val="2B6CB0"/>
                </a:solidFill>
                <a:latin typeface="MiSans" pitchFamily="34" charset="0"/>
                <a:ea typeface="MiSans" pitchFamily="34" charset="-122"/>
                <a:cs typeface="MiSans" pitchFamily="34" charset="-120"/>
              </a:rPr>
              <a:t>: ҚР ЕХӘҚМ, </a:t>
            </a:r>
            <a:r>
              <a:rPr lang="ru-RU" sz="1200" dirty="0" err="1">
                <a:solidFill>
                  <a:srgbClr val="2B6CB0"/>
                </a:solidFill>
                <a:latin typeface="MiSans" pitchFamily="34" charset="0"/>
                <a:ea typeface="MiSans" pitchFamily="34" charset="-122"/>
                <a:cs typeface="MiSans" pitchFamily="34" charset="-120"/>
              </a:rPr>
              <a:t>Қор</a:t>
            </a:r>
            <a:endParaRPr lang="en-US" sz="1600" dirty="0">
              <a:highlight>
                <a:srgbClr val="00FFFF"/>
              </a:highlight>
            </a:endParaRPr>
          </a:p>
        </p:txBody>
      </p:sp>
      <p:sp>
        <p:nvSpPr>
          <p:cNvPr id="46" name="Shape 20">
            <a:extLst>
              <a:ext uri="{FF2B5EF4-FFF2-40B4-BE49-F238E27FC236}">
                <a16:creationId xmlns:a16="http://schemas.microsoft.com/office/drawing/2014/main" id="{BD8E29B1-5C82-4726-BC42-CBC13823699A}"/>
              </a:ext>
            </a:extLst>
          </p:cNvPr>
          <p:cNvSpPr/>
          <p:nvPr/>
        </p:nvSpPr>
        <p:spPr>
          <a:xfrm>
            <a:off x="704850" y="3042338"/>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2B6CB0"/>
          </a:solidFill>
          <a:ln/>
        </p:spPr>
      </p:sp>
      <p:sp>
        <p:nvSpPr>
          <p:cNvPr id="47" name="Shape 20">
            <a:extLst>
              <a:ext uri="{FF2B5EF4-FFF2-40B4-BE49-F238E27FC236}">
                <a16:creationId xmlns:a16="http://schemas.microsoft.com/office/drawing/2014/main" id="{6B5D18AB-E50D-428C-8A19-70CB3E7F75C2}"/>
              </a:ext>
            </a:extLst>
          </p:cNvPr>
          <p:cNvSpPr/>
          <p:nvPr/>
        </p:nvSpPr>
        <p:spPr>
          <a:xfrm>
            <a:off x="708025" y="4176366"/>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2B6CB0"/>
          </a:solidFill>
          <a:ln/>
        </p:spPr>
      </p:sp>
      <p:sp>
        <p:nvSpPr>
          <p:cNvPr id="48" name="Shape 31">
            <a:extLst>
              <a:ext uri="{FF2B5EF4-FFF2-40B4-BE49-F238E27FC236}">
                <a16:creationId xmlns:a16="http://schemas.microsoft.com/office/drawing/2014/main" id="{F862A2D5-AF66-435B-A5E4-659B2A62AB71}"/>
              </a:ext>
            </a:extLst>
          </p:cNvPr>
          <p:cNvSpPr/>
          <p:nvPr/>
        </p:nvSpPr>
        <p:spPr>
          <a:xfrm>
            <a:off x="673169" y="4714874"/>
            <a:ext cx="171450" cy="171450"/>
          </a:xfrm>
          <a:custGeom>
            <a:avLst/>
            <a:gdLst/>
            <a:ahLst/>
            <a:cxnLst/>
            <a:rect l="l" t="t" r="r" b="b"/>
            <a:pathLst>
              <a:path w="171450" h="171450">
                <a:moveTo>
                  <a:pt x="150019" y="85725"/>
                </a:moveTo>
                <a:cubicBezTo>
                  <a:pt x="150019" y="50240"/>
                  <a:pt x="121210" y="21431"/>
                  <a:pt x="85725" y="21431"/>
                </a:cubicBezTo>
                <a:cubicBezTo>
                  <a:pt x="50240" y="21431"/>
                  <a:pt x="21431" y="50240"/>
                  <a:pt x="21431" y="85725"/>
                </a:cubicBezTo>
                <a:cubicBezTo>
                  <a:pt x="21431" y="121210"/>
                  <a:pt x="50240" y="150019"/>
                  <a:pt x="85725" y="150019"/>
                </a:cubicBezTo>
                <a:cubicBezTo>
                  <a:pt x="121210" y="150019"/>
                  <a:pt x="150019" y="121210"/>
                  <a:pt x="150019" y="85725"/>
                </a:cubicBezTo>
                <a:close/>
                <a:moveTo>
                  <a:pt x="0" y="85725"/>
                </a:moveTo>
                <a:cubicBezTo>
                  <a:pt x="0" y="38412"/>
                  <a:pt x="38412" y="0"/>
                  <a:pt x="85725" y="0"/>
                </a:cubicBezTo>
                <a:cubicBezTo>
                  <a:pt x="133038" y="0"/>
                  <a:pt x="171450" y="38412"/>
                  <a:pt x="171450" y="85725"/>
                </a:cubicBezTo>
                <a:cubicBezTo>
                  <a:pt x="171450" y="133038"/>
                  <a:pt x="133038" y="171450"/>
                  <a:pt x="85725" y="171450"/>
                </a:cubicBezTo>
                <a:cubicBezTo>
                  <a:pt x="38412" y="171450"/>
                  <a:pt x="0" y="133038"/>
                  <a:pt x="0" y="85725"/>
                </a:cubicBezTo>
                <a:close/>
                <a:moveTo>
                  <a:pt x="85725" y="112514"/>
                </a:moveTo>
                <a:cubicBezTo>
                  <a:pt x="100510" y="112514"/>
                  <a:pt x="112514" y="100510"/>
                  <a:pt x="112514" y="85725"/>
                </a:cubicBezTo>
                <a:cubicBezTo>
                  <a:pt x="112514" y="70940"/>
                  <a:pt x="100510" y="58936"/>
                  <a:pt x="85725" y="58936"/>
                </a:cubicBezTo>
                <a:cubicBezTo>
                  <a:pt x="70940" y="58936"/>
                  <a:pt x="58936" y="70940"/>
                  <a:pt x="58936" y="85725"/>
                </a:cubicBezTo>
                <a:cubicBezTo>
                  <a:pt x="58936" y="100510"/>
                  <a:pt x="70940" y="112514"/>
                  <a:pt x="85725" y="112514"/>
                </a:cubicBezTo>
                <a:close/>
                <a:moveTo>
                  <a:pt x="85725" y="37505"/>
                </a:moveTo>
                <a:cubicBezTo>
                  <a:pt x="112339" y="37505"/>
                  <a:pt x="133945" y="59111"/>
                  <a:pt x="133945" y="85725"/>
                </a:cubicBezTo>
                <a:cubicBezTo>
                  <a:pt x="133945" y="112339"/>
                  <a:pt x="112339" y="133945"/>
                  <a:pt x="85725" y="133945"/>
                </a:cubicBezTo>
                <a:cubicBezTo>
                  <a:pt x="59111" y="133945"/>
                  <a:pt x="37505" y="112339"/>
                  <a:pt x="37505" y="85725"/>
                </a:cubicBezTo>
                <a:cubicBezTo>
                  <a:pt x="37505" y="59111"/>
                  <a:pt x="59111" y="37505"/>
                  <a:pt x="85725" y="37505"/>
                </a:cubicBezTo>
                <a:close/>
                <a:moveTo>
                  <a:pt x="75009" y="85725"/>
                </a:moveTo>
                <a:cubicBezTo>
                  <a:pt x="75009" y="79811"/>
                  <a:pt x="79811" y="75009"/>
                  <a:pt x="85725" y="75009"/>
                </a:cubicBezTo>
                <a:cubicBezTo>
                  <a:pt x="91639" y="75009"/>
                  <a:pt x="96441" y="79811"/>
                  <a:pt x="96441" y="85725"/>
                </a:cubicBezTo>
                <a:cubicBezTo>
                  <a:pt x="96441" y="91639"/>
                  <a:pt x="91639" y="96441"/>
                  <a:pt x="85725" y="96441"/>
                </a:cubicBezTo>
                <a:cubicBezTo>
                  <a:pt x="79811" y="96441"/>
                  <a:pt x="75009" y="91639"/>
                  <a:pt x="75009" y="85725"/>
                </a:cubicBezTo>
                <a:close/>
              </a:path>
            </a:pathLst>
          </a:custGeom>
          <a:solidFill>
            <a:srgbClr val="2B6CB0"/>
          </a:solidFill>
          <a:ln/>
        </p:spPr>
      </p:sp>
    </p:spTree>
  </p:cSld>
  <p:clrMapOvr>
    <a:overrideClrMapping bg1="lt1" tx1="dk1" bg2="lt2" tx2="dk2" accent1="accent1" accent2="accent2" accent3="accent3" accent4="accent4" accent5="accent5" accent6="accent6" hlink="hlink" folHlink="folHlink"/>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381000" y="438150"/>
            <a:ext cx="457200" cy="457200"/>
          </a:xfrm>
          <a:prstGeom prst="roundRect">
            <a:avLst>
              <a:gd name="adj" fmla="val 25000"/>
            </a:avLst>
          </a:prstGeom>
          <a:gradFill flip="none" rotWithShape="1">
            <a:gsLst>
              <a:gs pos="0">
                <a:srgbClr val="1A365D"/>
              </a:gs>
              <a:gs pos="100000">
                <a:srgbClr val="2B6CB0"/>
              </a:gs>
            </a:gsLst>
            <a:lin ang="2700000" scaled="1"/>
          </a:gradFill>
          <a:ln/>
          <a:effectLst>
            <a:outerShdw blurRad="142875" dist="95250" dir="5400000" algn="bl" rotWithShape="0">
              <a:srgbClr val="000000">
                <a:alpha val="10196"/>
              </a:srgbClr>
            </a:outerShdw>
          </a:effectLst>
        </p:spPr>
      </p:sp>
      <p:sp>
        <p:nvSpPr>
          <p:cNvPr id="3" name="Shape 1"/>
          <p:cNvSpPr/>
          <p:nvPr/>
        </p:nvSpPr>
        <p:spPr>
          <a:xfrm>
            <a:off x="526256" y="571500"/>
            <a:ext cx="166688" cy="190500"/>
          </a:xfrm>
          <a:custGeom>
            <a:avLst/>
            <a:gdLst/>
            <a:ahLst/>
            <a:cxnLst/>
            <a:rect l="l" t="t" r="r" b="b"/>
            <a:pathLst>
              <a:path w="166688" h="190500">
                <a:moveTo>
                  <a:pt x="91492" y="-9637"/>
                </a:moveTo>
                <a:cubicBezTo>
                  <a:pt x="86506" y="-12688"/>
                  <a:pt x="80218" y="-12688"/>
                  <a:pt x="75233" y="-9637"/>
                </a:cubicBezTo>
                <a:cubicBezTo>
                  <a:pt x="66154" y="-4093"/>
                  <a:pt x="60536" y="-2604"/>
                  <a:pt x="49895" y="-2828"/>
                </a:cubicBezTo>
                <a:cubicBezTo>
                  <a:pt x="44053" y="-2977"/>
                  <a:pt x="38621" y="186"/>
                  <a:pt x="35793" y="5321"/>
                </a:cubicBezTo>
                <a:cubicBezTo>
                  <a:pt x="30696" y="14660"/>
                  <a:pt x="26566" y="18790"/>
                  <a:pt x="17227" y="23887"/>
                </a:cubicBezTo>
                <a:cubicBezTo>
                  <a:pt x="12092" y="26677"/>
                  <a:pt x="8967" y="32147"/>
                  <a:pt x="9079" y="37988"/>
                </a:cubicBezTo>
                <a:cubicBezTo>
                  <a:pt x="9339" y="48630"/>
                  <a:pt x="7813" y="54248"/>
                  <a:pt x="2270" y="63326"/>
                </a:cubicBezTo>
                <a:cubicBezTo>
                  <a:pt x="-781" y="68312"/>
                  <a:pt x="-781" y="74600"/>
                  <a:pt x="2270" y="79586"/>
                </a:cubicBezTo>
                <a:cubicBezTo>
                  <a:pt x="7813" y="88664"/>
                  <a:pt x="9302" y="94283"/>
                  <a:pt x="9079" y="104924"/>
                </a:cubicBezTo>
                <a:cubicBezTo>
                  <a:pt x="8930" y="110765"/>
                  <a:pt x="12092" y="116198"/>
                  <a:pt x="17227" y="119025"/>
                </a:cubicBezTo>
                <a:cubicBezTo>
                  <a:pt x="25450" y="123527"/>
                  <a:pt x="29617" y="127248"/>
                  <a:pt x="34007" y="134466"/>
                </a:cubicBezTo>
                <a:lnTo>
                  <a:pt x="15887" y="170594"/>
                </a:lnTo>
                <a:cubicBezTo>
                  <a:pt x="13692" y="175022"/>
                  <a:pt x="15478" y="180380"/>
                  <a:pt x="19869" y="182575"/>
                </a:cubicBezTo>
                <a:lnTo>
                  <a:pt x="51867" y="198574"/>
                </a:lnTo>
                <a:cubicBezTo>
                  <a:pt x="56145" y="200695"/>
                  <a:pt x="61354" y="199095"/>
                  <a:pt x="63661" y="194928"/>
                </a:cubicBezTo>
                <a:lnTo>
                  <a:pt x="83307" y="159544"/>
                </a:lnTo>
                <a:lnTo>
                  <a:pt x="102952" y="194928"/>
                </a:lnTo>
                <a:cubicBezTo>
                  <a:pt x="105259" y="199095"/>
                  <a:pt x="110468" y="200732"/>
                  <a:pt x="114746" y="198574"/>
                </a:cubicBezTo>
                <a:lnTo>
                  <a:pt x="146745" y="182575"/>
                </a:lnTo>
                <a:cubicBezTo>
                  <a:pt x="151172" y="180380"/>
                  <a:pt x="152958" y="175022"/>
                  <a:pt x="150726" y="170594"/>
                </a:cubicBezTo>
                <a:lnTo>
                  <a:pt x="132643" y="134429"/>
                </a:lnTo>
                <a:cubicBezTo>
                  <a:pt x="136996" y="127211"/>
                  <a:pt x="141201" y="123490"/>
                  <a:pt x="149423" y="118988"/>
                </a:cubicBezTo>
                <a:cubicBezTo>
                  <a:pt x="154558" y="116198"/>
                  <a:pt x="157683" y="110728"/>
                  <a:pt x="157572" y="104887"/>
                </a:cubicBezTo>
                <a:cubicBezTo>
                  <a:pt x="157311" y="94245"/>
                  <a:pt x="158837" y="88627"/>
                  <a:pt x="164381" y="79549"/>
                </a:cubicBezTo>
                <a:cubicBezTo>
                  <a:pt x="167432" y="74563"/>
                  <a:pt x="167432" y="68275"/>
                  <a:pt x="164381" y="63289"/>
                </a:cubicBezTo>
                <a:cubicBezTo>
                  <a:pt x="158837" y="54211"/>
                  <a:pt x="157349" y="48592"/>
                  <a:pt x="157572" y="37951"/>
                </a:cubicBezTo>
                <a:cubicBezTo>
                  <a:pt x="157721" y="32110"/>
                  <a:pt x="154558" y="26677"/>
                  <a:pt x="149423" y="23850"/>
                </a:cubicBezTo>
                <a:cubicBezTo>
                  <a:pt x="140084" y="18752"/>
                  <a:pt x="135954" y="14622"/>
                  <a:pt x="130857" y="5283"/>
                </a:cubicBezTo>
                <a:cubicBezTo>
                  <a:pt x="128067" y="149"/>
                  <a:pt x="122597" y="-2977"/>
                  <a:pt x="116756" y="-2865"/>
                </a:cubicBezTo>
                <a:cubicBezTo>
                  <a:pt x="106114" y="-2604"/>
                  <a:pt x="100496" y="-4130"/>
                  <a:pt x="91418" y="-9674"/>
                </a:cubicBezTo>
                <a:close/>
                <a:moveTo>
                  <a:pt x="83344" y="35719"/>
                </a:moveTo>
                <a:cubicBezTo>
                  <a:pt x="103057" y="35719"/>
                  <a:pt x="119063" y="51724"/>
                  <a:pt x="119063" y="71438"/>
                </a:cubicBezTo>
                <a:cubicBezTo>
                  <a:pt x="119063" y="91151"/>
                  <a:pt x="103057" y="107156"/>
                  <a:pt x="83344" y="107156"/>
                </a:cubicBezTo>
                <a:cubicBezTo>
                  <a:pt x="63630" y="107156"/>
                  <a:pt x="47625" y="91151"/>
                  <a:pt x="47625" y="71438"/>
                </a:cubicBezTo>
                <a:cubicBezTo>
                  <a:pt x="47625" y="51724"/>
                  <a:pt x="63630" y="35719"/>
                  <a:pt x="83344" y="35719"/>
                </a:cubicBezTo>
                <a:close/>
              </a:path>
            </a:pathLst>
          </a:custGeom>
          <a:solidFill>
            <a:srgbClr val="FFFFFF"/>
          </a:solidFill>
          <a:ln/>
        </p:spPr>
      </p:sp>
      <p:sp>
        <p:nvSpPr>
          <p:cNvPr id="4" name="Text 2"/>
          <p:cNvSpPr/>
          <p:nvPr/>
        </p:nvSpPr>
        <p:spPr>
          <a:xfrm>
            <a:off x="952500" y="381000"/>
            <a:ext cx="6953250" cy="190500"/>
          </a:xfrm>
          <a:prstGeom prst="rect">
            <a:avLst/>
          </a:prstGeom>
          <a:noFill/>
          <a:ln/>
        </p:spPr>
        <p:txBody>
          <a:bodyPr wrap="square" lIns="0" tIns="0" rIns="0" bIns="0" rtlCol="0" anchor="ctr"/>
          <a:lstStyle/>
          <a:p>
            <a:pPr>
              <a:lnSpc>
                <a:spcPct val="120000"/>
              </a:lnSpc>
            </a:pPr>
            <a:r>
              <a:rPr lang="kk-KZ" sz="1000" b="1" kern="0" spc="53" dirty="0">
                <a:solidFill>
                  <a:srgbClr val="4299E1"/>
                </a:solidFill>
                <a:latin typeface="Arial" panose="020B0604020202020204" pitchFamily="34" charset="0"/>
                <a:ea typeface="MiSans" pitchFamily="34" charset="-122"/>
                <a:cs typeface="Arial" panose="020B0604020202020204" pitchFamily="34" charset="0"/>
              </a:rPr>
              <a:t>0</a:t>
            </a:r>
            <a:r>
              <a:rPr lang="en-US" sz="1000" b="1" kern="0" spc="53" dirty="0">
                <a:solidFill>
                  <a:srgbClr val="4299E1"/>
                </a:solidFill>
                <a:latin typeface="Arial" panose="020B0604020202020204" pitchFamily="34" charset="0"/>
                <a:ea typeface="MiSans" pitchFamily="34" charset="-122"/>
                <a:cs typeface="Arial" panose="020B0604020202020204" pitchFamily="34" charset="0"/>
              </a:rPr>
              <a:t>1</a:t>
            </a:r>
            <a:r>
              <a:rPr lang="kk-KZ" sz="1000" b="1" kern="0" spc="53" dirty="0">
                <a:solidFill>
                  <a:srgbClr val="4299E1"/>
                </a:solidFill>
                <a:latin typeface="Arial" panose="020B0604020202020204" pitchFamily="34" charset="0"/>
                <a:ea typeface="MiSans" pitchFamily="34" charset="-122"/>
                <a:cs typeface="Arial" panose="020B0604020202020204" pitchFamily="34" charset="0"/>
              </a:rPr>
              <a:t>- ТАРАУ</a:t>
            </a:r>
            <a:endParaRPr lang="en-US" sz="1000" dirty="0">
              <a:latin typeface="Arial" panose="020B0604020202020204" pitchFamily="34" charset="0"/>
              <a:cs typeface="Arial" panose="020B0604020202020204" pitchFamily="34" charset="0"/>
            </a:endParaRPr>
          </a:p>
        </p:txBody>
      </p:sp>
      <p:sp>
        <p:nvSpPr>
          <p:cNvPr id="5" name="Text 3"/>
          <p:cNvSpPr/>
          <p:nvPr/>
        </p:nvSpPr>
        <p:spPr>
          <a:xfrm>
            <a:off x="952500" y="571500"/>
            <a:ext cx="7058025" cy="381000"/>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НЕГІЗГІ ИМИДЖДІК ІС-ШАРАЛАР</a:t>
            </a:r>
            <a:endParaRPr lang="en-US" sz="2400" dirty="0"/>
          </a:p>
        </p:txBody>
      </p:sp>
      <p:sp>
        <p:nvSpPr>
          <p:cNvPr id="6" name="Shape 4"/>
          <p:cNvSpPr/>
          <p:nvPr/>
        </p:nvSpPr>
        <p:spPr>
          <a:xfrm>
            <a:off x="381000" y="1028700"/>
            <a:ext cx="914400" cy="38100"/>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p:cNvSpPr/>
          <p:nvPr/>
        </p:nvSpPr>
        <p:spPr>
          <a:xfrm>
            <a:off x="381000" y="1219200"/>
            <a:ext cx="11430000" cy="4953000"/>
          </a:xfrm>
          <a:prstGeom prst="roundRect">
            <a:avLst>
              <a:gd name="adj" fmla="val 2308"/>
            </a:avLst>
          </a:prstGeom>
          <a:solidFill>
            <a:srgbClr val="FFFFFF"/>
          </a:solidFill>
          <a:ln/>
          <a:effectLst>
            <a:outerShdw blurRad="57150" dist="38100" dir="5400000" algn="bl" rotWithShape="0">
              <a:srgbClr val="000000">
                <a:alpha val="10196"/>
              </a:srgbClr>
            </a:outerShdw>
          </a:effectLst>
        </p:spPr>
      </p:sp>
      <p:sp>
        <p:nvSpPr>
          <p:cNvPr id="8" name="Shape 6"/>
          <p:cNvSpPr/>
          <p:nvPr/>
        </p:nvSpPr>
        <p:spPr>
          <a:xfrm>
            <a:off x="609600" y="1447800"/>
            <a:ext cx="609600" cy="609600"/>
          </a:xfrm>
          <a:prstGeom prst="roundRect">
            <a:avLst>
              <a:gd name="adj" fmla="val 50000"/>
            </a:avLst>
          </a:prstGeom>
          <a:gradFill flip="none" rotWithShape="1">
            <a:gsLst>
              <a:gs pos="0">
                <a:srgbClr val="1A365D"/>
              </a:gs>
              <a:gs pos="100000">
                <a:srgbClr val="2B6CB0"/>
              </a:gs>
            </a:gsLst>
            <a:lin ang="2700000" scaled="1"/>
          </a:gradFill>
          <a:ln/>
        </p:spPr>
      </p:sp>
      <p:sp>
        <p:nvSpPr>
          <p:cNvPr id="9" name="Shape 7"/>
          <p:cNvSpPr/>
          <p:nvPr/>
        </p:nvSpPr>
        <p:spPr>
          <a:xfrm>
            <a:off x="800100" y="1638300"/>
            <a:ext cx="228600" cy="228600"/>
          </a:xfrm>
          <a:custGeom>
            <a:avLst/>
            <a:gdLst/>
            <a:ahLst/>
            <a:cxnLst/>
            <a:rect l="l" t="t" r="r" b="b"/>
            <a:pathLst>
              <a:path w="228600" h="228600">
                <a:moveTo>
                  <a:pt x="64428" y="0"/>
                </a:moveTo>
                <a:lnTo>
                  <a:pt x="164440" y="0"/>
                </a:lnTo>
                <a:cubicBezTo>
                  <a:pt x="176272" y="0"/>
                  <a:pt x="185916" y="9733"/>
                  <a:pt x="185470" y="21521"/>
                </a:cubicBezTo>
                <a:cubicBezTo>
                  <a:pt x="185380" y="23887"/>
                  <a:pt x="185291" y="26253"/>
                  <a:pt x="185157" y="28575"/>
                </a:cubicBezTo>
                <a:lnTo>
                  <a:pt x="207303" y="28575"/>
                </a:lnTo>
                <a:cubicBezTo>
                  <a:pt x="218956" y="28575"/>
                  <a:pt x="229225" y="38219"/>
                  <a:pt x="228332" y="50810"/>
                </a:cubicBezTo>
                <a:cubicBezTo>
                  <a:pt x="224983" y="97110"/>
                  <a:pt x="201320" y="122560"/>
                  <a:pt x="175647" y="135865"/>
                </a:cubicBezTo>
                <a:cubicBezTo>
                  <a:pt x="168593" y="139526"/>
                  <a:pt x="161404" y="142250"/>
                  <a:pt x="154573" y="144259"/>
                </a:cubicBezTo>
                <a:cubicBezTo>
                  <a:pt x="145554" y="157029"/>
                  <a:pt x="136178" y="163770"/>
                  <a:pt x="128721" y="167387"/>
                </a:cubicBezTo>
                <a:lnTo>
                  <a:pt x="128721" y="200025"/>
                </a:lnTo>
                <a:lnTo>
                  <a:pt x="157296" y="200025"/>
                </a:lnTo>
                <a:cubicBezTo>
                  <a:pt x="165199" y="200025"/>
                  <a:pt x="171584" y="206410"/>
                  <a:pt x="171584" y="214313"/>
                </a:cubicBezTo>
                <a:cubicBezTo>
                  <a:pt x="171584" y="222215"/>
                  <a:pt x="165199" y="228600"/>
                  <a:pt x="157296" y="228600"/>
                </a:cubicBezTo>
                <a:lnTo>
                  <a:pt x="71571" y="228600"/>
                </a:lnTo>
                <a:cubicBezTo>
                  <a:pt x="63669" y="228600"/>
                  <a:pt x="57284" y="222215"/>
                  <a:pt x="57284" y="214313"/>
                </a:cubicBezTo>
                <a:cubicBezTo>
                  <a:pt x="57284" y="206410"/>
                  <a:pt x="63669" y="200025"/>
                  <a:pt x="71571" y="200025"/>
                </a:cubicBezTo>
                <a:lnTo>
                  <a:pt x="100146" y="200025"/>
                </a:lnTo>
                <a:lnTo>
                  <a:pt x="100146" y="167387"/>
                </a:lnTo>
                <a:cubicBezTo>
                  <a:pt x="93003" y="163949"/>
                  <a:pt x="84118" y="157564"/>
                  <a:pt x="75456" y="145822"/>
                </a:cubicBezTo>
                <a:cubicBezTo>
                  <a:pt x="67241" y="143679"/>
                  <a:pt x="58311" y="140419"/>
                  <a:pt x="49604" y="135508"/>
                </a:cubicBezTo>
                <a:cubicBezTo>
                  <a:pt x="25450" y="121980"/>
                  <a:pt x="3661" y="96485"/>
                  <a:pt x="536" y="50721"/>
                </a:cubicBezTo>
                <a:cubicBezTo>
                  <a:pt x="-313" y="38174"/>
                  <a:pt x="9912" y="28530"/>
                  <a:pt x="21565" y="28530"/>
                </a:cubicBezTo>
                <a:lnTo>
                  <a:pt x="43711" y="28530"/>
                </a:lnTo>
                <a:cubicBezTo>
                  <a:pt x="43577" y="26209"/>
                  <a:pt x="43488" y="23887"/>
                  <a:pt x="43398" y="21476"/>
                </a:cubicBezTo>
                <a:cubicBezTo>
                  <a:pt x="42952" y="9644"/>
                  <a:pt x="52596" y="-45"/>
                  <a:pt x="64428" y="-45"/>
                </a:cubicBezTo>
                <a:close/>
                <a:moveTo>
                  <a:pt x="45318" y="50006"/>
                </a:moveTo>
                <a:lnTo>
                  <a:pt x="21922" y="50006"/>
                </a:lnTo>
                <a:cubicBezTo>
                  <a:pt x="24691" y="87823"/>
                  <a:pt x="42059" y="106754"/>
                  <a:pt x="59963" y="116800"/>
                </a:cubicBezTo>
                <a:cubicBezTo>
                  <a:pt x="53533" y="100146"/>
                  <a:pt x="48220" y="78403"/>
                  <a:pt x="45318" y="50006"/>
                </a:cubicBezTo>
                <a:close/>
                <a:moveTo>
                  <a:pt x="169664" y="114657"/>
                </a:moveTo>
                <a:cubicBezTo>
                  <a:pt x="187747" y="104031"/>
                  <a:pt x="204088" y="85145"/>
                  <a:pt x="206856" y="50006"/>
                </a:cubicBezTo>
                <a:lnTo>
                  <a:pt x="183505" y="50006"/>
                </a:lnTo>
                <a:cubicBezTo>
                  <a:pt x="180737" y="77197"/>
                  <a:pt x="175736" y="98316"/>
                  <a:pt x="169664" y="114657"/>
                </a:cubicBezTo>
                <a:close/>
              </a:path>
            </a:pathLst>
          </a:custGeom>
          <a:solidFill>
            <a:srgbClr val="FFFFFF"/>
          </a:solidFill>
          <a:ln/>
        </p:spPr>
      </p:sp>
      <p:sp>
        <p:nvSpPr>
          <p:cNvPr id="10" name="Text 8"/>
          <p:cNvSpPr/>
          <p:nvPr/>
        </p:nvSpPr>
        <p:spPr>
          <a:xfrm>
            <a:off x="1371599" y="1447800"/>
            <a:ext cx="5706533" cy="304800"/>
          </a:xfrm>
          <a:prstGeom prst="rect">
            <a:avLst/>
          </a:prstGeom>
          <a:noFill/>
          <a:ln/>
        </p:spPr>
        <p:txBody>
          <a:bodyPr wrap="square" lIns="0" tIns="0" rIns="0" bIns="0" rtlCol="0" anchor="ctr"/>
          <a:lstStyle/>
          <a:p>
            <a:pPr>
              <a:lnSpc>
                <a:spcPct val="110000"/>
              </a:lnSpc>
            </a:pPr>
            <a:r>
              <a:rPr lang="ru-RU" b="1" dirty="0">
                <a:solidFill>
                  <a:srgbClr val="1A365D"/>
                </a:solidFill>
                <a:latin typeface="Quattrocento Sans" pitchFamily="34" charset="0"/>
                <a:ea typeface="Quattrocento Sans" pitchFamily="34" charset="-122"/>
                <a:cs typeface="Quattrocento Sans" pitchFamily="34" charset="-120"/>
              </a:rPr>
              <a:t>Әлеуметтік </a:t>
            </a:r>
            <a:r>
              <a:rPr lang="ru-RU" b="1" dirty="0" err="1">
                <a:solidFill>
                  <a:srgbClr val="1A365D"/>
                </a:solidFill>
                <a:latin typeface="Quattrocento Sans" pitchFamily="34" charset="0"/>
                <a:ea typeface="Quattrocento Sans" pitchFamily="34" charset="-122"/>
                <a:cs typeface="Quattrocento Sans" pitchFamily="34" charset="-120"/>
              </a:rPr>
              <a:t>қамсыздандырудың</a:t>
            </a:r>
            <a:r>
              <a:rPr lang="ru-RU" b="1" dirty="0">
                <a:solidFill>
                  <a:srgbClr val="1A365D"/>
                </a:solidFill>
                <a:latin typeface="Quattrocento Sans" pitchFamily="34" charset="0"/>
                <a:ea typeface="Quattrocento Sans" pitchFamily="34" charset="-122"/>
                <a:cs typeface="Quattrocento Sans" pitchFamily="34" charset="-120"/>
              </a:rPr>
              <a:t> </a:t>
            </a:r>
            <a:r>
              <a:rPr lang="ru-RU" b="1" dirty="0" err="1">
                <a:solidFill>
                  <a:srgbClr val="1A365D"/>
                </a:solidFill>
                <a:latin typeface="Quattrocento Sans" pitchFamily="34" charset="0"/>
                <a:ea typeface="Quattrocento Sans" pitchFamily="34" charset="-122"/>
                <a:cs typeface="Quattrocento Sans" pitchFamily="34" charset="-120"/>
              </a:rPr>
              <a:t>дүниежүзілік</a:t>
            </a:r>
            <a:r>
              <a:rPr lang="ru-RU" b="1" dirty="0">
                <a:solidFill>
                  <a:srgbClr val="1A365D"/>
                </a:solidFill>
                <a:latin typeface="Quattrocento Sans" pitchFamily="34" charset="0"/>
                <a:ea typeface="Quattrocento Sans" pitchFamily="34" charset="-122"/>
                <a:cs typeface="Quattrocento Sans" pitchFamily="34" charset="-120"/>
              </a:rPr>
              <a:t> форумы</a:t>
            </a:r>
            <a:endParaRPr lang="en-US" sz="1600" dirty="0"/>
          </a:p>
        </p:txBody>
      </p:sp>
      <p:sp>
        <p:nvSpPr>
          <p:cNvPr id="11" name="Shape 9"/>
          <p:cNvSpPr/>
          <p:nvPr/>
        </p:nvSpPr>
        <p:spPr>
          <a:xfrm>
            <a:off x="7078132" y="1485900"/>
            <a:ext cx="2192868" cy="266700"/>
          </a:xfrm>
          <a:prstGeom prst="roundRect">
            <a:avLst>
              <a:gd name="adj" fmla="val 50000"/>
            </a:avLst>
          </a:prstGeom>
          <a:solidFill>
            <a:srgbClr val="4299E1">
              <a:alpha val="10196"/>
            </a:srgbClr>
          </a:solidFill>
          <a:ln/>
        </p:spPr>
      </p:sp>
      <p:sp>
        <p:nvSpPr>
          <p:cNvPr id="12" name="Text 10"/>
          <p:cNvSpPr/>
          <p:nvPr/>
        </p:nvSpPr>
        <p:spPr>
          <a:xfrm>
            <a:off x="7078132" y="1485900"/>
            <a:ext cx="2734523" cy="266700"/>
          </a:xfrm>
          <a:prstGeom prst="rect">
            <a:avLst/>
          </a:prstGeom>
          <a:noFill/>
          <a:ln/>
        </p:spPr>
        <p:txBody>
          <a:bodyPr wrap="square" lIns="114300" tIns="38100" rIns="114300" bIns="38100" rtlCol="0" anchor="ctr"/>
          <a:lstStyle/>
          <a:p>
            <a:pPr>
              <a:lnSpc>
                <a:spcPct val="120000"/>
              </a:lnSpc>
            </a:pPr>
            <a:r>
              <a:rPr lang="ru-RU" sz="1050" b="1" dirty="0">
                <a:solidFill>
                  <a:srgbClr val="4299E1"/>
                </a:solidFill>
                <a:latin typeface="MiSans" pitchFamily="34" charset="0"/>
                <a:ea typeface="MiSans" pitchFamily="34" charset="-122"/>
                <a:cs typeface="MiSans" pitchFamily="34" charset="-120"/>
              </a:rPr>
              <a:t>2025 ж. 29 </a:t>
            </a:r>
            <a:r>
              <a:rPr lang="ru-RU" sz="1050" b="1" dirty="0" err="1">
                <a:solidFill>
                  <a:srgbClr val="4299E1"/>
                </a:solidFill>
                <a:latin typeface="MiSans" pitchFamily="34" charset="0"/>
                <a:ea typeface="MiSans" pitchFamily="34" charset="-122"/>
                <a:cs typeface="MiSans" pitchFamily="34" charset="-120"/>
              </a:rPr>
              <a:t>қыркүйек</a:t>
            </a:r>
            <a:r>
              <a:rPr lang="ru-RU" sz="1050" b="1" dirty="0">
                <a:solidFill>
                  <a:srgbClr val="4299E1"/>
                </a:solidFill>
                <a:latin typeface="MiSans" pitchFamily="34" charset="0"/>
                <a:ea typeface="MiSans" pitchFamily="34" charset="-122"/>
                <a:cs typeface="MiSans" pitchFamily="34" charset="-120"/>
              </a:rPr>
              <a:t> – 3 </a:t>
            </a:r>
            <a:r>
              <a:rPr lang="ru-RU" sz="1050" b="1" dirty="0" err="1">
                <a:solidFill>
                  <a:srgbClr val="4299E1"/>
                </a:solidFill>
                <a:latin typeface="MiSans" pitchFamily="34" charset="0"/>
                <a:ea typeface="MiSans" pitchFamily="34" charset="-122"/>
                <a:cs typeface="MiSans" pitchFamily="34" charset="-120"/>
              </a:rPr>
              <a:t>қазан</a:t>
            </a:r>
            <a:endParaRPr lang="en-US" sz="1600" dirty="0"/>
          </a:p>
        </p:txBody>
      </p:sp>
      <p:sp>
        <p:nvSpPr>
          <p:cNvPr id="13" name="Text 11"/>
          <p:cNvSpPr/>
          <p:nvPr/>
        </p:nvSpPr>
        <p:spPr>
          <a:xfrm>
            <a:off x="1371600" y="1828800"/>
            <a:ext cx="10287000" cy="247650"/>
          </a:xfrm>
          <a:prstGeom prst="rect">
            <a:avLst/>
          </a:prstGeom>
          <a:noFill/>
          <a:ln/>
        </p:spPr>
        <p:txBody>
          <a:bodyPr wrap="square" lIns="0" tIns="0" rIns="0" bIns="0" rtlCol="0" anchor="ctr"/>
          <a:lstStyle/>
          <a:p>
            <a:pPr>
              <a:lnSpc>
                <a:spcPct val="140000"/>
              </a:lnSpc>
            </a:pPr>
            <a:r>
              <a:rPr lang="ru-RU" sz="1200" dirty="0">
                <a:solidFill>
                  <a:srgbClr val="2B6CB0"/>
                </a:solidFill>
                <a:latin typeface="MiSans" pitchFamily="34" charset="0"/>
                <a:ea typeface="MiSans" pitchFamily="34" charset="-122"/>
                <a:cs typeface="MiSans" pitchFamily="34" charset="-120"/>
              </a:rPr>
              <a:t>Куала-Лумпур қ. (Малайзия), ХӘҚҚ </a:t>
            </a:r>
            <a:r>
              <a:rPr lang="ru-RU" sz="1200" dirty="0" err="1">
                <a:solidFill>
                  <a:srgbClr val="2B6CB0"/>
                </a:solidFill>
                <a:latin typeface="MiSans" pitchFamily="34" charset="0"/>
                <a:ea typeface="MiSans" pitchFamily="34" charset="-122"/>
                <a:cs typeface="MiSans" pitchFamily="34" charset="-120"/>
              </a:rPr>
              <a:t>ұйымдастырған</a:t>
            </a:r>
            <a:endParaRPr lang="en-US" sz="1600" dirty="0"/>
          </a:p>
        </p:txBody>
      </p:sp>
      <p:sp>
        <p:nvSpPr>
          <p:cNvPr id="14" name="Shape 12"/>
          <p:cNvSpPr/>
          <p:nvPr/>
        </p:nvSpPr>
        <p:spPr>
          <a:xfrm>
            <a:off x="614363" y="2271712"/>
            <a:ext cx="3617862" cy="1660713"/>
          </a:xfrm>
          <a:prstGeom prst="roundRect">
            <a:avLst>
              <a:gd name="adj" fmla="val 5000"/>
            </a:avLst>
          </a:prstGeom>
          <a:gradFill flip="none" rotWithShape="1">
            <a:gsLst>
              <a:gs pos="0">
                <a:srgbClr val="1A365D">
                  <a:alpha val="5000"/>
                </a:srgbClr>
              </a:gs>
              <a:gs pos="100000">
                <a:srgbClr val="000000">
                  <a:alpha val="0"/>
                </a:srgbClr>
              </a:gs>
            </a:gsLst>
            <a:lin ang="5400000" scaled="1"/>
          </a:gradFill>
          <a:ln w="12700">
            <a:solidFill>
              <a:srgbClr val="1A365D">
                <a:alpha val="10196"/>
              </a:srgbClr>
            </a:solidFill>
            <a:prstDash val="solid"/>
          </a:ln>
        </p:spPr>
      </p:sp>
      <p:sp>
        <p:nvSpPr>
          <p:cNvPr id="15" name="Shape 13"/>
          <p:cNvSpPr/>
          <p:nvPr/>
        </p:nvSpPr>
        <p:spPr>
          <a:xfrm>
            <a:off x="807244" y="2447925"/>
            <a:ext cx="166688" cy="190500"/>
          </a:xfrm>
          <a:custGeom>
            <a:avLst/>
            <a:gdLst/>
            <a:ahLst/>
            <a:cxnLst/>
            <a:rect l="l" t="t" r="r" b="b"/>
            <a:pathLst>
              <a:path w="166688" h="190500">
                <a:moveTo>
                  <a:pt x="83344" y="92273"/>
                </a:moveTo>
                <a:cubicBezTo>
                  <a:pt x="58702" y="92273"/>
                  <a:pt x="38695" y="72267"/>
                  <a:pt x="38695" y="47625"/>
                </a:cubicBezTo>
                <a:cubicBezTo>
                  <a:pt x="38695" y="22983"/>
                  <a:pt x="58702" y="2977"/>
                  <a:pt x="83344" y="2977"/>
                </a:cubicBezTo>
                <a:cubicBezTo>
                  <a:pt x="107986" y="2977"/>
                  <a:pt x="127992" y="22983"/>
                  <a:pt x="127992" y="47625"/>
                </a:cubicBezTo>
                <a:cubicBezTo>
                  <a:pt x="127992" y="72267"/>
                  <a:pt x="107986" y="92273"/>
                  <a:pt x="83344" y="92273"/>
                </a:cubicBezTo>
                <a:close/>
                <a:moveTo>
                  <a:pt x="71996" y="113109"/>
                </a:moveTo>
                <a:lnTo>
                  <a:pt x="94692" y="113109"/>
                </a:lnTo>
                <a:cubicBezTo>
                  <a:pt x="98301" y="113109"/>
                  <a:pt x="101203" y="116012"/>
                  <a:pt x="101203" y="119621"/>
                </a:cubicBezTo>
                <a:cubicBezTo>
                  <a:pt x="101203" y="121183"/>
                  <a:pt x="100645" y="122672"/>
                  <a:pt x="99640" y="123862"/>
                </a:cubicBezTo>
                <a:lnTo>
                  <a:pt x="89446" y="135768"/>
                </a:lnTo>
                <a:lnTo>
                  <a:pt x="100980" y="178594"/>
                </a:lnTo>
                <a:lnTo>
                  <a:pt x="101203" y="178594"/>
                </a:lnTo>
                <a:lnTo>
                  <a:pt x="114077" y="127062"/>
                </a:lnTo>
                <a:cubicBezTo>
                  <a:pt x="114895" y="123825"/>
                  <a:pt x="118207" y="121853"/>
                  <a:pt x="121332" y="123044"/>
                </a:cubicBezTo>
                <a:cubicBezTo>
                  <a:pt x="144363" y="131825"/>
                  <a:pt x="160734" y="154149"/>
                  <a:pt x="160734" y="180268"/>
                </a:cubicBezTo>
                <a:cubicBezTo>
                  <a:pt x="160734" y="185886"/>
                  <a:pt x="156158" y="190463"/>
                  <a:pt x="150540" y="190463"/>
                </a:cubicBezTo>
                <a:lnTo>
                  <a:pt x="16148" y="190500"/>
                </a:lnTo>
                <a:cubicBezTo>
                  <a:pt x="10530" y="190500"/>
                  <a:pt x="5953" y="185924"/>
                  <a:pt x="5953" y="180305"/>
                </a:cubicBezTo>
                <a:cubicBezTo>
                  <a:pt x="5953" y="154186"/>
                  <a:pt x="22324" y="131862"/>
                  <a:pt x="45355" y="123081"/>
                </a:cubicBezTo>
                <a:cubicBezTo>
                  <a:pt x="48481" y="121890"/>
                  <a:pt x="51792" y="123862"/>
                  <a:pt x="52611" y="127099"/>
                </a:cubicBezTo>
                <a:lnTo>
                  <a:pt x="65484" y="178631"/>
                </a:lnTo>
                <a:lnTo>
                  <a:pt x="65708" y="178631"/>
                </a:lnTo>
                <a:lnTo>
                  <a:pt x="77242" y="135806"/>
                </a:lnTo>
                <a:lnTo>
                  <a:pt x="67047" y="123899"/>
                </a:lnTo>
                <a:cubicBezTo>
                  <a:pt x="66042" y="122709"/>
                  <a:pt x="65484" y="121221"/>
                  <a:pt x="65484" y="119658"/>
                </a:cubicBezTo>
                <a:cubicBezTo>
                  <a:pt x="65484" y="116049"/>
                  <a:pt x="68387" y="113147"/>
                  <a:pt x="71996" y="113147"/>
                </a:cubicBezTo>
                <a:close/>
              </a:path>
            </a:pathLst>
          </a:custGeom>
          <a:solidFill>
            <a:srgbClr val="1A365D"/>
          </a:solidFill>
          <a:ln/>
        </p:spPr>
      </p:sp>
      <p:sp>
        <p:nvSpPr>
          <p:cNvPr id="16" name="Text 14"/>
          <p:cNvSpPr/>
          <p:nvPr/>
        </p:nvSpPr>
        <p:spPr>
          <a:xfrm>
            <a:off x="1085850" y="2428875"/>
            <a:ext cx="657225" cy="228600"/>
          </a:xfrm>
          <a:prstGeom prst="rect">
            <a:avLst/>
          </a:prstGeom>
          <a:noFill/>
          <a:ln/>
        </p:spPr>
        <p:txBody>
          <a:bodyPr wrap="square" lIns="0" tIns="0" rIns="0" bIns="0" rtlCol="0" anchor="ctr"/>
          <a:lstStyle/>
          <a:p>
            <a:pPr>
              <a:lnSpc>
                <a:spcPct val="130000"/>
              </a:lnSpc>
            </a:pPr>
            <a:r>
              <a:rPr lang="ru-RU" sz="1200" b="1" dirty="0" err="1">
                <a:solidFill>
                  <a:srgbClr val="1A365D"/>
                </a:solidFill>
                <a:latin typeface="Quattrocento Sans" pitchFamily="34" charset="0"/>
                <a:ea typeface="Quattrocento Sans" pitchFamily="34" charset="-122"/>
                <a:cs typeface="Quattrocento Sans" pitchFamily="34" charset="-120"/>
              </a:rPr>
              <a:t>Қатысу</a:t>
            </a:r>
            <a:endParaRPr lang="en-US" sz="1600" dirty="0"/>
          </a:p>
        </p:txBody>
      </p:sp>
      <p:sp>
        <p:nvSpPr>
          <p:cNvPr id="17" name="Text 15"/>
          <p:cNvSpPr/>
          <p:nvPr/>
        </p:nvSpPr>
        <p:spPr>
          <a:xfrm>
            <a:off x="794259" y="2898807"/>
            <a:ext cx="3320541" cy="647700"/>
          </a:xfrm>
          <a:prstGeom prst="rect">
            <a:avLst/>
          </a:prstGeom>
          <a:noFill/>
          <a:ln/>
        </p:spPr>
        <p:txBody>
          <a:bodyPr wrap="square" lIns="0" tIns="0" rIns="0" bIns="0" rtlCol="0" anchor="ctr"/>
          <a:lstStyle/>
          <a:p>
            <a:pPr algn="just">
              <a:lnSpc>
                <a:spcPct val="140000"/>
              </a:lnSpc>
            </a:pPr>
            <a:r>
              <a:rPr lang="kk-KZ" sz="1000" dirty="0">
                <a:solidFill>
                  <a:srgbClr val="2B6CB0"/>
                </a:solidFill>
                <a:latin typeface="Arial" panose="020B0604020202020204" pitchFamily="34" charset="0"/>
                <a:ea typeface="MiSans" pitchFamily="34" charset="-122"/>
                <a:cs typeface="Arial" panose="020B0604020202020204" pitchFamily="34" charset="0"/>
              </a:rPr>
              <a:t>Қордың Басқарма төрағасы А.М. Курманов сарапшы ретінде қатысып, «Балаларды, отбасыларды әлеуметтік қамтамасыз ету және тең мүмкіндіктер» тақырыбына арналған пленарлық сессияда баяндама жасады.</a:t>
            </a:r>
          </a:p>
        </p:txBody>
      </p:sp>
      <p:sp>
        <p:nvSpPr>
          <p:cNvPr id="22" name="Shape 20"/>
          <p:cNvSpPr/>
          <p:nvPr/>
        </p:nvSpPr>
        <p:spPr>
          <a:xfrm>
            <a:off x="4389387" y="2271713"/>
            <a:ext cx="3543300" cy="1524000"/>
          </a:xfrm>
          <a:prstGeom prst="roundRect">
            <a:avLst>
              <a:gd name="adj" fmla="val 5000"/>
            </a:avLst>
          </a:prstGeom>
          <a:gradFill flip="none" rotWithShape="1">
            <a:gsLst>
              <a:gs pos="0">
                <a:srgbClr val="4299E1">
                  <a:alpha val="5000"/>
                </a:srgbClr>
              </a:gs>
              <a:gs pos="100000">
                <a:srgbClr val="000000">
                  <a:alpha val="0"/>
                </a:srgbClr>
              </a:gs>
            </a:gsLst>
            <a:lin ang="5400000" scaled="1"/>
          </a:gradFill>
          <a:ln w="12700">
            <a:solidFill>
              <a:srgbClr val="4299E1">
                <a:alpha val="10196"/>
              </a:srgbClr>
            </a:solidFill>
            <a:prstDash val="solid"/>
          </a:ln>
        </p:spPr>
      </p:sp>
      <p:sp>
        <p:nvSpPr>
          <p:cNvPr id="23" name="Shape 21"/>
          <p:cNvSpPr/>
          <p:nvPr/>
        </p:nvSpPr>
        <p:spPr>
          <a:xfrm>
            <a:off x="4558455" y="2447925"/>
            <a:ext cx="214313" cy="190500"/>
          </a:xfrm>
          <a:custGeom>
            <a:avLst/>
            <a:gdLst/>
            <a:ahLst/>
            <a:cxnLst/>
            <a:rect l="l" t="t" r="r" b="b"/>
            <a:pathLst>
              <a:path w="214313" h="190500">
                <a:moveTo>
                  <a:pt x="0" y="47625"/>
                </a:moveTo>
                <a:cubicBezTo>
                  <a:pt x="0" y="34491"/>
                  <a:pt x="10678" y="23812"/>
                  <a:pt x="23812" y="23812"/>
                </a:cubicBezTo>
                <a:lnTo>
                  <a:pt x="190500" y="23812"/>
                </a:lnTo>
                <a:cubicBezTo>
                  <a:pt x="203634" y="23812"/>
                  <a:pt x="214313" y="34491"/>
                  <a:pt x="214313" y="47625"/>
                </a:cubicBezTo>
                <a:lnTo>
                  <a:pt x="214313" y="142875"/>
                </a:lnTo>
                <a:cubicBezTo>
                  <a:pt x="214313" y="156009"/>
                  <a:pt x="203634" y="166688"/>
                  <a:pt x="190500" y="166688"/>
                </a:cubicBezTo>
                <a:lnTo>
                  <a:pt x="23812" y="166688"/>
                </a:lnTo>
                <a:cubicBezTo>
                  <a:pt x="10678" y="166688"/>
                  <a:pt x="0" y="156009"/>
                  <a:pt x="0" y="142875"/>
                </a:cubicBezTo>
                <a:lnTo>
                  <a:pt x="0" y="47625"/>
                </a:lnTo>
                <a:close/>
                <a:moveTo>
                  <a:pt x="23812" y="59531"/>
                </a:moveTo>
                <a:lnTo>
                  <a:pt x="23812" y="71438"/>
                </a:lnTo>
                <a:cubicBezTo>
                  <a:pt x="23812" y="78023"/>
                  <a:pt x="29133" y="83344"/>
                  <a:pt x="35719" y="83344"/>
                </a:cubicBezTo>
                <a:lnTo>
                  <a:pt x="95250" y="83344"/>
                </a:lnTo>
                <a:cubicBezTo>
                  <a:pt x="101836" y="83344"/>
                  <a:pt x="107156" y="78023"/>
                  <a:pt x="107156" y="71438"/>
                </a:cubicBezTo>
                <a:lnTo>
                  <a:pt x="107156" y="59531"/>
                </a:lnTo>
                <a:cubicBezTo>
                  <a:pt x="107156" y="52946"/>
                  <a:pt x="101836" y="47625"/>
                  <a:pt x="95250" y="47625"/>
                </a:cubicBezTo>
                <a:lnTo>
                  <a:pt x="35719" y="47625"/>
                </a:lnTo>
                <a:cubicBezTo>
                  <a:pt x="29133" y="47625"/>
                  <a:pt x="23812" y="52946"/>
                  <a:pt x="23812" y="59531"/>
                </a:cubicBezTo>
                <a:close/>
                <a:moveTo>
                  <a:pt x="32742" y="130969"/>
                </a:moveTo>
                <a:cubicBezTo>
                  <a:pt x="27794" y="130969"/>
                  <a:pt x="23812" y="134950"/>
                  <a:pt x="23812" y="139898"/>
                </a:cubicBezTo>
                <a:cubicBezTo>
                  <a:pt x="23812" y="144847"/>
                  <a:pt x="27794" y="148828"/>
                  <a:pt x="32742" y="148828"/>
                </a:cubicBezTo>
                <a:lnTo>
                  <a:pt x="83344" y="148828"/>
                </a:lnTo>
                <a:cubicBezTo>
                  <a:pt x="88292" y="148828"/>
                  <a:pt x="92273" y="144847"/>
                  <a:pt x="92273" y="139898"/>
                </a:cubicBezTo>
                <a:cubicBezTo>
                  <a:pt x="92273" y="134950"/>
                  <a:pt x="88292" y="130969"/>
                  <a:pt x="83344" y="130969"/>
                </a:cubicBezTo>
                <a:lnTo>
                  <a:pt x="32742" y="130969"/>
                </a:lnTo>
                <a:close/>
                <a:moveTo>
                  <a:pt x="127992" y="130969"/>
                </a:moveTo>
                <a:cubicBezTo>
                  <a:pt x="123044" y="130969"/>
                  <a:pt x="119063" y="134950"/>
                  <a:pt x="119063" y="139898"/>
                </a:cubicBezTo>
                <a:cubicBezTo>
                  <a:pt x="119063" y="144847"/>
                  <a:pt x="123044" y="148828"/>
                  <a:pt x="127992" y="148828"/>
                </a:cubicBezTo>
                <a:lnTo>
                  <a:pt x="181570" y="148828"/>
                </a:lnTo>
                <a:cubicBezTo>
                  <a:pt x="186519" y="148828"/>
                  <a:pt x="190500" y="144847"/>
                  <a:pt x="190500" y="139898"/>
                </a:cubicBezTo>
                <a:cubicBezTo>
                  <a:pt x="190500" y="134950"/>
                  <a:pt x="186519" y="130969"/>
                  <a:pt x="181570" y="130969"/>
                </a:cubicBezTo>
                <a:lnTo>
                  <a:pt x="127992" y="130969"/>
                </a:lnTo>
                <a:close/>
                <a:moveTo>
                  <a:pt x="184547" y="71438"/>
                </a:moveTo>
                <a:cubicBezTo>
                  <a:pt x="184547" y="58295"/>
                  <a:pt x="173877" y="47625"/>
                  <a:pt x="160734" y="47625"/>
                </a:cubicBezTo>
                <a:cubicBezTo>
                  <a:pt x="147592" y="47625"/>
                  <a:pt x="136922" y="58295"/>
                  <a:pt x="136922" y="71438"/>
                </a:cubicBezTo>
                <a:cubicBezTo>
                  <a:pt x="136922" y="84580"/>
                  <a:pt x="147592" y="95250"/>
                  <a:pt x="160734" y="95250"/>
                </a:cubicBezTo>
                <a:cubicBezTo>
                  <a:pt x="173877" y="95250"/>
                  <a:pt x="184547" y="84580"/>
                  <a:pt x="184547" y="71438"/>
                </a:cubicBezTo>
                <a:close/>
                <a:moveTo>
                  <a:pt x="32742" y="116086"/>
                </a:moveTo>
                <a:cubicBezTo>
                  <a:pt x="37671" y="116086"/>
                  <a:pt x="41672" y="112085"/>
                  <a:pt x="41672" y="107156"/>
                </a:cubicBezTo>
                <a:cubicBezTo>
                  <a:pt x="41672" y="102228"/>
                  <a:pt x="37671" y="98227"/>
                  <a:pt x="32742" y="98227"/>
                </a:cubicBezTo>
                <a:cubicBezTo>
                  <a:pt x="27814" y="98227"/>
                  <a:pt x="23812" y="102228"/>
                  <a:pt x="23812" y="107156"/>
                </a:cubicBezTo>
                <a:cubicBezTo>
                  <a:pt x="23812" y="112085"/>
                  <a:pt x="27814" y="116086"/>
                  <a:pt x="32742" y="116086"/>
                </a:cubicBezTo>
                <a:close/>
                <a:moveTo>
                  <a:pt x="71438" y="107156"/>
                </a:moveTo>
                <a:cubicBezTo>
                  <a:pt x="71438" y="102228"/>
                  <a:pt x="67436" y="98227"/>
                  <a:pt x="62508" y="98227"/>
                </a:cubicBezTo>
                <a:cubicBezTo>
                  <a:pt x="57579" y="98227"/>
                  <a:pt x="53578" y="102228"/>
                  <a:pt x="53578" y="107156"/>
                </a:cubicBezTo>
                <a:cubicBezTo>
                  <a:pt x="53578" y="112085"/>
                  <a:pt x="57579" y="116086"/>
                  <a:pt x="62508" y="116086"/>
                </a:cubicBezTo>
                <a:cubicBezTo>
                  <a:pt x="67436" y="116086"/>
                  <a:pt x="71438" y="112085"/>
                  <a:pt x="71438" y="107156"/>
                </a:cubicBezTo>
                <a:close/>
                <a:moveTo>
                  <a:pt x="92273" y="116086"/>
                </a:moveTo>
                <a:cubicBezTo>
                  <a:pt x="97202" y="116086"/>
                  <a:pt x="101203" y="112085"/>
                  <a:pt x="101203" y="107156"/>
                </a:cubicBezTo>
                <a:cubicBezTo>
                  <a:pt x="101203" y="102228"/>
                  <a:pt x="97202" y="98227"/>
                  <a:pt x="92273" y="98227"/>
                </a:cubicBezTo>
                <a:cubicBezTo>
                  <a:pt x="87345" y="98227"/>
                  <a:pt x="83344" y="102228"/>
                  <a:pt x="83344" y="107156"/>
                </a:cubicBezTo>
                <a:cubicBezTo>
                  <a:pt x="83344" y="112085"/>
                  <a:pt x="87345" y="116086"/>
                  <a:pt x="92273" y="116086"/>
                </a:cubicBezTo>
                <a:close/>
              </a:path>
            </a:pathLst>
          </a:custGeom>
          <a:solidFill>
            <a:srgbClr val="4299E1"/>
          </a:solidFill>
          <a:ln/>
        </p:spPr>
      </p:sp>
      <p:sp>
        <p:nvSpPr>
          <p:cNvPr id="24" name="Text 22"/>
          <p:cNvSpPr/>
          <p:nvPr/>
        </p:nvSpPr>
        <p:spPr>
          <a:xfrm>
            <a:off x="4860874" y="2384611"/>
            <a:ext cx="1590675" cy="228600"/>
          </a:xfrm>
          <a:prstGeom prst="rect">
            <a:avLst/>
          </a:prstGeom>
          <a:noFill/>
          <a:ln/>
        </p:spPr>
        <p:txBody>
          <a:bodyPr wrap="square" lIns="0" tIns="0" rIns="0" bIns="0" rtlCol="0" anchor="ctr"/>
          <a:lstStyle/>
          <a:p>
            <a:pPr>
              <a:lnSpc>
                <a:spcPct val="130000"/>
              </a:lnSpc>
            </a:pPr>
            <a:r>
              <a:rPr lang="ru-RU" sz="1200" b="1" dirty="0" err="1">
                <a:solidFill>
                  <a:srgbClr val="1A365D"/>
                </a:solidFill>
                <a:latin typeface="Quattrocento Sans" pitchFamily="34" charset="0"/>
                <a:ea typeface="Quattrocento Sans" pitchFamily="34" charset="-122"/>
                <a:cs typeface="Quattrocento Sans" pitchFamily="34" charset="-120"/>
              </a:rPr>
              <a:t>Инновациялық</a:t>
            </a:r>
            <a:r>
              <a:rPr lang="ru-RU" sz="1200" b="1" dirty="0">
                <a:solidFill>
                  <a:srgbClr val="1A365D"/>
                </a:solidFill>
                <a:latin typeface="Quattrocento Sans" pitchFamily="34" charset="0"/>
                <a:ea typeface="Quattrocento Sans" pitchFamily="34" charset="-122"/>
                <a:cs typeface="Quattrocento Sans" pitchFamily="34" charset="-120"/>
              </a:rPr>
              <a:t> </a:t>
            </a:r>
            <a:r>
              <a:rPr lang="ru-RU" sz="1200" b="1" dirty="0" err="1">
                <a:solidFill>
                  <a:srgbClr val="1A365D"/>
                </a:solidFill>
                <a:latin typeface="Quattrocento Sans" pitchFamily="34" charset="0"/>
                <a:ea typeface="Quattrocento Sans" pitchFamily="34" charset="-122"/>
                <a:cs typeface="Quattrocento Sans" pitchFamily="34" charset="-120"/>
              </a:rPr>
              <a:t>аймақ</a:t>
            </a:r>
            <a:endParaRPr lang="en-US" sz="1600" dirty="0"/>
          </a:p>
        </p:txBody>
      </p:sp>
      <p:sp>
        <p:nvSpPr>
          <p:cNvPr id="25" name="Text 23"/>
          <p:cNvSpPr/>
          <p:nvPr/>
        </p:nvSpPr>
        <p:spPr>
          <a:xfrm>
            <a:off x="4558455" y="2727511"/>
            <a:ext cx="3295650" cy="866775"/>
          </a:xfrm>
          <a:prstGeom prst="rect">
            <a:avLst/>
          </a:prstGeom>
          <a:noFill/>
          <a:ln/>
        </p:spPr>
        <p:txBody>
          <a:bodyPr wrap="square" lIns="0" tIns="0" rIns="0" bIns="0" rtlCol="0" anchor="ctr"/>
          <a:lstStyle/>
          <a:p>
            <a:pPr algn="just">
              <a:lnSpc>
                <a:spcPct val="140000"/>
              </a:lnSpc>
            </a:pPr>
            <a:r>
              <a:rPr lang="kk-KZ" sz="1000" b="1" dirty="0">
                <a:solidFill>
                  <a:srgbClr val="2B6CB0"/>
                </a:solidFill>
                <a:latin typeface="Arial" panose="020B0604020202020204" pitchFamily="34" charset="0"/>
                <a:ea typeface="MiSans" pitchFamily="34" charset="-122"/>
                <a:cs typeface="Arial" panose="020B0604020202020204" pitchFamily="34" charset="0"/>
              </a:rPr>
              <a:t>«Отбасының цифрлық картасы» </a:t>
            </a:r>
            <a:r>
              <a:rPr lang="kk-KZ" sz="1000" dirty="0">
                <a:solidFill>
                  <a:srgbClr val="2B6CB0"/>
                </a:solidFill>
                <a:latin typeface="Arial" panose="020B0604020202020204" pitchFamily="34" charset="0"/>
                <a:ea typeface="MiSans" pitchFamily="34" charset="-122"/>
                <a:cs typeface="Arial" panose="020B0604020202020204" pitchFamily="34" charset="0"/>
              </a:rPr>
              <a:t>— әлеуметтік қолдау шараларын проактивті және атаулы түрде көрсетуге бағытталған Қазақстан Республикасының ұлттық жобасы ұсынылды.</a:t>
            </a:r>
            <a:endParaRPr lang="kk-KZ" sz="1000" dirty="0">
              <a:latin typeface="Arial" panose="020B0604020202020204" pitchFamily="34" charset="0"/>
              <a:cs typeface="Arial" panose="020B0604020202020204" pitchFamily="34" charset="0"/>
            </a:endParaRPr>
          </a:p>
        </p:txBody>
      </p:sp>
      <p:sp>
        <p:nvSpPr>
          <p:cNvPr id="26" name="Shape 24"/>
          <p:cNvSpPr/>
          <p:nvPr/>
        </p:nvSpPr>
        <p:spPr>
          <a:xfrm>
            <a:off x="8089849" y="2269472"/>
            <a:ext cx="3617862" cy="1524000"/>
          </a:xfrm>
          <a:prstGeom prst="roundRect">
            <a:avLst>
              <a:gd name="adj" fmla="val 5797"/>
            </a:avLst>
          </a:prstGeom>
          <a:solidFill>
            <a:srgbClr val="F0F4F8"/>
          </a:solidFill>
          <a:ln/>
        </p:spPr>
      </p:sp>
      <p:sp>
        <p:nvSpPr>
          <p:cNvPr id="27" name="Shape 25"/>
          <p:cNvSpPr/>
          <p:nvPr/>
        </p:nvSpPr>
        <p:spPr>
          <a:xfrm>
            <a:off x="8251774" y="2501900"/>
            <a:ext cx="171450" cy="152400"/>
          </a:xfrm>
          <a:custGeom>
            <a:avLst/>
            <a:gdLst/>
            <a:ahLst/>
            <a:cxnLst/>
            <a:rect l="l" t="t" r="r" b="b"/>
            <a:pathLst>
              <a:path w="171450" h="152400">
                <a:moveTo>
                  <a:pt x="80040" y="25360"/>
                </a:moveTo>
                <a:lnTo>
                  <a:pt x="45333" y="63937"/>
                </a:lnTo>
                <a:cubicBezTo>
                  <a:pt x="43964" y="65455"/>
                  <a:pt x="44023" y="67806"/>
                  <a:pt x="45482" y="69265"/>
                </a:cubicBezTo>
                <a:cubicBezTo>
                  <a:pt x="54560" y="78343"/>
                  <a:pt x="69294" y="78343"/>
                  <a:pt x="78373" y="69265"/>
                </a:cubicBezTo>
                <a:lnTo>
                  <a:pt x="87838" y="59799"/>
                </a:lnTo>
                <a:cubicBezTo>
                  <a:pt x="89089" y="58549"/>
                  <a:pt x="90666" y="57864"/>
                  <a:pt x="92273" y="57745"/>
                </a:cubicBezTo>
                <a:cubicBezTo>
                  <a:pt x="94298" y="57567"/>
                  <a:pt x="96381" y="58251"/>
                  <a:pt x="97929" y="59799"/>
                </a:cubicBezTo>
                <a:lnTo>
                  <a:pt x="150495" y="111919"/>
                </a:lnTo>
                <a:lnTo>
                  <a:pt x="171450" y="95250"/>
                </a:lnTo>
                <a:lnTo>
                  <a:pt x="171450" y="9525"/>
                </a:lnTo>
                <a:lnTo>
                  <a:pt x="138113" y="28575"/>
                </a:lnTo>
                <a:lnTo>
                  <a:pt x="131028" y="23842"/>
                </a:lnTo>
                <a:cubicBezTo>
                  <a:pt x="126325" y="20717"/>
                  <a:pt x="120819" y="19050"/>
                  <a:pt x="115163" y="19050"/>
                </a:cubicBezTo>
                <a:lnTo>
                  <a:pt x="94208" y="19050"/>
                </a:lnTo>
                <a:cubicBezTo>
                  <a:pt x="93881" y="19050"/>
                  <a:pt x="93524" y="19050"/>
                  <a:pt x="93196" y="19080"/>
                </a:cubicBezTo>
                <a:cubicBezTo>
                  <a:pt x="88166" y="19348"/>
                  <a:pt x="83433" y="21610"/>
                  <a:pt x="80040" y="25360"/>
                </a:cubicBezTo>
                <a:close/>
                <a:moveTo>
                  <a:pt x="34707" y="54382"/>
                </a:moveTo>
                <a:lnTo>
                  <a:pt x="66496" y="19050"/>
                </a:lnTo>
                <a:lnTo>
                  <a:pt x="54709" y="19050"/>
                </a:lnTo>
                <a:cubicBezTo>
                  <a:pt x="47119" y="19050"/>
                  <a:pt x="39856" y="22056"/>
                  <a:pt x="34498" y="27414"/>
                </a:cubicBezTo>
                <a:lnTo>
                  <a:pt x="33338" y="28575"/>
                </a:lnTo>
                <a:lnTo>
                  <a:pt x="0" y="9525"/>
                </a:lnTo>
                <a:lnTo>
                  <a:pt x="0" y="95250"/>
                </a:lnTo>
                <a:lnTo>
                  <a:pt x="46553" y="134035"/>
                </a:lnTo>
                <a:cubicBezTo>
                  <a:pt x="53400" y="139750"/>
                  <a:pt x="62032" y="142875"/>
                  <a:pt x="70931" y="142875"/>
                </a:cubicBezTo>
                <a:lnTo>
                  <a:pt x="75605" y="142875"/>
                </a:lnTo>
                <a:lnTo>
                  <a:pt x="73521" y="140791"/>
                </a:lnTo>
                <a:cubicBezTo>
                  <a:pt x="70723" y="137993"/>
                  <a:pt x="70723" y="133469"/>
                  <a:pt x="73521" y="130701"/>
                </a:cubicBezTo>
                <a:cubicBezTo>
                  <a:pt x="76319" y="127933"/>
                  <a:pt x="80843" y="127903"/>
                  <a:pt x="83612" y="130701"/>
                </a:cubicBezTo>
                <a:lnTo>
                  <a:pt x="95816" y="142905"/>
                </a:lnTo>
                <a:lnTo>
                  <a:pt x="98494" y="142905"/>
                </a:lnTo>
                <a:cubicBezTo>
                  <a:pt x="104180" y="142905"/>
                  <a:pt x="109746" y="141625"/>
                  <a:pt x="114806" y="139244"/>
                </a:cubicBezTo>
                <a:lnTo>
                  <a:pt x="106859" y="131266"/>
                </a:lnTo>
                <a:cubicBezTo>
                  <a:pt x="104061" y="128468"/>
                  <a:pt x="104061" y="123944"/>
                  <a:pt x="106859" y="121176"/>
                </a:cubicBezTo>
                <a:cubicBezTo>
                  <a:pt x="109657" y="118408"/>
                  <a:pt x="114181" y="118378"/>
                  <a:pt x="116949" y="121176"/>
                </a:cubicBezTo>
                <a:lnTo>
                  <a:pt x="126474" y="130701"/>
                </a:lnTo>
                <a:lnTo>
                  <a:pt x="131683" y="125492"/>
                </a:lnTo>
                <a:cubicBezTo>
                  <a:pt x="134332" y="122843"/>
                  <a:pt x="135106" y="119003"/>
                  <a:pt x="133945" y="115639"/>
                </a:cubicBezTo>
                <a:lnTo>
                  <a:pt x="92899" y="74920"/>
                </a:lnTo>
                <a:lnTo>
                  <a:pt x="88463" y="79355"/>
                </a:lnTo>
                <a:cubicBezTo>
                  <a:pt x="73789" y="94030"/>
                  <a:pt x="50036" y="94030"/>
                  <a:pt x="35362" y="79355"/>
                </a:cubicBezTo>
                <a:cubicBezTo>
                  <a:pt x="28515" y="72509"/>
                  <a:pt x="28248" y="61526"/>
                  <a:pt x="34707" y="54352"/>
                </a:cubicBezTo>
                <a:close/>
              </a:path>
            </a:pathLst>
          </a:custGeom>
          <a:solidFill>
            <a:srgbClr val="4299E1"/>
          </a:solidFill>
          <a:ln/>
        </p:spPr>
      </p:sp>
      <p:sp>
        <p:nvSpPr>
          <p:cNvPr id="28" name="Text 26"/>
          <p:cNvSpPr/>
          <p:nvPr/>
        </p:nvSpPr>
        <p:spPr>
          <a:xfrm>
            <a:off x="8521599" y="2424776"/>
            <a:ext cx="3022651" cy="228600"/>
          </a:xfrm>
          <a:prstGeom prst="rect">
            <a:avLst/>
          </a:prstGeom>
          <a:noFill/>
          <a:ln/>
        </p:spPr>
        <p:txBody>
          <a:bodyPr wrap="square" lIns="0" tIns="0" rIns="0" bIns="0" rtlCol="0" anchor="ctr"/>
          <a:lstStyle/>
          <a:p>
            <a:pPr>
              <a:lnSpc>
                <a:spcPct val="130000"/>
              </a:lnSpc>
            </a:pPr>
            <a:r>
              <a:rPr lang="ru-RU" sz="1200" b="1" dirty="0" err="1">
                <a:solidFill>
                  <a:srgbClr val="1A365D"/>
                </a:solidFill>
                <a:latin typeface="Quattrocento Sans" pitchFamily="34" charset="0"/>
                <a:ea typeface="Quattrocento Sans" pitchFamily="34" charset="-122"/>
                <a:cs typeface="Quattrocento Sans" pitchFamily="34" charset="-120"/>
              </a:rPr>
              <a:t>Екіжақты</a:t>
            </a:r>
            <a:r>
              <a:rPr lang="ru-RU" sz="1200" b="1" dirty="0">
                <a:solidFill>
                  <a:srgbClr val="1A365D"/>
                </a:solidFill>
                <a:latin typeface="Quattrocento Sans" pitchFamily="34" charset="0"/>
                <a:ea typeface="Quattrocento Sans" pitchFamily="34" charset="-122"/>
                <a:cs typeface="Quattrocento Sans" pitchFamily="34" charset="-120"/>
              </a:rPr>
              <a:t> </a:t>
            </a:r>
            <a:r>
              <a:rPr lang="ru-RU" sz="1200" b="1" dirty="0" err="1">
                <a:solidFill>
                  <a:srgbClr val="1A365D"/>
                </a:solidFill>
                <a:latin typeface="Quattrocento Sans" pitchFamily="34" charset="0"/>
                <a:ea typeface="Quattrocento Sans" pitchFamily="34" charset="-122"/>
                <a:cs typeface="Quattrocento Sans" pitchFamily="34" charset="-120"/>
              </a:rPr>
              <a:t>кездесулер</a:t>
            </a:r>
            <a:endParaRPr lang="en-US" sz="1600" dirty="0"/>
          </a:p>
        </p:txBody>
      </p:sp>
      <p:sp>
        <p:nvSpPr>
          <p:cNvPr id="29" name="Text 27"/>
          <p:cNvSpPr/>
          <p:nvPr/>
        </p:nvSpPr>
        <p:spPr>
          <a:xfrm>
            <a:off x="8251774" y="2727511"/>
            <a:ext cx="3335388" cy="647700"/>
          </a:xfrm>
          <a:prstGeom prst="rect">
            <a:avLst/>
          </a:prstGeom>
          <a:noFill/>
          <a:ln/>
        </p:spPr>
        <p:txBody>
          <a:bodyPr wrap="square" lIns="0" tIns="0" rIns="0" bIns="0" rtlCol="0" anchor="ctr"/>
          <a:lstStyle/>
          <a:p>
            <a:pPr algn="just">
              <a:lnSpc>
                <a:spcPct val="140000"/>
              </a:lnSpc>
            </a:pPr>
            <a:r>
              <a:rPr lang="ru-RU" sz="1000" dirty="0">
                <a:solidFill>
                  <a:srgbClr val="2B6CB0"/>
                </a:solidFill>
                <a:latin typeface="Arial" panose="020B0604020202020204" pitchFamily="34" charset="0"/>
                <a:ea typeface="MiSans" pitchFamily="34" charset="-122"/>
                <a:cs typeface="Arial" panose="020B0604020202020204" pitchFamily="34" charset="0"/>
              </a:rPr>
              <a:t>Форум </a:t>
            </a:r>
            <a:r>
              <a:rPr lang="ru-RU" sz="1000" dirty="0" err="1">
                <a:solidFill>
                  <a:srgbClr val="2B6CB0"/>
                </a:solidFill>
                <a:latin typeface="Arial" panose="020B0604020202020204" pitchFamily="34" charset="0"/>
                <a:ea typeface="MiSans" pitchFamily="34" charset="-122"/>
                <a:cs typeface="Arial" panose="020B0604020202020204" pitchFamily="34" charset="0"/>
              </a:rPr>
              <a:t>алаңында</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b="1" dirty="0">
                <a:solidFill>
                  <a:srgbClr val="2B6CB0"/>
                </a:solidFill>
                <a:latin typeface="Arial" panose="020B0604020202020204" pitchFamily="34" charset="0"/>
                <a:ea typeface="MiSans" pitchFamily="34" charset="-122"/>
                <a:cs typeface="Arial" panose="020B0604020202020204" pitchFamily="34" charset="0"/>
              </a:rPr>
              <a:t>ХӘҚҚ </a:t>
            </a:r>
            <a:r>
              <a:rPr lang="ru-RU" sz="1000" b="1" dirty="0" err="1">
                <a:solidFill>
                  <a:srgbClr val="2B6CB0"/>
                </a:solidFill>
                <a:latin typeface="Arial" panose="020B0604020202020204" pitchFamily="34" charset="0"/>
                <a:ea typeface="MiSans" pitchFamily="34" charset="-122"/>
                <a:cs typeface="Arial" panose="020B0604020202020204" pitchFamily="34" charset="0"/>
              </a:rPr>
              <a:t>Президенті</a:t>
            </a:r>
            <a:r>
              <a:rPr lang="ru-RU" sz="1000" b="1" dirty="0">
                <a:solidFill>
                  <a:srgbClr val="2B6CB0"/>
                </a:solidFill>
                <a:latin typeface="Arial" panose="020B0604020202020204" pitchFamily="34" charset="0"/>
                <a:ea typeface="MiSans" pitchFamily="34" charset="-122"/>
                <a:cs typeface="Arial" panose="020B0604020202020204" pitchFamily="34" charset="0"/>
              </a:rPr>
              <a:t> </a:t>
            </a:r>
            <a:r>
              <a:rPr lang="ru-RU" sz="1000" dirty="0">
                <a:solidFill>
                  <a:srgbClr val="2B6CB0"/>
                </a:solidFill>
                <a:latin typeface="Arial" panose="020B0604020202020204" pitchFamily="34" charset="0"/>
                <a:ea typeface="MiSans" pitchFamily="34" charset="-122"/>
                <a:cs typeface="Arial" panose="020B0604020202020204" pitchFamily="34" charset="0"/>
              </a:rPr>
              <a:t>доктор Мохаммед </a:t>
            </a:r>
            <a:r>
              <a:rPr lang="ru-RU" sz="1000" dirty="0" err="1">
                <a:solidFill>
                  <a:srgbClr val="2B6CB0"/>
                </a:solidFill>
                <a:latin typeface="Arial" panose="020B0604020202020204" pitchFamily="34" charset="0"/>
                <a:ea typeface="MiSans" pitchFamily="34" charset="-122"/>
                <a:cs typeface="Arial" panose="020B0604020202020204" pitchFamily="34" charset="0"/>
              </a:rPr>
              <a:t>Азманмен</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және</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b="1" dirty="0">
                <a:solidFill>
                  <a:srgbClr val="2B6CB0"/>
                </a:solidFill>
                <a:latin typeface="Arial" panose="020B0604020202020204" pitchFamily="34" charset="0"/>
                <a:ea typeface="MiSans" pitchFamily="34" charset="-122"/>
                <a:cs typeface="Arial" panose="020B0604020202020204" pitchFamily="34" charset="0"/>
              </a:rPr>
              <a:t>ХӘҚҚ Бас </a:t>
            </a:r>
            <a:r>
              <a:rPr lang="ru-RU" sz="1000" b="1" dirty="0" err="1">
                <a:solidFill>
                  <a:srgbClr val="2B6CB0"/>
                </a:solidFill>
                <a:latin typeface="Arial" panose="020B0604020202020204" pitchFamily="34" charset="0"/>
                <a:ea typeface="MiSans" pitchFamily="34" charset="-122"/>
                <a:cs typeface="Arial" panose="020B0604020202020204" pitchFamily="34" charset="0"/>
              </a:rPr>
              <a:t>хатшысы</a:t>
            </a:r>
            <a:r>
              <a:rPr lang="ru-RU" sz="1000" b="1"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Марсело</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Каэтаномен</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екіжақты</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кездесулер</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өтті</a:t>
            </a:r>
            <a:r>
              <a:rPr lang="ru-RU" sz="1000" dirty="0">
                <a:solidFill>
                  <a:srgbClr val="2B6CB0"/>
                </a:solidFill>
                <a:latin typeface="Arial" panose="020B0604020202020204" pitchFamily="34" charset="0"/>
                <a:ea typeface="MiSans" pitchFamily="34" charset="-122"/>
                <a:cs typeface="Arial" panose="020B0604020202020204" pitchFamily="34" charset="0"/>
              </a:rPr>
              <a:t>.</a:t>
            </a:r>
            <a:endParaRPr lang="en-US" sz="1000" dirty="0">
              <a:latin typeface="Arial" panose="020B0604020202020204" pitchFamily="34" charset="0"/>
              <a:cs typeface="Arial" panose="020B0604020202020204" pitchFamily="34" charset="0"/>
            </a:endParaRPr>
          </a:p>
        </p:txBody>
      </p:sp>
      <p:sp>
        <p:nvSpPr>
          <p:cNvPr id="30" name="Shape 28"/>
          <p:cNvSpPr/>
          <p:nvPr/>
        </p:nvSpPr>
        <p:spPr>
          <a:xfrm>
            <a:off x="608523" y="4045511"/>
            <a:ext cx="3617862" cy="1687886"/>
          </a:xfrm>
          <a:prstGeom prst="roundRect">
            <a:avLst>
              <a:gd name="adj" fmla="val 5839"/>
            </a:avLst>
          </a:prstGeom>
          <a:gradFill flip="none" rotWithShape="1">
            <a:gsLst>
              <a:gs pos="0">
                <a:srgbClr val="4299E1">
                  <a:alpha val="10000"/>
                </a:srgbClr>
              </a:gs>
              <a:gs pos="100000">
                <a:srgbClr val="000000">
                  <a:alpha val="0"/>
                </a:srgbClr>
              </a:gs>
            </a:gsLst>
            <a:lin ang="0" scaled="1"/>
          </a:gradFill>
          <a:ln w="12700">
            <a:solidFill>
              <a:srgbClr val="4299E1">
                <a:alpha val="20000"/>
              </a:srgbClr>
            </a:solidFill>
            <a:prstDash val="solid"/>
          </a:ln>
        </p:spPr>
      </p:sp>
      <p:sp>
        <p:nvSpPr>
          <p:cNvPr id="31" name="Shape 29"/>
          <p:cNvSpPr/>
          <p:nvPr/>
        </p:nvSpPr>
        <p:spPr>
          <a:xfrm>
            <a:off x="794259" y="4240773"/>
            <a:ext cx="133350" cy="152400"/>
          </a:xfrm>
          <a:custGeom>
            <a:avLst/>
            <a:gdLst/>
            <a:ahLst/>
            <a:cxnLst/>
            <a:rect l="l" t="t" r="r" b="b"/>
            <a:pathLst>
              <a:path w="133350" h="152400">
                <a:moveTo>
                  <a:pt x="73194" y="-7709"/>
                </a:moveTo>
                <a:cubicBezTo>
                  <a:pt x="69205" y="-10150"/>
                  <a:pt x="64175" y="-10150"/>
                  <a:pt x="60186" y="-7709"/>
                </a:cubicBezTo>
                <a:cubicBezTo>
                  <a:pt x="52923" y="-3274"/>
                  <a:pt x="48429" y="-2084"/>
                  <a:pt x="39916" y="-2262"/>
                </a:cubicBezTo>
                <a:cubicBezTo>
                  <a:pt x="35243" y="-2381"/>
                  <a:pt x="30897" y="149"/>
                  <a:pt x="28635" y="4256"/>
                </a:cubicBezTo>
                <a:cubicBezTo>
                  <a:pt x="24557" y="11728"/>
                  <a:pt x="21253" y="15032"/>
                  <a:pt x="13781" y="19110"/>
                </a:cubicBezTo>
                <a:cubicBezTo>
                  <a:pt x="9674" y="21342"/>
                  <a:pt x="7174" y="25718"/>
                  <a:pt x="7263" y="30391"/>
                </a:cubicBezTo>
                <a:cubicBezTo>
                  <a:pt x="7471" y="38904"/>
                  <a:pt x="6251" y="43398"/>
                  <a:pt x="1816" y="50661"/>
                </a:cubicBezTo>
                <a:cubicBezTo>
                  <a:pt x="-625" y="54650"/>
                  <a:pt x="-625" y="59680"/>
                  <a:pt x="1816" y="63669"/>
                </a:cubicBezTo>
                <a:cubicBezTo>
                  <a:pt x="6251" y="70931"/>
                  <a:pt x="7441" y="75426"/>
                  <a:pt x="7263" y="83939"/>
                </a:cubicBezTo>
                <a:cubicBezTo>
                  <a:pt x="7144" y="88612"/>
                  <a:pt x="9674" y="92958"/>
                  <a:pt x="13781" y="95220"/>
                </a:cubicBezTo>
                <a:cubicBezTo>
                  <a:pt x="20360" y="98822"/>
                  <a:pt x="23693" y="101798"/>
                  <a:pt x="27206" y="107573"/>
                </a:cubicBezTo>
                <a:lnTo>
                  <a:pt x="12710" y="136475"/>
                </a:lnTo>
                <a:cubicBezTo>
                  <a:pt x="10954" y="140018"/>
                  <a:pt x="12383" y="144304"/>
                  <a:pt x="15895" y="146060"/>
                </a:cubicBezTo>
                <a:lnTo>
                  <a:pt x="41493" y="158859"/>
                </a:lnTo>
                <a:cubicBezTo>
                  <a:pt x="44916" y="160556"/>
                  <a:pt x="49084" y="159276"/>
                  <a:pt x="50929" y="155942"/>
                </a:cubicBezTo>
                <a:lnTo>
                  <a:pt x="66645" y="127635"/>
                </a:lnTo>
                <a:lnTo>
                  <a:pt x="82361" y="155942"/>
                </a:lnTo>
                <a:cubicBezTo>
                  <a:pt x="84207" y="159276"/>
                  <a:pt x="88374" y="160586"/>
                  <a:pt x="91797" y="158859"/>
                </a:cubicBezTo>
                <a:lnTo>
                  <a:pt x="117396" y="146060"/>
                </a:lnTo>
                <a:cubicBezTo>
                  <a:pt x="120938" y="144304"/>
                  <a:pt x="122366" y="140018"/>
                  <a:pt x="120581" y="136475"/>
                </a:cubicBezTo>
                <a:lnTo>
                  <a:pt x="106114" y="107543"/>
                </a:lnTo>
                <a:cubicBezTo>
                  <a:pt x="109597" y="101769"/>
                  <a:pt x="112961" y="98792"/>
                  <a:pt x="119539" y="95190"/>
                </a:cubicBezTo>
                <a:cubicBezTo>
                  <a:pt x="123646" y="92958"/>
                  <a:pt x="126147" y="88583"/>
                  <a:pt x="126057" y="83909"/>
                </a:cubicBezTo>
                <a:cubicBezTo>
                  <a:pt x="125849" y="75396"/>
                  <a:pt x="127069" y="70902"/>
                  <a:pt x="131505" y="63639"/>
                </a:cubicBezTo>
                <a:cubicBezTo>
                  <a:pt x="133945" y="59650"/>
                  <a:pt x="133945" y="54620"/>
                  <a:pt x="131505" y="50631"/>
                </a:cubicBezTo>
                <a:cubicBezTo>
                  <a:pt x="127069" y="43369"/>
                  <a:pt x="125879" y="38874"/>
                  <a:pt x="126057" y="30361"/>
                </a:cubicBezTo>
                <a:cubicBezTo>
                  <a:pt x="126176" y="25688"/>
                  <a:pt x="123646" y="21342"/>
                  <a:pt x="119539" y="19080"/>
                </a:cubicBezTo>
                <a:cubicBezTo>
                  <a:pt x="112068" y="15002"/>
                  <a:pt x="108764" y="11698"/>
                  <a:pt x="104686" y="4227"/>
                </a:cubicBezTo>
                <a:cubicBezTo>
                  <a:pt x="102453" y="119"/>
                  <a:pt x="98078" y="-2381"/>
                  <a:pt x="93405" y="-2292"/>
                </a:cubicBezTo>
                <a:cubicBezTo>
                  <a:pt x="84892" y="-2084"/>
                  <a:pt x="80397" y="-3304"/>
                  <a:pt x="73134" y="-7739"/>
                </a:cubicBezTo>
                <a:close/>
                <a:moveTo>
                  <a:pt x="66675" y="28575"/>
                </a:moveTo>
                <a:cubicBezTo>
                  <a:pt x="82446" y="28575"/>
                  <a:pt x="95250" y="41379"/>
                  <a:pt x="95250" y="57150"/>
                </a:cubicBezTo>
                <a:cubicBezTo>
                  <a:pt x="95250" y="72921"/>
                  <a:pt x="82446" y="85725"/>
                  <a:pt x="66675" y="85725"/>
                </a:cubicBezTo>
                <a:cubicBezTo>
                  <a:pt x="50904" y="85725"/>
                  <a:pt x="38100" y="72921"/>
                  <a:pt x="38100" y="57150"/>
                </a:cubicBezTo>
                <a:cubicBezTo>
                  <a:pt x="38100" y="41379"/>
                  <a:pt x="50904" y="28575"/>
                  <a:pt x="66675" y="28575"/>
                </a:cubicBezTo>
                <a:close/>
              </a:path>
            </a:pathLst>
          </a:custGeom>
          <a:solidFill>
            <a:srgbClr val="4299E1"/>
          </a:solidFill>
          <a:ln/>
        </p:spPr>
      </p:sp>
      <p:sp>
        <p:nvSpPr>
          <p:cNvPr id="32" name="Text 30"/>
          <p:cNvSpPr/>
          <p:nvPr/>
        </p:nvSpPr>
        <p:spPr>
          <a:xfrm>
            <a:off x="1001904" y="4156953"/>
            <a:ext cx="1286364" cy="228600"/>
          </a:xfrm>
          <a:prstGeom prst="rect">
            <a:avLst/>
          </a:prstGeom>
          <a:noFill/>
          <a:ln/>
        </p:spPr>
        <p:txBody>
          <a:bodyPr wrap="square" lIns="0" tIns="0" rIns="0" bIns="0" rtlCol="0" anchor="ctr"/>
          <a:lstStyle/>
          <a:p>
            <a:pPr>
              <a:lnSpc>
                <a:spcPct val="130000"/>
              </a:lnSpc>
            </a:pPr>
            <a:r>
              <a:rPr lang="ru-RU" sz="1200" b="1" dirty="0" err="1">
                <a:solidFill>
                  <a:srgbClr val="1A365D"/>
                </a:solidFill>
                <a:latin typeface="Quattrocento Sans" pitchFamily="34" charset="0"/>
                <a:ea typeface="Quattrocento Sans" pitchFamily="34" charset="-122"/>
                <a:cs typeface="Quattrocento Sans" pitchFamily="34" charset="-120"/>
              </a:rPr>
              <a:t>Марапаттау</a:t>
            </a:r>
            <a:endParaRPr lang="en-US" sz="1600" dirty="0"/>
          </a:p>
        </p:txBody>
      </p:sp>
      <p:sp>
        <p:nvSpPr>
          <p:cNvPr id="33" name="Text 31"/>
          <p:cNvSpPr/>
          <p:nvPr/>
        </p:nvSpPr>
        <p:spPr>
          <a:xfrm>
            <a:off x="770005" y="4672605"/>
            <a:ext cx="3344795" cy="647700"/>
          </a:xfrm>
          <a:prstGeom prst="rect">
            <a:avLst/>
          </a:prstGeom>
          <a:noFill/>
          <a:ln/>
        </p:spPr>
        <p:txBody>
          <a:bodyPr wrap="square" lIns="0" tIns="0" rIns="0" bIns="0" rtlCol="0" anchor="ctr"/>
          <a:lstStyle/>
          <a:p>
            <a:pPr algn="just">
              <a:lnSpc>
                <a:spcPct val="140000"/>
              </a:lnSpc>
            </a:pPr>
            <a:r>
              <a:rPr lang="ru-RU" sz="1000" dirty="0">
                <a:solidFill>
                  <a:srgbClr val="2B6CB0"/>
                </a:solidFill>
                <a:latin typeface="Arial" panose="020B0604020202020204" pitchFamily="34" charset="0"/>
                <a:ea typeface="MiSans" pitchFamily="34" charset="-122"/>
                <a:cs typeface="Arial" panose="020B0604020202020204" pitchFamily="34" charset="0"/>
              </a:rPr>
              <a:t>Форум </a:t>
            </a:r>
            <a:r>
              <a:rPr lang="ru-RU" sz="1000" dirty="0" err="1">
                <a:solidFill>
                  <a:srgbClr val="2B6CB0"/>
                </a:solidFill>
                <a:latin typeface="Arial" panose="020B0604020202020204" pitchFamily="34" charset="0"/>
                <a:ea typeface="MiSans" pitchFamily="34" charset="-122"/>
                <a:cs typeface="Arial" panose="020B0604020202020204" pitchFamily="34" charset="0"/>
              </a:rPr>
              <a:t>бағдарламасы</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аясында</a:t>
            </a:r>
            <a:r>
              <a:rPr lang="ru-RU" sz="1000" dirty="0">
                <a:solidFill>
                  <a:srgbClr val="2B6CB0"/>
                </a:solidFill>
                <a:latin typeface="Arial" panose="020B0604020202020204" pitchFamily="34" charset="0"/>
                <a:ea typeface="MiSans" pitchFamily="34" charset="-122"/>
                <a:cs typeface="Arial" panose="020B0604020202020204" pitchFamily="34" charset="0"/>
              </a:rPr>
              <a:t> әлеуметтік </a:t>
            </a:r>
            <a:r>
              <a:rPr lang="ru-RU" sz="1000" dirty="0" err="1">
                <a:solidFill>
                  <a:srgbClr val="2B6CB0"/>
                </a:solidFill>
                <a:latin typeface="Arial" panose="020B0604020202020204" pitchFamily="34" charset="0"/>
                <a:ea typeface="MiSans" pitchFamily="34" charset="-122"/>
                <a:cs typeface="Arial" panose="020B0604020202020204" pitchFamily="34" charset="0"/>
              </a:rPr>
              <a:t>қорғау</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мәселелері</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бойынша</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Халықаралық</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бейнефестиваль</a:t>
            </a:r>
            <a:r>
              <a:rPr lang="ru-RU" sz="1000" dirty="0">
                <a:solidFill>
                  <a:srgbClr val="2B6CB0"/>
                </a:solidFill>
                <a:latin typeface="Arial" panose="020B0604020202020204" pitchFamily="34" charset="0"/>
                <a:ea typeface="MiSans" pitchFamily="34" charset="-122"/>
                <a:cs typeface="Arial" panose="020B0604020202020204" pitchFamily="34" charset="0"/>
              </a:rPr>
              <a:t> және </a:t>
            </a:r>
            <a:r>
              <a:rPr lang="ru-RU" sz="1000" dirty="0" err="1">
                <a:solidFill>
                  <a:srgbClr val="2B6CB0"/>
                </a:solidFill>
                <a:latin typeface="Arial" panose="020B0604020202020204" pitchFamily="34" charset="0"/>
                <a:ea typeface="MiSans" pitchFamily="34" charset="-122"/>
                <a:cs typeface="Arial" panose="020B0604020202020204" pitchFamily="34" charset="0"/>
              </a:rPr>
              <a:t>марапаттау</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рәсімі</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өтті</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онда</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b="1" dirty="0" err="1">
                <a:solidFill>
                  <a:srgbClr val="2B6CB0"/>
                </a:solidFill>
                <a:latin typeface="Arial" panose="020B0604020202020204" pitchFamily="34" charset="0"/>
                <a:ea typeface="MiSans" pitchFamily="34" charset="-122"/>
                <a:cs typeface="Arial" panose="020B0604020202020204" pitchFamily="34" charset="0"/>
              </a:rPr>
              <a:t>Қор</a:t>
            </a:r>
            <a:r>
              <a:rPr lang="ru-RU" sz="1000" b="1" dirty="0">
                <a:solidFill>
                  <a:srgbClr val="2B6CB0"/>
                </a:solidFill>
                <a:latin typeface="Arial" panose="020B0604020202020204" pitchFamily="34" charset="0"/>
                <a:ea typeface="MiSans" pitchFamily="34" charset="-122"/>
                <a:cs typeface="Arial" panose="020B0604020202020204" pitchFamily="34" charset="0"/>
              </a:rPr>
              <a:t> </a:t>
            </a:r>
            <a:r>
              <a:rPr lang="ru-RU" sz="1000" b="1" dirty="0" err="1">
                <a:solidFill>
                  <a:srgbClr val="2B6CB0"/>
                </a:solidFill>
                <a:latin typeface="Arial" panose="020B0604020202020204" pitchFamily="34" charset="0"/>
                <a:ea typeface="MiSans" pitchFamily="34" charset="-122"/>
                <a:cs typeface="Arial" panose="020B0604020202020204" pitchFamily="34" charset="0"/>
              </a:rPr>
              <a:t>лауреаттар</a:t>
            </a:r>
            <a:r>
              <a:rPr lang="ru-RU" sz="1000" b="1" dirty="0">
                <a:solidFill>
                  <a:srgbClr val="2B6CB0"/>
                </a:solidFill>
                <a:latin typeface="Arial" panose="020B0604020202020204" pitchFamily="34" charset="0"/>
                <a:ea typeface="MiSans" pitchFamily="34" charset="-122"/>
                <a:cs typeface="Arial" panose="020B0604020202020204" pitchFamily="34" charset="0"/>
              </a:rPr>
              <a:t> </a:t>
            </a:r>
            <a:r>
              <a:rPr lang="ru-RU" sz="1000" b="1" dirty="0" err="1">
                <a:solidFill>
                  <a:srgbClr val="2B6CB0"/>
                </a:solidFill>
                <a:latin typeface="Arial" panose="020B0604020202020204" pitchFamily="34" charset="0"/>
                <a:ea typeface="MiSans" pitchFamily="34" charset="-122"/>
                <a:cs typeface="Arial" panose="020B0604020202020204" pitchFamily="34" charset="0"/>
              </a:rPr>
              <a:t>қатарында</a:t>
            </a:r>
            <a:r>
              <a:rPr lang="ru-RU" sz="1000" b="1" dirty="0">
                <a:solidFill>
                  <a:srgbClr val="2B6CB0"/>
                </a:solidFill>
                <a:latin typeface="Arial" panose="020B0604020202020204" pitchFamily="34" charset="0"/>
                <a:ea typeface="MiSans" pitchFamily="34" charset="-122"/>
                <a:cs typeface="Arial" panose="020B0604020202020204" pitchFamily="34" charset="0"/>
              </a:rPr>
              <a:t> </a:t>
            </a:r>
            <a:r>
              <a:rPr lang="ru-RU" sz="1000" b="1" dirty="0" err="1">
                <a:solidFill>
                  <a:srgbClr val="2B6CB0"/>
                </a:solidFill>
                <a:latin typeface="Arial" panose="020B0604020202020204" pitchFamily="34" charset="0"/>
                <a:ea typeface="MiSans" pitchFamily="34" charset="-122"/>
                <a:cs typeface="Arial" panose="020B0604020202020204" pitchFamily="34" charset="0"/>
              </a:rPr>
              <a:t>Құрмет</a:t>
            </a:r>
            <a:r>
              <a:rPr lang="ru-RU" sz="1000" b="1" dirty="0">
                <a:solidFill>
                  <a:srgbClr val="2B6CB0"/>
                </a:solidFill>
                <a:latin typeface="Arial" panose="020B0604020202020204" pitchFamily="34" charset="0"/>
                <a:ea typeface="MiSans" pitchFamily="34" charset="-122"/>
                <a:cs typeface="Arial" panose="020B0604020202020204" pitchFamily="34" charset="0"/>
              </a:rPr>
              <a:t> </a:t>
            </a:r>
            <a:r>
              <a:rPr lang="ru-RU" sz="1000" b="1" dirty="0" err="1">
                <a:solidFill>
                  <a:srgbClr val="2B6CB0"/>
                </a:solidFill>
                <a:latin typeface="Arial" panose="020B0604020202020204" pitchFamily="34" charset="0"/>
                <a:ea typeface="MiSans" pitchFamily="34" charset="-122"/>
                <a:cs typeface="Arial" panose="020B0604020202020204" pitchFamily="34" charset="0"/>
              </a:rPr>
              <a:t>грамотасымен</a:t>
            </a:r>
            <a:r>
              <a:rPr lang="ru-RU" sz="1000" dirty="0">
                <a:solidFill>
                  <a:srgbClr val="2B6CB0"/>
                </a:solidFill>
                <a:latin typeface="Arial" panose="020B0604020202020204" pitchFamily="34" charset="0"/>
                <a:ea typeface="MiSans" pitchFamily="34" charset="-122"/>
                <a:cs typeface="Arial" panose="020B0604020202020204" pitchFamily="34" charset="0"/>
              </a:rPr>
              <a:t> </a:t>
            </a:r>
            <a:r>
              <a:rPr lang="ru-RU" sz="1000" dirty="0" err="1">
                <a:solidFill>
                  <a:srgbClr val="2B6CB0"/>
                </a:solidFill>
                <a:latin typeface="Arial" panose="020B0604020202020204" pitchFamily="34" charset="0"/>
                <a:ea typeface="MiSans" pitchFamily="34" charset="-122"/>
                <a:cs typeface="Arial" panose="020B0604020202020204" pitchFamily="34" charset="0"/>
              </a:rPr>
              <a:t>марапатталды</a:t>
            </a:r>
            <a:r>
              <a:rPr lang="ru-RU" sz="1000" dirty="0">
                <a:solidFill>
                  <a:srgbClr val="2B6CB0"/>
                </a:solidFill>
                <a:latin typeface="Arial" panose="020B0604020202020204" pitchFamily="34" charset="0"/>
                <a:ea typeface="MiSans" pitchFamily="34" charset="-122"/>
                <a:cs typeface="Arial" panose="020B0604020202020204" pitchFamily="34" charset="0"/>
              </a:rPr>
              <a:t>.</a:t>
            </a:r>
            <a:endParaRPr lang="en-US" sz="1000" dirty="0">
              <a:latin typeface="Arial" panose="020B0604020202020204" pitchFamily="34" charset="0"/>
              <a:cs typeface="Arial" panose="020B0604020202020204" pitchFamily="34" charset="0"/>
            </a:endParaRPr>
          </a:p>
        </p:txBody>
      </p:sp>
      <p:sp>
        <p:nvSpPr>
          <p:cNvPr id="34" name="Shape 32"/>
          <p:cNvSpPr/>
          <p:nvPr/>
        </p:nvSpPr>
        <p:spPr>
          <a:xfrm>
            <a:off x="416719" y="6315075"/>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35" name="Text 33"/>
          <p:cNvSpPr/>
          <p:nvPr/>
        </p:nvSpPr>
        <p:spPr>
          <a:xfrm>
            <a:off x="623888" y="6286500"/>
            <a:ext cx="828675" cy="190500"/>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36" name="Text 34"/>
          <p:cNvSpPr/>
          <p:nvPr/>
        </p:nvSpPr>
        <p:spPr>
          <a:xfrm>
            <a:off x="11775281" y="6286500"/>
            <a:ext cx="190500" cy="190500"/>
          </a:xfrm>
          <a:prstGeom prst="rect">
            <a:avLst/>
          </a:prstGeom>
          <a:noFill/>
          <a:ln/>
        </p:spPr>
        <p:txBody>
          <a:bodyPr wrap="square" lIns="0" tIns="0" rIns="0" bIns="0" rtlCol="0" anchor="ctr"/>
          <a:lstStyle/>
          <a:p>
            <a:pPr>
              <a:lnSpc>
                <a:spcPct val="120000"/>
              </a:lnSpc>
            </a:pPr>
            <a:r>
              <a:rPr lang="kk-KZ" sz="1000" dirty="0">
                <a:solidFill>
                  <a:srgbClr val="2B6CB0"/>
                </a:solidFill>
                <a:latin typeface="Arial" panose="020B0604020202020204" pitchFamily="34" charset="0"/>
                <a:ea typeface="MiSans" pitchFamily="34" charset="-122"/>
                <a:cs typeface="Arial" panose="020B0604020202020204" pitchFamily="34" charset="0"/>
              </a:rPr>
              <a:t>7</a:t>
            </a:r>
            <a:endParaRPr lang="en-US" sz="1000" dirty="0">
              <a:latin typeface="Arial" panose="020B0604020202020204" pitchFamily="34" charset="0"/>
              <a:cs typeface="Arial" panose="020B0604020202020204" pitchFamily="34" charset="0"/>
            </a:endParaRPr>
          </a:p>
        </p:txBody>
      </p:sp>
      <p:pic>
        <p:nvPicPr>
          <p:cNvPr id="37" name="Рисунок 36">
            <a:extLst>
              <a:ext uri="{FF2B5EF4-FFF2-40B4-BE49-F238E27FC236}">
                <a16:creationId xmlns:a16="http://schemas.microsoft.com/office/drawing/2014/main" id="{29A7AB7D-E0A3-CF29-8104-9C5E32A6D4B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11195" y="3936629"/>
            <a:ext cx="1596516" cy="20768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8" name="Рисунок 37">
            <a:extLst>
              <a:ext uri="{FF2B5EF4-FFF2-40B4-BE49-F238E27FC236}">
                <a16:creationId xmlns:a16="http://schemas.microsoft.com/office/drawing/2014/main" id="{565DBA70-8A0B-0F79-ACED-3E4729DC6A6C}"/>
              </a:ext>
            </a:extLst>
          </p:cNvPr>
          <p:cNvPicPr/>
          <p:nvPr/>
        </p:nvPicPr>
        <p:blipFill>
          <a:blip r:embed="rId5" cstate="print">
            <a:extLst>
              <a:ext uri="{28A0092B-C50C-407E-A947-70E740481C1C}">
                <a14:useLocalDpi xmlns:a14="http://schemas.microsoft.com/office/drawing/2010/main"/>
              </a:ext>
            </a:extLst>
          </a:blip>
          <a:stretch>
            <a:fillRect/>
          </a:stretch>
        </p:blipFill>
        <p:spPr>
          <a:xfrm>
            <a:off x="6845659" y="3932426"/>
            <a:ext cx="3103793" cy="20768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9" name="Рисунок 38">
            <a:extLst>
              <a:ext uri="{FF2B5EF4-FFF2-40B4-BE49-F238E27FC236}">
                <a16:creationId xmlns:a16="http://schemas.microsoft.com/office/drawing/2014/main" id="{245D832E-3EEA-6EA5-9D0C-04DD2101C63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402218" y="3949514"/>
            <a:ext cx="2272008" cy="20561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overrideClrMapping bg1="lt1" tx1="dk1" bg2="lt2" tx2="dk2" accent1="accent1" accent2="accent2" accent3="accent3" accent4="accent4" accent5="accent5" accent6="accent6" hlink="hlink" folHlink="folHlink"/>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17500" y="204705"/>
            <a:ext cx="381000" cy="381000"/>
          </a:xfrm>
          <a:prstGeom prst="roundRect">
            <a:avLst>
              <a:gd name="adj" fmla="val 25000"/>
            </a:avLst>
          </a:prstGeom>
          <a:gradFill flip="none" rotWithShape="1">
            <a:gsLst>
              <a:gs pos="0">
                <a:srgbClr val="1A365D"/>
              </a:gs>
              <a:gs pos="100000">
                <a:srgbClr val="2B6CB0"/>
              </a:gs>
            </a:gsLst>
            <a:lin ang="2700000" scaled="1"/>
          </a:gradFill>
          <a:ln/>
          <a:effectLst>
            <a:outerShdw blurRad="119063" dist="79375" dir="5400000" algn="bl" rotWithShape="0">
              <a:srgbClr val="000000">
                <a:alpha val="10196"/>
              </a:srgbClr>
            </a:outerShdw>
          </a:effectLst>
        </p:spPr>
      </p:sp>
      <p:sp>
        <p:nvSpPr>
          <p:cNvPr id="3" name="Shape 1"/>
          <p:cNvSpPr/>
          <p:nvPr/>
        </p:nvSpPr>
        <p:spPr>
          <a:xfrm>
            <a:off x="438547" y="315830"/>
            <a:ext cx="138906" cy="158750"/>
          </a:xfrm>
          <a:custGeom>
            <a:avLst/>
            <a:gdLst/>
            <a:ahLst/>
            <a:cxnLst/>
            <a:rect l="l" t="t" r="r" b="b"/>
            <a:pathLst>
              <a:path w="138906" h="158750">
                <a:moveTo>
                  <a:pt x="69453" y="76895"/>
                </a:moveTo>
                <a:cubicBezTo>
                  <a:pt x="48918" y="76895"/>
                  <a:pt x="32246" y="60223"/>
                  <a:pt x="32246" y="39688"/>
                </a:cubicBezTo>
                <a:cubicBezTo>
                  <a:pt x="32246" y="19152"/>
                  <a:pt x="48918" y="2480"/>
                  <a:pt x="69453" y="2480"/>
                </a:cubicBezTo>
                <a:cubicBezTo>
                  <a:pt x="89988" y="2480"/>
                  <a:pt x="106660" y="19152"/>
                  <a:pt x="106660" y="39687"/>
                </a:cubicBezTo>
                <a:cubicBezTo>
                  <a:pt x="106660" y="60223"/>
                  <a:pt x="89988" y="76895"/>
                  <a:pt x="69453" y="76895"/>
                </a:cubicBezTo>
                <a:close/>
                <a:moveTo>
                  <a:pt x="59996" y="94258"/>
                </a:moveTo>
                <a:lnTo>
                  <a:pt x="78910" y="94258"/>
                </a:lnTo>
                <a:cubicBezTo>
                  <a:pt x="81917" y="94258"/>
                  <a:pt x="84336" y="96676"/>
                  <a:pt x="84336" y="99684"/>
                </a:cubicBezTo>
                <a:cubicBezTo>
                  <a:pt x="84336" y="100986"/>
                  <a:pt x="83871" y="102226"/>
                  <a:pt x="83034" y="103219"/>
                </a:cubicBezTo>
                <a:lnTo>
                  <a:pt x="74538" y="113140"/>
                </a:lnTo>
                <a:lnTo>
                  <a:pt x="84150" y="148828"/>
                </a:lnTo>
                <a:lnTo>
                  <a:pt x="84336" y="148828"/>
                </a:lnTo>
                <a:lnTo>
                  <a:pt x="95064" y="105885"/>
                </a:lnTo>
                <a:cubicBezTo>
                  <a:pt x="95746" y="103188"/>
                  <a:pt x="98506" y="101544"/>
                  <a:pt x="101110" y="102536"/>
                </a:cubicBezTo>
                <a:cubicBezTo>
                  <a:pt x="120303" y="109854"/>
                  <a:pt x="133945" y="128457"/>
                  <a:pt x="133945" y="150223"/>
                </a:cubicBezTo>
                <a:cubicBezTo>
                  <a:pt x="133945" y="154905"/>
                  <a:pt x="130132" y="158719"/>
                  <a:pt x="125450" y="158719"/>
                </a:cubicBezTo>
                <a:lnTo>
                  <a:pt x="13457" y="158750"/>
                </a:lnTo>
                <a:cubicBezTo>
                  <a:pt x="8775" y="158750"/>
                  <a:pt x="4961" y="154936"/>
                  <a:pt x="4961" y="150254"/>
                </a:cubicBezTo>
                <a:cubicBezTo>
                  <a:pt x="4961" y="128488"/>
                  <a:pt x="18604" y="109885"/>
                  <a:pt x="37796" y="102567"/>
                </a:cubicBezTo>
                <a:cubicBezTo>
                  <a:pt x="40401" y="101575"/>
                  <a:pt x="43160" y="103219"/>
                  <a:pt x="43842" y="105916"/>
                </a:cubicBezTo>
                <a:lnTo>
                  <a:pt x="54570" y="148859"/>
                </a:lnTo>
                <a:lnTo>
                  <a:pt x="54756" y="148859"/>
                </a:lnTo>
                <a:lnTo>
                  <a:pt x="64368" y="113171"/>
                </a:lnTo>
                <a:lnTo>
                  <a:pt x="55873" y="103250"/>
                </a:lnTo>
                <a:cubicBezTo>
                  <a:pt x="55035" y="102257"/>
                  <a:pt x="54570" y="101017"/>
                  <a:pt x="54570" y="99715"/>
                </a:cubicBezTo>
                <a:cubicBezTo>
                  <a:pt x="54570" y="96707"/>
                  <a:pt x="56989" y="94289"/>
                  <a:pt x="59996" y="94289"/>
                </a:cubicBezTo>
                <a:close/>
              </a:path>
            </a:pathLst>
          </a:custGeom>
          <a:solidFill>
            <a:srgbClr val="FFFFFF"/>
          </a:solidFill>
          <a:ln/>
        </p:spPr>
      </p:sp>
      <p:sp>
        <p:nvSpPr>
          <p:cNvPr id="4" name="Text 2"/>
          <p:cNvSpPr/>
          <p:nvPr/>
        </p:nvSpPr>
        <p:spPr>
          <a:xfrm>
            <a:off x="793750" y="125330"/>
            <a:ext cx="7405688" cy="158750"/>
          </a:xfrm>
          <a:prstGeom prst="rect">
            <a:avLst/>
          </a:prstGeom>
          <a:noFill/>
          <a:ln/>
        </p:spPr>
        <p:txBody>
          <a:bodyPr wrap="square" lIns="0" tIns="0" rIns="0" bIns="0" rtlCol="0" anchor="ctr"/>
          <a:lstStyle/>
          <a:p>
            <a:pPr>
              <a:lnSpc>
                <a:spcPct val="120000"/>
              </a:lnSpc>
            </a:pPr>
            <a:r>
              <a:rPr lang="en-US" sz="1000" b="1" kern="0" spc="44" dirty="0">
                <a:solidFill>
                  <a:srgbClr val="4299E1"/>
                </a:solidFill>
                <a:latin typeface="Arial" panose="020B0604020202020204" pitchFamily="34" charset="0"/>
                <a:ea typeface="MiSans" pitchFamily="34" charset="-122"/>
                <a:cs typeface="Arial" panose="020B0604020202020204" pitchFamily="34" charset="0"/>
              </a:rPr>
              <a:t> </a:t>
            </a:r>
            <a:r>
              <a:rPr lang="kk-KZ" sz="1000" b="1" kern="0" spc="44" dirty="0">
                <a:solidFill>
                  <a:srgbClr val="4299E1"/>
                </a:solidFill>
                <a:latin typeface="Arial" panose="020B0604020202020204" pitchFamily="34" charset="0"/>
                <a:ea typeface="MiSans" pitchFamily="34" charset="-122"/>
                <a:cs typeface="Arial" panose="020B0604020202020204" pitchFamily="34" charset="0"/>
              </a:rPr>
              <a:t>0</a:t>
            </a:r>
            <a:r>
              <a:rPr lang="en-US" sz="1000" b="1" kern="0" spc="44" dirty="0">
                <a:solidFill>
                  <a:srgbClr val="4299E1"/>
                </a:solidFill>
                <a:latin typeface="Arial" panose="020B0604020202020204" pitchFamily="34" charset="0"/>
                <a:ea typeface="MiSans" pitchFamily="34" charset="-122"/>
                <a:cs typeface="Arial" panose="020B0604020202020204" pitchFamily="34" charset="0"/>
              </a:rPr>
              <a:t>1</a:t>
            </a:r>
            <a:r>
              <a:rPr lang="kk-KZ" sz="1000" b="1" kern="0" spc="44" dirty="0">
                <a:solidFill>
                  <a:srgbClr val="4299E1"/>
                </a:solidFill>
                <a:latin typeface="Arial" panose="020B0604020202020204" pitchFamily="34" charset="0"/>
                <a:ea typeface="MiSans" pitchFamily="34" charset="-122"/>
                <a:cs typeface="Arial" panose="020B0604020202020204" pitchFamily="34" charset="0"/>
              </a:rPr>
              <a:t>-тарау</a:t>
            </a:r>
            <a:endParaRPr lang="en-US" sz="1000" dirty="0">
              <a:latin typeface="Arial" panose="020B0604020202020204" pitchFamily="34" charset="0"/>
              <a:cs typeface="Arial" panose="020B0604020202020204" pitchFamily="34" charset="0"/>
            </a:endParaRPr>
          </a:p>
        </p:txBody>
      </p:sp>
      <p:sp>
        <p:nvSpPr>
          <p:cNvPr id="5" name="Text 3"/>
          <p:cNvSpPr/>
          <p:nvPr/>
        </p:nvSpPr>
        <p:spPr>
          <a:xfrm>
            <a:off x="793750" y="315830"/>
            <a:ext cx="8020050" cy="317500"/>
          </a:xfrm>
          <a:prstGeom prst="rect">
            <a:avLst/>
          </a:prstGeom>
          <a:noFill/>
          <a:ln/>
        </p:spPr>
        <p:txBody>
          <a:bodyPr wrap="square" lIns="0" tIns="0" rIns="0" bIns="0" rtlCol="0" anchor="ctr"/>
          <a:lstStyle/>
          <a:p>
            <a:pPr>
              <a:lnSpc>
                <a:spcPct val="90000"/>
              </a:lnSpc>
            </a:pPr>
            <a:r>
              <a:rPr lang="kk-KZ" sz="2400" b="1" dirty="0">
                <a:solidFill>
                  <a:srgbClr val="1A365D"/>
                </a:solidFill>
                <a:latin typeface="Quattrocento Sans" pitchFamily="34" charset="0"/>
                <a:ea typeface="Quattrocento Sans" pitchFamily="34" charset="-122"/>
                <a:cs typeface="Quattrocento Sans" pitchFamily="34" charset="-120"/>
              </a:rPr>
              <a:t>ДИРЕКТОРЛАР КЕҢЕСІ ТӨРАЙЫМЫНЫҢ ҮНДЕУІ</a:t>
            </a:r>
            <a:endParaRPr lang="en-US" sz="2400" dirty="0"/>
          </a:p>
        </p:txBody>
      </p:sp>
      <p:sp>
        <p:nvSpPr>
          <p:cNvPr id="6" name="Shape 4"/>
          <p:cNvSpPr/>
          <p:nvPr/>
        </p:nvSpPr>
        <p:spPr>
          <a:xfrm>
            <a:off x="317500" y="728914"/>
            <a:ext cx="762000" cy="31750"/>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p:cNvSpPr/>
          <p:nvPr/>
        </p:nvSpPr>
        <p:spPr>
          <a:xfrm>
            <a:off x="317500" y="919748"/>
            <a:ext cx="2590237" cy="2792709"/>
          </a:xfrm>
          <a:prstGeom prst="roundRect">
            <a:avLst>
              <a:gd name="adj" fmla="val 3974"/>
            </a:avLst>
          </a:prstGeom>
          <a:gradFill flip="none" rotWithShape="1">
            <a:gsLst>
              <a:gs pos="0">
                <a:srgbClr val="1A365D"/>
              </a:gs>
              <a:gs pos="100000">
                <a:srgbClr val="2B6CB0"/>
              </a:gs>
            </a:gsLst>
            <a:lin ang="2700000" scaled="1"/>
          </a:gradFill>
          <a:ln/>
          <a:effectLst>
            <a:outerShdw blurRad="119063" dist="79375" dir="5400000" algn="bl" rotWithShape="0">
              <a:srgbClr val="000000">
                <a:alpha val="10196"/>
              </a:srgbClr>
            </a:outerShdw>
          </a:effectLst>
        </p:spPr>
      </p:sp>
      <p:sp>
        <p:nvSpPr>
          <p:cNvPr id="10" name="Text 8"/>
          <p:cNvSpPr/>
          <p:nvPr/>
        </p:nvSpPr>
        <p:spPr>
          <a:xfrm>
            <a:off x="-178663" y="2412698"/>
            <a:ext cx="3571875" cy="254000"/>
          </a:xfrm>
          <a:prstGeom prst="rect">
            <a:avLst/>
          </a:prstGeom>
          <a:noFill/>
          <a:ln/>
        </p:spPr>
        <p:txBody>
          <a:bodyPr wrap="square" lIns="0" tIns="0" rIns="0" bIns="0" rtlCol="0" anchor="ctr"/>
          <a:lstStyle/>
          <a:p>
            <a:pPr algn="ctr">
              <a:lnSpc>
                <a:spcPct val="110000"/>
              </a:lnSpc>
            </a:pPr>
            <a:r>
              <a:rPr lang="en-US" sz="1500" b="1" dirty="0">
                <a:solidFill>
                  <a:srgbClr val="FFFFFF"/>
                </a:solidFill>
                <a:latin typeface="Quattrocento Sans" pitchFamily="34" charset="0"/>
                <a:ea typeface="Quattrocento Sans" pitchFamily="34" charset="-122"/>
                <a:cs typeface="Quattrocento Sans" pitchFamily="34" charset="-120"/>
              </a:rPr>
              <a:t>ШЕГАЙ</a:t>
            </a:r>
            <a:endParaRPr lang="en-US" sz="1600" dirty="0"/>
          </a:p>
        </p:txBody>
      </p:sp>
      <p:sp>
        <p:nvSpPr>
          <p:cNvPr id="11" name="Text 9"/>
          <p:cNvSpPr/>
          <p:nvPr/>
        </p:nvSpPr>
        <p:spPr>
          <a:xfrm>
            <a:off x="-171395" y="2612212"/>
            <a:ext cx="3556000" cy="222250"/>
          </a:xfrm>
          <a:prstGeom prst="rect">
            <a:avLst/>
          </a:prstGeom>
          <a:noFill/>
          <a:ln/>
        </p:spPr>
        <p:txBody>
          <a:bodyPr wrap="square" lIns="0" tIns="0" rIns="0" bIns="0" rtlCol="0" anchor="ctr"/>
          <a:lstStyle/>
          <a:p>
            <a:pPr algn="ctr">
              <a:lnSpc>
                <a:spcPct val="120000"/>
              </a:lnSpc>
            </a:pPr>
            <a:r>
              <a:rPr lang="en-US" sz="1250" dirty="0">
                <a:solidFill>
                  <a:srgbClr val="FFFFFF"/>
                </a:solidFill>
                <a:latin typeface="MiSans" pitchFamily="34" charset="0"/>
                <a:ea typeface="MiSans" pitchFamily="34" charset="-122"/>
                <a:cs typeface="MiSans" pitchFamily="34" charset="-120"/>
              </a:rPr>
              <a:t>Виктория Вильгельмовна</a:t>
            </a:r>
            <a:endParaRPr lang="en-US" sz="1600" dirty="0"/>
          </a:p>
        </p:txBody>
      </p:sp>
      <p:sp>
        <p:nvSpPr>
          <p:cNvPr id="12" name="Shape 10"/>
          <p:cNvSpPr/>
          <p:nvPr/>
        </p:nvSpPr>
        <p:spPr>
          <a:xfrm>
            <a:off x="1351798" y="2818712"/>
            <a:ext cx="508000" cy="31750"/>
          </a:xfrm>
          <a:prstGeom prst="roundRect">
            <a:avLst>
              <a:gd name="adj" fmla="val 0"/>
            </a:avLst>
          </a:prstGeom>
          <a:solidFill>
            <a:srgbClr val="FFFFFF">
              <a:alpha val="30196"/>
            </a:srgbClr>
          </a:solidFill>
          <a:ln/>
        </p:spPr>
      </p:sp>
      <p:sp>
        <p:nvSpPr>
          <p:cNvPr id="13" name="Text 11"/>
          <p:cNvSpPr/>
          <p:nvPr/>
        </p:nvSpPr>
        <p:spPr>
          <a:xfrm>
            <a:off x="498953" y="3013070"/>
            <a:ext cx="2227330" cy="562246"/>
          </a:xfrm>
          <a:prstGeom prst="rect">
            <a:avLst/>
          </a:prstGeom>
          <a:noFill/>
          <a:ln/>
        </p:spPr>
        <p:txBody>
          <a:bodyPr wrap="square" lIns="0" tIns="0" rIns="0" bIns="0" rtlCol="0" anchor="ctr"/>
          <a:lstStyle/>
          <a:p>
            <a:pPr algn="ctr">
              <a:lnSpc>
                <a:spcPct val="140000"/>
              </a:lnSpc>
            </a:pPr>
            <a:r>
              <a:rPr lang="kk-KZ" sz="875" dirty="0">
                <a:solidFill>
                  <a:srgbClr val="FFFFFF">
                    <a:alpha val="90000"/>
                  </a:srgbClr>
                </a:solidFill>
                <a:latin typeface="MiSans" pitchFamily="34" charset="0"/>
                <a:ea typeface="MiSans" pitchFamily="34" charset="-122"/>
                <a:cs typeface="MiSans" pitchFamily="34" charset="-120"/>
              </a:rPr>
              <a:t>Қазақстан Республикасы</a:t>
            </a:r>
          </a:p>
          <a:p>
            <a:pPr algn="ctr">
              <a:lnSpc>
                <a:spcPct val="140000"/>
              </a:lnSpc>
            </a:pPr>
            <a:r>
              <a:rPr lang="kk-KZ" sz="875" dirty="0">
                <a:solidFill>
                  <a:srgbClr val="FFFFFF">
                    <a:alpha val="90000"/>
                  </a:srgbClr>
                </a:solidFill>
                <a:latin typeface="MiSans" pitchFamily="34" charset="0"/>
                <a:ea typeface="MiSans" pitchFamily="34" charset="-122"/>
                <a:cs typeface="MiSans" pitchFamily="34" charset="-120"/>
              </a:rPr>
              <a:t> Еңбек және халықты әлеуметтік қорғау в</a:t>
            </a:r>
            <a:r>
              <a:rPr lang="en-US" sz="875" dirty="0" err="1">
                <a:solidFill>
                  <a:srgbClr val="FFFFFF">
                    <a:alpha val="90000"/>
                  </a:srgbClr>
                </a:solidFill>
                <a:latin typeface="MiSans" pitchFamily="34" charset="0"/>
                <a:ea typeface="MiSans" pitchFamily="34" charset="-122"/>
                <a:cs typeface="MiSans" pitchFamily="34" charset="-120"/>
              </a:rPr>
              <a:t>ице-министр</a:t>
            </a:r>
            <a:r>
              <a:rPr lang="kk-KZ" sz="875" dirty="0">
                <a:solidFill>
                  <a:srgbClr val="FFFFFF">
                    <a:alpha val="90000"/>
                  </a:srgbClr>
                </a:solidFill>
                <a:latin typeface="MiSans" pitchFamily="34" charset="0"/>
                <a:ea typeface="MiSans" pitchFamily="34" charset="-122"/>
                <a:cs typeface="MiSans" pitchFamily="34" charset="-120"/>
              </a:rPr>
              <a:t>і</a:t>
            </a:r>
            <a:endParaRPr lang="en-US" sz="1600" dirty="0"/>
          </a:p>
        </p:txBody>
      </p:sp>
      <p:sp>
        <p:nvSpPr>
          <p:cNvPr id="14" name="Shape 12"/>
          <p:cNvSpPr/>
          <p:nvPr/>
        </p:nvSpPr>
        <p:spPr>
          <a:xfrm>
            <a:off x="317501" y="3860732"/>
            <a:ext cx="2590237" cy="2305844"/>
          </a:xfrm>
          <a:custGeom>
            <a:avLst/>
            <a:gdLst/>
            <a:ahLst/>
            <a:cxnLst/>
            <a:rect l="l" t="t" r="r" b="b"/>
            <a:pathLst>
              <a:path w="3841750" h="4040188">
                <a:moveTo>
                  <a:pt x="31750" y="0"/>
                </a:moveTo>
                <a:lnTo>
                  <a:pt x="3746500" y="0"/>
                </a:lnTo>
                <a:cubicBezTo>
                  <a:pt x="3799070" y="0"/>
                  <a:pt x="3841750" y="42680"/>
                  <a:pt x="3841750" y="95250"/>
                </a:cubicBezTo>
                <a:lnTo>
                  <a:pt x="3841750" y="3945001"/>
                </a:lnTo>
                <a:cubicBezTo>
                  <a:pt x="3841750" y="3997571"/>
                  <a:pt x="3799070" y="4040251"/>
                  <a:pt x="3746500" y="4040251"/>
                </a:cubicBezTo>
                <a:lnTo>
                  <a:pt x="31750" y="4040251"/>
                </a:lnTo>
                <a:cubicBezTo>
                  <a:pt x="14227" y="4040251"/>
                  <a:pt x="0" y="4026024"/>
                  <a:pt x="0" y="4008501"/>
                </a:cubicBezTo>
                <a:lnTo>
                  <a:pt x="0" y="31750"/>
                </a:lnTo>
                <a:cubicBezTo>
                  <a:pt x="0" y="14227"/>
                  <a:pt x="14227" y="0"/>
                  <a:pt x="31750" y="0"/>
                </a:cubicBezTo>
                <a:close/>
              </a:path>
            </a:pathLst>
          </a:custGeom>
          <a:solidFill>
            <a:srgbClr val="FFFFFF"/>
          </a:solidFill>
          <a:ln/>
          <a:effectLst>
            <a:outerShdw blurRad="47625" dist="31750" dir="5400000" algn="bl" rotWithShape="0">
              <a:srgbClr val="000000">
                <a:alpha val="10196"/>
              </a:srgbClr>
            </a:outerShdw>
          </a:effectLst>
        </p:spPr>
      </p:sp>
      <p:sp>
        <p:nvSpPr>
          <p:cNvPr id="15" name="Shape 13"/>
          <p:cNvSpPr/>
          <p:nvPr/>
        </p:nvSpPr>
        <p:spPr>
          <a:xfrm>
            <a:off x="317500" y="3860732"/>
            <a:ext cx="45719" cy="2305844"/>
          </a:xfrm>
          <a:custGeom>
            <a:avLst/>
            <a:gdLst/>
            <a:ahLst/>
            <a:cxnLst/>
            <a:rect l="l" t="t" r="r" b="b"/>
            <a:pathLst>
              <a:path w="31750" h="4040188">
                <a:moveTo>
                  <a:pt x="31750" y="0"/>
                </a:moveTo>
                <a:lnTo>
                  <a:pt x="31750" y="0"/>
                </a:lnTo>
                <a:lnTo>
                  <a:pt x="31750" y="4040251"/>
                </a:lnTo>
                <a:lnTo>
                  <a:pt x="31750" y="4040251"/>
                </a:lnTo>
                <a:cubicBezTo>
                  <a:pt x="14227" y="4040251"/>
                  <a:pt x="0" y="4026024"/>
                  <a:pt x="0" y="4008501"/>
                </a:cubicBezTo>
                <a:lnTo>
                  <a:pt x="0" y="31750"/>
                </a:lnTo>
                <a:cubicBezTo>
                  <a:pt x="0" y="14227"/>
                  <a:pt x="14227" y="0"/>
                  <a:pt x="31750" y="0"/>
                </a:cubicBezTo>
                <a:close/>
              </a:path>
            </a:pathLst>
          </a:custGeom>
          <a:solidFill>
            <a:srgbClr val="4299E1"/>
          </a:solidFill>
          <a:ln/>
        </p:spPr>
      </p:sp>
      <p:sp>
        <p:nvSpPr>
          <p:cNvPr id="16" name="Shape 14"/>
          <p:cNvSpPr/>
          <p:nvPr/>
        </p:nvSpPr>
        <p:spPr>
          <a:xfrm>
            <a:off x="511970" y="3998207"/>
            <a:ext cx="142875" cy="142875"/>
          </a:xfrm>
          <a:custGeom>
            <a:avLst/>
            <a:gdLst/>
            <a:ahLst/>
            <a:cxnLst/>
            <a:rect l="l" t="t" r="r" b="b"/>
            <a:pathLst>
              <a:path w="142875" h="142875">
                <a:moveTo>
                  <a:pt x="8930" y="8930"/>
                </a:moveTo>
                <a:cubicBezTo>
                  <a:pt x="13869" y="8930"/>
                  <a:pt x="17859" y="12920"/>
                  <a:pt x="17859" y="17859"/>
                </a:cubicBezTo>
                <a:lnTo>
                  <a:pt x="17859" y="111621"/>
                </a:lnTo>
                <a:cubicBezTo>
                  <a:pt x="17859" y="114077"/>
                  <a:pt x="19869" y="116086"/>
                  <a:pt x="22324" y="116086"/>
                </a:cubicBezTo>
                <a:lnTo>
                  <a:pt x="133945" y="116086"/>
                </a:lnTo>
                <a:cubicBezTo>
                  <a:pt x="138885" y="116086"/>
                  <a:pt x="142875" y="120076"/>
                  <a:pt x="142875" y="125016"/>
                </a:cubicBezTo>
                <a:cubicBezTo>
                  <a:pt x="142875" y="129955"/>
                  <a:pt x="138885" y="133945"/>
                  <a:pt x="133945" y="133945"/>
                </a:cubicBezTo>
                <a:lnTo>
                  <a:pt x="22324" y="133945"/>
                </a:lnTo>
                <a:cubicBezTo>
                  <a:pt x="9990" y="133945"/>
                  <a:pt x="0" y="123955"/>
                  <a:pt x="0" y="111621"/>
                </a:cubicBezTo>
                <a:lnTo>
                  <a:pt x="0" y="17859"/>
                </a:lnTo>
                <a:cubicBezTo>
                  <a:pt x="0" y="12920"/>
                  <a:pt x="3990" y="8930"/>
                  <a:pt x="8930" y="8930"/>
                </a:cubicBezTo>
                <a:close/>
                <a:moveTo>
                  <a:pt x="35719" y="26789"/>
                </a:moveTo>
                <a:cubicBezTo>
                  <a:pt x="35719" y="21850"/>
                  <a:pt x="39709" y="17859"/>
                  <a:pt x="44648" y="17859"/>
                </a:cubicBezTo>
                <a:lnTo>
                  <a:pt x="98227" y="17859"/>
                </a:lnTo>
                <a:cubicBezTo>
                  <a:pt x="103166" y="17859"/>
                  <a:pt x="107156" y="21850"/>
                  <a:pt x="107156" y="26789"/>
                </a:cubicBezTo>
                <a:cubicBezTo>
                  <a:pt x="107156" y="31728"/>
                  <a:pt x="103166" y="35719"/>
                  <a:pt x="98227" y="35719"/>
                </a:cubicBezTo>
                <a:lnTo>
                  <a:pt x="44648" y="35719"/>
                </a:lnTo>
                <a:cubicBezTo>
                  <a:pt x="39709" y="35719"/>
                  <a:pt x="35719" y="31728"/>
                  <a:pt x="35719" y="26789"/>
                </a:cubicBezTo>
                <a:close/>
                <a:moveTo>
                  <a:pt x="44648" y="49113"/>
                </a:moveTo>
                <a:lnTo>
                  <a:pt x="80367" y="49113"/>
                </a:lnTo>
                <a:cubicBezTo>
                  <a:pt x="85306" y="49113"/>
                  <a:pt x="89297" y="53104"/>
                  <a:pt x="89297" y="58043"/>
                </a:cubicBezTo>
                <a:cubicBezTo>
                  <a:pt x="89297" y="62982"/>
                  <a:pt x="85306" y="66973"/>
                  <a:pt x="80367" y="66973"/>
                </a:cubicBezTo>
                <a:lnTo>
                  <a:pt x="44648" y="66973"/>
                </a:lnTo>
                <a:cubicBezTo>
                  <a:pt x="39709" y="66973"/>
                  <a:pt x="35719" y="62982"/>
                  <a:pt x="35719" y="58043"/>
                </a:cubicBezTo>
                <a:cubicBezTo>
                  <a:pt x="35719" y="53104"/>
                  <a:pt x="39709" y="49113"/>
                  <a:pt x="44648" y="49113"/>
                </a:cubicBezTo>
                <a:close/>
                <a:moveTo>
                  <a:pt x="44648" y="80367"/>
                </a:moveTo>
                <a:lnTo>
                  <a:pt x="116086" y="80367"/>
                </a:lnTo>
                <a:cubicBezTo>
                  <a:pt x="121025" y="80367"/>
                  <a:pt x="125016" y="84358"/>
                  <a:pt x="125016" y="89297"/>
                </a:cubicBezTo>
                <a:cubicBezTo>
                  <a:pt x="125016" y="94236"/>
                  <a:pt x="121025" y="98227"/>
                  <a:pt x="116086" y="98227"/>
                </a:cubicBezTo>
                <a:lnTo>
                  <a:pt x="44648" y="98227"/>
                </a:lnTo>
                <a:cubicBezTo>
                  <a:pt x="39709" y="98227"/>
                  <a:pt x="35719" y="94236"/>
                  <a:pt x="35719" y="89297"/>
                </a:cubicBezTo>
                <a:cubicBezTo>
                  <a:pt x="35719" y="84358"/>
                  <a:pt x="39709" y="80367"/>
                  <a:pt x="44648" y="80367"/>
                </a:cubicBezTo>
                <a:close/>
              </a:path>
            </a:pathLst>
          </a:custGeom>
          <a:solidFill>
            <a:srgbClr val="4299E1"/>
          </a:solidFill>
          <a:ln/>
        </p:spPr>
      </p:sp>
      <p:sp>
        <p:nvSpPr>
          <p:cNvPr id="17" name="Text 15"/>
          <p:cNvSpPr/>
          <p:nvPr/>
        </p:nvSpPr>
        <p:spPr>
          <a:xfrm>
            <a:off x="674689" y="3958519"/>
            <a:ext cx="3397250" cy="222250"/>
          </a:xfrm>
          <a:prstGeom prst="rect">
            <a:avLst/>
          </a:prstGeom>
          <a:noFill/>
          <a:ln/>
        </p:spPr>
        <p:txBody>
          <a:bodyPr wrap="square" lIns="0" tIns="0" rIns="0" bIns="0" rtlCol="0" anchor="ctr"/>
          <a:lstStyle/>
          <a:p>
            <a:pPr>
              <a:lnSpc>
                <a:spcPct val="130000"/>
              </a:lnSpc>
            </a:pPr>
            <a:r>
              <a:rPr lang="en-US" sz="1125" b="1" dirty="0">
                <a:solidFill>
                  <a:srgbClr val="1A365D"/>
                </a:solidFill>
                <a:latin typeface="Quattrocento Sans" pitchFamily="34" charset="0"/>
                <a:ea typeface="Quattrocento Sans" pitchFamily="34" charset="-122"/>
                <a:cs typeface="Quattrocento Sans" pitchFamily="34" charset="-120"/>
              </a:rPr>
              <a:t> 2025</a:t>
            </a:r>
            <a:r>
              <a:rPr lang="kk-KZ" sz="1125" b="1" dirty="0">
                <a:solidFill>
                  <a:srgbClr val="1A365D"/>
                </a:solidFill>
                <a:latin typeface="Quattrocento Sans" pitchFamily="34" charset="0"/>
                <a:ea typeface="Quattrocento Sans" pitchFamily="34" charset="-122"/>
                <a:cs typeface="Quattrocento Sans" pitchFamily="34" charset="-120"/>
              </a:rPr>
              <a:t> жылғы МӘСЖ көрсеткіштері</a:t>
            </a:r>
            <a:endParaRPr lang="en-US" sz="1600" b="1" dirty="0"/>
          </a:p>
        </p:txBody>
      </p:sp>
      <p:sp>
        <p:nvSpPr>
          <p:cNvPr id="18" name="Shape 16"/>
          <p:cNvSpPr/>
          <p:nvPr/>
        </p:nvSpPr>
        <p:spPr>
          <a:xfrm>
            <a:off x="492126" y="4336982"/>
            <a:ext cx="2372843" cy="412750"/>
          </a:xfrm>
          <a:prstGeom prst="roundRect">
            <a:avLst>
              <a:gd name="adj" fmla="val 15385"/>
            </a:avLst>
          </a:prstGeom>
          <a:solidFill>
            <a:srgbClr val="F0F4F8"/>
          </a:solidFill>
          <a:ln/>
        </p:spPr>
      </p:sp>
      <p:sp>
        <p:nvSpPr>
          <p:cNvPr id="19" name="Text 17"/>
          <p:cNvSpPr/>
          <p:nvPr/>
        </p:nvSpPr>
        <p:spPr>
          <a:xfrm>
            <a:off x="587376" y="4314138"/>
            <a:ext cx="1093263" cy="412751"/>
          </a:xfrm>
          <a:prstGeom prst="rect">
            <a:avLst/>
          </a:prstGeom>
          <a:noFill/>
          <a:ln/>
        </p:spPr>
        <p:txBody>
          <a:bodyPr wrap="square" lIns="0" tIns="0" rIns="0" bIns="0" rtlCol="0" anchor="ctr"/>
          <a:lstStyle/>
          <a:p>
            <a:pPr>
              <a:lnSpc>
                <a:spcPct val="120000"/>
              </a:lnSpc>
            </a:pPr>
            <a:r>
              <a:rPr lang="kk-KZ" sz="875" dirty="0">
                <a:solidFill>
                  <a:srgbClr val="2B6CB0"/>
                </a:solidFill>
                <a:latin typeface="MiSans" pitchFamily="34" charset="0"/>
                <a:ea typeface="MiSans" pitchFamily="34" charset="-122"/>
                <a:cs typeface="MiSans" pitchFamily="34" charset="-120"/>
              </a:rPr>
              <a:t>Жүйеге қатысушылардың саны</a:t>
            </a:r>
            <a:endParaRPr lang="en-US" sz="1600" dirty="0"/>
          </a:p>
        </p:txBody>
      </p:sp>
      <p:sp>
        <p:nvSpPr>
          <p:cNvPr id="21" name="Shape 19"/>
          <p:cNvSpPr/>
          <p:nvPr/>
        </p:nvSpPr>
        <p:spPr>
          <a:xfrm>
            <a:off x="492126" y="4844982"/>
            <a:ext cx="2372843" cy="412750"/>
          </a:xfrm>
          <a:prstGeom prst="roundRect">
            <a:avLst>
              <a:gd name="adj" fmla="val 15385"/>
            </a:avLst>
          </a:prstGeom>
          <a:solidFill>
            <a:srgbClr val="F0F4F8"/>
          </a:solidFill>
          <a:ln/>
        </p:spPr>
      </p:sp>
      <p:sp>
        <p:nvSpPr>
          <p:cNvPr id="22" name="Text 20"/>
          <p:cNvSpPr/>
          <p:nvPr/>
        </p:nvSpPr>
        <p:spPr>
          <a:xfrm>
            <a:off x="587376" y="4940634"/>
            <a:ext cx="1214438" cy="190098"/>
          </a:xfrm>
          <a:prstGeom prst="rect">
            <a:avLst/>
          </a:prstGeom>
          <a:noFill/>
          <a:ln/>
        </p:spPr>
        <p:txBody>
          <a:bodyPr wrap="square" lIns="0" tIns="0" rIns="0" bIns="0" rtlCol="0" anchor="ctr"/>
          <a:lstStyle/>
          <a:p>
            <a:pPr>
              <a:lnSpc>
                <a:spcPct val="120000"/>
              </a:lnSpc>
            </a:pPr>
            <a:r>
              <a:rPr lang="kk-KZ" sz="880" dirty="0">
                <a:solidFill>
                  <a:srgbClr val="2B6CB0"/>
                </a:solidFill>
                <a:latin typeface="MiSans" panose="020B0604020202020204" charset="-122"/>
                <a:ea typeface="MiSans" panose="020B0604020202020204" charset="-122"/>
                <a:cs typeface="MiSans" panose="020B0604020202020204" charset="-122"/>
              </a:rPr>
              <a:t>Әлеуметтік төлемдер</a:t>
            </a:r>
            <a:endParaRPr lang="en-US" sz="880" dirty="0">
              <a:solidFill>
                <a:srgbClr val="2B6CB0"/>
              </a:solidFill>
              <a:latin typeface="MiSans" panose="020B0604020202020204" charset="-122"/>
              <a:ea typeface="MiSans" panose="020B0604020202020204" charset="-122"/>
              <a:cs typeface="MiSans" panose="020B0604020202020204" charset="-122"/>
            </a:endParaRPr>
          </a:p>
        </p:txBody>
      </p:sp>
      <p:sp>
        <p:nvSpPr>
          <p:cNvPr id="23" name="Text 21"/>
          <p:cNvSpPr/>
          <p:nvPr/>
        </p:nvSpPr>
        <p:spPr>
          <a:xfrm>
            <a:off x="1850004" y="4930091"/>
            <a:ext cx="1063625" cy="222250"/>
          </a:xfrm>
          <a:prstGeom prst="rect">
            <a:avLst/>
          </a:prstGeom>
          <a:noFill/>
          <a:ln/>
        </p:spPr>
        <p:txBody>
          <a:bodyPr wrap="square" lIns="0" tIns="0" rIns="0" bIns="0" rtlCol="0" anchor="ctr"/>
          <a:lstStyle/>
          <a:p>
            <a:pPr>
              <a:lnSpc>
                <a:spcPct val="120000"/>
              </a:lnSpc>
            </a:pPr>
            <a:r>
              <a:rPr lang="en-US" sz="1250" b="1" dirty="0">
                <a:solidFill>
                  <a:srgbClr val="1A365D"/>
                </a:solidFill>
                <a:latin typeface="Quattrocento Sans" pitchFamily="34" charset="0"/>
                <a:ea typeface="Quattrocento Sans" pitchFamily="34" charset="-122"/>
                <a:cs typeface="Quattrocento Sans" pitchFamily="34" charset="-120"/>
              </a:rPr>
              <a:t>922,4 </a:t>
            </a:r>
            <a:r>
              <a:rPr lang="en-US" sz="1250" b="1" dirty="0" err="1">
                <a:solidFill>
                  <a:srgbClr val="1A365D"/>
                </a:solidFill>
                <a:latin typeface="Quattrocento Sans" pitchFamily="34" charset="0"/>
                <a:ea typeface="Quattrocento Sans" pitchFamily="34" charset="-122"/>
                <a:cs typeface="Quattrocento Sans" pitchFamily="34" charset="-120"/>
              </a:rPr>
              <a:t>млрд</a:t>
            </a:r>
            <a:r>
              <a:rPr lang="en-US" sz="1250" b="1" dirty="0">
                <a:solidFill>
                  <a:srgbClr val="1A365D"/>
                </a:solidFill>
                <a:latin typeface="Quattrocento Sans" pitchFamily="34" charset="0"/>
                <a:ea typeface="Quattrocento Sans" pitchFamily="34" charset="-122"/>
                <a:cs typeface="Quattrocento Sans" pitchFamily="34" charset="-120"/>
              </a:rPr>
              <a:t> </a:t>
            </a:r>
            <a:r>
              <a:rPr lang="en-US" sz="1250" b="1" dirty="0" err="1">
                <a:solidFill>
                  <a:srgbClr val="1A365D"/>
                </a:solidFill>
                <a:latin typeface="Quattrocento Sans" pitchFamily="34" charset="0"/>
                <a:ea typeface="Quattrocento Sans" pitchFamily="34" charset="-122"/>
                <a:cs typeface="Quattrocento Sans" pitchFamily="34" charset="-120"/>
              </a:rPr>
              <a:t>тг</a:t>
            </a:r>
            <a:r>
              <a:rPr lang="kk-KZ" sz="1250" b="1" dirty="0">
                <a:solidFill>
                  <a:srgbClr val="1A365D"/>
                </a:solidFill>
                <a:latin typeface="Quattrocento Sans" pitchFamily="34" charset="0"/>
                <a:ea typeface="Quattrocento Sans" pitchFamily="34" charset="-122"/>
                <a:cs typeface="Quattrocento Sans" pitchFamily="34" charset="-120"/>
              </a:rPr>
              <a:t>.</a:t>
            </a:r>
            <a:endParaRPr lang="en-US" sz="1600" dirty="0"/>
          </a:p>
        </p:txBody>
      </p:sp>
      <p:sp>
        <p:nvSpPr>
          <p:cNvPr id="24" name="Shape 22"/>
          <p:cNvSpPr/>
          <p:nvPr/>
        </p:nvSpPr>
        <p:spPr>
          <a:xfrm>
            <a:off x="492126" y="5352982"/>
            <a:ext cx="2372843" cy="412750"/>
          </a:xfrm>
          <a:prstGeom prst="roundRect">
            <a:avLst>
              <a:gd name="adj" fmla="val 15385"/>
            </a:avLst>
          </a:prstGeom>
          <a:solidFill>
            <a:srgbClr val="F0F4F8"/>
          </a:solidFill>
          <a:ln/>
        </p:spPr>
      </p:sp>
      <p:sp>
        <p:nvSpPr>
          <p:cNvPr id="26" name="Text 24"/>
          <p:cNvSpPr/>
          <p:nvPr/>
        </p:nvSpPr>
        <p:spPr>
          <a:xfrm>
            <a:off x="1877218" y="5469360"/>
            <a:ext cx="995058" cy="190098"/>
          </a:xfrm>
          <a:prstGeom prst="rect">
            <a:avLst/>
          </a:prstGeom>
          <a:noFill/>
          <a:ln/>
        </p:spPr>
        <p:txBody>
          <a:bodyPr wrap="square" lIns="0" tIns="0" rIns="0" bIns="0" rtlCol="0" anchor="ctr"/>
          <a:lstStyle/>
          <a:p>
            <a:pPr>
              <a:lnSpc>
                <a:spcPct val="120000"/>
              </a:lnSpc>
            </a:pPr>
            <a:r>
              <a:rPr lang="en-US" sz="1250" b="1" dirty="0">
                <a:solidFill>
                  <a:srgbClr val="1A365D"/>
                </a:solidFill>
                <a:latin typeface="Quattrocento Sans" pitchFamily="34" charset="0"/>
                <a:ea typeface="Quattrocento Sans" pitchFamily="34" charset="-122"/>
                <a:cs typeface="Quattrocento Sans" pitchFamily="34" charset="-120"/>
              </a:rPr>
              <a:t>&gt;1,3 </a:t>
            </a:r>
            <a:r>
              <a:rPr lang="en-US" sz="1250" b="1" dirty="0" err="1">
                <a:solidFill>
                  <a:srgbClr val="1A365D"/>
                </a:solidFill>
                <a:latin typeface="Quattrocento Sans" pitchFamily="34" charset="0"/>
                <a:ea typeface="Quattrocento Sans" pitchFamily="34" charset="-122"/>
                <a:cs typeface="Quattrocento Sans" pitchFamily="34" charset="-120"/>
              </a:rPr>
              <a:t>млн</a:t>
            </a:r>
            <a:r>
              <a:rPr lang="en-US" sz="1250" b="1" dirty="0">
                <a:solidFill>
                  <a:srgbClr val="1A365D"/>
                </a:solidFill>
                <a:latin typeface="Quattrocento Sans" pitchFamily="34" charset="0"/>
                <a:ea typeface="Quattrocento Sans" pitchFamily="34" charset="-122"/>
                <a:cs typeface="Quattrocento Sans" pitchFamily="34" charset="-120"/>
              </a:rPr>
              <a:t> </a:t>
            </a:r>
            <a:r>
              <a:rPr lang="kk-KZ" sz="1250" b="1" dirty="0">
                <a:solidFill>
                  <a:srgbClr val="1A365D"/>
                </a:solidFill>
                <a:latin typeface="Quattrocento Sans" pitchFamily="34" charset="0"/>
                <a:ea typeface="Quattrocento Sans" pitchFamily="34" charset="-122"/>
                <a:cs typeface="Quattrocento Sans" pitchFamily="34" charset="-120"/>
              </a:rPr>
              <a:t>адам</a:t>
            </a:r>
            <a:endParaRPr lang="en-US" sz="1600" dirty="0"/>
          </a:p>
        </p:txBody>
      </p:sp>
      <p:pic>
        <p:nvPicPr>
          <p:cNvPr id="40" name="Picture 2" descr="Шегай Виктория Вильгельмовна">
            <a:extLst>
              <a:ext uri="{FF2B5EF4-FFF2-40B4-BE49-F238E27FC236}">
                <a16:creationId xmlns:a16="http://schemas.microsoft.com/office/drawing/2014/main" id="{06FF7FB5-67C1-068D-33EF-6323872C95C6}"/>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1020463" y="1080111"/>
            <a:ext cx="1172009" cy="113605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7" name="Text 18">
            <a:extLst>
              <a:ext uri="{FF2B5EF4-FFF2-40B4-BE49-F238E27FC236}">
                <a16:creationId xmlns:a16="http://schemas.microsoft.com/office/drawing/2014/main" id="{131FE806-06D1-4CF7-8901-D5714252E2ED}"/>
              </a:ext>
            </a:extLst>
          </p:cNvPr>
          <p:cNvSpPr/>
          <p:nvPr/>
        </p:nvSpPr>
        <p:spPr>
          <a:xfrm>
            <a:off x="1932946" y="4442304"/>
            <a:ext cx="857250" cy="222250"/>
          </a:xfrm>
          <a:prstGeom prst="rect">
            <a:avLst/>
          </a:prstGeom>
          <a:noFill/>
          <a:ln/>
        </p:spPr>
        <p:txBody>
          <a:bodyPr wrap="square" lIns="0" tIns="0" rIns="0" bIns="0" rtlCol="0" anchor="ctr"/>
          <a:lstStyle/>
          <a:p>
            <a:pPr>
              <a:lnSpc>
                <a:spcPct val="120000"/>
              </a:lnSpc>
            </a:pPr>
            <a:r>
              <a:rPr lang="ru-RU" sz="1250" b="1" dirty="0">
                <a:solidFill>
                  <a:srgbClr val="1A365D"/>
                </a:solidFill>
                <a:latin typeface="Quattrocento Sans" pitchFamily="34" charset="0"/>
                <a:ea typeface="Quattrocento Sans" pitchFamily="34" charset="-122"/>
                <a:cs typeface="Quattrocento Sans" pitchFamily="34" charset="-120"/>
              </a:rPr>
              <a:t> 7 млн </a:t>
            </a:r>
            <a:r>
              <a:rPr lang="ru-RU" sz="1250" b="1" dirty="0" err="1">
                <a:solidFill>
                  <a:srgbClr val="1A365D"/>
                </a:solidFill>
                <a:latin typeface="Quattrocento Sans" pitchFamily="34" charset="0"/>
                <a:ea typeface="Quattrocento Sans" pitchFamily="34" charset="-122"/>
                <a:cs typeface="Quattrocento Sans" pitchFamily="34" charset="-120"/>
              </a:rPr>
              <a:t>адам</a:t>
            </a:r>
            <a:endParaRPr lang="en-US" sz="1600" dirty="0"/>
          </a:p>
        </p:txBody>
      </p:sp>
      <p:sp>
        <p:nvSpPr>
          <p:cNvPr id="28" name="Text 20">
            <a:extLst>
              <a:ext uri="{FF2B5EF4-FFF2-40B4-BE49-F238E27FC236}">
                <a16:creationId xmlns:a16="http://schemas.microsoft.com/office/drawing/2014/main" id="{92FEE4A4-311B-4965-868D-AE88C23B70D7}"/>
              </a:ext>
            </a:extLst>
          </p:cNvPr>
          <p:cNvSpPr/>
          <p:nvPr/>
        </p:nvSpPr>
        <p:spPr>
          <a:xfrm>
            <a:off x="577453" y="5470243"/>
            <a:ext cx="1214438" cy="190098"/>
          </a:xfrm>
          <a:prstGeom prst="rect">
            <a:avLst/>
          </a:prstGeom>
          <a:noFill/>
          <a:ln/>
        </p:spPr>
        <p:txBody>
          <a:bodyPr wrap="square" lIns="0" tIns="0" rIns="0" bIns="0" rtlCol="0" anchor="ctr"/>
          <a:lstStyle/>
          <a:p>
            <a:pPr>
              <a:lnSpc>
                <a:spcPct val="120000"/>
              </a:lnSpc>
            </a:pPr>
            <a:r>
              <a:rPr lang="kk-KZ" sz="880" dirty="0">
                <a:solidFill>
                  <a:srgbClr val="2B6CB0"/>
                </a:solidFill>
                <a:latin typeface="MiSans" panose="020B0604020202020204" charset="-122"/>
                <a:ea typeface="MiSans" panose="020B0604020202020204" charset="-122"/>
                <a:cs typeface="MiSans" panose="020B0604020202020204" charset="-122"/>
              </a:rPr>
              <a:t>Алушылар</a:t>
            </a:r>
            <a:endParaRPr lang="en-US" sz="880" dirty="0">
              <a:solidFill>
                <a:srgbClr val="2B6CB0"/>
              </a:solidFill>
              <a:latin typeface="MiSans" panose="020B0604020202020204" charset="-122"/>
              <a:ea typeface="MiSans" panose="020B0604020202020204" charset="-122"/>
              <a:cs typeface="MiSans" panose="020B0604020202020204" charset="-122"/>
            </a:endParaRPr>
          </a:p>
        </p:txBody>
      </p:sp>
      <p:sp>
        <p:nvSpPr>
          <p:cNvPr id="29" name="Shape 56">
            <a:extLst>
              <a:ext uri="{FF2B5EF4-FFF2-40B4-BE49-F238E27FC236}">
                <a16:creationId xmlns:a16="http://schemas.microsoft.com/office/drawing/2014/main" id="{0B0E0AB2-E059-4879-B0AB-3FDA4E35809F}"/>
              </a:ext>
            </a:extLst>
          </p:cNvPr>
          <p:cNvSpPr/>
          <p:nvPr/>
        </p:nvSpPr>
        <p:spPr>
          <a:xfrm>
            <a:off x="416719" y="6492875"/>
            <a:ext cx="100013" cy="133350"/>
          </a:xfrm>
          <a:custGeom>
            <a:avLst/>
            <a:gdLst/>
            <a:ahLst/>
            <a:cxnLst/>
            <a:rect l="l" t="t" r="r" b="b"/>
            <a:pathLst>
              <a:path w="100013" h="133350">
                <a:moveTo>
                  <a:pt x="16669" y="0"/>
                </a:moveTo>
                <a:cubicBezTo>
                  <a:pt x="7475" y="0"/>
                  <a:pt x="0" y="7475"/>
                  <a:pt x="0" y="16669"/>
                </a:cubicBezTo>
                <a:lnTo>
                  <a:pt x="0" y="116681"/>
                </a:lnTo>
                <a:cubicBezTo>
                  <a:pt x="0" y="125875"/>
                  <a:pt x="7475" y="133350"/>
                  <a:pt x="16669" y="133350"/>
                </a:cubicBezTo>
                <a:lnTo>
                  <a:pt x="83344" y="133350"/>
                </a:lnTo>
                <a:cubicBezTo>
                  <a:pt x="92538" y="133350"/>
                  <a:pt x="100013" y="125875"/>
                  <a:pt x="100013" y="116681"/>
                </a:cubicBezTo>
                <a:lnTo>
                  <a:pt x="100013" y="16669"/>
                </a:lnTo>
                <a:cubicBezTo>
                  <a:pt x="100013" y="7475"/>
                  <a:pt x="92538" y="0"/>
                  <a:pt x="83344" y="0"/>
                </a:cubicBezTo>
                <a:lnTo>
                  <a:pt x="16669" y="0"/>
                </a:lnTo>
                <a:close/>
                <a:moveTo>
                  <a:pt x="45839" y="91678"/>
                </a:moveTo>
                <a:lnTo>
                  <a:pt x="54173" y="91678"/>
                </a:lnTo>
                <a:cubicBezTo>
                  <a:pt x="58783" y="91678"/>
                  <a:pt x="62508" y="95403"/>
                  <a:pt x="62508" y="100013"/>
                </a:cubicBezTo>
                <a:lnTo>
                  <a:pt x="62508" y="120848"/>
                </a:lnTo>
                <a:lnTo>
                  <a:pt x="37505" y="120848"/>
                </a:lnTo>
                <a:lnTo>
                  <a:pt x="37505" y="100013"/>
                </a:lnTo>
                <a:cubicBezTo>
                  <a:pt x="37505" y="95403"/>
                  <a:pt x="41229" y="91678"/>
                  <a:pt x="45839" y="91678"/>
                </a:cubicBezTo>
                <a:close/>
                <a:moveTo>
                  <a:pt x="25003" y="29170"/>
                </a:moveTo>
                <a:cubicBezTo>
                  <a:pt x="25003" y="26878"/>
                  <a:pt x="26878" y="25003"/>
                  <a:pt x="29170" y="25003"/>
                </a:cubicBezTo>
                <a:lnTo>
                  <a:pt x="37505" y="25003"/>
                </a:lnTo>
                <a:cubicBezTo>
                  <a:pt x="39797" y="25003"/>
                  <a:pt x="41672" y="26878"/>
                  <a:pt x="41672" y="29170"/>
                </a:cubicBezTo>
                <a:lnTo>
                  <a:pt x="41672" y="37505"/>
                </a:lnTo>
                <a:cubicBezTo>
                  <a:pt x="41672" y="39797"/>
                  <a:pt x="39797" y="41672"/>
                  <a:pt x="37505" y="41672"/>
                </a:cubicBezTo>
                <a:lnTo>
                  <a:pt x="29170" y="41672"/>
                </a:lnTo>
                <a:cubicBezTo>
                  <a:pt x="26878" y="41672"/>
                  <a:pt x="25003" y="39797"/>
                  <a:pt x="25003" y="37505"/>
                </a:cubicBezTo>
                <a:lnTo>
                  <a:pt x="25003" y="29170"/>
                </a:lnTo>
                <a:close/>
                <a:moveTo>
                  <a:pt x="62508" y="25003"/>
                </a:moveTo>
                <a:lnTo>
                  <a:pt x="70842" y="25003"/>
                </a:lnTo>
                <a:cubicBezTo>
                  <a:pt x="73134" y="25003"/>
                  <a:pt x="75009" y="26878"/>
                  <a:pt x="75009" y="29170"/>
                </a:cubicBezTo>
                <a:lnTo>
                  <a:pt x="75009" y="37505"/>
                </a:lnTo>
                <a:cubicBezTo>
                  <a:pt x="75009" y="39797"/>
                  <a:pt x="73134" y="41672"/>
                  <a:pt x="70842" y="41672"/>
                </a:cubicBezTo>
                <a:lnTo>
                  <a:pt x="62508" y="41672"/>
                </a:lnTo>
                <a:cubicBezTo>
                  <a:pt x="60216" y="41672"/>
                  <a:pt x="58341" y="39797"/>
                  <a:pt x="58341" y="37505"/>
                </a:cubicBezTo>
                <a:lnTo>
                  <a:pt x="58341" y="29170"/>
                </a:lnTo>
                <a:cubicBezTo>
                  <a:pt x="58341" y="26878"/>
                  <a:pt x="60216" y="25003"/>
                  <a:pt x="62508" y="25003"/>
                </a:cubicBezTo>
                <a:close/>
                <a:moveTo>
                  <a:pt x="25003" y="62508"/>
                </a:moveTo>
                <a:cubicBezTo>
                  <a:pt x="25003" y="60216"/>
                  <a:pt x="26878" y="58341"/>
                  <a:pt x="29170" y="58341"/>
                </a:cubicBezTo>
                <a:lnTo>
                  <a:pt x="37505" y="58341"/>
                </a:lnTo>
                <a:cubicBezTo>
                  <a:pt x="39797" y="58341"/>
                  <a:pt x="41672" y="60216"/>
                  <a:pt x="41672" y="62508"/>
                </a:cubicBezTo>
                <a:lnTo>
                  <a:pt x="41672" y="70842"/>
                </a:lnTo>
                <a:cubicBezTo>
                  <a:pt x="41672" y="73134"/>
                  <a:pt x="39797" y="75009"/>
                  <a:pt x="37505" y="75009"/>
                </a:cubicBezTo>
                <a:lnTo>
                  <a:pt x="29170" y="75009"/>
                </a:lnTo>
                <a:cubicBezTo>
                  <a:pt x="26878" y="75009"/>
                  <a:pt x="25003" y="73134"/>
                  <a:pt x="25003" y="70842"/>
                </a:cubicBezTo>
                <a:lnTo>
                  <a:pt x="25003" y="62508"/>
                </a:lnTo>
                <a:close/>
                <a:moveTo>
                  <a:pt x="62508" y="58341"/>
                </a:moveTo>
                <a:lnTo>
                  <a:pt x="70842" y="58341"/>
                </a:lnTo>
                <a:cubicBezTo>
                  <a:pt x="73134" y="58341"/>
                  <a:pt x="75009" y="60216"/>
                  <a:pt x="75009" y="62508"/>
                </a:cubicBezTo>
                <a:lnTo>
                  <a:pt x="75009" y="70842"/>
                </a:lnTo>
                <a:cubicBezTo>
                  <a:pt x="75009" y="73134"/>
                  <a:pt x="73134" y="75009"/>
                  <a:pt x="70842" y="75009"/>
                </a:cubicBezTo>
                <a:lnTo>
                  <a:pt x="62508" y="75009"/>
                </a:lnTo>
                <a:cubicBezTo>
                  <a:pt x="60216" y="75009"/>
                  <a:pt x="58341" y="73134"/>
                  <a:pt x="58341" y="70842"/>
                </a:cubicBezTo>
                <a:lnTo>
                  <a:pt x="58341" y="62508"/>
                </a:lnTo>
                <a:cubicBezTo>
                  <a:pt x="58341" y="60216"/>
                  <a:pt x="60216" y="58341"/>
                  <a:pt x="62508" y="58341"/>
                </a:cubicBezTo>
                <a:close/>
              </a:path>
            </a:pathLst>
          </a:custGeom>
          <a:solidFill>
            <a:srgbClr val="2B6CB0"/>
          </a:solidFill>
          <a:ln/>
        </p:spPr>
      </p:sp>
      <p:sp>
        <p:nvSpPr>
          <p:cNvPr id="30" name="Text 38">
            <a:extLst>
              <a:ext uri="{FF2B5EF4-FFF2-40B4-BE49-F238E27FC236}">
                <a16:creationId xmlns:a16="http://schemas.microsoft.com/office/drawing/2014/main" id="{EC89407C-7862-4FB0-952F-4312EDD500ED}"/>
              </a:ext>
            </a:extLst>
          </p:cNvPr>
          <p:cNvSpPr/>
          <p:nvPr/>
        </p:nvSpPr>
        <p:spPr>
          <a:xfrm>
            <a:off x="577453" y="6492875"/>
            <a:ext cx="835423" cy="129805"/>
          </a:xfrm>
          <a:prstGeom prst="rect">
            <a:avLst/>
          </a:prstGeom>
          <a:noFill/>
          <a:ln/>
        </p:spPr>
        <p:txBody>
          <a:bodyPr wrap="square" lIns="0" tIns="0" rIns="0" bIns="0" rtlCol="0" anchor="ctr"/>
          <a:lstStyle/>
          <a:p>
            <a:pPr>
              <a:lnSpc>
                <a:spcPct val="120000"/>
              </a:lnSpc>
            </a:pP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МӘСҚ</a:t>
            </a:r>
            <a:r>
              <a:rPr lang="en-US" sz="1000" dirty="0">
                <a:solidFill>
                  <a:srgbClr val="2B6CB0"/>
                </a:solidFill>
                <a:latin typeface="Arial" panose="020B0604020202020204" pitchFamily="34" charset="0"/>
                <a:ea typeface="MiSans" pitchFamily="34" charset="-122"/>
                <a:cs typeface="Arial" panose="020B0604020202020204" pitchFamily="34" charset="0"/>
              </a:rPr>
              <a:t>»</a:t>
            </a:r>
            <a:r>
              <a:rPr lang="kk-KZ" sz="1000" dirty="0">
                <a:solidFill>
                  <a:srgbClr val="2B6CB0"/>
                </a:solidFill>
                <a:latin typeface="Arial" panose="020B0604020202020204" pitchFamily="34" charset="0"/>
                <a:ea typeface="MiSans" pitchFamily="34" charset="-122"/>
                <a:cs typeface="Arial" panose="020B0604020202020204" pitchFamily="34" charset="0"/>
              </a:rPr>
              <a:t> АҚ</a:t>
            </a:r>
            <a:endParaRPr lang="en-US" sz="1000" dirty="0">
              <a:latin typeface="Arial" panose="020B0604020202020204" pitchFamily="34" charset="0"/>
              <a:cs typeface="Arial" panose="020B0604020202020204" pitchFamily="34" charset="0"/>
            </a:endParaRPr>
          </a:p>
        </p:txBody>
      </p:sp>
      <p:sp>
        <p:nvSpPr>
          <p:cNvPr id="31" name="Текст 3">
            <a:extLst>
              <a:ext uri="{FF2B5EF4-FFF2-40B4-BE49-F238E27FC236}">
                <a16:creationId xmlns:a16="http://schemas.microsoft.com/office/drawing/2014/main" id="{42C8881E-F19F-4B4B-84A7-E1CECA4ADEC5}"/>
              </a:ext>
            </a:extLst>
          </p:cNvPr>
          <p:cNvSpPr txBox="1">
            <a:spLocks/>
          </p:cNvSpPr>
          <p:nvPr/>
        </p:nvSpPr>
        <p:spPr>
          <a:xfrm>
            <a:off x="2978590" y="713540"/>
            <a:ext cx="9033733" cy="5747585"/>
          </a:xfrm>
          <a:prstGeom prst="rect">
            <a:avLst/>
          </a:prstGeom>
          <a:ln>
            <a:solidFill>
              <a:srgbClr val="002060"/>
            </a:solidFill>
          </a:ln>
        </p:spPr>
        <p:txBody>
          <a:bodyPr numCol="3" spcCol="18000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r>
              <a:rPr lang="ru-RU" sz="1000" dirty="0" err="1">
                <a:latin typeface="Arial" panose="020B0604020202020204" pitchFamily="34" charset="0"/>
                <a:cs typeface="Arial" panose="020B0604020202020204" pitchFamily="34" charset="0"/>
              </a:rPr>
              <a:t>Құрметті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отандастар</a:t>
            </a:r>
            <a:r>
              <a:rPr lang="ru-RU" sz="1000" dirty="0">
                <a:latin typeface="Arial" panose="020B0604020202020204" pitchFamily="34" charset="0"/>
                <a:cs typeface="Arial" panose="020B0604020202020204" pitchFamily="34" charset="0"/>
              </a:rPr>
              <a:t>, </a:t>
            </a:r>
          </a:p>
          <a:p>
            <a:pPr marL="0" indent="0" algn="ctr">
              <a:spcBef>
                <a:spcPts val="0"/>
              </a:spcBef>
              <a:buNone/>
            </a:pPr>
            <a:r>
              <a:rPr lang="ru-RU" sz="1000" dirty="0" err="1">
                <a:latin typeface="Arial" panose="020B0604020202020204" pitchFamily="34" charset="0"/>
                <a:cs typeface="Arial" panose="020B0604020202020204" pitchFamily="34" charset="0"/>
              </a:rPr>
              <a:t>қадірлі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әріптестер</a:t>
            </a:r>
            <a:r>
              <a:rPr lang="ru-RU" sz="1000" dirty="0">
                <a:latin typeface="Arial" panose="020B0604020202020204" pitchFamily="34" charset="0"/>
                <a:cs typeface="Arial" panose="020B0604020202020204" pitchFamily="34" charset="0"/>
              </a:rPr>
              <a:t> мен </a:t>
            </a:r>
            <a:r>
              <a:rPr lang="ru-RU" sz="1000" dirty="0" err="1">
                <a:latin typeface="Arial" panose="020B0604020202020204" pitchFamily="34" charset="0"/>
                <a:cs typeface="Arial" panose="020B0604020202020204" pitchFamily="34" charset="0"/>
              </a:rPr>
              <a:t>серіктестер</a:t>
            </a:r>
            <a:r>
              <a:rPr lang="ru-RU" sz="1000" dirty="0">
                <a:latin typeface="Arial" panose="020B0604020202020204" pitchFamily="34" charset="0"/>
                <a:cs typeface="Arial" panose="020B0604020202020204" pitchFamily="34" charset="0"/>
              </a:rPr>
              <a:t>!</a:t>
            </a:r>
          </a:p>
          <a:p>
            <a:pPr marL="0" indent="0" algn="ctr">
              <a:spcBef>
                <a:spcPts val="0"/>
              </a:spcBef>
              <a:buNone/>
            </a:pPr>
            <a:endParaRPr lang="ru-RU" sz="1000" dirty="0">
              <a:highlight>
                <a:srgbClr val="00FFFF"/>
              </a:highlight>
              <a:latin typeface="Arial" panose="020B0604020202020204" pitchFamily="34" charset="0"/>
              <a:cs typeface="Arial" panose="020B0604020202020204" pitchFamily="34" charset="0"/>
            </a:endParaRPr>
          </a:p>
          <a:p>
            <a:pPr marL="0" indent="180975" algn="just">
              <a:spcBef>
                <a:spcPts val="0"/>
              </a:spcBef>
              <a:buNone/>
              <a:tabLst>
                <a:tab pos="180975" algn="l"/>
                <a:tab pos="271463" algn="l"/>
              </a:tabLst>
            </a:pPr>
            <a:r>
              <a:rPr lang="kk-KZ" sz="1000" dirty="0">
                <a:latin typeface="Arial" panose="020B0604020202020204" pitchFamily="34" charset="0"/>
                <a:cs typeface="Arial" panose="020B0604020202020204" pitchFamily="34" charset="0"/>
              </a:rPr>
              <a:t>Біздің басты назарымызда – әрбір қазақстандықтың әлеуметтік қорғалуы мен қауіпсіздігі. Біз қызмет көрсетудің цифрлық форматын дамытуды табысты жалғастырып, артық бюрократиялық рәсімдерді қысқарттық және кезектерді жойдық. Енді әлеуметтік көмек шын мәнінде қажет болған кезде жедел, әрі қарапайым тәртіппен көрсетіледі. Біздің есептеріміздегі әрбір көрсеткіштің ар жағында нақты адамдар мен олардың отбасыларының әл-ауқаты тұр.</a:t>
            </a:r>
          </a:p>
          <a:p>
            <a:pPr marL="0" indent="180975" algn="just">
              <a:spcBef>
                <a:spcPts val="0"/>
              </a:spcBef>
              <a:buNone/>
              <a:tabLst>
                <a:tab pos="180975" algn="l"/>
              </a:tabLst>
            </a:pPr>
            <a:r>
              <a:rPr lang="kk-KZ" sz="1000" dirty="0">
                <a:latin typeface="Arial" panose="020B0604020202020204" pitchFamily="34" charset="0"/>
                <a:cs typeface="Arial" panose="020B0604020202020204" pitchFamily="34" charset="0"/>
              </a:rPr>
              <a:t>Әлеуметтік сақтандыру жүйесі – бұл әрқайсымыз үшін сенімді әлеуметтік қорғаныс кепілі. Сіз ресми түрде еңбек етіп жүрген кезде жұмыс беруші Сіз үшін тұрақты түрде әлеуметтік аударымдарды жүзеге асырады. Осылайша міндетті әлеуметтік сақтандыру жүйесіндегі құқықтарыңыз қалыптасады, ал өмірлік қиын жағдайларға тап болған жағдайда Қор Сіздерге уақтылы әлеуметтік қолдау көрсетеді</a:t>
            </a:r>
            <a:r>
              <a:rPr lang="ru-RU" sz="1000" dirty="0">
                <a:latin typeface="Arial" panose="020B0604020202020204" pitchFamily="34" charset="0"/>
                <a:cs typeface="Arial" panose="020B0604020202020204" pitchFamily="34" charset="0"/>
              </a:rPr>
              <a:t>.</a:t>
            </a:r>
          </a:p>
          <a:p>
            <a:pPr marL="0" indent="180975" algn="just">
              <a:spcBef>
                <a:spcPts val="0"/>
              </a:spcBef>
              <a:buNone/>
              <a:tabLst>
                <a:tab pos="180975" algn="l"/>
              </a:tabLst>
            </a:pPr>
            <a:r>
              <a:rPr lang="ru-RU" sz="1000" dirty="0" err="1">
                <a:latin typeface="Arial" panose="020B0604020202020204" pitchFamily="34" charset="0"/>
                <a:cs typeface="Arial" panose="020B0604020202020204" pitchFamily="34" charset="0"/>
              </a:rPr>
              <a:t>Әрбір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жұмыс</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істейтін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қазақстандық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үшін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жүйеге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қатысу</a:t>
            </a:r>
            <a:r>
              <a:rPr lang="ru-RU" sz="1000" dirty="0">
                <a:latin typeface="Arial" panose="020B0604020202020204" pitchFamily="34" charset="0"/>
                <a:cs typeface="Arial" panose="020B0604020202020204" pitchFamily="34" charset="0"/>
              </a:rPr>
              <a:t> — </a:t>
            </a:r>
            <a:r>
              <a:rPr lang="ru-RU" sz="1000" dirty="0" err="1">
                <a:latin typeface="Arial" panose="020B0604020202020204" pitchFamily="34" charset="0"/>
                <a:cs typeface="Arial" panose="020B0604020202020204" pitchFamily="34" charset="0"/>
              </a:rPr>
              <a:t>жай</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ғана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ресмилік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емес</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ол</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әлеуметтік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тәуекелдер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орын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алған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жағдайда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тікелей</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қаржылық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қорғауды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қамтамасыз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ететін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кепілдік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Мынаны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түс</a:t>
            </a:r>
            <a:r>
              <a:rPr lang="kk-KZ" sz="1000" dirty="0">
                <a:latin typeface="Arial" panose="020B0604020202020204" pitchFamily="34" charset="0"/>
                <a:cs typeface="Arial" panose="020B0604020202020204" pitchFamily="34" charset="0"/>
              </a:rPr>
              <a:t>іну маңызды: </a:t>
            </a:r>
            <a:r>
              <a:rPr lang="ru-RU" sz="1000" dirty="0" err="1">
                <a:latin typeface="Arial" panose="020B0604020202020204" pitchFamily="34" charset="0"/>
                <a:cs typeface="Arial" panose="020B0604020202020204" pitchFamily="34" charset="0"/>
              </a:rPr>
              <a:t>жалақыңыз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қаншалықты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ашық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көрсетіліп</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аударымдар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тұрақты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жүзеге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асырылса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күтпеген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жағдайлар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туындаған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кезде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Қордан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алатын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жеке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қаржылық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қолдау</a:t>
            </a:r>
            <a:r>
              <a:rPr lang="ru-RU" sz="1000" dirty="0">
                <a:latin typeface="Arial" panose="020B0604020202020204" pitchFamily="34" charset="0"/>
                <a:cs typeface="Arial" panose="020B0604020202020204" pitchFamily="34" charset="0"/>
              </a:rPr>
              <a:t> да </a:t>
            </a:r>
            <a:r>
              <a:rPr lang="ru-RU" sz="1000" dirty="0" err="1">
                <a:latin typeface="Arial" panose="020B0604020202020204" pitchFamily="34" charset="0"/>
                <a:cs typeface="Arial" panose="020B0604020202020204" pitchFamily="34" charset="0"/>
              </a:rPr>
              <a:t>көлемі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соғұрлым</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жоғары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болады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Біздің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Сіздерді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жұмысынан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айырылу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жағдайынан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сақтандырады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және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жаңа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жұмыс</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орнын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іздеу</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кезеңінде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елеулі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әлеуметтік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төлемдерге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кепілдік</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береді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Мұндай</a:t>
            </a:r>
            <a:r>
              <a:rPr lang="ru-RU" sz="1000" dirty="0">
                <a:latin typeface="Arial" panose="020B0604020202020204" pitchFamily="34" charset="0"/>
                <a:cs typeface="Arial" panose="020B0604020202020204" pitchFamily="34" charset="0"/>
              </a:rPr>
              <a:t> </a:t>
            </a:r>
            <a:r>
              <a:rPr lang="kk-KZ" sz="1000" dirty="0">
                <a:latin typeface="Arial" panose="020B0604020202020204" pitchFamily="34" charset="0"/>
                <a:cs typeface="Arial" panose="020B0604020202020204" pitchFamily="34" charset="0"/>
              </a:rPr>
              <a:t>қолдау бүгінде 355 мыңға жуық азаматқа жаңа жұмысқа бейімделу кезеңінен сенімді өтуге мүмкіндік берді. Жүйе еңбекке уақытша немесе толық қабілетсіздік кезеңінде Сіздің табысыңызды қорғайды: денсаулық жағдайына байланысты еңбекке қабілеттіліктен айырылған жағдайда Қор жоғалған табыстың орнын толтырады. Осылайша, өткен жылы денсаулық жағдайына байланысты еңбекке қабілеттіліктен айырылған шамамен 100 мыңға жуық отандасымызға елеулі көлемдегі әлеуметтік төлемдер тағайындалды.</a:t>
            </a:r>
            <a:endParaRPr lang="kk-KZ" sz="1000" dirty="0">
              <a:highlight>
                <a:srgbClr val="00FFFF"/>
              </a:highlight>
              <a:latin typeface="Arial" panose="020B0604020202020204" pitchFamily="34" charset="0"/>
              <a:cs typeface="Arial" panose="020B0604020202020204" pitchFamily="34" charset="0"/>
            </a:endParaRPr>
          </a:p>
          <a:p>
            <a:pPr marL="0" indent="182563" algn="just">
              <a:spcBef>
                <a:spcPts val="0"/>
              </a:spcBef>
              <a:buNone/>
            </a:pPr>
            <a:r>
              <a:rPr lang="kk-KZ" sz="1000" dirty="0">
                <a:latin typeface="Arial" panose="020B0604020202020204" pitchFamily="34" charset="0"/>
                <a:cs typeface="Arial" panose="020B0604020202020204" pitchFamily="34" charset="0"/>
              </a:rPr>
              <a:t>Жас аналар үшін ресми әлеуметтік сақтандыру бала тууы және бала күтімі кезеңіндегі ең маңызды сәтте қаржылық қолдауды қамтамасыз етеді. 2025 жылы 618 мыңнан астам азамат тұрақты алатын әлеуметтік төлемдерінің олардың әдеттегі табыс деңгейін қамтамасыз ететініне сенімді бола отырып, балаларын тәрбиелеуге толықтай көңіл бөлуге мүмкіндік алды. Сонымен қатар, жүйе асыраушысынан айырылған отбасы мүшелеріне әлеуметтік қолдау көрсетеді. Бүгінгі таңда 68,6 мың балалы отбасыға әлеуметтік </a:t>
            </a:r>
            <a:r>
              <a:rPr lang="ru-RU" sz="1000" dirty="0" err="1">
                <a:latin typeface="Arial" panose="020B0604020202020204" pitchFamily="34" charset="0"/>
                <a:cs typeface="Arial" panose="020B0604020202020204" pitchFamily="34" charset="0"/>
              </a:rPr>
              <a:t>төлемдер</a:t>
            </a:r>
            <a:r>
              <a:rPr lang="ru-RU" sz="1000" dirty="0">
                <a:latin typeface="Arial" panose="020B0604020202020204" pitchFamily="34" charset="0"/>
                <a:cs typeface="Arial" panose="020B0604020202020204" pitchFamily="34" charset="0"/>
              </a:rPr>
              <a:t> </a:t>
            </a:r>
            <a:r>
              <a:rPr lang="kk-KZ" sz="1000" dirty="0">
                <a:latin typeface="Arial" panose="020B0604020202020204" pitchFamily="34" charset="0"/>
                <a:cs typeface="Arial" panose="020B0604020202020204" pitchFamily="34" charset="0"/>
              </a:rPr>
              <a:t>арқылы көмек көрсетілуде. Өздерінің осындай құқықтарын білу әрбір еңбек етуші азаматқа болашаққа сеніммен қарауға және жұмыс берушіден міндетті аударымдардың уақтылы әрі толық көлемде жүзеге асырылуын талап етуге мүмкіндік береді.</a:t>
            </a:r>
          </a:p>
          <a:p>
            <a:pPr marL="0" indent="182563" algn="just">
              <a:spcBef>
                <a:spcPts val="0"/>
              </a:spcBef>
              <a:buNone/>
            </a:pPr>
            <a:r>
              <a:rPr lang="kk-KZ" sz="1000" dirty="0">
                <a:latin typeface="Arial" panose="020B0604020202020204" pitchFamily="34" charset="0"/>
                <a:cs typeface="Arial" panose="020B0604020202020204" pitchFamily="34" charset="0"/>
              </a:rPr>
              <a:t>Сонымен қатар, жүйеге қатысу отандық бизнес үшін тікелей және ұзақ мерзімді артықшылықтар береді. Қазіргі заманғы жұмыс беруші үшін әлеуметтік аударымдар — бұл жай ғана міндеттеме емес, ол өз компаниясының орнықтылығына бағытталған стратегиялық </a:t>
            </a:r>
            <a:r>
              <a:rPr lang="ru-RU" sz="1000" dirty="0">
                <a:latin typeface="Arial" panose="020B0604020202020204" pitchFamily="34" charset="0"/>
                <a:cs typeface="Arial" panose="020B0604020202020204" pitchFamily="34" charset="0"/>
              </a:rPr>
              <a:t>инвестиция. </a:t>
            </a:r>
            <a:r>
              <a:rPr lang="kk-KZ" sz="1000" dirty="0">
                <a:latin typeface="Arial" panose="020B0604020202020204" pitchFamily="34" charset="0"/>
                <a:cs typeface="Arial" panose="020B0604020202020204" pitchFamily="34" charset="0"/>
              </a:rPr>
              <a:t>Қолданыстағы заңнама адал бизнеске салықтық жүктемені заңды түрде азайтуға мүмкіндік береді, өйткені әлеуметтік аударымдар сомасы төленуге тиіс әлеуметтік салық мөлшерін тікелей азайтады. Қызметкерлерді ресми түрде сақтандыру компанияның іскерлік беделін нығайтып, өз болашағына қамқорлықты бағалайтын үздік мамандарды ұстап қалуға мүмкіндік береді. Сонымен қатар, өндірістік жарақаттар немесе қызметкерлердің бала </a:t>
            </a:r>
            <a:r>
              <a:rPr lang="ru-RU" sz="1000" dirty="0">
                <a:latin typeface="Arial" panose="020B0604020202020204" pitchFamily="34" charset="0"/>
                <a:cs typeface="Arial" panose="020B0604020202020204" pitchFamily="34" charset="0"/>
              </a:rPr>
              <a:t>күтіміне байланысты </a:t>
            </a:r>
            <a:r>
              <a:rPr lang="ru-RU" sz="1000" dirty="0" err="1">
                <a:latin typeface="Arial" panose="020B0604020202020204" pitchFamily="34" charset="0"/>
                <a:cs typeface="Arial" panose="020B0604020202020204" pitchFamily="34" charset="0"/>
              </a:rPr>
              <a:t>демалысқа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шығуы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сияқты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күтпеген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жағдайлар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туындаған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кезде</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негізгі</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қаржылық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міндеттемелерд</a:t>
            </a:r>
            <a:r>
              <a:rPr lang="kk-KZ" sz="1000" dirty="0">
                <a:latin typeface="Arial" panose="020B0604020202020204" pitchFamily="34" charset="0"/>
                <a:cs typeface="Arial" panose="020B0604020202020204" pitchFamily="34" charset="0"/>
              </a:rPr>
              <a:t>ің бір бөлігін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Қор</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есебінен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қамтамасыз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етіліп</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кәсіпорынның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қаржылық</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тұрақтылығын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сақтауға</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ықпал</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етеді</a:t>
            </a:r>
            <a:r>
              <a:rPr lang="ru-RU" sz="1000" dirty="0">
                <a:latin typeface="Arial" panose="020B0604020202020204" pitchFamily="34" charset="0"/>
                <a:cs typeface="Arial" panose="020B0604020202020204" pitchFamily="34" charset="0"/>
              </a:rPr>
              <a:t>.</a:t>
            </a:r>
            <a:r>
              <a:rPr lang="ru-RU" sz="1000" dirty="0">
                <a:highlight>
                  <a:srgbClr val="00FFFF"/>
                </a:highlight>
                <a:latin typeface="Arial" panose="020B0604020202020204" pitchFamily="34" charset="0"/>
                <a:cs typeface="Arial" panose="020B0604020202020204" pitchFamily="34" charset="0"/>
              </a:rPr>
              <a:t>  </a:t>
            </a:r>
          </a:p>
          <a:p>
            <a:pPr marL="0" indent="182563" algn="just">
              <a:spcBef>
                <a:spcPts val="0"/>
              </a:spcBef>
              <a:buNone/>
            </a:pPr>
            <a:r>
              <a:rPr lang="kk-KZ" sz="1000" dirty="0">
                <a:latin typeface="Arial" panose="020B0604020202020204" pitchFamily="34" charset="0"/>
                <a:cs typeface="Arial" panose="020B0604020202020204" pitchFamily="34" charset="0"/>
              </a:rPr>
              <a:t>2026 жылы біздің басты міндетіміз — әлеуметтік қорғау тетігін одан әрі жетілдіру және қамту аясын кеңейту болып табылады. Біздің мақсатымыз — еңбек етуші қазақстандықтардың барынша көп бөлігін міндетті әлеуметтік сақтандыру жүйесімен қамту және әлеуметтік төлемдердің лайықты деңгейін қамтамасыз ету</a:t>
            </a:r>
            <a:r>
              <a:rPr lang="ru-RU" sz="1000" dirty="0">
                <a:latin typeface="Arial" panose="020B0604020202020204" pitchFamily="34" charset="0"/>
                <a:cs typeface="Arial" panose="020B0604020202020204" pitchFamily="34" charset="0"/>
              </a:rPr>
              <a:t>.</a:t>
            </a:r>
            <a:r>
              <a:rPr lang="ru-RU" sz="1000" dirty="0">
                <a:highlight>
                  <a:srgbClr val="00FFFF"/>
                </a:highlight>
                <a:latin typeface="Arial" panose="020B0604020202020204" pitchFamily="34" charset="0"/>
                <a:cs typeface="Arial" panose="020B0604020202020204" pitchFamily="34" charset="0"/>
              </a:rPr>
              <a:t> </a:t>
            </a:r>
          </a:p>
          <a:p>
            <a:pPr marL="0" indent="182563" algn="just">
              <a:spcBef>
                <a:spcPts val="0"/>
              </a:spcBef>
              <a:buNone/>
            </a:pPr>
            <a:r>
              <a:rPr lang="kk-KZ" sz="1000" dirty="0">
                <a:latin typeface="Arial" panose="020B0604020202020204" pitchFamily="34" charset="0"/>
                <a:cs typeface="Arial" panose="020B0604020202020204" pitchFamily="34" charset="0"/>
              </a:rPr>
              <a:t>Біз еліміздің тұрақты болашағы жолында мемлекет, азаматтар және бизнес арасындағы өзара сенімді нығайта отырып, өз жұмысымызды адал, ашық әрі тиімді түрде жалғастырамыз</a:t>
            </a:r>
            <a:r>
              <a:rPr lang="ru-RU" sz="1000" dirty="0">
                <a:latin typeface="Arial" panose="020B0604020202020204" pitchFamily="34" charset="0"/>
                <a:cs typeface="Arial" panose="020B0604020202020204" pitchFamily="34" charset="0"/>
              </a:rPr>
              <a:t>.</a:t>
            </a:r>
            <a:endParaRPr lang="ru-RU" sz="1000" dirty="0">
              <a:highlight>
                <a:srgbClr val="00FFFF"/>
              </a:highlight>
              <a:latin typeface="Arial" panose="020B0604020202020204" pitchFamily="34" charset="0"/>
              <a:cs typeface="Arial" panose="020B0604020202020204" pitchFamily="34" charset="0"/>
            </a:endParaRPr>
          </a:p>
          <a:p>
            <a:pPr marL="0" indent="182563" algn="just">
              <a:spcBef>
                <a:spcPts val="0"/>
              </a:spcBef>
              <a:buNone/>
            </a:pPr>
            <a:endParaRPr lang="ru-RU" sz="1000" dirty="0">
              <a:latin typeface="Arial" panose="020B0604020202020204" pitchFamily="34" charset="0"/>
              <a:cs typeface="Arial" panose="020B0604020202020204" pitchFamily="34" charset="0"/>
            </a:endParaRPr>
          </a:p>
          <a:p>
            <a:pPr marL="0" indent="182563" algn="just">
              <a:spcBef>
                <a:spcPts val="0"/>
              </a:spcBef>
              <a:buNone/>
            </a:pPr>
            <a:r>
              <a:rPr lang="ru-RU" sz="1000" dirty="0" err="1">
                <a:latin typeface="Arial" panose="020B0604020202020204" pitchFamily="34" charset="0"/>
                <a:cs typeface="Arial" panose="020B0604020202020204" pitchFamily="34" charset="0"/>
              </a:rPr>
              <a:t>Сіздердің</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сенімдеріңіз</a:t>
            </a:r>
            <a:r>
              <a:rPr lang="ru-RU" sz="1000" dirty="0">
                <a:latin typeface="Arial" panose="020B0604020202020204" pitchFamily="34" charset="0"/>
                <a:cs typeface="Arial" panose="020B0604020202020204" pitchFamily="34" charset="0"/>
              </a:rPr>
              <a:t> бен </a:t>
            </a:r>
            <a:r>
              <a:rPr lang="ru-RU" sz="1000" dirty="0" err="1">
                <a:latin typeface="Arial" panose="020B0604020202020204" pitchFamily="34" charset="0"/>
                <a:cs typeface="Arial" panose="020B0604020202020204" pitchFamily="34" charset="0"/>
              </a:rPr>
              <a:t>жауапты</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серіктестіктеріңіз</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үшін</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алғыс</a:t>
            </a:r>
            <a:r>
              <a:rPr lang="ru-RU" sz="1000" dirty="0">
                <a:latin typeface="Arial" panose="020B0604020202020204" pitchFamily="34" charset="0"/>
                <a:cs typeface="Arial" panose="020B0604020202020204" pitchFamily="34" charset="0"/>
              </a:rPr>
              <a:t> </a:t>
            </a:r>
            <a:r>
              <a:rPr lang="ru-RU" sz="1000" dirty="0" err="1">
                <a:latin typeface="Arial" panose="020B0604020202020204" pitchFamily="34" charset="0"/>
                <a:cs typeface="Arial" panose="020B0604020202020204" pitchFamily="34" charset="0"/>
              </a:rPr>
              <a:t>білдіреміз</a:t>
            </a:r>
            <a:r>
              <a:rPr lang="ru-RU" sz="1000" dirty="0">
                <a:latin typeface="Arial" panose="020B0604020202020204" pitchFamily="34" charset="0"/>
                <a:cs typeface="Arial" panose="020B0604020202020204" pitchFamily="34" charset="0"/>
              </a:rPr>
              <a:t>!</a:t>
            </a:r>
            <a:endParaRPr lang="ru-RU" sz="1000" i="1" dirty="0">
              <a:highlight>
                <a:srgbClr val="00FFFF"/>
              </a:highlight>
              <a:latin typeface="Arial" panose="020B0604020202020204" pitchFamily="34" charset="0"/>
              <a:cs typeface="Arial" panose="020B0604020202020204" pitchFamily="34" charset="0"/>
            </a:endParaRPr>
          </a:p>
          <a:p>
            <a:pPr marL="0" indent="0" algn="just">
              <a:spcBef>
                <a:spcPts val="0"/>
              </a:spcBef>
              <a:buNone/>
            </a:pPr>
            <a:endParaRPr lang="ru-RU" sz="1050" i="1" dirty="0">
              <a:highlight>
                <a:srgbClr val="00FFFF"/>
              </a:highlight>
              <a:latin typeface="Arial" panose="020B0604020202020204" pitchFamily="34" charset="0"/>
              <a:cs typeface="Arial" panose="020B0604020202020204" pitchFamily="34" charset="0"/>
            </a:endParaRPr>
          </a:p>
          <a:p>
            <a:pPr marL="0" indent="0" algn="r">
              <a:spcBef>
                <a:spcPts val="0"/>
              </a:spcBef>
              <a:buNone/>
            </a:pPr>
            <a:r>
              <a:rPr lang="ru-RU" sz="900" i="1" dirty="0" err="1">
                <a:latin typeface="Arial" panose="020B0604020202020204" pitchFamily="34" charset="0"/>
                <a:cs typeface="Arial" panose="020B0604020202020204" pitchFamily="34" charset="0"/>
              </a:rPr>
              <a:t>Құрметпен</a:t>
            </a:r>
            <a:r>
              <a:rPr lang="ru-RU" sz="900" i="1" dirty="0">
                <a:latin typeface="Arial" panose="020B0604020202020204" pitchFamily="34" charset="0"/>
                <a:cs typeface="Arial" panose="020B0604020202020204" pitchFamily="34" charset="0"/>
              </a:rPr>
              <a:t>, В.В. </a:t>
            </a:r>
            <a:r>
              <a:rPr lang="ru-RU" sz="900" i="1" dirty="0" err="1">
                <a:latin typeface="Arial" panose="020B0604020202020204" pitchFamily="34" charset="0"/>
                <a:cs typeface="Arial" panose="020B0604020202020204" pitchFamily="34" charset="0"/>
              </a:rPr>
              <a:t>Шегай</a:t>
            </a:r>
            <a:r>
              <a:rPr lang="ru-RU" sz="900" i="1" dirty="0">
                <a:latin typeface="Arial" panose="020B0604020202020204" pitchFamily="34" charset="0"/>
                <a:cs typeface="Arial" panose="020B0604020202020204" pitchFamily="34" charset="0"/>
              </a:rPr>
              <a:t>, </a:t>
            </a:r>
          </a:p>
          <a:p>
            <a:pPr marL="0" indent="0" algn="r">
              <a:spcBef>
                <a:spcPts val="0"/>
              </a:spcBef>
              <a:buNone/>
            </a:pPr>
            <a:r>
              <a:rPr lang="ru-RU" sz="900" i="1" dirty="0">
                <a:latin typeface="Arial" panose="020B0604020202020204" pitchFamily="34" charset="0"/>
                <a:cs typeface="Arial" panose="020B0604020202020204" pitchFamily="34" charset="0"/>
              </a:rPr>
              <a:t>«</a:t>
            </a:r>
            <a:r>
              <a:rPr lang="ru-RU" sz="900" i="1" dirty="0" err="1">
                <a:latin typeface="Arial" panose="020B0604020202020204" pitchFamily="34" charset="0"/>
                <a:cs typeface="Arial" panose="020B0604020202020204" pitchFamily="34" charset="0"/>
              </a:rPr>
              <a:t>Мемлекеттік</a:t>
            </a:r>
            <a:r>
              <a:rPr lang="ru-RU" sz="900" i="1" dirty="0">
                <a:latin typeface="Arial" panose="020B0604020202020204" pitchFamily="34" charset="0"/>
                <a:cs typeface="Arial" panose="020B0604020202020204" pitchFamily="34" charset="0"/>
              </a:rPr>
              <a:t> </a:t>
            </a:r>
            <a:r>
              <a:rPr lang="ru-RU" sz="900" i="1" dirty="0" err="1">
                <a:latin typeface="Arial" panose="020B0604020202020204" pitchFamily="34" charset="0"/>
                <a:cs typeface="Arial" panose="020B0604020202020204" pitchFamily="34" charset="0"/>
              </a:rPr>
              <a:t>әлеуметтік</a:t>
            </a:r>
            <a:r>
              <a:rPr lang="ru-RU" sz="900" i="1" dirty="0">
                <a:latin typeface="Arial" panose="020B0604020202020204" pitchFamily="34" charset="0"/>
                <a:cs typeface="Arial" panose="020B0604020202020204" pitchFamily="34" charset="0"/>
              </a:rPr>
              <a:t> </a:t>
            </a:r>
            <a:r>
              <a:rPr lang="ru-RU" sz="900" i="1" dirty="0" err="1">
                <a:latin typeface="Arial" panose="020B0604020202020204" pitchFamily="34" charset="0"/>
                <a:cs typeface="Arial" panose="020B0604020202020204" pitchFamily="34" charset="0"/>
              </a:rPr>
              <a:t>сақтандыру</a:t>
            </a:r>
            <a:r>
              <a:rPr lang="ru-RU" sz="900" i="1" dirty="0">
                <a:latin typeface="Arial" panose="020B0604020202020204" pitchFamily="34" charset="0"/>
                <a:cs typeface="Arial" panose="020B0604020202020204" pitchFamily="34" charset="0"/>
              </a:rPr>
              <a:t> </a:t>
            </a:r>
            <a:r>
              <a:rPr lang="ru-RU" sz="900" i="1" dirty="0" err="1">
                <a:latin typeface="Arial" panose="020B0604020202020204" pitchFamily="34" charset="0"/>
                <a:cs typeface="Arial" panose="020B0604020202020204" pitchFamily="34" charset="0"/>
              </a:rPr>
              <a:t>қоры</a:t>
            </a:r>
            <a:r>
              <a:rPr lang="ru-RU" sz="900" i="1" dirty="0">
                <a:latin typeface="Arial" panose="020B0604020202020204" pitchFamily="34" charset="0"/>
                <a:cs typeface="Arial" panose="020B0604020202020204" pitchFamily="34" charset="0"/>
              </a:rPr>
              <a:t>» АҚ </a:t>
            </a:r>
          </a:p>
          <a:p>
            <a:pPr marL="0" indent="0" algn="r">
              <a:spcBef>
                <a:spcPts val="0"/>
              </a:spcBef>
              <a:buNone/>
            </a:pPr>
            <a:r>
              <a:rPr lang="ru-RU" sz="900" i="1" dirty="0" err="1">
                <a:latin typeface="Arial" panose="020B0604020202020204" pitchFamily="34" charset="0"/>
                <a:cs typeface="Arial" panose="020B0604020202020204" pitchFamily="34" charset="0"/>
              </a:rPr>
              <a:t>Директорлар</a:t>
            </a:r>
            <a:r>
              <a:rPr lang="ru-RU" sz="900" i="1" dirty="0">
                <a:latin typeface="Arial" panose="020B0604020202020204" pitchFamily="34" charset="0"/>
                <a:cs typeface="Arial" panose="020B0604020202020204" pitchFamily="34" charset="0"/>
              </a:rPr>
              <a:t> </a:t>
            </a:r>
            <a:r>
              <a:rPr lang="ru-RU" sz="900" i="1" dirty="0" err="1">
                <a:latin typeface="Arial" panose="020B0604020202020204" pitchFamily="34" charset="0"/>
                <a:cs typeface="Arial" panose="020B0604020202020204" pitchFamily="34" charset="0"/>
              </a:rPr>
              <a:t>кеңесінің</a:t>
            </a:r>
            <a:r>
              <a:rPr lang="ru-RU" sz="900" i="1" dirty="0">
                <a:latin typeface="Arial" panose="020B0604020202020204" pitchFamily="34" charset="0"/>
                <a:cs typeface="Arial" panose="020B0604020202020204" pitchFamily="34" charset="0"/>
              </a:rPr>
              <a:t> </a:t>
            </a:r>
            <a:r>
              <a:rPr lang="ru-RU" sz="900" i="1" dirty="0" err="1">
                <a:latin typeface="Arial" panose="020B0604020202020204" pitchFamily="34" charset="0"/>
                <a:cs typeface="Arial" panose="020B0604020202020204" pitchFamily="34" charset="0"/>
              </a:rPr>
              <a:t>төрайымы</a:t>
            </a:r>
            <a:endParaRPr lang="ru-RU" sz="900" i="1" dirty="0">
              <a:latin typeface="Arial" panose="020B0604020202020204" pitchFamily="34" charset="0"/>
              <a:cs typeface="Arial" panose="020B0604020202020204" pitchFamily="34" charset="0"/>
            </a:endParaRPr>
          </a:p>
          <a:p>
            <a:pPr marL="0" indent="0">
              <a:buNone/>
            </a:pPr>
            <a:endParaRPr lang="ru-KZ" sz="1200" dirty="0">
              <a:latin typeface="Arial" panose="020B0604020202020204" pitchFamily="34" charset="0"/>
              <a:cs typeface="Arial" panose="020B0604020202020204" pitchFamily="34" charset="0"/>
            </a:endParaRPr>
          </a:p>
        </p:txBody>
      </p:sp>
      <p:sp>
        <p:nvSpPr>
          <p:cNvPr id="32" name="Text 39">
            <a:extLst>
              <a:ext uri="{FF2B5EF4-FFF2-40B4-BE49-F238E27FC236}">
                <a16:creationId xmlns:a16="http://schemas.microsoft.com/office/drawing/2014/main" id="{56A8D0B5-D539-4C11-8371-953859972E37}"/>
              </a:ext>
            </a:extLst>
          </p:cNvPr>
          <p:cNvSpPr/>
          <p:nvPr/>
        </p:nvSpPr>
        <p:spPr>
          <a:xfrm>
            <a:off x="11928979" y="6526528"/>
            <a:ext cx="166688" cy="158750"/>
          </a:xfrm>
          <a:prstGeom prst="rect">
            <a:avLst/>
          </a:prstGeom>
          <a:noFill/>
          <a:ln/>
        </p:spPr>
        <p:txBody>
          <a:bodyPr wrap="square" lIns="0" tIns="0" rIns="0" bIns="0" rtlCol="0" anchor="ctr"/>
          <a:lstStyle/>
          <a:p>
            <a:pPr>
              <a:lnSpc>
                <a:spcPct val="120000"/>
              </a:lnSpc>
            </a:pPr>
            <a:r>
              <a:rPr lang="ru-RU" sz="1000" dirty="0">
                <a:solidFill>
                  <a:schemeClr val="accent5"/>
                </a:solidFill>
                <a:latin typeface="Arial" panose="020B0604020202020204" pitchFamily="34" charset="0"/>
                <a:cs typeface="Arial" panose="020B0604020202020204" pitchFamily="34" charset="0"/>
              </a:rPr>
              <a:t>8</a:t>
            </a:r>
            <a:endParaRPr lang="en-US" sz="1000" dirty="0">
              <a:solidFill>
                <a:schemeClr val="accent5"/>
              </a:solidFill>
              <a:latin typeface="Arial" panose="020B0604020202020204" pitchFamily="34" charset="0"/>
              <a:cs typeface="Arial" panose="020B0604020202020204" pitchFamily="34" charset="0"/>
            </a:endParaRPr>
          </a:p>
        </p:txBody>
      </p:sp>
    </p:spTree>
  </p:cSld>
  <p:clrMapOvr>
    <a:overrideClrMapping bg1="lt1" tx1="dk1" bg2="lt2" tx2="dk2" accent1="accent1" accent2="accent2" accent3="accent3" accent4="accent4" accent5="accent5" accent6="accent6" hlink="hlink" folHlink="folHlink"/>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17500" y="205734"/>
            <a:ext cx="381000" cy="381000"/>
          </a:xfrm>
          <a:prstGeom prst="roundRect">
            <a:avLst>
              <a:gd name="adj" fmla="val 25000"/>
            </a:avLst>
          </a:prstGeom>
          <a:gradFill flip="none" rotWithShape="1">
            <a:gsLst>
              <a:gs pos="0">
                <a:srgbClr val="1A365D"/>
              </a:gs>
              <a:gs pos="100000">
                <a:srgbClr val="2B6CB0"/>
              </a:gs>
            </a:gsLst>
            <a:lin ang="2700000" scaled="1"/>
          </a:gradFill>
          <a:ln/>
          <a:effectLst>
            <a:outerShdw blurRad="119063" dist="79375" dir="5400000" algn="bl" rotWithShape="0">
              <a:srgbClr val="000000">
                <a:alpha val="10196"/>
              </a:srgbClr>
            </a:outerShdw>
          </a:effectLst>
        </p:spPr>
      </p:sp>
      <p:sp>
        <p:nvSpPr>
          <p:cNvPr id="3" name="Shape 1"/>
          <p:cNvSpPr/>
          <p:nvPr/>
        </p:nvSpPr>
        <p:spPr>
          <a:xfrm>
            <a:off x="443224" y="314937"/>
            <a:ext cx="138906" cy="158750"/>
          </a:xfrm>
          <a:custGeom>
            <a:avLst/>
            <a:gdLst/>
            <a:ahLst/>
            <a:cxnLst/>
            <a:rect l="l" t="t" r="r" b="b"/>
            <a:pathLst>
              <a:path w="138906" h="158750">
                <a:moveTo>
                  <a:pt x="69453" y="76895"/>
                </a:moveTo>
                <a:cubicBezTo>
                  <a:pt x="48918" y="76895"/>
                  <a:pt x="32246" y="60223"/>
                  <a:pt x="32246" y="39688"/>
                </a:cubicBezTo>
                <a:cubicBezTo>
                  <a:pt x="32246" y="19152"/>
                  <a:pt x="48918" y="2480"/>
                  <a:pt x="69453" y="2480"/>
                </a:cubicBezTo>
                <a:cubicBezTo>
                  <a:pt x="89988" y="2480"/>
                  <a:pt x="106660" y="19152"/>
                  <a:pt x="106660" y="39687"/>
                </a:cubicBezTo>
                <a:cubicBezTo>
                  <a:pt x="106660" y="60223"/>
                  <a:pt x="89988" y="76895"/>
                  <a:pt x="69453" y="76895"/>
                </a:cubicBezTo>
                <a:close/>
                <a:moveTo>
                  <a:pt x="59996" y="94258"/>
                </a:moveTo>
                <a:lnTo>
                  <a:pt x="78910" y="94258"/>
                </a:lnTo>
                <a:cubicBezTo>
                  <a:pt x="81917" y="94258"/>
                  <a:pt x="84336" y="96676"/>
                  <a:pt x="84336" y="99684"/>
                </a:cubicBezTo>
                <a:cubicBezTo>
                  <a:pt x="84336" y="100986"/>
                  <a:pt x="83871" y="102226"/>
                  <a:pt x="83034" y="103219"/>
                </a:cubicBezTo>
                <a:lnTo>
                  <a:pt x="74538" y="113140"/>
                </a:lnTo>
                <a:lnTo>
                  <a:pt x="84150" y="148828"/>
                </a:lnTo>
                <a:lnTo>
                  <a:pt x="84336" y="148828"/>
                </a:lnTo>
                <a:lnTo>
                  <a:pt x="95064" y="105885"/>
                </a:lnTo>
                <a:cubicBezTo>
                  <a:pt x="95746" y="103188"/>
                  <a:pt x="98506" y="101544"/>
                  <a:pt x="101110" y="102536"/>
                </a:cubicBezTo>
                <a:cubicBezTo>
                  <a:pt x="120303" y="109854"/>
                  <a:pt x="133945" y="128457"/>
                  <a:pt x="133945" y="150223"/>
                </a:cubicBezTo>
                <a:cubicBezTo>
                  <a:pt x="133945" y="154905"/>
                  <a:pt x="130132" y="158719"/>
                  <a:pt x="125450" y="158719"/>
                </a:cubicBezTo>
                <a:lnTo>
                  <a:pt x="13457" y="158750"/>
                </a:lnTo>
                <a:cubicBezTo>
                  <a:pt x="8775" y="158750"/>
                  <a:pt x="4961" y="154936"/>
                  <a:pt x="4961" y="150254"/>
                </a:cubicBezTo>
                <a:cubicBezTo>
                  <a:pt x="4961" y="128488"/>
                  <a:pt x="18604" y="109885"/>
                  <a:pt x="37796" y="102567"/>
                </a:cubicBezTo>
                <a:cubicBezTo>
                  <a:pt x="40401" y="101575"/>
                  <a:pt x="43160" y="103219"/>
                  <a:pt x="43842" y="105916"/>
                </a:cubicBezTo>
                <a:lnTo>
                  <a:pt x="54570" y="148859"/>
                </a:lnTo>
                <a:lnTo>
                  <a:pt x="54756" y="148859"/>
                </a:lnTo>
                <a:lnTo>
                  <a:pt x="64368" y="113171"/>
                </a:lnTo>
                <a:lnTo>
                  <a:pt x="55873" y="103250"/>
                </a:lnTo>
                <a:cubicBezTo>
                  <a:pt x="55035" y="102257"/>
                  <a:pt x="54570" y="101017"/>
                  <a:pt x="54570" y="99715"/>
                </a:cubicBezTo>
                <a:cubicBezTo>
                  <a:pt x="54570" y="96707"/>
                  <a:pt x="56989" y="94289"/>
                  <a:pt x="59996" y="94289"/>
                </a:cubicBezTo>
                <a:close/>
              </a:path>
            </a:pathLst>
          </a:custGeom>
          <a:solidFill>
            <a:srgbClr val="FFFFFF"/>
          </a:solidFill>
          <a:ln/>
        </p:spPr>
      </p:sp>
      <p:sp>
        <p:nvSpPr>
          <p:cNvPr id="4" name="Text 2"/>
          <p:cNvSpPr/>
          <p:nvPr/>
        </p:nvSpPr>
        <p:spPr>
          <a:xfrm>
            <a:off x="793750" y="158109"/>
            <a:ext cx="5984875" cy="15875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kk-KZ" sz="1000" b="1" i="0" u="none" strike="noStrike" kern="0" cap="none" spc="44" normalizeH="0" baseline="0" noProof="0" dirty="0">
                <a:ln>
                  <a:noFill/>
                </a:ln>
                <a:solidFill>
                  <a:srgbClr val="4299E1"/>
                </a:solidFill>
                <a:effectLst/>
                <a:uLnTx/>
                <a:uFillTx/>
                <a:latin typeface="Arial" panose="020B0604020202020204" pitchFamily="34" charset="0"/>
                <a:ea typeface="MiSans" pitchFamily="34" charset="-122"/>
                <a:cs typeface="Arial" panose="020B0604020202020204" pitchFamily="34" charset="0"/>
              </a:rPr>
              <a:t>0</a:t>
            </a:r>
            <a:r>
              <a:rPr kumimoji="0" lang="en-US" sz="1000" b="1" i="0" u="none" strike="noStrike" kern="0" cap="none" spc="44" normalizeH="0" baseline="0" noProof="0" dirty="0">
                <a:ln>
                  <a:noFill/>
                </a:ln>
                <a:solidFill>
                  <a:srgbClr val="4299E1"/>
                </a:solidFill>
                <a:effectLst/>
                <a:uLnTx/>
                <a:uFillTx/>
                <a:latin typeface="Arial" panose="020B0604020202020204" pitchFamily="34" charset="0"/>
                <a:ea typeface="MiSans" pitchFamily="34" charset="-122"/>
                <a:cs typeface="Arial" panose="020B0604020202020204" pitchFamily="34" charset="0"/>
              </a:rPr>
              <a:t>1</a:t>
            </a:r>
            <a:r>
              <a:rPr kumimoji="0" lang="kk-KZ" sz="1000" b="1" i="0" u="none" strike="noStrike" kern="0" cap="none" spc="44" normalizeH="0" baseline="0" noProof="0" dirty="0">
                <a:ln>
                  <a:noFill/>
                </a:ln>
                <a:solidFill>
                  <a:srgbClr val="4299E1"/>
                </a:solidFill>
                <a:effectLst/>
                <a:uLnTx/>
                <a:uFillTx/>
                <a:latin typeface="Arial" panose="020B0604020202020204" pitchFamily="34" charset="0"/>
                <a:ea typeface="MiSans" pitchFamily="34" charset="-122"/>
                <a:cs typeface="Arial" panose="020B0604020202020204" pitchFamily="34" charset="0"/>
              </a:rPr>
              <a:t>-ТАРАУ</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xt 3"/>
          <p:cNvSpPr/>
          <p:nvPr/>
        </p:nvSpPr>
        <p:spPr>
          <a:xfrm>
            <a:off x="791154" y="292761"/>
            <a:ext cx="6072188" cy="317500"/>
          </a:xfrm>
          <a:prstGeom prst="rect">
            <a:avLst/>
          </a:prstGeom>
          <a:noFill/>
          <a:ln/>
        </p:spPr>
        <p:txBody>
          <a:bodyPr wrap="square" lIns="0" tIns="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kk-KZ" sz="2400" b="1" i="0" u="none" strike="noStrike" kern="1200" cap="none" spc="0" normalizeH="0" baseline="0" noProof="0" dirty="0">
                <a:ln>
                  <a:noFill/>
                </a:ln>
                <a:solidFill>
                  <a:srgbClr val="1A365D"/>
                </a:solidFill>
                <a:effectLst/>
                <a:uLnTx/>
                <a:uFillTx/>
                <a:latin typeface="Quattrocento Sans" pitchFamily="34" charset="0"/>
                <a:ea typeface="Quattrocento Sans" pitchFamily="34" charset="-122"/>
                <a:cs typeface="Quattrocento Sans" pitchFamily="34" charset="-120"/>
              </a:rPr>
              <a:t>БАСҚАРМА ТӨРАҒАСЫНЫҢ ҮНДЕУІ</a:t>
            </a: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 name="Shape 4"/>
          <p:cNvSpPr/>
          <p:nvPr/>
        </p:nvSpPr>
        <p:spPr>
          <a:xfrm>
            <a:off x="130890" y="764971"/>
            <a:ext cx="762000" cy="31750"/>
          </a:xfrm>
          <a:prstGeom prst="roundRect">
            <a:avLst>
              <a:gd name="adj" fmla="val 0"/>
            </a:avLst>
          </a:prstGeom>
          <a:gradFill flip="none" rotWithShape="1">
            <a:gsLst>
              <a:gs pos="0">
                <a:srgbClr val="4299E1"/>
              </a:gs>
              <a:gs pos="100000">
                <a:srgbClr val="000000">
                  <a:alpha val="0"/>
                </a:srgbClr>
              </a:gs>
            </a:gsLst>
            <a:lin ang="0" scaled="1"/>
          </a:gradFill>
          <a:ln/>
        </p:spPr>
      </p:sp>
      <p:sp>
        <p:nvSpPr>
          <p:cNvPr id="7" name="Shape 5"/>
          <p:cNvSpPr/>
          <p:nvPr/>
        </p:nvSpPr>
        <p:spPr>
          <a:xfrm>
            <a:off x="130890" y="923721"/>
            <a:ext cx="2534249" cy="2809813"/>
          </a:xfrm>
          <a:prstGeom prst="roundRect">
            <a:avLst>
              <a:gd name="adj" fmla="val 3974"/>
            </a:avLst>
          </a:prstGeom>
          <a:gradFill flip="none" rotWithShape="1">
            <a:gsLst>
              <a:gs pos="0">
                <a:srgbClr val="2B6CB0"/>
              </a:gs>
              <a:gs pos="100000">
                <a:srgbClr val="4299E1"/>
              </a:gs>
            </a:gsLst>
            <a:lin ang="2700000" scaled="1"/>
          </a:gradFill>
          <a:ln/>
          <a:effectLst>
            <a:outerShdw blurRad="119063" dist="79375" dir="5400000" algn="bl" rotWithShape="0">
              <a:srgbClr val="000000">
                <a:alpha val="10196"/>
              </a:srgbClr>
            </a:outerShdw>
          </a:effectLst>
        </p:spPr>
      </p:sp>
      <p:sp>
        <p:nvSpPr>
          <p:cNvPr id="10" name="Text 8"/>
          <p:cNvSpPr/>
          <p:nvPr/>
        </p:nvSpPr>
        <p:spPr>
          <a:xfrm>
            <a:off x="-303756" y="2252773"/>
            <a:ext cx="3571875" cy="254000"/>
          </a:xfrm>
          <a:prstGeom prst="rect">
            <a:avLst/>
          </a:prstGeom>
          <a:noFill/>
          <a:ln/>
        </p:spPr>
        <p:txBody>
          <a:bodyPr wrap="square" lIns="0" tIns="0" rIns="0" bIns="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Quattrocento Sans" pitchFamily="34" charset="0"/>
                <a:ea typeface="Quattrocento Sans" pitchFamily="34" charset="-122"/>
                <a:cs typeface="Quattrocento Sans" pitchFamily="34" charset="-120"/>
              </a:rPr>
              <a:t>КУРМАНОВ</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 name="Text 9"/>
          <p:cNvSpPr/>
          <p:nvPr/>
        </p:nvSpPr>
        <p:spPr>
          <a:xfrm>
            <a:off x="-295818" y="2500998"/>
            <a:ext cx="3556000" cy="222250"/>
          </a:xfrm>
          <a:prstGeom prst="rect">
            <a:avLst/>
          </a:prstGeom>
          <a:noFill/>
          <a:ln/>
        </p:spPr>
        <p:txBody>
          <a:bodyPr wrap="square" lIns="0" tIns="0" rIns="0" b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FFFFFF"/>
                </a:solidFill>
                <a:effectLst/>
                <a:uLnTx/>
                <a:uFillTx/>
                <a:latin typeface="MiSans" pitchFamily="34" charset="0"/>
                <a:ea typeface="MiSans" pitchFamily="34" charset="-122"/>
                <a:cs typeface="MiSans" pitchFamily="34" charset="-120"/>
              </a:rPr>
              <a:t>Алмас Мухаметкаримович</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2" name="Shape 10"/>
          <p:cNvSpPr/>
          <p:nvPr/>
        </p:nvSpPr>
        <p:spPr>
          <a:xfrm>
            <a:off x="1227375" y="2804643"/>
            <a:ext cx="508000" cy="31750"/>
          </a:xfrm>
          <a:prstGeom prst="roundRect">
            <a:avLst>
              <a:gd name="adj" fmla="val 0"/>
            </a:avLst>
          </a:prstGeom>
          <a:solidFill>
            <a:srgbClr val="FFFFFF">
              <a:alpha val="30196"/>
            </a:srgbClr>
          </a:solidFill>
          <a:ln/>
        </p:spPr>
      </p:sp>
      <p:sp>
        <p:nvSpPr>
          <p:cNvPr id="13" name="Text 11"/>
          <p:cNvSpPr/>
          <p:nvPr/>
        </p:nvSpPr>
        <p:spPr>
          <a:xfrm>
            <a:off x="250007" y="2819017"/>
            <a:ext cx="2203243" cy="785752"/>
          </a:xfrm>
          <a:prstGeom prst="rect">
            <a:avLst/>
          </a:prstGeom>
          <a:noFill/>
          <a:ln/>
        </p:spPr>
        <p:txBody>
          <a:bodyPr wrap="square" lIns="0" tIns="0" rIns="0" bIns="0" rtlCol="0" anchor="ctr"/>
          <a:lstStyle/>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sz="875" b="0" i="0" u="none" strike="noStrike" kern="1200" cap="none" spc="0" normalizeH="0" baseline="0" noProof="0" dirty="0">
                <a:ln>
                  <a:noFill/>
                </a:ln>
                <a:solidFill>
                  <a:srgbClr val="FFFFFF">
                    <a:alpha val="90000"/>
                  </a:srgbClr>
                </a:solidFill>
                <a:effectLst/>
                <a:uLnTx/>
                <a:uFillTx/>
                <a:latin typeface="MiSans" pitchFamily="34" charset="0"/>
                <a:ea typeface="MiSans" pitchFamily="34" charset="-122"/>
                <a:cs typeface="MiSans" pitchFamily="34" charset="-120"/>
              </a:rPr>
              <a:t>«</a:t>
            </a:r>
            <a:r>
              <a:rPr kumimoji="0" lang="kk-KZ" sz="875" b="0" i="0" u="none" strike="noStrike" kern="1200" cap="none" spc="0" normalizeH="0" baseline="0" noProof="0" dirty="0">
                <a:ln>
                  <a:noFill/>
                </a:ln>
                <a:solidFill>
                  <a:srgbClr val="FFFFFF">
                    <a:alpha val="90000"/>
                  </a:srgbClr>
                </a:solidFill>
                <a:effectLst/>
                <a:uLnTx/>
                <a:uFillTx/>
                <a:latin typeface="MiSans" pitchFamily="34" charset="0"/>
                <a:ea typeface="MiSans" pitchFamily="34" charset="-122"/>
                <a:cs typeface="MiSans" pitchFamily="34" charset="-120"/>
              </a:rPr>
              <a:t>Мемлекеттік әлеуметтік сақтандыру қоры</a:t>
            </a:r>
            <a:r>
              <a:rPr kumimoji="0" lang="en-US" sz="875" b="0" i="0" u="none" strike="noStrike" kern="1200" cap="none" spc="0" normalizeH="0" baseline="0" noProof="0" dirty="0">
                <a:ln>
                  <a:noFill/>
                </a:ln>
                <a:solidFill>
                  <a:srgbClr val="FFFFFF">
                    <a:alpha val="90000"/>
                  </a:srgbClr>
                </a:solidFill>
                <a:effectLst/>
                <a:uLnTx/>
                <a:uFillTx/>
                <a:latin typeface="MiSans" pitchFamily="34" charset="0"/>
                <a:ea typeface="MiSans" pitchFamily="34" charset="-122"/>
                <a:cs typeface="MiSans" pitchFamily="34" charset="-120"/>
              </a:rPr>
              <a:t>»</a:t>
            </a:r>
            <a:r>
              <a:rPr kumimoji="0" lang="kk-KZ" sz="875" b="0" i="0" u="none" strike="noStrike" kern="1200" cap="none" spc="0" normalizeH="0" baseline="0" noProof="0" dirty="0">
                <a:ln>
                  <a:noFill/>
                </a:ln>
                <a:solidFill>
                  <a:srgbClr val="FFFFFF">
                    <a:alpha val="90000"/>
                  </a:srgbClr>
                </a:solidFill>
                <a:effectLst/>
                <a:uLnTx/>
                <a:uFillTx/>
                <a:latin typeface="MiSans" pitchFamily="34" charset="0"/>
                <a:ea typeface="MiSans" pitchFamily="34" charset="-122"/>
                <a:cs typeface="MiSans" pitchFamily="34" charset="-120"/>
              </a:rPr>
              <a:t> акционерлік қоғамының Басқарма Төрағасы</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Shape 12"/>
          <p:cNvSpPr/>
          <p:nvPr/>
        </p:nvSpPr>
        <p:spPr>
          <a:xfrm>
            <a:off x="55356" y="4048063"/>
            <a:ext cx="2609784" cy="1958187"/>
          </a:xfrm>
          <a:custGeom>
            <a:avLst/>
            <a:gdLst/>
            <a:ahLst/>
            <a:cxnLst/>
            <a:rect l="l" t="t" r="r" b="b"/>
            <a:pathLst>
              <a:path w="3841750" h="2754313">
                <a:moveTo>
                  <a:pt x="31750" y="0"/>
                </a:moveTo>
                <a:lnTo>
                  <a:pt x="3746500" y="0"/>
                </a:lnTo>
                <a:cubicBezTo>
                  <a:pt x="3799070" y="0"/>
                  <a:pt x="3841750" y="42680"/>
                  <a:pt x="3841750" y="95250"/>
                </a:cubicBezTo>
                <a:lnTo>
                  <a:pt x="3841750" y="2659126"/>
                </a:lnTo>
                <a:cubicBezTo>
                  <a:pt x="3841750" y="2711696"/>
                  <a:pt x="3799070" y="2754376"/>
                  <a:pt x="3746500" y="2754376"/>
                </a:cubicBezTo>
                <a:lnTo>
                  <a:pt x="31750" y="2754376"/>
                </a:lnTo>
                <a:cubicBezTo>
                  <a:pt x="14227" y="2754376"/>
                  <a:pt x="0" y="2740149"/>
                  <a:pt x="0" y="2722626"/>
                </a:cubicBezTo>
                <a:lnTo>
                  <a:pt x="0" y="31750"/>
                </a:lnTo>
                <a:cubicBezTo>
                  <a:pt x="0" y="14227"/>
                  <a:pt x="14227" y="0"/>
                  <a:pt x="31750" y="0"/>
                </a:cubicBezTo>
                <a:close/>
              </a:path>
            </a:pathLst>
          </a:custGeom>
          <a:solidFill>
            <a:srgbClr val="FFFFFF"/>
          </a:solidFill>
          <a:ln/>
          <a:effectLst>
            <a:outerShdw blurRad="47625" dist="31750" dir="5400000" algn="bl" rotWithShape="0">
              <a:srgbClr val="000000">
                <a:alpha val="10196"/>
              </a:srgbClr>
            </a:outerShdw>
          </a:effectLst>
        </p:spPr>
      </p:sp>
      <p:sp>
        <p:nvSpPr>
          <p:cNvPr id="15" name="Shape 13"/>
          <p:cNvSpPr/>
          <p:nvPr/>
        </p:nvSpPr>
        <p:spPr>
          <a:xfrm>
            <a:off x="63220" y="4048063"/>
            <a:ext cx="59045" cy="1958187"/>
          </a:xfrm>
          <a:custGeom>
            <a:avLst/>
            <a:gdLst/>
            <a:ahLst/>
            <a:cxnLst/>
            <a:rect l="l" t="t" r="r" b="b"/>
            <a:pathLst>
              <a:path w="31750" h="2754313">
                <a:moveTo>
                  <a:pt x="31750" y="0"/>
                </a:moveTo>
                <a:lnTo>
                  <a:pt x="31750" y="0"/>
                </a:lnTo>
                <a:lnTo>
                  <a:pt x="31750" y="2754376"/>
                </a:lnTo>
                <a:lnTo>
                  <a:pt x="31750" y="2754376"/>
                </a:lnTo>
                <a:cubicBezTo>
                  <a:pt x="14227" y="2754376"/>
                  <a:pt x="0" y="2740149"/>
                  <a:pt x="0" y="2722626"/>
                </a:cubicBezTo>
                <a:lnTo>
                  <a:pt x="0" y="31750"/>
                </a:lnTo>
                <a:cubicBezTo>
                  <a:pt x="0" y="14227"/>
                  <a:pt x="14227" y="0"/>
                  <a:pt x="31750" y="0"/>
                </a:cubicBezTo>
                <a:close/>
              </a:path>
            </a:pathLst>
          </a:custGeom>
          <a:solidFill>
            <a:srgbClr val="4299E1"/>
          </a:solidFill>
          <a:ln/>
        </p:spPr>
      </p:sp>
      <p:sp>
        <p:nvSpPr>
          <p:cNvPr id="16" name="Shape 14"/>
          <p:cNvSpPr/>
          <p:nvPr/>
        </p:nvSpPr>
        <p:spPr>
          <a:xfrm>
            <a:off x="178570" y="4154222"/>
            <a:ext cx="142875" cy="142875"/>
          </a:xfrm>
          <a:custGeom>
            <a:avLst/>
            <a:gdLst/>
            <a:ahLst/>
            <a:cxnLst/>
            <a:rect l="l" t="t" r="r" b="b"/>
            <a:pathLst>
              <a:path w="142875" h="142875">
                <a:moveTo>
                  <a:pt x="125016" y="71438"/>
                </a:moveTo>
                <a:cubicBezTo>
                  <a:pt x="125016" y="41867"/>
                  <a:pt x="101008" y="17859"/>
                  <a:pt x="71438" y="17859"/>
                </a:cubicBezTo>
                <a:cubicBezTo>
                  <a:pt x="41867" y="17859"/>
                  <a:pt x="17859" y="41867"/>
                  <a:pt x="17859" y="71438"/>
                </a:cubicBezTo>
                <a:cubicBezTo>
                  <a:pt x="17859" y="101008"/>
                  <a:pt x="41867" y="125016"/>
                  <a:pt x="71438" y="125016"/>
                </a:cubicBezTo>
                <a:cubicBezTo>
                  <a:pt x="101008" y="125016"/>
                  <a:pt x="125016" y="101008"/>
                  <a:pt x="125016" y="71438"/>
                </a:cubicBezTo>
                <a:close/>
                <a:moveTo>
                  <a:pt x="0" y="71438"/>
                </a:moveTo>
                <a:cubicBezTo>
                  <a:pt x="0" y="32010"/>
                  <a:pt x="32010" y="0"/>
                  <a:pt x="71437" y="0"/>
                </a:cubicBezTo>
                <a:cubicBezTo>
                  <a:pt x="110865" y="0"/>
                  <a:pt x="142875" y="32010"/>
                  <a:pt x="142875" y="71437"/>
                </a:cubicBezTo>
                <a:cubicBezTo>
                  <a:pt x="142875" y="110865"/>
                  <a:pt x="110865" y="142875"/>
                  <a:pt x="71438" y="142875"/>
                </a:cubicBezTo>
                <a:cubicBezTo>
                  <a:pt x="32010" y="142875"/>
                  <a:pt x="0" y="110865"/>
                  <a:pt x="0" y="71438"/>
                </a:cubicBezTo>
                <a:close/>
                <a:moveTo>
                  <a:pt x="71438" y="93762"/>
                </a:moveTo>
                <a:cubicBezTo>
                  <a:pt x="83759" y="93762"/>
                  <a:pt x="93762" y="83759"/>
                  <a:pt x="93762" y="71438"/>
                </a:cubicBezTo>
                <a:cubicBezTo>
                  <a:pt x="93762" y="59116"/>
                  <a:pt x="83759" y="49113"/>
                  <a:pt x="71438" y="49113"/>
                </a:cubicBezTo>
                <a:cubicBezTo>
                  <a:pt x="59116" y="49113"/>
                  <a:pt x="49113" y="59116"/>
                  <a:pt x="49113" y="71438"/>
                </a:cubicBezTo>
                <a:cubicBezTo>
                  <a:pt x="49113" y="83759"/>
                  <a:pt x="59116" y="93762"/>
                  <a:pt x="71438" y="93762"/>
                </a:cubicBezTo>
                <a:close/>
                <a:moveTo>
                  <a:pt x="71438" y="31254"/>
                </a:moveTo>
                <a:cubicBezTo>
                  <a:pt x="93615" y="31254"/>
                  <a:pt x="111621" y="49260"/>
                  <a:pt x="111621" y="71438"/>
                </a:cubicBezTo>
                <a:cubicBezTo>
                  <a:pt x="111621" y="93615"/>
                  <a:pt x="93615" y="111621"/>
                  <a:pt x="71438" y="111621"/>
                </a:cubicBezTo>
                <a:cubicBezTo>
                  <a:pt x="49260" y="111621"/>
                  <a:pt x="31254" y="93615"/>
                  <a:pt x="31254" y="71438"/>
                </a:cubicBezTo>
                <a:cubicBezTo>
                  <a:pt x="31254" y="49260"/>
                  <a:pt x="49260" y="31254"/>
                  <a:pt x="71438" y="31254"/>
                </a:cubicBezTo>
                <a:close/>
                <a:moveTo>
                  <a:pt x="62508" y="71438"/>
                </a:moveTo>
                <a:cubicBezTo>
                  <a:pt x="62508" y="66509"/>
                  <a:pt x="66509" y="62508"/>
                  <a:pt x="71438" y="62508"/>
                </a:cubicBezTo>
                <a:cubicBezTo>
                  <a:pt x="76366" y="62508"/>
                  <a:pt x="80367" y="66509"/>
                  <a:pt x="80367" y="71438"/>
                </a:cubicBezTo>
                <a:cubicBezTo>
                  <a:pt x="80367" y="76366"/>
                  <a:pt x="76366" y="80367"/>
                  <a:pt x="71438" y="80367"/>
                </a:cubicBezTo>
                <a:cubicBezTo>
                  <a:pt x="66509" y="80367"/>
                  <a:pt x="62508" y="76366"/>
                  <a:pt x="62508" y="71438"/>
                </a:cubicBezTo>
                <a:close/>
              </a:path>
            </a:pathLst>
          </a:custGeom>
          <a:solidFill>
            <a:srgbClr val="4299E1"/>
          </a:solidFill>
          <a:ln/>
        </p:spPr>
      </p:sp>
      <p:sp>
        <p:nvSpPr>
          <p:cNvPr id="17" name="Text 15"/>
          <p:cNvSpPr/>
          <p:nvPr/>
        </p:nvSpPr>
        <p:spPr>
          <a:xfrm>
            <a:off x="455341" y="4086824"/>
            <a:ext cx="3397250" cy="222250"/>
          </a:xfrm>
          <a:prstGeom prst="rect">
            <a:avLst/>
          </a:prstGeom>
          <a:noFill/>
          <a:ln/>
        </p:spPr>
        <p:txBody>
          <a:bodyPr wrap="square" lIns="0" tIns="0" rIns="0" bIns="0" rtlCol="0" anchor="ctr"/>
          <a:lstStyle/>
          <a:p>
            <a:pPr lvl="0">
              <a:lnSpc>
                <a:spcPct val="130000"/>
              </a:lnSpc>
              <a:defRPr/>
            </a:pPr>
            <a:r>
              <a:rPr lang="kk-KZ" sz="1125" b="1" dirty="0">
                <a:solidFill>
                  <a:srgbClr val="1A365D"/>
                </a:solidFill>
                <a:latin typeface="Quattrocento Sans" pitchFamily="34" charset="0"/>
                <a:ea typeface="Quattrocento Sans" pitchFamily="34" charset="-122"/>
                <a:cs typeface="Quattrocento Sans" pitchFamily="34" charset="-120"/>
              </a:rPr>
              <a:t>Басымдықтар</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8" name="Shape 16"/>
          <p:cNvSpPr/>
          <p:nvPr/>
        </p:nvSpPr>
        <p:spPr>
          <a:xfrm>
            <a:off x="160655" y="4423645"/>
            <a:ext cx="2425791" cy="285750"/>
          </a:xfrm>
          <a:prstGeom prst="roundRect">
            <a:avLst>
              <a:gd name="adj" fmla="val 22222"/>
            </a:avLst>
          </a:prstGeom>
          <a:solidFill>
            <a:srgbClr val="F0F4F8"/>
          </a:solidFill>
          <a:ln/>
        </p:spPr>
      </p:sp>
      <p:sp>
        <p:nvSpPr>
          <p:cNvPr id="19" name="Shape 17"/>
          <p:cNvSpPr/>
          <p:nvPr/>
        </p:nvSpPr>
        <p:spPr>
          <a:xfrm>
            <a:off x="187506" y="4477068"/>
            <a:ext cx="127000" cy="127000"/>
          </a:xfrm>
          <a:custGeom>
            <a:avLst/>
            <a:gdLst/>
            <a:ahLst/>
            <a:cxnLst/>
            <a:rect l="l" t="t" r="r" b="b"/>
            <a:pathLst>
              <a:path w="127000" h="127000">
                <a:moveTo>
                  <a:pt x="63500" y="127000"/>
                </a:moveTo>
                <a:cubicBezTo>
                  <a:pt x="98547" y="127000"/>
                  <a:pt x="127000" y="98547"/>
                  <a:pt x="127000" y="63500"/>
                </a:cubicBezTo>
                <a:cubicBezTo>
                  <a:pt x="127000" y="28453"/>
                  <a:pt x="98547" y="0"/>
                  <a:pt x="63500" y="0"/>
                </a:cubicBezTo>
                <a:cubicBezTo>
                  <a:pt x="28453" y="0"/>
                  <a:pt x="0" y="28453"/>
                  <a:pt x="0" y="63500"/>
                </a:cubicBezTo>
                <a:cubicBezTo>
                  <a:pt x="0" y="98547"/>
                  <a:pt x="28453" y="127000"/>
                  <a:pt x="63500" y="127000"/>
                </a:cubicBezTo>
                <a:close/>
                <a:moveTo>
                  <a:pt x="84435" y="52760"/>
                </a:moveTo>
                <a:lnTo>
                  <a:pt x="64591" y="84510"/>
                </a:lnTo>
                <a:cubicBezTo>
                  <a:pt x="63550" y="86171"/>
                  <a:pt x="61764" y="87213"/>
                  <a:pt x="59804" y="87313"/>
                </a:cubicBezTo>
                <a:cubicBezTo>
                  <a:pt x="57845" y="87412"/>
                  <a:pt x="55959" y="86519"/>
                  <a:pt x="54794" y="84931"/>
                </a:cubicBezTo>
                <a:lnTo>
                  <a:pt x="42887" y="69056"/>
                </a:lnTo>
                <a:cubicBezTo>
                  <a:pt x="40903" y="66427"/>
                  <a:pt x="41449" y="62706"/>
                  <a:pt x="44078" y="60722"/>
                </a:cubicBezTo>
                <a:cubicBezTo>
                  <a:pt x="46707" y="58737"/>
                  <a:pt x="50428" y="59283"/>
                  <a:pt x="52412" y="61913"/>
                </a:cubicBezTo>
                <a:lnTo>
                  <a:pt x="59110" y="70842"/>
                </a:lnTo>
                <a:lnTo>
                  <a:pt x="74340" y="46459"/>
                </a:lnTo>
                <a:cubicBezTo>
                  <a:pt x="76076" y="43681"/>
                  <a:pt x="79747" y="42813"/>
                  <a:pt x="82550" y="44574"/>
                </a:cubicBezTo>
                <a:cubicBezTo>
                  <a:pt x="85353" y="46335"/>
                  <a:pt x="86196" y="49981"/>
                  <a:pt x="84435" y="52784"/>
                </a:cubicBezTo>
                <a:close/>
              </a:path>
            </a:pathLst>
          </a:custGeom>
          <a:solidFill>
            <a:srgbClr val="4299E1"/>
          </a:solidFill>
          <a:ln/>
        </p:spPr>
      </p:sp>
      <p:sp>
        <p:nvSpPr>
          <p:cNvPr id="20" name="Text 18"/>
          <p:cNvSpPr/>
          <p:nvPr/>
        </p:nvSpPr>
        <p:spPr>
          <a:xfrm>
            <a:off x="360763" y="4471202"/>
            <a:ext cx="2317750" cy="158750"/>
          </a:xfrm>
          <a:prstGeom prst="rect">
            <a:avLst/>
          </a:prstGeom>
          <a:noFill/>
          <a:ln/>
        </p:spPr>
        <p:txBody>
          <a:bodyPr wrap="square" lIns="0" tIns="0" rIns="0" bIns="0" rtlCol="0" anchor="ctr"/>
          <a:lstStyle/>
          <a:p>
            <a:pPr lvl="0">
              <a:lnSpc>
                <a:spcPct val="120000"/>
              </a:lnSpc>
              <a:defRPr/>
            </a:pPr>
            <a:r>
              <a:rPr lang="ru-RU" sz="875" dirty="0" err="1">
                <a:solidFill>
                  <a:srgbClr val="2B6CB0"/>
                </a:solidFill>
                <a:latin typeface="MiSans" pitchFamily="34" charset="0"/>
                <a:ea typeface="MiSans" pitchFamily="34" charset="-122"/>
                <a:cs typeface="MiSans" pitchFamily="34" charset="-120"/>
              </a:rPr>
              <a:t>Әлеуметтік</a:t>
            </a:r>
            <a:r>
              <a:rPr lang="ru-RU" sz="875" dirty="0">
                <a:solidFill>
                  <a:srgbClr val="2B6CB0"/>
                </a:solidFill>
                <a:latin typeface="MiSans" pitchFamily="34" charset="0"/>
                <a:ea typeface="MiSans" pitchFamily="34" charset="-122"/>
                <a:cs typeface="MiSans" pitchFamily="34" charset="-120"/>
              </a:rPr>
              <a:t> </a:t>
            </a:r>
            <a:r>
              <a:rPr lang="ru-RU" sz="875" dirty="0" err="1">
                <a:solidFill>
                  <a:srgbClr val="2B6CB0"/>
                </a:solidFill>
                <a:latin typeface="MiSans" pitchFamily="34" charset="0"/>
                <a:ea typeface="MiSans" pitchFamily="34" charset="-122"/>
                <a:cs typeface="MiSans" pitchFamily="34" charset="-120"/>
              </a:rPr>
              <a:t>аударымдарды</a:t>
            </a:r>
            <a:r>
              <a:rPr lang="ru-RU" sz="875" dirty="0">
                <a:solidFill>
                  <a:srgbClr val="2B6CB0"/>
                </a:solidFill>
                <a:latin typeface="MiSans" pitchFamily="34" charset="0"/>
                <a:ea typeface="MiSans" pitchFamily="34" charset="-122"/>
                <a:cs typeface="MiSans" pitchFamily="34" charset="-120"/>
              </a:rPr>
              <a:t> </a:t>
            </a:r>
            <a:r>
              <a:rPr lang="ru-RU" sz="875" dirty="0" err="1">
                <a:solidFill>
                  <a:srgbClr val="2B6CB0"/>
                </a:solidFill>
                <a:latin typeface="MiSans" pitchFamily="34" charset="0"/>
                <a:ea typeface="MiSans" pitchFamily="34" charset="-122"/>
                <a:cs typeface="MiSans" pitchFamily="34" charset="-120"/>
              </a:rPr>
              <a:t>жинақтау</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1" name="Shape 19"/>
          <p:cNvSpPr/>
          <p:nvPr/>
        </p:nvSpPr>
        <p:spPr>
          <a:xfrm>
            <a:off x="160655" y="4781284"/>
            <a:ext cx="2425791" cy="285750"/>
          </a:xfrm>
          <a:prstGeom prst="roundRect">
            <a:avLst>
              <a:gd name="adj" fmla="val 22222"/>
            </a:avLst>
          </a:prstGeom>
          <a:solidFill>
            <a:srgbClr val="F0F4F8"/>
          </a:solidFill>
          <a:ln/>
        </p:spPr>
      </p:sp>
      <p:sp>
        <p:nvSpPr>
          <p:cNvPr id="22" name="Shape 20"/>
          <p:cNvSpPr/>
          <p:nvPr/>
        </p:nvSpPr>
        <p:spPr>
          <a:xfrm>
            <a:off x="187055" y="4833645"/>
            <a:ext cx="127000" cy="127000"/>
          </a:xfrm>
          <a:custGeom>
            <a:avLst/>
            <a:gdLst/>
            <a:ahLst/>
            <a:cxnLst/>
            <a:rect l="l" t="t" r="r" b="b"/>
            <a:pathLst>
              <a:path w="127000" h="127000">
                <a:moveTo>
                  <a:pt x="63500" y="127000"/>
                </a:moveTo>
                <a:cubicBezTo>
                  <a:pt x="98547" y="127000"/>
                  <a:pt x="127000" y="98547"/>
                  <a:pt x="127000" y="63500"/>
                </a:cubicBezTo>
                <a:cubicBezTo>
                  <a:pt x="127000" y="28453"/>
                  <a:pt x="98547" y="0"/>
                  <a:pt x="63500" y="0"/>
                </a:cubicBezTo>
                <a:cubicBezTo>
                  <a:pt x="28453" y="0"/>
                  <a:pt x="0" y="28453"/>
                  <a:pt x="0" y="63500"/>
                </a:cubicBezTo>
                <a:cubicBezTo>
                  <a:pt x="0" y="98547"/>
                  <a:pt x="28453" y="127000"/>
                  <a:pt x="63500" y="127000"/>
                </a:cubicBezTo>
                <a:close/>
                <a:moveTo>
                  <a:pt x="84435" y="52760"/>
                </a:moveTo>
                <a:lnTo>
                  <a:pt x="64591" y="84510"/>
                </a:lnTo>
                <a:cubicBezTo>
                  <a:pt x="63550" y="86171"/>
                  <a:pt x="61764" y="87213"/>
                  <a:pt x="59804" y="87313"/>
                </a:cubicBezTo>
                <a:cubicBezTo>
                  <a:pt x="57845" y="87412"/>
                  <a:pt x="55959" y="86519"/>
                  <a:pt x="54794" y="84931"/>
                </a:cubicBezTo>
                <a:lnTo>
                  <a:pt x="42887" y="69056"/>
                </a:lnTo>
                <a:cubicBezTo>
                  <a:pt x="40903" y="66427"/>
                  <a:pt x="41449" y="62706"/>
                  <a:pt x="44078" y="60722"/>
                </a:cubicBezTo>
                <a:cubicBezTo>
                  <a:pt x="46707" y="58737"/>
                  <a:pt x="50428" y="59283"/>
                  <a:pt x="52412" y="61913"/>
                </a:cubicBezTo>
                <a:lnTo>
                  <a:pt x="59110" y="70842"/>
                </a:lnTo>
                <a:lnTo>
                  <a:pt x="74340" y="46459"/>
                </a:lnTo>
                <a:cubicBezTo>
                  <a:pt x="76076" y="43681"/>
                  <a:pt x="79747" y="42813"/>
                  <a:pt x="82550" y="44574"/>
                </a:cubicBezTo>
                <a:cubicBezTo>
                  <a:pt x="85353" y="46335"/>
                  <a:pt x="86196" y="49981"/>
                  <a:pt x="84435" y="52784"/>
                </a:cubicBezTo>
                <a:close/>
              </a:path>
            </a:pathLst>
          </a:custGeom>
          <a:solidFill>
            <a:srgbClr val="4299E1"/>
          </a:solidFill>
          <a:ln/>
        </p:spPr>
      </p:sp>
      <p:sp>
        <p:nvSpPr>
          <p:cNvPr id="23" name="Text 21"/>
          <p:cNvSpPr/>
          <p:nvPr/>
        </p:nvSpPr>
        <p:spPr>
          <a:xfrm>
            <a:off x="346865" y="4844431"/>
            <a:ext cx="2135188" cy="158750"/>
          </a:xfrm>
          <a:prstGeom prst="rect">
            <a:avLst/>
          </a:prstGeom>
          <a:noFill/>
          <a:ln/>
        </p:spPr>
        <p:txBody>
          <a:bodyPr wrap="square" lIns="0" tIns="0" rIns="0" bIns="0" rtlCol="0" anchor="ctr"/>
          <a:lstStyle/>
          <a:p>
            <a:pPr lvl="0">
              <a:defRPr/>
            </a:pPr>
            <a:r>
              <a:rPr lang="ru-RU" sz="875" dirty="0" err="1">
                <a:solidFill>
                  <a:srgbClr val="2B6CB0"/>
                </a:solidFill>
                <a:latin typeface="MiSans" pitchFamily="34" charset="0"/>
                <a:ea typeface="MiSans" pitchFamily="34" charset="-122"/>
                <a:cs typeface="MiSans" pitchFamily="34" charset="-120"/>
              </a:rPr>
              <a:t>Әлеуметтік</a:t>
            </a:r>
            <a:r>
              <a:rPr lang="ru-RU" sz="875" dirty="0">
                <a:solidFill>
                  <a:srgbClr val="2B6CB0"/>
                </a:solidFill>
                <a:latin typeface="MiSans" pitchFamily="34" charset="0"/>
                <a:ea typeface="MiSans" pitchFamily="34" charset="-122"/>
                <a:cs typeface="MiSans" pitchFamily="34" charset="-120"/>
              </a:rPr>
              <a:t> </a:t>
            </a:r>
            <a:r>
              <a:rPr lang="ru-RU" sz="875" dirty="0" err="1">
                <a:solidFill>
                  <a:srgbClr val="2B6CB0"/>
                </a:solidFill>
                <a:latin typeface="MiSans" pitchFamily="34" charset="0"/>
                <a:ea typeface="MiSans" pitchFamily="34" charset="-122"/>
                <a:cs typeface="MiSans" pitchFamily="34" charset="-120"/>
              </a:rPr>
              <a:t>төлемдермен</a:t>
            </a:r>
            <a:r>
              <a:rPr lang="ru-RU" sz="875" dirty="0">
                <a:solidFill>
                  <a:srgbClr val="2B6CB0"/>
                </a:solidFill>
                <a:latin typeface="MiSans" pitchFamily="34" charset="0"/>
                <a:ea typeface="MiSans" pitchFamily="34" charset="-122"/>
                <a:cs typeface="MiSans" pitchFamily="34" charset="-120"/>
              </a:rPr>
              <a:t> </a:t>
            </a:r>
            <a:r>
              <a:rPr lang="ru-RU" sz="875" dirty="0" err="1">
                <a:solidFill>
                  <a:srgbClr val="2B6CB0"/>
                </a:solidFill>
                <a:latin typeface="MiSans" pitchFamily="34" charset="0"/>
                <a:ea typeface="MiSans" pitchFamily="34" charset="-122"/>
                <a:cs typeface="MiSans" pitchFamily="34" charset="-120"/>
              </a:rPr>
              <a:t>қамтамасыз</a:t>
            </a:r>
            <a:r>
              <a:rPr lang="ru-RU" sz="875" dirty="0">
                <a:solidFill>
                  <a:srgbClr val="2B6CB0"/>
                </a:solidFill>
                <a:latin typeface="MiSans" pitchFamily="34" charset="0"/>
                <a:ea typeface="MiSans" pitchFamily="34" charset="-122"/>
                <a:cs typeface="MiSans" pitchFamily="34" charset="-120"/>
              </a:rPr>
              <a:t> </a:t>
            </a:r>
            <a:r>
              <a:rPr lang="ru-RU" sz="875" dirty="0" err="1">
                <a:solidFill>
                  <a:srgbClr val="2B6CB0"/>
                </a:solidFill>
                <a:latin typeface="MiSans" pitchFamily="34" charset="0"/>
                <a:ea typeface="MiSans" pitchFamily="34" charset="-122"/>
                <a:cs typeface="MiSans" pitchFamily="34" charset="-120"/>
              </a:rPr>
              <a:t>ету</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4" name="Shape 22"/>
          <p:cNvSpPr/>
          <p:nvPr/>
        </p:nvSpPr>
        <p:spPr>
          <a:xfrm>
            <a:off x="160656" y="5130534"/>
            <a:ext cx="2425790" cy="285750"/>
          </a:xfrm>
          <a:prstGeom prst="roundRect">
            <a:avLst>
              <a:gd name="adj" fmla="val 22222"/>
            </a:avLst>
          </a:prstGeom>
          <a:solidFill>
            <a:srgbClr val="F0F4F8"/>
          </a:solidFill>
          <a:ln/>
        </p:spPr>
      </p:sp>
      <p:sp>
        <p:nvSpPr>
          <p:cNvPr id="25" name="Shape 23"/>
          <p:cNvSpPr/>
          <p:nvPr/>
        </p:nvSpPr>
        <p:spPr>
          <a:xfrm>
            <a:off x="185847" y="5217395"/>
            <a:ext cx="127000" cy="127000"/>
          </a:xfrm>
          <a:custGeom>
            <a:avLst/>
            <a:gdLst/>
            <a:ahLst/>
            <a:cxnLst/>
            <a:rect l="l" t="t" r="r" b="b"/>
            <a:pathLst>
              <a:path w="127000" h="127000">
                <a:moveTo>
                  <a:pt x="63500" y="127000"/>
                </a:moveTo>
                <a:cubicBezTo>
                  <a:pt x="98547" y="127000"/>
                  <a:pt x="127000" y="98547"/>
                  <a:pt x="127000" y="63500"/>
                </a:cubicBezTo>
                <a:cubicBezTo>
                  <a:pt x="127000" y="28453"/>
                  <a:pt x="98547" y="0"/>
                  <a:pt x="63500" y="0"/>
                </a:cubicBezTo>
                <a:cubicBezTo>
                  <a:pt x="28453" y="0"/>
                  <a:pt x="0" y="28453"/>
                  <a:pt x="0" y="63500"/>
                </a:cubicBezTo>
                <a:cubicBezTo>
                  <a:pt x="0" y="98547"/>
                  <a:pt x="28453" y="127000"/>
                  <a:pt x="63500" y="127000"/>
                </a:cubicBezTo>
                <a:close/>
                <a:moveTo>
                  <a:pt x="84435" y="52760"/>
                </a:moveTo>
                <a:lnTo>
                  <a:pt x="64591" y="84510"/>
                </a:lnTo>
                <a:cubicBezTo>
                  <a:pt x="63550" y="86171"/>
                  <a:pt x="61764" y="87213"/>
                  <a:pt x="59804" y="87313"/>
                </a:cubicBezTo>
                <a:cubicBezTo>
                  <a:pt x="57845" y="87412"/>
                  <a:pt x="55959" y="86519"/>
                  <a:pt x="54794" y="84931"/>
                </a:cubicBezTo>
                <a:lnTo>
                  <a:pt x="42887" y="69056"/>
                </a:lnTo>
                <a:cubicBezTo>
                  <a:pt x="40903" y="66427"/>
                  <a:pt x="41449" y="62706"/>
                  <a:pt x="44078" y="60722"/>
                </a:cubicBezTo>
                <a:cubicBezTo>
                  <a:pt x="46707" y="58737"/>
                  <a:pt x="50428" y="59283"/>
                  <a:pt x="52412" y="61913"/>
                </a:cubicBezTo>
                <a:lnTo>
                  <a:pt x="59110" y="70842"/>
                </a:lnTo>
                <a:lnTo>
                  <a:pt x="74340" y="46459"/>
                </a:lnTo>
                <a:cubicBezTo>
                  <a:pt x="76076" y="43681"/>
                  <a:pt x="79747" y="42813"/>
                  <a:pt x="82550" y="44574"/>
                </a:cubicBezTo>
                <a:cubicBezTo>
                  <a:pt x="85353" y="46335"/>
                  <a:pt x="86196" y="49981"/>
                  <a:pt x="84435" y="52784"/>
                </a:cubicBezTo>
                <a:close/>
              </a:path>
            </a:pathLst>
          </a:custGeom>
          <a:solidFill>
            <a:srgbClr val="4299E1"/>
          </a:solidFill>
          <a:ln/>
        </p:spPr>
      </p:sp>
      <p:sp>
        <p:nvSpPr>
          <p:cNvPr id="26" name="Text 24"/>
          <p:cNvSpPr/>
          <p:nvPr/>
        </p:nvSpPr>
        <p:spPr>
          <a:xfrm>
            <a:off x="356885" y="5194034"/>
            <a:ext cx="1452563" cy="158750"/>
          </a:xfrm>
          <a:prstGeom prst="rect">
            <a:avLst/>
          </a:prstGeom>
          <a:noFill/>
          <a:ln/>
        </p:spPr>
        <p:txBody>
          <a:bodyPr wrap="square" lIns="0" tIns="0" rIns="0" bIns="0" rtlCol="0" anchor="ctr"/>
          <a:lstStyle/>
          <a:p>
            <a:pPr lvl="0">
              <a:lnSpc>
                <a:spcPct val="120000"/>
              </a:lnSpc>
              <a:defRPr/>
            </a:pPr>
            <a:r>
              <a:rPr lang="ru-RU" sz="875" dirty="0" err="1">
                <a:solidFill>
                  <a:srgbClr val="2B6CB0"/>
                </a:solidFill>
                <a:latin typeface="MiSans" pitchFamily="34" charset="0"/>
                <a:ea typeface="MiSans" pitchFamily="34" charset="-122"/>
                <a:cs typeface="MiSans" pitchFamily="34" charset="-120"/>
              </a:rPr>
              <a:t>Цифрлық</a:t>
            </a:r>
            <a:r>
              <a:rPr lang="ru-RU" sz="875" dirty="0">
                <a:solidFill>
                  <a:srgbClr val="2B6CB0"/>
                </a:solidFill>
                <a:latin typeface="MiSans" pitchFamily="34" charset="0"/>
                <a:ea typeface="MiSans" pitchFamily="34" charset="-122"/>
                <a:cs typeface="MiSans" pitchFamily="34" charset="-120"/>
              </a:rPr>
              <a:t> трансформация</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7" name="Shape 25"/>
          <p:cNvSpPr/>
          <p:nvPr/>
        </p:nvSpPr>
        <p:spPr>
          <a:xfrm>
            <a:off x="160657" y="5479784"/>
            <a:ext cx="2425790" cy="285750"/>
          </a:xfrm>
          <a:prstGeom prst="roundRect">
            <a:avLst>
              <a:gd name="adj" fmla="val 22222"/>
            </a:avLst>
          </a:prstGeom>
          <a:solidFill>
            <a:srgbClr val="F0F4F8"/>
          </a:solidFill>
          <a:ln/>
        </p:spPr>
      </p:sp>
      <p:sp>
        <p:nvSpPr>
          <p:cNvPr id="28" name="Shape 26"/>
          <p:cNvSpPr/>
          <p:nvPr/>
        </p:nvSpPr>
        <p:spPr>
          <a:xfrm>
            <a:off x="177138" y="5550187"/>
            <a:ext cx="127000" cy="127000"/>
          </a:xfrm>
          <a:custGeom>
            <a:avLst/>
            <a:gdLst/>
            <a:ahLst/>
            <a:cxnLst/>
            <a:rect l="l" t="t" r="r" b="b"/>
            <a:pathLst>
              <a:path w="127000" h="127000">
                <a:moveTo>
                  <a:pt x="63500" y="127000"/>
                </a:moveTo>
                <a:cubicBezTo>
                  <a:pt x="98547" y="127000"/>
                  <a:pt x="127000" y="98547"/>
                  <a:pt x="127000" y="63500"/>
                </a:cubicBezTo>
                <a:cubicBezTo>
                  <a:pt x="127000" y="28453"/>
                  <a:pt x="98547" y="0"/>
                  <a:pt x="63500" y="0"/>
                </a:cubicBezTo>
                <a:cubicBezTo>
                  <a:pt x="28453" y="0"/>
                  <a:pt x="0" y="28453"/>
                  <a:pt x="0" y="63500"/>
                </a:cubicBezTo>
                <a:cubicBezTo>
                  <a:pt x="0" y="98547"/>
                  <a:pt x="28453" y="127000"/>
                  <a:pt x="63500" y="127000"/>
                </a:cubicBezTo>
                <a:close/>
                <a:moveTo>
                  <a:pt x="84435" y="52760"/>
                </a:moveTo>
                <a:lnTo>
                  <a:pt x="64591" y="84510"/>
                </a:lnTo>
                <a:cubicBezTo>
                  <a:pt x="63550" y="86171"/>
                  <a:pt x="61764" y="87213"/>
                  <a:pt x="59804" y="87313"/>
                </a:cubicBezTo>
                <a:cubicBezTo>
                  <a:pt x="57845" y="87412"/>
                  <a:pt x="55959" y="86519"/>
                  <a:pt x="54794" y="84931"/>
                </a:cubicBezTo>
                <a:lnTo>
                  <a:pt x="42887" y="69056"/>
                </a:lnTo>
                <a:cubicBezTo>
                  <a:pt x="40903" y="66427"/>
                  <a:pt x="41449" y="62706"/>
                  <a:pt x="44078" y="60722"/>
                </a:cubicBezTo>
                <a:cubicBezTo>
                  <a:pt x="46707" y="58737"/>
                  <a:pt x="50428" y="59283"/>
                  <a:pt x="52412" y="61913"/>
                </a:cubicBezTo>
                <a:lnTo>
                  <a:pt x="59110" y="70842"/>
                </a:lnTo>
                <a:lnTo>
                  <a:pt x="74340" y="46459"/>
                </a:lnTo>
                <a:cubicBezTo>
                  <a:pt x="76076" y="43681"/>
                  <a:pt x="79747" y="42813"/>
                  <a:pt x="82550" y="44574"/>
                </a:cubicBezTo>
                <a:cubicBezTo>
                  <a:pt x="85353" y="46335"/>
                  <a:pt x="86196" y="49981"/>
                  <a:pt x="84435" y="52784"/>
                </a:cubicBezTo>
                <a:close/>
              </a:path>
            </a:pathLst>
          </a:custGeom>
          <a:solidFill>
            <a:srgbClr val="4299E1"/>
          </a:solidFill>
          <a:ln/>
        </p:spPr>
      </p:sp>
      <p:sp>
        <p:nvSpPr>
          <p:cNvPr id="29" name="Text 27"/>
          <p:cNvSpPr/>
          <p:nvPr/>
        </p:nvSpPr>
        <p:spPr>
          <a:xfrm>
            <a:off x="342922" y="5524659"/>
            <a:ext cx="1452563" cy="158750"/>
          </a:xfrm>
          <a:prstGeom prst="rect">
            <a:avLst/>
          </a:prstGeom>
          <a:noFill/>
          <a:ln/>
        </p:spPr>
        <p:txBody>
          <a:bodyPr wrap="square" lIns="0" tIns="0" rIns="0" bIns="0" rtlCol="0" anchor="ctr"/>
          <a:lstStyle/>
          <a:p>
            <a:pPr lvl="0">
              <a:lnSpc>
                <a:spcPct val="120000"/>
              </a:lnSpc>
              <a:defRPr/>
            </a:pPr>
            <a:r>
              <a:rPr lang="ru-RU" sz="875" dirty="0" err="1">
                <a:solidFill>
                  <a:srgbClr val="2B6CB0"/>
                </a:solidFill>
                <a:latin typeface="MiSans" pitchFamily="34" charset="0"/>
                <a:ea typeface="MiSans" pitchFamily="34" charset="-122"/>
                <a:cs typeface="MiSans" pitchFamily="34" charset="-120"/>
              </a:rPr>
              <a:t>Қаржылық</a:t>
            </a:r>
            <a:r>
              <a:rPr lang="ru-RU" sz="875" dirty="0">
                <a:solidFill>
                  <a:srgbClr val="2B6CB0"/>
                </a:solidFill>
                <a:latin typeface="MiSans" pitchFamily="34" charset="0"/>
                <a:ea typeface="MiSans" pitchFamily="34" charset="-122"/>
                <a:cs typeface="MiSans" pitchFamily="34" charset="-120"/>
              </a:rPr>
              <a:t> </a:t>
            </a:r>
            <a:r>
              <a:rPr lang="ru-RU" sz="875" dirty="0" err="1">
                <a:solidFill>
                  <a:srgbClr val="2B6CB0"/>
                </a:solidFill>
                <a:latin typeface="MiSans" pitchFamily="34" charset="0"/>
                <a:ea typeface="MiSans" pitchFamily="34" charset="-122"/>
                <a:cs typeface="MiSans" pitchFamily="34" charset="-120"/>
              </a:rPr>
              <a:t>тұрақтылық</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9" name="Shape 37"/>
          <p:cNvSpPr/>
          <p:nvPr/>
        </p:nvSpPr>
        <p:spPr>
          <a:xfrm>
            <a:off x="160656" y="6533899"/>
            <a:ext cx="83344" cy="111125"/>
          </a:xfrm>
          <a:custGeom>
            <a:avLst/>
            <a:gdLst/>
            <a:ahLst/>
            <a:cxnLst/>
            <a:rect l="l" t="t" r="r" b="b"/>
            <a:pathLst>
              <a:path w="83344" h="111125">
                <a:moveTo>
                  <a:pt x="13891" y="0"/>
                </a:moveTo>
                <a:cubicBezTo>
                  <a:pt x="6229" y="0"/>
                  <a:pt x="0" y="6229"/>
                  <a:pt x="0" y="13891"/>
                </a:cubicBezTo>
                <a:lnTo>
                  <a:pt x="0" y="97234"/>
                </a:lnTo>
                <a:cubicBezTo>
                  <a:pt x="0" y="104896"/>
                  <a:pt x="6229" y="111125"/>
                  <a:pt x="13891" y="111125"/>
                </a:cubicBezTo>
                <a:lnTo>
                  <a:pt x="69453" y="111125"/>
                </a:lnTo>
                <a:cubicBezTo>
                  <a:pt x="77115" y="111125"/>
                  <a:pt x="83344" y="104896"/>
                  <a:pt x="83344" y="97234"/>
                </a:cubicBezTo>
                <a:lnTo>
                  <a:pt x="83344" y="13891"/>
                </a:lnTo>
                <a:cubicBezTo>
                  <a:pt x="83344" y="6229"/>
                  <a:pt x="77115" y="0"/>
                  <a:pt x="69453" y="0"/>
                </a:cubicBezTo>
                <a:lnTo>
                  <a:pt x="13891" y="0"/>
                </a:lnTo>
                <a:close/>
                <a:moveTo>
                  <a:pt x="38199" y="76398"/>
                </a:moveTo>
                <a:lnTo>
                  <a:pt x="45145" y="76398"/>
                </a:lnTo>
                <a:cubicBezTo>
                  <a:pt x="48986" y="76398"/>
                  <a:pt x="52090" y="79502"/>
                  <a:pt x="52090" y="83344"/>
                </a:cubicBezTo>
                <a:lnTo>
                  <a:pt x="52090" y="100707"/>
                </a:lnTo>
                <a:lnTo>
                  <a:pt x="31254" y="100707"/>
                </a:lnTo>
                <a:lnTo>
                  <a:pt x="31254" y="83344"/>
                </a:lnTo>
                <a:cubicBezTo>
                  <a:pt x="31254" y="79502"/>
                  <a:pt x="34358" y="76398"/>
                  <a:pt x="38199" y="76398"/>
                </a:cubicBezTo>
                <a:close/>
                <a:moveTo>
                  <a:pt x="20836" y="24309"/>
                </a:moveTo>
                <a:cubicBezTo>
                  <a:pt x="20836" y="22399"/>
                  <a:pt x="22399" y="20836"/>
                  <a:pt x="24309" y="20836"/>
                </a:cubicBezTo>
                <a:lnTo>
                  <a:pt x="31254" y="20836"/>
                </a:lnTo>
                <a:cubicBezTo>
                  <a:pt x="33164" y="20836"/>
                  <a:pt x="34727" y="22399"/>
                  <a:pt x="34727" y="24309"/>
                </a:cubicBezTo>
                <a:lnTo>
                  <a:pt x="34727" y="31254"/>
                </a:lnTo>
                <a:cubicBezTo>
                  <a:pt x="34727" y="33164"/>
                  <a:pt x="33164" y="34727"/>
                  <a:pt x="31254" y="34727"/>
                </a:cubicBezTo>
                <a:lnTo>
                  <a:pt x="24309" y="34727"/>
                </a:lnTo>
                <a:cubicBezTo>
                  <a:pt x="22399" y="34727"/>
                  <a:pt x="20836" y="33164"/>
                  <a:pt x="20836" y="31254"/>
                </a:cubicBezTo>
                <a:lnTo>
                  <a:pt x="20836" y="24309"/>
                </a:lnTo>
                <a:close/>
                <a:moveTo>
                  <a:pt x="52090" y="20836"/>
                </a:moveTo>
                <a:lnTo>
                  <a:pt x="59035" y="20836"/>
                </a:lnTo>
                <a:cubicBezTo>
                  <a:pt x="60945" y="20836"/>
                  <a:pt x="62508" y="22399"/>
                  <a:pt x="62508" y="24309"/>
                </a:cubicBezTo>
                <a:lnTo>
                  <a:pt x="62508" y="31254"/>
                </a:lnTo>
                <a:cubicBezTo>
                  <a:pt x="62508" y="33164"/>
                  <a:pt x="60945" y="34727"/>
                  <a:pt x="59035" y="34727"/>
                </a:cubicBezTo>
                <a:lnTo>
                  <a:pt x="52090" y="34727"/>
                </a:lnTo>
                <a:cubicBezTo>
                  <a:pt x="50180" y="34727"/>
                  <a:pt x="48617" y="33164"/>
                  <a:pt x="48617" y="31254"/>
                </a:cubicBezTo>
                <a:lnTo>
                  <a:pt x="48617" y="24309"/>
                </a:lnTo>
                <a:cubicBezTo>
                  <a:pt x="48617" y="22399"/>
                  <a:pt x="50180" y="20836"/>
                  <a:pt x="52090" y="20836"/>
                </a:cubicBezTo>
                <a:close/>
                <a:moveTo>
                  <a:pt x="20836" y="52090"/>
                </a:moveTo>
                <a:cubicBezTo>
                  <a:pt x="20836" y="50180"/>
                  <a:pt x="22399" y="48617"/>
                  <a:pt x="24309" y="48617"/>
                </a:cubicBezTo>
                <a:lnTo>
                  <a:pt x="31254" y="48617"/>
                </a:lnTo>
                <a:cubicBezTo>
                  <a:pt x="33164" y="48617"/>
                  <a:pt x="34727" y="50180"/>
                  <a:pt x="34727" y="52090"/>
                </a:cubicBezTo>
                <a:lnTo>
                  <a:pt x="34727" y="59035"/>
                </a:lnTo>
                <a:cubicBezTo>
                  <a:pt x="34727" y="60945"/>
                  <a:pt x="33164" y="62508"/>
                  <a:pt x="31254" y="62508"/>
                </a:cubicBezTo>
                <a:lnTo>
                  <a:pt x="24309" y="62508"/>
                </a:lnTo>
                <a:cubicBezTo>
                  <a:pt x="22399" y="62508"/>
                  <a:pt x="20836" y="60945"/>
                  <a:pt x="20836" y="59035"/>
                </a:cubicBezTo>
                <a:lnTo>
                  <a:pt x="20836" y="52090"/>
                </a:lnTo>
                <a:close/>
                <a:moveTo>
                  <a:pt x="52090" y="48617"/>
                </a:moveTo>
                <a:lnTo>
                  <a:pt x="59035" y="48617"/>
                </a:lnTo>
                <a:cubicBezTo>
                  <a:pt x="60945" y="48617"/>
                  <a:pt x="62508" y="50180"/>
                  <a:pt x="62508" y="52090"/>
                </a:cubicBezTo>
                <a:lnTo>
                  <a:pt x="62508" y="59035"/>
                </a:lnTo>
                <a:cubicBezTo>
                  <a:pt x="62508" y="60945"/>
                  <a:pt x="60945" y="62508"/>
                  <a:pt x="59035" y="62508"/>
                </a:cubicBezTo>
                <a:lnTo>
                  <a:pt x="52090" y="62508"/>
                </a:lnTo>
                <a:cubicBezTo>
                  <a:pt x="50180" y="62508"/>
                  <a:pt x="48617" y="60945"/>
                  <a:pt x="48617" y="59035"/>
                </a:cubicBezTo>
                <a:lnTo>
                  <a:pt x="48617" y="52090"/>
                </a:lnTo>
                <a:cubicBezTo>
                  <a:pt x="48617" y="50180"/>
                  <a:pt x="50180" y="48617"/>
                  <a:pt x="52090" y="48617"/>
                </a:cubicBezTo>
                <a:close/>
              </a:path>
            </a:pathLst>
          </a:custGeom>
          <a:solidFill>
            <a:srgbClr val="2B6CB0"/>
          </a:solidFill>
          <a:ln/>
        </p:spPr>
      </p:sp>
      <p:sp>
        <p:nvSpPr>
          <p:cNvPr id="40" name="Text 38"/>
          <p:cNvSpPr/>
          <p:nvPr/>
        </p:nvSpPr>
        <p:spPr>
          <a:xfrm>
            <a:off x="333296" y="6510086"/>
            <a:ext cx="894079" cy="15875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B6CB0"/>
                </a:solidFill>
                <a:effectLst/>
                <a:uLnTx/>
                <a:uFillTx/>
                <a:latin typeface="Arial" panose="020B0604020202020204" pitchFamily="34" charset="0"/>
                <a:ea typeface="MiSans" pitchFamily="34" charset="-122"/>
                <a:cs typeface="Arial" panose="020B0604020202020204" pitchFamily="34" charset="0"/>
              </a:rPr>
              <a:t>«</a:t>
            </a:r>
            <a:r>
              <a:rPr kumimoji="0" lang="kk-KZ" sz="1000" b="0" i="0" u="none" strike="noStrike" kern="1200" cap="none" spc="0" normalizeH="0" baseline="0" noProof="0" dirty="0">
                <a:ln>
                  <a:noFill/>
                </a:ln>
                <a:solidFill>
                  <a:srgbClr val="2B6CB0"/>
                </a:solidFill>
                <a:effectLst/>
                <a:uLnTx/>
                <a:uFillTx/>
                <a:latin typeface="Arial" panose="020B0604020202020204" pitchFamily="34" charset="0"/>
                <a:ea typeface="MiSans" pitchFamily="34" charset="-122"/>
                <a:cs typeface="Arial" panose="020B0604020202020204" pitchFamily="34" charset="0"/>
              </a:rPr>
              <a:t>МӘСҚ</a:t>
            </a:r>
            <a:r>
              <a:rPr kumimoji="0" lang="en-US" sz="1000" b="0" i="0" u="none" strike="noStrike" kern="1200" cap="none" spc="0" normalizeH="0" baseline="0" noProof="0" dirty="0">
                <a:ln>
                  <a:noFill/>
                </a:ln>
                <a:solidFill>
                  <a:srgbClr val="2B6CB0"/>
                </a:solidFill>
                <a:effectLst/>
                <a:uLnTx/>
                <a:uFillTx/>
                <a:latin typeface="Arial" panose="020B0604020202020204" pitchFamily="34" charset="0"/>
                <a:ea typeface="MiSans" pitchFamily="34" charset="-122"/>
                <a:cs typeface="Arial" panose="020B0604020202020204" pitchFamily="34" charset="0"/>
              </a:rPr>
              <a:t>»</a:t>
            </a:r>
            <a:r>
              <a:rPr kumimoji="0" lang="kk-KZ" sz="1000" b="0" i="0" u="none" strike="noStrike" kern="1200" cap="none" spc="0" normalizeH="0" baseline="0" noProof="0" dirty="0">
                <a:ln>
                  <a:noFill/>
                </a:ln>
                <a:solidFill>
                  <a:srgbClr val="2B6CB0"/>
                </a:solidFill>
                <a:effectLst/>
                <a:uLnTx/>
                <a:uFillTx/>
                <a:latin typeface="Arial" panose="020B0604020202020204" pitchFamily="34" charset="0"/>
                <a:ea typeface="MiSans" pitchFamily="34" charset="-122"/>
                <a:cs typeface="Arial" panose="020B0604020202020204" pitchFamily="34" charset="0"/>
              </a:rPr>
              <a:t> АҚ</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Текст 3">
            <a:extLst>
              <a:ext uri="{FF2B5EF4-FFF2-40B4-BE49-F238E27FC236}">
                <a16:creationId xmlns:a16="http://schemas.microsoft.com/office/drawing/2014/main" id="{94CD2223-9FA2-7858-2D65-6BA1E14525CE}"/>
              </a:ext>
            </a:extLst>
          </p:cNvPr>
          <p:cNvSpPr txBox="1">
            <a:spLocks/>
          </p:cNvSpPr>
          <p:nvPr/>
        </p:nvSpPr>
        <p:spPr>
          <a:xfrm>
            <a:off x="2757793" y="586735"/>
            <a:ext cx="9273551" cy="5929954"/>
          </a:xfrm>
          <a:prstGeom prst="rect">
            <a:avLst/>
          </a:prstGeom>
          <a:ln>
            <a:solidFill>
              <a:srgbClr val="002060"/>
            </a:solidFill>
          </a:ln>
        </p:spPr>
        <p:txBody>
          <a:bodyPr numCol="3" spcCol="18000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spcBef>
                <a:spcPts val="0"/>
              </a:spcBef>
              <a:buNone/>
              <a:defRPr/>
            </a:pPr>
            <a:r>
              <a:rPr lang="ru-RU" sz="1000" dirty="0" err="1">
                <a:solidFill>
                  <a:srgbClr val="000000"/>
                </a:solidFill>
                <a:latin typeface="Arial" panose="020B0604020202020204" pitchFamily="34" charset="0"/>
                <a:cs typeface="Arial" panose="020B0604020202020204" pitchFamily="34" charset="0"/>
              </a:rPr>
              <a:t>Құрметті</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азаматтар</a:t>
            </a:r>
            <a:r>
              <a:rPr lang="ru-RU" sz="1000" dirty="0">
                <a:solidFill>
                  <a:srgbClr val="000000"/>
                </a:solidFill>
                <a:latin typeface="Arial" panose="020B0604020202020204" pitchFamily="34" charset="0"/>
                <a:cs typeface="Arial" panose="020B0604020202020204" pitchFamily="34" charset="0"/>
              </a:rPr>
              <a:t>!</a:t>
            </a:r>
          </a:p>
          <a:p>
            <a:pPr marL="0" lvl="0" indent="0" algn="ctr">
              <a:spcBef>
                <a:spcPts val="0"/>
              </a:spcBef>
              <a:buNone/>
              <a:defRPr/>
            </a:pPr>
            <a:endParaRPr lang="ru-RU" sz="1000" dirty="0">
              <a:solidFill>
                <a:srgbClr val="000000"/>
              </a:solidFill>
              <a:latin typeface="Arial" panose="020B0604020202020204" pitchFamily="34" charset="0"/>
              <a:cs typeface="Arial" panose="020B0604020202020204" pitchFamily="34" charset="0"/>
            </a:endParaRPr>
          </a:p>
          <a:p>
            <a:pPr marL="0" lvl="0" indent="0" algn="just">
              <a:spcBef>
                <a:spcPts val="0"/>
              </a:spcBef>
              <a:buNone/>
              <a:defRPr/>
            </a:pPr>
            <a:r>
              <a:rPr lang="ru-RU" sz="1000" dirty="0">
                <a:solidFill>
                  <a:srgbClr val="000000"/>
                </a:solidFill>
                <a:latin typeface="Arial" panose="020B0604020202020204" pitchFamily="34" charset="0"/>
                <a:cs typeface="Arial" panose="020B0604020202020204" pitchFamily="34" charset="0"/>
              </a:rPr>
              <a:t>      </a:t>
            </a:r>
            <a:r>
              <a:rPr lang="kk-KZ" sz="1000" dirty="0">
                <a:solidFill>
                  <a:srgbClr val="000000"/>
                </a:solidFill>
                <a:latin typeface="Arial" panose="020B0604020202020204" pitchFamily="34" charset="0"/>
                <a:cs typeface="Arial" panose="020B0604020202020204" pitchFamily="34" charset="0"/>
              </a:rPr>
              <a:t>Өткен жылы Мемлекеттік әлеуметтік сақтандыру қорының (бұдан әрі – Қор) қызметі міндетті әлеуметтік сақтандыру жүйесін нығайтуға және дамытуға толықтай бағытталды.</a:t>
            </a:r>
            <a:endParaRPr kumimoji="0" lang="kk-KZ"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kk-KZ" sz="1000" dirty="0">
                <a:solidFill>
                  <a:srgbClr val="000000"/>
                </a:solidFill>
                <a:latin typeface="Arial" panose="020B0604020202020204" pitchFamily="34" charset="0"/>
                <a:cs typeface="Arial" panose="020B0604020202020204" pitchFamily="34" charset="0"/>
              </a:rPr>
              <a:t>Барлық келіп түскен әлеуметтік аударымдар толық көлемде жинақталды, бұл әлеуметтік тәуекелдерге тап болған жұмыс істейтін азаматтарды әлеуметтік төлемдермен уақтылы қамтамасыз етуге мүмкіндік берді</a:t>
            </a:r>
            <a:r>
              <a:rPr lang="ru-RU" sz="1000" dirty="0">
                <a:solidFill>
                  <a:srgbClr val="000000"/>
                </a:solidFill>
                <a:latin typeface="Arial" panose="020B0604020202020204" pitchFamily="34" charset="0"/>
                <a:cs typeface="Arial" panose="020B0604020202020204" pitchFamily="34" charset="0"/>
              </a:rPr>
              <a:t>.</a:t>
            </a:r>
            <a:endPar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ru-RU" sz="1000" dirty="0">
                <a:solidFill>
                  <a:srgbClr val="000000"/>
                </a:solidFill>
                <a:latin typeface="Arial" panose="020B0604020202020204" pitchFamily="34" charset="0"/>
                <a:cs typeface="Arial" panose="020B0604020202020204" pitchFamily="34" charset="0"/>
              </a:rPr>
              <a:t>      </a:t>
            </a:r>
            <a:r>
              <a:rPr lang="kk-KZ" sz="1000" dirty="0">
                <a:solidFill>
                  <a:srgbClr val="000000"/>
                </a:solidFill>
                <a:latin typeface="Arial" panose="020B0604020202020204" pitchFamily="34" charset="0"/>
                <a:cs typeface="Arial" panose="020B0604020202020204" pitchFamily="34" charset="0"/>
              </a:rPr>
              <a:t>Ресми статистикаға сүйене отырып, оң динамика байқалады: Қорға түсетін әлеуметтік аударымдар көлемінің тұрақты өсуі және оларды алушылары санының артуы тіркеліп отыр. </a:t>
            </a:r>
            <a:endParaRPr kumimoji="0" lang="kk-KZ"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kk-KZ" sz="1000" dirty="0">
                <a:solidFill>
                  <a:srgbClr val="000000"/>
                </a:solidFill>
                <a:latin typeface="Arial" panose="020B0604020202020204" pitchFamily="34" charset="0"/>
                <a:cs typeface="Arial" panose="020B0604020202020204" pitchFamily="34" charset="0"/>
              </a:rPr>
              <a:t>      Сонымен қатар асыраушысынан айырылу және жалпы еңбекке қабілеттілігінен айырылу жағдайлары бойынша жүйеге қатысушыларды қолдауға арналған ұзақ мерзімді әлеуметтік төлемдерге жыл сайынғы индекстеу жүргізілді</a:t>
            </a:r>
            <a:r>
              <a:rPr lang="ru-RU" sz="1000" dirty="0">
                <a:solidFill>
                  <a:srgbClr val="000000"/>
                </a:solidFill>
                <a:latin typeface="Arial" panose="020B0604020202020204" pitchFamily="34" charset="0"/>
                <a:cs typeface="Arial" panose="020B0604020202020204" pitchFamily="34" charset="0"/>
              </a:rPr>
              <a:t>. </a:t>
            </a:r>
            <a:endPar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ru-RU" sz="1000" dirty="0">
                <a:solidFill>
                  <a:srgbClr val="000000"/>
                </a:solidFill>
                <a:latin typeface="Arial" panose="020B0604020202020204" pitchFamily="34" charset="0"/>
                <a:cs typeface="Arial" panose="020B0604020202020204" pitchFamily="34" charset="0"/>
              </a:rPr>
              <a:t>      </a:t>
            </a:r>
            <a:r>
              <a:rPr lang="kk-KZ" sz="1000" dirty="0">
                <a:solidFill>
                  <a:srgbClr val="000000"/>
                </a:solidFill>
                <a:latin typeface="Arial" panose="020B0604020202020204" pitchFamily="34" charset="0"/>
                <a:cs typeface="Arial" panose="020B0604020202020204" pitchFamily="34" charset="0"/>
              </a:rPr>
              <a:t>Қордың қаржылық орнықтылығын нығайту мақсатында бірқатар шаралар қабылданды. </a:t>
            </a:r>
            <a:endParaRPr kumimoji="0" lang="kk-KZ"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kk-KZ" sz="1000" dirty="0">
                <a:solidFill>
                  <a:srgbClr val="000000"/>
                </a:solidFill>
                <a:latin typeface="Arial" panose="020B0604020202020204" pitchFamily="34" charset="0"/>
                <a:cs typeface="Arial" panose="020B0604020202020204" pitchFamily="34" charset="0"/>
              </a:rPr>
              <a:t>      Қазақстан Республикасының Үкіметі Қордың инвестицияланбайтын қалдығы мен ең төменгі резервіне қатысты қаржылық нормативтерін түзетті. Тиісті өзгерістер мен толықтырулар 2023 жылғы 15 маусымдағы № 474 Үкімет қаулысымен бекітілді</a:t>
            </a:r>
            <a:r>
              <a:rPr lang="ru-RU" sz="1000" dirty="0">
                <a:solidFill>
                  <a:srgbClr val="000000"/>
                </a:solidFill>
                <a:latin typeface="Arial" panose="020B0604020202020204" pitchFamily="34" charset="0"/>
                <a:cs typeface="Arial" panose="020B0604020202020204" pitchFamily="34" charset="0"/>
              </a:rPr>
              <a:t>.</a:t>
            </a:r>
            <a:endPar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ru-RU" sz="1000" dirty="0">
                <a:solidFill>
                  <a:srgbClr val="000000"/>
                </a:solidFill>
                <a:latin typeface="Arial" panose="020B0604020202020204" pitchFamily="34" charset="0"/>
                <a:cs typeface="Arial" panose="020B0604020202020204" pitchFamily="34" charset="0"/>
              </a:rPr>
              <a:t>       </a:t>
            </a:r>
            <a:r>
              <a:rPr lang="kk-KZ" sz="1000" dirty="0">
                <a:solidFill>
                  <a:srgbClr val="000000"/>
                </a:solidFill>
                <a:latin typeface="Arial" panose="020B0604020202020204" pitchFamily="34" charset="0"/>
                <a:cs typeface="Arial" panose="020B0604020202020204" pitchFamily="34" charset="0"/>
              </a:rPr>
              <a:t>Маңызды қадам ретінде Қордың Актуарлық-талдау орталығын құру туралы шешім қабылданды. Математикалық және актуарлық әдістерді қолдану біздің қызметіміз бойынша жоғары дәлдіктегі болжамдарды қалыптастыруға мүмкіндік береді. Бұл барынша тиімді шешімдер қабылдау үшін жағдай жасап, Қордың әлеуметтік төлемдер алушылары алдындағы барлық болашақ міндеттемелерін уақтылы орындауын қамтамасыз етеді</a:t>
            </a:r>
            <a:r>
              <a:rPr lang="ru-RU" sz="1000" dirty="0">
                <a:solidFill>
                  <a:srgbClr val="000000"/>
                </a:solidFill>
                <a:latin typeface="Arial" panose="020B0604020202020204" pitchFamily="34" charset="0"/>
                <a:cs typeface="Arial" panose="020B0604020202020204" pitchFamily="34" charset="0"/>
              </a:rPr>
              <a:t>.</a:t>
            </a:r>
            <a:endPar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ru-RU" sz="1000" dirty="0">
                <a:solidFill>
                  <a:srgbClr val="000000"/>
                </a:solidFill>
                <a:latin typeface="Arial" panose="020B0604020202020204" pitchFamily="34" charset="0"/>
                <a:cs typeface="Arial" panose="020B0604020202020204" pitchFamily="34" charset="0"/>
              </a:rPr>
              <a:t>      </a:t>
            </a:r>
            <a:r>
              <a:rPr lang="kk-KZ" sz="1000" dirty="0">
                <a:solidFill>
                  <a:srgbClr val="000000"/>
                </a:solidFill>
                <a:latin typeface="Arial" panose="020B0604020202020204" pitchFamily="34" charset="0"/>
                <a:cs typeface="Arial" panose="020B0604020202020204" pitchFamily="34" charset="0"/>
              </a:rPr>
              <a:t>Әлеуметтік әділеттілікті қамтамасыз ету мақсатында Қордан төленетін төлемдерді тағайындау қағидаларына өзгерістер енгізілді. Түзетулер бірнеше жұмыс беруші тарапынан жалған жұмысқа орналастыруға қатысты заңсыз әрекеттердің алдын алуға мүмкіндік берді. Бұрын мұндай схемалар кірістерді жасанды түрде арттыру және Қордан негізсіз жоғары мөлшерде әлеуметтік төлемдер алу мақсатында пайдаланылған. Жүйе параметрлерін жаңарту теңгерімсіздікті жойып, әлеуметтік сақтандыру жүйесінің барлық қатысушылары үшін тең мүмкіндіктерді қамтамасыз етті</a:t>
            </a:r>
            <a:r>
              <a:rPr lang="ru-RU" sz="1000" dirty="0">
                <a:solidFill>
                  <a:srgbClr val="000000"/>
                </a:solidFill>
                <a:latin typeface="Arial" panose="020B0604020202020204" pitchFamily="34" charset="0"/>
                <a:cs typeface="Arial" panose="020B0604020202020204" pitchFamily="34" charset="0"/>
              </a:rPr>
              <a:t>.</a:t>
            </a:r>
            <a:endPar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ru-RU" sz="1000" dirty="0">
                <a:solidFill>
                  <a:srgbClr val="000000"/>
                </a:solidFill>
                <a:latin typeface="Arial" panose="020B0604020202020204" pitchFamily="34" charset="0"/>
                <a:cs typeface="Arial" panose="020B0604020202020204" pitchFamily="34" charset="0"/>
              </a:rPr>
              <a:t>      </a:t>
            </a:r>
            <a:r>
              <a:rPr lang="kk-KZ" sz="1000" dirty="0">
                <a:solidFill>
                  <a:srgbClr val="000000"/>
                </a:solidFill>
                <a:latin typeface="Arial" panose="020B0604020202020204" pitchFamily="34" charset="0"/>
                <a:cs typeface="Arial" panose="020B0604020202020204" pitchFamily="34" charset="0"/>
              </a:rPr>
              <a:t>Біз Қордың мемлекеттік көрсетілетін қызметтерінің сапасына ерекше назар аударуды жалғастырудамыз. Әлеуметтік төлемдерді автоматты түрде тағайындауға көшу және қызметтерді электрондық форматта көрсету тетіктерін дамыту табысты жүзеге асырылуда. </a:t>
            </a:r>
            <a:endParaRPr kumimoji="0" lang="kk-KZ"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kk-KZ" sz="1000" dirty="0">
                <a:solidFill>
                  <a:srgbClr val="000000"/>
                </a:solidFill>
                <a:latin typeface="Arial" panose="020B0604020202020204" pitchFamily="34" charset="0"/>
                <a:cs typeface="Arial" panose="020B0604020202020204" pitchFamily="34" charset="0"/>
              </a:rPr>
              <a:t>      2025 жылы электрондық түрде көрсетілген мемлекеттік көрсетілетін қызметтердің үлесі </a:t>
            </a:r>
            <a:r>
              <a:rPr lang="kk-KZ" sz="1000" b="1" dirty="0">
                <a:solidFill>
                  <a:srgbClr val="000000"/>
                </a:solidFill>
                <a:latin typeface="Arial" panose="020B0604020202020204" pitchFamily="34" charset="0"/>
                <a:cs typeface="Arial" panose="020B0604020202020204" pitchFamily="34" charset="0"/>
              </a:rPr>
              <a:t>71%-</a:t>
            </a:r>
            <a:r>
              <a:rPr lang="kk-KZ" sz="1000" dirty="0">
                <a:solidFill>
                  <a:srgbClr val="000000"/>
                </a:solidFill>
                <a:latin typeface="Arial" panose="020B0604020202020204" pitchFamily="34" charset="0"/>
                <a:cs typeface="Arial" panose="020B0604020202020204" pitchFamily="34" charset="0"/>
              </a:rPr>
              <a:t>дан асты. </a:t>
            </a:r>
            <a:endParaRPr kumimoji="0" lang="kk-KZ"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kk-KZ" sz="1000" dirty="0">
                <a:solidFill>
                  <a:srgbClr val="000000"/>
                </a:solidFill>
                <a:latin typeface="Arial" panose="020B0604020202020204" pitchFamily="34" charset="0"/>
                <a:cs typeface="Arial" panose="020B0604020202020204" pitchFamily="34" charset="0"/>
              </a:rPr>
              <a:t>      Әлеуметтік төлемдерді тағайындауды автоматтандырудың арқасында деректерді өңдеу үдерісі айтарлықтай жеделдетілді. Функционал толық іске қосылған алғашқы айларда ғана </a:t>
            </a:r>
            <a:r>
              <a:rPr lang="kk-KZ" sz="1000" b="1" dirty="0">
                <a:solidFill>
                  <a:srgbClr val="000000"/>
                </a:solidFill>
                <a:latin typeface="Arial" panose="020B0604020202020204" pitchFamily="34" charset="0"/>
                <a:cs typeface="Arial" panose="020B0604020202020204" pitchFamily="34" charset="0"/>
              </a:rPr>
              <a:t>40 мыңнан</a:t>
            </a:r>
            <a:r>
              <a:rPr lang="kk-KZ" sz="1000" dirty="0">
                <a:solidFill>
                  <a:srgbClr val="000000"/>
                </a:solidFill>
                <a:latin typeface="Arial" panose="020B0604020202020204" pitchFamily="34" charset="0"/>
                <a:cs typeface="Arial" panose="020B0604020202020204" pitchFamily="34" charset="0"/>
              </a:rPr>
              <a:t> астам азамат проактивті форматта мемлекеттік көрсетілетін қызметтер алды (функционал 15.10.2025 жылдан бастап іске қосылды)</a:t>
            </a:r>
            <a:r>
              <a:rPr lang="ru-RU" sz="1000" dirty="0">
                <a:solidFill>
                  <a:srgbClr val="000000"/>
                </a:solidFill>
                <a:latin typeface="Arial" panose="020B0604020202020204" pitchFamily="34" charset="0"/>
                <a:cs typeface="Arial" panose="020B0604020202020204" pitchFamily="34" charset="0"/>
              </a:rPr>
              <a:t>.</a:t>
            </a:r>
            <a:endPar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ru-RU" sz="1000" dirty="0">
                <a:solidFill>
                  <a:srgbClr val="000000"/>
                </a:solidFill>
                <a:latin typeface="Arial" panose="020B0604020202020204" pitchFamily="34" charset="0"/>
                <a:cs typeface="Arial" panose="020B0604020202020204" pitchFamily="34" charset="0"/>
              </a:rPr>
              <a:t>      </a:t>
            </a:r>
            <a:r>
              <a:rPr lang="kk-KZ" sz="1000" dirty="0">
                <a:solidFill>
                  <a:srgbClr val="000000"/>
                </a:solidFill>
                <a:latin typeface="Arial" panose="020B0604020202020204" pitchFamily="34" charset="0"/>
                <a:cs typeface="Arial" panose="020B0604020202020204" pitchFamily="34" charset="0"/>
              </a:rPr>
              <a:t>Қордың заманауи цифрлық құралдарды пайдалана отырып, «Еститін мемлекет» тұжырымдамасын іске асыруға белсенді түрде қатысатынын атап өткен жөн</a:t>
            </a:r>
            <a:r>
              <a:rPr lang="ru-RU" sz="1000" dirty="0">
                <a:solidFill>
                  <a:srgbClr val="000000"/>
                </a:solidFill>
                <a:latin typeface="Arial" panose="020B0604020202020204" pitchFamily="34" charset="0"/>
                <a:cs typeface="Arial" panose="020B0604020202020204" pitchFamily="34" charset="0"/>
              </a:rPr>
              <a:t>. </a:t>
            </a:r>
            <a:endPar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Осылайша</a:t>
            </a:r>
            <a:r>
              <a:rPr lang="ru-RU" sz="1000" dirty="0">
                <a:solidFill>
                  <a:srgbClr val="000000"/>
                </a:solidFill>
                <a:latin typeface="Arial" panose="020B0604020202020204" pitchFamily="34" charset="0"/>
                <a:cs typeface="Arial" panose="020B0604020202020204" pitchFamily="34" charset="0"/>
              </a:rPr>
              <a:t>, 2025 </a:t>
            </a:r>
            <a:r>
              <a:rPr lang="ru-RU" sz="1000" dirty="0" err="1">
                <a:solidFill>
                  <a:srgbClr val="000000"/>
                </a:solidFill>
                <a:latin typeface="Arial" panose="020B0604020202020204" pitchFamily="34" charset="0"/>
                <a:cs typeface="Arial" panose="020B0604020202020204" pitchFamily="34" charset="0"/>
              </a:rPr>
              <a:t>жылы</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Қор</a:t>
            </a:r>
            <a:r>
              <a:rPr lang="ru-RU" sz="1000" dirty="0">
                <a:solidFill>
                  <a:srgbClr val="000000"/>
                </a:solidFill>
                <a:latin typeface="Arial" panose="020B0604020202020204" pitchFamily="34" charset="0"/>
                <a:cs typeface="Arial" panose="020B0604020202020204" pitchFamily="34" charset="0"/>
              </a:rPr>
              <a:t> </a:t>
            </a:r>
            <a:r>
              <a:rPr lang="ru-RU" sz="1000" b="1" dirty="0">
                <a:solidFill>
                  <a:srgbClr val="000000"/>
                </a:solidFill>
                <a:latin typeface="Arial" panose="020B0604020202020204" pitchFamily="34" charset="0"/>
                <a:cs typeface="Arial" panose="020B0604020202020204" pitchFamily="34" charset="0"/>
              </a:rPr>
              <a:t>20 </a:t>
            </a:r>
            <a:r>
              <a:rPr lang="ru-RU" sz="1000" b="1" dirty="0" err="1">
                <a:solidFill>
                  <a:srgbClr val="000000"/>
                </a:solidFill>
                <a:latin typeface="Arial" panose="020B0604020202020204" pitchFamily="34" charset="0"/>
                <a:cs typeface="Arial" panose="020B0604020202020204" pitchFamily="34" charset="0"/>
              </a:rPr>
              <a:t>мыңнан</a:t>
            </a:r>
            <a:r>
              <a:rPr lang="ru-RU" sz="1000" b="1"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астам</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өтінішті</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қарады</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олардың</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негізгі</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бөлігі</a:t>
            </a:r>
            <a:r>
              <a:rPr lang="ru-RU" sz="1000" dirty="0">
                <a:solidFill>
                  <a:srgbClr val="000000"/>
                </a:solidFill>
                <a:latin typeface="Arial" panose="020B0604020202020204" pitchFamily="34" charset="0"/>
                <a:cs typeface="Arial" panose="020B0604020202020204" pitchFamily="34" charset="0"/>
              </a:rPr>
              <a:t> – </a:t>
            </a:r>
            <a:r>
              <a:rPr lang="ru-RU" sz="1000" b="1" dirty="0">
                <a:solidFill>
                  <a:srgbClr val="000000"/>
                </a:solidFill>
                <a:latin typeface="Arial" panose="020B0604020202020204" pitchFamily="34" charset="0"/>
                <a:cs typeface="Arial" panose="020B0604020202020204" pitchFamily="34" charset="0"/>
              </a:rPr>
              <a:t>86,4%</a:t>
            </a:r>
            <a:r>
              <a:rPr lang="ru-RU" sz="1000" dirty="0">
                <a:solidFill>
                  <a:srgbClr val="000000"/>
                </a:solidFill>
                <a:latin typeface="Arial" panose="020B0604020202020204" pitchFamily="34" charset="0"/>
                <a:cs typeface="Arial" panose="020B0604020202020204" pitchFamily="34" charset="0"/>
              </a:rPr>
              <a:t>-ы «</a:t>
            </a:r>
            <a:r>
              <a:rPr lang="en-US" sz="1000" dirty="0">
                <a:solidFill>
                  <a:srgbClr val="000000"/>
                </a:solidFill>
                <a:latin typeface="Arial" panose="020B0604020202020204" pitchFamily="34" charset="0"/>
                <a:cs typeface="Arial" panose="020B0604020202020204" pitchFamily="34" charset="0"/>
              </a:rPr>
              <a:t>e-</a:t>
            </a:r>
            <a:r>
              <a:rPr lang="en-US" sz="1000" dirty="0" err="1">
                <a:solidFill>
                  <a:srgbClr val="000000"/>
                </a:solidFill>
                <a:latin typeface="Arial" panose="020B0604020202020204" pitchFamily="34" charset="0"/>
                <a:cs typeface="Arial" panose="020B0604020202020204" pitchFamily="34" charset="0"/>
              </a:rPr>
              <a:t>Otinish</a:t>
            </a:r>
            <a:r>
              <a:rPr lang="en-US"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ақпараттық</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жүйесі</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арқылы</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келіп</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түсті</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Аталған</a:t>
            </a:r>
            <a:r>
              <a:rPr lang="ru-RU" sz="1000" dirty="0">
                <a:solidFill>
                  <a:srgbClr val="000000"/>
                </a:solidFill>
                <a:latin typeface="Arial" panose="020B0604020202020204" pitchFamily="34" charset="0"/>
                <a:cs typeface="Arial" panose="020B0604020202020204" pitchFamily="34" charset="0"/>
              </a:rPr>
              <a:t> платформа </a:t>
            </a:r>
            <a:r>
              <a:rPr lang="ru-RU" sz="1000" dirty="0" err="1">
                <a:solidFill>
                  <a:srgbClr val="000000"/>
                </a:solidFill>
                <a:latin typeface="Arial" panose="020B0604020202020204" pitchFamily="34" charset="0"/>
                <a:cs typeface="Arial" panose="020B0604020202020204" pitchFamily="34" charset="0"/>
              </a:rPr>
              <a:t>өтініштерді</a:t>
            </a:r>
            <a:r>
              <a:rPr lang="ru-RU" sz="1000" dirty="0">
                <a:solidFill>
                  <a:srgbClr val="000000"/>
                </a:solidFill>
                <a:latin typeface="Arial" panose="020B0604020202020204" pitchFamily="34" charset="0"/>
                <a:cs typeface="Arial" panose="020B0604020202020204" pitchFamily="34" charset="0"/>
              </a:rPr>
              <a:t> беру </a:t>
            </a:r>
            <a:r>
              <a:rPr lang="ru-RU" sz="1000" dirty="0" err="1">
                <a:solidFill>
                  <a:srgbClr val="000000"/>
                </a:solidFill>
                <a:latin typeface="Arial" panose="020B0604020202020204" pitchFamily="34" charset="0"/>
                <a:cs typeface="Arial" panose="020B0604020202020204" pitchFamily="34" charset="0"/>
              </a:rPr>
              <a:t>және</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өңдеу</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процесін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айтарлықтай</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жеңілдетіп</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халық</a:t>
            </a:r>
            <a:r>
              <a:rPr lang="ru-RU" sz="1000" dirty="0">
                <a:solidFill>
                  <a:srgbClr val="000000"/>
                </a:solidFill>
                <a:latin typeface="Arial" panose="020B0604020202020204" pitchFamily="34" charset="0"/>
                <a:cs typeface="Arial" panose="020B0604020202020204" pitchFamily="34" charset="0"/>
              </a:rPr>
              <a:t> пен </a:t>
            </a:r>
            <a:r>
              <a:rPr lang="ru-RU" sz="1000" dirty="0" err="1">
                <a:solidFill>
                  <a:srgbClr val="000000"/>
                </a:solidFill>
                <a:latin typeface="Arial" panose="020B0604020202020204" pitchFamily="34" charset="0"/>
                <a:cs typeface="Arial" panose="020B0604020202020204" pitchFamily="34" charset="0"/>
              </a:rPr>
              <a:t>мемлекеттік</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органдар</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арасындағы</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өзара</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іс-қимылдың</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ыңғайлы</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қолжетімді</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және</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ашық</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арнасын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қамтамасыз</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етті</a:t>
            </a:r>
            <a:r>
              <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lvl="0" indent="0" algn="just">
              <a:spcBef>
                <a:spcPts val="0"/>
              </a:spcBef>
              <a:buNone/>
              <a:defRPr/>
            </a:pP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Қор</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жүйенің</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қаржылық</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орнықтылығына</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тәуелсіз</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актуарлық</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бағалаудан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сәтті</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өтті</a:t>
            </a:r>
            <a:r>
              <a:rPr lang="ru-RU" sz="1000" dirty="0">
                <a:solidFill>
                  <a:srgbClr val="000000"/>
                </a:solidFill>
                <a:latin typeface="Arial" panose="020B0604020202020204" pitchFamily="34" charset="0"/>
                <a:cs typeface="Arial" panose="020B0604020202020204" pitchFamily="34" charset="0"/>
              </a:rPr>
              <a:t>. </a:t>
            </a:r>
            <a:endPar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Біз</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Қорымыздың</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тұрақтылығына</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сеніммен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қарап</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жүйе</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қатысушыларын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әлеуметтік</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тәуекелдерден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қорғау</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жөніндегі</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міндеттерді</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табысты</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түрде</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жалғастыруға</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дайын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екенімізді</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мәлімдейміз</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Олардың</a:t>
            </a:r>
            <a:r>
              <a:rPr lang="ru-RU" sz="1000" dirty="0">
                <a:solidFill>
                  <a:srgbClr val="000000"/>
                </a:solidFill>
                <a:latin typeface="Arial" panose="020B0604020202020204" pitchFamily="34" charset="0"/>
                <a:cs typeface="Arial" panose="020B0604020202020204" pitchFamily="34" charset="0"/>
              </a:rPr>
              <a:t> саны </a:t>
            </a:r>
            <a:r>
              <a:rPr lang="ru-RU" sz="1000" b="1" dirty="0">
                <a:solidFill>
                  <a:srgbClr val="000000"/>
                </a:solidFill>
                <a:latin typeface="Arial" panose="020B0604020202020204" pitchFamily="34" charset="0"/>
                <a:cs typeface="Arial" panose="020B0604020202020204" pitchFamily="34" charset="0"/>
              </a:rPr>
              <a:t>7 млн-</a:t>
            </a:r>
            <a:r>
              <a:rPr lang="ru-RU" sz="1000" b="1" dirty="0" err="1">
                <a:solidFill>
                  <a:srgbClr val="000000"/>
                </a:solidFill>
                <a:latin typeface="Arial" panose="020B0604020202020204" pitchFamily="34" charset="0"/>
                <a:cs typeface="Arial" panose="020B0604020202020204" pitchFamily="34" charset="0"/>
              </a:rPr>
              <a:t>ға</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жуық</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адамды</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немесе</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елдің</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жұмыспен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қамтылған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халқының</a:t>
            </a:r>
            <a:r>
              <a:rPr lang="ru-RU" sz="1000" dirty="0">
                <a:solidFill>
                  <a:srgbClr val="000000"/>
                </a:solidFill>
                <a:latin typeface="Arial" panose="020B0604020202020204" pitchFamily="34" charset="0"/>
                <a:cs typeface="Arial" panose="020B0604020202020204" pitchFamily="34" charset="0"/>
              </a:rPr>
              <a:t> </a:t>
            </a:r>
            <a:r>
              <a:rPr lang="ru-RU" sz="1000" b="1" dirty="0">
                <a:solidFill>
                  <a:srgbClr val="000000"/>
                </a:solidFill>
                <a:latin typeface="Arial" panose="020B0604020202020204" pitchFamily="34" charset="0"/>
                <a:cs typeface="Arial" panose="020B0604020202020204" pitchFamily="34" charset="0"/>
              </a:rPr>
              <a:t>75,2%</a:t>
            </a:r>
            <a:r>
              <a:rPr lang="ru-RU" sz="1000" dirty="0">
                <a:solidFill>
                  <a:srgbClr val="000000"/>
                </a:solidFill>
                <a:latin typeface="Arial" panose="020B0604020202020204" pitchFamily="34" charset="0"/>
                <a:cs typeface="Arial" panose="020B0604020202020204" pitchFamily="34" charset="0"/>
              </a:rPr>
              <a:t>-</a:t>
            </a:r>
            <a:r>
              <a:rPr lang="ru-RU" sz="1000" dirty="0" err="1">
                <a:solidFill>
                  <a:srgbClr val="000000"/>
                </a:solidFill>
                <a:latin typeface="Arial" panose="020B0604020202020204" pitchFamily="34" charset="0"/>
                <a:cs typeface="Arial" panose="020B0604020202020204" pitchFamily="34" charset="0"/>
              </a:rPr>
              <a:t>ын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құрайды</a:t>
            </a:r>
            <a:r>
              <a:rPr lang="ru-RU" sz="1000" dirty="0">
                <a:solidFill>
                  <a:srgbClr val="000000"/>
                </a:solidFill>
                <a:latin typeface="Arial" panose="020B0604020202020204" pitchFamily="34" charset="0"/>
                <a:cs typeface="Arial" panose="020B0604020202020204" pitchFamily="34" charset="0"/>
              </a:rPr>
              <a:t>. </a:t>
            </a:r>
            <a:endPar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just">
              <a:spcBef>
                <a:spcPts val="0"/>
              </a:spcBef>
              <a:buNone/>
              <a:defRPr/>
            </a:pP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Артып</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келе</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жатқан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демографиялық</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өзгерістер</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жұмыспен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қамтудың</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жаңа</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нысандарының</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пайда</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болуы</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және</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қоғамдық</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өмірдің</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цифрлануының</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тереңдеуі</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жағдайында</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Қор</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алдында</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қолданыстағы</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тәсілдерді</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трансформациялауды</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талап</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ететін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жаңа</a:t>
            </a:r>
            <a:r>
              <a:rPr lang="ru-RU" sz="1000" dirty="0">
                <a:solidFill>
                  <a:srgbClr val="000000"/>
                </a:solidFill>
                <a:latin typeface="Arial" panose="020B0604020202020204" pitchFamily="34" charset="0"/>
                <a:cs typeface="Arial" panose="020B0604020202020204" pitchFamily="34" charset="0"/>
              </a:rPr>
              <a:t> сын-</a:t>
            </a:r>
            <a:r>
              <a:rPr lang="ru-RU" sz="1000" dirty="0" err="1">
                <a:solidFill>
                  <a:srgbClr val="000000"/>
                </a:solidFill>
                <a:latin typeface="Arial" panose="020B0604020202020204" pitchFamily="34" charset="0"/>
                <a:cs typeface="Arial" panose="020B0604020202020204" pitchFamily="34" charset="0"/>
              </a:rPr>
              <a:t>қатерлер</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туындауда</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Біз</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бұған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кәсіби</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командамыздың</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біліктілігін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арттыру</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озық</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цифрлық</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құралдарды</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енгізу</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және</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кез</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келген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өзгерістерге</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жедел</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әрекет</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ету</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арқылы</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қол</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жеткіземіз</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Біздің</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мақсатымыз</a:t>
            </a:r>
            <a:r>
              <a:rPr lang="ru-RU" sz="1000" dirty="0">
                <a:solidFill>
                  <a:srgbClr val="000000"/>
                </a:solidFill>
                <a:latin typeface="Arial" panose="020B0604020202020204" pitchFamily="34" charset="0"/>
                <a:cs typeface="Arial" panose="020B0604020202020204" pitchFamily="34" charset="0"/>
              </a:rPr>
              <a:t> – </a:t>
            </a:r>
            <a:r>
              <a:rPr lang="ru-RU" sz="1000" dirty="0" err="1">
                <a:solidFill>
                  <a:srgbClr val="000000"/>
                </a:solidFill>
                <a:latin typeface="Arial" panose="020B0604020202020204" pitchFamily="34" charset="0"/>
                <a:cs typeface="Arial" panose="020B0604020202020204" pitchFamily="34" charset="0"/>
              </a:rPr>
              <a:t>жұмыс</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істейтін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қазақстандықтарға</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ертеңгі</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күнге</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сенімділік</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беретін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әлеуметтік</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сақтандыру</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жүйесін</a:t>
            </a:r>
            <a:r>
              <a:rPr lang="ru-RU" sz="1000" dirty="0">
                <a:solidFill>
                  <a:srgbClr val="000000"/>
                </a:solidFill>
                <a:latin typeface="Arial" panose="020B0604020202020204" pitchFamily="34" charset="0"/>
                <a:cs typeface="Arial" panose="020B0604020202020204" pitchFamily="34" charset="0"/>
              </a:rPr>
              <a:t> </a:t>
            </a:r>
            <a:r>
              <a:rPr lang="ru-RU" sz="1000" dirty="0" err="1">
                <a:solidFill>
                  <a:srgbClr val="000000"/>
                </a:solidFill>
                <a:latin typeface="Arial" panose="020B0604020202020204" pitchFamily="34" charset="0"/>
                <a:cs typeface="Arial" panose="020B0604020202020204" pitchFamily="34" charset="0"/>
              </a:rPr>
              <a:t>құру</a:t>
            </a:r>
            <a:r>
              <a:rPr lang="ru-RU" sz="1000" dirty="0">
                <a:solidFill>
                  <a:srgbClr val="000000"/>
                </a:solidFill>
                <a:latin typeface="Arial" panose="020B0604020202020204" pitchFamily="34" charset="0"/>
                <a:cs typeface="Arial" panose="020B0604020202020204" pitchFamily="34" charset="0"/>
              </a:rPr>
              <a:t>.</a:t>
            </a:r>
            <a:endPar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 typeface="Arial" pitchFamily="34" charset="0"/>
              <a:buNone/>
              <a:tabLst/>
              <a:defRPr/>
            </a:pPr>
            <a:endPar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 typeface="Arial" pitchFamily="34" charset="0"/>
              <a:buNone/>
              <a:tabLst/>
              <a:defRPr/>
            </a:pPr>
            <a:endPar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lvl="0" indent="0" algn="r">
              <a:spcBef>
                <a:spcPts val="0"/>
              </a:spcBef>
              <a:buNone/>
              <a:defRPr/>
            </a:pPr>
            <a:r>
              <a:rPr lang="ru-RU" sz="900" i="1" dirty="0" err="1">
                <a:solidFill>
                  <a:srgbClr val="000000"/>
                </a:solidFill>
                <a:latin typeface="Arial" panose="020B0604020202020204" pitchFamily="34" charset="0"/>
                <a:cs typeface="Arial" panose="020B0604020202020204" pitchFamily="34" charset="0"/>
              </a:rPr>
              <a:t>Ізгі</a:t>
            </a:r>
            <a:r>
              <a:rPr lang="ru-RU" sz="900" i="1" dirty="0">
                <a:solidFill>
                  <a:srgbClr val="000000"/>
                </a:solidFill>
                <a:latin typeface="Arial" panose="020B0604020202020204" pitchFamily="34" charset="0"/>
                <a:cs typeface="Arial" panose="020B0604020202020204" pitchFamily="34" charset="0"/>
              </a:rPr>
              <a:t> </a:t>
            </a:r>
            <a:r>
              <a:rPr lang="ru-RU" sz="900" i="1" dirty="0" err="1">
                <a:solidFill>
                  <a:srgbClr val="000000"/>
                </a:solidFill>
                <a:latin typeface="Arial" panose="020B0604020202020204" pitchFamily="34" charset="0"/>
                <a:cs typeface="Arial" panose="020B0604020202020204" pitchFamily="34" charset="0"/>
              </a:rPr>
              <a:t>ниетпен</a:t>
            </a:r>
            <a:r>
              <a:rPr lang="ru-RU" sz="900" i="1" dirty="0">
                <a:solidFill>
                  <a:srgbClr val="000000"/>
                </a:solidFill>
                <a:latin typeface="Arial" panose="020B0604020202020204" pitchFamily="34" charset="0"/>
                <a:cs typeface="Arial" panose="020B0604020202020204" pitchFamily="34" charset="0"/>
              </a:rPr>
              <a:t>, Курманов А.М.,</a:t>
            </a:r>
          </a:p>
          <a:p>
            <a:pPr marL="0" lvl="0" indent="0" algn="r">
              <a:spcBef>
                <a:spcPts val="0"/>
              </a:spcBef>
              <a:buNone/>
              <a:defRPr/>
            </a:pPr>
            <a:r>
              <a:rPr lang="ru-RU" sz="900" i="1" dirty="0">
                <a:solidFill>
                  <a:srgbClr val="000000"/>
                </a:solidFill>
                <a:latin typeface="Arial" panose="020B0604020202020204" pitchFamily="34" charset="0"/>
                <a:cs typeface="Arial" panose="020B0604020202020204" pitchFamily="34" charset="0"/>
              </a:rPr>
              <a:t>«</a:t>
            </a:r>
            <a:r>
              <a:rPr lang="ru-RU" sz="900" i="1" dirty="0" err="1">
                <a:solidFill>
                  <a:srgbClr val="000000"/>
                </a:solidFill>
                <a:latin typeface="Arial" panose="020B0604020202020204" pitchFamily="34" charset="0"/>
                <a:cs typeface="Arial" panose="020B0604020202020204" pitchFamily="34" charset="0"/>
              </a:rPr>
              <a:t>Мемлекеттік</a:t>
            </a:r>
            <a:r>
              <a:rPr lang="ru-RU" sz="900" i="1" dirty="0">
                <a:solidFill>
                  <a:srgbClr val="000000"/>
                </a:solidFill>
                <a:latin typeface="Arial" panose="020B0604020202020204" pitchFamily="34" charset="0"/>
                <a:cs typeface="Arial" panose="020B0604020202020204" pitchFamily="34" charset="0"/>
              </a:rPr>
              <a:t> </a:t>
            </a:r>
            <a:r>
              <a:rPr lang="ru-RU" sz="900" i="1" dirty="0" err="1">
                <a:solidFill>
                  <a:srgbClr val="000000"/>
                </a:solidFill>
                <a:latin typeface="Arial" panose="020B0604020202020204" pitchFamily="34" charset="0"/>
                <a:cs typeface="Arial" panose="020B0604020202020204" pitchFamily="34" charset="0"/>
              </a:rPr>
              <a:t>әлеуметтік</a:t>
            </a:r>
            <a:r>
              <a:rPr lang="ru-RU" sz="900" i="1" dirty="0">
                <a:solidFill>
                  <a:srgbClr val="000000"/>
                </a:solidFill>
                <a:latin typeface="Arial" panose="020B0604020202020204" pitchFamily="34" charset="0"/>
                <a:cs typeface="Arial" panose="020B0604020202020204" pitchFamily="34" charset="0"/>
              </a:rPr>
              <a:t> </a:t>
            </a:r>
            <a:r>
              <a:rPr lang="ru-RU" sz="900" i="1" dirty="0" err="1">
                <a:solidFill>
                  <a:srgbClr val="000000"/>
                </a:solidFill>
                <a:latin typeface="Arial" panose="020B0604020202020204" pitchFamily="34" charset="0"/>
                <a:cs typeface="Arial" panose="020B0604020202020204" pitchFamily="34" charset="0"/>
              </a:rPr>
              <a:t>сақтандыру</a:t>
            </a:r>
            <a:r>
              <a:rPr lang="ru-RU" sz="900" i="1" dirty="0">
                <a:solidFill>
                  <a:srgbClr val="000000"/>
                </a:solidFill>
                <a:latin typeface="Arial" panose="020B0604020202020204" pitchFamily="34" charset="0"/>
                <a:cs typeface="Arial" panose="020B0604020202020204" pitchFamily="34" charset="0"/>
              </a:rPr>
              <a:t> </a:t>
            </a:r>
            <a:r>
              <a:rPr lang="ru-RU" sz="900" i="1" dirty="0" err="1">
                <a:solidFill>
                  <a:srgbClr val="000000"/>
                </a:solidFill>
                <a:latin typeface="Arial" panose="020B0604020202020204" pitchFamily="34" charset="0"/>
                <a:cs typeface="Arial" panose="020B0604020202020204" pitchFamily="34" charset="0"/>
              </a:rPr>
              <a:t>қоры</a:t>
            </a:r>
            <a:r>
              <a:rPr lang="ru-RU" sz="900" i="1" dirty="0">
                <a:solidFill>
                  <a:srgbClr val="000000"/>
                </a:solidFill>
                <a:latin typeface="Arial" panose="020B0604020202020204" pitchFamily="34" charset="0"/>
                <a:cs typeface="Arial" panose="020B0604020202020204" pitchFamily="34" charset="0"/>
              </a:rPr>
              <a:t>» АҚ </a:t>
            </a:r>
            <a:r>
              <a:rPr lang="ru-RU" sz="900" i="1" dirty="0" err="1">
                <a:solidFill>
                  <a:srgbClr val="000000"/>
                </a:solidFill>
                <a:latin typeface="Arial" panose="020B0604020202020204" pitchFamily="34" charset="0"/>
                <a:cs typeface="Arial" panose="020B0604020202020204" pitchFamily="34" charset="0"/>
              </a:rPr>
              <a:t>Басқарма</a:t>
            </a:r>
            <a:r>
              <a:rPr lang="ru-RU" sz="900" i="1" dirty="0">
                <a:solidFill>
                  <a:srgbClr val="000000"/>
                </a:solidFill>
                <a:latin typeface="Arial" panose="020B0604020202020204" pitchFamily="34" charset="0"/>
                <a:cs typeface="Arial" panose="020B0604020202020204" pitchFamily="34" charset="0"/>
              </a:rPr>
              <a:t> </a:t>
            </a:r>
            <a:r>
              <a:rPr lang="ru-RU" sz="900" i="1" dirty="0" err="1">
                <a:solidFill>
                  <a:srgbClr val="000000"/>
                </a:solidFill>
                <a:latin typeface="Arial" panose="020B0604020202020204" pitchFamily="34" charset="0"/>
                <a:cs typeface="Arial" panose="020B0604020202020204" pitchFamily="34" charset="0"/>
              </a:rPr>
              <a:t>төрағасы</a:t>
            </a:r>
            <a:endParaRPr kumimoji="0" lang="ru-R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42" name="Picture 2" descr="Курманов Алмас Мухаметкаримович">
            <a:extLst>
              <a:ext uri="{FF2B5EF4-FFF2-40B4-BE49-F238E27FC236}">
                <a16:creationId xmlns:a16="http://schemas.microsoft.com/office/drawing/2014/main" id="{82CDFDA0-2C27-ABD3-17C3-694B847728A5}"/>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r="-20"/>
          <a:stretch/>
        </p:blipFill>
        <p:spPr bwMode="auto">
          <a:xfrm>
            <a:off x="963218" y="1140573"/>
            <a:ext cx="1053802" cy="100576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41" name="Text 39"/>
          <p:cNvSpPr/>
          <p:nvPr/>
        </p:nvSpPr>
        <p:spPr>
          <a:xfrm>
            <a:off x="11948000" y="6589461"/>
            <a:ext cx="166688" cy="15875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lang="ru-RU" sz="1000" dirty="0">
                <a:solidFill>
                  <a:srgbClr val="4472C4"/>
                </a:solidFill>
                <a:latin typeface="Arial" panose="020B0604020202020204" pitchFamily="34" charset="0"/>
                <a:cs typeface="Arial" panose="020B0604020202020204" pitchFamily="34" charset="0"/>
              </a:rPr>
              <a:t>9</a:t>
            </a:r>
            <a:endParaRPr kumimoji="0" lang="en-US" sz="1000" b="0"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spTree>
  </p:cSld>
  <p:clrMapOvr>
    <a:overrideClrMapping bg1="lt1" tx1="dk1" bg2="lt2" tx2="dk2" accent1="accent1" accent2="accent2" accent3="accent3" accent4="accent4" accent5="accent5" accent6="accent6" hlink="hlink" folHlink="folHlink"/>
  </p:clrMapOvr>
  <p:transition>
    <p:fade/>
  </p:transition>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21991</TotalTime>
  <Words>11994</Words>
  <Application>Microsoft Office PowerPoint</Application>
  <PresentationFormat>Широкоэкранный</PresentationFormat>
  <Paragraphs>2190</Paragraphs>
  <Slides>45</Slides>
  <Notes>32</Notes>
  <HiddenSlides>0</HiddenSlides>
  <MMClips>0</MMClips>
  <ScaleCrop>false</ScaleCrop>
  <HeadingPairs>
    <vt:vector size="6" baseType="variant">
      <vt:variant>
        <vt:lpstr>Использованные шрифты</vt:lpstr>
      </vt:variant>
      <vt:variant>
        <vt:i4>12</vt:i4>
      </vt:variant>
      <vt:variant>
        <vt:lpstr>Тема</vt:lpstr>
      </vt:variant>
      <vt:variant>
        <vt:i4>2</vt:i4>
      </vt:variant>
      <vt:variant>
        <vt:lpstr>Заголовки слайдов</vt:lpstr>
      </vt:variant>
      <vt:variant>
        <vt:i4>45</vt:i4>
      </vt:variant>
    </vt:vector>
  </HeadingPairs>
  <TitlesOfParts>
    <vt:vector size="59" baseType="lpstr">
      <vt:lpstr>Quattrocento Sans</vt:lpstr>
      <vt:lpstr>Times New Roman</vt:lpstr>
      <vt:lpstr>Aptos</vt:lpstr>
      <vt:lpstr>Impact</vt:lpstr>
      <vt:lpstr>Calibri</vt:lpstr>
      <vt:lpstr>Wingdings</vt:lpstr>
      <vt:lpstr>Calibri Light</vt:lpstr>
      <vt:lpstr>MiSans</vt:lpstr>
      <vt:lpstr>Verdana</vt:lpstr>
      <vt:lpstr>Arial Bold</vt:lpstr>
      <vt:lpstr>Arial Unicode MS</vt:lpstr>
      <vt:lpstr>Arial</vt:lpstr>
      <vt:lpstr>Custom Theme</vt:lpstr>
      <vt:lpstr>1_Custom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Moonshot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Годовой отчет 2025 - ГФСС</dc:title>
  <dc:subject>Годовой отчет 2025 - ГФСС</dc:subject>
  <dc:creator>Kimi</dc:creator>
  <cp:lastModifiedBy>Бикжумина Асем Рымтаевна</cp:lastModifiedBy>
  <cp:revision>459</cp:revision>
  <dcterms:created xsi:type="dcterms:W3CDTF">2026-06-08T06:44:25Z</dcterms:created>
  <dcterms:modified xsi:type="dcterms:W3CDTF">2026-08-27T14:11:37Z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{"Label":"Годовой отчет 2025 - ГФСС","ContentProducer":"001191110108MACG2KBH8F10000","ProduceID":"19ea5d66-b862-806b-8000-0000dc6a1400","ReservedCode1":"","ContentPropagator":"001191110108MACG2KBH8F20000","PropagateID":"19ea5d66-b862-806b-8000-0000dc6a140</vt:lpwstr>
  </property>
</Properties>
</file>