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10.xml" ContentType="application/vnd.openxmlformats-officedocument.themeOverride+xml"/>
  <Override PartName="/ppt/notesSlides/notesSlide12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11.xml" ContentType="application/vnd.openxmlformats-officedocument.themeOverride+xml"/>
  <Override PartName="/ppt/notesSlides/notesSlide13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0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14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5.xml" ContentType="application/vnd.openxmlformats-officedocument.presentationml.notesSlide+xml"/>
  <Override PartName="/ppt/charts/chart11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16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19.xml" ContentType="application/vnd.openxmlformats-officedocument.presentationml.notesSlide+xml"/>
  <Override PartName="/ppt/charts/chart12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3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drawings/drawing1.xml" ContentType="application/vnd.openxmlformats-officedocument.drawingml.chartshapes+xml"/>
  <Override PartName="/ppt/theme/themeOverride20.xml" ContentType="application/vnd.openxmlformats-officedocument.themeOverride+xml"/>
  <Override PartName="/ppt/notesSlides/notesSlide20.xml" ContentType="application/vnd.openxmlformats-officedocument.presentationml.notesSlide+xml"/>
  <Override PartName="/ppt/theme/themeOverride21.xml" ContentType="application/vnd.openxmlformats-officedocument.themeOverride+xml"/>
  <Override PartName="/ppt/notesSlides/notesSlide21.xml" ContentType="application/vnd.openxmlformats-officedocument.presentationml.notesSlide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22.xml" ContentType="application/vnd.openxmlformats-officedocument.themeOverride+xml"/>
  <Override PartName="/ppt/notesSlides/notesSlide22.xml" ContentType="application/vnd.openxmlformats-officedocument.presentationml.notesSlide+xml"/>
  <Override PartName="/ppt/theme/themeOverride23.xml" ContentType="application/vnd.openxmlformats-officedocument.themeOverride+xml"/>
  <Override PartName="/ppt/notesSlides/notesSlide23.xml" ContentType="application/vnd.openxmlformats-officedocument.presentationml.notesSlide+xml"/>
  <Override PartName="/ppt/charts/chart16.xml" ContentType="application/vnd.openxmlformats-officedocument.drawingml.chart+xml"/>
  <Override PartName="/ppt/theme/themeOverride24.xml" ContentType="application/vnd.openxmlformats-officedocument.themeOverride+xml"/>
  <Override PartName="/ppt/notesSlides/notesSlide24.xml" ContentType="application/vnd.openxmlformats-officedocument.presentationml.notesSlide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theme/themeOverride25.xml" ContentType="application/vnd.openxmlformats-officedocument.themeOverr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rts/chart19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20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21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22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theme/themeOverride26.xml" ContentType="application/vnd.openxmlformats-officedocument.themeOverride+xml"/>
  <Override PartName="/ppt/theme/themeOverride27.xml" ContentType="application/vnd.openxmlformats-officedocument.themeOverride+xml"/>
  <Override PartName="/ppt/theme/themeOverride28.xml" ContentType="application/vnd.openxmlformats-officedocument.themeOverride+xml"/>
  <Override PartName="/ppt/charts/chart23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24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5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theme/themeOverride29.xml" ContentType="application/vnd.openxmlformats-officedocument.themeOverride+xml"/>
  <Override PartName="/ppt/theme/themeOverride30.xml" ContentType="application/vnd.openxmlformats-officedocument.themeOverride+xml"/>
  <Override PartName="/ppt/notesSlides/notesSlide29.xml" ContentType="application/vnd.openxmlformats-officedocument.presentationml.notesSlide+xml"/>
  <Override PartName="/ppt/theme/themeOverride31.xml" ContentType="application/vnd.openxmlformats-officedocument.themeOverr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theme/themeOverride32.xml" ContentType="application/vnd.openxmlformats-officedocument.themeOverride+xml"/>
  <Override PartName="/ppt/notesSlides/notesSlide32.xml" ContentType="application/vnd.openxmlformats-officedocument.presentationml.notesSlide+xml"/>
  <Override PartName="/ppt/charts/chart26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theme/themeOverride33.xml" ContentType="application/vnd.openxmlformats-officedocument.themeOverride+xml"/>
  <Override PartName="/ppt/drawings/drawing2.xml" ContentType="application/vnd.openxmlformats-officedocument.drawingml.chartshapes+xml"/>
  <Override PartName="/ppt/charts/chart27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theme/themeOverride34.xml" ContentType="application/vnd.openxmlformats-officedocument.themeOverride+xml"/>
  <Override PartName="/ppt/notesSlides/notesSlide33.xml" ContentType="application/vnd.openxmlformats-officedocument.presentationml.notesSlide+xml"/>
  <Override PartName="/ppt/theme/themeOverride35.xml" ContentType="application/vnd.openxmlformats-officedocument.themeOverride+xml"/>
  <Override PartName="/ppt/theme/themeOverride36.xml" ContentType="application/vnd.openxmlformats-officedocument.themeOverride+xml"/>
  <Override PartName="/ppt/theme/themeOverride37.xml" ContentType="application/vnd.openxmlformats-officedocument.themeOverr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47"/>
  </p:notesMasterIdLst>
  <p:handoutMasterIdLst>
    <p:handoutMasterId r:id="rId48"/>
  </p:handoutMasterIdLst>
  <p:sldIdLst>
    <p:sldId id="315" r:id="rId2"/>
    <p:sldId id="316" r:id="rId3"/>
    <p:sldId id="317" r:id="rId4"/>
    <p:sldId id="320" r:id="rId5"/>
    <p:sldId id="265" r:id="rId6"/>
    <p:sldId id="322" r:id="rId7"/>
    <p:sldId id="267" r:id="rId8"/>
    <p:sldId id="325" r:id="rId9"/>
    <p:sldId id="270" r:id="rId10"/>
    <p:sldId id="271" r:id="rId11"/>
    <p:sldId id="273" r:id="rId12"/>
    <p:sldId id="272" r:id="rId13"/>
    <p:sldId id="274" r:id="rId14"/>
    <p:sldId id="326" r:id="rId15"/>
    <p:sldId id="276" r:id="rId16"/>
    <p:sldId id="277" r:id="rId17"/>
    <p:sldId id="327" r:id="rId18"/>
    <p:sldId id="280" r:id="rId19"/>
    <p:sldId id="329" r:id="rId20"/>
    <p:sldId id="330" r:id="rId21"/>
    <p:sldId id="328" r:id="rId22"/>
    <p:sldId id="287" r:id="rId23"/>
    <p:sldId id="288" r:id="rId24"/>
    <p:sldId id="263" r:id="rId25"/>
    <p:sldId id="278" r:id="rId26"/>
    <p:sldId id="291" r:id="rId27"/>
    <p:sldId id="9781" r:id="rId28"/>
    <p:sldId id="307" r:id="rId29"/>
    <p:sldId id="9794" r:id="rId30"/>
    <p:sldId id="9786" r:id="rId31"/>
    <p:sldId id="9788" r:id="rId32"/>
    <p:sldId id="9785" r:id="rId33"/>
    <p:sldId id="279" r:id="rId34"/>
    <p:sldId id="9768" r:id="rId35"/>
    <p:sldId id="9769" r:id="rId36"/>
    <p:sldId id="9770" r:id="rId37"/>
    <p:sldId id="9773" r:id="rId38"/>
    <p:sldId id="9771" r:id="rId39"/>
    <p:sldId id="9792" r:id="rId40"/>
    <p:sldId id="9777" r:id="rId41"/>
    <p:sldId id="295" r:id="rId42"/>
    <p:sldId id="9774" r:id="rId43"/>
    <p:sldId id="9780" r:id="rId44"/>
    <p:sldId id="9793" r:id="rId45"/>
    <p:sldId id="314" r:id="rId46"/>
  </p:sldIdLst>
  <p:sldSz cx="12192000" cy="6858000"/>
  <p:notesSz cx="6797675" cy="9928225"/>
  <p:embeddedFontLst>
    <p:embeddedFont>
      <p:font typeface="Arial Unicode MS" panose="020B0604020202020204" charset="-128"/>
      <p:regular r:id="rId49"/>
    </p:embeddedFont>
    <p:embeddedFont>
      <p:font typeface="MiSans" panose="020B0604020202020204" charset="-122"/>
      <p:regular r:id="rId50"/>
    </p:embeddedFont>
    <p:embeddedFont>
      <p:font typeface="Calibri" panose="020F0502020204030204" pitchFamily="34" charset="0"/>
      <p:regular r:id="rId51"/>
      <p:bold r:id="rId52"/>
      <p:italic r:id="rId53"/>
      <p:boldItalic r:id="rId54"/>
    </p:embeddedFont>
    <p:embeddedFont>
      <p:font typeface="Calibri Light" panose="020F0302020204030204" pitchFamily="34" charset="0"/>
      <p:regular r:id="rId55"/>
      <p:italic r:id="rId56"/>
    </p:embeddedFont>
    <p:embeddedFont>
      <p:font typeface="Impact" panose="020B0806030902050204" pitchFamily="34" charset="0"/>
      <p:regular r:id="rId57"/>
    </p:embeddedFont>
    <p:embeddedFont>
      <p:font typeface="Microsoft JhengHei UI Light" panose="020B0304030504040204" pitchFamily="34" charset="-120"/>
      <p:regular r:id="rId58"/>
    </p:embeddedFont>
    <p:embeddedFont>
      <p:font typeface="Quattrocento Sans" panose="020B0604020202020204" charset="0"/>
      <p:regular r:id="rId59"/>
      <p:bold r:id="rId60"/>
      <p:italic r:id="rId61"/>
      <p:boldItalic r:id="rId62"/>
    </p:embeddedFont>
    <p:embeddedFont>
      <p:font typeface="Verdana" panose="020B0604030504040204" pitchFamily="34" charset="0"/>
      <p:regular r:id="rId63"/>
      <p:bold r:id="rId64"/>
      <p:italic r:id="rId65"/>
      <p:boldItalic r:id="rId66"/>
    </p:embeddedFont>
  </p:embeddedFontLst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F4F8"/>
    <a:srgbClr val="1A355D"/>
    <a:srgbClr val="4299E1"/>
    <a:srgbClr val="2B6CB0"/>
    <a:srgbClr val="67C1DF"/>
    <a:srgbClr val="F1F5F9"/>
    <a:srgbClr val="FAEFD3"/>
    <a:srgbClr val="F8F8DB"/>
    <a:srgbClr val="45AC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20" autoAdjust="0"/>
    <p:restoredTop sz="96262" autoAdjust="0"/>
  </p:normalViewPr>
  <p:slideViewPr>
    <p:cSldViewPr snapToGrid="0" snapToObjects="1">
      <p:cViewPr varScale="1">
        <p:scale>
          <a:sx n="71" d="100"/>
          <a:sy n="71" d="100"/>
        </p:scale>
        <p:origin x="105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63" Type="http://schemas.openxmlformats.org/officeDocument/2006/relationships/font" Target="fonts/font15.fntdata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5.fntdata"/><Relationship Id="rId58" Type="http://schemas.openxmlformats.org/officeDocument/2006/relationships/font" Target="fonts/font10.fntdata"/><Relationship Id="rId66" Type="http://schemas.openxmlformats.org/officeDocument/2006/relationships/font" Target="fonts/font18.fntdata"/><Relationship Id="rId5" Type="http://schemas.openxmlformats.org/officeDocument/2006/relationships/slide" Target="slides/slide4.xml"/><Relationship Id="rId61" Type="http://schemas.openxmlformats.org/officeDocument/2006/relationships/font" Target="fonts/font13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56" Type="http://schemas.openxmlformats.org/officeDocument/2006/relationships/font" Target="fonts/font8.fntdata"/><Relationship Id="rId64" Type="http://schemas.openxmlformats.org/officeDocument/2006/relationships/font" Target="fonts/font16.fntdata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3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11.fntdata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6.fntdata"/><Relationship Id="rId62" Type="http://schemas.openxmlformats.org/officeDocument/2006/relationships/font" Target="fonts/font14.fntdata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.fntdata"/><Relationship Id="rId57" Type="http://schemas.openxmlformats.org/officeDocument/2006/relationships/font" Target="fonts/font9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4.fntdata"/><Relationship Id="rId60" Type="http://schemas.openxmlformats.org/officeDocument/2006/relationships/font" Target="fonts/font12.fntdata"/><Relationship Id="rId65" Type="http://schemas.openxmlformats.org/officeDocument/2006/relationships/font" Target="fonts/font1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font" Target="fonts/font2.fntdata"/><Relationship Id="rId55" Type="http://schemas.openxmlformats.org/officeDocument/2006/relationships/font" Target="fonts/font7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shared\01_&#1086;&#1073;&#1097;&#1072;&#1103;\02.%20&#1044;&#1057;&#1056;&#1080;&#1052;\_&#1054;&#1073;&#1097;&#1072;&#1103;_&#1044;&#1057;&#1056;&#1080;&#1052;\2026\&#1043;&#1086;&#1076;&#1086;&#1074;&#1086;&#1081;\&#1044;&#1072;&#1085;&#1085;&#1099;&#1077;\&#1044;&#1056;&#1055;\&#1044;&#1080;&#1072;&#1075;&#1088;&#1072;&#1084;&#1084;&#1099;%20&#1079;&#1072;%202023-2025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shared\01_&#1086;&#1073;&#1097;&#1072;&#1103;\02.%20&#1044;&#1057;&#1056;&#1080;&#1052;\_&#1054;&#1073;&#1097;&#1072;&#1103;_&#1044;&#1057;&#1056;&#1080;&#1052;\2026\&#1043;&#1086;&#1076;&#1086;&#1074;&#1086;&#1081;\&#1044;&#1072;&#1085;&#1085;&#1099;&#1077;\&#1044;&#1056;&#1055;\&#1044;&#1080;&#1072;&#1075;&#1088;&#1072;&#1084;&#1084;&#1099;%20&#1079;&#1072;%202023-2025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shared\01_&#1086;&#1073;&#1097;&#1072;&#1103;\02.%20&#1044;&#1057;&#1056;&#1080;&#1052;\_&#1054;&#1073;&#1097;&#1072;&#1103;_&#1044;&#1057;&#1056;&#1080;&#1052;\2026\&#1043;&#1086;&#1076;&#1086;&#1074;&#1086;&#1081;\&#1044;&#1072;&#1085;&#1085;&#1099;&#1077;\&#1076;&#1080;&#1072;&#1075;&#1088;&#1072;&#1084;&#1084;&#1099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shared\01_&#1086;&#1073;&#1097;&#1072;&#1103;\02.%20&#1044;&#1057;&#1056;&#1080;&#1052;\_&#1054;&#1073;&#1097;&#1072;&#1103;_&#1044;&#1057;&#1056;&#1080;&#1052;\2026\&#1043;&#1086;&#1076;&#1086;&#1074;&#1086;&#1081;\&#1044;&#1072;&#1085;&#1085;&#1099;&#1077;\&#1076;&#1080;&#1072;&#1075;&#1088;&#1072;&#1084;&#1084;&#1099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shared\01_&#1086;&#1073;&#1097;&#1072;&#1103;\02.%20&#1044;&#1057;&#1056;&#1080;&#1052;\_&#1054;&#1073;&#1097;&#1072;&#1103;_&#1044;&#1057;&#1056;&#1080;&#1052;\2025\&#1054;&#1090;&#1095;&#1077;&#1090;&#1099;\&#1086;%20&#1076;&#1077;&#1103;&#1090;&#1077;&#1083;&#1100;&#1085;&#1086;&#1089;&#1090;&#1080;\4%20&#1082;&#1074;&#1072;&#1088;&#1090;&#1072;&#1083;\&#1044;&#1040;&#1059;&#1057;\&#1054;&#1089;&#1085;&#1086;&#1074;&#1085;&#1099;&#1077;%20&#1089;&#1086;&#1094;&#1080;&#1072;&#1083;&#1100;&#1085;&#1099;&#1077;%20&#1087;&#1086;&#1082;&#1072;&#1079;&#1072;&#1090;&#1077;&#1083;&#1080;,%202025%20&#1075;&#1086;&#1076;%20(1)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shared\01_&#1086;&#1073;&#1097;&#1072;&#1103;\02.%20&#1044;&#1057;&#1056;&#1080;&#1052;\_&#1054;&#1073;&#1097;&#1072;&#1103;_&#1044;&#1057;&#1056;&#1080;&#1052;\2026\&#1043;&#1086;&#1076;&#1086;&#1074;&#1086;&#1081;\&#1044;&#1072;&#1085;&#1085;&#1099;&#1077;\&#1076;&#1080;&#1072;&#1075;&#1088;&#1072;&#1084;&#1084;&#1099;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2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Worksheet1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\\shared\01_&#1086;&#1073;&#1097;&#1072;&#1103;\02.%20&#1044;&#1057;&#1056;&#1080;&#1052;\_&#1054;&#1073;&#1097;&#1072;&#1103;_&#1044;&#1057;&#1056;&#1080;&#1052;\2025\&#1054;&#1090;&#1095;&#1077;&#1090;&#1099;\&#1086;%20&#1076;&#1077;&#1103;&#1090;&#1077;&#1083;&#1100;&#1085;&#1086;&#1089;&#1090;&#1080;\4%20&#1082;&#1074;&#1072;&#1088;&#1090;&#1072;&#1083;\&#1044;&#1040;&#1059;&#1057;\&#1040;&#1085;&#1072;&#1083;&#1080;&#1079;,%20%202025%20&#1075;&#1086;&#1076;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\\shared\01_&#1086;&#1073;&#1097;&#1072;&#1103;\02.%20&#1044;&#1057;&#1056;&#1080;&#1052;\_&#1054;&#1073;&#1097;&#1072;&#1103;_&#1044;&#1057;&#1056;&#1080;&#1052;\2026\&#1043;&#1086;&#1076;&#1086;&#1074;&#1086;&#1081;\&#1044;&#1072;&#1085;&#1085;&#1099;&#1077;\&#1076;&#1080;&#1072;&#1075;&#1088;&#1072;&#1084;&#1084;&#1099;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chartUserShapes" Target="../drawings/drawing1.xm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\\shared\01_&#1086;&#1073;&#1097;&#1072;&#1103;\02.%20&#1044;&#1057;&#1056;&#1080;&#1052;\_&#1054;&#1073;&#1097;&#1072;&#1103;_&#1044;&#1057;&#1056;&#1080;&#1052;\2025\&#1054;&#1090;&#1095;&#1077;&#1090;&#1099;\&#1086;%20&#1076;&#1077;&#1103;&#1090;&#1077;&#1083;&#1100;&#1085;&#1086;&#1089;&#1090;&#1080;\4%20&#1082;&#1074;&#1072;&#1088;&#1090;&#1072;&#1083;\&#1048;&#1085;&#1074;&#1077;&#1089;&#1090;_&#1091;&#1087;&#1088;\&#1080;&#1085;&#1074;&#1077;&#1089;&#1090;%20&#1091;&#1087;&#1088;&#1072;&#1074;&#1083;&#1077;&#1085;&#1080;&#1077;%20&#1076;&#1083;&#1103;%20&#1044;&#1057;&#1056;%20&#1085;&#1072;%2001.01.2026.xls" TargetMode="Externa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\\shared\01_&#1086;&#1073;&#1097;&#1072;&#1103;\02.%20&#1044;&#1057;&#1056;&#1080;&#1052;\_&#1054;&#1073;&#1097;&#1072;&#1103;_&#1044;&#1057;&#1056;&#1080;&#1052;\2026\&#1043;&#1086;&#1076;&#1086;&#1074;&#1086;&#1081;\&#1044;&#1072;&#1085;&#1085;&#1099;&#1077;\&#1076;&#1080;&#1072;&#1075;&#1088;&#1072;&#1084;&#1084;&#1099;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\\shared\01_&#1086;&#1073;&#1097;&#1072;&#1103;\02.%20&#1044;&#1057;&#1056;&#1080;&#1052;\_&#1054;&#1073;&#1097;&#1072;&#1103;_&#1044;&#1057;&#1056;&#1080;&#1052;\2026\&#1043;&#1086;&#1076;&#1086;&#1074;&#1086;&#1081;\&#1044;&#1072;&#1085;&#1085;&#1099;&#1077;\&#1076;&#1080;&#1072;&#1075;&#1088;&#1072;&#1084;&#1084;&#1099;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\\shared\01_&#1086;&#1073;&#1097;&#1072;&#1103;\02.%20&#1044;&#1057;&#1056;&#1080;&#1052;\_&#1054;&#1073;&#1097;&#1072;&#1103;_&#1044;&#1057;&#1056;&#1080;&#1052;\2025\&#1054;&#1090;&#1095;&#1077;&#1090;&#1099;\&#1086;%20&#1076;&#1077;&#1103;&#1090;&#1077;&#1083;&#1100;&#1085;&#1086;&#1089;&#1090;&#1080;\4%20&#1082;&#1074;&#1072;&#1088;&#1090;&#1072;&#1083;\&#1048;&#1085;&#1074;&#1077;&#1089;&#1090;_&#1091;&#1087;&#1088;\&#1080;&#1085;&#1074;&#1077;&#1089;&#1090;%20&#1091;&#1087;&#1088;&#1072;&#1074;&#1083;&#1077;&#1085;&#1080;&#1077;%20&#1076;&#1083;&#1103;%20&#1044;&#1057;&#1056;%20&#1085;&#1072;%2001.01.2026.xls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\\shared\01_&#1086;&#1073;&#1097;&#1072;&#1103;\02.%20&#1044;&#1057;&#1056;&#1080;&#1052;\_&#1054;&#1073;&#1097;&#1072;&#1103;_&#1044;&#1057;&#1056;&#1080;&#1052;\2025\&#1054;&#1090;&#1095;&#1077;&#1090;&#1099;\&#1086;%20&#1076;&#1077;&#1103;&#1090;&#1077;&#1083;&#1100;&#1085;&#1086;&#1089;&#1090;&#1080;\4%20&#1082;&#1074;&#1072;&#1088;&#1090;&#1072;&#1083;\&#1048;&#1085;&#1074;&#1077;&#1089;&#1090;_&#1091;&#1087;&#1088;\&#1080;&#1085;&#1074;&#1077;&#1089;&#1090;%20&#1091;&#1087;&#1088;&#1072;&#1074;&#1083;&#1077;&#1085;&#1080;&#1077;%20&#1076;&#1083;&#1103;%20&#1044;&#1057;&#1056;%20&#1085;&#1072;%2001.01.2026.xls" TargetMode="Externa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\\shared\01_&#1086;&#1073;&#1097;&#1072;&#1103;\02.%20&#1044;&#1057;&#1056;&#1080;&#1052;\_&#1054;&#1073;&#1097;&#1072;&#1103;_&#1044;&#1057;&#1056;&#1080;&#1052;\2026\&#1043;&#1086;&#1076;&#1086;&#1074;&#1086;&#1081;\&#1044;&#1072;&#1085;&#1085;&#1099;&#1077;\&#1044;&#1059;&#1055;\&#1044;&#1080;&#1072;&#1075;&#1088;&#1072;&#1084;&#1084;&#1072;_&#1044;&#1059;&#1055;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file:///\\shared\01_&#1086;&#1073;&#1097;&#1072;&#1103;\02.%20&#1044;&#1057;&#1056;&#1080;&#1052;\_&#1054;&#1073;&#1097;&#1072;&#1103;_&#1044;&#1057;&#1056;&#1080;&#1052;\2026\&#1043;&#1086;&#1076;&#1086;&#1074;&#1086;&#1081;\&#1044;&#1072;&#1085;&#1085;&#1099;&#1077;\&#1044;&#1059;&#1055;\&#1044;&#1080;&#1072;&#1075;&#1088;&#1072;&#1084;&#1084;&#1072;_&#1044;&#1059;&#1055;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file:///\\shared\01_&#1086;&#1073;&#1097;&#1072;&#1103;\02.%20&#1044;&#1057;&#1056;&#1080;&#1052;\_&#1054;&#1073;&#1097;&#1072;&#1103;_&#1044;&#1057;&#1056;&#1080;&#1052;\2026\&#1043;&#1086;&#1076;&#1086;&#1074;&#1086;&#1081;\&#1044;&#1072;&#1085;&#1085;&#1099;&#1077;\&#1044;&#1059;&#1055;\&#1044;&#1080;&#1072;&#1075;&#1088;&#1072;&#1084;&#1084;&#1072;_&#1044;&#1059;&#1055;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&#1044;&#1080;&#1072;&#1075;&#1088;&#1072;&#1084;&#1084;&#1072;%20&#1074;%20Microsoft%20PowerPoint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oleObject" Target="file:///\\shared\01_&#1086;&#1073;&#1097;&#1072;&#1103;\02.%20&#1044;&#1057;&#1056;&#1080;&#1052;\_&#1054;&#1073;&#1097;&#1072;&#1103;_&#1044;&#1057;&#1056;&#1080;&#1052;\2026\&#1043;&#1086;&#1076;&#1086;&#1074;&#1086;&#1081;\&#1044;&#1072;&#1085;&#1085;&#1099;&#1077;\&#1050;&#1057;\&#1044;&#1080;&#1072;&#1075;&#1088;&#1072;&#1084;&#1084;&#1072;_&#1057;&#1044;.xlsx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oleObject" Target="file:///\\shared\01_&#1086;&#1073;&#1097;&#1072;&#1103;\02.%20&#1044;&#1057;&#1056;&#1080;&#1052;\_&#1054;&#1073;&#1097;&#1072;&#1103;_&#1044;&#1057;&#1056;&#1080;&#1052;\2026\&#1043;&#1086;&#1076;&#1086;&#1074;&#1086;&#1081;\&#1044;&#1072;&#1085;&#1085;&#1099;&#1077;\&#1050;&#1057;\&#1044;&#1080;&#1072;&#1075;&#1088;&#1072;&#1084;&#1084;&#1072;_&#1057;&#1044;.xlsx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3.xml"/><Relationship Id="rId2" Type="http://schemas.microsoft.com/office/2011/relationships/chartColorStyle" Target="colors21.xml"/><Relationship Id="rId1" Type="http://schemas.microsoft.com/office/2011/relationships/chartStyle" Target="style21.xml"/><Relationship Id="rId5" Type="http://schemas.openxmlformats.org/officeDocument/2006/relationships/chartUserShapes" Target="../drawings/drawing2.xml"/><Relationship Id="rId4" Type="http://schemas.openxmlformats.org/officeDocument/2006/relationships/package" Target="../embeddings/Microsoft_Excel_Worksheet5.xlsx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1047142232235728E-2"/>
          <c:y val="0.15331011103534653"/>
          <c:w val="0.78721181884774982"/>
          <c:h val="0.5692079498529810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задолженность!$D$4</c:f>
              <c:strCache>
                <c:ptCount val="1"/>
                <c:pt idx="0">
                  <c:v>Основная задолженность (млн.тенге)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accent5">
                        <a:lumMod val="50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задолженность!$C$5:$C$7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задолженность!$D$5:$D$7</c:f>
              <c:numCache>
                <c:formatCode>General</c:formatCode>
                <c:ptCount val="3"/>
                <c:pt idx="0">
                  <c:v>750.1</c:v>
                </c:pt>
                <c:pt idx="1">
                  <c:v>1752.3</c:v>
                </c:pt>
                <c:pt idx="2">
                  <c:v>1872.7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6E-9346-A313-F78A6C9632AA}"/>
            </c:ext>
          </c:extLst>
        </c:ser>
        <c:ser>
          <c:idx val="1"/>
          <c:order val="1"/>
          <c:tx>
            <c:strRef>
              <c:f>задолженность!$E$4</c:f>
              <c:strCache>
                <c:ptCount val="1"/>
                <c:pt idx="0">
                  <c:v>Пеня  (млн.тенге)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accent5">
                        <a:lumMod val="50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задолженность!$C$5:$C$7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задолженность!$E$5:$E$7</c:f>
              <c:numCache>
                <c:formatCode>0.0</c:formatCode>
                <c:ptCount val="3"/>
                <c:pt idx="0">
                  <c:v>433.6</c:v>
                </c:pt>
                <c:pt idx="1">
                  <c:v>729.7</c:v>
                </c:pt>
                <c:pt idx="2" formatCode="General">
                  <c:v>859.7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6E-9346-A313-F78A6C9632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28897727"/>
        <c:axId val="1431533631"/>
      </c:barChart>
      <c:lineChart>
        <c:grouping val="standard"/>
        <c:varyColors val="0"/>
        <c:ser>
          <c:idx val="2"/>
          <c:order val="2"/>
          <c:tx>
            <c:strRef>
              <c:f>задолженность!$F$4</c:f>
              <c:strCache>
                <c:ptCount val="1"/>
                <c:pt idx="0">
                  <c:v>Количество задолжников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2.2012577935033813E-2"/>
                  <c:y val="1.4711038143675489E-2"/>
                </c:manualLayout>
              </c:layout>
              <c:tx>
                <c:rich>
                  <a:bodyPr/>
                  <a:lstStyle/>
                  <a:p>
                    <a:fld id="{3FFE8EE3-CD48-4347-9D9D-C18EDA82D433}" type="VALUE">
                      <a:rPr lang="en-US"/>
                      <a:pPr/>
                      <a:t>[ЗНАЧЕНИЕ]</a:t>
                    </a:fld>
                    <a:endParaRPr lang="ru-KZ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596E-9346-A313-F78A6C9632AA}"/>
                </c:ext>
              </c:extLst>
            </c:dLbl>
            <c:dLbl>
              <c:idx val="1"/>
              <c:layout>
                <c:manualLayout>
                  <c:x val="0"/>
                  <c:y val="2.6958719460825641E-2"/>
                </c:manualLayout>
              </c:layout>
              <c:tx>
                <c:rich>
                  <a:bodyPr/>
                  <a:lstStyle/>
                  <a:p>
                    <a:fld id="{24AA4FAC-A0E9-441A-BFC9-B574D6FEA6F1}" type="VALUE">
                      <a:rPr lang="en-US"/>
                      <a:pPr/>
                      <a:t>[ЗНАЧЕНИЕ]</a:t>
                    </a:fld>
                    <a:endParaRPr lang="ru-KZ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596E-9346-A313-F78A6C9632AA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DB5CFB4F-FFE7-4642-B39A-6A928275C999}" type="VALUE">
                      <a:rPr lang="en-US"/>
                      <a:pPr/>
                      <a:t>[ЗНАЧЕНИЕ]</a:t>
                    </a:fld>
                    <a:endParaRPr lang="ru-KZ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596E-9346-A313-F78A6C9632A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FF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задолженность!$C$5:$C$7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задолженность!$F$5:$F$7</c:f>
              <c:numCache>
                <c:formatCode>#,##0</c:formatCode>
                <c:ptCount val="3"/>
                <c:pt idx="0">
                  <c:v>61023</c:v>
                </c:pt>
                <c:pt idx="1">
                  <c:v>96220</c:v>
                </c:pt>
                <c:pt idx="2">
                  <c:v>113411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96E-9346-A313-F78A6C9632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29935471"/>
        <c:axId val="1525661423"/>
      </c:lineChart>
      <c:catAx>
        <c:axId val="15288977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Z"/>
          </a:p>
        </c:txPr>
        <c:crossAx val="1431533631"/>
        <c:crosses val="autoZero"/>
        <c:auto val="1"/>
        <c:lblAlgn val="ctr"/>
        <c:lblOffset val="100"/>
        <c:noMultiLvlLbl val="0"/>
      </c:catAx>
      <c:valAx>
        <c:axId val="14315336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528897727"/>
        <c:crosses val="autoZero"/>
        <c:crossBetween val="between"/>
      </c:valAx>
      <c:valAx>
        <c:axId val="1525661423"/>
        <c:scaling>
          <c:orientation val="minMax"/>
        </c:scaling>
        <c:delete val="0"/>
        <c:axPos val="r"/>
        <c:numFmt formatCode="#,##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529935471"/>
        <c:crosses val="max"/>
        <c:crossBetween val="between"/>
      </c:valAx>
      <c:catAx>
        <c:axId val="1529935471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525661423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9773274780453784"/>
          <c:y val="0.81163856071690887"/>
          <c:w val="0.67057202153679429"/>
          <c:h val="0.1589390388352953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K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Z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0967446125630444E-2"/>
          <c:y val="0.12958978545197997"/>
          <c:w val="0.83467631620502225"/>
          <c:h val="0.596375601494238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охват!$D$4</c:f>
              <c:strCache>
                <c:ptCount val="1"/>
                <c:pt idx="0">
                  <c:v>Занятое население  (тыс. чел.)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accent5">
                        <a:lumMod val="50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охват!$C$5:$C$7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охват!$D$5:$D$7</c:f>
              <c:numCache>
                <c:formatCode>General</c:formatCode>
                <c:ptCount val="3"/>
                <c:pt idx="0">
                  <c:v>9081.9</c:v>
                </c:pt>
                <c:pt idx="1">
                  <c:v>9214.2000000000007</c:v>
                </c:pt>
                <c:pt idx="2">
                  <c:v>9300.6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5A-C241-AA8C-31BB25D35A22}"/>
            </c:ext>
          </c:extLst>
        </c:ser>
        <c:ser>
          <c:idx val="1"/>
          <c:order val="1"/>
          <c:tx>
            <c:strRef>
              <c:f>охват!$E$4</c:f>
              <c:strCache>
                <c:ptCount val="1"/>
                <c:pt idx="0">
                  <c:v>Количество участников СОСС (тыс. чел.)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.10229424966203191"/>
                  <c:y val="2.47340794326196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8CD-4F28-AA07-391DA6EF31A7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/>
                      <a:t>6993,0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65A-C241-AA8C-31BB25D35A2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accent4">
                        <a:lumMod val="7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охват!$C$5:$C$7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охват!$E$5:$E$7</c:f>
              <c:numCache>
                <c:formatCode>0.0</c:formatCode>
                <c:ptCount val="3"/>
                <c:pt idx="0">
                  <c:v>6908</c:v>
                </c:pt>
                <c:pt idx="1">
                  <c:v>6837</c:v>
                </c:pt>
                <c:pt idx="2" formatCode="General">
                  <c:v>6992.7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65A-C241-AA8C-31BB25D35A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28897727"/>
        <c:axId val="1431533631"/>
      </c:barChart>
      <c:lineChart>
        <c:grouping val="standard"/>
        <c:varyColors val="0"/>
        <c:ser>
          <c:idx val="2"/>
          <c:order val="2"/>
          <c:tx>
            <c:strRef>
              <c:f>охват!$F$4</c:f>
              <c:strCache>
                <c:ptCount val="1"/>
                <c:pt idx="0">
                  <c:v>Охват СОСС занятого населения (%)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tx>
                <c:rich>
                  <a:bodyPr/>
                  <a:lstStyle/>
                  <a:p>
                    <a:fld id="{3FFE8EE3-CD48-4347-9D9D-C18EDA82D433}" type="VALUE">
                      <a:rPr lang="en-US" baseline="0">
                        <a:solidFill>
                          <a:srgbClr val="00B050"/>
                        </a:solidFill>
                      </a:rPr>
                      <a:pPr/>
                      <a:t>[ЗНАЧЕНИЕ]</a:t>
                    </a:fld>
                    <a:r>
                      <a:rPr lang="en-US" baseline="0">
                        <a:solidFill>
                          <a:srgbClr val="00B050"/>
                        </a:solidFill>
                      </a:rPr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B65A-C241-AA8C-31BB25D35A22}"/>
                </c:ext>
              </c:extLst>
            </c:dLbl>
            <c:dLbl>
              <c:idx val="1"/>
              <c:layout>
                <c:manualLayout>
                  <c:x val="3.5140560396938914E-2"/>
                  <c:y val="-6.8829913155076501E-3"/>
                </c:manualLayout>
              </c:layout>
              <c:tx>
                <c:rich>
                  <a:bodyPr/>
                  <a:lstStyle/>
                  <a:p>
                    <a:fld id="{24AA4FAC-A0E9-441A-BFC9-B574D6FEA6F1}" type="VALUE">
                      <a:rPr lang="en-US" baseline="0" smtClean="0">
                        <a:solidFill>
                          <a:srgbClr val="00B050"/>
                        </a:solidFill>
                      </a:rPr>
                      <a:pPr/>
                      <a:t>[ЗНАЧЕНИЕ]</a:t>
                    </a:fld>
                    <a:r>
                      <a:rPr lang="en-US" baseline="0" dirty="0">
                        <a:solidFill>
                          <a:srgbClr val="00B050"/>
                        </a:solidFill>
                      </a:rPr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B65A-C241-AA8C-31BB25D35A22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DB5CFB4F-FFE7-4642-B39A-6A928275C999}" type="VALUE">
                      <a:rPr lang="en-US"/>
                      <a:pPr/>
                      <a:t>[ЗНАЧЕНИЕ]</a:t>
                    </a:fld>
                    <a:r>
                      <a:rPr lang="en-US" dirty="0"/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B65A-C241-AA8C-31BB25D35A2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00B05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охват!$C$5:$C$7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охват!$F$5:$F$7</c:f>
              <c:numCache>
                <c:formatCode>0.0</c:formatCode>
                <c:ptCount val="3"/>
                <c:pt idx="0">
                  <c:v>76.063378808399122</c:v>
                </c:pt>
                <c:pt idx="1">
                  <c:v>74.200690238978964</c:v>
                </c:pt>
                <c:pt idx="2">
                  <c:v>75.185471905038384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B65A-C241-AA8C-31BB25D35A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29935471"/>
        <c:axId val="1525661423"/>
      </c:lineChart>
      <c:catAx>
        <c:axId val="15288977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Z"/>
          </a:p>
        </c:txPr>
        <c:crossAx val="1431533631"/>
        <c:crosses val="autoZero"/>
        <c:auto val="1"/>
        <c:lblAlgn val="ctr"/>
        <c:lblOffset val="100"/>
        <c:noMultiLvlLbl val="0"/>
      </c:catAx>
      <c:valAx>
        <c:axId val="14315336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528897727"/>
        <c:crosses val="autoZero"/>
        <c:crossBetween val="between"/>
      </c:valAx>
      <c:valAx>
        <c:axId val="1525661423"/>
        <c:scaling>
          <c:orientation val="minMax"/>
        </c:scaling>
        <c:delete val="0"/>
        <c:axPos val="r"/>
        <c:numFmt formatCode="0.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529935471"/>
        <c:crosses val="max"/>
        <c:crossBetween val="between"/>
      </c:valAx>
      <c:catAx>
        <c:axId val="1529935471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525661423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5883198736129352E-2"/>
          <c:y val="0.84198662567950555"/>
          <c:w val="0.81474084296304672"/>
          <c:h val="0.1479446874038965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K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Z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64384533250844"/>
          <c:y val="0.22137288511503586"/>
          <c:w val="0.79731616498109703"/>
          <c:h val="0.534758004188774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'Пост СО'!$A$9</c:f>
              <c:strCache>
                <c:ptCount val="1"/>
                <c:pt idx="0">
                  <c:v>Социальные отчисления 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5.0179202972505353E-3"/>
                  <c:y val="-2.990306637180138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0DD-B048-8914-9E2679C29833}"/>
                </c:ext>
              </c:extLst>
            </c:dLbl>
            <c:dLbl>
              <c:idx val="1"/>
              <c:layout>
                <c:manualLayout>
                  <c:x val="2.5089601486252677E-3"/>
                  <c:y val="1.214088883240381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0DD-B048-8914-9E2679C29833}"/>
                </c:ext>
              </c:extLst>
            </c:dLbl>
            <c:dLbl>
              <c:idx val="2"/>
              <c:layout>
                <c:manualLayout>
                  <c:x val="5.0179202972504434E-3"/>
                  <c:y val="4.866869705822625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0DD-B048-8914-9E2679C2983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0070C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'Пост СО'!$B$8:$D$8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'Пост СО'!$B$9:$D$9</c:f>
              <c:numCache>
                <c:formatCode>#\ ##0.0</c:formatCode>
                <c:ptCount val="3"/>
                <c:pt idx="0" formatCode="#,##0">
                  <c:v>536.4</c:v>
                </c:pt>
                <c:pt idx="1">
                  <c:v>635.20000000000005</c:v>
                </c:pt>
                <c:pt idx="2">
                  <c:v>957.8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0DD-B048-8914-9E2679C29833}"/>
            </c:ext>
          </c:extLst>
        </c:ser>
        <c:ser>
          <c:idx val="1"/>
          <c:order val="1"/>
          <c:tx>
            <c:strRef>
              <c:f>'Пост СО'!$A$10</c:f>
              <c:strCache>
                <c:ptCount val="1"/>
                <c:pt idx="0">
                  <c:v>Пеня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rgbClr val="FFC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accent2">
                        <a:lumMod val="7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'Пост СО'!$B$8:$D$8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'Пост СО'!$B$10:$D$10</c:f>
              <c:numCache>
                <c:formatCode>#\ ##0.0</c:formatCode>
                <c:ptCount val="3"/>
                <c:pt idx="0">
                  <c:v>1.6</c:v>
                </c:pt>
                <c:pt idx="1">
                  <c:v>2.2999999999999998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0DD-B048-8914-9E2679C2983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179843632"/>
        <c:axId val="181814720"/>
      </c:barChart>
      <c:lineChart>
        <c:grouping val="standard"/>
        <c:varyColors val="0"/>
        <c:ser>
          <c:idx val="2"/>
          <c:order val="2"/>
          <c:tx>
            <c:strRef>
              <c:f>'Пост СО'!$A$12</c:f>
              <c:strCache>
                <c:ptCount val="1"/>
              </c:strCache>
            </c:strRef>
          </c:tx>
          <c:spPr>
            <a:ln w="28575" cap="rnd">
              <a:solidFill>
                <a:schemeClr val="dk1">
                  <a:tint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75000"/>
                </a:schemeClr>
              </a:solidFill>
              <a:ln w="9525">
                <a:solidFill>
                  <a:schemeClr val="dk1">
                    <a:tint val="75000"/>
                  </a:schemeClr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7.8281712475484436E-3"/>
                  <c:y val="-3.910102722168681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0DD-B048-8914-9E2679C29833}"/>
                </c:ext>
              </c:extLst>
            </c:dLbl>
            <c:dLbl>
              <c:idx val="2"/>
              <c:layout>
                <c:manualLayout>
                  <c:x val="-2.3506999125109361E-2"/>
                  <c:y val="-2.777777777777777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0DD-B048-8914-9E2679C2983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'Пост СО'!$B$8:$D$8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'Пост СО'!$B$12:$D$12</c:f>
              <c:numCache>
                <c:formatCode>General</c:formatCode>
                <c:ptCount val="3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40DD-B048-8914-9E2679C2983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41369216"/>
        <c:axId val="181813056"/>
      </c:lineChart>
      <c:catAx>
        <c:axId val="179843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Z"/>
          </a:p>
        </c:txPr>
        <c:crossAx val="181814720"/>
        <c:crosses val="autoZero"/>
        <c:auto val="1"/>
        <c:lblAlgn val="ctr"/>
        <c:lblOffset val="100"/>
        <c:noMultiLvlLbl val="0"/>
      </c:catAx>
      <c:valAx>
        <c:axId val="181814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79843632"/>
        <c:crosses val="autoZero"/>
        <c:crossBetween val="between"/>
      </c:valAx>
      <c:valAx>
        <c:axId val="181813056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241369216"/>
        <c:crosses val="max"/>
        <c:crossBetween val="between"/>
      </c:valAx>
      <c:catAx>
        <c:axId val="24136921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8181305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ayout>
        <c:manualLayout>
          <c:xMode val="edge"/>
          <c:yMode val="edge"/>
          <c:x val="6.8294449182623368E-2"/>
          <c:y val="0.83968373614497405"/>
          <c:w val="0.81477887761677414"/>
          <c:h val="0.1603161582397656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K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Z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8325275777565684E-2"/>
          <c:y val="5.694561490873571E-2"/>
          <c:w val="0.95368183545730201"/>
          <c:h val="0.5973633086728542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K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'СО и СВ '!$A$5:$A$24</c:f>
              <c:strCache>
                <c:ptCount val="20"/>
                <c:pt idx="0">
                  <c:v>Ұлытау</c:v>
                </c:pt>
                <c:pt idx="1">
                  <c:v>Жетісу</c:v>
                </c:pt>
                <c:pt idx="2">
                  <c:v>СКО</c:v>
                </c:pt>
                <c:pt idx="3">
                  <c:v>Абай</c:v>
                </c:pt>
                <c:pt idx="4">
                  <c:v>Кызылординская</c:v>
                </c:pt>
                <c:pt idx="5">
                  <c:v>ЗКО</c:v>
                </c:pt>
                <c:pt idx="6">
                  <c:v>Жамбылская</c:v>
                </c:pt>
                <c:pt idx="7">
                  <c:v>Акмолинская</c:v>
                </c:pt>
                <c:pt idx="8">
                  <c:v>ВКО</c:v>
                </c:pt>
                <c:pt idx="9">
                  <c:v>г.Шымкент</c:v>
                </c:pt>
                <c:pt idx="10">
                  <c:v>Костанайская </c:v>
                </c:pt>
                <c:pt idx="11">
                  <c:v>Атырауская</c:v>
                </c:pt>
                <c:pt idx="12">
                  <c:v>Алматинская</c:v>
                </c:pt>
                <c:pt idx="13">
                  <c:v>Павлодарская</c:v>
                </c:pt>
                <c:pt idx="14">
                  <c:v>Актюбинская</c:v>
                </c:pt>
                <c:pt idx="15">
                  <c:v>Мангистауская</c:v>
                </c:pt>
                <c:pt idx="16">
                  <c:v>Туркестанская </c:v>
                </c:pt>
                <c:pt idx="17">
                  <c:v>Карагандинская</c:v>
                </c:pt>
                <c:pt idx="18">
                  <c:v>г. Астана</c:v>
                </c:pt>
                <c:pt idx="19">
                  <c:v>г. Алматы</c:v>
                </c:pt>
              </c:strCache>
            </c:strRef>
          </c:cat>
          <c:val>
            <c:numRef>
              <c:f>'СО и СВ '!$B$5:$B$24</c:f>
              <c:numCache>
                <c:formatCode>0.00</c:formatCode>
                <c:ptCount val="20"/>
                <c:pt idx="0">
                  <c:v>17.399999999999999</c:v>
                </c:pt>
                <c:pt idx="1">
                  <c:v>20.100000000000001</c:v>
                </c:pt>
                <c:pt idx="2">
                  <c:v>22.5</c:v>
                </c:pt>
                <c:pt idx="3">
                  <c:v>24.8</c:v>
                </c:pt>
                <c:pt idx="4">
                  <c:v>25</c:v>
                </c:pt>
                <c:pt idx="5">
                  <c:v>29.1</c:v>
                </c:pt>
                <c:pt idx="6">
                  <c:v>33.299999999999997</c:v>
                </c:pt>
                <c:pt idx="7">
                  <c:v>33.799999999999997</c:v>
                </c:pt>
                <c:pt idx="8">
                  <c:v>38</c:v>
                </c:pt>
                <c:pt idx="9">
                  <c:v>38.799999999999997</c:v>
                </c:pt>
                <c:pt idx="10">
                  <c:v>39</c:v>
                </c:pt>
                <c:pt idx="11">
                  <c:v>40.9</c:v>
                </c:pt>
                <c:pt idx="12">
                  <c:v>41.1</c:v>
                </c:pt>
                <c:pt idx="13">
                  <c:v>41.5</c:v>
                </c:pt>
                <c:pt idx="14">
                  <c:v>41.7</c:v>
                </c:pt>
                <c:pt idx="15">
                  <c:v>42.3</c:v>
                </c:pt>
                <c:pt idx="16">
                  <c:v>48.1</c:v>
                </c:pt>
                <c:pt idx="17">
                  <c:v>61.8</c:v>
                </c:pt>
                <c:pt idx="18">
                  <c:v>130.9</c:v>
                </c:pt>
                <c:pt idx="19">
                  <c:v>185.6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D5-474A-92BA-99A78AE44B0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80"/>
        <c:axId val="199056975"/>
        <c:axId val="75435871"/>
      </c:barChart>
      <c:lineChart>
        <c:grouping val="standard"/>
        <c:varyColors val="0"/>
        <c:ser>
          <c:idx val="1"/>
          <c:order val="1"/>
          <c:spPr>
            <a:ln w="28575" cap="rnd">
              <a:noFill/>
              <a:round/>
            </a:ln>
            <a:effectLst/>
          </c:spPr>
          <c:marker>
            <c:symbol val="circle"/>
            <c:size val="5"/>
            <c:spPr>
              <a:noFill/>
              <a:ln w="9525">
                <a:noFill/>
              </a:ln>
              <a:effectLst/>
            </c:spPr>
          </c:marker>
          <c:dLbls>
            <c:dLbl>
              <c:idx val="0"/>
              <c:layout>
                <c:manualLayout>
                  <c:x val="-4.3088512568630374E-2"/>
                  <c:y val="-0.1206534601314044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1D5-474A-92BA-99A78AE44B0F}"/>
                </c:ext>
              </c:extLst>
            </c:dLbl>
            <c:dLbl>
              <c:idx val="1"/>
              <c:layout>
                <c:manualLayout>
                  <c:x val="-4.3088512568630374E-2"/>
                  <c:y val="-0.1122601759483502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1D5-474A-92BA-99A78AE44B0F}"/>
                </c:ext>
              </c:extLst>
            </c:dLbl>
            <c:dLbl>
              <c:idx val="2"/>
              <c:layout>
                <c:manualLayout>
                  <c:x val="-3.6185160583563372E-2"/>
                  <c:y val="-0.13744002849751291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1D5-474A-92BA-99A78AE44B0F}"/>
                </c:ext>
              </c:extLst>
            </c:dLbl>
            <c:dLbl>
              <c:idx val="3"/>
              <c:layout>
                <c:manualLayout>
                  <c:x val="-4.3088512568630395E-2"/>
                  <c:y val="-0.1290467443144587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1D5-474A-92BA-99A78AE44B0F}"/>
                </c:ext>
              </c:extLst>
            </c:dLbl>
            <c:dLbl>
              <c:idx val="4"/>
              <c:layout>
                <c:manualLayout>
                  <c:x val="-4.7690747225341716E-2"/>
                  <c:y val="-0.1584232389551485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1D5-474A-92BA-99A78AE44B0F}"/>
                </c:ext>
              </c:extLst>
            </c:dLbl>
            <c:dLbl>
              <c:idx val="5"/>
              <c:layout>
                <c:manualLayout>
                  <c:x val="-4.999186455369739E-2"/>
                  <c:y val="-0.1500299547720942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1D5-474A-92BA-99A78AE44B0F}"/>
                </c:ext>
              </c:extLst>
            </c:dLbl>
            <c:dLbl>
              <c:idx val="6"/>
              <c:layout>
                <c:manualLayout>
                  <c:x val="-4.7690747225341758E-2"/>
                  <c:y val="-0.16681652313820269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1D5-474A-92BA-99A78AE44B0F}"/>
                </c:ext>
              </c:extLst>
            </c:dLbl>
            <c:dLbl>
              <c:idx val="7"/>
              <c:layout>
                <c:manualLayout>
                  <c:x val="-4.3088512568630416E-2"/>
                  <c:y val="-0.16681652313820278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1D5-474A-92BA-99A78AE44B0F}"/>
                </c:ext>
              </c:extLst>
            </c:dLbl>
            <c:dLbl>
              <c:idx val="8"/>
              <c:layout>
                <c:manualLayout>
                  <c:x val="-4.3088512568630458E-2"/>
                  <c:y val="-0.1919963756873654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1D5-474A-92BA-99A78AE44B0F}"/>
                </c:ext>
              </c:extLst>
            </c:dLbl>
            <c:dLbl>
              <c:idx val="9"/>
              <c:layout>
                <c:manualLayout>
                  <c:x val="-4.3088512568630374E-2"/>
                  <c:y val="-0.1877997335958383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1D5-474A-92BA-99A78AE44B0F}"/>
                </c:ext>
              </c:extLst>
            </c:dLbl>
            <c:dLbl>
              <c:idx val="10"/>
              <c:layout>
                <c:manualLayout>
                  <c:x val="-3.6185160583563351E-2"/>
                  <c:y val="-0.2171762282365281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1D5-474A-92BA-99A78AE44B0F}"/>
                </c:ext>
              </c:extLst>
            </c:dLbl>
            <c:dLbl>
              <c:idx val="11"/>
              <c:layout>
                <c:manualLayout>
                  <c:x val="-3.8486277911919109E-2"/>
                  <c:y val="-0.2129795861450009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1D5-474A-92BA-99A78AE44B0F}"/>
                </c:ext>
              </c:extLst>
            </c:dLbl>
            <c:dLbl>
              <c:idx val="12"/>
              <c:layout>
                <c:manualLayout>
                  <c:x val="-3.8486277911919109E-2"/>
                  <c:y val="-0.21297958614500095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1D5-474A-92BA-99A78AE44B0F}"/>
                </c:ext>
              </c:extLst>
            </c:dLbl>
            <c:dLbl>
              <c:idx val="13"/>
              <c:layout>
                <c:manualLayout>
                  <c:x val="-4.3088512568630374E-2"/>
                  <c:y val="-0.2129795861450009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1D5-474A-92BA-99A78AE44B0F}"/>
                </c:ext>
              </c:extLst>
            </c:dLbl>
            <c:dLbl>
              <c:idx val="14"/>
              <c:layout>
                <c:manualLayout>
                  <c:x val="-4.3088512568630284E-2"/>
                  <c:y val="-0.20878294405347381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1D5-474A-92BA-99A78AE44B0F}"/>
                </c:ext>
              </c:extLst>
            </c:dLbl>
            <c:dLbl>
              <c:idx val="15"/>
              <c:layout>
                <c:manualLayout>
                  <c:x val="-4.999186455369739E-2"/>
                  <c:y val="-0.20878294405347381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71D5-474A-92BA-99A78AE44B0F}"/>
                </c:ext>
              </c:extLst>
            </c:dLbl>
            <c:dLbl>
              <c:idx val="16"/>
              <c:layout>
                <c:manualLayout>
                  <c:x val="-4.999186455369739E-2"/>
                  <c:y val="-0.2255695124195822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1D5-474A-92BA-99A78AE44B0F}"/>
                </c:ext>
              </c:extLst>
            </c:dLbl>
            <c:dLbl>
              <c:idx val="17"/>
              <c:layout>
                <c:manualLayout>
                  <c:x val="-6.609968585218709E-2"/>
                  <c:y val="-0.3053057121585974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71D5-474A-92BA-99A78AE44B0F}"/>
                </c:ext>
              </c:extLst>
            </c:dLbl>
            <c:dLbl>
              <c:idx val="18"/>
              <c:layout>
                <c:manualLayout>
                  <c:x val="-4.7222189281265023E-2"/>
                  <c:y val="-0.30110907006707027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71D5-474A-92BA-99A78AE44B0F}"/>
                </c:ext>
              </c:extLst>
            </c:dLbl>
            <c:dLbl>
              <c:idx val="19"/>
              <c:layout>
                <c:manualLayout>
                  <c:x val="-4.9782418448010742E-4"/>
                  <c:y val="-0.1668165231382026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ru-KZ" sz="10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6168359432871406E-2"/>
                      <c:h val="4.406474196103467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4-71D5-474A-92BA-99A78AE44B0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KZ" sz="10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'СО и СВ '!$A$5:$A$24</c:f>
              <c:strCache>
                <c:ptCount val="20"/>
                <c:pt idx="0">
                  <c:v>Ұлытау</c:v>
                </c:pt>
                <c:pt idx="1">
                  <c:v>Жетісу</c:v>
                </c:pt>
                <c:pt idx="2">
                  <c:v>СКО</c:v>
                </c:pt>
                <c:pt idx="3">
                  <c:v>Абай</c:v>
                </c:pt>
                <c:pt idx="4">
                  <c:v>Кызылординская</c:v>
                </c:pt>
                <c:pt idx="5">
                  <c:v>ЗКО</c:v>
                </c:pt>
                <c:pt idx="6">
                  <c:v>Жамбылская</c:v>
                </c:pt>
                <c:pt idx="7">
                  <c:v>Акмолинская</c:v>
                </c:pt>
                <c:pt idx="8">
                  <c:v>ВКО</c:v>
                </c:pt>
                <c:pt idx="9">
                  <c:v>г.Шымкент</c:v>
                </c:pt>
                <c:pt idx="10">
                  <c:v>Костанайская </c:v>
                </c:pt>
                <c:pt idx="11">
                  <c:v>Атырауская</c:v>
                </c:pt>
                <c:pt idx="12">
                  <c:v>Алматинская</c:v>
                </c:pt>
                <c:pt idx="13">
                  <c:v>Павлодарская</c:v>
                </c:pt>
                <c:pt idx="14">
                  <c:v>Актюбинская</c:v>
                </c:pt>
                <c:pt idx="15">
                  <c:v>Мангистауская</c:v>
                </c:pt>
                <c:pt idx="16">
                  <c:v>Туркестанская </c:v>
                </c:pt>
                <c:pt idx="17">
                  <c:v>Карагандинская</c:v>
                </c:pt>
                <c:pt idx="18">
                  <c:v>г. Астана</c:v>
                </c:pt>
                <c:pt idx="19">
                  <c:v>г. Алматы</c:v>
                </c:pt>
              </c:strCache>
            </c:strRef>
          </c:cat>
          <c:val>
            <c:numRef>
              <c:f>'СО и СВ '!$C$5:$C$24</c:f>
              <c:numCache>
                <c:formatCode>0%</c:formatCode>
                <c:ptCount val="20"/>
                <c:pt idx="0">
                  <c:v>1.8128776828505937E-2</c:v>
                </c:pt>
                <c:pt idx="1">
                  <c:v>2.0941862888101691E-2</c:v>
                </c:pt>
                <c:pt idx="2">
                  <c:v>2.3442383829964577E-2</c:v>
                </c:pt>
                <c:pt idx="3">
                  <c:v>2.5838716399249846E-2</c:v>
                </c:pt>
                <c:pt idx="4">
                  <c:v>2.6047093144405085E-2</c:v>
                </c:pt>
                <c:pt idx="5">
                  <c:v>3.0318816420087522E-2</c:v>
                </c:pt>
                <c:pt idx="6">
                  <c:v>3.4694728068347572E-2</c:v>
                </c:pt>
                <c:pt idx="7">
                  <c:v>3.521566993123567E-2</c:v>
                </c:pt>
                <c:pt idx="8">
                  <c:v>3.959158157949573E-2</c:v>
                </c:pt>
                <c:pt idx="9">
                  <c:v>4.0425088560116687E-2</c:v>
                </c:pt>
                <c:pt idx="10">
                  <c:v>4.0633465305271933E-2</c:v>
                </c:pt>
                <c:pt idx="11">
                  <c:v>4.261304438424672E-2</c:v>
                </c:pt>
                <c:pt idx="12">
                  <c:v>4.282142112940196E-2</c:v>
                </c:pt>
                <c:pt idx="13">
                  <c:v>4.3238174619712445E-2</c:v>
                </c:pt>
                <c:pt idx="14">
                  <c:v>4.3446551364867685E-2</c:v>
                </c:pt>
                <c:pt idx="15">
                  <c:v>4.4071681600333402E-2</c:v>
                </c:pt>
                <c:pt idx="16">
                  <c:v>5.0114607209835384E-2</c:v>
                </c:pt>
                <c:pt idx="17">
                  <c:v>6.4388414252969373E-2</c:v>
                </c:pt>
                <c:pt idx="18">
                  <c:v>0.13638257970410503</c:v>
                </c:pt>
                <c:pt idx="19">
                  <c:v>0.19337361950406334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71D5-474A-92BA-99A78AE44B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68849215"/>
        <c:axId val="120145439"/>
      </c:lineChart>
      <c:catAx>
        <c:axId val="19905697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Z"/>
          </a:p>
        </c:txPr>
        <c:crossAx val="75435871"/>
        <c:crosses val="autoZero"/>
        <c:auto val="1"/>
        <c:lblAlgn val="ctr"/>
        <c:lblOffset val="100"/>
        <c:noMultiLvlLbl val="0"/>
      </c:catAx>
      <c:valAx>
        <c:axId val="75435871"/>
        <c:scaling>
          <c:orientation val="minMax"/>
          <c:max val="90"/>
        </c:scaling>
        <c:delete val="0"/>
        <c:axPos val="l"/>
        <c:numFmt formatCode="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99056975"/>
        <c:crosses val="autoZero"/>
        <c:crossBetween val="between"/>
      </c:valAx>
      <c:valAx>
        <c:axId val="120145439"/>
        <c:scaling>
          <c:orientation val="minMax"/>
        </c:scaling>
        <c:delete val="0"/>
        <c:axPos val="r"/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ru-KZ" sz="1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268849215"/>
        <c:crosses val="max"/>
        <c:crossBetween val="between"/>
      </c:valAx>
      <c:catAx>
        <c:axId val="268849215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20145439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Z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9.4502908166522084E-2"/>
          <c:y val="4.8380514935633043E-2"/>
          <c:w val="0.88273915509305056"/>
          <c:h val="0.6382358940883684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 Уч от МЗП'!$E$6</c:f>
              <c:strCache>
                <c:ptCount val="1"/>
                <c:pt idx="0">
                  <c:v>доля участников в общем числе участников системы, %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3.2560028386191676E-3"/>
                  <c:y val="8.583692920976673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E1F-864F-9347-23D897754992}"/>
                </c:ext>
              </c:extLst>
            </c:dLbl>
            <c:dLbl>
              <c:idx val="1"/>
              <c:layout>
                <c:manualLayout>
                  <c:x val="1.6280014193095853E-3"/>
                  <c:y val="8.583692920976642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E1F-864F-9347-23D897754992}"/>
                </c:ext>
              </c:extLst>
            </c:dLbl>
            <c:dLbl>
              <c:idx val="4"/>
              <c:layout>
                <c:manualLayout>
                  <c:x val="0"/>
                  <c:y val="-6.410256410256413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E1F-864F-9347-23D897754992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 Уч от МЗП'!$A$7:$A$14</c:f>
              <c:strCache>
                <c:ptCount val="8"/>
                <c:pt idx="0">
                  <c:v>0 - 1 МЗП</c:v>
                </c:pt>
                <c:pt idx="1">
                  <c:v>1 - 2 МЗП</c:v>
                </c:pt>
                <c:pt idx="2">
                  <c:v>2 - 3 МЗП</c:v>
                </c:pt>
                <c:pt idx="3">
                  <c:v>3 - 4 МЗП</c:v>
                </c:pt>
                <c:pt idx="4">
                  <c:v>4 - 5 МЗП</c:v>
                </c:pt>
                <c:pt idx="5">
                  <c:v>5 - 6 МЗП</c:v>
                </c:pt>
                <c:pt idx="6">
                  <c:v>6 - 7 МЗП</c:v>
                </c:pt>
                <c:pt idx="7">
                  <c:v>от 7 МЗП и выше</c:v>
                </c:pt>
              </c:strCache>
            </c:strRef>
          </c:cat>
          <c:val>
            <c:numRef>
              <c:f>' Уч от МЗП'!$E$7:$E$14</c:f>
              <c:numCache>
                <c:formatCode>0.0%</c:formatCode>
                <c:ptCount val="8"/>
                <c:pt idx="0">
                  <c:v>2.1581751283165636E-2</c:v>
                </c:pt>
                <c:pt idx="1">
                  <c:v>0.3645799235113012</c:v>
                </c:pt>
                <c:pt idx="2">
                  <c:v>0.16330121254165256</c:v>
                </c:pt>
                <c:pt idx="3">
                  <c:v>0.1348572726257378</c:v>
                </c:pt>
                <c:pt idx="4">
                  <c:v>0.1065915193730804</c:v>
                </c:pt>
                <c:pt idx="5">
                  <c:v>7.9895696448865641E-2</c:v>
                </c:pt>
                <c:pt idx="6">
                  <c:v>6.9535700756235067E-2</c:v>
                </c:pt>
                <c:pt idx="7">
                  <c:v>5.9656923459961701E-2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E1F-864F-9347-23D8977549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1302144"/>
        <c:axId val="151303680"/>
      </c:barChart>
      <c:catAx>
        <c:axId val="151302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Z"/>
          </a:p>
        </c:txPr>
        <c:crossAx val="151303680"/>
        <c:crosses val="autoZero"/>
        <c:auto val="1"/>
        <c:lblAlgn val="ctr"/>
        <c:lblOffset val="100"/>
        <c:noMultiLvlLbl val="0"/>
      </c:catAx>
      <c:valAx>
        <c:axId val="151303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Z"/>
          </a:p>
        </c:txPr>
        <c:crossAx val="151302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Z"/>
          </a:p>
        </c:txPr>
      </c:legendEntry>
      <c:layout>
        <c:manualLayout>
          <c:xMode val="edge"/>
          <c:yMode val="edge"/>
          <c:x val="0.12441734288931844"/>
          <c:y val="0.8383076560172753"/>
          <c:w val="0.75116513267289631"/>
          <c:h val="9.177302435572375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KZ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00">
          <a:latin typeface="Arial" panose="020B0604020202020204" pitchFamily="34" charset="0"/>
          <a:cs typeface="Arial" panose="020B0604020202020204" pitchFamily="34" charset="0"/>
        </a:defRPr>
      </a:pPr>
      <a:endParaRPr lang="ru-KZ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rAngAx val="0"/>
      <c:perspective val="6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5367476048540539E-2"/>
          <c:y val="0.13056342836456616"/>
          <c:w val="0.51865083360197473"/>
          <c:h val="0.72618632475890876"/>
        </c:manualLayout>
      </c:layout>
      <c:pie3DChart>
        <c:varyColors val="1"/>
        <c:ser>
          <c:idx val="0"/>
          <c:order val="0"/>
          <c:tx>
            <c:strRef>
              <c:f>'50% и более'!$B$3</c:f>
              <c:strCache>
                <c:ptCount val="1"/>
                <c:pt idx="0">
                  <c:v>Доля, %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>
                <a:bevelB prst="relaxedInset"/>
              </a:sp3d>
            </c:spPr>
            <c:extLst>
              <c:ext xmlns:c16="http://schemas.microsoft.com/office/drawing/2014/chart" uri="{C3380CC4-5D6E-409C-BE32-E72D297353CC}">
                <c16:uniqueId val="{00000001-D8C8-9B43-8148-F45E84F739F6}"/>
              </c:ext>
            </c:extLst>
          </c:dPt>
          <c:dPt>
            <c:idx val="1"/>
            <c:bubble3D val="0"/>
            <c:spPr>
              <a:solidFill>
                <a:srgbClr val="99336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3-D8C8-9B43-8148-F45E84F739F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5-D8C8-9B43-8148-F45E84F739F6}"/>
              </c:ext>
            </c:extLst>
          </c:dPt>
          <c:dPt>
            <c:idx val="3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7-D8C8-9B43-8148-F45E84F739F6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8-D8C8-9B43-8148-F45E84F739F6}"/>
              </c:ext>
            </c:extLst>
          </c:dPt>
          <c:dLbls>
            <c:dLbl>
              <c:idx val="2"/>
              <c:numFmt formatCode="0.0%" sourceLinked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Arial" panose="020B0604020202020204" pitchFamily="34" charset="0"/>
                      <a:ea typeface="Times New Roman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D8C8-9B43-8148-F45E84F739F6}"/>
                </c:ext>
              </c:extLst>
            </c:dLbl>
            <c:dLbl>
              <c:idx val="3"/>
              <c:numFmt formatCode="0.0%" sourceLinked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Arial" panose="020B0604020202020204" pitchFamily="34" charset="0"/>
                      <a:ea typeface="Times New Roman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D8C8-9B43-8148-F45E84F739F6}"/>
                </c:ext>
              </c:extLst>
            </c:dLbl>
            <c:dLbl>
              <c:idx val="4"/>
              <c:layout>
                <c:manualLayout>
                  <c:x val="1.7249663918049687E-2"/>
                  <c:y val="0.18255546285928737"/>
                </c:manualLayout>
              </c:layout>
              <c:numFmt formatCode="0.0%" sourceLinked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rgbClr val="000000"/>
                      </a:solidFill>
                      <a:latin typeface="Arial" panose="020B0604020202020204" pitchFamily="34" charset="0"/>
                      <a:ea typeface="Times New Roman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8C8-9B43-8148-F45E84F739F6}"/>
                </c:ext>
              </c:extLst>
            </c:dLbl>
            <c:numFmt formatCode="0.0%" sourceLinked="0"/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 panose="020B0604020202020204" pitchFamily="34" charset="0"/>
                    <a:ea typeface="Times New Roman"/>
                    <a:cs typeface="Arial" panose="020B0604020202020204" pitchFamily="34" charset="0"/>
                  </a:defRPr>
                </a:pPr>
                <a:endParaRPr lang="ru-KZ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'50% и более'!$A$4:$A$10</c:f>
              <c:strCache>
                <c:ptCount val="5"/>
                <c:pt idx="0">
                  <c:v>уплата СО после 25-го числа месяца, следующего за отчетным месяцем</c:v>
                </c:pt>
                <c:pt idx="1">
                  <c:v>испытывают финансовые затруднения </c:v>
                </c:pt>
                <c:pt idx="2">
                  <c:v>в очередных трудовых отпусках</c:v>
                </c:pt>
                <c:pt idx="3">
                  <c:v>привлечение временных работников на договорной основе</c:v>
                </c:pt>
                <c:pt idx="4">
                  <c:v>другие</c:v>
                </c:pt>
              </c:strCache>
            </c:strRef>
          </c:cat>
          <c:val>
            <c:numRef>
              <c:f>'50% и более'!$B$4:$B$10</c:f>
              <c:numCache>
                <c:formatCode>0.0</c:formatCode>
                <c:ptCount val="5"/>
                <c:pt idx="0">
                  <c:v>58.4</c:v>
                </c:pt>
                <c:pt idx="1">
                  <c:v>23.1</c:v>
                </c:pt>
                <c:pt idx="2">
                  <c:v>10.6</c:v>
                </c:pt>
                <c:pt idx="3">
                  <c:v>7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D8C8-9B43-8148-F45E84F739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53371960906202509"/>
          <c:y val="7.1418257448750873E-4"/>
          <c:w val="0.45268666252244782"/>
          <c:h val="0.99928581742551248"/>
        </c:manualLayout>
      </c:layout>
      <c:overlay val="0"/>
      <c:spPr>
        <a:noFill/>
        <a:ln>
          <a:noFill/>
        </a:ln>
        <a:effectLst/>
      </c:spPr>
      <c:txPr>
        <a:bodyPr/>
        <a:lstStyle/>
        <a:p>
          <a:pPr>
            <a:defRPr sz="1000" b="0" i="0" u="none" strike="noStrike" baseline="0">
              <a:solidFill>
                <a:srgbClr val="333333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</a:defRPr>
          </a:pPr>
          <a:endParaRPr lang="ru-KZ"/>
        </a:p>
      </c:txPr>
    </c:legend>
    <c:plotVisOnly val="1"/>
    <c:dispBlanksAs val="gap"/>
    <c:showDLblsOverMax val="0"/>
  </c:chart>
  <c:spPr>
    <a:noFill/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KZ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  <c:perspective val="6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0637254752410909E-2"/>
          <c:y val="0.12726593699665253"/>
          <c:w val="0.48253078291901996"/>
          <c:h val="0.7389330070400321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1-CC09-0F40-81B2-AE5BF54F9CD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3-CC09-0F40-81B2-AE5BF54F9CD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5-CC09-0F40-81B2-AE5BF54F9CD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7-CC09-0F40-81B2-AE5BF54F9CD6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72EF0688-9107-4020-92C7-53733EDBC999}" type="CELLRANGE">
                      <a:rPr lang="en-US"/>
                      <a:pPr/>
                      <a:t>[ДИАПАЗОН ЯЧЕЕК]</a:t>
                    </a:fld>
                    <a:endParaRPr lang="ru-KZ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CC09-0F40-81B2-AE5BF54F9CD6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3C50F90E-DA4E-43F4-9D5B-E2D138F1EF32}" type="CELLRANGE">
                      <a:rPr lang="en-US"/>
                      <a:pPr/>
                      <a:t>[ДИАПАЗОН ЯЧЕЕК]</a:t>
                    </a:fld>
                    <a:endParaRPr lang="ru-KZ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CC09-0F40-81B2-AE5BF54F9CD6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4FF14E6B-DB7B-4C22-AE06-3838E28B8212}" type="CELLRANGE">
                      <a:rPr lang="en-US"/>
                      <a:pPr/>
                      <a:t>[ДИАПАЗОН ЯЧЕЕК]</a:t>
                    </a:fld>
                    <a:endParaRPr lang="ru-KZ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5-CC09-0F40-81B2-AE5BF54F9CD6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CEAD9C9B-2FC9-416F-9103-C606D9D41803}" type="CELLRANGE">
                      <a:rPr lang="en-US"/>
                      <a:pPr/>
                      <a:t>[ДИАПАЗОН ЯЧЕЕК]</a:t>
                    </a:fld>
                    <a:endParaRPr lang="ru-KZ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CC09-0F40-81B2-AE5BF54F9CD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KZ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DataLabelsRange val="1"/>
              </c:ext>
            </c:extLst>
          </c:dLbls>
          <c:cat>
            <c:strRef>
              <c:f>Лист1!$A$2:$A$5</c:f>
              <c:strCache>
                <c:ptCount val="4"/>
                <c:pt idx="0">
                  <c:v>Уплата два и более раз за один и тот же период</c:v>
                </c:pt>
                <c:pt idx="1">
                  <c:v>Неверное указание суммы социальных отчислений</c:v>
                </c:pt>
                <c:pt idx="2">
                  <c:v>Неверное указание периода платежа</c:v>
                </c:pt>
                <c:pt idx="3">
                  <c:v>Другие (неверно указаны КНП или реквизиты, ошибочно уплачены за уволенных работников)</c:v>
                </c:pt>
              </c:strCache>
            </c:strRef>
          </c:cat>
          <c:val>
            <c:numRef>
              <c:f>Лист1!$B$2:$B$5</c:f>
              <c:numCache>
                <c:formatCode>0.0%</c:formatCode>
                <c:ptCount val="4"/>
                <c:pt idx="0">
                  <c:v>0.26500000000000001</c:v>
                </c:pt>
                <c:pt idx="1">
                  <c:v>0.26200000000000001</c:v>
                </c:pt>
                <c:pt idx="2">
                  <c:v>0.29699999999999999</c:v>
                </c:pt>
                <c:pt idx="3">
                  <c:v>0.17599999999999999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Лист1!$B$2:$B$5</c15:f>
                <c15:dlblRangeCache>
                  <c:ptCount val="4"/>
                  <c:pt idx="0">
                    <c:v>26,5%</c:v>
                  </c:pt>
                  <c:pt idx="1">
                    <c:v>26,2%</c:v>
                  </c:pt>
                  <c:pt idx="2">
                    <c:v>29,7%</c:v>
                  </c:pt>
                  <c:pt idx="3">
                    <c:v>17,6%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8-CC09-0F40-81B2-AE5BF54F9CD6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3251408977430659"/>
          <c:y val="3.4917849115483228E-2"/>
          <c:w val="0.45300073155397641"/>
          <c:h val="0.8580184023056399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KZ"/>
        </a:p>
      </c:txPr>
    </c:legend>
    <c:plotVisOnly val="1"/>
    <c:dispBlanksAs val="gap"/>
    <c:showDLblsOverMax val="0"/>
  </c:chart>
  <c:spPr>
    <a:noFill/>
    <a:ln w="9525" cap="flat" cmpd="sng" algn="ctr">
      <a:solidFill>
        <a:srgbClr val="B2B2B2"/>
      </a:solidFill>
      <a:round/>
    </a:ln>
    <a:effectLst/>
  </c:spPr>
  <c:txPr>
    <a:bodyPr/>
    <a:lstStyle/>
    <a:p>
      <a:pPr>
        <a:defRPr/>
      </a:pPr>
      <a:endParaRPr lang="ru-KZ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5743837690353263E-2"/>
          <c:y val="7.9067979437313377E-2"/>
          <c:w val="0.84846176129527828"/>
          <c:h val="0.6643677977512040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кол-во заявок на возврат (тыс.)</c:v>
                </c:pt>
              </c:strCache>
            </c:strRef>
          </c:tx>
          <c:spPr>
            <a:solidFill>
              <a:srgbClr val="0088B8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Лист1!$A$2:$A$8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Лист1!$B$2:$B$8</c:f>
              <c:numCache>
                <c:formatCode>0.0</c:formatCode>
                <c:ptCount val="3"/>
                <c:pt idx="0">
                  <c:v>73.400000000000006</c:v>
                </c:pt>
                <c:pt idx="1">
                  <c:v>102.1</c:v>
                </c:pt>
                <c:pt idx="2">
                  <c:v>122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7D-3E46-8155-F41800F32CE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кол-во участников (тыс.чел.)</c:v>
                </c:pt>
              </c:strCache>
            </c:strRef>
          </c:tx>
          <c:spPr>
            <a:solidFill>
              <a:srgbClr val="0D5369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dkEdge">
              <a:bevelB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KZ" sz="10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Лист1!$A$2:$A$8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Лист1!$C$2:$C$8</c:f>
              <c:numCache>
                <c:formatCode>0.0</c:formatCode>
                <c:ptCount val="3"/>
                <c:pt idx="0">
                  <c:v>120.6</c:v>
                </c:pt>
                <c:pt idx="1">
                  <c:v>359.1</c:v>
                </c:pt>
                <c:pt idx="2">
                  <c:v>385.9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7D-3E46-8155-F41800F32CE6}"/>
            </c:ext>
          </c:extLst>
        </c:ser>
        <c:dLbls>
          <c:dLblPos val="inBase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15704608"/>
        <c:axId val="415701696"/>
      </c:barChart>
      <c:lineChart>
        <c:grouping val="standard"/>
        <c:varyColors val="0"/>
        <c:ser>
          <c:idx val="2"/>
          <c:order val="2"/>
          <c:tx>
            <c:strRef>
              <c:f>Лист1!$D$1</c:f>
              <c:strCache>
                <c:ptCount val="1"/>
                <c:pt idx="0">
                  <c:v>сумма возврата СО (млн.тенге)</c:v>
                </c:pt>
              </c:strCache>
            </c:strRef>
          </c:tx>
          <c:spPr>
            <a:ln w="28575" cap="rnd">
              <a:solidFill>
                <a:srgbClr val="FFC000"/>
              </a:solidFill>
              <a:round/>
            </a:ln>
            <a:effectLst/>
          </c:spPr>
          <c:marker>
            <c:symbol val="diamond"/>
            <c:size val="5"/>
            <c:spPr>
              <a:solidFill>
                <a:srgbClr val="FFC000"/>
              </a:solidFill>
              <a:ln w="9525">
                <a:solidFill>
                  <a:srgbClr val="FFC000"/>
                </a:solidFill>
              </a:ln>
              <a:effectLst/>
            </c:spPr>
          </c:marker>
          <c:dLbls>
            <c:spPr>
              <a:solidFill>
                <a:srgbClr val="FFC00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Лист1!$A$2:$A$8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Лист1!$D$2:$D$8</c:f>
              <c:numCache>
                <c:formatCode>General</c:formatCode>
                <c:ptCount val="3"/>
                <c:pt idx="0">
                  <c:v>859.2</c:v>
                </c:pt>
                <c:pt idx="1">
                  <c:v>2000</c:v>
                </c:pt>
                <c:pt idx="2">
                  <c:v>4256.2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47D-3E46-8155-F41800F32C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44666959"/>
        <c:axId val="1036914959"/>
      </c:lineChart>
      <c:catAx>
        <c:axId val="4157046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accent3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ru-KZ"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ru-KZ"/>
          </a:p>
        </c:txPr>
        <c:crossAx val="415701696"/>
        <c:crosses val="autoZero"/>
        <c:auto val="1"/>
        <c:lblAlgn val="ctr"/>
        <c:lblOffset val="100"/>
        <c:noMultiLvlLbl val="0"/>
      </c:catAx>
      <c:valAx>
        <c:axId val="415701696"/>
        <c:scaling>
          <c:orientation val="minMax"/>
        </c:scaling>
        <c:delete val="0"/>
        <c:axPos val="l"/>
        <c:numFmt formatCode="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415704608"/>
        <c:crosses val="autoZero"/>
        <c:crossBetween val="between"/>
      </c:valAx>
      <c:valAx>
        <c:axId val="1036914959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ru-KZ" sz="1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044666959"/>
        <c:crosses val="max"/>
        <c:crossBetween val="between"/>
      </c:valAx>
      <c:catAx>
        <c:axId val="1044666959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036914959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0555583726315433E-2"/>
          <c:y val="0.88988148154902202"/>
          <c:w val="0.97525846841996056"/>
          <c:h val="0.1101185375318694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ru-KZ" sz="10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defRPr>
          </a:pPr>
          <a:endParaRPr lang="ru-KZ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Z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1.3153299164004177E-2"/>
          <c:y val="1.812102458702692E-2"/>
          <c:w val="0.93184088310778979"/>
          <c:h val="0.6984063496095510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кол-во получателей (тыс.чел.)</c:v>
                </c:pt>
              </c:strCache>
            </c:strRef>
          </c:tx>
          <c:spPr>
            <a:solidFill>
              <a:srgbClr val="0D5369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Лист1!$A$2:$A$20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Лист1!$B$2:$B$20</c:f>
              <c:numCache>
                <c:formatCode>0.0</c:formatCode>
                <c:ptCount val="3"/>
                <c:pt idx="0">
                  <c:v>1251.9000000000001</c:v>
                </c:pt>
                <c:pt idx="1">
                  <c:v>1382.1</c:v>
                </c:pt>
                <c:pt idx="2">
                  <c:v>1343.9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2F-45DE-8817-FDB872F3C4A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кол-во новых назначений (тыс.чел.)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Лист1!$A$2:$A$20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Лист1!$C$2:$C$20</c:f>
              <c:numCache>
                <c:formatCode>0.0</c:formatCode>
                <c:ptCount val="3"/>
                <c:pt idx="0">
                  <c:v>811.5</c:v>
                </c:pt>
                <c:pt idx="1">
                  <c:v>787.5</c:v>
                </c:pt>
                <c:pt idx="2">
                  <c:v>760.3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62F-45DE-8817-FDB872F3C4A4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828548368"/>
        <c:axId val="739332176"/>
      </c:barChart>
      <c:lineChart>
        <c:grouping val="standard"/>
        <c:varyColors val="0"/>
        <c:ser>
          <c:idx val="2"/>
          <c:order val="2"/>
          <c:tx>
            <c:strRef>
              <c:f>Лист1!$D$1</c:f>
              <c:strCache>
                <c:ptCount val="1"/>
                <c:pt idx="0">
                  <c:v>сумма выплат (млрд.тенге)</c:v>
                </c:pt>
              </c:strCache>
            </c:strRef>
          </c:tx>
          <c:spPr>
            <a:ln w="28575" cap="rnd">
              <a:solidFill>
                <a:srgbClr val="FFC000"/>
              </a:solidFill>
              <a:round/>
            </a:ln>
            <a:effectLst/>
          </c:spPr>
          <c:marker>
            <c:symbol val="diamond"/>
            <c:size val="5"/>
            <c:spPr>
              <a:solidFill>
                <a:srgbClr val="FFC000"/>
              </a:solidFill>
              <a:ln w="9525">
                <a:solidFill>
                  <a:srgbClr val="FFC000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3.9236604155445658E-2"/>
                  <c:y val="-6.671153156799040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62F-45DE-8817-FDB872F3C4A4}"/>
                </c:ext>
              </c:extLst>
            </c:dLbl>
            <c:dLbl>
              <c:idx val="1"/>
              <c:layout>
                <c:manualLayout>
                  <c:x val="-4.1174778436077066E-2"/>
                  <c:y val="-4.74620637703038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62F-45DE-8817-FDB872F3C4A4}"/>
                </c:ext>
              </c:extLst>
            </c:dLbl>
            <c:dLbl>
              <c:idx val="2"/>
              <c:layout>
                <c:manualLayout>
                  <c:x val="-3.9236604155445658E-2"/>
                  <c:y val="-4.746206377030391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62F-45DE-8817-FDB872F3C4A4}"/>
                </c:ext>
              </c:extLst>
            </c:dLbl>
            <c:numFmt formatCode="#,##0" sourceLinked="0"/>
            <c:spPr>
              <a:solidFill>
                <a:srgbClr val="FFC000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defRPr>
                </a:pPr>
                <a:endParaRPr lang="ru-KZ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Лист1!$A$2:$A$20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Лист1!$D$2:$D$20</c:f>
              <c:numCache>
                <c:formatCode>0.0</c:formatCode>
                <c:ptCount val="3"/>
                <c:pt idx="0">
                  <c:v>750.7</c:v>
                </c:pt>
                <c:pt idx="1">
                  <c:v>958.3</c:v>
                </c:pt>
                <c:pt idx="2">
                  <c:v>922.4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62F-45DE-8817-FDB872F3C4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8548368"/>
        <c:axId val="739332176"/>
      </c:lineChart>
      <c:catAx>
        <c:axId val="828548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ru-KZ" sz="8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ru-KZ"/>
          </a:p>
        </c:txPr>
        <c:crossAx val="739332176"/>
        <c:crosses val="autoZero"/>
        <c:auto val="1"/>
        <c:lblAlgn val="ctr"/>
        <c:lblOffset val="100"/>
        <c:noMultiLvlLbl val="0"/>
      </c:catAx>
      <c:valAx>
        <c:axId val="739332176"/>
        <c:scaling>
          <c:orientation val="minMax"/>
        </c:scaling>
        <c:delete val="0"/>
        <c:axPos val="l"/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" b="1" i="0" u="none" strike="noStrike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Z"/>
          </a:p>
        </c:txPr>
        <c:crossAx val="828548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0566678492271727E-2"/>
          <c:y val="0.80712138496086328"/>
          <c:w val="0.95865661126639068"/>
          <c:h val="0.160851753800678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ru-KZ" sz="8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defRPr>
          </a:pPr>
          <a:endParaRPr lang="ru-K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800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ru-KZ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0"/>
      <c:rAngAx val="0"/>
      <c:perspective val="0"/>
    </c:view3D>
    <c:floor>
      <c:thickness val="0"/>
      <c:spPr>
        <a:noFill/>
        <a:ln w="6350" cap="flat" cmpd="sng" algn="ctr">
          <a:solidFill>
            <a:schemeClr val="tx1">
              <a:tint val="75000"/>
            </a:schemeClr>
          </a:solidFill>
          <a:prstDash val="solid"/>
          <a:round/>
        </a:ln>
        <a:effectLst/>
        <a:sp3d contourW="6350">
          <a:contourClr>
            <a:schemeClr val="tx1">
              <a:tint val="75000"/>
            </a:schemeClr>
          </a:contourClr>
        </a:sp3d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0324614838061776"/>
          <c:y val="0.3348987465687796"/>
          <c:w val="0.7203176205060805"/>
          <c:h val="0.47078023720514883"/>
        </c:manualLayout>
      </c:layout>
      <c:pie3D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111C-422C-97B5-804CF99766A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111C-422C-97B5-804CF99766A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111C-422C-97B5-804CF99766A7}"/>
              </c:ext>
            </c:extLst>
          </c:dPt>
          <c:dPt>
            <c:idx val="3"/>
            <c:bubble3D val="0"/>
            <c:explosion val="13"/>
            <c:spPr>
              <a:solidFill>
                <a:schemeClr val="accent4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111C-422C-97B5-804CF99766A7}"/>
              </c:ext>
            </c:extLst>
          </c:dPt>
          <c:dPt>
            <c:idx val="4"/>
            <c:bubble3D val="0"/>
            <c:explosion val="5"/>
            <c:spPr>
              <a:solidFill>
                <a:schemeClr val="accent5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9-111C-422C-97B5-804CF99766A7}"/>
              </c:ext>
            </c:extLst>
          </c:dPt>
          <c:dLbls>
            <c:dLbl>
              <c:idx val="0"/>
              <c:layout>
                <c:manualLayout>
                  <c:x val="-0.21061171836273532"/>
                  <c:y val="-2.1619400809624933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900" b="0" i="1" u="none" strike="noStrike" kern="1200" baseline="0">
                        <a:solidFill>
                          <a:srgbClr val="0070C0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defRPr>
                    </a:pPr>
                    <a:r>
                      <a:rPr lang="ru-RU" sz="900" b="0" i="1" u="none" strike="noStrike" baseline="0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утрата трудоспособности</a:t>
                    </a:r>
                  </a:p>
                  <a:p>
                    <a:pPr>
                      <a:defRPr sz="900" i="1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sz="900" b="0" i="1" u="none" strike="noStrike" baseline="0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 52,1 млрд </a:t>
                    </a:r>
                    <a:r>
                      <a:rPr lang="ru-RU" sz="900" b="0" i="1" u="none" strike="noStrike" baseline="0" dirty="0" err="1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тг</a:t>
                    </a:r>
                    <a:r>
                      <a:rPr lang="ru-RU" sz="900" b="0" i="1" u="none" strike="noStrike" baseline="0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. </a:t>
                    </a:r>
                  </a:p>
                  <a:p>
                    <a:pPr>
                      <a:defRPr sz="900" i="1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sz="900" b="0" i="1" u="none" strike="noStrike" baseline="0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(5,7%)</a:t>
                    </a:r>
                  </a:p>
                </c:rich>
              </c:tx>
              <c:spPr>
                <a:noFill/>
                <a:ln w="25400"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1" u="none" strike="noStrike" kern="1200" baseline="0">
                      <a:solidFill>
                        <a:srgbClr val="0070C0"/>
                      </a:solidFill>
                      <a:latin typeface="Arial" panose="020B0604020202020204" pitchFamily="34" charset="0"/>
                      <a:ea typeface="Times New Roman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994511650555793"/>
                      <c:h val="0.2357346050049308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111C-422C-97B5-804CF99766A7}"/>
                </c:ext>
              </c:extLst>
            </c:dLbl>
            <c:dLbl>
              <c:idx val="1"/>
              <c:layout>
                <c:manualLayout>
                  <c:x val="7.5868337045493991E-2"/>
                  <c:y val="-3.0401029436875767E-3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lang="ru-RU" sz="900" b="0" i="1" u="none" strike="noStrike" kern="1200" baseline="0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defRPr>
                    </a:pPr>
                    <a:r>
                      <a:rPr lang="ru-RU" sz="900" b="0" i="1" u="none" strike="noStrike" kern="1200" baseline="0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rPr>
                      <a:t>потеря кормильца </a:t>
                    </a:r>
                  </a:p>
                  <a:p>
                    <a:pPr>
                      <a:defRPr lang="ru-RU" sz="900" i="1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sz="900" b="0" i="1" u="none" strike="noStrike" kern="1200" baseline="0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rPr>
                      <a:t>38,2 млрд тг. </a:t>
                    </a:r>
                  </a:p>
                  <a:p>
                    <a:pPr>
                      <a:defRPr lang="ru-RU" sz="900" i="1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sz="900" b="0" i="1" u="none" strike="noStrike" kern="1200" baseline="0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rPr>
                      <a:t>(4,1%)</a:t>
                    </a:r>
                  </a:p>
                </c:rich>
              </c:tx>
              <c:spPr>
                <a:noFill/>
                <a:ln w="25400"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lang="ru-RU" sz="900" b="0" i="1" u="none" strike="noStrike" kern="1200" baseline="0" dirty="0">
                      <a:solidFill>
                        <a:srgbClr val="0070C0"/>
                      </a:solidFill>
                      <a:latin typeface="Arial" panose="020B0604020202020204" pitchFamily="34" charset="0"/>
                      <a:ea typeface="Times New Roman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679276610483249"/>
                      <c:h val="0.2357346050049308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111C-422C-97B5-804CF99766A7}"/>
                </c:ext>
              </c:extLst>
            </c:dLbl>
            <c:dLbl>
              <c:idx val="2"/>
              <c:layout>
                <c:manualLayout>
                  <c:x val="3.1501757387024924E-2"/>
                  <c:y val="0.10649464102256893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900" b="0" i="1" u="none" strike="noStrike" kern="1200" baseline="0">
                        <a:solidFill>
                          <a:srgbClr val="0070C0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defRPr>
                    </a:pPr>
                    <a:r>
                      <a:rPr lang="ru-RU" sz="900" b="0" i="1" u="none" strike="noStrike" baseline="0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потеря работы </a:t>
                    </a:r>
                  </a:p>
                  <a:p>
                    <a:pPr>
                      <a:defRPr sz="900" i="1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sz="900" b="0" i="1" u="none" strike="noStrike" baseline="0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130,4 млрд </a:t>
                    </a:r>
                    <a:r>
                      <a:rPr lang="ru-RU" sz="900" b="0" i="1" u="none" strike="noStrike" baseline="0" dirty="0" err="1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тг</a:t>
                    </a:r>
                    <a:r>
                      <a:rPr lang="ru-RU" sz="900" b="0" i="1" u="none" strike="noStrike" baseline="0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. </a:t>
                    </a:r>
                  </a:p>
                  <a:p>
                    <a:pPr>
                      <a:defRPr sz="900" i="1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sz="900" b="0" i="1" u="none" strike="noStrike" baseline="0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(14,1%)</a:t>
                    </a:r>
                  </a:p>
                </c:rich>
              </c:tx>
              <c:spPr>
                <a:noFill/>
                <a:ln w="25400"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1" u="none" strike="noStrike" kern="1200" baseline="0">
                      <a:solidFill>
                        <a:srgbClr val="0070C0"/>
                      </a:solidFill>
                      <a:latin typeface="Arial" panose="020B0604020202020204" pitchFamily="34" charset="0"/>
                      <a:ea typeface="Times New Roman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603999661091994"/>
                      <c:h val="0.2178393628546578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111C-422C-97B5-804CF99766A7}"/>
                </c:ext>
              </c:extLst>
            </c:dLbl>
            <c:dLbl>
              <c:idx val="3"/>
              <c:layout>
                <c:manualLayout>
                  <c:x val="4.8314280257391616E-2"/>
                  <c:y val="5.8853007577365932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900" b="0" i="1" u="none" strike="noStrike" kern="1200" baseline="0">
                        <a:solidFill>
                          <a:srgbClr val="0070C0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defRPr>
                    </a:pPr>
                    <a:r>
                      <a:rPr lang="ru-RU" sz="900" b="0" i="1" u="none" strike="noStrike" baseline="0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беременность и  роды </a:t>
                    </a:r>
                  </a:p>
                  <a:p>
                    <a:pPr>
                      <a:defRPr sz="900" i="1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sz="900" b="0" i="1" u="none" strike="noStrike" baseline="0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276,2 млрд </a:t>
                    </a:r>
                    <a:r>
                      <a:rPr lang="ru-RU" sz="900" b="0" i="1" u="none" strike="noStrike" baseline="0" dirty="0" err="1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тг</a:t>
                    </a:r>
                    <a:r>
                      <a:rPr lang="ru-RU" sz="900" b="0" i="1" u="none" strike="noStrike" baseline="0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 </a:t>
                    </a:r>
                  </a:p>
                  <a:p>
                    <a:pPr>
                      <a:defRPr sz="900" i="1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sz="900" b="0" i="1" u="none" strike="noStrike" baseline="0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(30%)</a:t>
                    </a:r>
                  </a:p>
                </c:rich>
              </c:tx>
              <c:spPr>
                <a:noFill/>
                <a:ln w="25400"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1" u="none" strike="noStrike" kern="1200" baseline="0">
                      <a:solidFill>
                        <a:srgbClr val="0070C0"/>
                      </a:solidFill>
                      <a:latin typeface="Arial" panose="020B0604020202020204" pitchFamily="34" charset="0"/>
                      <a:ea typeface="Times New Roman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904021053184031"/>
                      <c:h val="0.2357346050049308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111C-422C-97B5-804CF99766A7}"/>
                </c:ext>
              </c:extLst>
            </c:dLbl>
            <c:dLbl>
              <c:idx val="4"/>
              <c:layout>
                <c:manualLayout>
                  <c:x val="2.1598278392328845E-2"/>
                  <c:y val="-0.13208968201482338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900" b="0" i="1" u="none" strike="noStrike" kern="1200" baseline="0">
                        <a:solidFill>
                          <a:srgbClr val="0070C0"/>
                        </a:solidFill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defRPr>
                    </a:pPr>
                    <a:r>
                      <a:rPr lang="ru-RU" sz="900" b="0" i="1" u="none" strike="noStrike" baseline="0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уход за ребенком </a:t>
                    </a:r>
                  </a:p>
                  <a:p>
                    <a:pPr>
                      <a:defRPr sz="900" i="1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ru-RU" sz="900" b="0" i="1" u="none" strike="noStrike" baseline="0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425,5 млрд </a:t>
                    </a:r>
                    <a:r>
                      <a:rPr lang="ru-RU" sz="900" b="0" i="1" u="none" strike="noStrike" baseline="0" dirty="0" err="1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тг</a:t>
                    </a:r>
                    <a:r>
                      <a:rPr lang="ru-RU" sz="900" b="0" i="1" u="none" strike="noStrike" baseline="0" dirty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. (46,1%)</a:t>
                    </a:r>
                  </a:p>
                </c:rich>
              </c:tx>
              <c:spPr>
                <a:noFill/>
                <a:ln w="25400"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1" u="none" strike="noStrike" kern="1200" baseline="0">
                      <a:solidFill>
                        <a:srgbClr val="0070C0"/>
                      </a:solidFill>
                      <a:latin typeface="Arial" panose="020B0604020202020204" pitchFamily="34" charset="0"/>
                      <a:ea typeface="Times New Roman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11C-422C-97B5-804CF99766A7}"/>
                </c:ext>
              </c:extLst>
            </c:dLbl>
            <c:numFmt formatCode="\О\с\н\о\в\н\о\й" sourceLinked="0"/>
            <c:spPr>
              <a:noFill/>
              <a:ln w="25400"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1" u="none" strike="noStrike" kern="1200" baseline="0">
                    <a:solidFill>
                      <a:srgbClr val="0070C0"/>
                    </a:solidFill>
                    <a:latin typeface="Arial" panose="020B0604020202020204" pitchFamily="34" charset="0"/>
                    <a:ea typeface="Times New Roman"/>
                    <a:cs typeface="Arial" panose="020B0604020202020204" pitchFamily="34" charset="0"/>
                  </a:defRPr>
                </a:pPr>
                <a:endParaRPr lang="ru-KZ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6350" cap="flat" cmpd="sng" algn="ctr">
                  <a:solidFill>
                    <a:schemeClr val="tx1"/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'[Анализ,  2025 год.xlsx]струк.св и кол получ'!$A$14:$A$18</c:f>
              <c:strCache>
                <c:ptCount val="5"/>
                <c:pt idx="0">
                  <c:v>утрата трудоспособности; </c:v>
                </c:pt>
                <c:pt idx="1">
                  <c:v>потеря кормильца</c:v>
                </c:pt>
                <c:pt idx="2">
                  <c:v>потеря работы</c:v>
                </c:pt>
                <c:pt idx="3">
                  <c:v>беременность и  роды</c:v>
                </c:pt>
                <c:pt idx="4">
                  <c:v>уход за ребенком</c:v>
                </c:pt>
              </c:strCache>
            </c:strRef>
          </c:cat>
          <c:val>
            <c:numRef>
              <c:f>'[Анализ,  2025 год.xlsx]струк.св и кол получ'!$B$14:$B$18</c:f>
              <c:numCache>
                <c:formatCode>#\ ##0.0</c:formatCode>
                <c:ptCount val="5"/>
                <c:pt idx="0">
                  <c:v>52.068617482280004</c:v>
                </c:pt>
                <c:pt idx="1">
                  <c:v>38.231383755000003</c:v>
                </c:pt>
                <c:pt idx="2">
                  <c:v>130.417915725</c:v>
                </c:pt>
                <c:pt idx="3">
                  <c:v>276.23470608399998</c:v>
                </c:pt>
                <c:pt idx="4">
                  <c:v>425.47185247479996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11C-422C-97B5-804CF99766A7}"/>
            </c:ext>
          </c:extLst>
        </c:ser>
        <c:ser>
          <c:idx val="1"/>
          <c:order val="1"/>
          <c:explosion val="27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C-111C-422C-97B5-804CF99766A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D-F50C-4850-B351-1C10D323FD9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E-111C-422C-97B5-804CF99766A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0-111C-422C-97B5-804CF99766A7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2-111C-422C-97B5-804CF99766A7}"/>
              </c:ext>
            </c:extLst>
          </c:dPt>
          <c:dLbls>
            <c:numFmt formatCode="0%" sourceLinked="0"/>
            <c:spPr>
              <a:noFill/>
              <a:ln w="25400"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rgbClr val="003366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KZ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6350" cap="flat" cmpd="sng" algn="ctr">
                  <a:solidFill>
                    <a:schemeClr val="tx1"/>
                  </a:solidFill>
                  <a:prstDash val="solid"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'[Анализ,  2025 год.xlsx]струк.св и кол получ'!$A$14:$A$18</c:f>
              <c:strCache>
                <c:ptCount val="5"/>
                <c:pt idx="0">
                  <c:v>утрата трудоспособности; </c:v>
                </c:pt>
                <c:pt idx="1">
                  <c:v>потеря кормильца</c:v>
                </c:pt>
                <c:pt idx="2">
                  <c:v>потеря работы</c:v>
                </c:pt>
                <c:pt idx="3">
                  <c:v>беременность и  роды</c:v>
                </c:pt>
                <c:pt idx="4">
                  <c:v>уход за ребенком</c:v>
                </c:pt>
              </c:strCache>
            </c:strRef>
          </c:cat>
          <c:val>
            <c:numRef>
              <c:f>'[Анализ,  2025 год.xlsx]струк.св и кол получ'!$C$14:$C$18</c:f>
              <c:numCache>
                <c:formatCode>#\ ##0.0;[Red]#\ ##0.0</c:formatCode>
                <c:ptCount val="5"/>
                <c:pt idx="0">
                  <c:v>5.6447567106094301</c:v>
                </c:pt>
                <c:pt idx="1">
                  <c:v>4.1446627631387374</c:v>
                </c:pt>
                <c:pt idx="2">
                  <c:v>14.138600957148995</c:v>
                </c:pt>
                <c:pt idx="3">
                  <c:v>29.946593289163786</c:v>
                </c:pt>
                <c:pt idx="4">
                  <c:v>46.125386279939043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111C-422C-97B5-804CF99766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400">
          <a:noFill/>
        </a:ln>
        <a:effectLst/>
      </c:spPr>
    </c:plotArea>
    <c:plotVisOnly val="1"/>
    <c:dispBlanksAs val="zero"/>
    <c:showDLblsOverMax val="0"/>
  </c:chart>
  <c:spPr>
    <a:noFill/>
    <a:ln w="3175" cap="flat" cmpd="sng" algn="ctr">
      <a:noFill/>
      <a:prstDash val="solid"/>
      <a:miter lim="800000"/>
    </a:ln>
    <a:effectLst/>
  </c:spPr>
  <c:txPr>
    <a:bodyPr/>
    <a:lstStyle/>
    <a:p>
      <a:pPr>
        <a:defRPr sz="1000" b="0" i="0" u="none" strike="noStrike" baseline="0">
          <a:solidFill>
            <a:srgbClr val="003366"/>
          </a:solidFill>
          <a:latin typeface="Times New Roman"/>
          <a:ea typeface="Times New Roman"/>
          <a:cs typeface="Times New Roman"/>
        </a:defRPr>
      </a:pPr>
      <a:endParaRPr lang="ru-KZ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1086797181403723E-2"/>
          <c:y val="6.0481112748570015E-2"/>
          <c:w val="0.85087802435682958"/>
          <c:h val="0.6884050230587325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'СО_СВ соот'!$A$9</c:f>
              <c:strCache>
                <c:ptCount val="1"/>
                <c:pt idx="0">
                  <c:v>Социальные отчисления и пеня, млрд. тг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7.5671797684419293E-3"/>
                  <c:y val="0.1271181503024888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accent1">
                          <a:lumMod val="50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220844269466314"/>
                      <c:h val="0.1290494637658822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7C80-4922-9C1D-A8913668CE01}"/>
                </c:ext>
              </c:extLst>
            </c:dLbl>
            <c:dLbl>
              <c:idx val="1"/>
              <c:layout>
                <c:manualLayout>
                  <c:x val="2.1551983648692374E-3"/>
                  <c:y val="9.950741328856828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C80-4922-9C1D-A8913668CE01}"/>
                </c:ext>
              </c:extLst>
            </c:dLbl>
            <c:dLbl>
              <c:idx val="2"/>
              <c:layout>
                <c:manualLayout>
                  <c:x val="3.8308811162517534E-3"/>
                  <c:y val="0.1050995200794420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C80-4922-9C1D-A8913668CE0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accent1">
                        <a:lumMod val="50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'СО_СВ соот'!$B$8:$D$8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'СО_СВ соот'!$B$9:$D$9</c:f>
              <c:numCache>
                <c:formatCode>#\ ##0.0</c:formatCode>
                <c:ptCount val="3"/>
                <c:pt idx="0">
                  <c:v>538</c:v>
                </c:pt>
                <c:pt idx="1">
                  <c:v>637.5</c:v>
                </c:pt>
                <c:pt idx="2">
                  <c:v>959.9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C80-4922-9C1D-A8913668CE01}"/>
            </c:ext>
          </c:extLst>
        </c:ser>
        <c:ser>
          <c:idx val="1"/>
          <c:order val="1"/>
          <c:tx>
            <c:strRef>
              <c:f>'СО_СВ соот'!$A$10</c:f>
              <c:strCache>
                <c:ptCount val="1"/>
                <c:pt idx="0">
                  <c:v>Социальные выплаты,млрд.тг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8.5842811324880863E-5"/>
                  <c:y val="0.3980680738200315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C80-4922-9C1D-A8913668CE01}"/>
                </c:ext>
              </c:extLst>
            </c:dLbl>
            <c:dLbl>
              <c:idx val="1"/>
              <c:layout>
                <c:manualLayout>
                  <c:x val="-1.1771341163803232E-3"/>
                  <c:y val="0.4866635958281068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C80-4922-9C1D-A8913668CE01}"/>
                </c:ext>
              </c:extLst>
            </c:dLbl>
            <c:dLbl>
              <c:idx val="2"/>
              <c:layout>
                <c:manualLayout>
                  <c:x val="-6.3290622974099941E-3"/>
                  <c:y val="0.4774781012760305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C80-4922-9C1D-A8913668CE0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accent1">
                        <a:lumMod val="50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'СО_СВ соот'!$B$8:$D$8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'СО_СВ соот'!$B$10:$D$10</c:f>
              <c:numCache>
                <c:formatCode>#\ ##0.0</c:formatCode>
                <c:ptCount val="3"/>
                <c:pt idx="0">
                  <c:v>750.7</c:v>
                </c:pt>
                <c:pt idx="1">
                  <c:v>958.3</c:v>
                </c:pt>
                <c:pt idx="2">
                  <c:v>922.4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C80-4922-9C1D-A8913668CE01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179843632"/>
        <c:axId val="181814720"/>
      </c:barChart>
      <c:lineChart>
        <c:grouping val="standard"/>
        <c:varyColors val="0"/>
        <c:ser>
          <c:idx val="2"/>
          <c:order val="2"/>
          <c:tx>
            <c:strRef>
              <c:f>'СО_СВ соот'!$A$11</c:f>
              <c:strCache>
                <c:ptCount val="1"/>
                <c:pt idx="0">
                  <c:v>Соотношение, %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5.1284667541557333E-2"/>
                  <c:y val="-7.841720451707759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rgbClr val="0070C0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534711286089238"/>
                      <c:h val="7.400481189851268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8-7C80-4922-9C1D-A8913668CE01}"/>
                </c:ext>
              </c:extLst>
            </c:dLbl>
            <c:dLbl>
              <c:idx val="1"/>
              <c:layout>
                <c:manualLayout>
                  <c:x val="-1.2204439510532835E-3"/>
                  <c:y val="-5.716150654607925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C80-4922-9C1D-A8913668CE01}"/>
                </c:ext>
              </c:extLst>
            </c:dLbl>
            <c:dLbl>
              <c:idx val="2"/>
              <c:layout>
                <c:manualLayout>
                  <c:x val="-4.3739048729585558E-3"/>
                  <c:y val="-0.1548302165447831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C80-4922-9C1D-A8913668CE0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0070C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'СО_СВ соот'!$B$8:$D$8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'СО_СВ соот'!$B$11:$D$11</c:f>
              <c:numCache>
                <c:formatCode>General</c:formatCode>
                <c:ptCount val="3"/>
                <c:pt idx="0">
                  <c:v>139.5</c:v>
                </c:pt>
                <c:pt idx="1">
                  <c:v>150.30000000000001</c:v>
                </c:pt>
                <c:pt idx="2">
                  <c:v>96.1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7C80-4922-9C1D-A8913668CE01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41369216"/>
        <c:axId val="181813056"/>
      </c:lineChart>
      <c:catAx>
        <c:axId val="179843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Z"/>
          </a:p>
        </c:txPr>
        <c:crossAx val="181814720"/>
        <c:crosses val="autoZero"/>
        <c:auto val="1"/>
        <c:lblAlgn val="ctr"/>
        <c:lblOffset val="100"/>
        <c:noMultiLvlLbl val="0"/>
      </c:catAx>
      <c:valAx>
        <c:axId val="181814720"/>
        <c:scaling>
          <c:orientation val="minMax"/>
        </c:scaling>
        <c:delete val="0"/>
        <c:axPos val="l"/>
        <c:numFmt formatCode="#\ ##0.0" sourceLinked="1"/>
        <c:majorTickMark val="none"/>
        <c:minorTickMark val="none"/>
        <c:tickLblPos val="nextTo"/>
        <c:spPr>
          <a:solidFill>
            <a:schemeClr val="bg1"/>
          </a:solidFill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79843632"/>
        <c:crosses val="autoZero"/>
        <c:crossBetween val="between"/>
      </c:valAx>
      <c:valAx>
        <c:axId val="181813056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241369216"/>
        <c:crosses val="max"/>
        <c:crossBetween val="between"/>
      </c:valAx>
      <c:catAx>
        <c:axId val="24136921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8181305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1624650947980419E-2"/>
          <c:y val="0.81130471092248868"/>
          <c:w val="0.87675069810403916"/>
          <c:h val="0.1565232590688603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K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Z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244575061920076"/>
          <c:y val="0.21821896021275486"/>
          <c:w val="0.52350781856493289"/>
          <c:h val="0.73845804870417686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0088B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8EA-F045-A3BE-3472E807C3AC}"/>
              </c:ext>
            </c:extLst>
          </c:dPt>
          <c:dPt>
            <c:idx val="1"/>
            <c:bubble3D val="0"/>
            <c:spPr>
              <a:solidFill>
                <a:srgbClr val="0D536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8EA-F045-A3BE-3472E807C3AC}"/>
              </c:ext>
            </c:extLst>
          </c:dPt>
          <c:dPt>
            <c:idx val="2"/>
            <c:bubble3D val="0"/>
            <c:spPr>
              <a:solidFill>
                <a:srgbClr val="FFCA2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8EA-F045-A3BE-3472E807C3A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8EA-F045-A3BE-3472E807C3AC}"/>
              </c:ext>
            </c:extLst>
          </c:dPt>
          <c:dPt>
            <c:idx val="4"/>
            <c:bubble3D val="0"/>
            <c:spPr>
              <a:solidFill>
                <a:srgbClr val="9DC3E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C8EA-F045-A3BE-3472E807C3AC}"/>
              </c:ext>
            </c:extLst>
          </c:dPt>
          <c:dLbls>
            <c:dLbl>
              <c:idx val="0"/>
              <c:layout>
                <c:manualLayout>
                  <c:x val="0.18001285922638033"/>
                  <c:y val="3.576108439784461E-2"/>
                </c:manualLayout>
              </c:layout>
              <c:tx>
                <c:rich>
                  <a:bodyPr/>
                  <a:lstStyle/>
                  <a:p>
                    <a:fld id="{54312BC6-9E85-4718-9504-764B7CF97032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
</a:t>
                    </a:r>
                    <a:fld id="{DB0C3982-8481-4338-A658-FBA17E4578C0}" type="CELLREF">
                      <a:rPr lang="ru-RU" baseline="0" smtClean="0">
                        <a:solidFill>
                          <a:srgbClr val="2B6CB0"/>
                        </a:solidFill>
                      </a:rPr>
                      <a:pPr/>
                      <a:t>[ССЫЛКА НА ЯЧЕЙКУ]</a:t>
                    </a:fld>
                    <a:endParaRPr lang="ru-RU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>
                    <c15:dlblFTEntry>
                      <c15:txfldGUID>{DB0C3982-8481-4338-A658-FBA17E4578C0}</c15:txfldGUID>
                      <c15:f>Лист1!$C$2</c15:f>
                      <c15:dlblFieldTableCache>
                        <c:ptCount val="1"/>
                        <c:pt idx="0">
                          <c:v>86,4</c:v>
                        </c:pt>
                      </c15:dlblFieldTableCache>
                    </c15:dlblFTEntry>
                  </c15:dlblFieldTable>
                  <c15:showDataLabelsRange val="0"/>
                </c:ext>
                <c:ext xmlns:c16="http://schemas.microsoft.com/office/drawing/2014/chart" uri="{C3380CC4-5D6E-409C-BE32-E72D297353CC}">
                  <c16:uniqueId val="{00000001-C8EA-F045-A3BE-3472E807C3AC}"/>
                </c:ext>
              </c:extLst>
            </c:dLbl>
            <c:dLbl>
              <c:idx val="1"/>
              <c:layout>
                <c:manualLayout>
                  <c:x val="-0.11287233126849593"/>
                  <c:y val="7.8992116660689421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1" i="0" u="none" strike="noStrike" kern="1200" baseline="0">
                        <a:solidFill>
                          <a:srgbClr val="2B6CB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408F0EB9-B39F-45BF-BFBC-7B792B19E8DA}" type="CATEGORYNAME">
                      <a:rPr lang="ru-RU" sz="900" baseline="0">
                        <a:solidFill>
                          <a:srgbClr val="2B6CB0"/>
                        </a:solidFill>
                      </a:rPr>
                      <a:pPr>
                        <a:defRPr sz="900" b="1">
                          <a:solidFill>
                            <a:srgbClr val="2B6CB0"/>
                          </a:solidFill>
                        </a:defRPr>
                      </a:pPr>
                      <a:t>[ИМЯ КАТЕГОРИИ]</a:t>
                    </a:fld>
                    <a:r>
                      <a:rPr lang="ru-RU" sz="900" baseline="0" dirty="0">
                        <a:solidFill>
                          <a:srgbClr val="2B6CB0"/>
                        </a:solidFill>
                      </a:rPr>
                      <a:t>
0,05%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rgbClr val="2B6CB0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686097126582509"/>
                      <c:h val="0.2020330753329166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C8EA-F045-A3BE-3472E807C3AC}"/>
                </c:ext>
              </c:extLst>
            </c:dLbl>
            <c:dLbl>
              <c:idx val="2"/>
              <c:layout>
                <c:manualLayout>
                  <c:x val="-0.27419929022956635"/>
                  <c:y val="-5.3319471241591518E-2"/>
                </c:manualLayout>
              </c:layout>
              <c:tx>
                <c:rich>
                  <a:bodyPr/>
                  <a:lstStyle/>
                  <a:p>
                    <a:fld id="{6F43A2DC-20E5-41EE-AC9A-2A60B786A50A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
</a:t>
                    </a:r>
                    <a:fld id="{845E0455-618B-45DC-8038-25E000BD57DE}" type="PERCENTAGE">
                      <a:rPr lang="ru-RU" baseline="0">
                        <a:solidFill>
                          <a:srgbClr val="2B6CB0"/>
                        </a:solidFill>
                      </a:rPr>
                      <a:pPr/>
                      <a:t>[ПРОЦЕНТ]</a:t>
                    </a:fld>
                    <a:endParaRPr lang="ru-RU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273464936601236"/>
                      <c:h val="0.1698675496688741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C8EA-F045-A3BE-3472E807C3AC}"/>
                </c:ext>
              </c:extLst>
            </c:dLbl>
            <c:dLbl>
              <c:idx val="3"/>
              <c:layout>
                <c:manualLayout>
                  <c:x val="-0.14536190824738818"/>
                  <c:y val="-0.10887538756236409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900" b="1" i="0" u="none" strike="noStrike" kern="1200" baseline="0">
                        <a:solidFill>
                          <a:srgbClr val="2B6CB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D817000B-3A79-4936-A283-E472F42A6356}" type="CATEGORYNAME">
                      <a:rPr lang="ru-RU" sz="900" baseline="0">
                        <a:solidFill>
                          <a:srgbClr val="2B6CB0"/>
                        </a:solidFill>
                      </a:rPr>
                      <a:pPr>
                        <a:defRPr sz="900" b="1">
                          <a:solidFill>
                            <a:srgbClr val="2B6CB0"/>
                          </a:solidFill>
                        </a:defRPr>
                      </a:pPr>
                      <a:t>[ИМЯ КАТЕГОРИИ]</a:t>
                    </a:fld>
                    <a:r>
                      <a:rPr lang="ru-RU" sz="900" baseline="0" dirty="0">
                        <a:solidFill>
                          <a:srgbClr val="2B6CB0"/>
                        </a:solidFill>
                      </a:rPr>
                      <a:t>
</a:t>
                    </a:r>
                    <a:fld id="{623AC200-C65F-4330-BC20-DC40A8C40A8B}" type="PERCENTAGE">
                      <a:rPr lang="ru-RU" sz="900" baseline="0">
                        <a:solidFill>
                          <a:srgbClr val="2B6CB0"/>
                        </a:solidFill>
                      </a:rPr>
                      <a:pPr>
                        <a:defRPr sz="900" b="1">
                          <a:solidFill>
                            <a:srgbClr val="2B6CB0"/>
                          </a:solidFill>
                        </a:defRPr>
                      </a:pPr>
                      <a:t>[ПРОЦЕНТ]</a:t>
                    </a:fld>
                    <a:endParaRPr lang="ru-RU" sz="900" baseline="0" dirty="0">
                      <a:solidFill>
                        <a:srgbClr val="2B6CB0"/>
                      </a:solidFill>
                    </a:endParaRPr>
                  </a:p>
                </c:rich>
              </c:tx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rgbClr val="2B6CB0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C8EA-F045-A3BE-3472E807C3AC}"/>
                </c:ext>
              </c:extLst>
            </c:dLbl>
            <c:dLbl>
              <c:idx val="4"/>
              <c:layout>
                <c:manualLayout>
                  <c:x val="0.33737440390373741"/>
                  <c:y val="2.0928977420868747E-2"/>
                </c:manualLayout>
              </c:layout>
              <c:tx>
                <c:rich>
                  <a:bodyPr/>
                  <a:lstStyle/>
                  <a:p>
                    <a:fld id="{8FC8AD0A-0994-42D1-BF77-7BF232BB87A4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
</a:t>
                    </a:r>
                    <a:fld id="{13C07FC7-FABE-4FEA-9F95-E143ED2CC4C1}" type="PERCENTAGE">
                      <a:rPr lang="ru-RU" baseline="0">
                        <a:solidFill>
                          <a:srgbClr val="C00000"/>
                        </a:solidFill>
                      </a:rPr>
                      <a:pPr/>
                      <a:t>[ПРОЦЕНТ]</a:t>
                    </a:fld>
                    <a:endParaRPr lang="ru-RU" baseline="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C8EA-F045-A3BE-3472E807C3A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rgbClr val="2B6CB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Е-Өтініш</c:v>
                </c:pt>
                <c:pt idx="1">
                  <c:v>СЭД</c:v>
                </c:pt>
                <c:pt idx="2">
                  <c:v>сайт Фонда</c:v>
                </c:pt>
                <c:pt idx="3">
                  <c:v>инстаграм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17842</c:v>
                </c:pt>
                <c:pt idx="1">
                  <c:v>10</c:v>
                </c:pt>
                <c:pt idx="2">
                  <c:v>2680</c:v>
                </c:pt>
                <c:pt idx="3">
                  <c:v>122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8EA-F045-A3BE-3472E807C3A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Е-Өтініш</c:v>
                </c:pt>
                <c:pt idx="1">
                  <c:v>СЭД</c:v>
                </c:pt>
                <c:pt idx="2">
                  <c:v>сайт Фонда</c:v>
                </c:pt>
                <c:pt idx="3">
                  <c:v>инстаграм</c:v>
                </c:pt>
              </c:strCache>
            </c:strRef>
          </c:cat>
          <c:val>
            <c:numRef>
              <c:f>Лист1!$C$2:$C$5</c:f>
            </c:numRef>
          </c:val>
          <c:extLst>
            <c:ext xmlns:c16="http://schemas.microsoft.com/office/drawing/2014/chart" uri="{C3380CC4-5D6E-409C-BE32-E72D297353CC}">
              <c16:uniqueId val="{0000000B-C8EA-F045-A3BE-3472E807C3A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ru-KZ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174503980365736"/>
          <c:y val="0.2686359068936478"/>
          <c:w val="0.42664106651209971"/>
          <c:h val="0.6741014014718484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lumMod val="67000"/>
                  </a:schemeClr>
                </a:gs>
                <a:gs pos="48000">
                  <a:schemeClr val="accent1">
                    <a:lumMod val="97000"/>
                    <a:lumOff val="3000"/>
                  </a:schemeClr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  <a:ln>
              <a:noFill/>
            </a:ln>
            <a:effectLst/>
          </c:spPr>
          <c:dPt>
            <c:idx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E5D-264C-AD28-A7E059C4BC00}"/>
              </c:ext>
            </c:extLst>
          </c:dPt>
          <c:dPt>
            <c:idx val="1"/>
            <c:bubble3D val="0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E5D-264C-AD28-A7E059C4BC00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E5D-264C-AD28-A7E059C4BC00}"/>
              </c:ext>
            </c:extLst>
          </c:dPt>
          <c:dPt>
            <c:idx val="3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E5D-264C-AD28-A7E059C4BC00}"/>
              </c:ext>
            </c:extLst>
          </c:dPt>
          <c:dPt>
            <c:idx val="4"/>
            <c:bubble3D val="0"/>
            <c:spPr>
              <a:solidFill>
                <a:srgbClr val="0088B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FE5D-264C-AD28-A7E059C4BC00}"/>
              </c:ext>
            </c:extLst>
          </c:dPt>
          <c:dPt>
            <c:idx val="5"/>
            <c:bubble3D val="0"/>
            <c:spPr>
              <a:solidFill>
                <a:srgbClr val="0D536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FE5D-264C-AD28-A7E059C4BC00}"/>
              </c:ext>
            </c:extLst>
          </c:dPt>
          <c:dPt>
            <c:idx val="6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FE5D-264C-AD28-A7E059C4BC00}"/>
              </c:ext>
            </c:extLst>
          </c:dPt>
          <c:dLbls>
            <c:dLbl>
              <c:idx val="0"/>
              <c:layout>
                <c:manualLayout>
                  <c:x val="-3.8494479575031659E-3"/>
                  <c:y val="-0.17241199105118357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349602133736089"/>
                      <c:h val="0.2528883638693619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FE5D-264C-AD28-A7E059C4BC00}"/>
                </c:ext>
              </c:extLst>
            </c:dLbl>
            <c:dLbl>
              <c:idx val="1"/>
              <c:layout>
                <c:manualLayout>
                  <c:x val="0.23104809011401745"/>
                  <c:y val="-0.14406663566148498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232354753529623"/>
                      <c:h val="0.2122848150786671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FE5D-264C-AD28-A7E059C4BC00}"/>
                </c:ext>
              </c:extLst>
            </c:dLbl>
            <c:dLbl>
              <c:idx val="2"/>
              <c:layout>
                <c:manualLayout>
                  <c:x val="0.18372704051966265"/>
                  <c:y val="2.3843547257505645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E5D-264C-AD28-A7E059C4BC00}"/>
                </c:ext>
              </c:extLst>
            </c:dLbl>
            <c:dLbl>
              <c:idx val="3"/>
              <c:layout>
                <c:manualLayout>
                  <c:x val="0.23315846766257084"/>
                  <c:y val="-0.17463778876573538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E5D-264C-AD28-A7E059C4BC00}"/>
                </c:ext>
              </c:extLst>
            </c:dLbl>
            <c:dLbl>
              <c:idx val="4"/>
              <c:layout>
                <c:manualLayout>
                  <c:x val="-0.17281410290323343"/>
                  <c:y val="0.1045246056890372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013594240683885"/>
                      <c:h val="0.3252332709755265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FE5D-264C-AD28-A7E059C4BC00}"/>
                </c:ext>
              </c:extLst>
            </c:dLbl>
            <c:dLbl>
              <c:idx val="5"/>
              <c:layout>
                <c:manualLayout>
                  <c:x val="-0.19896814447147634"/>
                  <c:y val="-7.1548510287052752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E5D-264C-AD28-A7E059C4BC00}"/>
                </c:ext>
              </c:extLst>
            </c:dLbl>
            <c:dLbl>
              <c:idx val="6"/>
              <c:layout>
                <c:manualLayout>
                  <c:x val="-0.14045122834545462"/>
                  <c:y val="-0.21797527891013974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290921769633892"/>
                      <c:h val="0.1733191122411372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FE5D-264C-AD28-A7E059C4BC00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rgbClr val="00206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по утрате трудоспособности</c:v>
                </c:pt>
                <c:pt idx="1">
                  <c:v>по потере кормильца</c:v>
                </c:pt>
                <c:pt idx="2">
                  <c:v>по потере работы</c:v>
                </c:pt>
                <c:pt idx="3">
                  <c:v>по беременности и родам</c:v>
                </c:pt>
                <c:pt idx="4">
                  <c:v>по уходу за ребенком</c:v>
                </c:pt>
                <c:pt idx="5">
                  <c:v>по социальным отчислениям</c:v>
                </c:pt>
                <c:pt idx="6">
                  <c:v>прочее</c:v>
                </c:pt>
              </c:strCache>
            </c:strRef>
          </c:cat>
          <c:val>
            <c:numRef>
              <c:f>Лист1!$B$2:$B$8</c:f>
              <c:numCache>
                <c:formatCode>0.0</c:formatCode>
                <c:ptCount val="7"/>
                <c:pt idx="0">
                  <c:v>0.8</c:v>
                </c:pt>
                <c:pt idx="1">
                  <c:v>0.9</c:v>
                </c:pt>
                <c:pt idx="2">
                  <c:v>11.4</c:v>
                </c:pt>
                <c:pt idx="3">
                  <c:v>64.8</c:v>
                </c:pt>
                <c:pt idx="4">
                  <c:v>9.6</c:v>
                </c:pt>
                <c:pt idx="5">
                  <c:v>4.5999999999999996</c:v>
                </c:pt>
                <c:pt idx="6">
                  <c:v>7.9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FE5D-264C-AD28-A7E059C4BC0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KZ"/>
    </a:p>
  </c:txPr>
  <c:externalData r:id="rId3">
    <c:autoUpdate val="0"/>
  </c:externalData>
  <c:userShapes r:id="rId4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951753664967739"/>
          <c:y val="8.838254249821198E-2"/>
          <c:w val="0.36370492215870281"/>
          <c:h val="0.81749508043041696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849-A140-91F7-FFE6798FFED6}"/>
              </c:ext>
            </c:extLst>
          </c:dPt>
          <c:dPt>
            <c:idx val="1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849-A140-91F7-FFE6798FFED6}"/>
              </c:ext>
            </c:extLst>
          </c:dPt>
          <c:dPt>
            <c:idx val="2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849-A140-91F7-FFE6798FFED6}"/>
              </c:ext>
            </c:extLst>
          </c:dPt>
          <c:dLbls>
            <c:dLbl>
              <c:idx val="3"/>
              <c:layout>
                <c:manualLayout>
                  <c:x val="-1.8558631025933112E-2"/>
                  <c:y val="-8.104366854441868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1" i="0" u="none" strike="noStrike" baseline="0">
                      <a:solidFill>
                        <a:schemeClr val="bg1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ru-K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8080706068833036E-2"/>
                      <c:h val="8.875684951734941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3849-A140-91F7-FFE6798FFED6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 i="0" u="none" strike="noStrike" baseline="0">
                    <a:solidFill>
                      <a:srgbClr val="FFFFFF"/>
                    </a:solidFill>
                    <a:latin typeface="Arial"/>
                    <a:ea typeface="Arial"/>
                    <a:cs typeface="Arial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'диаграмма 3'!$T$9:$T$14</c:f>
              <c:strCache>
                <c:ptCount val="5"/>
                <c:pt idx="0">
                  <c:v>ГЦБ (МФ РК)</c:v>
                </c:pt>
                <c:pt idx="1">
                  <c:v>Агентские облигации</c:v>
                </c:pt>
                <c:pt idx="2">
                  <c:v>Депозиты НБРК</c:v>
                </c:pt>
                <c:pt idx="3">
                  <c:v>Обратное РЕПО</c:v>
                </c:pt>
                <c:pt idx="4">
                  <c:v>Облигации МФО</c:v>
                </c:pt>
              </c:strCache>
            </c:strRef>
          </c:cat>
          <c:val>
            <c:numRef>
              <c:f>'диаграмма 3'!$U$9:$U$14</c:f>
              <c:numCache>
                <c:formatCode>0.0%</c:formatCode>
                <c:ptCount val="5"/>
                <c:pt idx="0">
                  <c:v>0.52400000000000002</c:v>
                </c:pt>
                <c:pt idx="1">
                  <c:v>0.217</c:v>
                </c:pt>
                <c:pt idx="2">
                  <c:v>7.3999999999999996E-2</c:v>
                </c:pt>
                <c:pt idx="3">
                  <c:v>9.0999999999999998E-2</c:v>
                </c:pt>
                <c:pt idx="4">
                  <c:v>9.4E-2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849-A140-91F7-FFE6798FFE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47"/>
      </c:doughnut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53349589801354602"/>
          <c:y val="0.15169139893955438"/>
          <c:w val="0.30994365575044375"/>
          <c:h val="0.7620147178696296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1000" b="0" i="0" u="none" strike="noStrike" baseline="0">
              <a:solidFill>
                <a:srgbClr val="333333"/>
              </a:solidFill>
              <a:latin typeface="Arial"/>
              <a:ea typeface="Arial"/>
              <a:cs typeface="Arial"/>
            </a:defRPr>
          </a:pPr>
          <a:endParaRPr lang="ru-KZ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KZ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.15824828463712606"/>
          <c:w val="0.69709948572679437"/>
          <c:h val="0.5618040667996850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'Собс. ср-ва'!$A$9</c:f>
              <c:strCache>
                <c:ptCount val="1"/>
                <c:pt idx="0">
                  <c:v>Собственные средства (активы), млрд. тенге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ln>
                      <a:solidFill>
                        <a:schemeClr val="accent5">
                          <a:lumMod val="75000"/>
                        </a:schemeClr>
                      </a:solidFill>
                    </a:ln>
                    <a:solidFill>
                      <a:srgbClr val="7030A0"/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'Собс. ср-ва'!$B$8:$D$8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'Собс. ср-ва'!$B$9:$D$9</c:f>
              <c:numCache>
                <c:formatCode>#\ ##0.0</c:formatCode>
                <c:ptCount val="3"/>
                <c:pt idx="0">
                  <c:v>0.6</c:v>
                </c:pt>
                <c:pt idx="1">
                  <c:v>0.8</c:v>
                </c:pt>
                <c:pt idx="2">
                  <c:v>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9E-A849-BBE2-28F7EB5D09E2}"/>
            </c:ext>
          </c:extLst>
        </c:ser>
        <c:ser>
          <c:idx val="1"/>
          <c:order val="1"/>
          <c:tx>
            <c:strRef>
              <c:f>'Собс. ср-ва'!$A$10</c:f>
              <c:strCache>
                <c:ptCount val="1"/>
                <c:pt idx="0">
                  <c:v>Активы Фонда, млрд. тенге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rgbClr val="FFC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rgbClr val="7030A0"/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'Собс. ср-ва'!$B$8:$D$8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'Собс. ср-ва'!$B$10:$D$10</c:f>
              <c:numCache>
                <c:formatCode>#,##0</c:formatCode>
                <c:ptCount val="3"/>
                <c:pt idx="0">
                  <c:v>1259</c:v>
                </c:pt>
                <c:pt idx="1">
                  <c:v>1068</c:v>
                </c:pt>
                <c:pt idx="2">
                  <c:v>1133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B9E-A849-BBE2-28F7EB5D09E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179843632"/>
        <c:axId val="181814720"/>
      </c:barChart>
      <c:lineChart>
        <c:grouping val="standard"/>
        <c:varyColors val="0"/>
        <c:ser>
          <c:idx val="2"/>
          <c:order val="2"/>
          <c:tx>
            <c:strRef>
              <c:f>'Собс. ср-ва'!$A$12</c:f>
              <c:strCache>
                <c:ptCount val="1"/>
              </c:strCache>
            </c:strRef>
          </c:tx>
          <c:spPr>
            <a:ln w="28575" cap="rnd">
              <a:solidFill>
                <a:schemeClr val="dk1">
                  <a:tint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75000"/>
                </a:schemeClr>
              </a:solidFill>
              <a:ln w="9525">
                <a:solidFill>
                  <a:schemeClr val="dk1">
                    <a:tint val="75000"/>
                  </a:schemeClr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7.8281712475484436E-3"/>
                  <c:y val="-3.910102722168681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B9E-A849-BBE2-28F7EB5D09E2}"/>
                </c:ext>
              </c:extLst>
            </c:dLbl>
            <c:dLbl>
              <c:idx val="2"/>
              <c:layout>
                <c:manualLayout>
                  <c:x val="-2.3506999125109361E-2"/>
                  <c:y val="-2.777777777777777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B9E-A849-BBE2-28F7EB5D09E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'Собс. ср-ва'!$B$8:$D$8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'Собс. ср-ва'!$B$12:$D$12</c:f>
              <c:numCache>
                <c:formatCode>General</c:formatCode>
                <c:ptCount val="3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B9E-A849-BBE2-28F7EB5D09E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41369216"/>
        <c:axId val="181813056"/>
      </c:lineChart>
      <c:catAx>
        <c:axId val="179843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81814720"/>
        <c:crosses val="autoZero"/>
        <c:auto val="1"/>
        <c:lblAlgn val="ctr"/>
        <c:lblOffset val="100"/>
        <c:noMultiLvlLbl val="0"/>
      </c:catAx>
      <c:valAx>
        <c:axId val="181814720"/>
        <c:scaling>
          <c:orientation val="minMax"/>
        </c:scaling>
        <c:delete val="1"/>
        <c:axPos val="l"/>
        <c:numFmt formatCode="#\ ##0.0" sourceLinked="1"/>
        <c:majorTickMark val="none"/>
        <c:minorTickMark val="none"/>
        <c:tickLblPos val="nextTo"/>
        <c:crossAx val="179843632"/>
        <c:crosses val="autoZero"/>
        <c:crossBetween val="between"/>
      </c:valAx>
      <c:valAx>
        <c:axId val="181813056"/>
        <c:scaling>
          <c:orientation val="minMax"/>
        </c:scaling>
        <c:delete val="1"/>
        <c:axPos val="r"/>
        <c:numFmt formatCode="General" sourceLinked="1"/>
        <c:majorTickMark val="out"/>
        <c:minorTickMark val="none"/>
        <c:tickLblPos val="nextTo"/>
        <c:crossAx val="241369216"/>
        <c:crosses val="max"/>
        <c:crossBetween val="between"/>
      </c:valAx>
      <c:catAx>
        <c:axId val="24136921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8181305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egendEntry>
        <c:idx val="2"/>
        <c:delete val="1"/>
      </c:legendEntry>
      <c:layout>
        <c:manualLayout>
          <c:xMode val="edge"/>
          <c:yMode val="edge"/>
          <c:x val="0.67971809933802474"/>
          <c:y val="0.25417988027392829"/>
          <c:w val="0.32028187713277723"/>
          <c:h val="0.5217605001877765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K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Z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8.0861762619031968E-2"/>
          <c:y val="5.5162336668808723E-2"/>
          <c:w val="0.85906159665012893"/>
          <c:h val="0.740980874237219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Доходы!$A$9</c:f>
              <c:strCache>
                <c:ptCount val="1"/>
                <c:pt idx="0">
                  <c:v>Кірістер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rgbClr val="00206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KZ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3054-40F5-BAED-03EC7E0CBFB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00206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K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Доходы!$B$8:$D$8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Доходы!$B$9:$D$9</c:f>
              <c:numCache>
                <c:formatCode>#,##0</c:formatCode>
                <c:ptCount val="3"/>
                <c:pt idx="0">
                  <c:v>3539</c:v>
                </c:pt>
                <c:pt idx="1">
                  <c:v>4181</c:v>
                </c:pt>
                <c:pt idx="2">
                  <c:v>5462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054-40F5-BAED-03EC7E0CBFBD}"/>
            </c:ext>
          </c:extLst>
        </c:ser>
        <c:ser>
          <c:idx val="1"/>
          <c:order val="1"/>
          <c:tx>
            <c:strRef>
              <c:f>Доходы!$A$10</c:f>
              <c:strCache>
                <c:ptCount val="1"/>
                <c:pt idx="0">
                  <c:v>Шығыстар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rgbClr val="FFC000"/>
              </a:solidFill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rgbClr val="00206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KZ"/>
                </a:p>
              </c:tx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2-3054-40F5-BAED-03EC7E0CBFBD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84946C35-8009-404E-ACFA-9781443B165E}" type="VALUE">
                      <a:rPr lang="en-US" b="1">
                        <a:solidFill>
                          <a:srgbClr val="002060"/>
                        </a:solidFill>
                      </a:rPr>
                      <a:pPr>
                        <a:defRPr sz="1000" b="1" i="0" u="none" strike="noStrike" kern="1200" baseline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defRPr>
                      </a:pPr>
                      <a:t>[ЗНАЧЕНИЕ]</a:t>
                    </a:fld>
                    <a:endParaRPr lang="ru-KZ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3054-40F5-BAED-03EC7E0CBFB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00206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KZ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Доходы!$B$8:$D$8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Доходы!$B$10:$D$10</c:f>
              <c:numCache>
                <c:formatCode>#,##0</c:formatCode>
                <c:ptCount val="3"/>
                <c:pt idx="0">
                  <c:v>3525</c:v>
                </c:pt>
                <c:pt idx="1">
                  <c:v>4130</c:v>
                </c:pt>
                <c:pt idx="2">
                  <c:v>5458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054-40F5-BAED-03EC7E0CBFB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179843632"/>
        <c:axId val="181814720"/>
      </c:barChart>
      <c:lineChart>
        <c:grouping val="standard"/>
        <c:varyColors val="0"/>
        <c:ser>
          <c:idx val="2"/>
          <c:order val="2"/>
          <c:tx>
            <c:strRef>
              <c:f>Доходы!$A$11</c:f>
              <c:strCache>
                <c:ptCount val="1"/>
                <c:pt idx="0">
                  <c:v>салық салынғанға дейінгі Пайда</c:v>
                </c:pt>
              </c:strCache>
            </c:strRef>
          </c:tx>
          <c:spPr>
            <a:ln w="28575" cap="rnd">
              <a:solidFill>
                <a:schemeClr val="dk1">
                  <a:tint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>
                  <a:lumMod val="75000"/>
                </a:schemeClr>
              </a:solidFill>
              <a:ln w="9525">
                <a:solidFill>
                  <a:schemeClr val="dk1">
                    <a:tint val="75000"/>
                  </a:schemeClr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2.3506889763779529E-2"/>
                  <c:y val="2.859552399392297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rgbClr val="00206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KZ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534711286089238"/>
                      <c:h val="7.400481189851268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3054-40F5-BAED-03EC7E0CBFBD}"/>
                </c:ext>
              </c:extLst>
            </c:dLbl>
            <c:dLbl>
              <c:idx val="1"/>
              <c:layout>
                <c:manualLayout>
                  <c:x val="-1.388888888888899E-2"/>
                  <c:y val="3.8040899658290531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rgbClr val="002060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KZ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4999999999999997E-2"/>
                      <c:h val="7.798384429949629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3054-40F5-BAED-03EC7E0CBFBD}"/>
                </c:ext>
              </c:extLst>
            </c:dLbl>
            <c:dLbl>
              <c:idx val="2"/>
              <c:layout>
                <c:manualLayout>
                  <c:x val="-1.517366579177613E-2"/>
                  <c:y val="-2.777777777777782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054-40F5-BAED-03EC7E0CBFB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00206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Доходы!$B$8:$D$8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Доходы!$B$11:$D$11</c:f>
              <c:numCache>
                <c:formatCode>General</c:formatCode>
                <c:ptCount val="3"/>
                <c:pt idx="0">
                  <c:v>14</c:v>
                </c:pt>
                <c:pt idx="1">
                  <c:v>51</c:v>
                </c:pt>
                <c:pt idx="2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3054-40F5-BAED-03EC7E0CBFB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41369216"/>
        <c:axId val="181813056"/>
      </c:lineChart>
      <c:catAx>
        <c:axId val="179843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Z"/>
          </a:p>
        </c:txPr>
        <c:crossAx val="181814720"/>
        <c:crosses val="autoZero"/>
        <c:auto val="1"/>
        <c:lblAlgn val="ctr"/>
        <c:lblOffset val="100"/>
        <c:noMultiLvlLbl val="0"/>
      </c:catAx>
      <c:valAx>
        <c:axId val="181814720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179843632"/>
        <c:crosses val="autoZero"/>
        <c:crossBetween val="between"/>
      </c:valAx>
      <c:valAx>
        <c:axId val="181813056"/>
        <c:scaling>
          <c:orientation val="minMax"/>
        </c:scaling>
        <c:delete val="1"/>
        <c:axPos val="r"/>
        <c:numFmt formatCode="General" sourceLinked="1"/>
        <c:majorTickMark val="out"/>
        <c:minorTickMark val="none"/>
        <c:tickLblPos val="nextTo"/>
        <c:crossAx val="241369216"/>
        <c:crosses val="max"/>
        <c:crossBetween val="between"/>
      </c:valAx>
      <c:catAx>
        <c:axId val="24136921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8181305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b" anchorCtr="1"/>
          <a:lstStyle/>
          <a:p>
            <a:pPr>
              <a:defRPr sz="800" b="0" i="0" u="none" strike="noStrike" kern="1200" baseline="0">
                <a:solidFill>
                  <a:srgbClr val="F0F4F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Z"/>
          </a:p>
        </c:txPr>
      </c:legendEntry>
      <c:legendEntry>
        <c:idx val="1"/>
        <c:txPr>
          <a:bodyPr rot="0" spcFirstLastPara="1" vertOverflow="ellipsis" vert="horz" wrap="square" anchor="b" anchorCtr="1"/>
          <a:lstStyle/>
          <a:p>
            <a:pPr>
              <a:defRPr sz="800" b="0" i="0" u="none" strike="noStrike" kern="1200" baseline="0">
                <a:solidFill>
                  <a:srgbClr val="F0F4F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Z"/>
          </a:p>
        </c:txPr>
      </c:legendEntry>
      <c:layout>
        <c:manualLayout>
          <c:xMode val="edge"/>
          <c:yMode val="edge"/>
          <c:x val="5.6416728378149886E-2"/>
          <c:y val="0.85979678973024909"/>
          <c:w val="0.90105555555555561"/>
          <c:h val="0.1006922616622409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b" anchorCtr="1"/>
        <a:lstStyle/>
        <a:p>
          <a:pPr>
            <a:defRPr sz="800" b="0" i="0" u="none" strike="noStrike" kern="1200" baseline="0">
              <a:solidFill>
                <a:srgbClr val="F0F4F8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K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Z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189694511855907"/>
          <c:y val="2.8895543259095515E-2"/>
          <c:w val="0.84071139303502096"/>
          <c:h val="0.73652199052765088"/>
        </c:manualLayout>
      </c:layout>
      <c:barChart>
        <c:barDir val="col"/>
        <c:grouping val="stacked"/>
        <c:varyColors val="0"/>
        <c:ser>
          <c:idx val="2"/>
          <c:order val="0"/>
          <c:tx>
            <c:strRef>
              <c:f>'по срокам'!$B$5:$C$5</c:f>
              <c:strCache>
                <c:ptCount val="2"/>
                <c:pt idx="0">
                  <c:v>Краткосрочные</c:v>
                </c:pt>
                <c:pt idx="1">
                  <c:v>до 1 года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scene3d>
              <a:camera prst="orthographicFront"/>
              <a:lightRig rig="threePt" dir="t"/>
            </a:scene3d>
            <a:sp3d prstMaterial="metal"/>
          </c:spPr>
          <c:invertIfNegative val="0"/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00" b="1" i="0" u="none" strike="noStrike" baseline="0">
                    <a:solidFill>
                      <a:srgbClr val="003366"/>
                    </a:solidFill>
                    <a:latin typeface="Arial" panose="020B0604020202020204" pitchFamily="34" charset="0"/>
                    <a:ea typeface="Times New Roman"/>
                    <a:cs typeface="Arial" panose="020B0604020202020204" pitchFamily="34" charset="0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'по срокам'!$D$4:$O$4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'по срокам'!$D$5:$O$5</c:f>
              <c:numCache>
                <c:formatCode>0.0%</c:formatCode>
                <c:ptCount val="3"/>
                <c:pt idx="0">
                  <c:v>5.0999999999999997E-2</c:v>
                </c:pt>
                <c:pt idx="1">
                  <c:v>5.198926523011968E-2</c:v>
                </c:pt>
                <c:pt idx="2">
                  <c:v>0.27239999999999998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AB-4406-9ED9-69EAE2ACC76F}"/>
            </c:ext>
          </c:extLst>
        </c:ser>
        <c:ser>
          <c:idx val="1"/>
          <c:order val="1"/>
          <c:tx>
            <c:strRef>
              <c:f>'по срокам'!$B$6:$C$6</c:f>
              <c:strCache>
                <c:ptCount val="2"/>
                <c:pt idx="0">
                  <c:v>Среднесрочные</c:v>
                </c:pt>
                <c:pt idx="1">
                  <c:v>от 1 года до 5 лет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 prstMaterial="metal"/>
          </c:spPr>
          <c:invertIfNegative val="0"/>
          <c:dLbls>
            <c:dLbl>
              <c:idx val="6"/>
              <c:layout>
                <c:manualLayout>
                  <c:x val="-1.679385699224137E-3"/>
                  <c:y val="1.3029315960912013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800" b="1" i="1" u="none" strike="noStrike" baseline="0">
                      <a:solidFill>
                        <a:srgbClr val="FF0000"/>
                      </a:solidFill>
                      <a:latin typeface="Arial" panose="020B0604020202020204" pitchFamily="34" charset="0"/>
                      <a:ea typeface="Times New Roman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4AB-4406-9ED9-69EAE2ACC76F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00" b="1" i="1" u="none" strike="noStrike" baseline="0">
                    <a:solidFill>
                      <a:srgbClr val="FF0000"/>
                    </a:solidFill>
                    <a:latin typeface="Arial" panose="020B0604020202020204" pitchFamily="34" charset="0"/>
                    <a:ea typeface="Times New Roman"/>
                    <a:cs typeface="Arial" panose="020B0604020202020204" pitchFamily="34" charset="0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'по срокам'!$D$4:$O$4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'по срокам'!$D$6:$O$6</c:f>
              <c:numCache>
                <c:formatCode>0.0%</c:formatCode>
                <c:ptCount val="3"/>
                <c:pt idx="0">
                  <c:v>0.34699999999999998</c:v>
                </c:pt>
                <c:pt idx="1">
                  <c:v>0.3423165932630387</c:v>
                </c:pt>
                <c:pt idx="2">
                  <c:v>0.30280000000000001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4AB-4406-9ED9-69EAE2ACC76F}"/>
            </c:ext>
          </c:extLst>
        </c:ser>
        <c:ser>
          <c:idx val="0"/>
          <c:order val="2"/>
          <c:tx>
            <c:strRef>
              <c:f>'по срокам'!$B$7:$C$7</c:f>
              <c:strCache>
                <c:ptCount val="2"/>
                <c:pt idx="0">
                  <c:v>Долгосрочные</c:v>
                </c:pt>
                <c:pt idx="1">
                  <c:v>более 5 лет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scene3d>
              <a:camera prst="orthographicFront"/>
              <a:lightRig rig="contrasting" dir="t"/>
            </a:scene3d>
            <a:sp3d prstMaterial="metal"/>
          </c:spPr>
          <c:invertIfNegative val="0"/>
          <c:dLbls>
            <c:dLbl>
              <c:idx val="6"/>
              <c:layout>
                <c:manualLayout>
                  <c:x val="1.6793856992240138E-3"/>
                  <c:y val="-8.6862106406080351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800" b="1" i="1" u="none" strike="noStrike" baseline="0">
                      <a:solidFill>
                        <a:srgbClr val="003366"/>
                      </a:solidFill>
                      <a:latin typeface="Arial" panose="020B0604020202020204" pitchFamily="34" charset="0"/>
                      <a:ea typeface="Times New Roman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4AB-4406-9ED9-69EAE2ACC76F}"/>
                </c:ext>
              </c:extLst>
            </c:dLbl>
            <c:dLbl>
              <c:idx val="7"/>
              <c:layout>
                <c:manualLayout>
                  <c:x val="0"/>
                  <c:y val="-8.6862106406079952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800" b="1" i="1" u="none" strike="noStrike" baseline="0">
                      <a:solidFill>
                        <a:srgbClr val="003366"/>
                      </a:solidFill>
                      <a:latin typeface="Arial" panose="020B0604020202020204" pitchFamily="34" charset="0"/>
                      <a:ea typeface="Times New Roman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4AB-4406-9ED9-69EAE2ACC76F}"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00" b="1" i="1" u="none" strike="noStrike" baseline="0">
                    <a:solidFill>
                      <a:srgbClr val="003366"/>
                    </a:solidFill>
                    <a:latin typeface="Arial" panose="020B0604020202020204" pitchFamily="34" charset="0"/>
                    <a:ea typeface="Times New Roman"/>
                    <a:cs typeface="Arial" panose="020B0604020202020204" pitchFamily="34" charset="0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'по срокам'!$D$4:$O$4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'по срокам'!$D$7:$O$7</c:f>
              <c:numCache>
                <c:formatCode>0.0%</c:formatCode>
                <c:ptCount val="3"/>
                <c:pt idx="0">
                  <c:v>0.60199999999999998</c:v>
                </c:pt>
                <c:pt idx="1">
                  <c:v>0.60569414150684242</c:v>
                </c:pt>
                <c:pt idx="2">
                  <c:v>0.42480000000000001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4AB-4406-9ED9-69EAE2ACC7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916020735"/>
        <c:axId val="1"/>
      </c:barChart>
      <c:catAx>
        <c:axId val="1916020735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 b="1" i="0" u="none" strike="noStrike" baseline="0">
                <a:solidFill>
                  <a:srgbClr val="003366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defRPr>
            </a:pPr>
            <a:endParaRPr lang="ru-KZ"/>
          </a:p>
        </c:txPr>
        <c:crossAx val="1"/>
        <c:crosses val="autoZero"/>
        <c:auto val="1"/>
        <c:lblAlgn val="ctr"/>
        <c:lblOffset val="100"/>
        <c:noMultiLvlLbl val="1"/>
      </c:catAx>
      <c:valAx>
        <c:axId val="1"/>
        <c:scaling>
          <c:orientation val="minMax"/>
        </c:scaling>
        <c:delete val="0"/>
        <c:axPos val="l"/>
        <c:numFmt formatCode="0.0%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900" b="0" i="0" u="none" strike="noStrike" baseline="0">
                <a:solidFill>
                  <a:srgbClr val="2B6CB0"/>
                </a:solidFill>
                <a:latin typeface="Times New Roman"/>
                <a:ea typeface="Times New Roman"/>
                <a:cs typeface="Times New Roman"/>
              </a:defRPr>
            </a:pPr>
            <a:endParaRPr lang="ru-KZ"/>
          </a:p>
        </c:txPr>
        <c:crossAx val="1916020735"/>
        <c:crosses val="autoZero"/>
        <c:crossBetween val="between"/>
      </c:valAx>
      <c:spPr>
        <a:ln>
          <a:noFill/>
        </a:ln>
      </c:spPr>
    </c:plotArea>
    <c:legend>
      <c:legendPos val="b"/>
      <c:layout>
        <c:manualLayout>
          <c:xMode val="edge"/>
          <c:yMode val="edge"/>
          <c:x val="0.11803513348206469"/>
          <c:y val="0.81795932890765388"/>
          <c:w val="0.79405386537787359"/>
          <c:h val="0.11759023105903477"/>
        </c:manualLayout>
      </c:layout>
      <c:overlay val="0"/>
      <c:txPr>
        <a:bodyPr/>
        <a:lstStyle/>
        <a:p>
          <a:pPr>
            <a:defRPr sz="800" b="1" i="1" u="none" strike="noStrike" baseline="0">
              <a:solidFill>
                <a:srgbClr val="003366"/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</a:defRPr>
          </a:pPr>
          <a:endParaRPr lang="ru-KZ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ru-KZ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42"/>
    </mc:Choice>
    <mc:Fallback>
      <c:style val="4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9078950410742052E-2"/>
          <c:y val="5.3196171692183845E-2"/>
          <c:w val="0.84902829173022165"/>
          <c:h val="0.655653858464340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'ИУ с переоценкой'!$B$5</c:f>
              <c:strCache>
                <c:ptCount val="1"/>
                <c:pt idx="0">
                  <c:v>Активы ГФСС, размещенные в финансовые инструменты, млрд. тенге</c:v>
                </c:pt>
              </c:strCache>
            </c:strRef>
          </c:tx>
          <c:invertIfNegative val="0"/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 i="0" u="none" strike="noStrike" baseline="0">
                    <a:solidFill>
                      <a:srgbClr val="FFFFFF"/>
                    </a:solidFill>
                    <a:latin typeface="Times New Roman" panose="02020603050405020304" pitchFamily="18" charset="0"/>
                    <a:ea typeface="Arial"/>
                    <a:cs typeface="Times New Roman" panose="02020603050405020304" pitchFamily="18" charset="0"/>
                  </a:defRPr>
                </a:pPr>
                <a:endParaRPr lang="ru-K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'ИУ с переоценкой'!$C$4:$N$4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'ИУ с переоценкой'!$C$5:$N$5</c:f>
              <c:numCache>
                <c:formatCode>_ * #\ ##0.0_)\ _₽_ ;_ * \(#\ ##0.0\)\ _₽_ ;_ * "-"??_)\ _₽_ ;_ @_ </c:formatCode>
                <c:ptCount val="3"/>
                <c:pt idx="0">
                  <c:v>1150.3146395640099</c:v>
                </c:pt>
                <c:pt idx="1">
                  <c:v>938.2</c:v>
                </c:pt>
                <c:pt idx="2">
                  <c:v>1098.5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BF-6A4A-862D-E15377FADAC8}"/>
            </c:ext>
          </c:extLst>
        </c:ser>
        <c:ser>
          <c:idx val="1"/>
          <c:order val="1"/>
          <c:tx>
            <c:strRef>
              <c:f>'ИУ с переоценкой'!$B$6</c:f>
              <c:strCache>
                <c:ptCount val="1"/>
                <c:pt idx="0">
                  <c:v>Инвестиционный доход за отчетный период, млрд. тенге</c:v>
                </c:pt>
              </c:strCache>
            </c:strRef>
          </c:tx>
          <c:invertIfNegative val="0"/>
          <c:dLbls>
            <c:dLbl>
              <c:idx val="2"/>
              <c:layout>
                <c:manualLayout>
                  <c:x val="2.3680943478622449E-3"/>
                  <c:y val="-4.04836230993823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2DE-4AF7-9D70-073082D96F75}"/>
                </c:ext>
              </c:extLst>
            </c:dLbl>
            <c:dLbl>
              <c:idx val="3"/>
              <c:layout>
                <c:manualLayout>
                  <c:x val="9.1220068415051314E-3"/>
                  <c:y val="2.8429282160625444E-3"/>
                </c:manualLayout>
              </c:layout>
              <c:spPr>
                <a:solidFill>
                  <a:schemeClr val="lt1"/>
                </a:solidFill>
                <a:ln w="25400" cap="flat" cmpd="sng" algn="ctr">
                  <a:noFill/>
                  <a:prstDash val="solid"/>
                </a:ln>
                <a:effectLst/>
              </c:spPr>
              <c:txPr>
                <a:bodyPr/>
                <a:lstStyle/>
                <a:p>
                  <a:pPr>
                    <a:defRPr sz="800" b="1" i="0" u="none" strike="noStrike" baseline="0">
                      <a:solidFill>
                        <a:srgbClr val="FF0000"/>
                      </a:solidFill>
                      <a:latin typeface="Arial" panose="020B0604020202020204" pitchFamily="34" charset="0"/>
                      <a:ea typeface="Arial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0BF-6A4A-862D-E15377FADAC8}"/>
                </c:ext>
              </c:extLst>
            </c:dLbl>
            <c:spPr>
              <a:solidFill>
                <a:schemeClr val="lt1"/>
              </a:solidFill>
              <a:ln w="25400" cap="flat" cmpd="sng" algn="ctr">
                <a:noFill/>
                <a:prstDash val="solid"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00" b="1" i="0" u="none" strike="noStrike" baseline="0">
                    <a:solidFill>
                      <a:srgbClr val="FF0000"/>
                    </a:solidFill>
                    <a:latin typeface="Arial" panose="020B0604020202020204" pitchFamily="34" charset="0"/>
                    <a:ea typeface="Arial"/>
                    <a:cs typeface="Arial" panose="020B0604020202020204" pitchFamily="34" charset="0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'ИУ с переоценкой'!$C$4:$N$4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'ИУ с переоценкой'!$C$6:$N$6</c:f>
              <c:numCache>
                <c:formatCode>_ * #\ ##0.0_)\ _₽_ ;_ * \(#\ ##0.0\)\ _₽_ ;_ * "-"??_)\ _₽_ ;_ @_ </c:formatCode>
                <c:ptCount val="3"/>
                <c:pt idx="0">
                  <c:v>95.906509222150078</c:v>
                </c:pt>
                <c:pt idx="1">
                  <c:v>146.9</c:v>
                </c:pt>
                <c:pt idx="2">
                  <c:v>35.299999999999997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0BF-6A4A-862D-E15377FADA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axId val="1594146496"/>
        <c:axId val="1"/>
      </c:barChart>
      <c:lineChart>
        <c:grouping val="standard"/>
        <c:varyColors val="0"/>
        <c:ser>
          <c:idx val="2"/>
          <c:order val="2"/>
          <c:tx>
            <c:strRef>
              <c:f>'ИУ с переоценкой'!$B$7</c:f>
              <c:strCache>
                <c:ptCount val="1"/>
                <c:pt idx="0">
                  <c:v>Доходность активов за отчетный период, в %</c:v>
                </c:pt>
              </c:strCache>
            </c:strRef>
          </c:tx>
          <c:dLbls>
            <c:dLbl>
              <c:idx val="0"/>
              <c:layout>
                <c:manualLayout>
                  <c:x val="-1.8244013683010263E-2"/>
                  <c:y val="-5.4015636105188343E-2"/>
                </c:manualLayout>
              </c:layout>
              <c:spPr>
                <a:solidFill>
                  <a:schemeClr val="lt1"/>
                </a:solidFill>
                <a:ln w="25400" cap="flat" cmpd="sng" algn="ctr">
                  <a:solidFill>
                    <a:schemeClr val="accent3"/>
                  </a:solidFill>
                  <a:prstDash val="solid"/>
                </a:ln>
                <a:effectLst/>
              </c:spPr>
              <c:txPr>
                <a:bodyPr/>
                <a:lstStyle/>
                <a:p>
                  <a:pPr>
                    <a:defRPr sz="800" b="0" i="0" u="none" strike="noStrike" baseline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0BF-6A4A-862D-E15377FADAC8}"/>
                </c:ext>
              </c:extLst>
            </c:dLbl>
            <c:dLbl>
              <c:idx val="1"/>
              <c:layout>
                <c:manualLayout>
                  <c:x val="-4.5095944034663328E-3"/>
                  <c:y val="2.2743425728500355E-2"/>
                </c:manualLayout>
              </c:layout>
              <c:spPr>
                <a:solidFill>
                  <a:schemeClr val="lt1"/>
                </a:solidFill>
                <a:ln w="25400" cap="flat" cmpd="sng" algn="ctr">
                  <a:solidFill>
                    <a:schemeClr val="accent3"/>
                  </a:solidFill>
                  <a:prstDash val="solid"/>
                </a:ln>
                <a:effectLst/>
              </c:spPr>
              <c:txPr>
                <a:bodyPr/>
                <a:lstStyle/>
                <a:p>
                  <a:pPr>
                    <a:defRPr sz="800" b="0" i="0" u="none" strike="noStrike" baseline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0BF-6A4A-862D-E15377FADAC8}"/>
                </c:ext>
              </c:extLst>
            </c:dLbl>
            <c:dLbl>
              <c:idx val="2"/>
              <c:layout>
                <c:manualLayout>
                  <c:x val="-2.2617409977903024E-2"/>
                  <c:y val="-2.2743425728500355E-2"/>
                </c:manualLayout>
              </c:layout>
              <c:spPr>
                <a:solidFill>
                  <a:schemeClr val="lt1"/>
                </a:solidFill>
                <a:ln w="25400" cap="flat" cmpd="sng" algn="ctr">
                  <a:solidFill>
                    <a:schemeClr val="accent3"/>
                  </a:solidFill>
                  <a:prstDash val="solid"/>
                </a:ln>
                <a:effectLst/>
              </c:spPr>
              <c:txPr>
                <a:bodyPr/>
                <a:lstStyle/>
                <a:p>
                  <a:pPr>
                    <a:defRPr sz="800" b="0" i="0" u="none" strike="noStrike" baseline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0BF-6A4A-862D-E15377FADAC8}"/>
                </c:ext>
              </c:extLst>
            </c:dLbl>
            <c:dLbl>
              <c:idx val="3"/>
              <c:layout>
                <c:manualLayout>
                  <c:x val="-4.0864101473481823E-2"/>
                  <c:y val="3.4115138592750532E-2"/>
                </c:manualLayout>
              </c:layout>
              <c:spPr>
                <a:solidFill>
                  <a:schemeClr val="lt1"/>
                </a:solidFill>
                <a:ln w="25400" cap="flat" cmpd="sng" algn="ctr">
                  <a:solidFill>
                    <a:schemeClr val="accent3"/>
                  </a:solidFill>
                  <a:prstDash val="solid"/>
                </a:ln>
                <a:effectLst/>
              </c:spPr>
              <c:txPr>
                <a:bodyPr/>
                <a:lstStyle/>
                <a:p>
                  <a:pPr>
                    <a:defRPr sz="800" b="0" i="0" u="none" strike="noStrike" baseline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0BF-6A4A-862D-E15377FADAC8}"/>
                </c:ext>
              </c:extLst>
            </c:dLbl>
            <c:dLbl>
              <c:idx val="4"/>
              <c:layout>
                <c:manualLayout>
                  <c:x val="-2.5334619733798226E-2"/>
                  <c:y val="3.4115138592750532E-2"/>
                </c:manualLayout>
              </c:layout>
              <c:spPr>
                <a:solidFill>
                  <a:schemeClr val="lt1"/>
                </a:solidFill>
                <a:ln w="25400" cap="flat" cmpd="sng" algn="ctr">
                  <a:solidFill>
                    <a:schemeClr val="accent3"/>
                  </a:solidFill>
                  <a:prstDash val="solid"/>
                </a:ln>
                <a:effectLst/>
              </c:spPr>
              <c:txPr>
                <a:bodyPr/>
                <a:lstStyle/>
                <a:p>
                  <a:pPr>
                    <a:defRPr sz="800" b="0" i="0" u="none" strike="noStrike" baseline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0BF-6A4A-862D-E15377FADAC8}"/>
                </c:ext>
              </c:extLst>
            </c:dLbl>
            <c:dLbl>
              <c:idx val="5"/>
              <c:layout>
                <c:manualLayout>
                  <c:x val="-3.0186424325417821E-2"/>
                  <c:y val="-4.548685145700071E-2"/>
                </c:manualLayout>
              </c:layout>
              <c:spPr>
                <a:solidFill>
                  <a:schemeClr val="lt1"/>
                </a:solidFill>
                <a:ln w="25400" cap="flat" cmpd="sng" algn="ctr">
                  <a:solidFill>
                    <a:schemeClr val="accent3"/>
                  </a:solidFill>
                  <a:prstDash val="solid"/>
                </a:ln>
                <a:effectLst/>
              </c:spPr>
              <c:txPr>
                <a:bodyPr/>
                <a:lstStyle/>
                <a:p>
                  <a:pPr>
                    <a:defRPr sz="800" b="0" i="0" u="none" strike="noStrike" baseline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0BF-6A4A-862D-E15377FADAC8}"/>
                </c:ext>
              </c:extLst>
            </c:dLbl>
            <c:dLbl>
              <c:idx val="7"/>
              <c:layout>
                <c:manualLayout>
                  <c:x val="-6.6750104297037963E-3"/>
                  <c:y val="-3.4115138592750532E-2"/>
                </c:manualLayout>
              </c:layout>
              <c:spPr>
                <a:solidFill>
                  <a:schemeClr val="lt1"/>
                </a:solidFill>
                <a:ln w="25400" cap="flat" cmpd="sng" algn="ctr">
                  <a:solidFill>
                    <a:schemeClr val="accent3"/>
                  </a:solidFill>
                  <a:prstDash val="solid"/>
                </a:ln>
                <a:effectLst/>
              </c:spPr>
              <c:txPr>
                <a:bodyPr/>
                <a:lstStyle/>
                <a:p>
                  <a:pPr>
                    <a:defRPr sz="800" b="0" i="0" u="none" strike="noStrike" baseline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0BF-6A4A-862D-E15377FADAC8}"/>
                </c:ext>
              </c:extLst>
            </c:dLbl>
            <c:spPr>
              <a:solidFill>
                <a:schemeClr val="lt1"/>
              </a:solidFill>
              <a:ln w="25400" cap="flat" cmpd="sng" algn="ctr">
                <a:solidFill>
                  <a:schemeClr val="accent3"/>
                </a:solidFill>
                <a:prstDash val="solid"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00" b="0" i="0" u="none" strike="noStrike" baseline="0">
                    <a:solidFill>
                      <a:srgbClr val="000000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'ИУ с переоценкой'!$C$4:$N$4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'ИУ с переоценкой'!$C$7:$N$7</c:f>
              <c:numCache>
                <c:formatCode>_ * #\ ##0.0_)\ _₽_ ;_ * \(#\ ##0.0\)\ _₽_ ;_ * "-"??_)\ _₽_ ;_ @_ </c:formatCode>
                <c:ptCount val="3"/>
                <c:pt idx="0">
                  <c:v>7.3</c:v>
                </c:pt>
                <c:pt idx="1">
                  <c:v>12.77</c:v>
                </c:pt>
                <c:pt idx="2">
                  <c:v>3.8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80BF-6A4A-862D-E15377FADAC8}"/>
            </c:ext>
          </c:extLst>
        </c:ser>
        <c:ser>
          <c:idx val="3"/>
          <c:order val="3"/>
          <c:tx>
            <c:strRef>
              <c:f>'ИУ с переоценкой'!$B$8</c:f>
              <c:strCache>
                <c:ptCount val="1"/>
                <c:pt idx="0">
                  <c:v>Инфляция за отчетный период, в %</c:v>
                </c:pt>
              </c:strCache>
            </c:strRef>
          </c:tx>
          <c:marker>
            <c:spPr>
              <a:solidFill>
                <a:srgbClr val="FFFF00"/>
              </a:solidFill>
            </c:spPr>
          </c:marker>
          <c:dLbls>
            <c:dLbl>
              <c:idx val="0"/>
              <c:layout>
                <c:manualLayout>
                  <c:x val="1.8617964117648665E-3"/>
                  <c:y val="-5.2119748536030674E-17"/>
                </c:manualLayout>
              </c:layout>
              <c:spPr>
                <a:solidFill>
                  <a:schemeClr val="lt1"/>
                </a:solidFill>
                <a:ln w="25400" cap="flat" cmpd="sng" algn="ctr">
                  <a:solidFill>
                    <a:schemeClr val="accent4"/>
                  </a:solidFill>
                  <a:prstDash val="solid"/>
                </a:ln>
                <a:effectLst/>
              </c:spPr>
              <c:txPr>
                <a:bodyPr/>
                <a:lstStyle/>
                <a:p>
                  <a:pPr>
                    <a:defRPr sz="800" b="0" i="0" u="none" strike="noStrike" baseline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0BF-6A4A-862D-E15377FADAC8}"/>
                </c:ext>
              </c:extLst>
            </c:dLbl>
            <c:dLbl>
              <c:idx val="1"/>
              <c:layout>
                <c:manualLayout>
                  <c:x val="-2.0577537069052632E-2"/>
                  <c:y val="-4.2643923240938165E-2"/>
                </c:manualLayout>
              </c:layout>
              <c:spPr>
                <a:solidFill>
                  <a:schemeClr val="lt1"/>
                </a:solidFill>
                <a:ln w="25400" cap="flat" cmpd="sng" algn="ctr">
                  <a:solidFill>
                    <a:schemeClr val="accent4"/>
                  </a:solidFill>
                  <a:prstDash val="solid"/>
                </a:ln>
                <a:effectLst/>
              </c:spPr>
              <c:txPr>
                <a:bodyPr/>
                <a:lstStyle/>
                <a:p>
                  <a:pPr>
                    <a:defRPr sz="800" b="0" i="0" u="none" strike="noStrike" baseline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80BF-6A4A-862D-E15377FADAC8}"/>
                </c:ext>
              </c:extLst>
            </c:dLbl>
            <c:dLbl>
              <c:idx val="2"/>
              <c:layout>
                <c:manualLayout>
                  <c:x val="-3.8826572276799451E-3"/>
                  <c:y val="-2.2743425728500355E-2"/>
                </c:manualLayout>
              </c:layout>
              <c:spPr>
                <a:solidFill>
                  <a:schemeClr val="lt1"/>
                </a:solidFill>
                <a:ln w="25400" cap="flat" cmpd="sng" algn="ctr">
                  <a:solidFill>
                    <a:schemeClr val="accent4"/>
                  </a:solidFill>
                  <a:prstDash val="solid"/>
                </a:ln>
                <a:effectLst/>
              </c:spPr>
              <c:txPr>
                <a:bodyPr/>
                <a:lstStyle/>
                <a:p>
                  <a:pPr>
                    <a:defRPr sz="800" b="0" i="0" u="none" strike="noStrike" baseline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80BF-6A4A-862D-E15377FADAC8}"/>
                </c:ext>
              </c:extLst>
            </c:dLbl>
            <c:dLbl>
              <c:idx val="3"/>
              <c:layout>
                <c:manualLayout>
                  <c:x val="-1.1485232891548083E-2"/>
                  <c:y val="5.1172707889125799E-2"/>
                </c:manualLayout>
              </c:layout>
              <c:spPr>
                <a:solidFill>
                  <a:schemeClr val="lt1"/>
                </a:solidFill>
                <a:ln w="25400" cap="flat" cmpd="sng" algn="ctr">
                  <a:solidFill>
                    <a:schemeClr val="accent4"/>
                  </a:solidFill>
                  <a:prstDash val="solid"/>
                </a:ln>
                <a:effectLst/>
              </c:spPr>
              <c:txPr>
                <a:bodyPr/>
                <a:lstStyle/>
                <a:p>
                  <a:pPr>
                    <a:defRPr sz="800" b="0" i="0" u="none" strike="noStrike" baseline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80BF-6A4A-862D-E15377FADAC8}"/>
                </c:ext>
              </c:extLst>
            </c:dLbl>
            <c:dLbl>
              <c:idx val="4"/>
              <c:layout>
                <c:manualLayout>
                  <c:x val="-2.2641339793000249E-2"/>
                  <c:y val="-1.4214641080312774E-2"/>
                </c:manualLayout>
              </c:layout>
              <c:spPr>
                <a:solidFill>
                  <a:schemeClr val="lt1"/>
                </a:solidFill>
                <a:ln w="25400" cap="flat" cmpd="sng" algn="ctr">
                  <a:solidFill>
                    <a:schemeClr val="accent4"/>
                  </a:solidFill>
                  <a:prstDash val="solid"/>
                </a:ln>
                <a:effectLst/>
              </c:spPr>
              <c:txPr>
                <a:bodyPr/>
                <a:lstStyle/>
                <a:p>
                  <a:pPr>
                    <a:defRPr sz="800" b="0" i="0" u="none" strike="noStrike" baseline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80BF-6A4A-862D-E15377FADAC8}"/>
                </c:ext>
              </c:extLst>
            </c:dLbl>
            <c:dLbl>
              <c:idx val="5"/>
              <c:layout>
                <c:manualLayout>
                  <c:x val="-9.7007044079965594E-3"/>
                  <c:y val="4.2643923240938165E-2"/>
                </c:manualLayout>
              </c:layout>
              <c:spPr>
                <a:solidFill>
                  <a:schemeClr val="lt1"/>
                </a:solidFill>
                <a:ln w="25400" cap="flat" cmpd="sng" algn="ctr">
                  <a:solidFill>
                    <a:schemeClr val="accent4"/>
                  </a:solidFill>
                  <a:prstDash val="solid"/>
                </a:ln>
                <a:effectLst/>
              </c:spPr>
              <c:txPr>
                <a:bodyPr/>
                <a:lstStyle/>
                <a:p>
                  <a:pPr>
                    <a:defRPr sz="800" b="0" i="0" u="none" strike="noStrike" baseline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80BF-6A4A-862D-E15377FADAC8}"/>
                </c:ext>
              </c:extLst>
            </c:dLbl>
            <c:dLbl>
              <c:idx val="6"/>
              <c:layout>
                <c:manualLayout>
                  <c:x val="-1.8038331454340473E-2"/>
                  <c:y val="4.548685145700071E-2"/>
                </c:manualLayout>
              </c:layout>
              <c:spPr>
                <a:solidFill>
                  <a:schemeClr val="lt1"/>
                </a:solidFill>
                <a:ln w="25400" cap="flat" cmpd="sng" algn="ctr">
                  <a:solidFill>
                    <a:schemeClr val="accent4"/>
                  </a:solidFill>
                  <a:prstDash val="solid"/>
                </a:ln>
                <a:effectLst/>
              </c:spPr>
              <c:txPr>
                <a:bodyPr/>
                <a:lstStyle/>
                <a:p>
                  <a:pPr>
                    <a:defRPr sz="800" b="0" i="0" u="none" strike="noStrike" baseline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80BF-6A4A-862D-E15377FADAC8}"/>
                </c:ext>
              </c:extLst>
            </c:dLbl>
            <c:dLbl>
              <c:idx val="7"/>
              <c:layout>
                <c:manualLayout>
                  <c:x val="-1.0687948110206629E-2"/>
                  <c:y val="6.2544420753375976E-2"/>
                </c:manualLayout>
              </c:layout>
              <c:spPr>
                <a:solidFill>
                  <a:schemeClr val="lt1"/>
                </a:solidFill>
                <a:ln w="25400" cap="flat" cmpd="sng" algn="ctr">
                  <a:solidFill>
                    <a:schemeClr val="accent4"/>
                  </a:solidFill>
                  <a:prstDash val="solid"/>
                </a:ln>
                <a:effectLst/>
              </c:spPr>
              <c:txPr>
                <a:bodyPr/>
                <a:lstStyle/>
                <a:p>
                  <a:pPr>
                    <a:defRPr sz="800" b="0" i="0" u="none" strike="noStrike" baseline="0">
                      <a:solidFill>
                        <a:srgbClr val="000000"/>
                      </a:solidFill>
                      <a:latin typeface="Arial" panose="020B0604020202020204" pitchFamily="34" charset="0"/>
                      <a:ea typeface="Calibri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80BF-6A4A-862D-E15377FADAC8}"/>
                </c:ext>
              </c:extLst>
            </c:dLbl>
            <c:spPr>
              <a:solidFill>
                <a:schemeClr val="lt1"/>
              </a:solidFill>
              <a:ln w="25400" cap="flat" cmpd="sng" algn="ctr">
                <a:solidFill>
                  <a:schemeClr val="accent4"/>
                </a:solidFill>
                <a:prstDash val="solid"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800" b="0" i="0" u="none" strike="noStrike" baseline="0">
                    <a:solidFill>
                      <a:srgbClr val="000000"/>
                    </a:solidFill>
                    <a:latin typeface="Arial" panose="020B0604020202020204" pitchFamily="34" charset="0"/>
                    <a:ea typeface="Calibri"/>
                    <a:cs typeface="Arial" panose="020B0604020202020204" pitchFamily="34" charset="0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'ИУ с переоценкой'!$C$4:$N$4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'ИУ с переоценкой'!$C$8:$N$8</c:f>
              <c:numCache>
                <c:formatCode>_ * #\ ##0.0_)\ _₽_ ;_ * \(#\ ##0.0\)\ _₽_ ;_ * "-"??_)\ _₽_ ;_ @_ </c:formatCode>
                <c:ptCount val="3"/>
                <c:pt idx="0">
                  <c:v>9.8000000000000007</c:v>
                </c:pt>
                <c:pt idx="1">
                  <c:v>8.6</c:v>
                </c:pt>
                <c:pt idx="2">
                  <c:v>12.5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80BF-6A4A-862D-E15377FADA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"/>
        <c:axId val="4"/>
      </c:lineChart>
      <c:catAx>
        <c:axId val="15941464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800" b="1" i="0" u="none" strike="noStrike" baseline="0">
                <a:solidFill>
                  <a:srgbClr val="003366"/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</a:defRPr>
            </a:pPr>
            <a:endParaRPr lang="ru-KZ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in val="0"/>
        </c:scaling>
        <c:delete val="0"/>
        <c:axPos val="l"/>
        <c:numFmt formatCode="#,##0" sourceLinked="0"/>
        <c:majorTickMark val="out"/>
        <c:minorTickMark val="none"/>
        <c:tickLblPos val="nextTo"/>
        <c:spPr>
          <a:solidFill>
            <a:schemeClr val="bg1"/>
          </a:solidFill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2B6CB0"/>
                </a:solidFill>
                <a:latin typeface="Times New Roman"/>
                <a:ea typeface="Times New Roman"/>
                <a:cs typeface="Times New Roman"/>
              </a:defRPr>
            </a:pPr>
            <a:endParaRPr lang="ru-KZ"/>
          </a:p>
        </c:txPr>
        <c:crossAx val="1594146496"/>
        <c:crosses val="autoZero"/>
        <c:crossBetween val="between"/>
      </c:valAx>
      <c:catAx>
        <c:axId val="3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"/>
        <c:crosses val="autoZero"/>
        <c:auto val="1"/>
        <c:lblAlgn val="ctr"/>
        <c:lblOffset val="100"/>
        <c:noMultiLvlLbl val="0"/>
      </c:catAx>
      <c:valAx>
        <c:axId val="4"/>
        <c:scaling>
          <c:orientation val="minMax"/>
        </c:scaling>
        <c:delete val="0"/>
        <c:axPos val="r"/>
        <c:numFmt formatCode="#,##0" sourceLinked="0"/>
        <c:majorTickMark val="none"/>
        <c:minorTickMark val="none"/>
        <c:tickLblPos val="nextTo"/>
        <c:txPr>
          <a:bodyPr rot="0" vert="horz"/>
          <a:lstStyle/>
          <a:p>
            <a:pPr>
              <a:defRPr sz="900" b="0" i="0" u="none" strike="noStrike" baseline="0">
                <a:solidFill>
                  <a:srgbClr val="2B6CB0"/>
                </a:solidFill>
                <a:latin typeface="Times New Roman"/>
                <a:ea typeface="Times New Roman"/>
                <a:cs typeface="Times New Roman"/>
              </a:defRPr>
            </a:pPr>
            <a:endParaRPr lang="ru-KZ"/>
          </a:p>
        </c:txPr>
        <c:crossAx val="3"/>
        <c:crosses val="max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3.1055353859683298E-2"/>
          <c:y val="0.8067424828287808"/>
          <c:w val="0.82254743411909748"/>
          <c:h val="0.16467781570770954"/>
        </c:manualLayout>
      </c:layout>
      <c:overlay val="0"/>
      <c:txPr>
        <a:bodyPr/>
        <a:lstStyle/>
        <a:p>
          <a:pPr>
            <a:defRPr sz="800" b="0" i="0" u="none" strike="noStrike" baseline="0">
              <a:solidFill>
                <a:srgbClr val="00000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</a:defRPr>
          </a:pPr>
          <a:endParaRPr lang="ru-KZ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 b="0" i="0" u="none" strike="noStrike" baseline="0">
          <a:solidFill>
            <a:srgbClr val="003366"/>
          </a:solidFill>
          <a:latin typeface="Times New Roman"/>
          <a:ea typeface="Times New Roman"/>
          <a:cs typeface="Times New Roman"/>
        </a:defRPr>
      </a:pPr>
      <a:endParaRPr lang="ru-KZ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337627681448556"/>
          <c:y val="7.1383089514715434E-2"/>
          <c:w val="0.37344020620567031"/>
          <c:h val="0.55119131099156427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117-45B1-A60F-A09DEA92B9F6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117-45B1-A60F-A09DEA92B9F6}"/>
              </c:ext>
            </c:extLst>
          </c:dPt>
          <c:dLbls>
            <c:dLbl>
              <c:idx val="0"/>
              <c:layout>
                <c:manualLayout>
                  <c:x val="0.13727059918702517"/>
                  <c:y val="-2.2572748691900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117-45B1-A60F-A09DEA92B9F6}"/>
                </c:ext>
              </c:extLst>
            </c:dLbl>
            <c:dLbl>
              <c:idx val="1"/>
              <c:layout>
                <c:manualLayout>
                  <c:x val="-0.14785240339829464"/>
                  <c:y val="5.6086411064532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117-45B1-A60F-A09DEA92B9F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функции!$A$2:$A$5</c:f>
              <c:strCache>
                <c:ptCount val="2"/>
                <c:pt idx="0">
                  <c:v>Руководители</c:v>
                </c:pt>
                <c:pt idx="1">
                  <c:v>Работники</c:v>
                </c:pt>
              </c:strCache>
            </c:strRef>
          </c:cat>
          <c:val>
            <c:numRef>
              <c:f>функции!$B$2:$B$5</c:f>
              <c:numCache>
                <c:formatCode>0.0%</c:formatCode>
                <c:ptCount val="2"/>
                <c:pt idx="0">
                  <c:v>0.152</c:v>
                </c:pt>
                <c:pt idx="1">
                  <c:v>0.84799999999999998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117-45B1-A60F-A09DEA92B9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8810204627927471"/>
          <c:y val="0.75327787139179037"/>
          <c:w val="0.4882555659753553"/>
          <c:h val="0.1909701871349925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K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Z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924828840839338"/>
          <c:y val="7.1383089514715434E-2"/>
          <c:w val="0.39095668596980931"/>
          <c:h val="0.56513084624692766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94A-4EB8-82B2-5F1B2D100025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94A-4EB8-82B2-5F1B2D100025}"/>
              </c:ext>
            </c:extLst>
          </c:dPt>
          <c:dLbls>
            <c:dLbl>
              <c:idx val="0"/>
              <c:layout>
                <c:manualLayout>
                  <c:x val="0.14805285102010168"/>
                  <c:y val="-3.81169720124671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94A-4EB8-82B2-5F1B2D100025}"/>
                </c:ext>
              </c:extLst>
            </c:dLbl>
            <c:dLbl>
              <c:idx val="1"/>
              <c:layout>
                <c:manualLayout>
                  <c:x val="-0.14171869375571705"/>
                  <c:y val="1.72259216216894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94A-4EB8-82B2-5F1B2D10002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'по виду деятель'!$A$2:$A$5</c:f>
              <c:strCache>
                <c:ptCount val="2"/>
                <c:pt idx="0">
                  <c:v>Административно-управленческий </c:v>
                </c:pt>
                <c:pt idx="1">
                  <c:v>Производственный </c:v>
                </c:pt>
              </c:strCache>
            </c:strRef>
          </c:cat>
          <c:val>
            <c:numRef>
              <c:f>'по виду деятель'!$B$2:$B$5</c:f>
              <c:numCache>
                <c:formatCode>0.0%</c:formatCode>
                <c:ptCount val="2"/>
                <c:pt idx="0">
                  <c:v>0.128</c:v>
                </c:pt>
                <c:pt idx="1">
                  <c:v>0.872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94A-4EB8-82B2-5F1B2D1000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9.40291925474461E-2"/>
          <c:y val="0.72726626133882333"/>
          <c:w val="0.83946320066671865"/>
          <c:h val="0.218328826124553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K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Z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924828840839338"/>
          <c:y val="7.1383089514715434E-2"/>
          <c:w val="0.39095668596980931"/>
          <c:h val="0.56513084624692766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928-49FB-B284-BB6B13868506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928-49FB-B284-BB6B13868506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928-49FB-B284-BB6B13868506}"/>
              </c:ext>
            </c:extLst>
          </c:dPt>
          <c:dLbls>
            <c:dLbl>
              <c:idx val="0"/>
              <c:layout>
                <c:manualLayout>
                  <c:x val="0.13236559898293943"/>
                  <c:y val="-2.47086022541181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928-49FB-B284-BB6B13868506}"/>
                </c:ext>
              </c:extLst>
            </c:dLbl>
            <c:dLbl>
              <c:idx val="1"/>
              <c:layout>
                <c:manualLayout>
                  <c:x val="0.16677363854429253"/>
                  <c:y val="-5.2522518421757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928-49FB-B284-BB6B13868506}"/>
                </c:ext>
              </c:extLst>
            </c:dLbl>
            <c:dLbl>
              <c:idx val="2"/>
              <c:layout>
                <c:manualLayout>
                  <c:x val="-0.10617388534407249"/>
                  <c:y val="-4.09311813319134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928-49FB-B284-BB6B1386850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'по возрасту'!$A$2:$A$6</c:f>
              <c:strCache>
                <c:ptCount val="3"/>
                <c:pt idx="0">
                  <c:v>менее 30 лет </c:v>
                </c:pt>
                <c:pt idx="1">
                  <c:v>30-50 лет </c:v>
                </c:pt>
                <c:pt idx="2">
                  <c:v>старше 50 лет </c:v>
                </c:pt>
              </c:strCache>
            </c:strRef>
          </c:cat>
          <c:val>
            <c:numRef>
              <c:f>'по возрасту'!$B$2:$B$6</c:f>
              <c:numCache>
                <c:formatCode>0.0%</c:formatCode>
                <c:ptCount val="3"/>
                <c:pt idx="0">
                  <c:v>8.5000000000000006E-2</c:v>
                </c:pt>
                <c:pt idx="1">
                  <c:v>0.73099999999999998</c:v>
                </c:pt>
                <c:pt idx="2">
                  <c:v>0.184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928-49FB-B284-BB6B138685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61822912260439167"/>
          <c:w val="0.98461631151153794"/>
          <c:h val="0.1978117249285730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K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Z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924828840839338"/>
          <c:y val="7.1383089514715434E-2"/>
          <c:w val="0.39095668596980931"/>
          <c:h val="0.56513084624692766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569-4DAC-9836-4273B9630644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569-4DAC-9836-4273B9630644}"/>
              </c:ext>
            </c:extLst>
          </c:dPt>
          <c:dLbls>
            <c:dLbl>
              <c:idx val="0"/>
              <c:layout>
                <c:manualLayout>
                  <c:x val="0.18069382972476258"/>
                  <c:y val="-7.25474794928605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569-4DAC-9836-4273B9630644}"/>
                </c:ext>
              </c:extLst>
            </c:dLbl>
            <c:dLbl>
              <c:idx val="1"/>
              <c:layout>
                <c:manualLayout>
                  <c:x val="-0.12665328631860542"/>
                  <c:y val="-2.50351709748685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569-4DAC-9836-4273B963064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гендер!$A$2:$A$5</c:f>
              <c:strCache>
                <c:ptCount val="2"/>
                <c:pt idx="0">
                  <c:v>женщины</c:v>
                </c:pt>
                <c:pt idx="1">
                  <c:v>мужчины</c:v>
                </c:pt>
              </c:strCache>
            </c:strRef>
          </c:cat>
          <c:val>
            <c:numRef>
              <c:f>гендер!$B$2:$B$5</c:f>
              <c:numCache>
                <c:formatCode>0.0%</c:formatCode>
                <c:ptCount val="2"/>
                <c:pt idx="0">
                  <c:v>0.69799999999999995</c:v>
                </c:pt>
                <c:pt idx="1">
                  <c:v>0.30199999999999999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569-4DAC-9836-4273B96306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5927083243665119"/>
          <c:y val="0.73088899821497944"/>
          <c:w val="0.64693144621942855"/>
          <c:h val="0.1375568848837319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K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Z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553227009830035"/>
          <c:y val="4.4510498074054286E-2"/>
          <c:w val="0.43467240250212763"/>
          <c:h val="0.5623221561685926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BC5-4103-AB0D-143A055BD40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BC5-4103-AB0D-143A055BD40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BC5-4103-AB0D-143A055BD40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BC5-4103-AB0D-143A055BD40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'[Диаграмма в Microsoft PowerPoint]Лист1'!$A$2:$A$5</c:f>
              <c:strCache>
                <c:ptCount val="4"/>
                <c:pt idx="0">
                  <c:v>Независимые директора</c:v>
                </c:pt>
                <c:pt idx="1">
                  <c:v>Представители ЕА</c:v>
                </c:pt>
                <c:pt idx="2">
                  <c:v>Представители Фонда</c:v>
                </c:pt>
                <c:pt idx="3">
                  <c:v>Представитель Комитета Гос.имущества</c:v>
                </c:pt>
              </c:strCache>
            </c:strRef>
          </c:cat>
          <c:val>
            <c:numRef>
              <c:f>'[Диаграмма в Microsoft PowerPoint]Лист1'!$B$2:$B$5</c:f>
              <c:numCache>
                <c:formatCode>General</c:formatCode>
                <c:ptCount val="4"/>
                <c:pt idx="0">
                  <c:v>3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BC5-4103-AB0D-143A055BD4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3916375653203663E-2"/>
          <c:y val="0.62794894386220845"/>
          <c:w val="0.83612110573560428"/>
          <c:h val="0.321977078218443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K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00"/>
      </a:pPr>
      <a:endParaRPr lang="ru-KZ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890960557680894"/>
          <c:y val="9.649282591637709E-2"/>
          <c:w val="0.42991970274104629"/>
          <c:h val="0.57555043785662952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8D7-46FF-9B17-AD84EBBC7114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8D7-46FF-9B17-AD84EBBC711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гендер!$A$2:$A$5</c:f>
              <c:strCache>
                <c:ptCount val="2"/>
                <c:pt idx="0">
                  <c:v>женщины</c:v>
                </c:pt>
                <c:pt idx="1">
                  <c:v>мужчины</c:v>
                </c:pt>
              </c:strCache>
            </c:strRef>
          </c:cat>
          <c:val>
            <c:numRef>
              <c:f>гендер!$B$2:$B$5</c:f>
              <c:numCache>
                <c:formatCode>General</c:formatCode>
                <c:ptCount val="2"/>
                <c:pt idx="0">
                  <c:v>2</c:v>
                </c:pt>
                <c:pt idx="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8D7-46FF-9B17-AD84EBBC71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7.8233971229931906E-2"/>
          <c:y val="0.73910484911998653"/>
          <c:w val="0.70921376187731611"/>
          <c:h val="0.1624289988876829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K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00"/>
      </a:pPr>
      <a:endParaRPr lang="ru-KZ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924828840839338"/>
          <c:y val="7.1383089514715434E-2"/>
          <c:w val="0.39095668596980931"/>
          <c:h val="0.56513084624692766"/>
        </c:manualLayout>
      </c:layout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868-4F31-BB6E-A7A8EE4F086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868-4F31-BB6E-A7A8EE4F086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868-4F31-BB6E-A7A8EE4F086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868-4F31-BB6E-A7A8EE4F086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8868-4F31-BB6E-A7A8EE4F086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'по возрасту'!$A$2:$A$6</c:f>
              <c:strCache>
                <c:ptCount val="5"/>
                <c:pt idx="0">
                  <c:v>40-45 лет </c:v>
                </c:pt>
                <c:pt idx="1">
                  <c:v>45-55 лет</c:v>
                </c:pt>
                <c:pt idx="2">
                  <c:v>55-60 лет</c:v>
                </c:pt>
                <c:pt idx="3">
                  <c:v>60-65 лет</c:v>
                </c:pt>
                <c:pt idx="4">
                  <c:v>свыше 65 лет</c:v>
                </c:pt>
              </c:strCache>
            </c:strRef>
          </c:cat>
          <c:val>
            <c:numRef>
              <c:f>'по возрасту'!$B$2:$B$6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868-4F31-BB6E-A7A8EE4F08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3817431931739921"/>
          <c:y val="0.69214577245897468"/>
          <c:w val="0.6492740146927487"/>
          <c:h val="0.2513604139416232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K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00"/>
      </a:pPr>
      <a:endParaRPr lang="ru-KZ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2480313951179933E-3"/>
          <c:y val="9.5287866145535985E-2"/>
          <c:w val="0.93853685202367843"/>
          <c:h val="0.7742579011315562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Стратегические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Лист1!$A$2:$A$7</c:f>
              <c:strCache>
                <c:ptCount val="6"/>
                <c:pt idx="0">
                  <c:v>3 кв 2024</c:v>
                </c:pt>
                <c:pt idx="1">
                  <c:v>4 кв 2024</c:v>
                </c:pt>
                <c:pt idx="2">
                  <c:v>1 кв 2025</c:v>
                </c:pt>
                <c:pt idx="3">
                  <c:v>2 кв 2025</c:v>
                </c:pt>
                <c:pt idx="4">
                  <c:v>3 кв 2025</c:v>
                </c:pt>
                <c:pt idx="5">
                  <c:v>4 кв 2025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9C-4933-B301-262E8BEE9D8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Операционные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Лист1!$A$2:$A$7</c:f>
              <c:strCache>
                <c:ptCount val="6"/>
                <c:pt idx="0">
                  <c:v>3 кв 2024</c:v>
                </c:pt>
                <c:pt idx="1">
                  <c:v>4 кв 2024</c:v>
                </c:pt>
                <c:pt idx="2">
                  <c:v>1 кв 2025</c:v>
                </c:pt>
                <c:pt idx="3">
                  <c:v>2 кв 2025</c:v>
                </c:pt>
                <c:pt idx="4">
                  <c:v>3 кв 2025</c:v>
                </c:pt>
                <c:pt idx="5">
                  <c:v>4 кв 2025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2</c:v>
                </c:pt>
                <c:pt idx="1">
                  <c:v>30</c:v>
                </c:pt>
                <c:pt idx="2">
                  <c:v>63</c:v>
                </c:pt>
                <c:pt idx="3">
                  <c:v>22</c:v>
                </c:pt>
                <c:pt idx="4">
                  <c:v>5</c:v>
                </c:pt>
                <c:pt idx="5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A9C-4933-B301-262E8BEE9D8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Правовые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Лист1!$A$2:$A$7</c:f>
              <c:strCache>
                <c:ptCount val="6"/>
                <c:pt idx="0">
                  <c:v>3 кв 2024</c:v>
                </c:pt>
                <c:pt idx="1">
                  <c:v>4 кв 2024</c:v>
                </c:pt>
                <c:pt idx="2">
                  <c:v>1 кв 2025</c:v>
                </c:pt>
                <c:pt idx="3">
                  <c:v>2 кв 2025</c:v>
                </c:pt>
                <c:pt idx="4">
                  <c:v>3 кв 2025</c:v>
                </c:pt>
                <c:pt idx="5">
                  <c:v>4 кв 2025</c:v>
                </c:pt>
              </c:strCache>
            </c:strRef>
          </c:cat>
          <c:val>
            <c:numRef>
              <c:f>Лист1!$D$2:$D$7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3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A9C-4933-B301-262E8BEE9D8A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Финансовые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Лист1!$A$2:$A$7</c:f>
              <c:strCache>
                <c:ptCount val="6"/>
                <c:pt idx="0">
                  <c:v>3 кв 2024</c:v>
                </c:pt>
                <c:pt idx="1">
                  <c:v>4 кв 2024</c:v>
                </c:pt>
                <c:pt idx="2">
                  <c:v>1 кв 2025</c:v>
                </c:pt>
                <c:pt idx="3">
                  <c:v>2 кв 2025</c:v>
                </c:pt>
                <c:pt idx="4">
                  <c:v>3 кв 2025</c:v>
                </c:pt>
                <c:pt idx="5">
                  <c:v>4 кв 2025</c:v>
                </c:pt>
              </c:strCache>
            </c:strRef>
          </c:cat>
          <c:val>
            <c:numRef>
              <c:f>Лист1!$E$2:$E$7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A9C-4933-B301-262E8BEE9D8A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Репутационные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Лист1!$A$2:$A$7</c:f>
              <c:strCache>
                <c:ptCount val="6"/>
                <c:pt idx="0">
                  <c:v>3 кв 2024</c:v>
                </c:pt>
                <c:pt idx="1">
                  <c:v>4 кв 2024</c:v>
                </c:pt>
                <c:pt idx="2">
                  <c:v>1 кв 2025</c:v>
                </c:pt>
                <c:pt idx="3">
                  <c:v>2 кв 2025</c:v>
                </c:pt>
                <c:pt idx="4">
                  <c:v>3 кв 2025</c:v>
                </c:pt>
                <c:pt idx="5">
                  <c:v>4 кв 2025</c:v>
                </c:pt>
              </c:strCache>
            </c:strRef>
          </c:cat>
          <c:val>
            <c:numRef>
              <c:f>Лист1!$F$2:$F$7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A9C-4933-B301-262E8BEE9D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4021631"/>
        <c:axId val="574868463"/>
      </c:barChart>
      <c:catAx>
        <c:axId val="3740216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Z"/>
          </a:p>
        </c:txPr>
        <c:crossAx val="574868463"/>
        <c:crosses val="autoZero"/>
        <c:auto val="1"/>
        <c:lblAlgn val="ctr"/>
        <c:lblOffset val="100"/>
        <c:noMultiLvlLbl val="0"/>
      </c:catAx>
      <c:valAx>
        <c:axId val="574868463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7402163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3.4033995606590366E-2"/>
          <c:y val="3.5346389113299709E-2"/>
          <c:w val="0.9259523549654185"/>
          <c:h val="0.1584258235291505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KZ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3175" cap="flat" cmpd="sng" algn="ctr">
      <a:solidFill>
        <a:srgbClr val="4299E1"/>
      </a:solidFill>
      <a:round/>
    </a:ln>
    <a:effectLst/>
  </c:spPr>
  <c:txPr>
    <a:bodyPr/>
    <a:lstStyle/>
    <a:p>
      <a:pPr>
        <a:defRPr>
          <a:solidFill>
            <a:schemeClr val="tx1">
              <a:lumMod val="65000"/>
              <a:lumOff val="35000"/>
            </a:schemeClr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KZ"/>
    </a:p>
  </c:txPr>
  <c:externalData r:id="rId4">
    <c:autoUpdate val="0"/>
  </c:externalData>
  <c:userShapes r:id="rId5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5462964497858821E-2"/>
          <c:y val="0.41868434866694293"/>
          <c:w val="0.94907407407407407"/>
          <c:h val="0.3400292858129576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KZ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исходный</c:v>
                </c:pt>
                <c:pt idx="1">
                  <c:v>4 кв 2024</c:v>
                </c:pt>
                <c:pt idx="2">
                  <c:v>1 кв 2025</c:v>
                </c:pt>
                <c:pt idx="3">
                  <c:v>2 кв 2025</c:v>
                </c:pt>
                <c:pt idx="4">
                  <c:v>3 кв 2025</c:v>
                </c:pt>
                <c:pt idx="5">
                  <c:v>4 кв 2025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8.9600000000000009</c:v>
                </c:pt>
                <c:pt idx="1">
                  <c:v>11.9</c:v>
                </c:pt>
                <c:pt idx="2">
                  <c:v>14.43</c:v>
                </c:pt>
                <c:pt idx="3">
                  <c:v>14.06</c:v>
                </c:pt>
                <c:pt idx="4">
                  <c:v>12.24</c:v>
                </c:pt>
                <c:pt idx="5">
                  <c:v>11.16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86-4989-8FAD-69FC6C6BBB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62720735"/>
        <c:axId val="1054183423"/>
      </c:lineChart>
      <c:catAx>
        <c:axId val="10627207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Z"/>
          </a:p>
        </c:txPr>
        <c:crossAx val="1054183423"/>
        <c:crosses val="autoZero"/>
        <c:auto val="1"/>
        <c:lblAlgn val="ctr"/>
        <c:lblOffset val="100"/>
        <c:noMultiLvlLbl val="0"/>
      </c:catAx>
      <c:valAx>
        <c:axId val="1054183423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0627207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3175">
      <a:solidFill>
        <a:srgbClr val="4299E1"/>
      </a:solidFill>
      <a:prstDash val="solid"/>
    </a:ln>
    <a:effectLst/>
  </c:spPr>
  <c:txPr>
    <a:bodyPr/>
    <a:lstStyle/>
    <a:p>
      <a:pPr>
        <a:defRPr/>
      </a:pPr>
      <a:endParaRPr lang="ru-K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withinLinearReversed" id="25">
  <a:schemeClr val="accent5"/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15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16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17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1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0.42443</cdr:x>
      <cdr:y>0.5335</cdr:y>
    </cdr:from>
    <cdr:to>
      <cdr:x>0.62447</cdr:x>
      <cdr:y>0.78902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335B708F-B796-4B3F-B229-F5280D873D15}"/>
            </a:ext>
          </a:extLst>
        </cdr:cNvPr>
        <cdr:cNvSpPr txBox="1"/>
      </cdr:nvSpPr>
      <cdr:spPr>
        <a:xfrm xmlns:a="http://schemas.openxmlformats.org/drawingml/2006/main">
          <a:off x="2975864" y="2367431"/>
          <a:ext cx="1402564" cy="11338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900" b="1" dirty="0">
              <a:latin typeface="Arial" panose="020B0604020202020204" pitchFamily="34" charset="0"/>
              <a:cs typeface="Arial" panose="020B0604020202020204" pitchFamily="34" charset="0"/>
            </a:rPr>
            <a:t>из </a:t>
          </a:r>
          <a:r>
            <a:rPr lang="en-US" sz="900" b="1" dirty="0">
              <a:latin typeface="Arial" panose="020B0604020202020204" pitchFamily="34" charset="0"/>
              <a:cs typeface="Arial" panose="020B0604020202020204" pitchFamily="34" charset="0"/>
            </a:rPr>
            <a:t>20 654 </a:t>
          </a:r>
        </a:p>
        <a:p xmlns:a="http://schemas.openxmlformats.org/drawingml/2006/main">
          <a:pPr algn="ctr"/>
          <a:r>
            <a:rPr lang="kk-KZ" sz="900" b="1" dirty="0">
              <a:latin typeface="Arial" panose="020B0604020202020204" pitchFamily="34" charset="0"/>
              <a:cs typeface="Arial" panose="020B0604020202020204" pitchFamily="34" charset="0"/>
            </a:rPr>
            <a:t>обращений</a:t>
          </a:r>
          <a:endParaRPr lang="ru-KZ" sz="900" b="1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0.67647</cdr:x>
      <cdr:y>0.76798</cdr:y>
    </cdr:from>
    <cdr:to>
      <cdr:x>0.74657</cdr:x>
      <cdr:y>0.80184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9685B7D5-5909-4AD3-9851-019920901CCE}"/>
            </a:ext>
          </a:extLst>
        </cdr:cNvPr>
        <cdr:cNvSpPr txBox="1"/>
      </cdr:nvSpPr>
      <cdr:spPr>
        <a:xfrm xmlns:a="http://schemas.openxmlformats.org/drawingml/2006/main" flipV="1">
          <a:off x="2467010" y="1115189"/>
          <a:ext cx="255639" cy="4916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KZ" sz="1100" dirty="0"/>
        </a:p>
      </cdr:txBody>
    </cdr:sp>
  </cdr:relSizeAnchor>
  <cdr:relSizeAnchor xmlns:cdr="http://schemas.openxmlformats.org/drawingml/2006/chartDrawing">
    <cdr:from>
      <cdr:x>0.65186</cdr:x>
      <cdr:y>0.7173</cdr:y>
    </cdr:from>
    <cdr:to>
      <cdr:x>0.76804</cdr:x>
      <cdr:y>0.85672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1959ADEC-6225-4E08-A292-86C8DF5C19BC}"/>
            </a:ext>
          </a:extLst>
        </cdr:cNvPr>
        <cdr:cNvSpPr txBox="1"/>
      </cdr:nvSpPr>
      <cdr:spPr>
        <a:xfrm xmlns:a="http://schemas.openxmlformats.org/drawingml/2006/main">
          <a:off x="2265694" y="1200774"/>
          <a:ext cx="403785" cy="2333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000" dirty="0">
              <a:latin typeface="Arial" panose="020B0604020202020204" pitchFamily="34" charset="0"/>
              <a:cs typeface="Arial" panose="020B0604020202020204" pitchFamily="34" charset="0"/>
            </a:rPr>
            <a:t>10</a:t>
          </a:r>
          <a:endParaRPr lang="ru-KZ" sz="100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0.80316</cdr:x>
      <cdr:y>0.75332</cdr:y>
    </cdr:from>
    <cdr:to>
      <cdr:x>0.8843</cdr:x>
      <cdr:y>0.90233</cdr:y>
    </cdr:to>
    <cdr:sp macro="" textlink="">
      <cdr:nvSpPr>
        <cdr:cNvPr id="4" name="TextBox 3">
          <a:extLst xmlns:a="http://schemas.openxmlformats.org/drawingml/2006/main">
            <a:ext uri="{FF2B5EF4-FFF2-40B4-BE49-F238E27FC236}">
              <a16:creationId xmlns:a16="http://schemas.microsoft.com/office/drawing/2014/main" id="{C3769D9E-020A-4DB6-85FA-CF15F41CE6B1}"/>
            </a:ext>
          </a:extLst>
        </cdr:cNvPr>
        <cdr:cNvSpPr txBox="1"/>
      </cdr:nvSpPr>
      <cdr:spPr>
        <a:xfrm xmlns:a="http://schemas.openxmlformats.org/drawingml/2006/main" flipV="1">
          <a:off x="3009503" y="1157983"/>
          <a:ext cx="304045" cy="2290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KZ" sz="1100" dirty="0"/>
        </a:p>
      </cdr:txBody>
    </cdr:sp>
  </cdr:relSizeAnchor>
  <cdr:relSizeAnchor xmlns:cdr="http://schemas.openxmlformats.org/drawingml/2006/chartDrawing">
    <cdr:from>
      <cdr:x>0.81613</cdr:x>
      <cdr:y>0.70781</cdr:y>
    </cdr:from>
    <cdr:to>
      <cdr:x>0.91796</cdr:x>
      <cdr:y>0.85092</cdr:y>
    </cdr:to>
    <cdr:sp macro="" textlink="">
      <cdr:nvSpPr>
        <cdr:cNvPr id="5" name="TextBox 4">
          <a:extLst xmlns:a="http://schemas.openxmlformats.org/drawingml/2006/main">
            <a:ext uri="{FF2B5EF4-FFF2-40B4-BE49-F238E27FC236}">
              <a16:creationId xmlns:a16="http://schemas.microsoft.com/office/drawing/2014/main" id="{3BC7C7FD-E304-42E1-8ACC-617780CF6B5E}"/>
            </a:ext>
          </a:extLst>
        </cdr:cNvPr>
        <cdr:cNvSpPr txBox="1"/>
      </cdr:nvSpPr>
      <cdr:spPr>
        <a:xfrm xmlns:a="http://schemas.openxmlformats.org/drawingml/2006/main">
          <a:off x="2836628" y="1184899"/>
          <a:ext cx="353961" cy="2395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000" dirty="0">
              <a:latin typeface="Arial" panose="020B0604020202020204" pitchFamily="34" charset="0"/>
              <a:cs typeface="Arial" panose="020B0604020202020204" pitchFamily="34" charset="0"/>
            </a:rPr>
            <a:t>13</a:t>
          </a:r>
          <a:endParaRPr lang="ru-KZ" sz="100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0.4982</cdr:x>
      <cdr:y>0.7173</cdr:y>
    </cdr:from>
    <cdr:to>
      <cdr:x>0.61811</cdr:x>
      <cdr:y>0.86077</cdr:y>
    </cdr:to>
    <cdr:sp macro="" textlink="">
      <cdr:nvSpPr>
        <cdr:cNvPr id="6" name="TextBox 5">
          <a:extLst xmlns:a="http://schemas.openxmlformats.org/drawingml/2006/main">
            <a:ext uri="{FF2B5EF4-FFF2-40B4-BE49-F238E27FC236}">
              <a16:creationId xmlns:a16="http://schemas.microsoft.com/office/drawing/2014/main" id="{7F7E1549-0AB7-4EAE-B38A-8EDD44A94D77}"/>
            </a:ext>
          </a:extLst>
        </cdr:cNvPr>
        <cdr:cNvSpPr txBox="1"/>
      </cdr:nvSpPr>
      <cdr:spPr>
        <a:xfrm xmlns:a="http://schemas.openxmlformats.org/drawingml/2006/main">
          <a:off x="1731614" y="1200774"/>
          <a:ext cx="416755" cy="24016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000" dirty="0">
              <a:latin typeface="Arial" panose="020B0604020202020204" pitchFamily="34" charset="0"/>
              <a:cs typeface="Arial" panose="020B0604020202020204" pitchFamily="34" charset="0"/>
            </a:rPr>
            <a:t>23</a:t>
          </a:r>
          <a:endParaRPr lang="ru-KZ" sz="100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0.34088</cdr:x>
      <cdr:y>0.65037</cdr:y>
    </cdr:from>
    <cdr:to>
      <cdr:x>0.44272</cdr:x>
      <cdr:y>0.76574</cdr:y>
    </cdr:to>
    <cdr:sp macro="" textlink="">
      <cdr:nvSpPr>
        <cdr:cNvPr id="7" name="TextBox 6">
          <a:extLst xmlns:a="http://schemas.openxmlformats.org/drawingml/2006/main">
            <a:ext uri="{FF2B5EF4-FFF2-40B4-BE49-F238E27FC236}">
              <a16:creationId xmlns:a16="http://schemas.microsoft.com/office/drawing/2014/main" id="{2A722A86-E4E7-489E-B11E-A30CCD0ECEE8}"/>
            </a:ext>
          </a:extLst>
        </cdr:cNvPr>
        <cdr:cNvSpPr txBox="1"/>
      </cdr:nvSpPr>
      <cdr:spPr>
        <a:xfrm xmlns:a="http://schemas.openxmlformats.org/drawingml/2006/main">
          <a:off x="1184809" y="1088740"/>
          <a:ext cx="353962" cy="1931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000" dirty="0">
              <a:latin typeface="Arial" panose="020B0604020202020204" pitchFamily="34" charset="0"/>
              <a:cs typeface="Arial" panose="020B0604020202020204" pitchFamily="34" charset="0"/>
            </a:rPr>
            <a:t>68</a:t>
          </a:r>
          <a:endParaRPr lang="ru-KZ" sz="100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0.19328</cdr:x>
      <cdr:y>0.70491</cdr:y>
    </cdr:from>
    <cdr:to>
      <cdr:x>0.30042</cdr:x>
      <cdr:y>0.82501</cdr:y>
    </cdr:to>
    <cdr:sp macro="" textlink="">
      <cdr:nvSpPr>
        <cdr:cNvPr id="8" name="TextBox 7">
          <a:extLst xmlns:a="http://schemas.openxmlformats.org/drawingml/2006/main">
            <a:ext uri="{FF2B5EF4-FFF2-40B4-BE49-F238E27FC236}">
              <a16:creationId xmlns:a16="http://schemas.microsoft.com/office/drawing/2014/main" id="{15E2A3F2-B56E-489C-90FF-323FAEC1A1C8}"/>
            </a:ext>
          </a:extLst>
        </cdr:cNvPr>
        <cdr:cNvSpPr txBox="1"/>
      </cdr:nvSpPr>
      <cdr:spPr>
        <a:xfrm xmlns:a="http://schemas.openxmlformats.org/drawingml/2006/main">
          <a:off x="692699" y="1203858"/>
          <a:ext cx="383955" cy="2051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000" dirty="0">
              <a:latin typeface="Arial" panose="020B0604020202020204" pitchFamily="34" charset="0"/>
              <a:cs typeface="Arial" panose="020B0604020202020204" pitchFamily="34" charset="0"/>
            </a:rPr>
            <a:t>32</a:t>
          </a:r>
          <a:endParaRPr lang="ru-KZ" sz="100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0.07567</cdr:x>
      <cdr:y>0.76574</cdr:y>
    </cdr:from>
    <cdr:to>
      <cdr:x>0.14766</cdr:x>
      <cdr:y>0.82017</cdr:y>
    </cdr:to>
    <cdr:sp macro="" textlink="">
      <cdr:nvSpPr>
        <cdr:cNvPr id="9" name="TextBox 8">
          <a:extLst xmlns:a="http://schemas.openxmlformats.org/drawingml/2006/main">
            <a:ext uri="{FF2B5EF4-FFF2-40B4-BE49-F238E27FC236}">
              <a16:creationId xmlns:a16="http://schemas.microsoft.com/office/drawing/2014/main" id="{D755BF52-0F5D-4AD5-A1E8-BD1CCBE6C8DF}"/>
            </a:ext>
          </a:extLst>
        </cdr:cNvPr>
        <cdr:cNvSpPr txBox="1"/>
      </cdr:nvSpPr>
      <cdr:spPr>
        <a:xfrm xmlns:a="http://schemas.openxmlformats.org/drawingml/2006/main">
          <a:off x="309868" y="1835646"/>
          <a:ext cx="294839" cy="13046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KZ" sz="1100" dirty="0"/>
        </a:p>
      </cdr:txBody>
    </cdr:sp>
  </cdr:relSizeAnchor>
  <cdr:relSizeAnchor xmlns:cdr="http://schemas.openxmlformats.org/drawingml/2006/chartDrawing">
    <cdr:from>
      <cdr:x>0.04682</cdr:x>
      <cdr:y>0.72714</cdr:y>
    </cdr:from>
    <cdr:to>
      <cdr:x>0.11885</cdr:x>
      <cdr:y>0.89358</cdr:y>
    </cdr:to>
    <cdr:sp macro="" textlink="">
      <cdr:nvSpPr>
        <cdr:cNvPr id="10" name="TextBox 9">
          <a:extLst xmlns:a="http://schemas.openxmlformats.org/drawingml/2006/main">
            <a:ext uri="{FF2B5EF4-FFF2-40B4-BE49-F238E27FC236}">
              <a16:creationId xmlns:a16="http://schemas.microsoft.com/office/drawing/2014/main" id="{A08C0F98-609A-40A8-8DFF-2356E568FD0C}"/>
            </a:ext>
          </a:extLst>
        </cdr:cNvPr>
        <cdr:cNvSpPr txBox="1"/>
      </cdr:nvSpPr>
      <cdr:spPr>
        <a:xfrm xmlns:a="http://schemas.openxmlformats.org/drawingml/2006/main">
          <a:off x="167813" y="1241830"/>
          <a:ext cx="258141" cy="2842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000" dirty="0">
              <a:latin typeface="Arial" panose="020B0604020202020204" pitchFamily="34" charset="0"/>
              <a:cs typeface="Arial" panose="020B0604020202020204" pitchFamily="34" charset="0"/>
            </a:rPr>
            <a:t>3</a:t>
          </a:r>
          <a:endParaRPr lang="ru-KZ" sz="100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B4D66762-5CFE-490F-9F73-82F059AB978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6400" cy="498475"/>
          </a:xfrm>
          <a:prstGeom prst="rect">
            <a:avLst/>
          </a:prstGeom>
        </p:spPr>
        <p:txBody>
          <a:bodyPr vert="horz" lIns="91435" tIns="45717" rIns="91435" bIns="45717" rtlCol="0"/>
          <a:lstStyle>
            <a:lvl1pPr algn="l">
              <a:defRPr sz="1200"/>
            </a:lvl1pPr>
          </a:lstStyle>
          <a:p>
            <a:endParaRPr lang="ru-KZ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BD5B108-F99D-45E9-A2F9-1F9135BEC3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1"/>
            <a:ext cx="2946400" cy="498475"/>
          </a:xfrm>
          <a:prstGeom prst="rect">
            <a:avLst/>
          </a:prstGeom>
        </p:spPr>
        <p:txBody>
          <a:bodyPr vert="horz" lIns="91435" tIns="45717" rIns="91435" bIns="45717" rtlCol="0"/>
          <a:lstStyle>
            <a:lvl1pPr algn="r">
              <a:defRPr sz="1200"/>
            </a:lvl1pPr>
          </a:lstStyle>
          <a:p>
            <a:fld id="{C829AC35-20ED-4945-9730-115A05027106}" type="datetimeFigureOut">
              <a:rPr lang="ru-KZ" smtClean="0"/>
              <a:t>27.08.2026</a:t>
            </a:fld>
            <a:endParaRPr lang="ru-KZ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94D74D2-274F-4E24-A752-BBADBE8E8DC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429751"/>
            <a:ext cx="2946400" cy="498475"/>
          </a:xfrm>
          <a:prstGeom prst="rect">
            <a:avLst/>
          </a:prstGeom>
        </p:spPr>
        <p:txBody>
          <a:bodyPr vert="horz" lIns="91435" tIns="45717" rIns="91435" bIns="45717" rtlCol="0" anchor="b"/>
          <a:lstStyle>
            <a:lvl1pPr algn="l">
              <a:defRPr sz="1200"/>
            </a:lvl1pPr>
          </a:lstStyle>
          <a:p>
            <a:endParaRPr lang="ru-KZ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3CAFC5D-7CEB-4501-A899-D6E106AA6C3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1"/>
            <a:ext cx="2946400" cy="498475"/>
          </a:xfrm>
          <a:prstGeom prst="rect">
            <a:avLst/>
          </a:prstGeom>
        </p:spPr>
        <p:txBody>
          <a:bodyPr vert="horz" lIns="91435" tIns="45717" rIns="91435" bIns="45717" rtlCol="0" anchor="b"/>
          <a:lstStyle>
            <a:lvl1pPr algn="r">
              <a:defRPr sz="1200"/>
            </a:lvl1pPr>
          </a:lstStyle>
          <a:p>
            <a:fld id="{4A3F6BF8-C439-46E1-B164-4A8BC948C646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62410256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495213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9" tIns="40140" rIns="80279" bIns="4014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9" tIns="40140" rIns="80279" bIns="40140"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9" tIns="40140" rIns="80279" bIns="4014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9" tIns="40140" rIns="80279" bIns="40140"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9" tIns="40140" rIns="80279" bIns="4014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9" tIns="40140" rIns="80279" bIns="40140"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9" tIns="40140" rIns="80279" bIns="4014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9" tIns="40140" rIns="80279" bIns="40140"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9" tIns="40140" rIns="80279" bIns="4014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9" tIns="40140" rIns="80279" bIns="40140"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9" tIns="40140" rIns="80279" bIns="4014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9" tIns="40140" rIns="80279" bIns="40140"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9" tIns="40140" rIns="80279" bIns="4014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9" tIns="40140" rIns="80279" bIns="40140"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9" tIns="40140" rIns="80279" bIns="4014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9" tIns="40140" rIns="80279" bIns="40140"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9" tIns="40140" rIns="80279" bIns="4014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9" tIns="40140" rIns="80279" bIns="40140"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9" tIns="40140" rIns="80279" bIns="4014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9" tIns="40140" rIns="80279" bIns="40140"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9" tIns="40140" rIns="80279" bIns="4014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9" tIns="40140" rIns="80279" bIns="40140"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9" tIns="40140" rIns="80279" bIns="4014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9" tIns="40140" rIns="80279" bIns="40140"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9" tIns="40140" rIns="80279" bIns="4014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9" tIns="40140" rIns="80279" bIns="40140"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9" tIns="40140" rIns="80279" bIns="4014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9" tIns="40140" rIns="80279" bIns="40140"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9" tIns="40140" rIns="80279" bIns="4014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9" tIns="40140" rIns="80279" bIns="40140"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0BBD45-B61D-360B-4680-EC210038F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11BC31-BFD9-9D89-F7CD-307A3B5AE7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6BF924-1BBB-4CBD-3E60-677C7B79E2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80279" tIns="40140" rIns="80279" bIns="40140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642B12-8283-5B48-0DED-CB451190D6C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80279" tIns="40140" rIns="80279" bIns="40140"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8252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9" tIns="40140" rIns="80279" bIns="4014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9" tIns="40140" rIns="80279" bIns="40140"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9" tIns="40140" rIns="80279" bIns="4014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9" tIns="40140" rIns="80279" bIns="40140"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0B638-7A36-CEF1-4879-1224B4BF3C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4F4D5E-22B2-9FD5-E705-65A1B66870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9087DE-B942-C15D-FC61-F9294FF053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80279" tIns="40140" rIns="80279" bIns="40140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D8FE61-9B66-F7B9-BFF4-C63D457AD4F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80279" tIns="40140" rIns="80279" bIns="40140"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23339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2948E-10EC-8E86-ABC3-0B9961F09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8093AE-4883-1FF4-F492-91FCD53EFC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A80E97-4083-3D4B-5E04-8E88763A9A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80279" tIns="40140" rIns="80279" bIns="40140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DEF52C-8FEC-42EC-B1DB-C32E36E44A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80279" tIns="40140" rIns="80279" bIns="40140"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62527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9" tIns="40140" rIns="80279" bIns="4014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9" tIns="40140" rIns="80279" bIns="40140"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9" tIns="40140" rIns="80279" bIns="4014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9" tIns="40140" rIns="80279" bIns="40140"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lIns="80279" tIns="40140" rIns="80279" bIns="40140"/>
          <a:lstStyle/>
          <a:p>
            <a:endParaRPr lang="ru-K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lIns="80279" tIns="40140" rIns="80279" bIns="40140"/>
          <a:lstStyle/>
          <a:p>
            <a:fld id="{EF124A8D-07A4-4EE7-ACC2-F018E00ED2C7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41876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lIns="80279" tIns="40140" rIns="80279" bIns="40140"/>
          <a:lstStyle/>
          <a:p>
            <a:endParaRPr lang="ru-K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lIns="80279" tIns="40140" rIns="80279" bIns="40140"/>
          <a:lstStyle/>
          <a:p>
            <a:fld id="{EF124A8D-07A4-4EE7-ACC2-F018E00ED2C7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236334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9" tIns="40140" rIns="80279" bIns="4014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9" tIns="40140" rIns="80279" bIns="40140"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9" tIns="40140" rIns="80279" bIns="4014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9" tIns="40140" rIns="80279" bIns="40140"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78779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lIns="80279" tIns="40140" rIns="80279" bIns="40140"/>
          <a:lstStyle/>
          <a:p>
            <a:endParaRPr lang="ru-K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lIns="80279" tIns="40140" rIns="80279" bIns="40140"/>
          <a:lstStyle/>
          <a:p>
            <a:fld id="{EF124A8D-07A4-4EE7-ACC2-F018E00ED2C7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526192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lIns="80279" tIns="40140" rIns="80279" bIns="40140"/>
          <a:lstStyle/>
          <a:p>
            <a:endParaRPr lang="ru-K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lIns="80279" tIns="40140" rIns="80279" bIns="40140"/>
          <a:lstStyle/>
          <a:p>
            <a:fld id="{EF124A8D-07A4-4EE7-ACC2-F018E00ED2C7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457813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lIns="80279" tIns="40140" rIns="80279" bIns="40140"/>
          <a:lstStyle/>
          <a:p>
            <a:endParaRPr lang="ru-K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lIns="80279" tIns="40140" rIns="80279" bIns="40140"/>
          <a:lstStyle/>
          <a:p>
            <a:fld id="{EF124A8D-07A4-4EE7-ACC2-F018E00ED2C7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336015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lIns="80279" tIns="40140" rIns="80279" bIns="40140"/>
          <a:lstStyle/>
          <a:p>
            <a:endParaRPr lang="ru-K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lIns="80279" tIns="40140" rIns="80279" bIns="40140"/>
          <a:lstStyle/>
          <a:p>
            <a:fld id="{EF124A8D-07A4-4EE7-ACC2-F018E00ED2C7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414557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lIns="80279" tIns="40140" rIns="80279" bIns="40140"/>
          <a:lstStyle/>
          <a:p>
            <a:endParaRPr lang="ru-K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lIns="80279" tIns="40140" rIns="80279" bIns="40140"/>
          <a:lstStyle/>
          <a:p>
            <a:fld id="{EF124A8D-07A4-4EE7-ACC2-F018E00ED2C7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67976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lIns="80279" tIns="40140" rIns="80279" bIns="40140"/>
          <a:lstStyle/>
          <a:p>
            <a:endParaRPr lang="ru-KZ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lIns="80279" tIns="40140" rIns="80279" bIns="40140"/>
          <a:lstStyle/>
          <a:p>
            <a:fld id="{EF124A8D-07A4-4EE7-ACC2-F018E00ED2C7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970864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9" tIns="40140" rIns="80279" bIns="4014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9" tIns="40140" rIns="80279" bIns="40140"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9" tIns="40140" rIns="80279" bIns="4014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9" tIns="40140" rIns="80279" bIns="40140"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CFFA7-3024-4F13-B4A2-7D1819E5F45B}" type="datetime1">
              <a:rPr lang="ru-RU" smtClean="0"/>
              <a:t>27.08.2026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0B1DB-56B9-4F44-AC0F-F91312F9BB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8394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5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6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7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chart" Target="../charts/chart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9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0.xml"/><Relationship Id="rId4" Type="http://schemas.openxmlformats.org/officeDocument/2006/relationships/chart" Target="../charts/char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1.xml"/><Relationship Id="rId6" Type="http://schemas.openxmlformats.org/officeDocument/2006/relationships/chart" Target="../charts/chart8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3.xml"/><Relationship Id="rId4" Type="http://schemas.openxmlformats.org/officeDocument/2006/relationships/chart" Target="../charts/chart10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4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5.xml"/><Relationship Id="rId4" Type="http://schemas.openxmlformats.org/officeDocument/2006/relationships/chart" Target="../charts/char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7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9.xml"/><Relationship Id="rId5" Type="http://schemas.openxmlformats.org/officeDocument/2006/relationships/chart" Target="../charts/chart13.xml"/><Relationship Id="rId4" Type="http://schemas.openxmlformats.org/officeDocument/2006/relationships/chart" Target="../charts/char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1.xml"/><Relationship Id="rId5" Type="http://schemas.openxmlformats.org/officeDocument/2006/relationships/chart" Target="../charts/chart15.xml"/><Relationship Id="rId4" Type="http://schemas.openxmlformats.org/officeDocument/2006/relationships/chart" Target="../charts/char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3.xml"/><Relationship Id="rId4" Type="http://schemas.openxmlformats.org/officeDocument/2006/relationships/chart" Target="../charts/chart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4.xml"/><Relationship Id="rId5" Type="http://schemas.openxmlformats.org/officeDocument/2006/relationships/chart" Target="../charts/chart18.xml"/><Relationship Id="rId4" Type="http://schemas.openxmlformats.org/officeDocument/2006/relationships/chart" Target="../charts/chart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3.xml"/><Relationship Id="rId5" Type="http://schemas.openxmlformats.org/officeDocument/2006/relationships/chart" Target="../charts/chart22.xml"/><Relationship Id="rId4" Type="http://schemas.openxmlformats.org/officeDocument/2006/relationships/chart" Target="../charts/chart2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8.xml"/><Relationship Id="rId5" Type="http://schemas.openxmlformats.org/officeDocument/2006/relationships/chart" Target="../charts/chart25.xml"/><Relationship Id="rId4" Type="http://schemas.openxmlformats.org/officeDocument/2006/relationships/chart" Target="../charts/chart2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3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3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7" Type="http://schemas.openxmlformats.org/officeDocument/2006/relationships/image" Target="../media/image22.emf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32.xml"/><Relationship Id="rId6" Type="http://schemas.openxmlformats.org/officeDocument/2006/relationships/image" Target="../media/image21.png"/><Relationship Id="rId5" Type="http://schemas.openxmlformats.org/officeDocument/2006/relationships/chart" Target="../charts/chart27.xml"/><Relationship Id="rId4" Type="http://schemas.openxmlformats.org/officeDocument/2006/relationships/chart" Target="../charts/chart2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4.xml"/><Relationship Id="rId5" Type="http://schemas.microsoft.com/office/2007/relationships/hdphoto" Target="../media/hdphoto1.wdp"/><Relationship Id="rId4" Type="http://schemas.openxmlformats.org/officeDocument/2006/relationships/image" Target="../media/image23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3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3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7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statics.moonshot.cn/kimi-ppt/html-gen/static/image-error.png"/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-26987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1A365D">
                  <a:alpha val="95000"/>
                </a:srgbClr>
              </a:gs>
              <a:gs pos="50000">
                <a:srgbClr val="1A365D">
                  <a:alpha val="90000"/>
                </a:srgbClr>
              </a:gs>
              <a:gs pos="100000">
                <a:srgbClr val="2B6CB0">
                  <a:alpha val="85000"/>
                </a:srgbClr>
              </a:gs>
            </a:gsLst>
            <a:lin ang="2700000" scaled="1"/>
          </a:gradFill>
          <a:ln/>
        </p:spPr>
      </p:sp>
      <p:sp>
        <p:nvSpPr>
          <p:cNvPr id="4" name="Shape 1"/>
          <p:cNvSpPr/>
          <p:nvPr/>
        </p:nvSpPr>
        <p:spPr>
          <a:xfrm>
            <a:off x="385763" y="385763"/>
            <a:ext cx="600075" cy="600075"/>
          </a:xfrm>
          <a:prstGeom prst="roundRect">
            <a:avLst>
              <a:gd name="adj" fmla="val 12698"/>
            </a:avLst>
          </a:prstGeom>
          <a:solidFill>
            <a:srgbClr val="FFFFFF">
              <a:alpha val="10196"/>
            </a:srgbClr>
          </a:solidFill>
          <a:ln w="12700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545306" y="542925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142875" y="0"/>
                </a:moveTo>
                <a:cubicBezTo>
                  <a:pt x="145442" y="0"/>
                  <a:pt x="148010" y="558"/>
                  <a:pt x="150354" y="1619"/>
                </a:cubicBezTo>
                <a:lnTo>
                  <a:pt x="255501" y="46211"/>
                </a:lnTo>
                <a:cubicBezTo>
                  <a:pt x="267779" y="51402"/>
                  <a:pt x="276932" y="63512"/>
                  <a:pt x="276876" y="78135"/>
                </a:cubicBezTo>
                <a:cubicBezTo>
                  <a:pt x="276597" y="133499"/>
                  <a:pt x="253826" y="234795"/>
                  <a:pt x="157665" y="280839"/>
                </a:cubicBezTo>
                <a:cubicBezTo>
                  <a:pt x="148344" y="285304"/>
                  <a:pt x="137517" y="285304"/>
                  <a:pt x="128197" y="280839"/>
                </a:cubicBezTo>
                <a:cubicBezTo>
                  <a:pt x="31979" y="234795"/>
                  <a:pt x="9265" y="133499"/>
                  <a:pt x="8985" y="78135"/>
                </a:cubicBezTo>
                <a:cubicBezTo>
                  <a:pt x="8930" y="63512"/>
                  <a:pt x="18083" y="51402"/>
                  <a:pt x="30361" y="46211"/>
                </a:cubicBezTo>
                <a:lnTo>
                  <a:pt x="135452" y="1619"/>
                </a:lnTo>
                <a:cubicBezTo>
                  <a:pt x="137796" y="558"/>
                  <a:pt x="140308" y="0"/>
                  <a:pt x="142875" y="0"/>
                </a:cubicBezTo>
                <a:close/>
                <a:moveTo>
                  <a:pt x="142875" y="37281"/>
                </a:moveTo>
                <a:lnTo>
                  <a:pt x="142875" y="248301"/>
                </a:lnTo>
                <a:cubicBezTo>
                  <a:pt x="219894" y="211020"/>
                  <a:pt x="240599" y="128420"/>
                  <a:pt x="241102" y="78972"/>
                </a:cubicBezTo>
                <a:lnTo>
                  <a:pt x="142875" y="37337"/>
                </a:lnTo>
                <a:lnTo>
                  <a:pt x="142875" y="37337"/>
                </a:ln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6" name="Text 3"/>
          <p:cNvSpPr/>
          <p:nvPr/>
        </p:nvSpPr>
        <p:spPr>
          <a:xfrm>
            <a:off x="1104900" y="582385"/>
            <a:ext cx="561594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kern="0" spc="105" dirty="0">
                <a:solidFill>
                  <a:srgbClr val="4299E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АО «ГОСУДАРСТВЕННЫЙ ФОНД СОЦИАЛЬНОГО СТРАХОВАНИЯ»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11053763" y="385763"/>
            <a:ext cx="752475" cy="752475"/>
          </a:xfrm>
          <a:prstGeom prst="roundRect">
            <a:avLst>
              <a:gd name="adj" fmla="val 50000"/>
            </a:avLst>
          </a:prstGeom>
          <a:solidFill>
            <a:srgbClr val="FFFFFF">
              <a:alpha val="10196"/>
            </a:srgbClr>
          </a:solidFill>
          <a:ln w="12700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0885092" y="590550"/>
            <a:ext cx="80962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b="1" dirty="0">
                <a:solidFill>
                  <a:srgbClr val="4299E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2025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385763" y="1205954"/>
            <a:ext cx="1533525" cy="352425"/>
          </a:xfrm>
          <a:prstGeom prst="roundRect">
            <a:avLst>
              <a:gd name="adj" fmla="val 21622"/>
            </a:avLst>
          </a:prstGeom>
          <a:solidFill>
            <a:srgbClr val="4299E1">
              <a:alpha val="20000"/>
            </a:srgbClr>
          </a:solidFill>
          <a:ln w="12700">
            <a:solidFill>
              <a:srgbClr val="4299E1">
                <a:alpha val="30196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42925" y="1286917"/>
            <a:ext cx="14382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kern="0" spc="53" dirty="0">
                <a:solidFill>
                  <a:srgbClr val="4299E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ГОДОВОЙ ОТЧЕТ</a:t>
            </a:r>
            <a:r>
              <a:rPr lang="ru-RU" sz="1050" b="1" kern="0" spc="53" dirty="0">
                <a:solidFill>
                  <a:srgbClr val="4299E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*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381000" y="1791742"/>
            <a:ext cx="9278389" cy="30194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54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ДРАЙВЕР СОЦИАЛЬНОЙ</a:t>
            </a:r>
            <a:endParaRPr lang="en-US" sz="1600" dirty="0"/>
          </a:p>
          <a:p>
            <a:pPr>
              <a:lnSpc>
                <a:spcPct val="90000"/>
              </a:lnSpc>
            </a:pPr>
            <a:r>
              <a:rPr lang="en-US" sz="54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СПРАВЕДЛИВОСТИ</a:t>
            </a:r>
            <a:endParaRPr lang="en-US" sz="1600" dirty="0"/>
          </a:p>
          <a:p>
            <a:pPr>
              <a:lnSpc>
                <a:spcPct val="90000"/>
              </a:lnSpc>
            </a:pPr>
            <a:r>
              <a:rPr lang="en-US" sz="5400" b="1" dirty="0" err="1">
                <a:solidFill>
                  <a:srgbClr val="4299E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И</a:t>
            </a:r>
            <a:r>
              <a:rPr lang="en-US" sz="5400" b="1" dirty="0">
                <a:solidFill>
                  <a:srgbClr val="4299E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УСТОЙЧИВОГО</a:t>
            </a:r>
            <a:r>
              <a:rPr lang="ru-RU" sz="5400" b="1" dirty="0">
                <a:solidFill>
                  <a:srgbClr val="4299E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</a:t>
            </a:r>
            <a:r>
              <a:rPr lang="en-US" sz="5400" b="1" dirty="0">
                <a:solidFill>
                  <a:srgbClr val="4299E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РАЗВИТИЯ ОБЩЕСТВА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381000" y="5037683"/>
            <a:ext cx="1219200" cy="381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4299E1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14" name="Text 11"/>
          <p:cNvSpPr/>
          <p:nvPr/>
        </p:nvSpPr>
        <p:spPr>
          <a:xfrm>
            <a:off x="381000" y="5304383"/>
            <a:ext cx="6496050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500" dirty="0">
                <a:solidFill>
                  <a:srgbClr val="FFFFFF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Формирование устойчивой системы социального развития, основанной на справедливости, ответственности и солидарности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409575" y="6305550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38100" y="0"/>
                </a:moveTo>
                <a:cubicBezTo>
                  <a:pt x="43369" y="0"/>
                  <a:pt x="47625" y="4256"/>
                  <a:pt x="47625" y="9525"/>
                </a:cubicBezTo>
                <a:lnTo>
                  <a:pt x="47625" y="19050"/>
                </a:lnTo>
                <a:lnTo>
                  <a:pt x="85725" y="19050"/>
                </a:lnTo>
                <a:lnTo>
                  <a:pt x="85725" y="9525"/>
                </a:lnTo>
                <a:cubicBezTo>
                  <a:pt x="85725" y="4256"/>
                  <a:pt x="89981" y="0"/>
                  <a:pt x="95250" y="0"/>
                </a:cubicBezTo>
                <a:cubicBezTo>
                  <a:pt x="100519" y="0"/>
                  <a:pt x="104775" y="4256"/>
                  <a:pt x="104775" y="9525"/>
                </a:cubicBezTo>
                <a:lnTo>
                  <a:pt x="104775" y="19050"/>
                </a:lnTo>
                <a:lnTo>
                  <a:pt x="114300" y="19050"/>
                </a:lnTo>
                <a:cubicBezTo>
                  <a:pt x="124807" y="19050"/>
                  <a:pt x="133350" y="27593"/>
                  <a:pt x="133350" y="38100"/>
                </a:cubicBezTo>
                <a:lnTo>
                  <a:pt x="133350" y="123825"/>
                </a:lnTo>
                <a:cubicBezTo>
                  <a:pt x="133350" y="134332"/>
                  <a:pt x="124807" y="142875"/>
                  <a:pt x="114300" y="142875"/>
                </a:cubicBezTo>
                <a:lnTo>
                  <a:pt x="19050" y="142875"/>
                </a:lnTo>
                <a:cubicBezTo>
                  <a:pt x="8543" y="142875"/>
                  <a:pt x="0" y="134332"/>
                  <a:pt x="0" y="123825"/>
                </a:cubicBezTo>
                <a:lnTo>
                  <a:pt x="0" y="38100"/>
                </a:lnTo>
                <a:cubicBezTo>
                  <a:pt x="0" y="27593"/>
                  <a:pt x="8543" y="19050"/>
                  <a:pt x="19050" y="19050"/>
                </a:cubicBezTo>
                <a:lnTo>
                  <a:pt x="28575" y="19050"/>
                </a:lnTo>
                <a:lnTo>
                  <a:pt x="28575" y="9525"/>
                </a:lnTo>
                <a:cubicBezTo>
                  <a:pt x="28575" y="4256"/>
                  <a:pt x="32831" y="0"/>
                  <a:pt x="38100" y="0"/>
                </a:cubicBezTo>
                <a:close/>
                <a:moveTo>
                  <a:pt x="19050" y="71438"/>
                </a:moveTo>
                <a:lnTo>
                  <a:pt x="19050" y="80962"/>
                </a:lnTo>
                <a:cubicBezTo>
                  <a:pt x="19050" y="83582"/>
                  <a:pt x="21193" y="85725"/>
                  <a:pt x="23813" y="85725"/>
                </a:cubicBezTo>
                <a:lnTo>
                  <a:pt x="33338" y="85725"/>
                </a:lnTo>
                <a:cubicBezTo>
                  <a:pt x="35957" y="85725"/>
                  <a:pt x="38100" y="83582"/>
                  <a:pt x="38100" y="80962"/>
                </a:cubicBezTo>
                <a:lnTo>
                  <a:pt x="38100" y="71438"/>
                </a:lnTo>
                <a:cubicBezTo>
                  <a:pt x="38100" y="68818"/>
                  <a:pt x="35957" y="66675"/>
                  <a:pt x="33338" y="66675"/>
                </a:cubicBezTo>
                <a:lnTo>
                  <a:pt x="23813" y="66675"/>
                </a:lnTo>
                <a:cubicBezTo>
                  <a:pt x="21193" y="66675"/>
                  <a:pt x="19050" y="68818"/>
                  <a:pt x="19050" y="71438"/>
                </a:cubicBezTo>
                <a:close/>
                <a:moveTo>
                  <a:pt x="57150" y="71438"/>
                </a:moveTo>
                <a:lnTo>
                  <a:pt x="57150" y="80962"/>
                </a:lnTo>
                <a:cubicBezTo>
                  <a:pt x="57150" y="83582"/>
                  <a:pt x="59293" y="85725"/>
                  <a:pt x="61912" y="85725"/>
                </a:cubicBezTo>
                <a:lnTo>
                  <a:pt x="71438" y="85725"/>
                </a:lnTo>
                <a:cubicBezTo>
                  <a:pt x="74057" y="85725"/>
                  <a:pt x="76200" y="83582"/>
                  <a:pt x="76200" y="80962"/>
                </a:cubicBezTo>
                <a:lnTo>
                  <a:pt x="76200" y="71438"/>
                </a:lnTo>
                <a:cubicBezTo>
                  <a:pt x="76200" y="68818"/>
                  <a:pt x="74057" y="66675"/>
                  <a:pt x="71438" y="66675"/>
                </a:cubicBezTo>
                <a:lnTo>
                  <a:pt x="61912" y="66675"/>
                </a:lnTo>
                <a:cubicBezTo>
                  <a:pt x="59293" y="66675"/>
                  <a:pt x="57150" y="68818"/>
                  <a:pt x="57150" y="71438"/>
                </a:cubicBezTo>
                <a:close/>
                <a:moveTo>
                  <a:pt x="100013" y="66675"/>
                </a:moveTo>
                <a:cubicBezTo>
                  <a:pt x="97393" y="66675"/>
                  <a:pt x="95250" y="68818"/>
                  <a:pt x="95250" y="71438"/>
                </a:cubicBezTo>
                <a:lnTo>
                  <a:pt x="95250" y="80962"/>
                </a:lnTo>
                <a:cubicBezTo>
                  <a:pt x="95250" y="83582"/>
                  <a:pt x="97393" y="85725"/>
                  <a:pt x="100013" y="85725"/>
                </a:cubicBezTo>
                <a:lnTo>
                  <a:pt x="109537" y="85725"/>
                </a:lnTo>
                <a:cubicBezTo>
                  <a:pt x="112157" y="85725"/>
                  <a:pt x="114300" y="83582"/>
                  <a:pt x="114300" y="80962"/>
                </a:cubicBezTo>
                <a:lnTo>
                  <a:pt x="114300" y="71438"/>
                </a:lnTo>
                <a:cubicBezTo>
                  <a:pt x="114300" y="68818"/>
                  <a:pt x="112157" y="66675"/>
                  <a:pt x="109537" y="66675"/>
                </a:cubicBezTo>
                <a:lnTo>
                  <a:pt x="100013" y="66675"/>
                </a:lnTo>
                <a:close/>
                <a:moveTo>
                  <a:pt x="19050" y="109537"/>
                </a:moveTo>
                <a:lnTo>
                  <a:pt x="19050" y="119062"/>
                </a:lnTo>
                <a:cubicBezTo>
                  <a:pt x="19050" y="121682"/>
                  <a:pt x="21193" y="123825"/>
                  <a:pt x="23813" y="123825"/>
                </a:cubicBezTo>
                <a:lnTo>
                  <a:pt x="33338" y="123825"/>
                </a:lnTo>
                <a:cubicBezTo>
                  <a:pt x="35957" y="123825"/>
                  <a:pt x="38100" y="121682"/>
                  <a:pt x="38100" y="119062"/>
                </a:cubicBezTo>
                <a:lnTo>
                  <a:pt x="38100" y="109537"/>
                </a:lnTo>
                <a:cubicBezTo>
                  <a:pt x="38100" y="106918"/>
                  <a:pt x="35957" y="104775"/>
                  <a:pt x="33338" y="104775"/>
                </a:cubicBezTo>
                <a:lnTo>
                  <a:pt x="23813" y="104775"/>
                </a:lnTo>
                <a:cubicBezTo>
                  <a:pt x="21193" y="104775"/>
                  <a:pt x="19050" y="106918"/>
                  <a:pt x="19050" y="109537"/>
                </a:cubicBezTo>
                <a:close/>
                <a:moveTo>
                  <a:pt x="61912" y="104775"/>
                </a:moveTo>
                <a:cubicBezTo>
                  <a:pt x="59293" y="104775"/>
                  <a:pt x="57150" y="106918"/>
                  <a:pt x="57150" y="109537"/>
                </a:cubicBezTo>
                <a:lnTo>
                  <a:pt x="57150" y="119062"/>
                </a:lnTo>
                <a:cubicBezTo>
                  <a:pt x="57150" y="121682"/>
                  <a:pt x="59293" y="123825"/>
                  <a:pt x="61912" y="123825"/>
                </a:cubicBezTo>
                <a:lnTo>
                  <a:pt x="71438" y="123825"/>
                </a:lnTo>
                <a:cubicBezTo>
                  <a:pt x="74057" y="123825"/>
                  <a:pt x="76200" y="121682"/>
                  <a:pt x="76200" y="119062"/>
                </a:cubicBezTo>
                <a:lnTo>
                  <a:pt x="76200" y="109537"/>
                </a:lnTo>
                <a:cubicBezTo>
                  <a:pt x="76200" y="106918"/>
                  <a:pt x="74057" y="104775"/>
                  <a:pt x="71438" y="104775"/>
                </a:cubicBezTo>
                <a:lnTo>
                  <a:pt x="61912" y="104775"/>
                </a:lnTo>
                <a:close/>
                <a:moveTo>
                  <a:pt x="95250" y="109537"/>
                </a:moveTo>
                <a:lnTo>
                  <a:pt x="95250" y="119062"/>
                </a:lnTo>
                <a:cubicBezTo>
                  <a:pt x="95250" y="121682"/>
                  <a:pt x="97393" y="123825"/>
                  <a:pt x="100013" y="123825"/>
                </a:cubicBezTo>
                <a:lnTo>
                  <a:pt x="109537" y="123825"/>
                </a:lnTo>
                <a:cubicBezTo>
                  <a:pt x="112157" y="123825"/>
                  <a:pt x="114300" y="121682"/>
                  <a:pt x="114300" y="119062"/>
                </a:cubicBezTo>
                <a:lnTo>
                  <a:pt x="114300" y="109537"/>
                </a:lnTo>
                <a:cubicBezTo>
                  <a:pt x="114300" y="106918"/>
                  <a:pt x="112157" y="104775"/>
                  <a:pt x="109537" y="104775"/>
                </a:cubicBezTo>
                <a:lnTo>
                  <a:pt x="100013" y="104775"/>
                </a:lnTo>
                <a:cubicBezTo>
                  <a:pt x="97393" y="104775"/>
                  <a:pt x="95250" y="106918"/>
                  <a:pt x="95250" y="109537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16" name="Text 13"/>
          <p:cNvSpPr/>
          <p:nvPr/>
        </p:nvSpPr>
        <p:spPr>
          <a:xfrm>
            <a:off x="647700" y="6286500"/>
            <a:ext cx="6381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FFFFF">
                    <a:alpha val="6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2025 год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1481584" y="6305550"/>
            <a:ext cx="114300" cy="152400"/>
          </a:xfrm>
          <a:custGeom>
            <a:avLst/>
            <a:gdLst/>
            <a:ahLst/>
            <a:cxnLst/>
            <a:rect l="l" t="t" r="r" b="b"/>
            <a:pathLst>
              <a:path w="114300" h="152400">
                <a:moveTo>
                  <a:pt x="0" y="56138"/>
                </a:moveTo>
                <a:cubicBezTo>
                  <a:pt x="0" y="25122"/>
                  <a:pt x="25598" y="0"/>
                  <a:pt x="57150" y="0"/>
                </a:cubicBezTo>
                <a:cubicBezTo>
                  <a:pt x="88702" y="0"/>
                  <a:pt x="114300" y="25122"/>
                  <a:pt x="114300" y="56138"/>
                </a:cubicBezTo>
                <a:cubicBezTo>
                  <a:pt x="114300" y="91648"/>
                  <a:pt x="78522" y="134213"/>
                  <a:pt x="63579" y="150435"/>
                </a:cubicBezTo>
                <a:cubicBezTo>
                  <a:pt x="60067" y="154245"/>
                  <a:pt x="54203" y="154245"/>
                  <a:pt x="50691" y="150435"/>
                </a:cubicBezTo>
                <a:cubicBezTo>
                  <a:pt x="35749" y="134213"/>
                  <a:pt x="-30" y="91648"/>
                  <a:pt x="-30" y="56138"/>
                </a:cubicBezTo>
                <a:close/>
                <a:moveTo>
                  <a:pt x="57150" y="76200"/>
                </a:moveTo>
                <a:cubicBezTo>
                  <a:pt x="67664" y="76200"/>
                  <a:pt x="76200" y="67664"/>
                  <a:pt x="76200" y="57150"/>
                </a:cubicBezTo>
                <a:cubicBezTo>
                  <a:pt x="76200" y="46636"/>
                  <a:pt x="67664" y="38100"/>
                  <a:pt x="57150" y="38100"/>
                </a:cubicBezTo>
                <a:cubicBezTo>
                  <a:pt x="46636" y="38100"/>
                  <a:pt x="38100" y="46636"/>
                  <a:pt x="38100" y="57150"/>
                </a:cubicBezTo>
                <a:cubicBezTo>
                  <a:pt x="38100" y="67664"/>
                  <a:pt x="46636" y="76200"/>
                  <a:pt x="57150" y="76200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18" name="Text 15"/>
          <p:cNvSpPr/>
          <p:nvPr/>
        </p:nvSpPr>
        <p:spPr>
          <a:xfrm>
            <a:off x="1710184" y="6286500"/>
            <a:ext cx="1485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FFFFF">
                    <a:alpha val="6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Республика Казахстан</a:t>
            </a:r>
            <a:endParaRPr lang="en-US" sz="1600" dirty="0"/>
          </a:p>
        </p:txBody>
      </p:sp>
      <p:sp>
        <p:nvSpPr>
          <p:cNvPr id="19" name="Shape 16"/>
          <p:cNvSpPr/>
          <p:nvPr/>
        </p:nvSpPr>
        <p:spPr>
          <a:xfrm>
            <a:off x="10838780" y="6315075"/>
            <a:ext cx="100013" cy="133350"/>
          </a:xfrm>
          <a:custGeom>
            <a:avLst/>
            <a:gdLst/>
            <a:ahLst/>
            <a:cxnLst/>
            <a:rect l="l" t="t" r="r" b="b"/>
            <a:pathLst>
              <a:path w="100013" h="133350">
                <a:moveTo>
                  <a:pt x="16669" y="0"/>
                </a:moveTo>
                <a:cubicBezTo>
                  <a:pt x="7475" y="0"/>
                  <a:pt x="0" y="7475"/>
                  <a:pt x="0" y="16669"/>
                </a:cubicBezTo>
                <a:lnTo>
                  <a:pt x="0" y="116681"/>
                </a:lnTo>
                <a:cubicBezTo>
                  <a:pt x="0" y="125875"/>
                  <a:pt x="7475" y="133350"/>
                  <a:pt x="16669" y="133350"/>
                </a:cubicBezTo>
                <a:lnTo>
                  <a:pt x="83344" y="133350"/>
                </a:lnTo>
                <a:cubicBezTo>
                  <a:pt x="92538" y="133350"/>
                  <a:pt x="100013" y="125875"/>
                  <a:pt x="100013" y="116681"/>
                </a:cubicBezTo>
                <a:lnTo>
                  <a:pt x="100013" y="16669"/>
                </a:lnTo>
                <a:cubicBezTo>
                  <a:pt x="100013" y="7475"/>
                  <a:pt x="92538" y="0"/>
                  <a:pt x="83344" y="0"/>
                </a:cubicBezTo>
                <a:lnTo>
                  <a:pt x="16669" y="0"/>
                </a:lnTo>
                <a:close/>
                <a:moveTo>
                  <a:pt x="45839" y="91678"/>
                </a:moveTo>
                <a:lnTo>
                  <a:pt x="54173" y="91678"/>
                </a:lnTo>
                <a:cubicBezTo>
                  <a:pt x="58783" y="91678"/>
                  <a:pt x="62508" y="95403"/>
                  <a:pt x="62508" y="100013"/>
                </a:cubicBezTo>
                <a:lnTo>
                  <a:pt x="62508" y="120848"/>
                </a:lnTo>
                <a:lnTo>
                  <a:pt x="37505" y="120848"/>
                </a:lnTo>
                <a:lnTo>
                  <a:pt x="37505" y="100013"/>
                </a:lnTo>
                <a:cubicBezTo>
                  <a:pt x="37505" y="95403"/>
                  <a:pt x="41229" y="91678"/>
                  <a:pt x="45839" y="91678"/>
                </a:cubicBezTo>
                <a:close/>
                <a:moveTo>
                  <a:pt x="25003" y="29170"/>
                </a:moveTo>
                <a:cubicBezTo>
                  <a:pt x="25003" y="26878"/>
                  <a:pt x="26878" y="25003"/>
                  <a:pt x="29170" y="25003"/>
                </a:cubicBezTo>
                <a:lnTo>
                  <a:pt x="37505" y="25003"/>
                </a:lnTo>
                <a:cubicBezTo>
                  <a:pt x="39797" y="25003"/>
                  <a:pt x="41672" y="26878"/>
                  <a:pt x="41672" y="29170"/>
                </a:cubicBezTo>
                <a:lnTo>
                  <a:pt x="41672" y="37505"/>
                </a:lnTo>
                <a:cubicBezTo>
                  <a:pt x="41672" y="39797"/>
                  <a:pt x="39797" y="41672"/>
                  <a:pt x="37505" y="41672"/>
                </a:cubicBezTo>
                <a:lnTo>
                  <a:pt x="29170" y="41672"/>
                </a:lnTo>
                <a:cubicBezTo>
                  <a:pt x="26878" y="41672"/>
                  <a:pt x="25003" y="39797"/>
                  <a:pt x="25003" y="37505"/>
                </a:cubicBezTo>
                <a:lnTo>
                  <a:pt x="25003" y="29170"/>
                </a:lnTo>
                <a:close/>
                <a:moveTo>
                  <a:pt x="62508" y="25003"/>
                </a:moveTo>
                <a:lnTo>
                  <a:pt x="70842" y="25003"/>
                </a:lnTo>
                <a:cubicBezTo>
                  <a:pt x="73134" y="25003"/>
                  <a:pt x="75009" y="26878"/>
                  <a:pt x="75009" y="29170"/>
                </a:cubicBezTo>
                <a:lnTo>
                  <a:pt x="75009" y="37505"/>
                </a:lnTo>
                <a:cubicBezTo>
                  <a:pt x="75009" y="39797"/>
                  <a:pt x="73134" y="41672"/>
                  <a:pt x="70842" y="41672"/>
                </a:cubicBezTo>
                <a:lnTo>
                  <a:pt x="62508" y="41672"/>
                </a:lnTo>
                <a:cubicBezTo>
                  <a:pt x="60216" y="41672"/>
                  <a:pt x="58341" y="39797"/>
                  <a:pt x="58341" y="37505"/>
                </a:cubicBezTo>
                <a:lnTo>
                  <a:pt x="58341" y="29170"/>
                </a:lnTo>
                <a:cubicBezTo>
                  <a:pt x="58341" y="26878"/>
                  <a:pt x="60216" y="25003"/>
                  <a:pt x="62508" y="25003"/>
                </a:cubicBezTo>
                <a:close/>
                <a:moveTo>
                  <a:pt x="25003" y="62508"/>
                </a:moveTo>
                <a:cubicBezTo>
                  <a:pt x="25003" y="60216"/>
                  <a:pt x="26878" y="58341"/>
                  <a:pt x="29170" y="58341"/>
                </a:cubicBezTo>
                <a:lnTo>
                  <a:pt x="37505" y="58341"/>
                </a:lnTo>
                <a:cubicBezTo>
                  <a:pt x="39797" y="58341"/>
                  <a:pt x="41672" y="60216"/>
                  <a:pt x="41672" y="62508"/>
                </a:cubicBezTo>
                <a:lnTo>
                  <a:pt x="41672" y="70842"/>
                </a:lnTo>
                <a:cubicBezTo>
                  <a:pt x="41672" y="73134"/>
                  <a:pt x="39797" y="75009"/>
                  <a:pt x="37505" y="75009"/>
                </a:cubicBezTo>
                <a:lnTo>
                  <a:pt x="29170" y="75009"/>
                </a:lnTo>
                <a:cubicBezTo>
                  <a:pt x="26878" y="75009"/>
                  <a:pt x="25003" y="73134"/>
                  <a:pt x="25003" y="70842"/>
                </a:cubicBezTo>
                <a:lnTo>
                  <a:pt x="25003" y="62508"/>
                </a:lnTo>
                <a:close/>
                <a:moveTo>
                  <a:pt x="62508" y="58341"/>
                </a:moveTo>
                <a:lnTo>
                  <a:pt x="70842" y="58341"/>
                </a:lnTo>
                <a:cubicBezTo>
                  <a:pt x="73134" y="58341"/>
                  <a:pt x="75009" y="60216"/>
                  <a:pt x="75009" y="62508"/>
                </a:cubicBezTo>
                <a:lnTo>
                  <a:pt x="75009" y="70842"/>
                </a:lnTo>
                <a:cubicBezTo>
                  <a:pt x="75009" y="73134"/>
                  <a:pt x="73134" y="75009"/>
                  <a:pt x="70842" y="75009"/>
                </a:cubicBezTo>
                <a:lnTo>
                  <a:pt x="62508" y="75009"/>
                </a:lnTo>
                <a:cubicBezTo>
                  <a:pt x="60216" y="75009"/>
                  <a:pt x="58341" y="73134"/>
                  <a:pt x="58341" y="70842"/>
                </a:cubicBezTo>
                <a:lnTo>
                  <a:pt x="58341" y="62508"/>
                </a:lnTo>
                <a:cubicBezTo>
                  <a:pt x="58341" y="60216"/>
                  <a:pt x="60216" y="58341"/>
                  <a:pt x="62508" y="58341"/>
                </a:cubicBezTo>
                <a:close/>
              </a:path>
            </a:pathLst>
          </a:custGeom>
          <a:solidFill>
            <a:srgbClr val="FFFFFF">
              <a:alpha val="40000"/>
            </a:srgbClr>
          </a:solidFill>
          <a:ln/>
        </p:spPr>
      </p:sp>
      <p:sp>
        <p:nvSpPr>
          <p:cNvPr id="20" name="Text 17"/>
          <p:cNvSpPr/>
          <p:nvPr/>
        </p:nvSpPr>
        <p:spPr>
          <a:xfrm>
            <a:off x="11045949" y="6286500"/>
            <a:ext cx="828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FFFFF">
                    <a:alpha val="4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АО «ГФСС»</a:t>
            </a:r>
            <a:endParaRPr lang="en-US" sz="1600" dirty="0"/>
          </a:p>
        </p:txBody>
      </p:sp>
      <p:sp>
        <p:nvSpPr>
          <p:cNvPr id="21" name="Text 15">
            <a:extLst>
              <a:ext uri="{FF2B5EF4-FFF2-40B4-BE49-F238E27FC236}">
                <a16:creationId xmlns:a16="http://schemas.microsoft.com/office/drawing/2014/main" id="{B40FBE04-4F1D-4A4D-A615-FBBEECC747F2}"/>
              </a:ext>
            </a:extLst>
          </p:cNvPr>
          <p:cNvSpPr/>
          <p:nvPr/>
        </p:nvSpPr>
        <p:spPr>
          <a:xfrm>
            <a:off x="0" y="6632526"/>
            <a:ext cx="5456755" cy="2550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ru-RU" sz="700" i="1" dirty="0">
                <a:solidFill>
                  <a:schemeClr val="accent1">
                    <a:lumMod val="75000"/>
                  </a:scheme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* Годовой отчет направлен на рассмотрение в Комитет по стратегическому развитию Совета директоров Фонда </a:t>
            </a:r>
            <a:endParaRPr lang="en-US" sz="1050" i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1000" y="476250"/>
            <a:ext cx="457200" cy="457200"/>
          </a:xfrm>
          <a:prstGeom prst="roundRect">
            <a:avLst>
              <a:gd name="adj" fmla="val 25000"/>
            </a:avLst>
          </a:prstGeom>
          <a:gradFill flip="none" rotWithShape="1">
            <a:gsLst>
              <a:gs pos="0">
                <a:srgbClr val="1A365D"/>
              </a:gs>
              <a:gs pos="100000">
                <a:srgbClr val="2B6CB0"/>
              </a:gs>
            </a:gsLst>
            <a:lin ang="2700000" scaled="1"/>
          </a:gra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3" name="Shape 1"/>
          <p:cNvSpPr/>
          <p:nvPr/>
        </p:nvSpPr>
        <p:spPr>
          <a:xfrm>
            <a:off x="514350" y="60960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7859" y="53578"/>
                </a:moveTo>
                <a:cubicBezTo>
                  <a:pt x="27716" y="53578"/>
                  <a:pt x="35719" y="45576"/>
                  <a:pt x="35719" y="35719"/>
                </a:cubicBezTo>
                <a:cubicBezTo>
                  <a:pt x="35719" y="25862"/>
                  <a:pt x="27716" y="17859"/>
                  <a:pt x="17859" y="17859"/>
                </a:cubicBezTo>
                <a:cubicBezTo>
                  <a:pt x="8003" y="17859"/>
                  <a:pt x="0" y="25862"/>
                  <a:pt x="0" y="35719"/>
                </a:cubicBezTo>
                <a:cubicBezTo>
                  <a:pt x="0" y="45576"/>
                  <a:pt x="8003" y="53578"/>
                  <a:pt x="17859" y="53578"/>
                </a:cubicBezTo>
                <a:close/>
                <a:moveTo>
                  <a:pt x="71438" y="23812"/>
                </a:moveTo>
                <a:cubicBezTo>
                  <a:pt x="64852" y="23812"/>
                  <a:pt x="59531" y="29133"/>
                  <a:pt x="59531" y="35719"/>
                </a:cubicBezTo>
                <a:cubicBezTo>
                  <a:pt x="59531" y="42304"/>
                  <a:pt x="64852" y="47625"/>
                  <a:pt x="71438" y="47625"/>
                </a:cubicBezTo>
                <a:lnTo>
                  <a:pt x="178594" y="47625"/>
                </a:lnTo>
                <a:cubicBezTo>
                  <a:pt x="185179" y="47625"/>
                  <a:pt x="190500" y="42304"/>
                  <a:pt x="190500" y="35719"/>
                </a:cubicBezTo>
                <a:cubicBezTo>
                  <a:pt x="190500" y="29133"/>
                  <a:pt x="185179" y="23812"/>
                  <a:pt x="178594" y="23812"/>
                </a:cubicBezTo>
                <a:lnTo>
                  <a:pt x="71438" y="23812"/>
                </a:lnTo>
                <a:close/>
                <a:moveTo>
                  <a:pt x="71438" y="83344"/>
                </a:moveTo>
                <a:cubicBezTo>
                  <a:pt x="64852" y="83344"/>
                  <a:pt x="59531" y="88664"/>
                  <a:pt x="59531" y="95250"/>
                </a:cubicBezTo>
                <a:cubicBezTo>
                  <a:pt x="59531" y="101836"/>
                  <a:pt x="64852" y="107156"/>
                  <a:pt x="71438" y="107156"/>
                </a:cubicBezTo>
                <a:lnTo>
                  <a:pt x="178594" y="107156"/>
                </a:lnTo>
                <a:cubicBezTo>
                  <a:pt x="185179" y="107156"/>
                  <a:pt x="190500" y="101836"/>
                  <a:pt x="190500" y="95250"/>
                </a:cubicBezTo>
                <a:cubicBezTo>
                  <a:pt x="190500" y="88664"/>
                  <a:pt x="185179" y="83344"/>
                  <a:pt x="178594" y="83344"/>
                </a:cubicBezTo>
                <a:lnTo>
                  <a:pt x="71438" y="83344"/>
                </a:lnTo>
                <a:close/>
                <a:moveTo>
                  <a:pt x="71438" y="142875"/>
                </a:moveTo>
                <a:cubicBezTo>
                  <a:pt x="64852" y="142875"/>
                  <a:pt x="59531" y="148196"/>
                  <a:pt x="59531" y="154781"/>
                </a:cubicBezTo>
                <a:cubicBezTo>
                  <a:pt x="59531" y="161367"/>
                  <a:pt x="64852" y="166688"/>
                  <a:pt x="71438" y="166688"/>
                </a:cubicBezTo>
                <a:lnTo>
                  <a:pt x="178594" y="166688"/>
                </a:lnTo>
                <a:cubicBezTo>
                  <a:pt x="185179" y="166688"/>
                  <a:pt x="190500" y="161367"/>
                  <a:pt x="190500" y="154781"/>
                </a:cubicBezTo>
                <a:cubicBezTo>
                  <a:pt x="190500" y="148196"/>
                  <a:pt x="185179" y="142875"/>
                  <a:pt x="178594" y="142875"/>
                </a:cubicBezTo>
                <a:lnTo>
                  <a:pt x="71438" y="142875"/>
                </a:lnTo>
                <a:close/>
                <a:moveTo>
                  <a:pt x="17859" y="172641"/>
                </a:moveTo>
                <a:cubicBezTo>
                  <a:pt x="27716" y="172641"/>
                  <a:pt x="35719" y="164638"/>
                  <a:pt x="35719" y="154781"/>
                </a:cubicBezTo>
                <a:cubicBezTo>
                  <a:pt x="35719" y="144924"/>
                  <a:pt x="27716" y="136922"/>
                  <a:pt x="17859" y="136922"/>
                </a:cubicBezTo>
                <a:cubicBezTo>
                  <a:pt x="8003" y="136922"/>
                  <a:pt x="0" y="144924"/>
                  <a:pt x="0" y="154781"/>
                </a:cubicBezTo>
                <a:cubicBezTo>
                  <a:pt x="0" y="164638"/>
                  <a:pt x="8003" y="172641"/>
                  <a:pt x="17859" y="172641"/>
                </a:cubicBezTo>
                <a:close/>
                <a:moveTo>
                  <a:pt x="35719" y="95250"/>
                </a:moveTo>
                <a:cubicBezTo>
                  <a:pt x="35719" y="85393"/>
                  <a:pt x="27716" y="77391"/>
                  <a:pt x="17859" y="77391"/>
                </a:cubicBezTo>
                <a:cubicBezTo>
                  <a:pt x="8003" y="77391"/>
                  <a:pt x="0" y="85393"/>
                  <a:pt x="0" y="95250"/>
                </a:cubicBezTo>
                <a:cubicBezTo>
                  <a:pt x="0" y="105107"/>
                  <a:pt x="8003" y="113109"/>
                  <a:pt x="17859" y="113109"/>
                </a:cubicBezTo>
                <a:cubicBezTo>
                  <a:pt x="27716" y="113109"/>
                  <a:pt x="35719" y="105107"/>
                  <a:pt x="35719" y="9525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952500" y="381000"/>
            <a:ext cx="33432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b="1" kern="0" spc="53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СТРУКТУРА ОТЧЕТА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952500" y="571500"/>
            <a:ext cx="68707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24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СОДЕРЖАНИЕ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6" name="Shape 4"/>
          <p:cNvSpPr/>
          <p:nvPr/>
        </p:nvSpPr>
        <p:spPr>
          <a:xfrm>
            <a:off x="381000" y="1104900"/>
            <a:ext cx="914400" cy="381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4299E1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7" name="Shape 5"/>
          <p:cNvSpPr/>
          <p:nvPr/>
        </p:nvSpPr>
        <p:spPr>
          <a:xfrm>
            <a:off x="400050" y="1371600"/>
            <a:ext cx="5543550" cy="1091351"/>
          </a:xfrm>
          <a:custGeom>
            <a:avLst/>
            <a:gdLst/>
            <a:ahLst/>
            <a:cxnLst/>
            <a:rect l="l" t="t" r="r" b="b"/>
            <a:pathLst>
              <a:path w="5543550" h="1485900">
                <a:moveTo>
                  <a:pt x="38100" y="0"/>
                </a:moveTo>
                <a:lnTo>
                  <a:pt x="5429250" y="0"/>
                </a:lnTo>
                <a:cubicBezTo>
                  <a:pt x="5492334" y="0"/>
                  <a:pt x="5543550" y="51216"/>
                  <a:pt x="5543550" y="114300"/>
                </a:cubicBezTo>
                <a:lnTo>
                  <a:pt x="5543550" y="1371600"/>
                </a:lnTo>
                <a:cubicBezTo>
                  <a:pt x="5543550" y="1434684"/>
                  <a:pt x="5492334" y="1485900"/>
                  <a:pt x="5429250" y="1485900"/>
                </a:cubicBezTo>
                <a:lnTo>
                  <a:pt x="38100" y="1485900"/>
                </a:lnTo>
                <a:cubicBezTo>
                  <a:pt x="17072" y="1485900"/>
                  <a:pt x="0" y="1468828"/>
                  <a:pt x="0" y="14478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57150" dist="3810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400049" y="1371600"/>
            <a:ext cx="45719" cy="1091351"/>
          </a:xfrm>
          <a:custGeom>
            <a:avLst/>
            <a:gdLst/>
            <a:ahLst/>
            <a:cxnLst/>
            <a:rect l="l" t="t" r="r" b="b"/>
            <a:pathLst>
              <a:path w="38100" h="1485900">
                <a:moveTo>
                  <a:pt x="38100" y="0"/>
                </a:moveTo>
                <a:lnTo>
                  <a:pt x="38100" y="0"/>
                </a:lnTo>
                <a:lnTo>
                  <a:pt x="38100" y="1485900"/>
                </a:lnTo>
                <a:lnTo>
                  <a:pt x="38100" y="1485900"/>
                </a:lnTo>
                <a:cubicBezTo>
                  <a:pt x="17072" y="1485900"/>
                  <a:pt x="0" y="1468828"/>
                  <a:pt x="0" y="14478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365D"/>
          </a:solidFill>
          <a:ln/>
        </p:spPr>
      </p:sp>
      <p:sp>
        <p:nvSpPr>
          <p:cNvPr id="9" name="Shape 7"/>
          <p:cNvSpPr/>
          <p:nvPr/>
        </p:nvSpPr>
        <p:spPr>
          <a:xfrm>
            <a:off x="609600" y="1562100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1A365D"/>
          </a:solidFill>
          <a:ln/>
        </p:spPr>
      </p:sp>
      <p:sp>
        <p:nvSpPr>
          <p:cNvPr id="10" name="Text 8"/>
          <p:cNvSpPr/>
          <p:nvPr/>
        </p:nvSpPr>
        <p:spPr>
          <a:xfrm>
            <a:off x="566738" y="1562100"/>
            <a:ext cx="46672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01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087435" y="1571625"/>
            <a:ext cx="4805363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О Государственном фонде </a:t>
            </a:r>
            <a:r>
              <a:rPr lang="en-US" sz="1350" b="1" dirty="0" err="1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социального</a:t>
            </a:r>
            <a:r>
              <a:rPr lang="en-US" sz="135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</a:t>
            </a:r>
            <a:r>
              <a:rPr lang="en-US" sz="1350" b="1" dirty="0" err="1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страхования</a:t>
            </a:r>
            <a:r>
              <a:rPr lang="ru-RU" sz="135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</a:t>
            </a:r>
            <a:r>
              <a:rPr lang="ru-RU" sz="1350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(стр. 3-9)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096961" y="1740659"/>
            <a:ext cx="4786313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 </a:t>
            </a:r>
            <a:r>
              <a:rPr lang="en-US" sz="1000" dirty="0" err="1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Миссия</a:t>
            </a: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, видение, ценности • </a:t>
            </a: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О Фонде </a:t>
            </a: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• </a:t>
            </a:r>
            <a:r>
              <a:rPr lang="en-US" sz="1000" dirty="0" err="1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Ключевые</a:t>
            </a: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 события </a:t>
            </a:r>
            <a:r>
              <a:rPr lang="en-US" sz="1000" dirty="0" err="1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отчетного</a:t>
            </a: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 </a:t>
            </a:r>
            <a:r>
              <a:rPr lang="en-US" sz="1000" dirty="0" err="1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года</a:t>
            </a: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 • </a:t>
            </a: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 Ключевые имиджевые мероприятия </a:t>
            </a: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•</a:t>
            </a: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 </a:t>
            </a: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 Обращения руководства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321105" y="1383133"/>
            <a:ext cx="5543550" cy="3652505"/>
          </a:xfrm>
          <a:custGeom>
            <a:avLst/>
            <a:gdLst/>
            <a:ahLst/>
            <a:cxnLst/>
            <a:rect l="l" t="t" r="r" b="b"/>
            <a:pathLst>
              <a:path w="5543550" h="1485900">
                <a:moveTo>
                  <a:pt x="38100" y="0"/>
                </a:moveTo>
                <a:lnTo>
                  <a:pt x="5429250" y="0"/>
                </a:lnTo>
                <a:cubicBezTo>
                  <a:pt x="5492334" y="0"/>
                  <a:pt x="5543550" y="51216"/>
                  <a:pt x="5543550" y="114300"/>
                </a:cubicBezTo>
                <a:lnTo>
                  <a:pt x="5543550" y="1371600"/>
                </a:lnTo>
                <a:cubicBezTo>
                  <a:pt x="5543550" y="1434684"/>
                  <a:pt x="5492334" y="1485900"/>
                  <a:pt x="5429250" y="1485900"/>
                </a:cubicBezTo>
                <a:lnTo>
                  <a:pt x="38100" y="1485900"/>
                </a:lnTo>
                <a:cubicBezTo>
                  <a:pt x="17072" y="1485900"/>
                  <a:pt x="0" y="1468828"/>
                  <a:pt x="0" y="14478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57150" dist="3810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6273889" y="1371599"/>
            <a:ext cx="39600" cy="3676717"/>
          </a:xfrm>
          <a:custGeom>
            <a:avLst/>
            <a:gdLst/>
            <a:ahLst/>
            <a:cxnLst/>
            <a:rect l="l" t="t" r="r" b="b"/>
            <a:pathLst>
              <a:path w="38100" h="1485900">
                <a:moveTo>
                  <a:pt x="38100" y="0"/>
                </a:moveTo>
                <a:lnTo>
                  <a:pt x="38100" y="0"/>
                </a:lnTo>
                <a:lnTo>
                  <a:pt x="38100" y="1485900"/>
                </a:lnTo>
                <a:lnTo>
                  <a:pt x="38100" y="1485900"/>
                </a:lnTo>
                <a:cubicBezTo>
                  <a:pt x="17072" y="1485900"/>
                  <a:pt x="0" y="1468828"/>
                  <a:pt x="0" y="14478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2B6CB0"/>
          </a:solidFill>
          <a:ln/>
        </p:spPr>
      </p:sp>
      <p:sp>
        <p:nvSpPr>
          <p:cNvPr id="15" name="Shape 13"/>
          <p:cNvSpPr/>
          <p:nvPr/>
        </p:nvSpPr>
        <p:spPr>
          <a:xfrm>
            <a:off x="6477000" y="1562100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2B6CB0"/>
          </a:solidFill>
          <a:ln/>
        </p:spPr>
      </p:sp>
      <p:sp>
        <p:nvSpPr>
          <p:cNvPr id="16" name="Text 14"/>
          <p:cNvSpPr/>
          <p:nvPr/>
        </p:nvSpPr>
        <p:spPr>
          <a:xfrm>
            <a:off x="6434138" y="1562100"/>
            <a:ext cx="46672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0</a:t>
            </a:r>
            <a:r>
              <a:rPr lang="ru-RU" sz="135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4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972300" y="1905000"/>
            <a:ext cx="36290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just">
              <a:lnSpc>
                <a:spcPct val="120000"/>
              </a:lnSpc>
            </a:pP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385567" y="2527411"/>
            <a:ext cx="5543550" cy="1485900"/>
          </a:xfrm>
          <a:custGeom>
            <a:avLst/>
            <a:gdLst/>
            <a:ahLst/>
            <a:cxnLst/>
            <a:rect l="l" t="t" r="r" b="b"/>
            <a:pathLst>
              <a:path w="5543550" h="1485900">
                <a:moveTo>
                  <a:pt x="38100" y="0"/>
                </a:moveTo>
                <a:lnTo>
                  <a:pt x="5429250" y="0"/>
                </a:lnTo>
                <a:cubicBezTo>
                  <a:pt x="5492334" y="0"/>
                  <a:pt x="5543550" y="51216"/>
                  <a:pt x="5543550" y="114300"/>
                </a:cubicBezTo>
                <a:lnTo>
                  <a:pt x="5543550" y="1371600"/>
                </a:lnTo>
                <a:cubicBezTo>
                  <a:pt x="5543550" y="1434684"/>
                  <a:pt x="5492334" y="1485900"/>
                  <a:pt x="5429250" y="1485900"/>
                </a:cubicBezTo>
                <a:lnTo>
                  <a:pt x="38100" y="1485900"/>
                </a:lnTo>
                <a:cubicBezTo>
                  <a:pt x="17072" y="1485900"/>
                  <a:pt x="0" y="1468828"/>
                  <a:pt x="0" y="14478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57150" dist="3810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381000" y="2546461"/>
            <a:ext cx="38100" cy="1485900"/>
          </a:xfrm>
          <a:custGeom>
            <a:avLst/>
            <a:gdLst/>
            <a:ahLst/>
            <a:cxnLst/>
            <a:rect l="l" t="t" r="r" b="b"/>
            <a:pathLst>
              <a:path w="38100" h="1485900">
                <a:moveTo>
                  <a:pt x="38100" y="0"/>
                </a:moveTo>
                <a:lnTo>
                  <a:pt x="38100" y="0"/>
                </a:lnTo>
                <a:lnTo>
                  <a:pt x="38100" y="1485900"/>
                </a:lnTo>
                <a:lnTo>
                  <a:pt x="38100" y="1485900"/>
                </a:lnTo>
                <a:cubicBezTo>
                  <a:pt x="17072" y="1485900"/>
                  <a:pt x="0" y="1468828"/>
                  <a:pt x="0" y="14478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21" name="Shape 19"/>
          <p:cNvSpPr/>
          <p:nvPr/>
        </p:nvSpPr>
        <p:spPr>
          <a:xfrm>
            <a:off x="590550" y="2736961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4299E1"/>
          </a:solidFill>
          <a:ln/>
        </p:spPr>
      </p:sp>
      <p:sp>
        <p:nvSpPr>
          <p:cNvPr id="22" name="Text 20"/>
          <p:cNvSpPr/>
          <p:nvPr/>
        </p:nvSpPr>
        <p:spPr>
          <a:xfrm>
            <a:off x="547688" y="2736961"/>
            <a:ext cx="46672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0</a:t>
            </a:r>
            <a:r>
              <a:rPr lang="ru-RU" sz="135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2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070295" y="2691551"/>
            <a:ext cx="4733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 err="1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Основные</a:t>
            </a:r>
            <a:r>
              <a:rPr lang="en-US" sz="135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</a:t>
            </a:r>
            <a:r>
              <a:rPr lang="en-US" sz="1350" b="1" dirty="0" err="1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результаты</a:t>
            </a:r>
            <a:r>
              <a:rPr lang="ru-RU" sz="135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</a:t>
            </a:r>
            <a:r>
              <a:rPr lang="ru-RU" sz="1350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(стр. 10-21)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077438" y="3143250"/>
            <a:ext cx="4733925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just">
              <a:lnSpc>
                <a:spcPct val="120000"/>
              </a:lnSpc>
            </a:pP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• </a:t>
            </a:r>
            <a:r>
              <a:rPr lang="en-US" sz="1000" dirty="0" err="1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Ключевые</a:t>
            </a: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 </a:t>
            </a:r>
            <a:r>
              <a:rPr lang="en-US" sz="1000" dirty="0" err="1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показатели</a:t>
            </a: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 </a:t>
            </a: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2025 г. </a:t>
            </a: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•</a:t>
            </a: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 </a:t>
            </a:r>
            <a:r>
              <a:rPr lang="en-US" sz="1000" dirty="0" err="1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Охват</a:t>
            </a: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 системой и поступление СО • </a:t>
            </a: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Портрет участника СОСС </a:t>
            </a: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• </a:t>
            </a: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Мониторинг снижения участников системы </a:t>
            </a: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• </a:t>
            </a:r>
            <a:r>
              <a:rPr lang="en-US" sz="1000" dirty="0" err="1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Социальные</a:t>
            </a: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 выплаты • </a:t>
            </a: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Портрет получателя социальных выплат</a:t>
            </a: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 • </a:t>
            </a: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 Сбалансированность потоков </a:t>
            </a: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• </a:t>
            </a:r>
            <a:r>
              <a:rPr lang="en-US" sz="1000" dirty="0" err="1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Государственные</a:t>
            </a: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 услуги • </a:t>
            </a: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Претензионно-исковая работа </a:t>
            </a: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• </a:t>
            </a: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Информационно-разъяснительная работа </a:t>
            </a: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• </a:t>
            </a: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Информационное р</a:t>
            </a:r>
            <a:r>
              <a:rPr lang="en-US" sz="1000" dirty="0" err="1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азвити</a:t>
            </a: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е</a:t>
            </a: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 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6491288" y="2050825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1A365D"/>
          </a:solidFill>
          <a:ln/>
        </p:spPr>
      </p:sp>
      <p:sp>
        <p:nvSpPr>
          <p:cNvPr id="28" name="Text 26"/>
          <p:cNvSpPr/>
          <p:nvPr/>
        </p:nvSpPr>
        <p:spPr>
          <a:xfrm>
            <a:off x="6432871" y="2026409"/>
            <a:ext cx="46672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05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0</a:t>
            </a:r>
            <a:r>
              <a:rPr lang="ru-RU" sz="105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4-1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6947003" y="3246741"/>
            <a:ext cx="4733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419100" y="4099036"/>
            <a:ext cx="5543550" cy="936603"/>
          </a:xfrm>
          <a:custGeom>
            <a:avLst/>
            <a:gdLst/>
            <a:ahLst/>
            <a:cxnLst/>
            <a:rect l="l" t="t" r="r" b="b"/>
            <a:pathLst>
              <a:path w="5543550" h="1485900">
                <a:moveTo>
                  <a:pt x="38100" y="0"/>
                </a:moveTo>
                <a:lnTo>
                  <a:pt x="5429250" y="0"/>
                </a:lnTo>
                <a:cubicBezTo>
                  <a:pt x="5492334" y="0"/>
                  <a:pt x="5543550" y="51216"/>
                  <a:pt x="5543550" y="114300"/>
                </a:cubicBezTo>
                <a:lnTo>
                  <a:pt x="5543550" y="1371600"/>
                </a:lnTo>
                <a:cubicBezTo>
                  <a:pt x="5543550" y="1434684"/>
                  <a:pt x="5492334" y="1485900"/>
                  <a:pt x="5429250" y="1485900"/>
                </a:cubicBezTo>
                <a:lnTo>
                  <a:pt x="38100" y="1485900"/>
                </a:lnTo>
                <a:cubicBezTo>
                  <a:pt x="17072" y="1485900"/>
                  <a:pt x="0" y="1468828"/>
                  <a:pt x="0" y="14478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57150" dist="3810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32" name="Shape 30"/>
          <p:cNvSpPr/>
          <p:nvPr/>
        </p:nvSpPr>
        <p:spPr>
          <a:xfrm>
            <a:off x="370239" y="4111714"/>
            <a:ext cx="39600" cy="936603"/>
          </a:xfrm>
          <a:custGeom>
            <a:avLst/>
            <a:gdLst/>
            <a:ahLst/>
            <a:cxnLst/>
            <a:rect l="l" t="t" r="r" b="b"/>
            <a:pathLst>
              <a:path w="38100" h="1485900">
                <a:moveTo>
                  <a:pt x="38100" y="0"/>
                </a:moveTo>
                <a:lnTo>
                  <a:pt x="38100" y="0"/>
                </a:lnTo>
                <a:lnTo>
                  <a:pt x="38100" y="1485900"/>
                </a:lnTo>
                <a:lnTo>
                  <a:pt x="38100" y="1485900"/>
                </a:lnTo>
                <a:cubicBezTo>
                  <a:pt x="17072" y="1485900"/>
                  <a:pt x="0" y="1468828"/>
                  <a:pt x="0" y="14478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2B6CB0"/>
          </a:solidFill>
          <a:ln/>
        </p:spPr>
      </p:sp>
      <p:sp>
        <p:nvSpPr>
          <p:cNvPr id="33" name="Shape 31"/>
          <p:cNvSpPr/>
          <p:nvPr/>
        </p:nvSpPr>
        <p:spPr>
          <a:xfrm>
            <a:off x="578744" y="4273127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2B6CB0"/>
          </a:solidFill>
          <a:ln/>
        </p:spPr>
      </p:sp>
      <p:sp>
        <p:nvSpPr>
          <p:cNvPr id="34" name="Text 32"/>
          <p:cNvSpPr/>
          <p:nvPr/>
        </p:nvSpPr>
        <p:spPr>
          <a:xfrm>
            <a:off x="535882" y="4273127"/>
            <a:ext cx="46672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0</a:t>
            </a:r>
            <a:r>
              <a:rPr lang="ru-RU" sz="135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3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1071368" y="4252979"/>
            <a:ext cx="477917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endParaRPr lang="ru-RU" sz="1350" b="1" dirty="0">
              <a:solidFill>
                <a:srgbClr val="1A365D"/>
              </a:solidFill>
              <a:latin typeface="Quattrocento Sans" pitchFamily="34" charset="0"/>
            </a:endParaRPr>
          </a:p>
          <a:p>
            <a:pPr>
              <a:lnSpc>
                <a:spcPct val="130000"/>
              </a:lnSpc>
            </a:pPr>
            <a:r>
              <a:rPr lang="en-US" sz="1350" b="1" dirty="0" err="1">
                <a:solidFill>
                  <a:srgbClr val="1A365D"/>
                </a:solidFill>
                <a:latin typeface="Quattrocento Sans" pitchFamily="34" charset="0"/>
              </a:rPr>
              <a:t>Результаты</a:t>
            </a:r>
            <a:r>
              <a:rPr lang="en-US" sz="1350" b="1" dirty="0">
                <a:solidFill>
                  <a:srgbClr val="1A365D"/>
                </a:solidFill>
                <a:latin typeface="Quattrocento Sans" pitchFamily="34" charset="0"/>
              </a:rPr>
              <a:t> </a:t>
            </a:r>
            <a:r>
              <a:rPr lang="en-US" sz="1350" b="1" dirty="0" err="1">
                <a:solidFill>
                  <a:srgbClr val="1A365D"/>
                </a:solidFill>
                <a:latin typeface="Quattrocento Sans" pitchFamily="34" charset="0"/>
              </a:rPr>
              <a:t>финансовой</a:t>
            </a:r>
            <a:r>
              <a:rPr lang="en-US" sz="1350" b="1" dirty="0">
                <a:solidFill>
                  <a:srgbClr val="1A365D"/>
                </a:solidFill>
                <a:latin typeface="Quattrocento Sans" pitchFamily="34" charset="0"/>
              </a:rPr>
              <a:t> </a:t>
            </a:r>
            <a:r>
              <a:rPr lang="en-US" sz="1350" b="1" dirty="0" err="1">
                <a:solidFill>
                  <a:srgbClr val="1A365D"/>
                </a:solidFill>
                <a:latin typeface="Quattrocento Sans" pitchFamily="34" charset="0"/>
              </a:rPr>
              <a:t>деятельности</a:t>
            </a:r>
            <a:r>
              <a:rPr lang="ru-RU" sz="1350" b="1" dirty="0">
                <a:solidFill>
                  <a:srgbClr val="1A365D"/>
                </a:solidFill>
              </a:rPr>
              <a:t> </a:t>
            </a:r>
            <a:r>
              <a:rPr lang="ru-RU" sz="1350" dirty="0">
                <a:solidFill>
                  <a:srgbClr val="1A365D"/>
                </a:solidFill>
              </a:rPr>
              <a:t>(стр. 22-26)</a:t>
            </a:r>
            <a:endParaRPr lang="en-US" sz="1350" dirty="0">
              <a:solidFill>
                <a:srgbClr val="1A365D"/>
              </a:solidFill>
              <a:latin typeface="Quattrocento Sans" pitchFamily="34" charset="0"/>
            </a:endParaRPr>
          </a:p>
          <a:p>
            <a:pPr>
              <a:lnSpc>
                <a:spcPct val="130000"/>
              </a:lnSpc>
            </a:pPr>
            <a:endParaRPr lang="en-US" sz="1600" dirty="0"/>
          </a:p>
        </p:txBody>
      </p:sp>
      <p:sp>
        <p:nvSpPr>
          <p:cNvPr id="46" name="Text 44"/>
          <p:cNvSpPr/>
          <p:nvPr/>
        </p:nvSpPr>
        <p:spPr>
          <a:xfrm>
            <a:off x="609600" y="6286500"/>
            <a:ext cx="14001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АО «ГФСС» 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Shape 56">
            <a:extLst>
              <a:ext uri="{FF2B5EF4-FFF2-40B4-BE49-F238E27FC236}">
                <a16:creationId xmlns:a16="http://schemas.microsoft.com/office/drawing/2014/main" id="{29A8D564-DC1A-4F12-B1A8-15C3AE003E37}"/>
              </a:ext>
            </a:extLst>
          </p:cNvPr>
          <p:cNvSpPr/>
          <p:nvPr/>
        </p:nvSpPr>
        <p:spPr>
          <a:xfrm>
            <a:off x="416719" y="6315075"/>
            <a:ext cx="100013" cy="133350"/>
          </a:xfrm>
          <a:custGeom>
            <a:avLst/>
            <a:gdLst/>
            <a:ahLst/>
            <a:cxnLst/>
            <a:rect l="l" t="t" r="r" b="b"/>
            <a:pathLst>
              <a:path w="100013" h="133350">
                <a:moveTo>
                  <a:pt x="16669" y="0"/>
                </a:moveTo>
                <a:cubicBezTo>
                  <a:pt x="7475" y="0"/>
                  <a:pt x="0" y="7475"/>
                  <a:pt x="0" y="16669"/>
                </a:cubicBezTo>
                <a:lnTo>
                  <a:pt x="0" y="116681"/>
                </a:lnTo>
                <a:cubicBezTo>
                  <a:pt x="0" y="125875"/>
                  <a:pt x="7475" y="133350"/>
                  <a:pt x="16669" y="133350"/>
                </a:cubicBezTo>
                <a:lnTo>
                  <a:pt x="83344" y="133350"/>
                </a:lnTo>
                <a:cubicBezTo>
                  <a:pt x="92538" y="133350"/>
                  <a:pt x="100013" y="125875"/>
                  <a:pt x="100013" y="116681"/>
                </a:cubicBezTo>
                <a:lnTo>
                  <a:pt x="100013" y="16669"/>
                </a:lnTo>
                <a:cubicBezTo>
                  <a:pt x="100013" y="7475"/>
                  <a:pt x="92538" y="0"/>
                  <a:pt x="83344" y="0"/>
                </a:cubicBezTo>
                <a:lnTo>
                  <a:pt x="16669" y="0"/>
                </a:lnTo>
                <a:close/>
                <a:moveTo>
                  <a:pt x="45839" y="91678"/>
                </a:moveTo>
                <a:lnTo>
                  <a:pt x="54173" y="91678"/>
                </a:lnTo>
                <a:cubicBezTo>
                  <a:pt x="58783" y="91678"/>
                  <a:pt x="62508" y="95403"/>
                  <a:pt x="62508" y="100013"/>
                </a:cubicBezTo>
                <a:lnTo>
                  <a:pt x="62508" y="120848"/>
                </a:lnTo>
                <a:lnTo>
                  <a:pt x="37505" y="120848"/>
                </a:lnTo>
                <a:lnTo>
                  <a:pt x="37505" y="100013"/>
                </a:lnTo>
                <a:cubicBezTo>
                  <a:pt x="37505" y="95403"/>
                  <a:pt x="41229" y="91678"/>
                  <a:pt x="45839" y="91678"/>
                </a:cubicBezTo>
                <a:close/>
                <a:moveTo>
                  <a:pt x="25003" y="29170"/>
                </a:moveTo>
                <a:cubicBezTo>
                  <a:pt x="25003" y="26878"/>
                  <a:pt x="26878" y="25003"/>
                  <a:pt x="29170" y="25003"/>
                </a:cubicBezTo>
                <a:lnTo>
                  <a:pt x="37505" y="25003"/>
                </a:lnTo>
                <a:cubicBezTo>
                  <a:pt x="39797" y="25003"/>
                  <a:pt x="41672" y="26878"/>
                  <a:pt x="41672" y="29170"/>
                </a:cubicBezTo>
                <a:lnTo>
                  <a:pt x="41672" y="37505"/>
                </a:lnTo>
                <a:cubicBezTo>
                  <a:pt x="41672" y="39797"/>
                  <a:pt x="39797" y="41672"/>
                  <a:pt x="37505" y="41672"/>
                </a:cubicBezTo>
                <a:lnTo>
                  <a:pt x="29170" y="41672"/>
                </a:lnTo>
                <a:cubicBezTo>
                  <a:pt x="26878" y="41672"/>
                  <a:pt x="25003" y="39797"/>
                  <a:pt x="25003" y="37505"/>
                </a:cubicBezTo>
                <a:lnTo>
                  <a:pt x="25003" y="29170"/>
                </a:lnTo>
                <a:close/>
                <a:moveTo>
                  <a:pt x="62508" y="25003"/>
                </a:moveTo>
                <a:lnTo>
                  <a:pt x="70842" y="25003"/>
                </a:lnTo>
                <a:cubicBezTo>
                  <a:pt x="73134" y="25003"/>
                  <a:pt x="75009" y="26878"/>
                  <a:pt x="75009" y="29170"/>
                </a:cubicBezTo>
                <a:lnTo>
                  <a:pt x="75009" y="37505"/>
                </a:lnTo>
                <a:cubicBezTo>
                  <a:pt x="75009" y="39797"/>
                  <a:pt x="73134" y="41672"/>
                  <a:pt x="70842" y="41672"/>
                </a:cubicBezTo>
                <a:lnTo>
                  <a:pt x="62508" y="41672"/>
                </a:lnTo>
                <a:cubicBezTo>
                  <a:pt x="60216" y="41672"/>
                  <a:pt x="58341" y="39797"/>
                  <a:pt x="58341" y="37505"/>
                </a:cubicBezTo>
                <a:lnTo>
                  <a:pt x="58341" y="29170"/>
                </a:lnTo>
                <a:cubicBezTo>
                  <a:pt x="58341" y="26878"/>
                  <a:pt x="60216" y="25003"/>
                  <a:pt x="62508" y="25003"/>
                </a:cubicBezTo>
                <a:close/>
                <a:moveTo>
                  <a:pt x="25003" y="62508"/>
                </a:moveTo>
                <a:cubicBezTo>
                  <a:pt x="25003" y="60216"/>
                  <a:pt x="26878" y="58341"/>
                  <a:pt x="29170" y="58341"/>
                </a:cubicBezTo>
                <a:lnTo>
                  <a:pt x="37505" y="58341"/>
                </a:lnTo>
                <a:cubicBezTo>
                  <a:pt x="39797" y="58341"/>
                  <a:pt x="41672" y="60216"/>
                  <a:pt x="41672" y="62508"/>
                </a:cubicBezTo>
                <a:lnTo>
                  <a:pt x="41672" y="70842"/>
                </a:lnTo>
                <a:cubicBezTo>
                  <a:pt x="41672" y="73134"/>
                  <a:pt x="39797" y="75009"/>
                  <a:pt x="37505" y="75009"/>
                </a:cubicBezTo>
                <a:lnTo>
                  <a:pt x="29170" y="75009"/>
                </a:lnTo>
                <a:cubicBezTo>
                  <a:pt x="26878" y="75009"/>
                  <a:pt x="25003" y="73134"/>
                  <a:pt x="25003" y="70842"/>
                </a:cubicBezTo>
                <a:lnTo>
                  <a:pt x="25003" y="62508"/>
                </a:lnTo>
                <a:close/>
                <a:moveTo>
                  <a:pt x="62508" y="58341"/>
                </a:moveTo>
                <a:lnTo>
                  <a:pt x="70842" y="58341"/>
                </a:lnTo>
                <a:cubicBezTo>
                  <a:pt x="73134" y="58341"/>
                  <a:pt x="75009" y="60216"/>
                  <a:pt x="75009" y="62508"/>
                </a:cubicBezTo>
                <a:lnTo>
                  <a:pt x="75009" y="70842"/>
                </a:lnTo>
                <a:cubicBezTo>
                  <a:pt x="75009" y="73134"/>
                  <a:pt x="73134" y="75009"/>
                  <a:pt x="70842" y="75009"/>
                </a:cubicBezTo>
                <a:lnTo>
                  <a:pt x="62508" y="75009"/>
                </a:lnTo>
                <a:cubicBezTo>
                  <a:pt x="60216" y="75009"/>
                  <a:pt x="58341" y="73134"/>
                  <a:pt x="58341" y="70842"/>
                </a:cubicBezTo>
                <a:lnTo>
                  <a:pt x="58341" y="62508"/>
                </a:lnTo>
                <a:cubicBezTo>
                  <a:pt x="58341" y="60216"/>
                  <a:pt x="60216" y="58341"/>
                  <a:pt x="62508" y="58341"/>
                </a:cubicBezTo>
                <a:close/>
              </a:path>
            </a:pathLst>
          </a:custGeom>
          <a:solidFill>
            <a:srgbClr val="2B6CB0"/>
          </a:solidFill>
          <a:ln/>
        </p:spPr>
      </p:sp>
      <p:sp>
        <p:nvSpPr>
          <p:cNvPr id="48" name="Text 49">
            <a:extLst>
              <a:ext uri="{FF2B5EF4-FFF2-40B4-BE49-F238E27FC236}">
                <a16:creationId xmlns:a16="http://schemas.microsoft.com/office/drawing/2014/main" id="{E46564B3-DA74-47EA-A970-47B99CC7ADD1}"/>
              </a:ext>
            </a:extLst>
          </p:cNvPr>
          <p:cNvSpPr/>
          <p:nvPr/>
        </p:nvSpPr>
        <p:spPr>
          <a:xfrm>
            <a:off x="11747278" y="6516103"/>
            <a:ext cx="71049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2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 34">
            <a:extLst>
              <a:ext uri="{FF2B5EF4-FFF2-40B4-BE49-F238E27FC236}">
                <a16:creationId xmlns:a16="http://schemas.microsoft.com/office/drawing/2014/main" id="{5AC2CE20-F8AA-4DFC-AA40-33AE63707AA7}"/>
              </a:ext>
            </a:extLst>
          </p:cNvPr>
          <p:cNvSpPr/>
          <p:nvPr/>
        </p:nvSpPr>
        <p:spPr>
          <a:xfrm>
            <a:off x="7009132" y="3900875"/>
            <a:ext cx="4714875" cy="9287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just">
              <a:lnSpc>
                <a:spcPct val="120000"/>
              </a:lnSpc>
            </a:pP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• </a:t>
            </a: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Структура </a:t>
            </a:r>
            <a:r>
              <a:rPr lang="en-US" sz="1000" dirty="0" err="1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управления</a:t>
            </a: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 • </a:t>
            </a:r>
            <a:r>
              <a:rPr lang="en-US" sz="1000" dirty="0" err="1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Совет</a:t>
            </a: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 директоров • Комитеты • </a:t>
            </a: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Оценка развития корпоративного управления </a:t>
            </a: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•</a:t>
            </a: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 Служба внутреннего аудита </a:t>
            </a: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•</a:t>
            </a: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 Служба у</a:t>
            </a:r>
            <a:r>
              <a:rPr lang="en-US" sz="1000" dirty="0" err="1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правление</a:t>
            </a: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 </a:t>
            </a:r>
            <a:r>
              <a:rPr lang="en-US" sz="1000" dirty="0" err="1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рисками</a:t>
            </a: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 </a:t>
            </a: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• </a:t>
            </a: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Регулирование корпоративных конфликтов и конфликта интересов </a:t>
            </a: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•</a:t>
            </a: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  </a:t>
            </a:r>
            <a:r>
              <a:rPr lang="en-US" sz="1000" dirty="0" err="1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Правление</a:t>
            </a: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 • </a:t>
            </a: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Вознаграждение </a:t>
            </a: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• </a:t>
            </a: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Кодекс корпоративного управления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 33">
            <a:extLst>
              <a:ext uri="{FF2B5EF4-FFF2-40B4-BE49-F238E27FC236}">
                <a16:creationId xmlns:a16="http://schemas.microsoft.com/office/drawing/2014/main" id="{C5933063-38B7-4CE5-8055-ABFAF9FAEC4F}"/>
              </a:ext>
            </a:extLst>
          </p:cNvPr>
          <p:cNvSpPr/>
          <p:nvPr/>
        </p:nvSpPr>
        <p:spPr>
          <a:xfrm>
            <a:off x="7000735" y="1593559"/>
            <a:ext cx="4733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ru-RU" sz="135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Управление устойчивым развитием </a:t>
            </a:r>
            <a:r>
              <a:rPr lang="ru-RU" sz="1350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(стр. 27-44)</a:t>
            </a:r>
            <a:endParaRPr lang="en-US" sz="1600" dirty="0"/>
          </a:p>
        </p:txBody>
      </p:sp>
      <p:sp>
        <p:nvSpPr>
          <p:cNvPr id="51" name="Text 28">
            <a:extLst>
              <a:ext uri="{FF2B5EF4-FFF2-40B4-BE49-F238E27FC236}">
                <a16:creationId xmlns:a16="http://schemas.microsoft.com/office/drawing/2014/main" id="{3698D591-B767-443F-9176-E7E439BD4937}"/>
              </a:ext>
            </a:extLst>
          </p:cNvPr>
          <p:cNvSpPr/>
          <p:nvPr/>
        </p:nvSpPr>
        <p:spPr>
          <a:xfrm>
            <a:off x="1062107" y="4483122"/>
            <a:ext cx="4649336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just">
              <a:lnSpc>
                <a:spcPct val="120000"/>
              </a:lnSpc>
            </a:pP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• </a:t>
            </a:r>
            <a:r>
              <a:rPr lang="en-US" sz="1000" dirty="0" err="1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Финансовые</a:t>
            </a: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 показатели • </a:t>
            </a: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Поступление активов </a:t>
            </a: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• </a:t>
            </a:r>
            <a:r>
              <a:rPr lang="en-US" sz="1000" dirty="0" err="1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Инвестиционная</a:t>
            </a: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 деятельность • Закупочная деятельность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 33">
            <a:extLst>
              <a:ext uri="{FF2B5EF4-FFF2-40B4-BE49-F238E27FC236}">
                <a16:creationId xmlns:a16="http://schemas.microsoft.com/office/drawing/2014/main" id="{3E018446-AB40-48D7-8445-69FCDE6A322B}"/>
              </a:ext>
            </a:extLst>
          </p:cNvPr>
          <p:cNvSpPr/>
          <p:nvPr/>
        </p:nvSpPr>
        <p:spPr>
          <a:xfrm>
            <a:off x="6999608" y="2093149"/>
            <a:ext cx="4733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ru-RU" sz="135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Стратегия и риски </a:t>
            </a:r>
            <a:r>
              <a:rPr lang="ru-RU" sz="1350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(стр. 27-28)</a:t>
            </a:r>
            <a:endParaRPr lang="en-US" sz="1600" dirty="0"/>
          </a:p>
        </p:txBody>
      </p:sp>
      <p:sp>
        <p:nvSpPr>
          <p:cNvPr id="58" name="Shape 25">
            <a:extLst>
              <a:ext uri="{FF2B5EF4-FFF2-40B4-BE49-F238E27FC236}">
                <a16:creationId xmlns:a16="http://schemas.microsoft.com/office/drawing/2014/main" id="{A29FFB05-F37C-4DD2-AC61-69F823A324EE}"/>
              </a:ext>
            </a:extLst>
          </p:cNvPr>
          <p:cNvSpPr/>
          <p:nvPr/>
        </p:nvSpPr>
        <p:spPr>
          <a:xfrm>
            <a:off x="6505033" y="2533780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1A365D"/>
          </a:solidFill>
          <a:ln/>
        </p:spPr>
      </p:sp>
      <p:sp>
        <p:nvSpPr>
          <p:cNvPr id="59" name="Text 26">
            <a:extLst>
              <a:ext uri="{FF2B5EF4-FFF2-40B4-BE49-F238E27FC236}">
                <a16:creationId xmlns:a16="http://schemas.microsoft.com/office/drawing/2014/main" id="{DD1C5545-EF12-4713-BC86-8C242CB772A6}"/>
              </a:ext>
            </a:extLst>
          </p:cNvPr>
          <p:cNvSpPr/>
          <p:nvPr/>
        </p:nvSpPr>
        <p:spPr>
          <a:xfrm>
            <a:off x="6491288" y="2547998"/>
            <a:ext cx="422053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05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0</a:t>
            </a:r>
            <a:r>
              <a:rPr lang="ru-RU" sz="105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4-2</a:t>
            </a:r>
            <a:endParaRPr lang="en-US" sz="1100" dirty="0"/>
          </a:p>
        </p:txBody>
      </p:sp>
      <p:sp>
        <p:nvSpPr>
          <p:cNvPr id="60" name="Text 33">
            <a:extLst>
              <a:ext uri="{FF2B5EF4-FFF2-40B4-BE49-F238E27FC236}">
                <a16:creationId xmlns:a16="http://schemas.microsoft.com/office/drawing/2014/main" id="{17735174-8128-4181-9175-2CC468E9A2E0}"/>
              </a:ext>
            </a:extLst>
          </p:cNvPr>
          <p:cNvSpPr/>
          <p:nvPr/>
        </p:nvSpPr>
        <p:spPr>
          <a:xfrm>
            <a:off x="7013353" y="2576104"/>
            <a:ext cx="4733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ru-RU" sz="135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Экологическая ответственность  </a:t>
            </a:r>
            <a:r>
              <a:rPr lang="ru-RU" sz="1350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(стр. 29)</a:t>
            </a:r>
            <a:endParaRPr lang="en-US" sz="1600" dirty="0"/>
          </a:p>
        </p:txBody>
      </p:sp>
      <p:sp>
        <p:nvSpPr>
          <p:cNvPr id="69" name="Shape 25">
            <a:extLst>
              <a:ext uri="{FF2B5EF4-FFF2-40B4-BE49-F238E27FC236}">
                <a16:creationId xmlns:a16="http://schemas.microsoft.com/office/drawing/2014/main" id="{39B0D9BF-CC88-440E-9807-FF7594521690}"/>
              </a:ext>
            </a:extLst>
          </p:cNvPr>
          <p:cNvSpPr/>
          <p:nvPr/>
        </p:nvSpPr>
        <p:spPr>
          <a:xfrm>
            <a:off x="6517235" y="3018141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1A365D"/>
          </a:solidFill>
          <a:ln/>
        </p:spPr>
      </p:sp>
      <p:sp>
        <p:nvSpPr>
          <p:cNvPr id="70" name="Text 26">
            <a:extLst>
              <a:ext uri="{FF2B5EF4-FFF2-40B4-BE49-F238E27FC236}">
                <a16:creationId xmlns:a16="http://schemas.microsoft.com/office/drawing/2014/main" id="{929C3DBD-BED4-4982-8281-7B6314C09A33}"/>
              </a:ext>
            </a:extLst>
          </p:cNvPr>
          <p:cNvSpPr/>
          <p:nvPr/>
        </p:nvSpPr>
        <p:spPr>
          <a:xfrm>
            <a:off x="6503490" y="3032359"/>
            <a:ext cx="422053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05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0</a:t>
            </a:r>
            <a:r>
              <a:rPr lang="ru-RU" sz="105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4-3</a:t>
            </a:r>
            <a:endParaRPr lang="en-US" sz="1100" dirty="0"/>
          </a:p>
        </p:txBody>
      </p:sp>
      <p:sp>
        <p:nvSpPr>
          <p:cNvPr id="71" name="Text 33">
            <a:extLst>
              <a:ext uri="{FF2B5EF4-FFF2-40B4-BE49-F238E27FC236}">
                <a16:creationId xmlns:a16="http://schemas.microsoft.com/office/drawing/2014/main" id="{F982ABB6-E5D0-4ADE-98D1-60ADCD91A0E8}"/>
              </a:ext>
            </a:extLst>
          </p:cNvPr>
          <p:cNvSpPr/>
          <p:nvPr/>
        </p:nvSpPr>
        <p:spPr>
          <a:xfrm>
            <a:off x="7025555" y="3060465"/>
            <a:ext cx="4733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ru-RU" sz="135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Социальная ответственность </a:t>
            </a:r>
            <a:r>
              <a:rPr lang="ru-RU" sz="1350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(стр. 30-32)</a:t>
            </a:r>
            <a:endParaRPr lang="en-US" sz="1600" dirty="0"/>
          </a:p>
        </p:txBody>
      </p:sp>
      <p:sp>
        <p:nvSpPr>
          <p:cNvPr id="75" name="Shape 25">
            <a:extLst>
              <a:ext uri="{FF2B5EF4-FFF2-40B4-BE49-F238E27FC236}">
                <a16:creationId xmlns:a16="http://schemas.microsoft.com/office/drawing/2014/main" id="{1FB992FC-3F18-4880-BFE0-B164F1EFD048}"/>
              </a:ext>
            </a:extLst>
          </p:cNvPr>
          <p:cNvSpPr/>
          <p:nvPr/>
        </p:nvSpPr>
        <p:spPr>
          <a:xfrm>
            <a:off x="6530980" y="3505657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1A365D"/>
          </a:solidFill>
          <a:ln/>
        </p:spPr>
      </p:sp>
      <p:sp>
        <p:nvSpPr>
          <p:cNvPr id="76" name="Text 26">
            <a:extLst>
              <a:ext uri="{FF2B5EF4-FFF2-40B4-BE49-F238E27FC236}">
                <a16:creationId xmlns:a16="http://schemas.microsoft.com/office/drawing/2014/main" id="{4E9C120C-E290-4CB1-874A-614E36AD9923}"/>
              </a:ext>
            </a:extLst>
          </p:cNvPr>
          <p:cNvSpPr/>
          <p:nvPr/>
        </p:nvSpPr>
        <p:spPr>
          <a:xfrm>
            <a:off x="6517235" y="3519875"/>
            <a:ext cx="422053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05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0</a:t>
            </a:r>
            <a:r>
              <a:rPr lang="ru-RU" sz="105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4-4</a:t>
            </a:r>
            <a:endParaRPr lang="en-US" sz="1100" dirty="0"/>
          </a:p>
        </p:txBody>
      </p:sp>
      <p:sp>
        <p:nvSpPr>
          <p:cNvPr id="77" name="Text 33">
            <a:extLst>
              <a:ext uri="{FF2B5EF4-FFF2-40B4-BE49-F238E27FC236}">
                <a16:creationId xmlns:a16="http://schemas.microsoft.com/office/drawing/2014/main" id="{D274FDE6-D08C-43ED-8DE7-96222D971E66}"/>
              </a:ext>
            </a:extLst>
          </p:cNvPr>
          <p:cNvSpPr/>
          <p:nvPr/>
        </p:nvSpPr>
        <p:spPr>
          <a:xfrm>
            <a:off x="7039300" y="3547981"/>
            <a:ext cx="4733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ru-RU" sz="135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Корпоративное управление  </a:t>
            </a:r>
            <a:r>
              <a:rPr lang="ru-RU" sz="1350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(стр. 33-44)</a:t>
            </a:r>
            <a:endParaRPr lang="en-US" sz="160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78928" y="435767"/>
            <a:ext cx="454713" cy="454713"/>
          </a:xfrm>
          <a:prstGeom prst="roundRect">
            <a:avLst>
              <a:gd name="adj" fmla="val 25000"/>
            </a:avLst>
          </a:prstGeom>
          <a:gradFill flip="none" rotWithShape="1">
            <a:gsLst>
              <a:gs pos="0">
                <a:srgbClr val="1A365D"/>
              </a:gs>
              <a:gs pos="100000">
                <a:srgbClr val="2B6CB0"/>
              </a:gs>
            </a:gsLst>
            <a:lin ang="2700000" scaled="1"/>
          </a:gradFill>
          <a:ln/>
          <a:effectLst>
            <a:outerShdw blurRad="142098" dist="94732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3" name="Shape 1"/>
          <p:cNvSpPr/>
          <p:nvPr/>
        </p:nvSpPr>
        <p:spPr>
          <a:xfrm>
            <a:off x="535235" y="568392"/>
            <a:ext cx="142098" cy="189464"/>
          </a:xfrm>
          <a:custGeom>
            <a:avLst/>
            <a:gdLst/>
            <a:ahLst/>
            <a:cxnLst/>
            <a:rect l="l" t="t" r="r" b="b"/>
            <a:pathLst>
              <a:path w="142098" h="189464">
                <a:moveTo>
                  <a:pt x="23683" y="0"/>
                </a:moveTo>
                <a:cubicBezTo>
                  <a:pt x="10620" y="0"/>
                  <a:pt x="0" y="10620"/>
                  <a:pt x="0" y="23683"/>
                </a:cubicBezTo>
                <a:lnTo>
                  <a:pt x="0" y="165781"/>
                </a:lnTo>
                <a:cubicBezTo>
                  <a:pt x="0" y="178844"/>
                  <a:pt x="10620" y="189464"/>
                  <a:pt x="23683" y="189464"/>
                </a:cubicBezTo>
                <a:lnTo>
                  <a:pt x="118415" y="189464"/>
                </a:lnTo>
                <a:cubicBezTo>
                  <a:pt x="131478" y="189464"/>
                  <a:pt x="142098" y="178844"/>
                  <a:pt x="142098" y="165781"/>
                </a:cubicBezTo>
                <a:lnTo>
                  <a:pt x="142098" y="23683"/>
                </a:lnTo>
                <a:cubicBezTo>
                  <a:pt x="142098" y="10620"/>
                  <a:pt x="131478" y="0"/>
                  <a:pt x="118415" y="0"/>
                </a:cubicBezTo>
                <a:lnTo>
                  <a:pt x="23683" y="0"/>
                </a:lnTo>
                <a:close/>
                <a:moveTo>
                  <a:pt x="65128" y="130256"/>
                </a:moveTo>
                <a:lnTo>
                  <a:pt x="76970" y="130256"/>
                </a:lnTo>
                <a:cubicBezTo>
                  <a:pt x="83520" y="130256"/>
                  <a:pt x="88811" y="135548"/>
                  <a:pt x="88811" y="142098"/>
                </a:cubicBezTo>
                <a:lnTo>
                  <a:pt x="88811" y="171702"/>
                </a:lnTo>
                <a:lnTo>
                  <a:pt x="53287" y="171702"/>
                </a:lnTo>
                <a:lnTo>
                  <a:pt x="53287" y="142098"/>
                </a:lnTo>
                <a:cubicBezTo>
                  <a:pt x="53287" y="135548"/>
                  <a:pt x="58578" y="130256"/>
                  <a:pt x="65128" y="130256"/>
                </a:cubicBezTo>
                <a:close/>
                <a:moveTo>
                  <a:pt x="35524" y="41445"/>
                </a:moveTo>
                <a:cubicBezTo>
                  <a:pt x="35524" y="38189"/>
                  <a:pt x="38189" y="35524"/>
                  <a:pt x="41445" y="35524"/>
                </a:cubicBezTo>
                <a:lnTo>
                  <a:pt x="53287" y="35524"/>
                </a:lnTo>
                <a:cubicBezTo>
                  <a:pt x="56543" y="35524"/>
                  <a:pt x="59207" y="38189"/>
                  <a:pt x="59207" y="41445"/>
                </a:cubicBezTo>
                <a:lnTo>
                  <a:pt x="59207" y="53287"/>
                </a:lnTo>
                <a:cubicBezTo>
                  <a:pt x="59207" y="56543"/>
                  <a:pt x="56543" y="59207"/>
                  <a:pt x="53287" y="59207"/>
                </a:cubicBezTo>
                <a:lnTo>
                  <a:pt x="41445" y="59207"/>
                </a:lnTo>
                <a:cubicBezTo>
                  <a:pt x="38189" y="59207"/>
                  <a:pt x="35524" y="56543"/>
                  <a:pt x="35524" y="53287"/>
                </a:cubicBezTo>
                <a:lnTo>
                  <a:pt x="35524" y="41445"/>
                </a:lnTo>
                <a:close/>
                <a:moveTo>
                  <a:pt x="88811" y="35524"/>
                </a:moveTo>
                <a:lnTo>
                  <a:pt x="100653" y="35524"/>
                </a:lnTo>
                <a:cubicBezTo>
                  <a:pt x="103909" y="35524"/>
                  <a:pt x="106573" y="38189"/>
                  <a:pt x="106573" y="41445"/>
                </a:cubicBezTo>
                <a:lnTo>
                  <a:pt x="106573" y="53287"/>
                </a:lnTo>
                <a:cubicBezTo>
                  <a:pt x="106573" y="56543"/>
                  <a:pt x="103909" y="59207"/>
                  <a:pt x="100653" y="59207"/>
                </a:cubicBezTo>
                <a:lnTo>
                  <a:pt x="88811" y="59207"/>
                </a:lnTo>
                <a:cubicBezTo>
                  <a:pt x="85555" y="59207"/>
                  <a:pt x="82890" y="56543"/>
                  <a:pt x="82890" y="53287"/>
                </a:cubicBezTo>
                <a:lnTo>
                  <a:pt x="82890" y="41445"/>
                </a:lnTo>
                <a:cubicBezTo>
                  <a:pt x="82890" y="38189"/>
                  <a:pt x="85555" y="35524"/>
                  <a:pt x="88811" y="35524"/>
                </a:cubicBezTo>
                <a:close/>
                <a:moveTo>
                  <a:pt x="35524" y="88811"/>
                </a:moveTo>
                <a:cubicBezTo>
                  <a:pt x="35524" y="85555"/>
                  <a:pt x="38189" y="82890"/>
                  <a:pt x="41445" y="82890"/>
                </a:cubicBezTo>
                <a:lnTo>
                  <a:pt x="53287" y="82890"/>
                </a:lnTo>
                <a:cubicBezTo>
                  <a:pt x="56543" y="82890"/>
                  <a:pt x="59207" y="85555"/>
                  <a:pt x="59207" y="88811"/>
                </a:cubicBezTo>
                <a:lnTo>
                  <a:pt x="59207" y="100653"/>
                </a:lnTo>
                <a:cubicBezTo>
                  <a:pt x="59207" y="103909"/>
                  <a:pt x="56543" y="106573"/>
                  <a:pt x="53287" y="106573"/>
                </a:cubicBezTo>
                <a:lnTo>
                  <a:pt x="41445" y="106573"/>
                </a:lnTo>
                <a:cubicBezTo>
                  <a:pt x="38189" y="106573"/>
                  <a:pt x="35524" y="103909"/>
                  <a:pt x="35524" y="100653"/>
                </a:cubicBezTo>
                <a:lnTo>
                  <a:pt x="35524" y="88811"/>
                </a:lnTo>
                <a:close/>
                <a:moveTo>
                  <a:pt x="88811" y="82890"/>
                </a:moveTo>
                <a:lnTo>
                  <a:pt x="100653" y="82890"/>
                </a:lnTo>
                <a:cubicBezTo>
                  <a:pt x="103909" y="82890"/>
                  <a:pt x="106573" y="85555"/>
                  <a:pt x="106573" y="88811"/>
                </a:cubicBezTo>
                <a:lnTo>
                  <a:pt x="106573" y="100653"/>
                </a:lnTo>
                <a:cubicBezTo>
                  <a:pt x="106573" y="103909"/>
                  <a:pt x="103909" y="106573"/>
                  <a:pt x="100653" y="106573"/>
                </a:cubicBezTo>
                <a:lnTo>
                  <a:pt x="88811" y="106573"/>
                </a:lnTo>
                <a:cubicBezTo>
                  <a:pt x="85555" y="106573"/>
                  <a:pt x="82890" y="103909"/>
                  <a:pt x="82890" y="100653"/>
                </a:cubicBezTo>
                <a:lnTo>
                  <a:pt x="82890" y="88811"/>
                </a:lnTo>
                <a:cubicBezTo>
                  <a:pt x="82890" y="85555"/>
                  <a:pt x="85555" y="82890"/>
                  <a:pt x="88811" y="8289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947319" y="378928"/>
            <a:ext cx="10553138" cy="189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b="1" kern="0" spc="52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РАЗДЕЛ 01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947319" y="568392"/>
            <a:ext cx="10657343" cy="378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4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О ГОСУДАРСТВЕННОМ ФОНДЕ СОЦИАЛЬНОГО СТРАХОВАНИЯ</a:t>
            </a:r>
            <a:r>
              <a:rPr lang="ru-RU" sz="24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(Фонд)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378928" y="1023105"/>
            <a:ext cx="909427" cy="3789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4299E1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7" name="Shape 5"/>
          <p:cNvSpPr/>
          <p:nvPr/>
        </p:nvSpPr>
        <p:spPr>
          <a:xfrm>
            <a:off x="378928" y="1269408"/>
            <a:ext cx="5627077" cy="1894639"/>
          </a:xfrm>
          <a:custGeom>
            <a:avLst/>
            <a:gdLst/>
            <a:ahLst/>
            <a:cxnLst/>
            <a:rect l="l" t="t" r="r" b="b"/>
            <a:pathLst>
              <a:path w="5627077" h="1894639">
                <a:moveTo>
                  <a:pt x="37846" y="0"/>
                </a:moveTo>
                <a:lnTo>
                  <a:pt x="5589143" y="0"/>
                </a:lnTo>
                <a:cubicBezTo>
                  <a:pt x="5599202" y="-34"/>
                  <a:pt x="5608861" y="3939"/>
                  <a:pt x="5615986" y="11040"/>
                </a:cubicBezTo>
                <a:cubicBezTo>
                  <a:pt x="5623111" y="18141"/>
                  <a:pt x="5627116" y="27787"/>
                  <a:pt x="5627116" y="37846"/>
                </a:cubicBezTo>
                <a:lnTo>
                  <a:pt x="5627116" y="1780921"/>
                </a:lnTo>
                <a:cubicBezTo>
                  <a:pt x="5627116" y="1843696"/>
                  <a:pt x="5576226" y="1894586"/>
                  <a:pt x="5513451" y="1894586"/>
                </a:cubicBezTo>
                <a:lnTo>
                  <a:pt x="113665" y="1894586"/>
                </a:lnTo>
                <a:cubicBezTo>
                  <a:pt x="50890" y="1894586"/>
                  <a:pt x="0" y="1843696"/>
                  <a:pt x="0" y="1780921"/>
                </a:cubicBezTo>
                <a:lnTo>
                  <a:pt x="0" y="37846"/>
                </a:lnTo>
                <a:cubicBezTo>
                  <a:pt x="0" y="16958"/>
                  <a:pt x="16958" y="0"/>
                  <a:pt x="37846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56839" dist="37893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378928" y="1269408"/>
            <a:ext cx="5627077" cy="37893"/>
          </a:xfrm>
          <a:custGeom>
            <a:avLst/>
            <a:gdLst/>
            <a:ahLst/>
            <a:cxnLst/>
            <a:rect l="l" t="t" r="r" b="b"/>
            <a:pathLst>
              <a:path w="5627077" h="37893">
                <a:moveTo>
                  <a:pt x="37846" y="0"/>
                </a:moveTo>
                <a:lnTo>
                  <a:pt x="5589143" y="0"/>
                </a:lnTo>
                <a:cubicBezTo>
                  <a:pt x="5599202" y="-34"/>
                  <a:pt x="5608861" y="3939"/>
                  <a:pt x="5615986" y="11040"/>
                </a:cubicBezTo>
                <a:cubicBezTo>
                  <a:pt x="5623111" y="18141"/>
                  <a:pt x="5627116" y="27787"/>
                  <a:pt x="5627116" y="37846"/>
                </a:cubicBezTo>
                <a:lnTo>
                  <a:pt x="5627116" y="37846"/>
                </a:lnTo>
                <a:lnTo>
                  <a:pt x="0" y="37846"/>
                </a:lnTo>
                <a:lnTo>
                  <a:pt x="0" y="37846"/>
                </a:lnTo>
                <a:cubicBezTo>
                  <a:pt x="0" y="16958"/>
                  <a:pt x="16958" y="0"/>
                  <a:pt x="37846" y="0"/>
                </a:cubicBezTo>
                <a:close/>
              </a:path>
            </a:pathLst>
          </a:custGeom>
          <a:solidFill>
            <a:srgbClr val="1A365D"/>
          </a:solidFill>
          <a:ln/>
        </p:spPr>
      </p:sp>
      <p:sp>
        <p:nvSpPr>
          <p:cNvPr id="9" name="Shape 7"/>
          <p:cNvSpPr/>
          <p:nvPr/>
        </p:nvSpPr>
        <p:spPr>
          <a:xfrm>
            <a:off x="606284" y="1515711"/>
            <a:ext cx="530499" cy="53049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1A365D"/>
              </a:gs>
              <a:gs pos="100000">
                <a:srgbClr val="2B6CB0"/>
              </a:gs>
            </a:gsLst>
            <a:lin ang="2700000" scaled="1"/>
          </a:gradFill>
          <a:ln/>
        </p:spPr>
      </p:sp>
      <p:sp>
        <p:nvSpPr>
          <p:cNvPr id="10" name="Shape 8"/>
          <p:cNvSpPr/>
          <p:nvPr/>
        </p:nvSpPr>
        <p:spPr>
          <a:xfrm>
            <a:off x="757855" y="1667282"/>
            <a:ext cx="227357" cy="227357"/>
          </a:xfrm>
          <a:custGeom>
            <a:avLst/>
            <a:gdLst/>
            <a:ahLst/>
            <a:cxnLst/>
            <a:rect l="l" t="t" r="r" b="b"/>
            <a:pathLst>
              <a:path w="227357" h="227357">
                <a:moveTo>
                  <a:pt x="198937" y="113678"/>
                </a:moveTo>
                <a:cubicBezTo>
                  <a:pt x="198937" y="66623"/>
                  <a:pt x="160734" y="28420"/>
                  <a:pt x="113678" y="28420"/>
                </a:cubicBezTo>
                <a:cubicBezTo>
                  <a:pt x="66623" y="28420"/>
                  <a:pt x="28420" y="66623"/>
                  <a:pt x="28420" y="113678"/>
                </a:cubicBezTo>
                <a:cubicBezTo>
                  <a:pt x="28420" y="160734"/>
                  <a:pt x="66623" y="198937"/>
                  <a:pt x="113678" y="198937"/>
                </a:cubicBezTo>
                <a:cubicBezTo>
                  <a:pt x="160734" y="198937"/>
                  <a:pt x="198937" y="160734"/>
                  <a:pt x="198937" y="113678"/>
                </a:cubicBezTo>
                <a:close/>
                <a:moveTo>
                  <a:pt x="0" y="113678"/>
                </a:moveTo>
                <a:cubicBezTo>
                  <a:pt x="0" y="50938"/>
                  <a:pt x="50938" y="0"/>
                  <a:pt x="113678" y="0"/>
                </a:cubicBezTo>
                <a:cubicBezTo>
                  <a:pt x="176419" y="0"/>
                  <a:pt x="227357" y="50938"/>
                  <a:pt x="227357" y="113678"/>
                </a:cubicBezTo>
                <a:cubicBezTo>
                  <a:pt x="227357" y="176419"/>
                  <a:pt x="176419" y="227357"/>
                  <a:pt x="113678" y="227357"/>
                </a:cubicBezTo>
                <a:cubicBezTo>
                  <a:pt x="50938" y="227357"/>
                  <a:pt x="0" y="176419"/>
                  <a:pt x="0" y="113678"/>
                </a:cubicBezTo>
                <a:close/>
                <a:moveTo>
                  <a:pt x="113678" y="149203"/>
                </a:moveTo>
                <a:cubicBezTo>
                  <a:pt x="133285" y="149203"/>
                  <a:pt x="149203" y="133285"/>
                  <a:pt x="149203" y="113678"/>
                </a:cubicBezTo>
                <a:cubicBezTo>
                  <a:pt x="149203" y="94072"/>
                  <a:pt x="133285" y="78154"/>
                  <a:pt x="113678" y="78154"/>
                </a:cubicBezTo>
                <a:cubicBezTo>
                  <a:pt x="94072" y="78154"/>
                  <a:pt x="78154" y="94072"/>
                  <a:pt x="78154" y="113678"/>
                </a:cubicBezTo>
                <a:cubicBezTo>
                  <a:pt x="78154" y="133285"/>
                  <a:pt x="94072" y="149203"/>
                  <a:pt x="113678" y="149203"/>
                </a:cubicBezTo>
                <a:close/>
                <a:moveTo>
                  <a:pt x="113678" y="49734"/>
                </a:moveTo>
                <a:cubicBezTo>
                  <a:pt x="148970" y="49734"/>
                  <a:pt x="177622" y="78387"/>
                  <a:pt x="177622" y="113678"/>
                </a:cubicBezTo>
                <a:cubicBezTo>
                  <a:pt x="177622" y="148970"/>
                  <a:pt x="148970" y="177622"/>
                  <a:pt x="113678" y="177622"/>
                </a:cubicBezTo>
                <a:cubicBezTo>
                  <a:pt x="78387" y="177622"/>
                  <a:pt x="49734" y="148970"/>
                  <a:pt x="49734" y="113678"/>
                </a:cubicBezTo>
                <a:cubicBezTo>
                  <a:pt x="49734" y="78387"/>
                  <a:pt x="78387" y="49734"/>
                  <a:pt x="113678" y="49734"/>
                </a:cubicBezTo>
                <a:close/>
                <a:moveTo>
                  <a:pt x="99469" y="113678"/>
                </a:moveTo>
                <a:cubicBezTo>
                  <a:pt x="99469" y="105836"/>
                  <a:pt x="105836" y="99469"/>
                  <a:pt x="113678" y="99469"/>
                </a:cubicBezTo>
                <a:cubicBezTo>
                  <a:pt x="121521" y="99469"/>
                  <a:pt x="127888" y="105836"/>
                  <a:pt x="127888" y="113678"/>
                </a:cubicBezTo>
                <a:cubicBezTo>
                  <a:pt x="127888" y="121521"/>
                  <a:pt x="121521" y="127888"/>
                  <a:pt x="113678" y="127888"/>
                </a:cubicBezTo>
                <a:cubicBezTo>
                  <a:pt x="105836" y="127888"/>
                  <a:pt x="99469" y="121521"/>
                  <a:pt x="99469" y="113678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1250462" y="1629389"/>
            <a:ext cx="1098890" cy="303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79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МИССИЯ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06284" y="2197781"/>
            <a:ext cx="5248149" cy="7389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93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Формирование устойчивой системы социального развития, основанной </a:t>
            </a:r>
            <a:r>
              <a:rPr lang="en-US" sz="1193" dirty="0" err="1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на</a:t>
            </a:r>
            <a:r>
              <a:rPr lang="en-US" sz="1193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lang="en-US" sz="1193" b="1" dirty="0" err="1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справедливости</a:t>
            </a:r>
            <a:r>
              <a:rPr lang="en-US" sz="1193" b="1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, </a:t>
            </a:r>
            <a:r>
              <a:rPr lang="en-US" sz="1193" b="1" dirty="0" err="1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ответственности</a:t>
            </a:r>
            <a:r>
              <a:rPr lang="en-US" sz="1193" b="1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и </a:t>
            </a:r>
            <a:r>
              <a:rPr lang="en-US" sz="1193" b="1" dirty="0" err="1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солидарности</a:t>
            </a:r>
            <a:endParaRPr lang="en-US" sz="1193" b="1" dirty="0">
              <a:solidFill>
                <a:srgbClr val="2B6CB0"/>
              </a:solidFill>
              <a:latin typeface="MiSans" pitchFamily="34" charset="0"/>
              <a:ea typeface="MiSans" pitchFamily="34" charset="-122"/>
              <a:cs typeface="MiSans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191250" y="1269408"/>
            <a:ext cx="5627077" cy="1894639"/>
          </a:xfrm>
          <a:custGeom>
            <a:avLst/>
            <a:gdLst/>
            <a:ahLst/>
            <a:cxnLst/>
            <a:rect l="l" t="t" r="r" b="b"/>
            <a:pathLst>
              <a:path w="5627077" h="1894639">
                <a:moveTo>
                  <a:pt x="37846" y="0"/>
                </a:moveTo>
                <a:lnTo>
                  <a:pt x="5589143" y="0"/>
                </a:lnTo>
                <a:cubicBezTo>
                  <a:pt x="5599202" y="-34"/>
                  <a:pt x="5608861" y="3939"/>
                  <a:pt x="5615986" y="11040"/>
                </a:cubicBezTo>
                <a:cubicBezTo>
                  <a:pt x="5623111" y="18141"/>
                  <a:pt x="5627116" y="27787"/>
                  <a:pt x="5627116" y="37846"/>
                </a:cubicBezTo>
                <a:lnTo>
                  <a:pt x="5627116" y="1780921"/>
                </a:lnTo>
                <a:cubicBezTo>
                  <a:pt x="5627116" y="1843696"/>
                  <a:pt x="5576226" y="1894586"/>
                  <a:pt x="5513451" y="1894586"/>
                </a:cubicBezTo>
                <a:lnTo>
                  <a:pt x="113665" y="1894586"/>
                </a:lnTo>
                <a:cubicBezTo>
                  <a:pt x="50890" y="1894586"/>
                  <a:pt x="0" y="1843696"/>
                  <a:pt x="0" y="1780921"/>
                </a:cubicBezTo>
                <a:lnTo>
                  <a:pt x="0" y="37846"/>
                </a:lnTo>
                <a:cubicBezTo>
                  <a:pt x="0" y="16958"/>
                  <a:pt x="16958" y="0"/>
                  <a:pt x="37846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56839" dist="37893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6191250" y="1269408"/>
            <a:ext cx="5627077" cy="37893"/>
          </a:xfrm>
          <a:custGeom>
            <a:avLst/>
            <a:gdLst/>
            <a:ahLst/>
            <a:cxnLst/>
            <a:rect l="l" t="t" r="r" b="b"/>
            <a:pathLst>
              <a:path w="5627077" h="37893">
                <a:moveTo>
                  <a:pt x="37846" y="0"/>
                </a:moveTo>
                <a:lnTo>
                  <a:pt x="5589143" y="0"/>
                </a:lnTo>
                <a:cubicBezTo>
                  <a:pt x="5599202" y="-34"/>
                  <a:pt x="5608861" y="3939"/>
                  <a:pt x="5615986" y="11040"/>
                </a:cubicBezTo>
                <a:cubicBezTo>
                  <a:pt x="5623111" y="18141"/>
                  <a:pt x="5627116" y="27787"/>
                  <a:pt x="5627116" y="37846"/>
                </a:cubicBezTo>
                <a:lnTo>
                  <a:pt x="5627116" y="37846"/>
                </a:lnTo>
                <a:lnTo>
                  <a:pt x="0" y="37846"/>
                </a:lnTo>
                <a:lnTo>
                  <a:pt x="0" y="37846"/>
                </a:lnTo>
                <a:cubicBezTo>
                  <a:pt x="0" y="16958"/>
                  <a:pt x="16958" y="0"/>
                  <a:pt x="37846" y="0"/>
                </a:cubicBezTo>
                <a:close/>
              </a:path>
            </a:pathLst>
          </a:custGeom>
          <a:solidFill>
            <a:srgbClr val="2B6CB0"/>
          </a:solidFill>
          <a:ln/>
        </p:spPr>
      </p:sp>
      <p:sp>
        <p:nvSpPr>
          <p:cNvPr id="15" name="Shape 13"/>
          <p:cNvSpPr/>
          <p:nvPr/>
        </p:nvSpPr>
        <p:spPr>
          <a:xfrm>
            <a:off x="6418607" y="1515711"/>
            <a:ext cx="530499" cy="53049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2B6CB0"/>
              </a:gs>
              <a:gs pos="100000">
                <a:srgbClr val="4299E1"/>
              </a:gs>
            </a:gsLst>
            <a:lin ang="2700000" scaled="1"/>
          </a:gradFill>
          <a:ln/>
        </p:spPr>
      </p:sp>
      <p:sp>
        <p:nvSpPr>
          <p:cNvPr id="16" name="Shape 14"/>
          <p:cNvSpPr/>
          <p:nvPr/>
        </p:nvSpPr>
        <p:spPr>
          <a:xfrm>
            <a:off x="6555968" y="1667282"/>
            <a:ext cx="255776" cy="227357"/>
          </a:xfrm>
          <a:custGeom>
            <a:avLst/>
            <a:gdLst/>
            <a:ahLst/>
            <a:cxnLst/>
            <a:rect l="l" t="t" r="r" b="b"/>
            <a:pathLst>
              <a:path w="255776" h="227357">
                <a:moveTo>
                  <a:pt x="127888" y="14210"/>
                </a:moveTo>
                <a:cubicBezTo>
                  <a:pt x="92008" y="14210"/>
                  <a:pt x="63278" y="30551"/>
                  <a:pt x="42363" y="50001"/>
                </a:cubicBezTo>
                <a:cubicBezTo>
                  <a:pt x="21581" y="69317"/>
                  <a:pt x="7682" y="92364"/>
                  <a:pt x="1066" y="108216"/>
                </a:cubicBezTo>
                <a:cubicBezTo>
                  <a:pt x="-400" y="111724"/>
                  <a:pt x="-400" y="115632"/>
                  <a:pt x="1066" y="119140"/>
                </a:cubicBezTo>
                <a:cubicBezTo>
                  <a:pt x="7682" y="134993"/>
                  <a:pt x="21581" y="158084"/>
                  <a:pt x="42363" y="177356"/>
                </a:cubicBezTo>
                <a:cubicBezTo>
                  <a:pt x="63278" y="196761"/>
                  <a:pt x="92008" y="213147"/>
                  <a:pt x="127888" y="213147"/>
                </a:cubicBezTo>
                <a:cubicBezTo>
                  <a:pt x="163768" y="213147"/>
                  <a:pt x="192498" y="196806"/>
                  <a:pt x="213413" y="177356"/>
                </a:cubicBezTo>
                <a:cubicBezTo>
                  <a:pt x="234195" y="158040"/>
                  <a:pt x="248094" y="134993"/>
                  <a:pt x="254710" y="119140"/>
                </a:cubicBezTo>
                <a:cubicBezTo>
                  <a:pt x="256176" y="115632"/>
                  <a:pt x="256176" y="111724"/>
                  <a:pt x="254710" y="108216"/>
                </a:cubicBezTo>
                <a:cubicBezTo>
                  <a:pt x="248094" y="92364"/>
                  <a:pt x="234195" y="69273"/>
                  <a:pt x="213413" y="50001"/>
                </a:cubicBezTo>
                <a:cubicBezTo>
                  <a:pt x="192498" y="30595"/>
                  <a:pt x="163768" y="14210"/>
                  <a:pt x="127888" y="14210"/>
                </a:cubicBezTo>
                <a:close/>
                <a:moveTo>
                  <a:pt x="63944" y="113678"/>
                </a:moveTo>
                <a:cubicBezTo>
                  <a:pt x="63944" y="78387"/>
                  <a:pt x="92596" y="49734"/>
                  <a:pt x="127888" y="49734"/>
                </a:cubicBezTo>
                <a:cubicBezTo>
                  <a:pt x="163180" y="49734"/>
                  <a:pt x="191832" y="78387"/>
                  <a:pt x="191832" y="113678"/>
                </a:cubicBezTo>
                <a:cubicBezTo>
                  <a:pt x="191832" y="148970"/>
                  <a:pt x="163180" y="177622"/>
                  <a:pt x="127888" y="177622"/>
                </a:cubicBezTo>
                <a:cubicBezTo>
                  <a:pt x="92596" y="177622"/>
                  <a:pt x="63944" y="148970"/>
                  <a:pt x="63944" y="113678"/>
                </a:cubicBezTo>
                <a:close/>
                <a:moveTo>
                  <a:pt x="127888" y="85259"/>
                </a:moveTo>
                <a:cubicBezTo>
                  <a:pt x="127888" y="100934"/>
                  <a:pt x="115144" y="113678"/>
                  <a:pt x="99469" y="113678"/>
                </a:cubicBezTo>
                <a:cubicBezTo>
                  <a:pt x="94362" y="113678"/>
                  <a:pt x="89566" y="112346"/>
                  <a:pt x="85392" y="109948"/>
                </a:cubicBezTo>
                <a:cubicBezTo>
                  <a:pt x="84948" y="114788"/>
                  <a:pt x="85348" y="119762"/>
                  <a:pt x="86680" y="124691"/>
                </a:cubicBezTo>
                <a:cubicBezTo>
                  <a:pt x="92763" y="147427"/>
                  <a:pt x="116165" y="160926"/>
                  <a:pt x="138901" y="154842"/>
                </a:cubicBezTo>
                <a:cubicBezTo>
                  <a:pt x="161636" y="148759"/>
                  <a:pt x="175136" y="125357"/>
                  <a:pt x="169052" y="102621"/>
                </a:cubicBezTo>
                <a:cubicBezTo>
                  <a:pt x="163635" y="82328"/>
                  <a:pt x="144407" y="69406"/>
                  <a:pt x="124158" y="71182"/>
                </a:cubicBezTo>
                <a:cubicBezTo>
                  <a:pt x="126512" y="75312"/>
                  <a:pt x="127888" y="80108"/>
                  <a:pt x="127888" y="85259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7" name="Text 15"/>
          <p:cNvSpPr/>
          <p:nvPr/>
        </p:nvSpPr>
        <p:spPr>
          <a:xfrm>
            <a:off x="7062784" y="1629389"/>
            <a:ext cx="1193622" cy="303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79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ВИДЕНИЕ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418607" y="2197781"/>
            <a:ext cx="5248149" cy="4926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93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Драйвер социальной справедливости и устойчивого развития общества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384182" y="3306144"/>
            <a:ext cx="11434145" cy="3145100"/>
          </a:xfrm>
          <a:custGeom>
            <a:avLst/>
            <a:gdLst/>
            <a:ahLst/>
            <a:cxnLst/>
            <a:rect l="l" t="t" r="r" b="b"/>
            <a:pathLst>
              <a:path w="11434145" h="3145100">
                <a:moveTo>
                  <a:pt x="37846" y="0"/>
                </a:moveTo>
                <a:lnTo>
                  <a:pt x="11396218" y="0"/>
                </a:lnTo>
                <a:cubicBezTo>
                  <a:pt x="11406277" y="-34"/>
                  <a:pt x="11415936" y="3939"/>
                  <a:pt x="11423061" y="11040"/>
                </a:cubicBezTo>
                <a:cubicBezTo>
                  <a:pt x="11430186" y="18141"/>
                  <a:pt x="11434191" y="27787"/>
                  <a:pt x="11434191" y="37846"/>
                </a:cubicBezTo>
                <a:lnTo>
                  <a:pt x="11434191" y="3031490"/>
                </a:lnTo>
                <a:cubicBezTo>
                  <a:pt x="11434191" y="3094265"/>
                  <a:pt x="11383301" y="3145155"/>
                  <a:pt x="11320526" y="3145155"/>
                </a:cubicBezTo>
                <a:lnTo>
                  <a:pt x="113665" y="3145155"/>
                </a:lnTo>
                <a:cubicBezTo>
                  <a:pt x="50890" y="3145155"/>
                  <a:pt x="0" y="3094265"/>
                  <a:pt x="0" y="3031490"/>
                </a:cubicBezTo>
                <a:lnTo>
                  <a:pt x="0" y="37846"/>
                </a:lnTo>
                <a:cubicBezTo>
                  <a:pt x="0" y="16958"/>
                  <a:pt x="16958" y="0"/>
                  <a:pt x="37846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56839" dist="37893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378928" y="3287198"/>
            <a:ext cx="11434145" cy="37893"/>
          </a:xfrm>
          <a:custGeom>
            <a:avLst/>
            <a:gdLst/>
            <a:ahLst/>
            <a:cxnLst/>
            <a:rect l="l" t="t" r="r" b="b"/>
            <a:pathLst>
              <a:path w="11434145" h="37893">
                <a:moveTo>
                  <a:pt x="37846" y="0"/>
                </a:moveTo>
                <a:lnTo>
                  <a:pt x="11396218" y="0"/>
                </a:lnTo>
                <a:cubicBezTo>
                  <a:pt x="11406277" y="-34"/>
                  <a:pt x="11415936" y="3939"/>
                  <a:pt x="11423061" y="11040"/>
                </a:cubicBezTo>
                <a:cubicBezTo>
                  <a:pt x="11430186" y="18141"/>
                  <a:pt x="11434191" y="27787"/>
                  <a:pt x="11434191" y="37846"/>
                </a:cubicBezTo>
                <a:lnTo>
                  <a:pt x="11434191" y="37846"/>
                </a:lnTo>
                <a:lnTo>
                  <a:pt x="0" y="37846"/>
                </a:lnTo>
                <a:lnTo>
                  <a:pt x="0" y="37846"/>
                </a:lnTo>
                <a:cubicBezTo>
                  <a:pt x="0" y="16958"/>
                  <a:pt x="16958" y="0"/>
                  <a:pt x="37846" y="0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21" name="Shape 19"/>
          <p:cNvSpPr/>
          <p:nvPr/>
        </p:nvSpPr>
        <p:spPr>
          <a:xfrm>
            <a:off x="606284" y="3618760"/>
            <a:ext cx="530499" cy="53049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4299E1"/>
              </a:gs>
              <a:gs pos="100000">
                <a:srgbClr val="1A365D"/>
              </a:gs>
            </a:gsLst>
            <a:lin ang="2700000" scaled="1"/>
          </a:gradFill>
          <a:ln/>
        </p:spPr>
      </p:sp>
      <p:sp>
        <p:nvSpPr>
          <p:cNvPr id="22" name="Shape 20"/>
          <p:cNvSpPr/>
          <p:nvPr/>
        </p:nvSpPr>
        <p:spPr>
          <a:xfrm>
            <a:off x="757855" y="3770331"/>
            <a:ext cx="227357" cy="227357"/>
          </a:xfrm>
          <a:custGeom>
            <a:avLst/>
            <a:gdLst/>
            <a:ahLst/>
            <a:cxnLst/>
            <a:rect l="l" t="t" r="r" b="b"/>
            <a:pathLst>
              <a:path w="227357" h="227357">
                <a:moveTo>
                  <a:pt x="51821" y="15009"/>
                </a:moveTo>
                <a:cubicBezTo>
                  <a:pt x="53820" y="12300"/>
                  <a:pt x="57017" y="10657"/>
                  <a:pt x="60392" y="10657"/>
                </a:cubicBezTo>
                <a:lnTo>
                  <a:pt x="166965" y="10657"/>
                </a:lnTo>
                <a:cubicBezTo>
                  <a:pt x="170340" y="10657"/>
                  <a:pt x="173537" y="12256"/>
                  <a:pt x="175535" y="15009"/>
                </a:cubicBezTo>
                <a:lnTo>
                  <a:pt x="225270" y="82506"/>
                </a:lnTo>
                <a:cubicBezTo>
                  <a:pt x="228289" y="86591"/>
                  <a:pt x="227978" y="92230"/>
                  <a:pt x="224603" y="96005"/>
                </a:cubicBezTo>
                <a:lnTo>
                  <a:pt x="121583" y="209683"/>
                </a:lnTo>
                <a:cubicBezTo>
                  <a:pt x="119584" y="211903"/>
                  <a:pt x="116698" y="213191"/>
                  <a:pt x="113678" y="213191"/>
                </a:cubicBezTo>
                <a:cubicBezTo>
                  <a:pt x="110659" y="213191"/>
                  <a:pt x="107817" y="211903"/>
                  <a:pt x="105774" y="209683"/>
                </a:cubicBezTo>
                <a:lnTo>
                  <a:pt x="2753" y="96005"/>
                </a:lnTo>
                <a:cubicBezTo>
                  <a:pt x="-666" y="92230"/>
                  <a:pt x="-933" y="86591"/>
                  <a:pt x="2087" y="82506"/>
                </a:cubicBezTo>
                <a:lnTo>
                  <a:pt x="51821" y="15009"/>
                </a:lnTo>
                <a:close/>
                <a:moveTo>
                  <a:pt x="68917" y="32683"/>
                </a:moveTo>
                <a:cubicBezTo>
                  <a:pt x="67452" y="33793"/>
                  <a:pt x="67052" y="35791"/>
                  <a:pt x="67985" y="37345"/>
                </a:cubicBezTo>
                <a:lnTo>
                  <a:pt x="93474" y="79841"/>
                </a:lnTo>
                <a:lnTo>
                  <a:pt x="28109" y="85259"/>
                </a:lnTo>
                <a:cubicBezTo>
                  <a:pt x="26288" y="85392"/>
                  <a:pt x="24867" y="86946"/>
                  <a:pt x="24867" y="88811"/>
                </a:cubicBezTo>
                <a:cubicBezTo>
                  <a:pt x="24867" y="90676"/>
                  <a:pt x="26288" y="92186"/>
                  <a:pt x="28109" y="92364"/>
                </a:cubicBezTo>
                <a:lnTo>
                  <a:pt x="113367" y="99469"/>
                </a:lnTo>
                <a:cubicBezTo>
                  <a:pt x="113545" y="99469"/>
                  <a:pt x="113767" y="99469"/>
                  <a:pt x="113945" y="99469"/>
                </a:cubicBezTo>
                <a:lnTo>
                  <a:pt x="199203" y="92364"/>
                </a:lnTo>
                <a:cubicBezTo>
                  <a:pt x="201024" y="92230"/>
                  <a:pt x="202445" y="90676"/>
                  <a:pt x="202445" y="88811"/>
                </a:cubicBezTo>
                <a:cubicBezTo>
                  <a:pt x="202445" y="86946"/>
                  <a:pt x="201024" y="85436"/>
                  <a:pt x="199203" y="85259"/>
                </a:cubicBezTo>
                <a:lnTo>
                  <a:pt x="133838" y="79797"/>
                </a:lnTo>
                <a:lnTo>
                  <a:pt x="159327" y="37345"/>
                </a:lnTo>
                <a:cubicBezTo>
                  <a:pt x="160260" y="35791"/>
                  <a:pt x="159860" y="33748"/>
                  <a:pt x="158395" y="32683"/>
                </a:cubicBezTo>
                <a:cubicBezTo>
                  <a:pt x="156929" y="31617"/>
                  <a:pt x="154887" y="31794"/>
                  <a:pt x="153643" y="33127"/>
                </a:cubicBezTo>
                <a:lnTo>
                  <a:pt x="113678" y="76466"/>
                </a:lnTo>
                <a:lnTo>
                  <a:pt x="73669" y="33127"/>
                </a:lnTo>
                <a:cubicBezTo>
                  <a:pt x="72426" y="31794"/>
                  <a:pt x="70383" y="31617"/>
                  <a:pt x="68917" y="32683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3" name="Text 21"/>
          <p:cNvSpPr/>
          <p:nvPr/>
        </p:nvSpPr>
        <p:spPr>
          <a:xfrm>
            <a:off x="1250462" y="3732438"/>
            <a:ext cx="1373613" cy="303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79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ЦЕННОСТИ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561014" y="4353612"/>
            <a:ext cx="2065156" cy="1942005"/>
          </a:xfrm>
          <a:prstGeom prst="roundRect">
            <a:avLst>
              <a:gd name="adj" fmla="val 3902"/>
            </a:avLst>
          </a:prstGeom>
          <a:gradFill flip="none" rotWithShape="1">
            <a:gsLst>
              <a:gs pos="0">
                <a:srgbClr val="1A365D">
                  <a:alpha val="5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 w="12700">
            <a:solidFill>
              <a:srgbClr val="1A365D">
                <a:alpha val="10196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416316" y="4499767"/>
            <a:ext cx="454713" cy="454713"/>
          </a:xfrm>
          <a:prstGeom prst="roundRect">
            <a:avLst>
              <a:gd name="adj" fmla="val 50000"/>
            </a:avLst>
          </a:prstGeom>
          <a:solidFill>
            <a:srgbClr val="1A365D"/>
          </a:solidFill>
          <a:ln/>
        </p:spPr>
      </p:sp>
      <p:sp>
        <p:nvSpPr>
          <p:cNvPr id="26" name="Shape 24"/>
          <p:cNvSpPr/>
          <p:nvPr/>
        </p:nvSpPr>
        <p:spPr>
          <a:xfrm>
            <a:off x="1537100" y="4632392"/>
            <a:ext cx="213147" cy="189464"/>
          </a:xfrm>
          <a:custGeom>
            <a:avLst/>
            <a:gdLst/>
            <a:ahLst/>
            <a:cxnLst/>
            <a:rect l="l" t="t" r="r" b="b"/>
            <a:pathLst>
              <a:path w="213147" h="189464">
                <a:moveTo>
                  <a:pt x="106573" y="11841"/>
                </a:moveTo>
                <a:cubicBezTo>
                  <a:pt x="76674" y="11841"/>
                  <a:pt x="52732" y="25459"/>
                  <a:pt x="35302" y="41667"/>
                </a:cubicBezTo>
                <a:cubicBezTo>
                  <a:pt x="17984" y="57764"/>
                  <a:pt x="6402" y="76970"/>
                  <a:pt x="888" y="90180"/>
                </a:cubicBezTo>
                <a:cubicBezTo>
                  <a:pt x="-333" y="93104"/>
                  <a:pt x="-333" y="96360"/>
                  <a:pt x="888" y="99284"/>
                </a:cubicBezTo>
                <a:cubicBezTo>
                  <a:pt x="6402" y="112494"/>
                  <a:pt x="17984" y="131737"/>
                  <a:pt x="35302" y="147797"/>
                </a:cubicBezTo>
                <a:cubicBezTo>
                  <a:pt x="52732" y="163968"/>
                  <a:pt x="76674" y="177622"/>
                  <a:pt x="106573" y="177622"/>
                </a:cubicBezTo>
                <a:cubicBezTo>
                  <a:pt x="136473" y="177622"/>
                  <a:pt x="160415" y="164005"/>
                  <a:pt x="177844" y="147797"/>
                </a:cubicBezTo>
                <a:cubicBezTo>
                  <a:pt x="195163" y="131700"/>
                  <a:pt x="206745" y="112494"/>
                  <a:pt x="212259" y="99284"/>
                </a:cubicBezTo>
                <a:cubicBezTo>
                  <a:pt x="213480" y="96360"/>
                  <a:pt x="213480" y="93104"/>
                  <a:pt x="212259" y="90180"/>
                </a:cubicBezTo>
                <a:cubicBezTo>
                  <a:pt x="206745" y="76970"/>
                  <a:pt x="195163" y="57727"/>
                  <a:pt x="177844" y="41667"/>
                </a:cubicBezTo>
                <a:cubicBezTo>
                  <a:pt x="160415" y="25496"/>
                  <a:pt x="136473" y="11841"/>
                  <a:pt x="106573" y="11841"/>
                </a:cubicBezTo>
                <a:close/>
                <a:moveTo>
                  <a:pt x="53287" y="94732"/>
                </a:moveTo>
                <a:cubicBezTo>
                  <a:pt x="53287" y="65322"/>
                  <a:pt x="77164" y="41445"/>
                  <a:pt x="106573" y="41445"/>
                </a:cubicBezTo>
                <a:cubicBezTo>
                  <a:pt x="135983" y="41445"/>
                  <a:pt x="159860" y="65322"/>
                  <a:pt x="159860" y="94732"/>
                </a:cubicBezTo>
                <a:cubicBezTo>
                  <a:pt x="159860" y="124142"/>
                  <a:pt x="135983" y="148019"/>
                  <a:pt x="106573" y="148019"/>
                </a:cubicBezTo>
                <a:cubicBezTo>
                  <a:pt x="77164" y="148019"/>
                  <a:pt x="53287" y="124142"/>
                  <a:pt x="53287" y="94732"/>
                </a:cubicBezTo>
                <a:close/>
                <a:moveTo>
                  <a:pt x="106573" y="71049"/>
                </a:moveTo>
                <a:cubicBezTo>
                  <a:pt x="106573" y="84112"/>
                  <a:pt x="95953" y="94732"/>
                  <a:pt x="82890" y="94732"/>
                </a:cubicBezTo>
                <a:cubicBezTo>
                  <a:pt x="78635" y="94732"/>
                  <a:pt x="74638" y="93622"/>
                  <a:pt x="71160" y="91624"/>
                </a:cubicBezTo>
                <a:cubicBezTo>
                  <a:pt x="70790" y="95657"/>
                  <a:pt x="71123" y="99802"/>
                  <a:pt x="72233" y="103909"/>
                </a:cubicBezTo>
                <a:cubicBezTo>
                  <a:pt x="77303" y="122855"/>
                  <a:pt x="96804" y="134105"/>
                  <a:pt x="115751" y="129035"/>
                </a:cubicBezTo>
                <a:cubicBezTo>
                  <a:pt x="134697" y="123966"/>
                  <a:pt x="145946" y="104464"/>
                  <a:pt x="140877" y="85518"/>
                </a:cubicBezTo>
                <a:cubicBezTo>
                  <a:pt x="136362" y="68607"/>
                  <a:pt x="120339" y="57838"/>
                  <a:pt x="103465" y="59318"/>
                </a:cubicBezTo>
                <a:cubicBezTo>
                  <a:pt x="105426" y="62760"/>
                  <a:pt x="106573" y="66756"/>
                  <a:pt x="106573" y="71049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7" name="Text 25"/>
          <p:cNvSpPr/>
          <p:nvPr/>
        </p:nvSpPr>
        <p:spPr>
          <a:xfrm>
            <a:off x="729436" y="5068159"/>
            <a:ext cx="1828326" cy="2273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93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ПРОЗРАЧНОСТЬ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734172" y="5371301"/>
            <a:ext cx="1818853" cy="7578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44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Открытость и подотчетность в управлении средствами и принятых решениях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2837369" y="4343459"/>
            <a:ext cx="2065156" cy="1942005"/>
          </a:xfrm>
          <a:prstGeom prst="roundRect">
            <a:avLst>
              <a:gd name="adj" fmla="val 3902"/>
            </a:avLst>
          </a:prstGeom>
          <a:gradFill flip="none" rotWithShape="1">
            <a:gsLst>
              <a:gs pos="0">
                <a:srgbClr val="2B6CB0">
                  <a:alpha val="5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 w="12700">
            <a:solidFill>
              <a:srgbClr val="2B6CB0">
                <a:alpha val="10196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3642665" y="4499767"/>
            <a:ext cx="454713" cy="454713"/>
          </a:xfrm>
          <a:prstGeom prst="roundRect">
            <a:avLst>
              <a:gd name="adj" fmla="val 50000"/>
            </a:avLst>
          </a:prstGeom>
          <a:solidFill>
            <a:srgbClr val="2B6CB0"/>
          </a:solidFill>
          <a:ln/>
        </p:spPr>
      </p:sp>
      <p:sp>
        <p:nvSpPr>
          <p:cNvPr id="31" name="Shape 29"/>
          <p:cNvSpPr/>
          <p:nvPr/>
        </p:nvSpPr>
        <p:spPr>
          <a:xfrm>
            <a:off x="3751607" y="4632392"/>
            <a:ext cx="236830" cy="189464"/>
          </a:xfrm>
          <a:custGeom>
            <a:avLst/>
            <a:gdLst/>
            <a:ahLst/>
            <a:cxnLst/>
            <a:rect l="l" t="t" r="r" b="b"/>
            <a:pathLst>
              <a:path w="236830" h="189464">
                <a:moveTo>
                  <a:pt x="142098" y="11841"/>
                </a:moveTo>
                <a:lnTo>
                  <a:pt x="189464" y="11841"/>
                </a:lnTo>
                <a:cubicBezTo>
                  <a:pt x="196014" y="11841"/>
                  <a:pt x="201305" y="17133"/>
                  <a:pt x="201305" y="23683"/>
                </a:cubicBezTo>
                <a:cubicBezTo>
                  <a:pt x="201305" y="30233"/>
                  <a:pt x="196014" y="35524"/>
                  <a:pt x="189464" y="35524"/>
                </a:cubicBezTo>
                <a:lnTo>
                  <a:pt x="147427" y="35524"/>
                </a:lnTo>
                <a:cubicBezTo>
                  <a:pt x="145502" y="45072"/>
                  <a:pt x="138953" y="52954"/>
                  <a:pt x="130256" y="56728"/>
                </a:cubicBezTo>
                <a:lnTo>
                  <a:pt x="130256" y="165781"/>
                </a:lnTo>
                <a:lnTo>
                  <a:pt x="189464" y="165781"/>
                </a:lnTo>
                <a:cubicBezTo>
                  <a:pt x="196014" y="165781"/>
                  <a:pt x="201305" y="171073"/>
                  <a:pt x="201305" y="177622"/>
                </a:cubicBezTo>
                <a:cubicBezTo>
                  <a:pt x="201305" y="184172"/>
                  <a:pt x="196014" y="189464"/>
                  <a:pt x="189464" y="189464"/>
                </a:cubicBezTo>
                <a:lnTo>
                  <a:pt x="47366" y="189464"/>
                </a:lnTo>
                <a:cubicBezTo>
                  <a:pt x="40816" y="189464"/>
                  <a:pt x="35524" y="184172"/>
                  <a:pt x="35524" y="177622"/>
                </a:cubicBezTo>
                <a:cubicBezTo>
                  <a:pt x="35524" y="171073"/>
                  <a:pt x="40816" y="165781"/>
                  <a:pt x="47366" y="165781"/>
                </a:cubicBezTo>
                <a:lnTo>
                  <a:pt x="106573" y="165781"/>
                </a:lnTo>
                <a:lnTo>
                  <a:pt x="106573" y="56728"/>
                </a:lnTo>
                <a:cubicBezTo>
                  <a:pt x="97877" y="52917"/>
                  <a:pt x="91328" y="45035"/>
                  <a:pt x="89403" y="35524"/>
                </a:cubicBezTo>
                <a:lnTo>
                  <a:pt x="47366" y="35524"/>
                </a:lnTo>
                <a:cubicBezTo>
                  <a:pt x="40816" y="35524"/>
                  <a:pt x="35524" y="30233"/>
                  <a:pt x="35524" y="23683"/>
                </a:cubicBezTo>
                <a:cubicBezTo>
                  <a:pt x="35524" y="17133"/>
                  <a:pt x="40816" y="11841"/>
                  <a:pt x="47366" y="11841"/>
                </a:cubicBezTo>
                <a:lnTo>
                  <a:pt x="94732" y="11841"/>
                </a:lnTo>
                <a:cubicBezTo>
                  <a:pt x="100135" y="4663"/>
                  <a:pt x="108720" y="0"/>
                  <a:pt x="118415" y="0"/>
                </a:cubicBezTo>
                <a:cubicBezTo>
                  <a:pt x="128110" y="0"/>
                  <a:pt x="136695" y="4663"/>
                  <a:pt x="142098" y="11841"/>
                </a:cubicBezTo>
                <a:close/>
                <a:moveTo>
                  <a:pt x="162672" y="118415"/>
                </a:moveTo>
                <a:lnTo>
                  <a:pt x="216255" y="118415"/>
                </a:lnTo>
                <a:lnTo>
                  <a:pt x="189464" y="72455"/>
                </a:lnTo>
                <a:lnTo>
                  <a:pt x="162672" y="118415"/>
                </a:lnTo>
                <a:close/>
                <a:moveTo>
                  <a:pt x="189464" y="153939"/>
                </a:moveTo>
                <a:cubicBezTo>
                  <a:pt x="166188" y="153939"/>
                  <a:pt x="146834" y="141358"/>
                  <a:pt x="142838" y="124743"/>
                </a:cubicBezTo>
                <a:cubicBezTo>
                  <a:pt x="141876" y="120672"/>
                  <a:pt x="143208" y="116491"/>
                  <a:pt x="145317" y="112864"/>
                </a:cubicBezTo>
                <a:lnTo>
                  <a:pt x="180546" y="52473"/>
                </a:lnTo>
                <a:cubicBezTo>
                  <a:pt x="182396" y="49290"/>
                  <a:pt x="185800" y="47366"/>
                  <a:pt x="189464" y="47366"/>
                </a:cubicBezTo>
                <a:cubicBezTo>
                  <a:pt x="193127" y="47366"/>
                  <a:pt x="196532" y="49327"/>
                  <a:pt x="198382" y="52473"/>
                </a:cubicBezTo>
                <a:lnTo>
                  <a:pt x="233610" y="112864"/>
                </a:lnTo>
                <a:cubicBezTo>
                  <a:pt x="235720" y="116491"/>
                  <a:pt x="237052" y="120672"/>
                  <a:pt x="236090" y="124743"/>
                </a:cubicBezTo>
                <a:cubicBezTo>
                  <a:pt x="232093" y="141321"/>
                  <a:pt x="212740" y="153939"/>
                  <a:pt x="189464" y="153939"/>
                </a:cubicBezTo>
                <a:close/>
                <a:moveTo>
                  <a:pt x="46922" y="72455"/>
                </a:moveTo>
                <a:lnTo>
                  <a:pt x="20131" y="118415"/>
                </a:lnTo>
                <a:lnTo>
                  <a:pt x="73750" y="118415"/>
                </a:lnTo>
                <a:lnTo>
                  <a:pt x="46922" y="72455"/>
                </a:lnTo>
                <a:close/>
                <a:moveTo>
                  <a:pt x="333" y="124743"/>
                </a:moveTo>
                <a:cubicBezTo>
                  <a:pt x="-629" y="120672"/>
                  <a:pt x="703" y="116491"/>
                  <a:pt x="2812" y="112864"/>
                </a:cubicBezTo>
                <a:lnTo>
                  <a:pt x="38041" y="52473"/>
                </a:lnTo>
                <a:cubicBezTo>
                  <a:pt x="39891" y="49290"/>
                  <a:pt x="43295" y="47366"/>
                  <a:pt x="46959" y="47366"/>
                </a:cubicBezTo>
                <a:cubicBezTo>
                  <a:pt x="50622" y="47366"/>
                  <a:pt x="54027" y="49327"/>
                  <a:pt x="55877" y="52473"/>
                </a:cubicBezTo>
                <a:lnTo>
                  <a:pt x="91105" y="112864"/>
                </a:lnTo>
                <a:cubicBezTo>
                  <a:pt x="93215" y="116491"/>
                  <a:pt x="94547" y="120672"/>
                  <a:pt x="93585" y="124743"/>
                </a:cubicBezTo>
                <a:cubicBezTo>
                  <a:pt x="89588" y="141321"/>
                  <a:pt x="70235" y="153939"/>
                  <a:pt x="46959" y="153939"/>
                </a:cubicBezTo>
                <a:cubicBezTo>
                  <a:pt x="23683" y="153939"/>
                  <a:pt x="4330" y="141358"/>
                  <a:pt x="333" y="124743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32" name="Text 30"/>
          <p:cNvSpPr/>
          <p:nvPr/>
        </p:nvSpPr>
        <p:spPr>
          <a:xfrm>
            <a:off x="2955784" y="5068159"/>
            <a:ext cx="1828326" cy="2273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93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СТАБИЛЬНОСТЬ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2960521" y="5371301"/>
            <a:ext cx="1818853" cy="378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44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Уверенность в завтрашнем дне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5063792" y="4343459"/>
            <a:ext cx="2065156" cy="1942005"/>
          </a:xfrm>
          <a:prstGeom prst="roundRect">
            <a:avLst>
              <a:gd name="adj" fmla="val 3902"/>
            </a:avLst>
          </a:prstGeom>
          <a:gradFill flip="none" rotWithShape="1">
            <a:gsLst>
              <a:gs pos="0">
                <a:srgbClr val="4299E1">
                  <a:alpha val="5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 w="12700">
            <a:solidFill>
              <a:srgbClr val="4299E1">
                <a:alpha val="10196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5869087" y="4499767"/>
            <a:ext cx="454713" cy="454713"/>
          </a:xfrm>
          <a:prstGeom prst="roundRect">
            <a:avLst>
              <a:gd name="adj" fmla="val 50000"/>
            </a:avLst>
          </a:prstGeom>
          <a:solidFill>
            <a:srgbClr val="4299E1"/>
          </a:solidFill>
          <a:ln/>
        </p:spPr>
      </p:sp>
      <p:sp>
        <p:nvSpPr>
          <p:cNvPr id="36" name="Shape 34"/>
          <p:cNvSpPr/>
          <p:nvPr/>
        </p:nvSpPr>
        <p:spPr>
          <a:xfrm>
            <a:off x="6001712" y="4632392"/>
            <a:ext cx="189464" cy="189464"/>
          </a:xfrm>
          <a:custGeom>
            <a:avLst/>
            <a:gdLst/>
            <a:ahLst/>
            <a:cxnLst/>
            <a:rect l="l" t="t" r="r" b="b"/>
            <a:pathLst>
              <a:path w="189464" h="189464">
                <a:moveTo>
                  <a:pt x="94732" y="0"/>
                </a:moveTo>
                <a:cubicBezTo>
                  <a:pt x="96434" y="0"/>
                  <a:pt x="98136" y="370"/>
                  <a:pt x="99691" y="1073"/>
                </a:cubicBezTo>
                <a:lnTo>
                  <a:pt x="169407" y="30640"/>
                </a:lnTo>
                <a:cubicBezTo>
                  <a:pt x="177548" y="34081"/>
                  <a:pt x="183617" y="42111"/>
                  <a:pt x="183580" y="51807"/>
                </a:cubicBezTo>
                <a:cubicBezTo>
                  <a:pt x="183395" y="88515"/>
                  <a:pt x="168297" y="155679"/>
                  <a:pt x="104538" y="186207"/>
                </a:cubicBezTo>
                <a:cubicBezTo>
                  <a:pt x="98358" y="189168"/>
                  <a:pt x="91179" y="189168"/>
                  <a:pt x="85000" y="186207"/>
                </a:cubicBezTo>
                <a:cubicBezTo>
                  <a:pt x="21204" y="155679"/>
                  <a:pt x="6143" y="88515"/>
                  <a:pt x="5958" y="51807"/>
                </a:cubicBezTo>
                <a:cubicBezTo>
                  <a:pt x="5921" y="42111"/>
                  <a:pt x="11990" y="34081"/>
                  <a:pt x="20131" y="30640"/>
                </a:cubicBezTo>
                <a:lnTo>
                  <a:pt x="89810" y="1073"/>
                </a:lnTo>
                <a:cubicBezTo>
                  <a:pt x="91365" y="370"/>
                  <a:pt x="93030" y="0"/>
                  <a:pt x="94732" y="0"/>
                </a:cubicBezTo>
                <a:close/>
                <a:moveTo>
                  <a:pt x="94732" y="24719"/>
                </a:moveTo>
                <a:lnTo>
                  <a:pt x="94732" y="164634"/>
                </a:lnTo>
                <a:cubicBezTo>
                  <a:pt x="145798" y="139915"/>
                  <a:pt x="159527" y="85148"/>
                  <a:pt x="159860" y="52362"/>
                </a:cubicBezTo>
                <a:lnTo>
                  <a:pt x="94732" y="24756"/>
                </a:lnTo>
                <a:lnTo>
                  <a:pt x="94732" y="24756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37" name="Text 35"/>
          <p:cNvSpPr/>
          <p:nvPr/>
        </p:nvSpPr>
        <p:spPr>
          <a:xfrm>
            <a:off x="5182207" y="5068159"/>
            <a:ext cx="1828326" cy="2273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93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НАДЕЖНОСТЬ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5186943" y="5371301"/>
            <a:ext cx="1818853" cy="378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44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Гарантия выполнения своих обязательств</a:t>
            </a:r>
            <a:endParaRPr lang="en-US" sz="1600" dirty="0"/>
          </a:p>
        </p:txBody>
      </p:sp>
      <p:sp>
        <p:nvSpPr>
          <p:cNvPr id="39" name="Shape 37"/>
          <p:cNvSpPr/>
          <p:nvPr/>
        </p:nvSpPr>
        <p:spPr>
          <a:xfrm>
            <a:off x="7290214" y="4343459"/>
            <a:ext cx="2065156" cy="1942005"/>
          </a:xfrm>
          <a:prstGeom prst="roundRect">
            <a:avLst>
              <a:gd name="adj" fmla="val 3902"/>
            </a:avLst>
          </a:prstGeom>
          <a:gradFill flip="none" rotWithShape="1">
            <a:gsLst>
              <a:gs pos="0">
                <a:srgbClr val="1A365D">
                  <a:alpha val="5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 w="12700">
            <a:solidFill>
              <a:srgbClr val="1A365D">
                <a:alpha val="10196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8095510" y="4499767"/>
            <a:ext cx="454713" cy="454713"/>
          </a:xfrm>
          <a:prstGeom prst="roundRect">
            <a:avLst>
              <a:gd name="adj" fmla="val 50000"/>
            </a:avLst>
          </a:prstGeom>
          <a:solidFill>
            <a:srgbClr val="1A365D"/>
          </a:solidFill>
          <a:ln/>
        </p:spPr>
      </p:sp>
      <p:sp>
        <p:nvSpPr>
          <p:cNvPr id="41" name="Shape 39"/>
          <p:cNvSpPr/>
          <p:nvPr/>
        </p:nvSpPr>
        <p:spPr>
          <a:xfrm>
            <a:off x="8216293" y="4632392"/>
            <a:ext cx="213147" cy="189464"/>
          </a:xfrm>
          <a:custGeom>
            <a:avLst/>
            <a:gdLst/>
            <a:ahLst/>
            <a:cxnLst/>
            <a:rect l="l" t="t" r="r" b="b"/>
            <a:pathLst>
              <a:path w="213147" h="189464">
                <a:moveTo>
                  <a:pt x="99506" y="19686"/>
                </a:moveTo>
                <a:lnTo>
                  <a:pt x="56358" y="67645"/>
                </a:lnTo>
                <a:cubicBezTo>
                  <a:pt x="54656" y="69532"/>
                  <a:pt x="54730" y="72455"/>
                  <a:pt x="56543" y="74268"/>
                </a:cubicBezTo>
                <a:cubicBezTo>
                  <a:pt x="67830" y="85555"/>
                  <a:pt x="86147" y="85555"/>
                  <a:pt x="97433" y="74268"/>
                </a:cubicBezTo>
                <a:lnTo>
                  <a:pt x="109201" y="62501"/>
                </a:lnTo>
                <a:cubicBezTo>
                  <a:pt x="110755" y="60947"/>
                  <a:pt x="112716" y="60096"/>
                  <a:pt x="114714" y="59948"/>
                </a:cubicBezTo>
                <a:cubicBezTo>
                  <a:pt x="117231" y="59726"/>
                  <a:pt x="119821" y="60577"/>
                  <a:pt x="121745" y="62501"/>
                </a:cubicBezTo>
                <a:lnTo>
                  <a:pt x="187096" y="127296"/>
                </a:lnTo>
                <a:lnTo>
                  <a:pt x="213147" y="106573"/>
                </a:lnTo>
                <a:lnTo>
                  <a:pt x="213147" y="0"/>
                </a:lnTo>
                <a:lnTo>
                  <a:pt x="171702" y="23683"/>
                </a:lnTo>
                <a:lnTo>
                  <a:pt x="162895" y="17799"/>
                </a:lnTo>
                <a:cubicBezTo>
                  <a:pt x="157048" y="13914"/>
                  <a:pt x="150202" y="11841"/>
                  <a:pt x="143171" y="11841"/>
                </a:cubicBezTo>
                <a:lnTo>
                  <a:pt x="117120" y="11841"/>
                </a:lnTo>
                <a:cubicBezTo>
                  <a:pt x="116713" y="11841"/>
                  <a:pt x="116269" y="11841"/>
                  <a:pt x="115862" y="11878"/>
                </a:cubicBezTo>
                <a:cubicBezTo>
                  <a:pt x="109608" y="12212"/>
                  <a:pt x="103724" y="15024"/>
                  <a:pt x="99506" y="19686"/>
                </a:cubicBezTo>
                <a:close/>
                <a:moveTo>
                  <a:pt x="43147" y="55766"/>
                </a:moveTo>
                <a:lnTo>
                  <a:pt x="82668" y="11841"/>
                </a:lnTo>
                <a:lnTo>
                  <a:pt x="68015" y="11841"/>
                </a:lnTo>
                <a:cubicBezTo>
                  <a:pt x="58578" y="11841"/>
                  <a:pt x="49549" y="15579"/>
                  <a:pt x="42888" y="22240"/>
                </a:cubicBezTo>
                <a:lnTo>
                  <a:pt x="0" y="71049"/>
                </a:lnTo>
                <a:lnTo>
                  <a:pt x="0" y="201305"/>
                </a:lnTo>
                <a:lnTo>
                  <a:pt x="53287" y="150979"/>
                </a:lnTo>
                <a:lnTo>
                  <a:pt x="57875" y="154791"/>
                </a:lnTo>
                <a:cubicBezTo>
                  <a:pt x="66386" y="161895"/>
                  <a:pt x="77118" y="165781"/>
                  <a:pt x="88182" y="165781"/>
                </a:cubicBezTo>
                <a:lnTo>
                  <a:pt x="93992" y="165781"/>
                </a:lnTo>
                <a:lnTo>
                  <a:pt x="91402" y="163191"/>
                </a:lnTo>
                <a:cubicBezTo>
                  <a:pt x="87923" y="159712"/>
                  <a:pt x="87923" y="154087"/>
                  <a:pt x="91402" y="150646"/>
                </a:cubicBezTo>
                <a:cubicBezTo>
                  <a:pt x="94880" y="147205"/>
                  <a:pt x="100505" y="147168"/>
                  <a:pt x="103946" y="150646"/>
                </a:cubicBezTo>
                <a:lnTo>
                  <a:pt x="119118" y="165818"/>
                </a:lnTo>
                <a:lnTo>
                  <a:pt x="122448" y="165818"/>
                </a:lnTo>
                <a:cubicBezTo>
                  <a:pt x="129516" y="165818"/>
                  <a:pt x="136436" y="164227"/>
                  <a:pt x="142727" y="161266"/>
                </a:cubicBezTo>
                <a:lnTo>
                  <a:pt x="132847" y="151349"/>
                </a:lnTo>
                <a:cubicBezTo>
                  <a:pt x="129368" y="147871"/>
                  <a:pt x="129368" y="142246"/>
                  <a:pt x="132847" y="138804"/>
                </a:cubicBezTo>
                <a:cubicBezTo>
                  <a:pt x="136325" y="135363"/>
                  <a:pt x="141950" y="135326"/>
                  <a:pt x="145391" y="138804"/>
                </a:cubicBezTo>
                <a:lnTo>
                  <a:pt x="157233" y="150646"/>
                </a:lnTo>
                <a:lnTo>
                  <a:pt x="163709" y="144170"/>
                </a:lnTo>
                <a:cubicBezTo>
                  <a:pt x="167002" y="140877"/>
                  <a:pt x="167964" y="136103"/>
                  <a:pt x="166521" y="131922"/>
                </a:cubicBezTo>
                <a:lnTo>
                  <a:pt x="115492" y="81299"/>
                </a:lnTo>
                <a:lnTo>
                  <a:pt x="109978" y="86813"/>
                </a:lnTo>
                <a:cubicBezTo>
                  <a:pt x="91735" y="105056"/>
                  <a:pt x="62205" y="105056"/>
                  <a:pt x="43962" y="86813"/>
                </a:cubicBezTo>
                <a:cubicBezTo>
                  <a:pt x="35450" y="78302"/>
                  <a:pt x="35117" y="64647"/>
                  <a:pt x="43147" y="55729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2" name="Text 40"/>
          <p:cNvSpPr/>
          <p:nvPr/>
        </p:nvSpPr>
        <p:spPr>
          <a:xfrm>
            <a:off x="7408629" y="5068159"/>
            <a:ext cx="1828326" cy="2273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93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СПРАВЕДЛИВОСТЬ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7290214" y="5371300"/>
            <a:ext cx="1942005" cy="8573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44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Обеспечение социальной защиты в соответствии с личным </a:t>
            </a:r>
            <a:r>
              <a:rPr lang="en-US" sz="1044" dirty="0" err="1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трудовым</a:t>
            </a:r>
            <a:r>
              <a:rPr lang="en-US" sz="1044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lang="en-US" sz="1044" dirty="0" err="1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вкладом</a:t>
            </a:r>
            <a:r>
              <a:rPr lang="ru-RU" sz="1044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и участием в развитии экономики 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9516637" y="4343459"/>
            <a:ext cx="2065156" cy="1942005"/>
          </a:xfrm>
          <a:prstGeom prst="roundRect">
            <a:avLst>
              <a:gd name="adj" fmla="val 3902"/>
            </a:avLst>
          </a:prstGeom>
          <a:gradFill flip="none" rotWithShape="1">
            <a:gsLst>
              <a:gs pos="0">
                <a:srgbClr val="2B6CB0">
                  <a:alpha val="5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 w="12700">
            <a:solidFill>
              <a:srgbClr val="2B6CB0">
                <a:alpha val="10196"/>
              </a:srgbClr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10321932" y="4499767"/>
            <a:ext cx="454713" cy="454713"/>
          </a:xfrm>
          <a:prstGeom prst="roundRect">
            <a:avLst>
              <a:gd name="adj" fmla="val 50000"/>
            </a:avLst>
          </a:prstGeom>
          <a:solidFill>
            <a:srgbClr val="2B6CB0"/>
          </a:solidFill>
          <a:ln/>
        </p:spPr>
      </p:sp>
      <p:sp>
        <p:nvSpPr>
          <p:cNvPr id="46" name="Shape 44"/>
          <p:cNvSpPr/>
          <p:nvPr/>
        </p:nvSpPr>
        <p:spPr>
          <a:xfrm>
            <a:off x="10478240" y="4632392"/>
            <a:ext cx="142098" cy="189464"/>
          </a:xfrm>
          <a:custGeom>
            <a:avLst/>
            <a:gdLst/>
            <a:ahLst/>
            <a:cxnLst/>
            <a:rect l="l" t="t" r="r" b="b"/>
            <a:pathLst>
              <a:path w="142098" h="189464">
                <a:moveTo>
                  <a:pt x="108387" y="142098"/>
                </a:moveTo>
                <a:cubicBezTo>
                  <a:pt x="111088" y="133846"/>
                  <a:pt x="116491" y="126371"/>
                  <a:pt x="122596" y="119932"/>
                </a:cubicBezTo>
                <a:cubicBezTo>
                  <a:pt x="134697" y="107203"/>
                  <a:pt x="142098" y="89995"/>
                  <a:pt x="142098" y="71049"/>
                </a:cubicBezTo>
                <a:cubicBezTo>
                  <a:pt x="142098" y="31824"/>
                  <a:pt x="110274" y="0"/>
                  <a:pt x="71049" y="0"/>
                </a:cubicBezTo>
                <a:cubicBezTo>
                  <a:pt x="31824" y="0"/>
                  <a:pt x="0" y="31824"/>
                  <a:pt x="0" y="71049"/>
                </a:cubicBezTo>
                <a:cubicBezTo>
                  <a:pt x="0" y="89995"/>
                  <a:pt x="7401" y="107203"/>
                  <a:pt x="19501" y="119932"/>
                </a:cubicBezTo>
                <a:cubicBezTo>
                  <a:pt x="25607" y="126371"/>
                  <a:pt x="31047" y="133846"/>
                  <a:pt x="33711" y="142098"/>
                </a:cubicBezTo>
                <a:lnTo>
                  <a:pt x="108350" y="142098"/>
                </a:lnTo>
                <a:close/>
                <a:moveTo>
                  <a:pt x="106573" y="159860"/>
                </a:moveTo>
                <a:lnTo>
                  <a:pt x="35524" y="159860"/>
                </a:lnTo>
                <a:lnTo>
                  <a:pt x="35524" y="165781"/>
                </a:lnTo>
                <a:cubicBezTo>
                  <a:pt x="35524" y="182137"/>
                  <a:pt x="48772" y="195385"/>
                  <a:pt x="65128" y="195385"/>
                </a:cubicBezTo>
                <a:lnTo>
                  <a:pt x="76970" y="195385"/>
                </a:lnTo>
                <a:cubicBezTo>
                  <a:pt x="93326" y="195385"/>
                  <a:pt x="106573" y="182137"/>
                  <a:pt x="106573" y="165781"/>
                </a:cubicBezTo>
                <a:lnTo>
                  <a:pt x="106573" y="159860"/>
                </a:lnTo>
                <a:close/>
                <a:moveTo>
                  <a:pt x="68089" y="41445"/>
                </a:moveTo>
                <a:cubicBezTo>
                  <a:pt x="53361" y="41445"/>
                  <a:pt x="41445" y="53361"/>
                  <a:pt x="41445" y="68089"/>
                </a:cubicBezTo>
                <a:cubicBezTo>
                  <a:pt x="41445" y="73010"/>
                  <a:pt x="37486" y="76970"/>
                  <a:pt x="32564" y="76970"/>
                </a:cubicBezTo>
                <a:cubicBezTo>
                  <a:pt x="27642" y="76970"/>
                  <a:pt x="23683" y="73010"/>
                  <a:pt x="23683" y="68089"/>
                </a:cubicBezTo>
                <a:cubicBezTo>
                  <a:pt x="23683" y="43554"/>
                  <a:pt x="43554" y="23683"/>
                  <a:pt x="68089" y="23683"/>
                </a:cubicBezTo>
                <a:cubicBezTo>
                  <a:pt x="73010" y="23683"/>
                  <a:pt x="76970" y="27642"/>
                  <a:pt x="76970" y="32564"/>
                </a:cubicBezTo>
                <a:cubicBezTo>
                  <a:pt x="76970" y="37486"/>
                  <a:pt x="73010" y="41445"/>
                  <a:pt x="68089" y="41445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7" name="Text 45"/>
          <p:cNvSpPr/>
          <p:nvPr/>
        </p:nvSpPr>
        <p:spPr>
          <a:xfrm>
            <a:off x="9635052" y="5068159"/>
            <a:ext cx="1828326" cy="2273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193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ИННОВАЦИОННОСТЬ</a:t>
            </a:r>
            <a:endParaRPr lang="en-US" sz="1600" dirty="0"/>
          </a:p>
        </p:txBody>
      </p:sp>
      <p:sp>
        <p:nvSpPr>
          <p:cNvPr id="48" name="Text 46"/>
          <p:cNvSpPr/>
          <p:nvPr/>
        </p:nvSpPr>
        <p:spPr>
          <a:xfrm>
            <a:off x="9639788" y="5371301"/>
            <a:ext cx="1818853" cy="7578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44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Использование лучших решений для удобного, быстрого и безопасного доступа к услугам</a:t>
            </a:r>
            <a:endParaRPr lang="en-US" sz="1600" dirty="0"/>
          </a:p>
        </p:txBody>
      </p:sp>
      <p:sp>
        <p:nvSpPr>
          <p:cNvPr id="51" name="Text 49"/>
          <p:cNvSpPr/>
          <p:nvPr/>
        </p:nvSpPr>
        <p:spPr>
          <a:xfrm>
            <a:off x="11747278" y="6516103"/>
            <a:ext cx="71049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3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 44">
            <a:extLst>
              <a:ext uri="{FF2B5EF4-FFF2-40B4-BE49-F238E27FC236}">
                <a16:creationId xmlns:a16="http://schemas.microsoft.com/office/drawing/2014/main" id="{80FCF956-C4E1-441B-B659-F7B2B571F222}"/>
              </a:ext>
            </a:extLst>
          </p:cNvPr>
          <p:cNvSpPr/>
          <p:nvPr/>
        </p:nvSpPr>
        <p:spPr>
          <a:xfrm>
            <a:off x="757855" y="6527029"/>
            <a:ext cx="14001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АО «ГФСС» 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Shape 56">
            <a:extLst>
              <a:ext uri="{FF2B5EF4-FFF2-40B4-BE49-F238E27FC236}">
                <a16:creationId xmlns:a16="http://schemas.microsoft.com/office/drawing/2014/main" id="{ED1B9B9F-1027-4549-BC17-E25278D36C6E}"/>
              </a:ext>
            </a:extLst>
          </p:cNvPr>
          <p:cNvSpPr/>
          <p:nvPr/>
        </p:nvSpPr>
        <p:spPr>
          <a:xfrm>
            <a:off x="561014" y="6558770"/>
            <a:ext cx="100013" cy="133350"/>
          </a:xfrm>
          <a:custGeom>
            <a:avLst/>
            <a:gdLst/>
            <a:ahLst/>
            <a:cxnLst/>
            <a:rect l="l" t="t" r="r" b="b"/>
            <a:pathLst>
              <a:path w="100013" h="133350">
                <a:moveTo>
                  <a:pt x="16669" y="0"/>
                </a:moveTo>
                <a:cubicBezTo>
                  <a:pt x="7475" y="0"/>
                  <a:pt x="0" y="7475"/>
                  <a:pt x="0" y="16669"/>
                </a:cubicBezTo>
                <a:lnTo>
                  <a:pt x="0" y="116681"/>
                </a:lnTo>
                <a:cubicBezTo>
                  <a:pt x="0" y="125875"/>
                  <a:pt x="7475" y="133350"/>
                  <a:pt x="16669" y="133350"/>
                </a:cubicBezTo>
                <a:lnTo>
                  <a:pt x="83344" y="133350"/>
                </a:lnTo>
                <a:cubicBezTo>
                  <a:pt x="92538" y="133350"/>
                  <a:pt x="100013" y="125875"/>
                  <a:pt x="100013" y="116681"/>
                </a:cubicBezTo>
                <a:lnTo>
                  <a:pt x="100013" y="16669"/>
                </a:lnTo>
                <a:cubicBezTo>
                  <a:pt x="100013" y="7475"/>
                  <a:pt x="92538" y="0"/>
                  <a:pt x="83344" y="0"/>
                </a:cubicBezTo>
                <a:lnTo>
                  <a:pt x="16669" y="0"/>
                </a:lnTo>
                <a:close/>
                <a:moveTo>
                  <a:pt x="45839" y="91678"/>
                </a:moveTo>
                <a:lnTo>
                  <a:pt x="54173" y="91678"/>
                </a:lnTo>
                <a:cubicBezTo>
                  <a:pt x="58783" y="91678"/>
                  <a:pt x="62508" y="95403"/>
                  <a:pt x="62508" y="100013"/>
                </a:cubicBezTo>
                <a:lnTo>
                  <a:pt x="62508" y="120848"/>
                </a:lnTo>
                <a:lnTo>
                  <a:pt x="37505" y="120848"/>
                </a:lnTo>
                <a:lnTo>
                  <a:pt x="37505" y="100013"/>
                </a:lnTo>
                <a:cubicBezTo>
                  <a:pt x="37505" y="95403"/>
                  <a:pt x="41229" y="91678"/>
                  <a:pt x="45839" y="91678"/>
                </a:cubicBezTo>
                <a:close/>
                <a:moveTo>
                  <a:pt x="25003" y="29170"/>
                </a:moveTo>
                <a:cubicBezTo>
                  <a:pt x="25003" y="26878"/>
                  <a:pt x="26878" y="25003"/>
                  <a:pt x="29170" y="25003"/>
                </a:cubicBezTo>
                <a:lnTo>
                  <a:pt x="37505" y="25003"/>
                </a:lnTo>
                <a:cubicBezTo>
                  <a:pt x="39797" y="25003"/>
                  <a:pt x="41672" y="26878"/>
                  <a:pt x="41672" y="29170"/>
                </a:cubicBezTo>
                <a:lnTo>
                  <a:pt x="41672" y="37505"/>
                </a:lnTo>
                <a:cubicBezTo>
                  <a:pt x="41672" y="39797"/>
                  <a:pt x="39797" y="41672"/>
                  <a:pt x="37505" y="41672"/>
                </a:cubicBezTo>
                <a:lnTo>
                  <a:pt x="29170" y="41672"/>
                </a:lnTo>
                <a:cubicBezTo>
                  <a:pt x="26878" y="41672"/>
                  <a:pt x="25003" y="39797"/>
                  <a:pt x="25003" y="37505"/>
                </a:cubicBezTo>
                <a:lnTo>
                  <a:pt x="25003" y="29170"/>
                </a:lnTo>
                <a:close/>
                <a:moveTo>
                  <a:pt x="62508" y="25003"/>
                </a:moveTo>
                <a:lnTo>
                  <a:pt x="70842" y="25003"/>
                </a:lnTo>
                <a:cubicBezTo>
                  <a:pt x="73134" y="25003"/>
                  <a:pt x="75009" y="26878"/>
                  <a:pt x="75009" y="29170"/>
                </a:cubicBezTo>
                <a:lnTo>
                  <a:pt x="75009" y="37505"/>
                </a:lnTo>
                <a:cubicBezTo>
                  <a:pt x="75009" y="39797"/>
                  <a:pt x="73134" y="41672"/>
                  <a:pt x="70842" y="41672"/>
                </a:cubicBezTo>
                <a:lnTo>
                  <a:pt x="62508" y="41672"/>
                </a:lnTo>
                <a:cubicBezTo>
                  <a:pt x="60216" y="41672"/>
                  <a:pt x="58341" y="39797"/>
                  <a:pt x="58341" y="37505"/>
                </a:cubicBezTo>
                <a:lnTo>
                  <a:pt x="58341" y="29170"/>
                </a:lnTo>
                <a:cubicBezTo>
                  <a:pt x="58341" y="26878"/>
                  <a:pt x="60216" y="25003"/>
                  <a:pt x="62508" y="25003"/>
                </a:cubicBezTo>
                <a:close/>
                <a:moveTo>
                  <a:pt x="25003" y="62508"/>
                </a:moveTo>
                <a:cubicBezTo>
                  <a:pt x="25003" y="60216"/>
                  <a:pt x="26878" y="58341"/>
                  <a:pt x="29170" y="58341"/>
                </a:cubicBezTo>
                <a:lnTo>
                  <a:pt x="37505" y="58341"/>
                </a:lnTo>
                <a:cubicBezTo>
                  <a:pt x="39797" y="58341"/>
                  <a:pt x="41672" y="60216"/>
                  <a:pt x="41672" y="62508"/>
                </a:cubicBezTo>
                <a:lnTo>
                  <a:pt x="41672" y="70842"/>
                </a:lnTo>
                <a:cubicBezTo>
                  <a:pt x="41672" y="73134"/>
                  <a:pt x="39797" y="75009"/>
                  <a:pt x="37505" y="75009"/>
                </a:cubicBezTo>
                <a:lnTo>
                  <a:pt x="29170" y="75009"/>
                </a:lnTo>
                <a:cubicBezTo>
                  <a:pt x="26878" y="75009"/>
                  <a:pt x="25003" y="73134"/>
                  <a:pt x="25003" y="70842"/>
                </a:cubicBezTo>
                <a:lnTo>
                  <a:pt x="25003" y="62508"/>
                </a:lnTo>
                <a:close/>
                <a:moveTo>
                  <a:pt x="62508" y="58341"/>
                </a:moveTo>
                <a:lnTo>
                  <a:pt x="70842" y="58341"/>
                </a:lnTo>
                <a:cubicBezTo>
                  <a:pt x="73134" y="58341"/>
                  <a:pt x="75009" y="60216"/>
                  <a:pt x="75009" y="62508"/>
                </a:cubicBezTo>
                <a:lnTo>
                  <a:pt x="75009" y="70842"/>
                </a:lnTo>
                <a:cubicBezTo>
                  <a:pt x="75009" y="73134"/>
                  <a:pt x="73134" y="75009"/>
                  <a:pt x="70842" y="75009"/>
                </a:cubicBezTo>
                <a:lnTo>
                  <a:pt x="62508" y="75009"/>
                </a:lnTo>
                <a:cubicBezTo>
                  <a:pt x="60216" y="75009"/>
                  <a:pt x="58341" y="73134"/>
                  <a:pt x="58341" y="70842"/>
                </a:cubicBezTo>
                <a:lnTo>
                  <a:pt x="58341" y="62508"/>
                </a:lnTo>
                <a:cubicBezTo>
                  <a:pt x="58341" y="60216"/>
                  <a:pt x="60216" y="58341"/>
                  <a:pt x="62508" y="58341"/>
                </a:cubicBezTo>
                <a:close/>
              </a:path>
            </a:pathLst>
          </a:custGeom>
          <a:solidFill>
            <a:srgbClr val="2B6CB0"/>
          </a:solidFill>
          <a:ln/>
        </p:spPr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2857" y="417286"/>
            <a:ext cx="435429" cy="435429"/>
          </a:xfrm>
          <a:prstGeom prst="roundRect">
            <a:avLst>
              <a:gd name="adj" fmla="val 25000"/>
            </a:avLst>
          </a:prstGeom>
          <a:gradFill flip="none" rotWithShape="1">
            <a:gsLst>
              <a:gs pos="0">
                <a:srgbClr val="1A365D"/>
              </a:gs>
              <a:gs pos="100000">
                <a:srgbClr val="2B6CB0"/>
              </a:gs>
            </a:gsLst>
            <a:lin ang="2700000" scaled="1"/>
          </a:gradFill>
          <a:ln/>
          <a:effectLst>
            <a:outerShdw blurRad="136071" dist="90714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3" name="Shape 1"/>
          <p:cNvSpPr/>
          <p:nvPr/>
        </p:nvSpPr>
        <p:spPr>
          <a:xfrm>
            <a:off x="489857" y="544286"/>
            <a:ext cx="181429" cy="181429"/>
          </a:xfrm>
          <a:custGeom>
            <a:avLst/>
            <a:gdLst/>
            <a:ahLst/>
            <a:cxnLst/>
            <a:rect l="l" t="t" r="r" b="b"/>
            <a:pathLst>
              <a:path w="181429" h="181429">
                <a:moveTo>
                  <a:pt x="90714" y="181429"/>
                </a:moveTo>
                <a:cubicBezTo>
                  <a:pt x="140781" y="181429"/>
                  <a:pt x="181429" y="140781"/>
                  <a:pt x="181429" y="90714"/>
                </a:cubicBezTo>
                <a:cubicBezTo>
                  <a:pt x="181429" y="40648"/>
                  <a:pt x="140781" y="0"/>
                  <a:pt x="90714" y="0"/>
                </a:cubicBezTo>
                <a:cubicBezTo>
                  <a:pt x="40648" y="0"/>
                  <a:pt x="0" y="40648"/>
                  <a:pt x="0" y="90714"/>
                </a:cubicBezTo>
                <a:cubicBezTo>
                  <a:pt x="0" y="140781"/>
                  <a:pt x="40648" y="181429"/>
                  <a:pt x="90714" y="181429"/>
                </a:cubicBezTo>
                <a:close/>
                <a:moveTo>
                  <a:pt x="79375" y="56696"/>
                </a:moveTo>
                <a:cubicBezTo>
                  <a:pt x="79375" y="50438"/>
                  <a:pt x="84456" y="45357"/>
                  <a:pt x="90714" y="45357"/>
                </a:cubicBezTo>
                <a:cubicBezTo>
                  <a:pt x="96973" y="45357"/>
                  <a:pt x="102054" y="50438"/>
                  <a:pt x="102054" y="56696"/>
                </a:cubicBezTo>
                <a:cubicBezTo>
                  <a:pt x="102054" y="62955"/>
                  <a:pt x="96973" y="68036"/>
                  <a:pt x="90714" y="68036"/>
                </a:cubicBezTo>
                <a:cubicBezTo>
                  <a:pt x="84456" y="68036"/>
                  <a:pt x="79375" y="62955"/>
                  <a:pt x="79375" y="56696"/>
                </a:cubicBezTo>
                <a:close/>
                <a:moveTo>
                  <a:pt x="76540" y="79375"/>
                </a:moveTo>
                <a:lnTo>
                  <a:pt x="93549" y="79375"/>
                </a:lnTo>
                <a:cubicBezTo>
                  <a:pt x="98262" y="79375"/>
                  <a:pt x="102054" y="83167"/>
                  <a:pt x="102054" y="87879"/>
                </a:cubicBezTo>
                <a:lnTo>
                  <a:pt x="102054" y="119063"/>
                </a:lnTo>
                <a:lnTo>
                  <a:pt x="104888" y="119063"/>
                </a:lnTo>
                <a:cubicBezTo>
                  <a:pt x="109601" y="119063"/>
                  <a:pt x="113393" y="122854"/>
                  <a:pt x="113393" y="127567"/>
                </a:cubicBezTo>
                <a:cubicBezTo>
                  <a:pt x="113393" y="132280"/>
                  <a:pt x="109601" y="136071"/>
                  <a:pt x="104888" y="136071"/>
                </a:cubicBezTo>
                <a:lnTo>
                  <a:pt x="76540" y="136071"/>
                </a:lnTo>
                <a:cubicBezTo>
                  <a:pt x="71827" y="136071"/>
                  <a:pt x="68036" y="132280"/>
                  <a:pt x="68036" y="127567"/>
                </a:cubicBezTo>
                <a:cubicBezTo>
                  <a:pt x="68036" y="122854"/>
                  <a:pt x="71827" y="119063"/>
                  <a:pt x="76540" y="119063"/>
                </a:cubicBezTo>
                <a:lnTo>
                  <a:pt x="85045" y="119063"/>
                </a:lnTo>
                <a:lnTo>
                  <a:pt x="85045" y="96384"/>
                </a:lnTo>
                <a:lnTo>
                  <a:pt x="76540" y="96384"/>
                </a:lnTo>
                <a:cubicBezTo>
                  <a:pt x="71827" y="96384"/>
                  <a:pt x="68036" y="92592"/>
                  <a:pt x="68036" y="87879"/>
                </a:cubicBezTo>
                <a:cubicBezTo>
                  <a:pt x="68036" y="83167"/>
                  <a:pt x="71827" y="79375"/>
                  <a:pt x="76540" y="79375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907143" y="362857"/>
            <a:ext cx="10105571" cy="1814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b="1" kern="0" spc="50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РАЗДЕЛ 01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907143" y="544286"/>
            <a:ext cx="10205357" cy="3628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4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О ФОНДЕ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362857" y="979714"/>
            <a:ext cx="870857" cy="36286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4299E1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7" name="Shape 5"/>
          <p:cNvSpPr/>
          <p:nvPr/>
        </p:nvSpPr>
        <p:spPr>
          <a:xfrm>
            <a:off x="396875" y="1502220"/>
            <a:ext cx="4254862" cy="1794707"/>
          </a:xfrm>
          <a:prstGeom prst="roundRect">
            <a:avLst>
              <a:gd name="adj" fmla="val 5581"/>
            </a:avLst>
          </a:prstGeom>
          <a:gradFill flip="none" rotWithShape="1">
            <a:gsLst>
              <a:gs pos="0">
                <a:srgbClr val="1A365D"/>
              </a:gs>
              <a:gs pos="100000">
                <a:srgbClr val="2B6CB0"/>
              </a:gs>
            </a:gsLst>
            <a:lin ang="2700000" scaled="1"/>
          </a:gradFill>
          <a:ln/>
          <a:effectLst>
            <a:outerShdw blurRad="136071" dist="90714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64617" y="1579250"/>
            <a:ext cx="508000" cy="508000"/>
          </a:xfrm>
          <a:prstGeom prst="roundRect">
            <a:avLst>
              <a:gd name="adj" fmla="val 50000"/>
            </a:avLst>
          </a:prstGeom>
          <a:solidFill>
            <a:srgbClr val="FFFFFF">
              <a:alpha val="2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739307" y="1720359"/>
            <a:ext cx="190500" cy="211665"/>
          </a:xfrm>
          <a:custGeom>
            <a:avLst/>
            <a:gdLst/>
            <a:ahLst/>
            <a:cxnLst/>
            <a:rect l="l" t="t" r="r" b="b"/>
            <a:pathLst>
              <a:path w="190500" h="217714">
                <a:moveTo>
                  <a:pt x="54429" y="0"/>
                </a:moveTo>
                <a:cubicBezTo>
                  <a:pt x="61955" y="0"/>
                  <a:pt x="68036" y="6081"/>
                  <a:pt x="68036" y="13607"/>
                </a:cubicBezTo>
                <a:lnTo>
                  <a:pt x="68036" y="27214"/>
                </a:lnTo>
                <a:lnTo>
                  <a:pt x="122464" y="27214"/>
                </a:lnTo>
                <a:lnTo>
                  <a:pt x="122464" y="13607"/>
                </a:lnTo>
                <a:cubicBezTo>
                  <a:pt x="122464" y="6081"/>
                  <a:pt x="128545" y="0"/>
                  <a:pt x="136071" y="0"/>
                </a:cubicBezTo>
                <a:cubicBezTo>
                  <a:pt x="143598" y="0"/>
                  <a:pt x="149679" y="6081"/>
                  <a:pt x="149679" y="13607"/>
                </a:cubicBezTo>
                <a:lnTo>
                  <a:pt x="149679" y="27214"/>
                </a:lnTo>
                <a:lnTo>
                  <a:pt x="163286" y="27214"/>
                </a:lnTo>
                <a:cubicBezTo>
                  <a:pt x="178296" y="27214"/>
                  <a:pt x="190500" y="39418"/>
                  <a:pt x="190500" y="54429"/>
                </a:cubicBezTo>
                <a:lnTo>
                  <a:pt x="190500" y="176893"/>
                </a:lnTo>
                <a:cubicBezTo>
                  <a:pt x="190500" y="191903"/>
                  <a:pt x="178296" y="204107"/>
                  <a:pt x="163286" y="204107"/>
                </a:cubicBezTo>
                <a:lnTo>
                  <a:pt x="27214" y="204107"/>
                </a:lnTo>
                <a:cubicBezTo>
                  <a:pt x="12204" y="204107"/>
                  <a:pt x="0" y="191903"/>
                  <a:pt x="0" y="176893"/>
                </a:cubicBezTo>
                <a:lnTo>
                  <a:pt x="0" y="54429"/>
                </a:lnTo>
                <a:cubicBezTo>
                  <a:pt x="0" y="39418"/>
                  <a:pt x="12204" y="27214"/>
                  <a:pt x="27214" y="27214"/>
                </a:cubicBezTo>
                <a:lnTo>
                  <a:pt x="40821" y="27214"/>
                </a:lnTo>
                <a:lnTo>
                  <a:pt x="40821" y="13607"/>
                </a:lnTo>
                <a:cubicBezTo>
                  <a:pt x="40821" y="6081"/>
                  <a:pt x="46902" y="0"/>
                  <a:pt x="54429" y="0"/>
                </a:cubicBezTo>
                <a:close/>
                <a:moveTo>
                  <a:pt x="131139" y="97249"/>
                </a:moveTo>
                <a:cubicBezTo>
                  <a:pt x="134115" y="92486"/>
                  <a:pt x="132670" y="86193"/>
                  <a:pt x="127907" y="83174"/>
                </a:cubicBezTo>
                <a:cubicBezTo>
                  <a:pt x="123145" y="80155"/>
                  <a:pt x="116851" y="81643"/>
                  <a:pt x="113832" y="86405"/>
                </a:cubicBezTo>
                <a:lnTo>
                  <a:pt x="87724" y="128205"/>
                </a:lnTo>
                <a:lnTo>
                  <a:pt x="76243" y="112897"/>
                </a:lnTo>
                <a:cubicBezTo>
                  <a:pt x="72841" y="108389"/>
                  <a:pt x="66462" y="107454"/>
                  <a:pt x="61955" y="110856"/>
                </a:cubicBezTo>
                <a:cubicBezTo>
                  <a:pt x="57448" y="114257"/>
                  <a:pt x="56512" y="120636"/>
                  <a:pt x="59914" y="125143"/>
                </a:cubicBezTo>
                <a:lnTo>
                  <a:pt x="80325" y="152357"/>
                </a:lnTo>
                <a:cubicBezTo>
                  <a:pt x="82323" y="155036"/>
                  <a:pt x="85555" y="156567"/>
                  <a:pt x="88914" y="156440"/>
                </a:cubicBezTo>
                <a:cubicBezTo>
                  <a:pt x="92273" y="156312"/>
                  <a:pt x="95335" y="154526"/>
                  <a:pt x="97121" y="151635"/>
                </a:cubicBezTo>
                <a:lnTo>
                  <a:pt x="131139" y="97206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1210893" y="1543563"/>
            <a:ext cx="1478029" cy="1814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30" dirty="0">
                <a:solidFill>
                  <a:srgbClr val="FFFFFF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Год основания</a:t>
            </a:r>
            <a:endParaRPr lang="en-US" sz="1430" dirty="0"/>
          </a:p>
        </p:txBody>
      </p:sp>
      <p:sp>
        <p:nvSpPr>
          <p:cNvPr id="11" name="Text 9"/>
          <p:cNvSpPr/>
          <p:nvPr/>
        </p:nvSpPr>
        <p:spPr>
          <a:xfrm>
            <a:off x="1242771" y="1772420"/>
            <a:ext cx="1052286" cy="3628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571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2004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80571" y="2236894"/>
            <a:ext cx="108857" cy="145143"/>
          </a:xfrm>
          <a:custGeom>
            <a:avLst/>
            <a:gdLst/>
            <a:ahLst/>
            <a:cxnLst/>
            <a:rect l="l" t="t" r="r" b="b"/>
            <a:pathLst>
              <a:path w="108857" h="145143">
                <a:moveTo>
                  <a:pt x="18143" y="0"/>
                </a:moveTo>
                <a:cubicBezTo>
                  <a:pt x="8136" y="0"/>
                  <a:pt x="0" y="8136"/>
                  <a:pt x="0" y="18143"/>
                </a:cubicBezTo>
                <a:lnTo>
                  <a:pt x="0" y="127000"/>
                </a:lnTo>
                <a:cubicBezTo>
                  <a:pt x="0" y="137007"/>
                  <a:pt x="8136" y="145143"/>
                  <a:pt x="18143" y="145143"/>
                </a:cubicBezTo>
                <a:lnTo>
                  <a:pt x="90714" y="145143"/>
                </a:lnTo>
                <a:cubicBezTo>
                  <a:pt x="100721" y="145143"/>
                  <a:pt x="108857" y="137007"/>
                  <a:pt x="108857" y="127000"/>
                </a:cubicBezTo>
                <a:lnTo>
                  <a:pt x="108857" y="18143"/>
                </a:lnTo>
                <a:cubicBezTo>
                  <a:pt x="108857" y="8136"/>
                  <a:pt x="100721" y="0"/>
                  <a:pt x="90714" y="0"/>
                </a:cubicBezTo>
                <a:lnTo>
                  <a:pt x="18143" y="0"/>
                </a:lnTo>
                <a:close/>
                <a:moveTo>
                  <a:pt x="49893" y="99786"/>
                </a:moveTo>
                <a:lnTo>
                  <a:pt x="58964" y="99786"/>
                </a:lnTo>
                <a:cubicBezTo>
                  <a:pt x="63982" y="99786"/>
                  <a:pt x="68036" y="103840"/>
                  <a:pt x="68036" y="108857"/>
                </a:cubicBezTo>
                <a:lnTo>
                  <a:pt x="68036" y="131536"/>
                </a:lnTo>
                <a:lnTo>
                  <a:pt x="40821" y="131536"/>
                </a:lnTo>
                <a:lnTo>
                  <a:pt x="40821" y="108857"/>
                </a:lnTo>
                <a:cubicBezTo>
                  <a:pt x="40821" y="103840"/>
                  <a:pt x="44875" y="99786"/>
                  <a:pt x="49893" y="99786"/>
                </a:cubicBezTo>
                <a:close/>
                <a:moveTo>
                  <a:pt x="27214" y="31750"/>
                </a:moveTo>
                <a:cubicBezTo>
                  <a:pt x="27214" y="29255"/>
                  <a:pt x="29255" y="27214"/>
                  <a:pt x="31750" y="27214"/>
                </a:cubicBezTo>
                <a:lnTo>
                  <a:pt x="40821" y="27214"/>
                </a:lnTo>
                <a:cubicBezTo>
                  <a:pt x="43316" y="27214"/>
                  <a:pt x="45357" y="29255"/>
                  <a:pt x="45357" y="31750"/>
                </a:cubicBezTo>
                <a:lnTo>
                  <a:pt x="45357" y="40821"/>
                </a:lnTo>
                <a:cubicBezTo>
                  <a:pt x="45357" y="43316"/>
                  <a:pt x="43316" y="45357"/>
                  <a:pt x="40821" y="45357"/>
                </a:cubicBezTo>
                <a:lnTo>
                  <a:pt x="31750" y="45357"/>
                </a:lnTo>
                <a:cubicBezTo>
                  <a:pt x="29255" y="45357"/>
                  <a:pt x="27214" y="43316"/>
                  <a:pt x="27214" y="40821"/>
                </a:cubicBezTo>
                <a:lnTo>
                  <a:pt x="27214" y="31750"/>
                </a:lnTo>
                <a:close/>
                <a:moveTo>
                  <a:pt x="68036" y="27214"/>
                </a:moveTo>
                <a:lnTo>
                  <a:pt x="77107" y="27214"/>
                </a:lnTo>
                <a:cubicBezTo>
                  <a:pt x="79602" y="27214"/>
                  <a:pt x="81643" y="29255"/>
                  <a:pt x="81643" y="31750"/>
                </a:cubicBezTo>
                <a:lnTo>
                  <a:pt x="81643" y="40821"/>
                </a:lnTo>
                <a:cubicBezTo>
                  <a:pt x="81643" y="43316"/>
                  <a:pt x="79602" y="45357"/>
                  <a:pt x="77107" y="45357"/>
                </a:cubicBezTo>
                <a:lnTo>
                  <a:pt x="68036" y="45357"/>
                </a:lnTo>
                <a:cubicBezTo>
                  <a:pt x="65541" y="45357"/>
                  <a:pt x="63500" y="43316"/>
                  <a:pt x="63500" y="40821"/>
                </a:cubicBezTo>
                <a:lnTo>
                  <a:pt x="63500" y="31750"/>
                </a:lnTo>
                <a:cubicBezTo>
                  <a:pt x="63500" y="29255"/>
                  <a:pt x="65541" y="27214"/>
                  <a:pt x="68036" y="27214"/>
                </a:cubicBezTo>
                <a:close/>
                <a:moveTo>
                  <a:pt x="27214" y="68036"/>
                </a:moveTo>
                <a:cubicBezTo>
                  <a:pt x="27214" y="65541"/>
                  <a:pt x="29255" y="63500"/>
                  <a:pt x="31750" y="63500"/>
                </a:cubicBezTo>
                <a:lnTo>
                  <a:pt x="40821" y="63500"/>
                </a:lnTo>
                <a:cubicBezTo>
                  <a:pt x="43316" y="63500"/>
                  <a:pt x="45357" y="65541"/>
                  <a:pt x="45357" y="68036"/>
                </a:cubicBezTo>
                <a:lnTo>
                  <a:pt x="45357" y="77107"/>
                </a:lnTo>
                <a:cubicBezTo>
                  <a:pt x="45357" y="79602"/>
                  <a:pt x="43316" y="81643"/>
                  <a:pt x="40821" y="81643"/>
                </a:cubicBezTo>
                <a:lnTo>
                  <a:pt x="31750" y="81643"/>
                </a:lnTo>
                <a:cubicBezTo>
                  <a:pt x="29255" y="81643"/>
                  <a:pt x="27214" y="79602"/>
                  <a:pt x="27214" y="77107"/>
                </a:cubicBezTo>
                <a:lnTo>
                  <a:pt x="27214" y="68036"/>
                </a:lnTo>
                <a:close/>
                <a:moveTo>
                  <a:pt x="68036" y="63500"/>
                </a:moveTo>
                <a:lnTo>
                  <a:pt x="77107" y="63500"/>
                </a:lnTo>
                <a:cubicBezTo>
                  <a:pt x="79602" y="63500"/>
                  <a:pt x="81643" y="65541"/>
                  <a:pt x="81643" y="68036"/>
                </a:cubicBezTo>
                <a:lnTo>
                  <a:pt x="81643" y="77107"/>
                </a:lnTo>
                <a:cubicBezTo>
                  <a:pt x="81643" y="79602"/>
                  <a:pt x="79602" y="81643"/>
                  <a:pt x="77107" y="81643"/>
                </a:cubicBezTo>
                <a:lnTo>
                  <a:pt x="68036" y="81643"/>
                </a:lnTo>
                <a:cubicBezTo>
                  <a:pt x="65541" y="81643"/>
                  <a:pt x="63500" y="79602"/>
                  <a:pt x="63500" y="77107"/>
                </a:cubicBezTo>
                <a:lnTo>
                  <a:pt x="63500" y="68036"/>
                </a:lnTo>
                <a:cubicBezTo>
                  <a:pt x="63500" y="65541"/>
                  <a:pt x="65541" y="63500"/>
                  <a:pt x="68036" y="63500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13" name="Text 11"/>
          <p:cNvSpPr/>
          <p:nvPr/>
        </p:nvSpPr>
        <p:spPr>
          <a:xfrm>
            <a:off x="823594" y="2200608"/>
            <a:ext cx="3828143" cy="417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Некоммерческая организация в форме акционерного общества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71500" y="2749876"/>
            <a:ext cx="127000" cy="145143"/>
          </a:xfrm>
          <a:custGeom>
            <a:avLst/>
            <a:gdLst/>
            <a:ahLst/>
            <a:cxnLst/>
            <a:rect l="l" t="t" r="r" b="b"/>
            <a:pathLst>
              <a:path w="127000" h="145143">
                <a:moveTo>
                  <a:pt x="63500" y="70304"/>
                </a:moveTo>
                <a:cubicBezTo>
                  <a:pt x="44725" y="70304"/>
                  <a:pt x="29482" y="55061"/>
                  <a:pt x="29482" y="36286"/>
                </a:cubicBezTo>
                <a:cubicBezTo>
                  <a:pt x="29482" y="17511"/>
                  <a:pt x="44725" y="2268"/>
                  <a:pt x="63500" y="2268"/>
                </a:cubicBezTo>
                <a:cubicBezTo>
                  <a:pt x="82275" y="2268"/>
                  <a:pt x="97518" y="17511"/>
                  <a:pt x="97518" y="36286"/>
                </a:cubicBezTo>
                <a:cubicBezTo>
                  <a:pt x="97518" y="55061"/>
                  <a:pt x="82275" y="70304"/>
                  <a:pt x="63500" y="70304"/>
                </a:cubicBezTo>
                <a:close/>
                <a:moveTo>
                  <a:pt x="54854" y="86179"/>
                </a:moveTo>
                <a:lnTo>
                  <a:pt x="72146" y="86179"/>
                </a:lnTo>
                <a:cubicBezTo>
                  <a:pt x="74896" y="86179"/>
                  <a:pt x="77107" y="88390"/>
                  <a:pt x="77107" y="91140"/>
                </a:cubicBezTo>
                <a:cubicBezTo>
                  <a:pt x="77107" y="92330"/>
                  <a:pt x="76682" y="93464"/>
                  <a:pt x="75917" y="94371"/>
                </a:cubicBezTo>
                <a:lnTo>
                  <a:pt x="68149" y="103443"/>
                </a:lnTo>
                <a:lnTo>
                  <a:pt x="76937" y="136071"/>
                </a:lnTo>
                <a:lnTo>
                  <a:pt x="77107" y="136071"/>
                </a:lnTo>
                <a:lnTo>
                  <a:pt x="86916" y="96809"/>
                </a:lnTo>
                <a:cubicBezTo>
                  <a:pt x="87539" y="94343"/>
                  <a:pt x="90062" y="92840"/>
                  <a:pt x="92444" y="93748"/>
                </a:cubicBezTo>
                <a:cubicBezTo>
                  <a:pt x="109991" y="100438"/>
                  <a:pt x="122464" y="117447"/>
                  <a:pt x="122464" y="137347"/>
                </a:cubicBezTo>
                <a:cubicBezTo>
                  <a:pt x="122464" y="141628"/>
                  <a:pt x="118977" y="145115"/>
                  <a:pt x="114697" y="145115"/>
                </a:cubicBezTo>
                <a:lnTo>
                  <a:pt x="12303" y="145143"/>
                </a:lnTo>
                <a:cubicBezTo>
                  <a:pt x="8023" y="145143"/>
                  <a:pt x="4536" y="141656"/>
                  <a:pt x="4536" y="137375"/>
                </a:cubicBezTo>
                <a:cubicBezTo>
                  <a:pt x="4536" y="117475"/>
                  <a:pt x="17009" y="100466"/>
                  <a:pt x="34556" y="93776"/>
                </a:cubicBezTo>
                <a:cubicBezTo>
                  <a:pt x="36938" y="92869"/>
                  <a:pt x="39461" y="94371"/>
                  <a:pt x="40084" y="96838"/>
                </a:cubicBezTo>
                <a:lnTo>
                  <a:pt x="49893" y="136100"/>
                </a:lnTo>
                <a:lnTo>
                  <a:pt x="50063" y="136100"/>
                </a:lnTo>
                <a:lnTo>
                  <a:pt x="58851" y="103471"/>
                </a:lnTo>
                <a:lnTo>
                  <a:pt x="51083" y="94400"/>
                </a:lnTo>
                <a:cubicBezTo>
                  <a:pt x="50318" y="93492"/>
                  <a:pt x="49893" y="92358"/>
                  <a:pt x="49893" y="91168"/>
                </a:cubicBezTo>
                <a:cubicBezTo>
                  <a:pt x="49893" y="88418"/>
                  <a:pt x="52104" y="86207"/>
                  <a:pt x="54854" y="86207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15" name="Text 13"/>
          <p:cNvSpPr/>
          <p:nvPr/>
        </p:nvSpPr>
        <p:spPr>
          <a:xfrm>
            <a:off x="798286" y="2695660"/>
            <a:ext cx="3828143" cy="417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Единственный акционер – Министерство труда и социальной защиты населения РК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396875" y="3565511"/>
            <a:ext cx="4229554" cy="1442629"/>
          </a:xfrm>
          <a:custGeom>
            <a:avLst/>
            <a:gdLst/>
            <a:ahLst/>
            <a:cxnLst/>
            <a:rect l="l" t="t" r="r" b="b"/>
            <a:pathLst>
              <a:path w="4363357" h="2948214">
                <a:moveTo>
                  <a:pt x="36322" y="0"/>
                </a:moveTo>
                <a:lnTo>
                  <a:pt x="4254500" y="0"/>
                </a:lnTo>
                <a:cubicBezTo>
                  <a:pt x="4314610" y="0"/>
                  <a:pt x="4363339" y="48729"/>
                  <a:pt x="4363339" y="108839"/>
                </a:cubicBezTo>
                <a:lnTo>
                  <a:pt x="4363339" y="2839339"/>
                </a:lnTo>
                <a:cubicBezTo>
                  <a:pt x="4363339" y="2899449"/>
                  <a:pt x="4314610" y="2948178"/>
                  <a:pt x="4254500" y="2948178"/>
                </a:cubicBezTo>
                <a:lnTo>
                  <a:pt x="36322" y="2948178"/>
                </a:lnTo>
                <a:cubicBezTo>
                  <a:pt x="16311" y="2948178"/>
                  <a:pt x="70" y="2931993"/>
                  <a:pt x="0" y="2911983"/>
                </a:cubicBezTo>
                <a:lnTo>
                  <a:pt x="0" y="36322"/>
                </a:lnTo>
                <a:cubicBezTo>
                  <a:pt x="0" y="16275"/>
                  <a:pt x="16275" y="0"/>
                  <a:pt x="36322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54429" dist="36286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00203" y="3552587"/>
            <a:ext cx="50055" cy="1460854"/>
          </a:xfrm>
          <a:custGeom>
            <a:avLst/>
            <a:gdLst/>
            <a:ahLst/>
            <a:cxnLst/>
            <a:rect l="l" t="t" r="r" b="b"/>
            <a:pathLst>
              <a:path w="36286" h="2948214">
                <a:moveTo>
                  <a:pt x="36322" y="0"/>
                </a:moveTo>
                <a:lnTo>
                  <a:pt x="36322" y="0"/>
                </a:lnTo>
                <a:lnTo>
                  <a:pt x="36322" y="2948178"/>
                </a:lnTo>
                <a:lnTo>
                  <a:pt x="36322" y="2948178"/>
                </a:lnTo>
                <a:cubicBezTo>
                  <a:pt x="16311" y="2948178"/>
                  <a:pt x="70" y="2931993"/>
                  <a:pt x="0" y="2911983"/>
                </a:cubicBezTo>
                <a:lnTo>
                  <a:pt x="0" y="36322"/>
                </a:lnTo>
                <a:cubicBezTo>
                  <a:pt x="0" y="16275"/>
                  <a:pt x="16275" y="0"/>
                  <a:pt x="36322" y="0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18" name="Shape 16"/>
          <p:cNvSpPr/>
          <p:nvPr/>
        </p:nvSpPr>
        <p:spPr>
          <a:xfrm>
            <a:off x="671286" y="3645595"/>
            <a:ext cx="264114" cy="253895"/>
          </a:xfrm>
          <a:custGeom>
            <a:avLst/>
            <a:gdLst/>
            <a:ahLst/>
            <a:cxnLst/>
            <a:rect l="l" t="t" r="r" b="b"/>
            <a:pathLst>
              <a:path w="181429" h="181429">
                <a:moveTo>
                  <a:pt x="158750" y="90714"/>
                </a:moveTo>
                <a:cubicBezTo>
                  <a:pt x="158750" y="53164"/>
                  <a:pt x="128264" y="22679"/>
                  <a:pt x="90714" y="22679"/>
                </a:cubicBezTo>
                <a:cubicBezTo>
                  <a:pt x="53164" y="22679"/>
                  <a:pt x="22679" y="53164"/>
                  <a:pt x="22679" y="90714"/>
                </a:cubicBezTo>
                <a:cubicBezTo>
                  <a:pt x="22679" y="128264"/>
                  <a:pt x="53164" y="158750"/>
                  <a:pt x="90714" y="158750"/>
                </a:cubicBezTo>
                <a:cubicBezTo>
                  <a:pt x="128264" y="158750"/>
                  <a:pt x="158750" y="128264"/>
                  <a:pt x="158750" y="90714"/>
                </a:cubicBezTo>
                <a:close/>
                <a:moveTo>
                  <a:pt x="0" y="90714"/>
                </a:moveTo>
                <a:cubicBezTo>
                  <a:pt x="0" y="40648"/>
                  <a:pt x="40648" y="0"/>
                  <a:pt x="90714" y="0"/>
                </a:cubicBezTo>
                <a:cubicBezTo>
                  <a:pt x="140781" y="0"/>
                  <a:pt x="181429" y="40648"/>
                  <a:pt x="181429" y="90714"/>
                </a:cubicBezTo>
                <a:cubicBezTo>
                  <a:pt x="181429" y="140781"/>
                  <a:pt x="140781" y="181429"/>
                  <a:pt x="90714" y="181429"/>
                </a:cubicBezTo>
                <a:cubicBezTo>
                  <a:pt x="40648" y="181429"/>
                  <a:pt x="0" y="140781"/>
                  <a:pt x="0" y="90714"/>
                </a:cubicBezTo>
                <a:close/>
                <a:moveTo>
                  <a:pt x="90714" y="119063"/>
                </a:moveTo>
                <a:cubicBezTo>
                  <a:pt x="106360" y="119063"/>
                  <a:pt x="119063" y="106360"/>
                  <a:pt x="119063" y="90714"/>
                </a:cubicBezTo>
                <a:cubicBezTo>
                  <a:pt x="119063" y="75068"/>
                  <a:pt x="106360" y="62366"/>
                  <a:pt x="90714" y="62366"/>
                </a:cubicBezTo>
                <a:cubicBezTo>
                  <a:pt x="75068" y="62366"/>
                  <a:pt x="62366" y="75068"/>
                  <a:pt x="62366" y="90714"/>
                </a:cubicBezTo>
                <a:cubicBezTo>
                  <a:pt x="62366" y="106360"/>
                  <a:pt x="75068" y="119063"/>
                  <a:pt x="90714" y="119063"/>
                </a:cubicBezTo>
                <a:close/>
                <a:moveTo>
                  <a:pt x="90714" y="39688"/>
                </a:moveTo>
                <a:cubicBezTo>
                  <a:pt x="118877" y="39688"/>
                  <a:pt x="141741" y="62552"/>
                  <a:pt x="141741" y="90714"/>
                </a:cubicBezTo>
                <a:cubicBezTo>
                  <a:pt x="141741" y="118877"/>
                  <a:pt x="118877" y="141741"/>
                  <a:pt x="90714" y="141741"/>
                </a:cubicBezTo>
                <a:cubicBezTo>
                  <a:pt x="62552" y="141741"/>
                  <a:pt x="39688" y="118877"/>
                  <a:pt x="39688" y="90714"/>
                </a:cubicBezTo>
                <a:cubicBezTo>
                  <a:pt x="39688" y="62552"/>
                  <a:pt x="62552" y="39688"/>
                  <a:pt x="90714" y="39688"/>
                </a:cubicBezTo>
                <a:close/>
                <a:moveTo>
                  <a:pt x="79375" y="90714"/>
                </a:moveTo>
                <a:cubicBezTo>
                  <a:pt x="79375" y="84456"/>
                  <a:pt x="84456" y="79375"/>
                  <a:pt x="90714" y="79375"/>
                </a:cubicBezTo>
                <a:cubicBezTo>
                  <a:pt x="96973" y="79375"/>
                  <a:pt x="102054" y="84456"/>
                  <a:pt x="102054" y="90714"/>
                </a:cubicBezTo>
                <a:cubicBezTo>
                  <a:pt x="102054" y="96973"/>
                  <a:pt x="96973" y="102054"/>
                  <a:pt x="90714" y="102054"/>
                </a:cubicBezTo>
                <a:cubicBezTo>
                  <a:pt x="84456" y="102054"/>
                  <a:pt x="79375" y="96973"/>
                  <a:pt x="79375" y="90714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19" name="Text 17"/>
          <p:cNvSpPr/>
          <p:nvPr/>
        </p:nvSpPr>
        <p:spPr>
          <a:xfrm>
            <a:off x="1118030" y="3585260"/>
            <a:ext cx="3562426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29" b="1" dirty="0" err="1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Цель</a:t>
            </a:r>
            <a:r>
              <a:rPr lang="en-US" sz="1429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создания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84221" y="3969087"/>
            <a:ext cx="3658188" cy="1052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just"/>
            <a:r>
              <a:rPr lang="ru-RU" sz="13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В</a:t>
            </a:r>
            <a:r>
              <a:rPr lang="en-US" sz="1300" dirty="0" err="1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недрени</a:t>
            </a:r>
            <a:r>
              <a:rPr lang="ru-RU" sz="13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е</a:t>
            </a:r>
            <a:r>
              <a:rPr lang="en-US" sz="13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 системы обязательного социального страхования, обеспечения сохранности и целевого использования </a:t>
            </a:r>
            <a:r>
              <a:rPr lang="en-US" sz="1300" dirty="0" err="1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социальных</a:t>
            </a:r>
            <a:r>
              <a:rPr lang="en-US" sz="13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отчислений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4892249" y="775070"/>
            <a:ext cx="6939643" cy="5043714"/>
          </a:xfrm>
          <a:prstGeom prst="roundRect">
            <a:avLst>
              <a:gd name="adj" fmla="val 2158"/>
            </a:avLst>
          </a:prstGeom>
          <a:solidFill>
            <a:srgbClr val="FFFFFF"/>
          </a:solidFill>
          <a:ln/>
          <a:effectLst>
            <a:outerShdw blurRad="54429" dist="36286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5099985" y="1378857"/>
            <a:ext cx="217714" cy="217714"/>
          </a:xfrm>
          <a:custGeom>
            <a:avLst/>
            <a:gdLst/>
            <a:ahLst/>
            <a:cxnLst/>
            <a:rect l="l" t="t" r="r" b="b"/>
            <a:pathLst>
              <a:path w="217714" h="217714">
                <a:moveTo>
                  <a:pt x="56895" y="15436"/>
                </a:moveTo>
                <a:cubicBezTo>
                  <a:pt x="61530" y="18667"/>
                  <a:pt x="62635" y="25046"/>
                  <a:pt x="59404" y="29638"/>
                </a:cubicBezTo>
                <a:lnTo>
                  <a:pt x="35591" y="63656"/>
                </a:lnTo>
                <a:cubicBezTo>
                  <a:pt x="33848" y="66122"/>
                  <a:pt x="31126" y="67696"/>
                  <a:pt x="28107" y="67951"/>
                </a:cubicBezTo>
                <a:cubicBezTo>
                  <a:pt x="25088" y="68206"/>
                  <a:pt x="22112" y="67185"/>
                  <a:pt x="19985" y="65059"/>
                </a:cubicBezTo>
                <a:lnTo>
                  <a:pt x="2977" y="48050"/>
                </a:lnTo>
                <a:cubicBezTo>
                  <a:pt x="-978" y="44053"/>
                  <a:pt x="-978" y="37590"/>
                  <a:pt x="2977" y="33593"/>
                </a:cubicBezTo>
                <a:cubicBezTo>
                  <a:pt x="6931" y="29596"/>
                  <a:pt x="13437" y="29638"/>
                  <a:pt x="17434" y="33593"/>
                </a:cubicBezTo>
                <a:lnTo>
                  <a:pt x="25854" y="42012"/>
                </a:lnTo>
                <a:lnTo>
                  <a:pt x="42692" y="17944"/>
                </a:lnTo>
                <a:cubicBezTo>
                  <a:pt x="45924" y="13309"/>
                  <a:pt x="52302" y="12204"/>
                  <a:pt x="56895" y="15436"/>
                </a:cubicBezTo>
                <a:close/>
                <a:moveTo>
                  <a:pt x="56895" y="83471"/>
                </a:moveTo>
                <a:cubicBezTo>
                  <a:pt x="61530" y="86703"/>
                  <a:pt x="62635" y="93081"/>
                  <a:pt x="59404" y="97674"/>
                </a:cubicBezTo>
                <a:lnTo>
                  <a:pt x="35591" y="131692"/>
                </a:lnTo>
                <a:cubicBezTo>
                  <a:pt x="33848" y="134158"/>
                  <a:pt x="31126" y="135731"/>
                  <a:pt x="28107" y="135986"/>
                </a:cubicBezTo>
                <a:cubicBezTo>
                  <a:pt x="25088" y="136242"/>
                  <a:pt x="22112" y="135221"/>
                  <a:pt x="19985" y="133095"/>
                </a:cubicBezTo>
                <a:lnTo>
                  <a:pt x="2977" y="116086"/>
                </a:lnTo>
                <a:cubicBezTo>
                  <a:pt x="-1021" y="112089"/>
                  <a:pt x="-1021" y="105625"/>
                  <a:pt x="2977" y="101671"/>
                </a:cubicBezTo>
                <a:cubicBezTo>
                  <a:pt x="6974" y="97716"/>
                  <a:pt x="13437" y="97674"/>
                  <a:pt x="17392" y="101671"/>
                </a:cubicBezTo>
                <a:lnTo>
                  <a:pt x="25811" y="110090"/>
                </a:lnTo>
                <a:lnTo>
                  <a:pt x="42650" y="86023"/>
                </a:lnTo>
                <a:cubicBezTo>
                  <a:pt x="45882" y="81388"/>
                  <a:pt x="52260" y="80282"/>
                  <a:pt x="56852" y="83514"/>
                </a:cubicBezTo>
                <a:close/>
                <a:moveTo>
                  <a:pt x="95250" y="40821"/>
                </a:moveTo>
                <a:cubicBezTo>
                  <a:pt x="95250" y="33295"/>
                  <a:pt x="101331" y="27214"/>
                  <a:pt x="108857" y="27214"/>
                </a:cubicBezTo>
                <a:lnTo>
                  <a:pt x="204107" y="27214"/>
                </a:lnTo>
                <a:cubicBezTo>
                  <a:pt x="211634" y="27214"/>
                  <a:pt x="217714" y="33295"/>
                  <a:pt x="217714" y="40821"/>
                </a:cubicBezTo>
                <a:cubicBezTo>
                  <a:pt x="217714" y="48348"/>
                  <a:pt x="211634" y="54429"/>
                  <a:pt x="204107" y="54429"/>
                </a:cubicBezTo>
                <a:lnTo>
                  <a:pt x="108857" y="54429"/>
                </a:lnTo>
                <a:cubicBezTo>
                  <a:pt x="101331" y="54429"/>
                  <a:pt x="95250" y="48348"/>
                  <a:pt x="95250" y="40821"/>
                </a:cubicBezTo>
                <a:close/>
                <a:moveTo>
                  <a:pt x="95250" y="108857"/>
                </a:moveTo>
                <a:cubicBezTo>
                  <a:pt x="95250" y="101331"/>
                  <a:pt x="101331" y="95250"/>
                  <a:pt x="108857" y="95250"/>
                </a:cubicBezTo>
                <a:lnTo>
                  <a:pt x="204107" y="95250"/>
                </a:lnTo>
                <a:cubicBezTo>
                  <a:pt x="211634" y="95250"/>
                  <a:pt x="217714" y="101331"/>
                  <a:pt x="217714" y="108857"/>
                </a:cubicBezTo>
                <a:cubicBezTo>
                  <a:pt x="217714" y="116384"/>
                  <a:pt x="211634" y="122464"/>
                  <a:pt x="204107" y="122464"/>
                </a:cubicBezTo>
                <a:lnTo>
                  <a:pt x="108857" y="122464"/>
                </a:lnTo>
                <a:cubicBezTo>
                  <a:pt x="101331" y="122464"/>
                  <a:pt x="95250" y="116384"/>
                  <a:pt x="95250" y="108857"/>
                </a:cubicBezTo>
                <a:close/>
                <a:moveTo>
                  <a:pt x="68036" y="176893"/>
                </a:moveTo>
                <a:cubicBezTo>
                  <a:pt x="68036" y="169366"/>
                  <a:pt x="74116" y="163286"/>
                  <a:pt x="81643" y="163286"/>
                </a:cubicBezTo>
                <a:lnTo>
                  <a:pt x="204107" y="163286"/>
                </a:lnTo>
                <a:cubicBezTo>
                  <a:pt x="211634" y="163286"/>
                  <a:pt x="217714" y="169366"/>
                  <a:pt x="217714" y="176893"/>
                </a:cubicBezTo>
                <a:cubicBezTo>
                  <a:pt x="217714" y="184419"/>
                  <a:pt x="211634" y="190500"/>
                  <a:pt x="204107" y="190500"/>
                </a:cubicBezTo>
                <a:lnTo>
                  <a:pt x="81643" y="190500"/>
                </a:lnTo>
                <a:cubicBezTo>
                  <a:pt x="74116" y="190500"/>
                  <a:pt x="68036" y="184419"/>
                  <a:pt x="68036" y="176893"/>
                </a:cubicBezTo>
                <a:close/>
                <a:moveTo>
                  <a:pt x="27214" y="159884"/>
                </a:moveTo>
                <a:cubicBezTo>
                  <a:pt x="36602" y="159884"/>
                  <a:pt x="44223" y="167505"/>
                  <a:pt x="44223" y="176893"/>
                </a:cubicBezTo>
                <a:cubicBezTo>
                  <a:pt x="44223" y="186280"/>
                  <a:pt x="36602" y="193902"/>
                  <a:pt x="27214" y="193902"/>
                </a:cubicBezTo>
                <a:cubicBezTo>
                  <a:pt x="17827" y="193902"/>
                  <a:pt x="10205" y="186280"/>
                  <a:pt x="10205" y="176893"/>
                </a:cubicBezTo>
                <a:cubicBezTo>
                  <a:pt x="10205" y="167505"/>
                  <a:pt x="17827" y="159884"/>
                  <a:pt x="27214" y="159884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23" name="Text 21"/>
          <p:cNvSpPr/>
          <p:nvPr/>
        </p:nvSpPr>
        <p:spPr>
          <a:xfrm>
            <a:off x="5344914" y="1342571"/>
            <a:ext cx="6413500" cy="290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714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Виды деятельности Фонда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5051267" y="1763929"/>
            <a:ext cx="6576786" cy="736534"/>
          </a:xfrm>
          <a:prstGeom prst="roundRect">
            <a:avLst>
              <a:gd name="adj" fmla="val 11765"/>
            </a:avLst>
          </a:prstGeom>
          <a:solidFill>
            <a:srgbClr val="F0F4F8"/>
          </a:solidFill>
          <a:ln/>
        </p:spPr>
      </p:sp>
      <p:sp>
        <p:nvSpPr>
          <p:cNvPr id="25" name="Shape 23"/>
          <p:cNvSpPr/>
          <p:nvPr/>
        </p:nvSpPr>
        <p:spPr>
          <a:xfrm>
            <a:off x="5210017" y="1926601"/>
            <a:ext cx="362857" cy="362857"/>
          </a:xfrm>
          <a:prstGeom prst="roundRect">
            <a:avLst>
              <a:gd name="adj" fmla="val 20000"/>
            </a:avLst>
          </a:prstGeom>
          <a:solidFill>
            <a:srgbClr val="1A365D"/>
          </a:solidFill>
          <a:ln/>
        </p:spPr>
      </p:sp>
      <p:sp>
        <p:nvSpPr>
          <p:cNvPr id="26" name="Text 24"/>
          <p:cNvSpPr/>
          <p:nvPr/>
        </p:nvSpPr>
        <p:spPr>
          <a:xfrm>
            <a:off x="5146518" y="1934142"/>
            <a:ext cx="435429" cy="3628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143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01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5677196" y="1821851"/>
            <a:ext cx="5878286" cy="5589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143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ВЕДЕНИЕ УЧЕТА</a:t>
            </a:r>
            <a:r>
              <a:rPr lang="ru-RU" sz="1143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СОЦИАЛЬНЫХ ОТЧИСЛЕНИЙ (СО), </a:t>
            </a:r>
            <a:r>
              <a:rPr lang="ru-RU" sz="1143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пени за несвоевременную, неполную уплату СО, возвратов излишне (ошибочно) уплаченных СО, пени, а также инвестиционного дохода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5072771" y="2579372"/>
            <a:ext cx="6576786" cy="616857"/>
          </a:xfrm>
          <a:prstGeom prst="roundRect">
            <a:avLst>
              <a:gd name="adj" fmla="val 11765"/>
            </a:avLst>
          </a:prstGeom>
          <a:solidFill>
            <a:srgbClr val="F0F4F8"/>
          </a:solidFill>
          <a:ln/>
        </p:spPr>
      </p:sp>
      <p:sp>
        <p:nvSpPr>
          <p:cNvPr id="30" name="Shape 28"/>
          <p:cNvSpPr/>
          <p:nvPr/>
        </p:nvSpPr>
        <p:spPr>
          <a:xfrm>
            <a:off x="5181628" y="2695554"/>
            <a:ext cx="362857" cy="362857"/>
          </a:xfrm>
          <a:prstGeom prst="roundRect">
            <a:avLst>
              <a:gd name="adj" fmla="val 20000"/>
            </a:avLst>
          </a:prstGeom>
          <a:solidFill>
            <a:srgbClr val="2B6CB0"/>
          </a:solidFill>
          <a:ln/>
        </p:spPr>
      </p:sp>
      <p:sp>
        <p:nvSpPr>
          <p:cNvPr id="31" name="Text 29"/>
          <p:cNvSpPr/>
          <p:nvPr/>
        </p:nvSpPr>
        <p:spPr>
          <a:xfrm>
            <a:off x="5145343" y="2695554"/>
            <a:ext cx="435429" cy="3628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143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02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5653343" y="2763266"/>
            <a:ext cx="5061857" cy="217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143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АККУМУЛИРОВАНИЕ</a:t>
            </a:r>
            <a:r>
              <a:rPr lang="ru-RU" sz="1143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СОЦИАЛЬНЫХ ОТЧИСЛЕНИЙ 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5072771" y="3252269"/>
            <a:ext cx="6576786" cy="616857"/>
          </a:xfrm>
          <a:prstGeom prst="roundRect">
            <a:avLst>
              <a:gd name="adj" fmla="val 11765"/>
            </a:avLst>
          </a:prstGeom>
          <a:solidFill>
            <a:srgbClr val="F0F4F8"/>
          </a:solidFill>
          <a:ln/>
        </p:spPr>
      </p:sp>
      <p:sp>
        <p:nvSpPr>
          <p:cNvPr id="35" name="Shape 33"/>
          <p:cNvSpPr/>
          <p:nvPr/>
        </p:nvSpPr>
        <p:spPr>
          <a:xfrm>
            <a:off x="5181628" y="3361126"/>
            <a:ext cx="362857" cy="362857"/>
          </a:xfrm>
          <a:prstGeom prst="roundRect">
            <a:avLst>
              <a:gd name="adj" fmla="val 20000"/>
            </a:avLst>
          </a:prstGeom>
          <a:solidFill>
            <a:srgbClr val="4299E1"/>
          </a:solidFill>
          <a:ln/>
        </p:spPr>
      </p:sp>
      <p:sp>
        <p:nvSpPr>
          <p:cNvPr id="36" name="Text 34"/>
          <p:cNvSpPr/>
          <p:nvPr/>
        </p:nvSpPr>
        <p:spPr>
          <a:xfrm>
            <a:off x="5145343" y="3337273"/>
            <a:ext cx="435429" cy="3628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143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03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5653343" y="3361125"/>
            <a:ext cx="5878286" cy="4172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143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НАЗНАЧЕНИЕ СОЦИАЛЬНЫХ ВЫПЛАТ</a:t>
            </a:r>
            <a:r>
              <a:rPr lang="ru-RU" sz="1143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(СВ), ведение учета СВ и возвратов излишне зачисленных (выплаченных) сумм СВ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5072771" y="4062900"/>
            <a:ext cx="6576786" cy="616857"/>
          </a:xfrm>
          <a:prstGeom prst="roundRect">
            <a:avLst>
              <a:gd name="adj" fmla="val 11765"/>
            </a:avLst>
          </a:prstGeom>
          <a:solidFill>
            <a:srgbClr val="F0F4F8"/>
          </a:solidFill>
          <a:ln/>
        </p:spPr>
      </p:sp>
      <p:sp>
        <p:nvSpPr>
          <p:cNvPr id="45" name="Shape 43"/>
          <p:cNvSpPr/>
          <p:nvPr/>
        </p:nvSpPr>
        <p:spPr>
          <a:xfrm>
            <a:off x="5163485" y="4127104"/>
            <a:ext cx="362857" cy="362857"/>
          </a:xfrm>
          <a:prstGeom prst="roundRect">
            <a:avLst>
              <a:gd name="adj" fmla="val 20000"/>
            </a:avLst>
          </a:prstGeom>
          <a:solidFill>
            <a:srgbClr val="2B6CB0"/>
          </a:solidFill>
          <a:ln/>
        </p:spPr>
      </p:sp>
      <p:sp>
        <p:nvSpPr>
          <p:cNvPr id="46" name="Text 44"/>
          <p:cNvSpPr/>
          <p:nvPr/>
        </p:nvSpPr>
        <p:spPr>
          <a:xfrm>
            <a:off x="5129441" y="4114871"/>
            <a:ext cx="435429" cy="3628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143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0</a:t>
            </a:r>
            <a:r>
              <a:rPr lang="ru-RU" sz="1143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4</a:t>
            </a:r>
            <a:endParaRPr lang="en-US" sz="1600" dirty="0"/>
          </a:p>
        </p:txBody>
      </p:sp>
      <p:sp>
        <p:nvSpPr>
          <p:cNvPr id="47" name="Text 45"/>
          <p:cNvSpPr/>
          <p:nvPr/>
        </p:nvSpPr>
        <p:spPr>
          <a:xfrm>
            <a:off x="5653343" y="4226185"/>
            <a:ext cx="5715000" cy="217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ru-RU" sz="1143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Проведение ИНФОРМАЦИОННО-РАЗЪЯСНИТЕЛЬНОЙ РАБОТЫ по вопросам обязательного социального страхования</a:t>
            </a:r>
            <a:endParaRPr lang="en-US" sz="1600" dirty="0"/>
          </a:p>
        </p:txBody>
      </p:sp>
      <p:sp>
        <p:nvSpPr>
          <p:cNvPr id="49" name="Shape 47"/>
          <p:cNvSpPr/>
          <p:nvPr/>
        </p:nvSpPr>
        <p:spPr>
          <a:xfrm>
            <a:off x="5072771" y="4739890"/>
            <a:ext cx="6576786" cy="674946"/>
          </a:xfrm>
          <a:prstGeom prst="roundRect">
            <a:avLst>
              <a:gd name="adj" fmla="val 9091"/>
            </a:avLst>
          </a:prstGeom>
          <a:solidFill>
            <a:srgbClr val="F0F4F8"/>
          </a:solidFill>
          <a:ln/>
        </p:spPr>
      </p:sp>
      <p:sp>
        <p:nvSpPr>
          <p:cNvPr id="50" name="Shape 48"/>
          <p:cNvSpPr/>
          <p:nvPr/>
        </p:nvSpPr>
        <p:spPr>
          <a:xfrm>
            <a:off x="5177147" y="4833776"/>
            <a:ext cx="362857" cy="362857"/>
          </a:xfrm>
          <a:prstGeom prst="roundRect">
            <a:avLst>
              <a:gd name="adj" fmla="val 20000"/>
            </a:avLst>
          </a:prstGeom>
          <a:solidFill>
            <a:srgbClr val="4299E1"/>
          </a:solidFill>
          <a:ln/>
        </p:spPr>
      </p:sp>
      <p:sp>
        <p:nvSpPr>
          <p:cNvPr id="51" name="Text 49"/>
          <p:cNvSpPr/>
          <p:nvPr/>
        </p:nvSpPr>
        <p:spPr>
          <a:xfrm>
            <a:off x="5145343" y="4830604"/>
            <a:ext cx="435429" cy="3628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143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0</a:t>
            </a:r>
            <a:r>
              <a:rPr lang="ru-RU" sz="1143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5</a:t>
            </a:r>
            <a:endParaRPr lang="en-US" sz="1600" dirty="0"/>
          </a:p>
        </p:txBody>
      </p:sp>
      <p:sp>
        <p:nvSpPr>
          <p:cNvPr id="52" name="Text 50"/>
          <p:cNvSpPr/>
          <p:nvPr/>
        </p:nvSpPr>
        <p:spPr>
          <a:xfrm>
            <a:off x="5654319" y="4822868"/>
            <a:ext cx="5959929" cy="3819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ru-RU" sz="1143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Создание и РАЗВИТИЕ ЦИФРОВОЙ СИСТЕМЫ в сфере обязательного социального страхования</a:t>
            </a:r>
            <a:endParaRPr lang="en-US" sz="1600" dirty="0"/>
          </a:p>
        </p:txBody>
      </p:sp>
      <p:sp>
        <p:nvSpPr>
          <p:cNvPr id="54" name="Shape 52"/>
          <p:cNvSpPr/>
          <p:nvPr/>
        </p:nvSpPr>
        <p:spPr>
          <a:xfrm>
            <a:off x="396875" y="6340929"/>
            <a:ext cx="95250" cy="127000"/>
          </a:xfrm>
          <a:custGeom>
            <a:avLst/>
            <a:gdLst/>
            <a:ahLst/>
            <a:cxnLst/>
            <a:rect l="l" t="t" r="r" b="b"/>
            <a:pathLst>
              <a:path w="95250" h="127000">
                <a:moveTo>
                  <a:pt x="15875" y="0"/>
                </a:moveTo>
                <a:cubicBezTo>
                  <a:pt x="7119" y="0"/>
                  <a:pt x="0" y="7119"/>
                  <a:pt x="0" y="15875"/>
                </a:cubicBezTo>
                <a:lnTo>
                  <a:pt x="0" y="111125"/>
                </a:lnTo>
                <a:cubicBezTo>
                  <a:pt x="0" y="119881"/>
                  <a:pt x="7119" y="127000"/>
                  <a:pt x="15875" y="127000"/>
                </a:cubicBezTo>
                <a:lnTo>
                  <a:pt x="79375" y="127000"/>
                </a:lnTo>
                <a:cubicBezTo>
                  <a:pt x="88131" y="127000"/>
                  <a:pt x="95250" y="119881"/>
                  <a:pt x="95250" y="111125"/>
                </a:cubicBezTo>
                <a:lnTo>
                  <a:pt x="95250" y="15875"/>
                </a:lnTo>
                <a:cubicBezTo>
                  <a:pt x="95250" y="7119"/>
                  <a:pt x="88131" y="0"/>
                  <a:pt x="79375" y="0"/>
                </a:cubicBezTo>
                <a:lnTo>
                  <a:pt x="15875" y="0"/>
                </a:lnTo>
                <a:close/>
                <a:moveTo>
                  <a:pt x="43656" y="87313"/>
                </a:moveTo>
                <a:lnTo>
                  <a:pt x="51594" y="87313"/>
                </a:lnTo>
                <a:cubicBezTo>
                  <a:pt x="55984" y="87313"/>
                  <a:pt x="59531" y="90860"/>
                  <a:pt x="59531" y="95250"/>
                </a:cubicBezTo>
                <a:lnTo>
                  <a:pt x="59531" y="115094"/>
                </a:lnTo>
                <a:lnTo>
                  <a:pt x="35719" y="115094"/>
                </a:lnTo>
                <a:lnTo>
                  <a:pt x="35719" y="95250"/>
                </a:lnTo>
                <a:cubicBezTo>
                  <a:pt x="35719" y="90860"/>
                  <a:pt x="39266" y="87313"/>
                  <a:pt x="43656" y="87313"/>
                </a:cubicBezTo>
                <a:close/>
                <a:moveTo>
                  <a:pt x="23812" y="27781"/>
                </a:moveTo>
                <a:cubicBezTo>
                  <a:pt x="23812" y="25598"/>
                  <a:pt x="25598" y="23812"/>
                  <a:pt x="27781" y="23812"/>
                </a:cubicBezTo>
                <a:lnTo>
                  <a:pt x="35719" y="23812"/>
                </a:lnTo>
                <a:cubicBezTo>
                  <a:pt x="37902" y="23812"/>
                  <a:pt x="39688" y="25598"/>
                  <a:pt x="39688" y="27781"/>
                </a:cubicBezTo>
                <a:lnTo>
                  <a:pt x="39688" y="35719"/>
                </a:lnTo>
                <a:cubicBezTo>
                  <a:pt x="39688" y="37902"/>
                  <a:pt x="37902" y="39688"/>
                  <a:pt x="35719" y="39688"/>
                </a:cubicBezTo>
                <a:lnTo>
                  <a:pt x="27781" y="39688"/>
                </a:lnTo>
                <a:cubicBezTo>
                  <a:pt x="25598" y="39688"/>
                  <a:pt x="23812" y="37902"/>
                  <a:pt x="23812" y="35719"/>
                </a:cubicBezTo>
                <a:lnTo>
                  <a:pt x="23812" y="27781"/>
                </a:lnTo>
                <a:close/>
                <a:moveTo>
                  <a:pt x="59531" y="23812"/>
                </a:moveTo>
                <a:lnTo>
                  <a:pt x="67469" y="23812"/>
                </a:lnTo>
                <a:cubicBezTo>
                  <a:pt x="69652" y="23812"/>
                  <a:pt x="71438" y="25598"/>
                  <a:pt x="71438" y="27781"/>
                </a:cubicBezTo>
                <a:lnTo>
                  <a:pt x="71438" y="35719"/>
                </a:lnTo>
                <a:cubicBezTo>
                  <a:pt x="71438" y="37902"/>
                  <a:pt x="69652" y="39688"/>
                  <a:pt x="67469" y="39688"/>
                </a:cubicBezTo>
                <a:lnTo>
                  <a:pt x="59531" y="39688"/>
                </a:lnTo>
                <a:cubicBezTo>
                  <a:pt x="57348" y="39688"/>
                  <a:pt x="55563" y="37902"/>
                  <a:pt x="55563" y="35719"/>
                </a:cubicBezTo>
                <a:lnTo>
                  <a:pt x="55563" y="27781"/>
                </a:lnTo>
                <a:cubicBezTo>
                  <a:pt x="55563" y="25598"/>
                  <a:pt x="57348" y="23812"/>
                  <a:pt x="59531" y="23812"/>
                </a:cubicBezTo>
                <a:close/>
                <a:moveTo>
                  <a:pt x="23812" y="59531"/>
                </a:moveTo>
                <a:cubicBezTo>
                  <a:pt x="23812" y="57348"/>
                  <a:pt x="25598" y="55563"/>
                  <a:pt x="27781" y="55563"/>
                </a:cubicBezTo>
                <a:lnTo>
                  <a:pt x="35719" y="55563"/>
                </a:lnTo>
                <a:cubicBezTo>
                  <a:pt x="37902" y="55563"/>
                  <a:pt x="39688" y="57348"/>
                  <a:pt x="39688" y="59531"/>
                </a:cubicBezTo>
                <a:lnTo>
                  <a:pt x="39688" y="67469"/>
                </a:lnTo>
                <a:cubicBezTo>
                  <a:pt x="39688" y="69652"/>
                  <a:pt x="37902" y="71438"/>
                  <a:pt x="35719" y="71438"/>
                </a:cubicBezTo>
                <a:lnTo>
                  <a:pt x="27781" y="71438"/>
                </a:lnTo>
                <a:cubicBezTo>
                  <a:pt x="25598" y="71438"/>
                  <a:pt x="23812" y="69652"/>
                  <a:pt x="23812" y="67469"/>
                </a:cubicBezTo>
                <a:lnTo>
                  <a:pt x="23812" y="59531"/>
                </a:lnTo>
                <a:close/>
                <a:moveTo>
                  <a:pt x="59531" y="55563"/>
                </a:moveTo>
                <a:lnTo>
                  <a:pt x="67469" y="55563"/>
                </a:lnTo>
                <a:cubicBezTo>
                  <a:pt x="69652" y="55563"/>
                  <a:pt x="71438" y="57348"/>
                  <a:pt x="71438" y="59531"/>
                </a:cubicBezTo>
                <a:lnTo>
                  <a:pt x="71438" y="67469"/>
                </a:lnTo>
                <a:cubicBezTo>
                  <a:pt x="71438" y="69652"/>
                  <a:pt x="69652" y="71438"/>
                  <a:pt x="67469" y="71438"/>
                </a:cubicBezTo>
                <a:lnTo>
                  <a:pt x="59531" y="71438"/>
                </a:lnTo>
                <a:cubicBezTo>
                  <a:pt x="57348" y="71438"/>
                  <a:pt x="55563" y="69652"/>
                  <a:pt x="55563" y="67469"/>
                </a:cubicBezTo>
                <a:lnTo>
                  <a:pt x="55563" y="59531"/>
                </a:lnTo>
                <a:cubicBezTo>
                  <a:pt x="55563" y="57348"/>
                  <a:pt x="57348" y="55563"/>
                  <a:pt x="59531" y="55563"/>
                </a:cubicBezTo>
                <a:close/>
              </a:path>
            </a:pathLst>
          </a:custGeom>
          <a:solidFill>
            <a:srgbClr val="2B6CB0"/>
          </a:solidFill>
          <a:ln/>
        </p:spPr>
      </p:sp>
      <p:sp>
        <p:nvSpPr>
          <p:cNvPr id="55" name="Text 53"/>
          <p:cNvSpPr/>
          <p:nvPr/>
        </p:nvSpPr>
        <p:spPr>
          <a:xfrm>
            <a:off x="594179" y="6313714"/>
            <a:ext cx="789214" cy="1814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АО «ГФСС»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 54"/>
          <p:cNvSpPr/>
          <p:nvPr/>
        </p:nvSpPr>
        <p:spPr>
          <a:xfrm>
            <a:off x="11752815" y="6368142"/>
            <a:ext cx="136071" cy="1814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 49">
            <a:extLst>
              <a:ext uri="{FF2B5EF4-FFF2-40B4-BE49-F238E27FC236}">
                <a16:creationId xmlns:a16="http://schemas.microsoft.com/office/drawing/2014/main" id="{9C685691-CAD0-4712-A29D-CB07106A00C6}"/>
              </a:ext>
            </a:extLst>
          </p:cNvPr>
          <p:cNvSpPr/>
          <p:nvPr/>
        </p:nvSpPr>
        <p:spPr>
          <a:xfrm>
            <a:off x="11747278" y="6516103"/>
            <a:ext cx="71049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US" sz="1000" dirty="0">
              <a:solidFill>
                <a:srgbClr val="2B6CB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62B072D3-4239-4484-968D-523A23B197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0712" y="4511432"/>
            <a:ext cx="225572" cy="176799"/>
          </a:xfrm>
          <a:prstGeom prst="rect">
            <a:avLst/>
          </a:prstGeom>
        </p:spPr>
      </p:pic>
      <p:sp>
        <p:nvSpPr>
          <p:cNvPr id="122" name="Shape 23">
            <a:extLst>
              <a:ext uri="{FF2B5EF4-FFF2-40B4-BE49-F238E27FC236}">
                <a16:creationId xmlns:a16="http://schemas.microsoft.com/office/drawing/2014/main" id="{E28D8554-1A89-4DDC-A032-90F6D74A7507}"/>
              </a:ext>
            </a:extLst>
          </p:cNvPr>
          <p:cNvSpPr/>
          <p:nvPr/>
        </p:nvSpPr>
        <p:spPr>
          <a:xfrm>
            <a:off x="6392594" y="4372560"/>
            <a:ext cx="454713" cy="454713"/>
          </a:xfrm>
          <a:prstGeom prst="roundRect">
            <a:avLst>
              <a:gd name="adj" fmla="val 50000"/>
            </a:avLst>
          </a:prstGeom>
          <a:solidFill>
            <a:srgbClr val="1A365D"/>
          </a:solidFill>
          <a:ln/>
        </p:spPr>
        <p:txBody>
          <a:bodyPr/>
          <a:lstStyle/>
          <a:p>
            <a:endParaRPr lang="ru-KZ" dirty="0"/>
          </a:p>
        </p:txBody>
      </p:sp>
      <p:sp>
        <p:nvSpPr>
          <p:cNvPr id="108" name="Shape 41">
            <a:extLst>
              <a:ext uri="{FF2B5EF4-FFF2-40B4-BE49-F238E27FC236}">
                <a16:creationId xmlns:a16="http://schemas.microsoft.com/office/drawing/2014/main" id="{538CB309-727E-46A3-82A4-E27227BE415E}"/>
              </a:ext>
            </a:extLst>
          </p:cNvPr>
          <p:cNvSpPr/>
          <p:nvPr/>
        </p:nvSpPr>
        <p:spPr>
          <a:xfrm>
            <a:off x="6253900" y="4093862"/>
            <a:ext cx="5602093" cy="13036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/>
          <a:effectLst>
            <a:outerShdw blurRad="57150" dist="3810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38" name="Shape 36"/>
          <p:cNvSpPr/>
          <p:nvPr/>
        </p:nvSpPr>
        <p:spPr>
          <a:xfrm>
            <a:off x="436413" y="5033602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FFFFFF">
              <a:alpha val="20000"/>
            </a:srgbClr>
          </a:solidFill>
          <a:ln/>
        </p:spPr>
      </p:sp>
      <p:sp>
        <p:nvSpPr>
          <p:cNvPr id="62" name="Shape 23">
            <a:extLst>
              <a:ext uri="{FF2B5EF4-FFF2-40B4-BE49-F238E27FC236}">
                <a16:creationId xmlns:a16="http://schemas.microsoft.com/office/drawing/2014/main" id="{0CD3F771-1A6E-245B-BB40-0CBE3CB068F0}"/>
              </a:ext>
            </a:extLst>
          </p:cNvPr>
          <p:cNvSpPr/>
          <p:nvPr/>
        </p:nvSpPr>
        <p:spPr>
          <a:xfrm>
            <a:off x="356427" y="4883204"/>
            <a:ext cx="5619750" cy="1070080"/>
          </a:xfrm>
          <a:custGeom>
            <a:avLst/>
            <a:gdLst/>
            <a:ahLst/>
            <a:cxnLst/>
            <a:rect l="l" t="t" r="r" b="b"/>
            <a:pathLst>
              <a:path w="5619750" h="1066800">
                <a:moveTo>
                  <a:pt x="38100" y="0"/>
                </a:moveTo>
                <a:lnTo>
                  <a:pt x="5505450" y="0"/>
                </a:lnTo>
                <a:cubicBezTo>
                  <a:pt x="5568534" y="0"/>
                  <a:pt x="5619750" y="51216"/>
                  <a:pt x="5619750" y="114300"/>
                </a:cubicBezTo>
                <a:lnTo>
                  <a:pt x="5619750" y="952500"/>
                </a:lnTo>
                <a:cubicBezTo>
                  <a:pt x="5619750" y="1015584"/>
                  <a:pt x="5568534" y="1066800"/>
                  <a:pt x="5505450" y="1066800"/>
                </a:cubicBezTo>
                <a:lnTo>
                  <a:pt x="38100" y="1066800"/>
                </a:lnTo>
                <a:cubicBezTo>
                  <a:pt x="17072" y="1066800"/>
                  <a:pt x="0" y="1049728"/>
                  <a:pt x="0" y="10287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57150" dist="3810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41" name="Text 39"/>
          <p:cNvSpPr/>
          <p:nvPr/>
        </p:nvSpPr>
        <p:spPr>
          <a:xfrm>
            <a:off x="1000255" y="5152511"/>
            <a:ext cx="4661647" cy="8017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1050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в</a:t>
            </a:r>
            <a:r>
              <a:rPr lang="en-US" sz="1050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АИС «</a:t>
            </a:r>
            <a:r>
              <a:rPr lang="en-US" sz="1050" dirty="0" err="1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Емакет</a:t>
            </a:r>
            <a:r>
              <a:rPr lang="en-US" sz="1050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»</a:t>
            </a:r>
            <a:r>
              <a:rPr lang="ru-RU" sz="1050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lang="en-US" sz="1050" dirty="0" err="1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запущен</a:t>
            </a:r>
            <a:r>
              <a:rPr lang="en-US" sz="1050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lang="ru-RU" sz="1050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ф</a:t>
            </a:r>
            <a:r>
              <a:rPr lang="en-US" sz="1050" dirty="0" err="1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ункционал</a:t>
            </a:r>
            <a:r>
              <a:rPr lang="en-US" sz="1050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автоматического принятия решений по </a:t>
            </a:r>
            <a:r>
              <a:rPr lang="en-US" sz="1050" dirty="0" err="1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социальным</a:t>
            </a:r>
            <a:r>
              <a:rPr lang="en-US" sz="1050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lang="en-US" sz="1050" dirty="0" err="1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выплатам</a:t>
            </a:r>
            <a:r>
              <a:rPr lang="en-US" sz="1050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lang="ru-RU" sz="1050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(</a:t>
            </a:r>
            <a:r>
              <a:rPr lang="en-US" sz="1050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 15.10.2025</a:t>
            </a:r>
            <a:r>
              <a:rPr lang="ru-RU" sz="1050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г.)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ru-RU" sz="300" dirty="0">
              <a:solidFill>
                <a:srgbClr val="2B6CB0"/>
              </a:solidFill>
              <a:latin typeface="MiSans" pitchFamily="34" charset="0"/>
              <a:ea typeface="MiSans" pitchFamily="34" charset="-122"/>
              <a:cs typeface="MiSans" pitchFamily="34" charset="-12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1050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доля государственных услуг, оказанных в электронном формате увеличилась до 71,7 %</a:t>
            </a:r>
            <a:endParaRPr lang="en-US" sz="1050" dirty="0">
              <a:solidFill>
                <a:srgbClr val="2B6CB0"/>
              </a:solidFill>
              <a:latin typeface="MiSans" pitchFamily="34" charset="0"/>
              <a:ea typeface="MiSans" pitchFamily="34" charset="-122"/>
              <a:cs typeface="MiSans" pitchFamily="34" charset="-120"/>
            </a:endParaRPr>
          </a:p>
        </p:txBody>
      </p:sp>
      <p:sp>
        <p:nvSpPr>
          <p:cNvPr id="113" name="Shape 29">
            <a:extLst>
              <a:ext uri="{FF2B5EF4-FFF2-40B4-BE49-F238E27FC236}">
                <a16:creationId xmlns:a16="http://schemas.microsoft.com/office/drawing/2014/main" id="{C87CA349-240E-4BAB-B829-04B21DDECDCE}"/>
              </a:ext>
            </a:extLst>
          </p:cNvPr>
          <p:cNvSpPr/>
          <p:nvPr/>
        </p:nvSpPr>
        <p:spPr>
          <a:xfrm>
            <a:off x="368448" y="3331117"/>
            <a:ext cx="5615453" cy="1357114"/>
          </a:xfrm>
          <a:custGeom>
            <a:avLst/>
            <a:gdLst/>
            <a:ahLst/>
            <a:cxnLst/>
            <a:rect l="l" t="t" r="r" b="b"/>
            <a:pathLst>
              <a:path w="5619750" h="1200150">
                <a:moveTo>
                  <a:pt x="38100" y="0"/>
                </a:moveTo>
                <a:lnTo>
                  <a:pt x="5505450" y="0"/>
                </a:lnTo>
                <a:cubicBezTo>
                  <a:pt x="5568534" y="0"/>
                  <a:pt x="5619750" y="51216"/>
                  <a:pt x="5619750" y="114300"/>
                </a:cubicBezTo>
                <a:lnTo>
                  <a:pt x="5619750" y="1085850"/>
                </a:lnTo>
                <a:cubicBezTo>
                  <a:pt x="5619750" y="1148934"/>
                  <a:pt x="5568534" y="1200150"/>
                  <a:pt x="5505450" y="1200150"/>
                </a:cubicBezTo>
                <a:lnTo>
                  <a:pt x="38100" y="1200150"/>
                </a:lnTo>
                <a:cubicBezTo>
                  <a:pt x="17072" y="1200150"/>
                  <a:pt x="0" y="1183078"/>
                  <a:pt x="0" y="11620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57150" dist="3810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2" name="Shape 0"/>
          <p:cNvSpPr/>
          <p:nvPr/>
        </p:nvSpPr>
        <p:spPr>
          <a:xfrm>
            <a:off x="381000" y="438150"/>
            <a:ext cx="457200" cy="457200"/>
          </a:xfrm>
          <a:prstGeom prst="roundRect">
            <a:avLst>
              <a:gd name="adj" fmla="val 25000"/>
            </a:avLst>
          </a:prstGeom>
          <a:gradFill flip="none" rotWithShape="1">
            <a:gsLst>
              <a:gs pos="0">
                <a:srgbClr val="1A365D"/>
              </a:gs>
              <a:gs pos="100000">
                <a:srgbClr val="2B6CB0"/>
              </a:gs>
            </a:gsLst>
            <a:lin ang="2700000" scaled="1"/>
          </a:gra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3" name="Shape 1"/>
          <p:cNvSpPr/>
          <p:nvPr/>
        </p:nvSpPr>
        <p:spPr>
          <a:xfrm>
            <a:off x="526256" y="571500"/>
            <a:ext cx="166688" cy="190500"/>
          </a:xfrm>
          <a:custGeom>
            <a:avLst/>
            <a:gdLst/>
            <a:ahLst/>
            <a:cxnLst/>
            <a:rect l="l" t="t" r="r" b="b"/>
            <a:pathLst>
              <a:path w="166688" h="190500">
                <a:moveTo>
                  <a:pt x="47625" y="0"/>
                </a:moveTo>
                <a:cubicBezTo>
                  <a:pt x="54211" y="0"/>
                  <a:pt x="59531" y="5321"/>
                  <a:pt x="59531" y="11906"/>
                </a:cubicBezTo>
                <a:lnTo>
                  <a:pt x="59531" y="23812"/>
                </a:lnTo>
                <a:lnTo>
                  <a:pt x="107156" y="23812"/>
                </a:lnTo>
                <a:lnTo>
                  <a:pt x="107156" y="11906"/>
                </a:lnTo>
                <a:cubicBezTo>
                  <a:pt x="107156" y="5321"/>
                  <a:pt x="112477" y="0"/>
                  <a:pt x="119063" y="0"/>
                </a:cubicBezTo>
                <a:cubicBezTo>
                  <a:pt x="125648" y="0"/>
                  <a:pt x="130969" y="5321"/>
                  <a:pt x="130969" y="11906"/>
                </a:cubicBezTo>
                <a:lnTo>
                  <a:pt x="130969" y="23812"/>
                </a:lnTo>
                <a:lnTo>
                  <a:pt x="142875" y="23812"/>
                </a:lnTo>
                <a:cubicBezTo>
                  <a:pt x="156009" y="23812"/>
                  <a:pt x="166688" y="34491"/>
                  <a:pt x="166688" y="47625"/>
                </a:cubicBezTo>
                <a:lnTo>
                  <a:pt x="166688" y="154781"/>
                </a:lnTo>
                <a:cubicBezTo>
                  <a:pt x="166688" y="167915"/>
                  <a:pt x="156009" y="178594"/>
                  <a:pt x="142875" y="178594"/>
                </a:cubicBezTo>
                <a:lnTo>
                  <a:pt x="23812" y="178594"/>
                </a:lnTo>
                <a:cubicBezTo>
                  <a:pt x="10678" y="178594"/>
                  <a:pt x="0" y="167915"/>
                  <a:pt x="0" y="154781"/>
                </a:cubicBezTo>
                <a:lnTo>
                  <a:pt x="0" y="47625"/>
                </a:lnTo>
                <a:cubicBezTo>
                  <a:pt x="0" y="34491"/>
                  <a:pt x="10678" y="23812"/>
                  <a:pt x="23812" y="23812"/>
                </a:cubicBezTo>
                <a:lnTo>
                  <a:pt x="35719" y="23812"/>
                </a:lnTo>
                <a:lnTo>
                  <a:pt x="35719" y="11906"/>
                </a:lnTo>
                <a:cubicBezTo>
                  <a:pt x="35719" y="5321"/>
                  <a:pt x="41039" y="0"/>
                  <a:pt x="47625" y="0"/>
                </a:cubicBezTo>
                <a:close/>
                <a:moveTo>
                  <a:pt x="114746" y="85092"/>
                </a:moveTo>
                <a:cubicBezTo>
                  <a:pt x="117351" y="80925"/>
                  <a:pt x="116086" y="75419"/>
                  <a:pt x="111919" y="72777"/>
                </a:cubicBezTo>
                <a:cubicBezTo>
                  <a:pt x="107752" y="70135"/>
                  <a:pt x="102245" y="71438"/>
                  <a:pt x="99603" y="75605"/>
                </a:cubicBezTo>
                <a:lnTo>
                  <a:pt x="76758" y="112179"/>
                </a:lnTo>
                <a:lnTo>
                  <a:pt x="66712" y="98785"/>
                </a:lnTo>
                <a:cubicBezTo>
                  <a:pt x="63736" y="94841"/>
                  <a:pt x="58155" y="94022"/>
                  <a:pt x="54211" y="96999"/>
                </a:cubicBezTo>
                <a:cubicBezTo>
                  <a:pt x="50267" y="99975"/>
                  <a:pt x="49448" y="105556"/>
                  <a:pt x="52425" y="109500"/>
                </a:cubicBezTo>
                <a:lnTo>
                  <a:pt x="70284" y="133313"/>
                </a:lnTo>
                <a:cubicBezTo>
                  <a:pt x="72033" y="135657"/>
                  <a:pt x="74861" y="136996"/>
                  <a:pt x="77800" y="136885"/>
                </a:cubicBezTo>
                <a:cubicBezTo>
                  <a:pt x="80739" y="136773"/>
                  <a:pt x="83418" y="135210"/>
                  <a:pt x="84981" y="132680"/>
                </a:cubicBezTo>
                <a:lnTo>
                  <a:pt x="114746" y="85055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952500" y="381000"/>
            <a:ext cx="695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b="1" kern="0" spc="53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РАЗДЕЛ 01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952500" y="559515"/>
            <a:ext cx="705802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4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КЛЮЧЕВЫЕ СОБЫТИЯ ОТЧЕТНОГО ГОДА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381000" y="1084357"/>
            <a:ext cx="914400" cy="381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4299E1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25" name="Shape 23"/>
          <p:cNvSpPr/>
          <p:nvPr/>
        </p:nvSpPr>
        <p:spPr>
          <a:xfrm>
            <a:off x="411802" y="1305443"/>
            <a:ext cx="5557841" cy="800100"/>
          </a:xfrm>
          <a:custGeom>
            <a:avLst/>
            <a:gdLst/>
            <a:ahLst/>
            <a:cxnLst/>
            <a:rect l="l" t="t" r="r" b="b"/>
            <a:pathLst>
              <a:path w="5619750" h="1066800">
                <a:moveTo>
                  <a:pt x="38100" y="0"/>
                </a:moveTo>
                <a:lnTo>
                  <a:pt x="5505450" y="0"/>
                </a:lnTo>
                <a:cubicBezTo>
                  <a:pt x="5568534" y="0"/>
                  <a:pt x="5619750" y="51216"/>
                  <a:pt x="5619750" y="114300"/>
                </a:cubicBezTo>
                <a:lnTo>
                  <a:pt x="5619750" y="952500"/>
                </a:lnTo>
                <a:cubicBezTo>
                  <a:pt x="5619750" y="1015584"/>
                  <a:pt x="5568534" y="1066800"/>
                  <a:pt x="5505450" y="1066800"/>
                </a:cubicBezTo>
                <a:lnTo>
                  <a:pt x="38100" y="1066800"/>
                </a:lnTo>
                <a:cubicBezTo>
                  <a:pt x="17072" y="1066800"/>
                  <a:pt x="0" y="1049728"/>
                  <a:pt x="0" y="10287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57150" dist="3810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368939" y="1305443"/>
            <a:ext cx="45719" cy="800100"/>
          </a:xfrm>
          <a:custGeom>
            <a:avLst/>
            <a:gdLst/>
            <a:ahLst/>
            <a:cxnLst/>
            <a:rect l="l" t="t" r="r" b="b"/>
            <a:pathLst>
              <a:path w="38100" h="1066800">
                <a:moveTo>
                  <a:pt x="38100" y="0"/>
                </a:moveTo>
                <a:lnTo>
                  <a:pt x="38100" y="0"/>
                </a:lnTo>
                <a:lnTo>
                  <a:pt x="38100" y="1066800"/>
                </a:lnTo>
                <a:lnTo>
                  <a:pt x="38100" y="1066800"/>
                </a:lnTo>
                <a:cubicBezTo>
                  <a:pt x="17072" y="1066800"/>
                  <a:pt x="0" y="1049728"/>
                  <a:pt x="0" y="10287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365D"/>
          </a:solidFill>
          <a:ln/>
        </p:spPr>
      </p:sp>
      <p:sp>
        <p:nvSpPr>
          <p:cNvPr id="27" name="Shape 25"/>
          <p:cNvSpPr/>
          <p:nvPr/>
        </p:nvSpPr>
        <p:spPr>
          <a:xfrm>
            <a:off x="540390" y="1363253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1A365D"/>
          </a:solidFill>
          <a:ln/>
        </p:spPr>
      </p:sp>
      <p:sp>
        <p:nvSpPr>
          <p:cNvPr id="28" name="Shape 26"/>
          <p:cNvSpPr/>
          <p:nvPr/>
        </p:nvSpPr>
        <p:spPr>
          <a:xfrm>
            <a:off x="658262" y="1468028"/>
            <a:ext cx="150019" cy="171450"/>
          </a:xfrm>
          <a:custGeom>
            <a:avLst/>
            <a:gdLst/>
            <a:ahLst/>
            <a:cxnLst/>
            <a:rect l="l" t="t" r="r" b="b"/>
            <a:pathLst>
              <a:path w="150019" h="171450">
                <a:moveTo>
                  <a:pt x="64294" y="42863"/>
                </a:moveTo>
                <a:cubicBezTo>
                  <a:pt x="64294" y="25120"/>
                  <a:pt x="49889" y="10716"/>
                  <a:pt x="32147" y="10716"/>
                </a:cubicBezTo>
                <a:cubicBezTo>
                  <a:pt x="14405" y="10716"/>
                  <a:pt x="0" y="25120"/>
                  <a:pt x="0" y="42863"/>
                </a:cubicBezTo>
                <a:cubicBezTo>
                  <a:pt x="0" y="60605"/>
                  <a:pt x="14405" y="75009"/>
                  <a:pt x="32147" y="75009"/>
                </a:cubicBezTo>
                <a:cubicBezTo>
                  <a:pt x="49889" y="75009"/>
                  <a:pt x="64294" y="60605"/>
                  <a:pt x="64294" y="42863"/>
                </a:cubicBezTo>
                <a:close/>
                <a:moveTo>
                  <a:pt x="150019" y="128588"/>
                </a:moveTo>
                <a:cubicBezTo>
                  <a:pt x="150019" y="110845"/>
                  <a:pt x="135614" y="96441"/>
                  <a:pt x="117872" y="96441"/>
                </a:cubicBezTo>
                <a:cubicBezTo>
                  <a:pt x="100130" y="96441"/>
                  <a:pt x="85725" y="110845"/>
                  <a:pt x="85725" y="128588"/>
                </a:cubicBezTo>
                <a:cubicBezTo>
                  <a:pt x="85725" y="146330"/>
                  <a:pt x="100130" y="160734"/>
                  <a:pt x="117872" y="160734"/>
                </a:cubicBezTo>
                <a:cubicBezTo>
                  <a:pt x="135614" y="160734"/>
                  <a:pt x="150019" y="146330"/>
                  <a:pt x="150019" y="128588"/>
                </a:cubicBezTo>
                <a:close/>
                <a:moveTo>
                  <a:pt x="146871" y="28999"/>
                </a:moveTo>
                <a:cubicBezTo>
                  <a:pt x="151057" y="24813"/>
                  <a:pt x="151057" y="18016"/>
                  <a:pt x="146871" y="13830"/>
                </a:cubicBezTo>
                <a:cubicBezTo>
                  <a:pt x="142685" y="9644"/>
                  <a:pt x="135888" y="9644"/>
                  <a:pt x="131702" y="13830"/>
                </a:cubicBezTo>
                <a:lnTo>
                  <a:pt x="3114" y="142417"/>
                </a:lnTo>
                <a:cubicBezTo>
                  <a:pt x="-1072" y="146603"/>
                  <a:pt x="-1072" y="153401"/>
                  <a:pt x="3114" y="157587"/>
                </a:cubicBezTo>
                <a:cubicBezTo>
                  <a:pt x="7300" y="161772"/>
                  <a:pt x="14098" y="161772"/>
                  <a:pt x="18284" y="157587"/>
                </a:cubicBezTo>
                <a:lnTo>
                  <a:pt x="146871" y="28999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9" name="Text 27"/>
          <p:cNvSpPr/>
          <p:nvPr/>
        </p:nvSpPr>
        <p:spPr>
          <a:xfrm>
            <a:off x="1045919" y="1318600"/>
            <a:ext cx="4694038" cy="567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50" b="1" dirty="0" err="1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Ставка</a:t>
            </a:r>
            <a:r>
              <a:rPr lang="en-US" sz="135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</a:t>
            </a:r>
            <a:r>
              <a:rPr lang="ru-RU" sz="135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социальных отчислений повышена с 1 января 2025 г.</a:t>
            </a:r>
          </a:p>
          <a:p>
            <a:r>
              <a:rPr lang="ru-RU" sz="135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– </a:t>
            </a:r>
            <a:r>
              <a:rPr lang="ru-RU" sz="16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5%  </a:t>
            </a:r>
            <a:endParaRPr lang="en-US" sz="1600" b="1" dirty="0"/>
          </a:p>
        </p:txBody>
      </p:sp>
      <p:sp>
        <p:nvSpPr>
          <p:cNvPr id="31" name="Shape 29"/>
          <p:cNvSpPr/>
          <p:nvPr/>
        </p:nvSpPr>
        <p:spPr>
          <a:xfrm>
            <a:off x="363093" y="2278632"/>
            <a:ext cx="5619750" cy="866260"/>
          </a:xfrm>
          <a:custGeom>
            <a:avLst/>
            <a:gdLst/>
            <a:ahLst/>
            <a:cxnLst/>
            <a:rect l="l" t="t" r="r" b="b"/>
            <a:pathLst>
              <a:path w="5619750" h="1200150">
                <a:moveTo>
                  <a:pt x="38100" y="0"/>
                </a:moveTo>
                <a:lnTo>
                  <a:pt x="5505450" y="0"/>
                </a:lnTo>
                <a:cubicBezTo>
                  <a:pt x="5568534" y="0"/>
                  <a:pt x="5619750" y="51216"/>
                  <a:pt x="5619750" y="114300"/>
                </a:cubicBezTo>
                <a:lnTo>
                  <a:pt x="5619750" y="1085850"/>
                </a:lnTo>
                <a:cubicBezTo>
                  <a:pt x="5619750" y="1148934"/>
                  <a:pt x="5568534" y="1200150"/>
                  <a:pt x="5505450" y="1200150"/>
                </a:cubicBezTo>
                <a:lnTo>
                  <a:pt x="38100" y="1200150"/>
                </a:lnTo>
                <a:cubicBezTo>
                  <a:pt x="17072" y="1200150"/>
                  <a:pt x="0" y="1183078"/>
                  <a:pt x="0" y="11620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57150" dist="3810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32" name="Shape 30"/>
          <p:cNvSpPr/>
          <p:nvPr/>
        </p:nvSpPr>
        <p:spPr>
          <a:xfrm>
            <a:off x="363092" y="2254778"/>
            <a:ext cx="45719" cy="914111"/>
          </a:xfrm>
          <a:custGeom>
            <a:avLst/>
            <a:gdLst/>
            <a:ahLst/>
            <a:cxnLst/>
            <a:rect l="l" t="t" r="r" b="b"/>
            <a:pathLst>
              <a:path w="38100" h="1200150">
                <a:moveTo>
                  <a:pt x="38100" y="0"/>
                </a:moveTo>
                <a:lnTo>
                  <a:pt x="38100" y="0"/>
                </a:lnTo>
                <a:lnTo>
                  <a:pt x="38100" y="1200150"/>
                </a:lnTo>
                <a:lnTo>
                  <a:pt x="38100" y="1200150"/>
                </a:lnTo>
                <a:cubicBezTo>
                  <a:pt x="17072" y="1200150"/>
                  <a:pt x="0" y="1183078"/>
                  <a:pt x="0" y="11620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2B6CB0"/>
          </a:solidFill>
          <a:ln/>
        </p:spPr>
      </p:sp>
      <p:sp>
        <p:nvSpPr>
          <p:cNvPr id="33" name="Shape 31"/>
          <p:cNvSpPr/>
          <p:nvPr/>
        </p:nvSpPr>
        <p:spPr>
          <a:xfrm>
            <a:off x="534543" y="2291569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2B6CB0"/>
          </a:solidFill>
          <a:ln/>
        </p:spPr>
      </p:sp>
      <p:sp>
        <p:nvSpPr>
          <p:cNvPr id="34" name="Shape 32"/>
          <p:cNvSpPr/>
          <p:nvPr/>
        </p:nvSpPr>
        <p:spPr>
          <a:xfrm>
            <a:off x="641699" y="2396344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21431" y="21431"/>
                </a:moveTo>
                <a:cubicBezTo>
                  <a:pt x="21431" y="15504"/>
                  <a:pt x="16643" y="10716"/>
                  <a:pt x="10716" y="10716"/>
                </a:cubicBezTo>
                <a:cubicBezTo>
                  <a:pt x="4789" y="10716"/>
                  <a:pt x="0" y="15504"/>
                  <a:pt x="0" y="21431"/>
                </a:cubicBezTo>
                <a:lnTo>
                  <a:pt x="0" y="133945"/>
                </a:lnTo>
                <a:cubicBezTo>
                  <a:pt x="0" y="148746"/>
                  <a:pt x="11988" y="160734"/>
                  <a:pt x="26789" y="160734"/>
                </a:cubicBezTo>
                <a:lnTo>
                  <a:pt x="160734" y="160734"/>
                </a:lnTo>
                <a:cubicBezTo>
                  <a:pt x="166661" y="160734"/>
                  <a:pt x="171450" y="155946"/>
                  <a:pt x="171450" y="150019"/>
                </a:cubicBezTo>
                <a:cubicBezTo>
                  <a:pt x="171450" y="144092"/>
                  <a:pt x="166661" y="139303"/>
                  <a:pt x="160734" y="139303"/>
                </a:cubicBezTo>
                <a:lnTo>
                  <a:pt x="26789" y="139303"/>
                </a:lnTo>
                <a:cubicBezTo>
                  <a:pt x="23842" y="139303"/>
                  <a:pt x="21431" y="136892"/>
                  <a:pt x="21431" y="133945"/>
                </a:cubicBezTo>
                <a:lnTo>
                  <a:pt x="21431" y="21431"/>
                </a:lnTo>
                <a:close/>
                <a:moveTo>
                  <a:pt x="157587" y="50430"/>
                </a:moveTo>
                <a:cubicBezTo>
                  <a:pt x="161772" y="46245"/>
                  <a:pt x="161772" y="39447"/>
                  <a:pt x="157587" y="35261"/>
                </a:cubicBezTo>
                <a:cubicBezTo>
                  <a:pt x="153401" y="31075"/>
                  <a:pt x="146603" y="31075"/>
                  <a:pt x="142417" y="35261"/>
                </a:cubicBezTo>
                <a:lnTo>
                  <a:pt x="107156" y="70556"/>
                </a:lnTo>
                <a:lnTo>
                  <a:pt x="87935" y="51368"/>
                </a:lnTo>
                <a:cubicBezTo>
                  <a:pt x="83749" y="47182"/>
                  <a:pt x="76952" y="47182"/>
                  <a:pt x="72766" y="51368"/>
                </a:cubicBezTo>
                <a:lnTo>
                  <a:pt x="40619" y="83515"/>
                </a:lnTo>
                <a:cubicBezTo>
                  <a:pt x="36433" y="87701"/>
                  <a:pt x="36433" y="94498"/>
                  <a:pt x="40619" y="98684"/>
                </a:cubicBezTo>
                <a:cubicBezTo>
                  <a:pt x="44805" y="102870"/>
                  <a:pt x="51602" y="102870"/>
                  <a:pt x="55788" y="98684"/>
                </a:cubicBezTo>
                <a:lnTo>
                  <a:pt x="80367" y="74105"/>
                </a:lnTo>
                <a:lnTo>
                  <a:pt x="99588" y="93326"/>
                </a:lnTo>
                <a:cubicBezTo>
                  <a:pt x="103774" y="97512"/>
                  <a:pt x="110572" y="97512"/>
                  <a:pt x="114758" y="93326"/>
                </a:cubicBezTo>
                <a:lnTo>
                  <a:pt x="157620" y="50464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35" name="Text 33"/>
          <p:cNvSpPr/>
          <p:nvPr/>
        </p:nvSpPr>
        <p:spPr>
          <a:xfrm>
            <a:off x="1029842" y="2348719"/>
            <a:ext cx="4816974" cy="6464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ru-RU" sz="135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Проведена и</a:t>
            </a:r>
            <a:r>
              <a:rPr lang="en-US" sz="1350" b="1" dirty="0" err="1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ндексация</a:t>
            </a:r>
            <a:r>
              <a:rPr lang="kk-KZ" sz="135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размеров социальных выплат </a:t>
            </a:r>
            <a:r>
              <a:rPr lang="ru-RU" sz="135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на случай утраты трудоспособности и потери кормильца с 1 января 2025 года на </a:t>
            </a:r>
            <a:r>
              <a:rPr lang="ru-RU" sz="16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6,5%</a:t>
            </a:r>
            <a:endParaRPr lang="en-US" sz="1600" dirty="0"/>
          </a:p>
        </p:txBody>
      </p:sp>
      <p:sp>
        <p:nvSpPr>
          <p:cNvPr id="39" name="Shape 37"/>
          <p:cNvSpPr/>
          <p:nvPr/>
        </p:nvSpPr>
        <p:spPr>
          <a:xfrm>
            <a:off x="497517" y="5054247"/>
            <a:ext cx="214313" cy="171450"/>
          </a:xfrm>
          <a:custGeom>
            <a:avLst/>
            <a:gdLst/>
            <a:ahLst/>
            <a:cxnLst/>
            <a:rect l="l" t="t" r="r" b="b"/>
            <a:pathLst>
              <a:path w="214313" h="171450">
                <a:moveTo>
                  <a:pt x="117872" y="0"/>
                </a:moveTo>
                <a:cubicBezTo>
                  <a:pt x="117872" y="-5927"/>
                  <a:pt x="113083" y="-10716"/>
                  <a:pt x="107156" y="-10716"/>
                </a:cubicBezTo>
                <a:cubicBezTo>
                  <a:pt x="101229" y="-10716"/>
                  <a:pt x="96441" y="-5927"/>
                  <a:pt x="96441" y="0"/>
                </a:cubicBezTo>
                <a:lnTo>
                  <a:pt x="96441" y="21431"/>
                </a:lnTo>
                <a:lnTo>
                  <a:pt x="64294" y="21431"/>
                </a:lnTo>
                <a:cubicBezTo>
                  <a:pt x="46546" y="21431"/>
                  <a:pt x="32147" y="35830"/>
                  <a:pt x="32147" y="53578"/>
                </a:cubicBezTo>
                <a:lnTo>
                  <a:pt x="32147" y="128588"/>
                </a:lnTo>
                <a:cubicBezTo>
                  <a:pt x="32147" y="146335"/>
                  <a:pt x="46546" y="160734"/>
                  <a:pt x="64294" y="160734"/>
                </a:cubicBezTo>
                <a:lnTo>
                  <a:pt x="150019" y="160734"/>
                </a:lnTo>
                <a:cubicBezTo>
                  <a:pt x="167767" y="160734"/>
                  <a:pt x="182166" y="146335"/>
                  <a:pt x="182166" y="128588"/>
                </a:cubicBezTo>
                <a:lnTo>
                  <a:pt x="182166" y="53578"/>
                </a:lnTo>
                <a:cubicBezTo>
                  <a:pt x="182166" y="35830"/>
                  <a:pt x="167767" y="21431"/>
                  <a:pt x="150019" y="21431"/>
                </a:cubicBezTo>
                <a:lnTo>
                  <a:pt x="117872" y="21431"/>
                </a:lnTo>
                <a:lnTo>
                  <a:pt x="117872" y="0"/>
                </a:lnTo>
                <a:close/>
                <a:moveTo>
                  <a:pt x="53578" y="123230"/>
                </a:moveTo>
                <a:cubicBezTo>
                  <a:pt x="53578" y="118776"/>
                  <a:pt x="57161" y="115193"/>
                  <a:pt x="61615" y="115193"/>
                </a:cubicBezTo>
                <a:lnTo>
                  <a:pt x="72330" y="115193"/>
                </a:lnTo>
                <a:cubicBezTo>
                  <a:pt x="76784" y="115193"/>
                  <a:pt x="80367" y="118776"/>
                  <a:pt x="80367" y="123230"/>
                </a:cubicBezTo>
                <a:cubicBezTo>
                  <a:pt x="80367" y="127683"/>
                  <a:pt x="76784" y="131266"/>
                  <a:pt x="72330" y="131266"/>
                </a:cubicBezTo>
                <a:lnTo>
                  <a:pt x="61615" y="131266"/>
                </a:lnTo>
                <a:cubicBezTo>
                  <a:pt x="57161" y="131266"/>
                  <a:pt x="53578" y="127683"/>
                  <a:pt x="53578" y="123230"/>
                </a:cubicBezTo>
                <a:close/>
                <a:moveTo>
                  <a:pt x="93762" y="123230"/>
                </a:moveTo>
                <a:cubicBezTo>
                  <a:pt x="93762" y="118776"/>
                  <a:pt x="97345" y="115193"/>
                  <a:pt x="101798" y="115193"/>
                </a:cubicBezTo>
                <a:lnTo>
                  <a:pt x="112514" y="115193"/>
                </a:lnTo>
                <a:cubicBezTo>
                  <a:pt x="116968" y="115193"/>
                  <a:pt x="120551" y="118776"/>
                  <a:pt x="120551" y="123230"/>
                </a:cubicBezTo>
                <a:cubicBezTo>
                  <a:pt x="120551" y="127683"/>
                  <a:pt x="116968" y="131266"/>
                  <a:pt x="112514" y="131266"/>
                </a:cubicBezTo>
                <a:lnTo>
                  <a:pt x="101798" y="131266"/>
                </a:lnTo>
                <a:cubicBezTo>
                  <a:pt x="97345" y="131266"/>
                  <a:pt x="93762" y="127683"/>
                  <a:pt x="93762" y="123230"/>
                </a:cubicBezTo>
                <a:close/>
                <a:moveTo>
                  <a:pt x="133945" y="123230"/>
                </a:moveTo>
                <a:cubicBezTo>
                  <a:pt x="133945" y="118776"/>
                  <a:pt x="137528" y="115193"/>
                  <a:pt x="141982" y="115193"/>
                </a:cubicBezTo>
                <a:lnTo>
                  <a:pt x="152698" y="115193"/>
                </a:lnTo>
                <a:cubicBezTo>
                  <a:pt x="157151" y="115193"/>
                  <a:pt x="160734" y="118776"/>
                  <a:pt x="160734" y="123230"/>
                </a:cubicBezTo>
                <a:cubicBezTo>
                  <a:pt x="160734" y="127683"/>
                  <a:pt x="157151" y="131266"/>
                  <a:pt x="152698" y="131266"/>
                </a:cubicBezTo>
                <a:lnTo>
                  <a:pt x="141982" y="131266"/>
                </a:lnTo>
                <a:cubicBezTo>
                  <a:pt x="137528" y="131266"/>
                  <a:pt x="133945" y="127683"/>
                  <a:pt x="133945" y="123230"/>
                </a:cubicBezTo>
                <a:close/>
                <a:moveTo>
                  <a:pt x="75009" y="58936"/>
                </a:moveTo>
                <a:cubicBezTo>
                  <a:pt x="83881" y="58936"/>
                  <a:pt x="91083" y="66138"/>
                  <a:pt x="91083" y="75009"/>
                </a:cubicBezTo>
                <a:cubicBezTo>
                  <a:pt x="91083" y="83881"/>
                  <a:pt x="83881" y="91083"/>
                  <a:pt x="75009" y="91083"/>
                </a:cubicBezTo>
                <a:cubicBezTo>
                  <a:pt x="66138" y="91083"/>
                  <a:pt x="58936" y="83881"/>
                  <a:pt x="58936" y="75009"/>
                </a:cubicBezTo>
                <a:cubicBezTo>
                  <a:pt x="58936" y="66138"/>
                  <a:pt x="66138" y="58936"/>
                  <a:pt x="75009" y="58936"/>
                </a:cubicBezTo>
                <a:close/>
                <a:moveTo>
                  <a:pt x="123230" y="75009"/>
                </a:moveTo>
                <a:cubicBezTo>
                  <a:pt x="123230" y="66138"/>
                  <a:pt x="130432" y="58936"/>
                  <a:pt x="139303" y="58936"/>
                </a:cubicBezTo>
                <a:cubicBezTo>
                  <a:pt x="148174" y="58936"/>
                  <a:pt x="155377" y="66138"/>
                  <a:pt x="155377" y="75009"/>
                </a:cubicBezTo>
                <a:cubicBezTo>
                  <a:pt x="155377" y="83881"/>
                  <a:pt x="148174" y="91083"/>
                  <a:pt x="139303" y="91083"/>
                </a:cubicBezTo>
                <a:cubicBezTo>
                  <a:pt x="130432" y="91083"/>
                  <a:pt x="123230" y="83881"/>
                  <a:pt x="123230" y="75009"/>
                </a:cubicBezTo>
                <a:close/>
                <a:moveTo>
                  <a:pt x="21431" y="75009"/>
                </a:moveTo>
                <a:cubicBezTo>
                  <a:pt x="21431" y="69082"/>
                  <a:pt x="16643" y="64294"/>
                  <a:pt x="10716" y="64294"/>
                </a:cubicBezTo>
                <a:cubicBezTo>
                  <a:pt x="4789" y="64294"/>
                  <a:pt x="0" y="69082"/>
                  <a:pt x="0" y="75009"/>
                </a:cubicBezTo>
                <a:lnTo>
                  <a:pt x="0" y="107156"/>
                </a:lnTo>
                <a:cubicBezTo>
                  <a:pt x="0" y="113083"/>
                  <a:pt x="4789" y="117872"/>
                  <a:pt x="10716" y="117872"/>
                </a:cubicBezTo>
                <a:cubicBezTo>
                  <a:pt x="16643" y="117872"/>
                  <a:pt x="21431" y="113083"/>
                  <a:pt x="21431" y="107156"/>
                </a:cubicBezTo>
                <a:lnTo>
                  <a:pt x="21431" y="75009"/>
                </a:lnTo>
                <a:close/>
                <a:moveTo>
                  <a:pt x="203597" y="64294"/>
                </a:moveTo>
                <a:cubicBezTo>
                  <a:pt x="197670" y="64294"/>
                  <a:pt x="192881" y="69082"/>
                  <a:pt x="192881" y="75009"/>
                </a:cubicBezTo>
                <a:lnTo>
                  <a:pt x="192881" y="107156"/>
                </a:lnTo>
                <a:cubicBezTo>
                  <a:pt x="192881" y="113083"/>
                  <a:pt x="197670" y="117872"/>
                  <a:pt x="203597" y="117872"/>
                </a:cubicBezTo>
                <a:cubicBezTo>
                  <a:pt x="209524" y="117872"/>
                  <a:pt x="214313" y="113083"/>
                  <a:pt x="214313" y="107156"/>
                </a:cubicBezTo>
                <a:lnTo>
                  <a:pt x="214313" y="75009"/>
                </a:lnTo>
                <a:cubicBezTo>
                  <a:pt x="214313" y="69082"/>
                  <a:pt x="209524" y="64294"/>
                  <a:pt x="203597" y="64294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0" name="Text 38"/>
          <p:cNvSpPr/>
          <p:nvPr/>
        </p:nvSpPr>
        <p:spPr>
          <a:xfrm>
            <a:off x="1011634" y="4889190"/>
            <a:ext cx="13239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 err="1"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Автоматизация</a:t>
            </a:r>
            <a:endParaRPr lang="en-US" sz="1600" dirty="0"/>
          </a:p>
        </p:txBody>
      </p:sp>
      <p:sp>
        <p:nvSpPr>
          <p:cNvPr id="45" name="Text 43"/>
          <p:cNvSpPr/>
          <p:nvPr/>
        </p:nvSpPr>
        <p:spPr>
          <a:xfrm>
            <a:off x="6930827" y="4163899"/>
            <a:ext cx="2969067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ru-RU" sz="135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Проведены н</a:t>
            </a:r>
            <a:r>
              <a:rPr lang="en-US" sz="1350" b="1" dirty="0" err="1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езависимые</a:t>
            </a:r>
            <a:r>
              <a:rPr lang="en-US" sz="135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оценки</a:t>
            </a:r>
            <a:endParaRPr lang="en-US" sz="1600" dirty="0"/>
          </a:p>
        </p:txBody>
      </p:sp>
      <p:sp>
        <p:nvSpPr>
          <p:cNvPr id="51" name="Shape 24">
            <a:extLst>
              <a:ext uri="{FF2B5EF4-FFF2-40B4-BE49-F238E27FC236}">
                <a16:creationId xmlns:a16="http://schemas.microsoft.com/office/drawing/2014/main" id="{3A9EA74A-06D2-967A-393A-A3415CCCE7FF}"/>
              </a:ext>
            </a:extLst>
          </p:cNvPr>
          <p:cNvSpPr/>
          <p:nvPr/>
        </p:nvSpPr>
        <p:spPr>
          <a:xfrm>
            <a:off x="336008" y="3339866"/>
            <a:ext cx="73862" cy="1348366"/>
          </a:xfrm>
          <a:custGeom>
            <a:avLst/>
            <a:gdLst/>
            <a:ahLst/>
            <a:cxnLst/>
            <a:rect l="l" t="t" r="r" b="b"/>
            <a:pathLst>
              <a:path w="38100" h="1066800">
                <a:moveTo>
                  <a:pt x="38100" y="0"/>
                </a:moveTo>
                <a:lnTo>
                  <a:pt x="38100" y="0"/>
                </a:lnTo>
                <a:lnTo>
                  <a:pt x="38100" y="1066800"/>
                </a:lnTo>
                <a:lnTo>
                  <a:pt x="38100" y="1066800"/>
                </a:lnTo>
                <a:cubicBezTo>
                  <a:pt x="17072" y="1066800"/>
                  <a:pt x="0" y="1049728"/>
                  <a:pt x="0" y="10287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52" name="Shape 25">
            <a:extLst>
              <a:ext uri="{FF2B5EF4-FFF2-40B4-BE49-F238E27FC236}">
                <a16:creationId xmlns:a16="http://schemas.microsoft.com/office/drawing/2014/main" id="{A81A96E6-E588-2407-D6F9-4B49E2B36A20}"/>
              </a:ext>
            </a:extLst>
          </p:cNvPr>
          <p:cNvSpPr/>
          <p:nvPr/>
        </p:nvSpPr>
        <p:spPr>
          <a:xfrm>
            <a:off x="535601" y="3363020"/>
            <a:ext cx="369405" cy="381000"/>
          </a:xfrm>
          <a:prstGeom prst="roundRect">
            <a:avLst>
              <a:gd name="adj" fmla="val 20000"/>
            </a:avLst>
          </a:prstGeom>
          <a:solidFill>
            <a:srgbClr val="4299E1"/>
          </a:solidFill>
          <a:ln/>
        </p:spPr>
      </p:sp>
      <p:sp>
        <p:nvSpPr>
          <p:cNvPr id="54" name="Text 27">
            <a:extLst>
              <a:ext uri="{FF2B5EF4-FFF2-40B4-BE49-F238E27FC236}">
                <a16:creationId xmlns:a16="http://schemas.microsoft.com/office/drawing/2014/main" id="{C72EF132-782C-5B38-DE56-71C4645656CC}"/>
              </a:ext>
            </a:extLst>
          </p:cNvPr>
          <p:cNvSpPr/>
          <p:nvPr/>
        </p:nvSpPr>
        <p:spPr>
          <a:xfrm>
            <a:off x="1030900" y="3420170"/>
            <a:ext cx="4719155" cy="2468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ru-RU" sz="135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Проведено совершенствование порядка назначения социальных выплат по материнству </a:t>
            </a:r>
            <a:endParaRPr lang="en-US" sz="1600" dirty="0"/>
          </a:p>
        </p:txBody>
      </p:sp>
      <p:sp>
        <p:nvSpPr>
          <p:cNvPr id="55" name="Text 28">
            <a:extLst>
              <a:ext uri="{FF2B5EF4-FFF2-40B4-BE49-F238E27FC236}">
                <a16:creationId xmlns:a16="http://schemas.microsoft.com/office/drawing/2014/main" id="{425185C6-7D09-AE06-0CD3-573B4FBC4A37}"/>
              </a:ext>
            </a:extLst>
          </p:cNvPr>
          <p:cNvSpPr/>
          <p:nvPr/>
        </p:nvSpPr>
        <p:spPr>
          <a:xfrm>
            <a:off x="1045919" y="3791795"/>
            <a:ext cx="4801955" cy="8409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1050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ограничен среднемесячный доход до 7 МЗП при расчете </a:t>
            </a:r>
            <a:r>
              <a:rPr lang="ru-RU" sz="1050" dirty="0" err="1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СВбр</a:t>
            </a:r>
            <a:r>
              <a:rPr lang="ru-RU" sz="1050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вне зависимости от количества работодателей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endParaRPr lang="ru-RU" sz="300" dirty="0">
              <a:solidFill>
                <a:srgbClr val="2B6CB0"/>
              </a:solidFill>
              <a:latin typeface="MiSans" pitchFamily="34" charset="0"/>
              <a:ea typeface="MiSans" pitchFamily="34" charset="-122"/>
              <a:cs typeface="MiSans" pitchFamily="34" charset="-12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1050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исключены из расчета </a:t>
            </a:r>
            <a:r>
              <a:rPr lang="ru-RU" sz="1050" dirty="0" err="1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СВбр</a:t>
            </a:r>
            <a:r>
              <a:rPr lang="ru-RU" sz="1050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и </a:t>
            </a:r>
            <a:r>
              <a:rPr lang="ru-RU" sz="1050" dirty="0" err="1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СВур</a:t>
            </a:r>
            <a:r>
              <a:rPr lang="ru-RU" sz="1050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суммы социальных отчислений, уплаченных после даты наступления социального риска</a:t>
            </a:r>
          </a:p>
          <a:p>
            <a:r>
              <a:rPr lang="ru-RU" sz="1050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   </a:t>
            </a:r>
            <a:r>
              <a:rPr lang="ru-RU" sz="800" i="1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(Правила назначения </a:t>
            </a:r>
            <a:r>
              <a:rPr lang="ru-RU" sz="800" i="1" dirty="0" err="1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соцвыплат</a:t>
            </a:r>
            <a:r>
              <a:rPr lang="ru-RU" sz="800" i="1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, утвержденные приказом МТСЗН РК от 27.06.2023 г. №248)</a:t>
            </a:r>
          </a:p>
        </p:txBody>
      </p:sp>
      <p:sp>
        <p:nvSpPr>
          <p:cNvPr id="63" name="Shape 24">
            <a:extLst>
              <a:ext uri="{FF2B5EF4-FFF2-40B4-BE49-F238E27FC236}">
                <a16:creationId xmlns:a16="http://schemas.microsoft.com/office/drawing/2014/main" id="{FCA85139-3532-C84F-A4DA-AEB818D1217A}"/>
              </a:ext>
            </a:extLst>
          </p:cNvPr>
          <p:cNvSpPr/>
          <p:nvPr/>
        </p:nvSpPr>
        <p:spPr>
          <a:xfrm>
            <a:off x="356427" y="4850459"/>
            <a:ext cx="45719" cy="1102825"/>
          </a:xfrm>
          <a:custGeom>
            <a:avLst/>
            <a:gdLst/>
            <a:ahLst/>
            <a:cxnLst/>
            <a:rect l="l" t="t" r="r" b="b"/>
            <a:pathLst>
              <a:path w="38100" h="1066800">
                <a:moveTo>
                  <a:pt x="38100" y="0"/>
                </a:moveTo>
                <a:lnTo>
                  <a:pt x="38100" y="0"/>
                </a:lnTo>
                <a:lnTo>
                  <a:pt x="38100" y="1066800"/>
                </a:lnTo>
                <a:lnTo>
                  <a:pt x="38100" y="1066800"/>
                </a:lnTo>
                <a:cubicBezTo>
                  <a:pt x="17072" y="1066800"/>
                  <a:pt x="0" y="1049728"/>
                  <a:pt x="0" y="102870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67C1DF"/>
          </a:solidFill>
          <a:ln/>
        </p:spPr>
      </p:sp>
      <p:sp>
        <p:nvSpPr>
          <p:cNvPr id="64" name="Shape 25">
            <a:extLst>
              <a:ext uri="{FF2B5EF4-FFF2-40B4-BE49-F238E27FC236}">
                <a16:creationId xmlns:a16="http://schemas.microsoft.com/office/drawing/2014/main" id="{255807CD-FBCE-AFD1-BD96-A25C3F10F77F}"/>
              </a:ext>
            </a:extLst>
          </p:cNvPr>
          <p:cNvSpPr/>
          <p:nvPr/>
        </p:nvSpPr>
        <p:spPr>
          <a:xfrm>
            <a:off x="528997" y="4914457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67C1DF"/>
          </a:solidFill>
          <a:ln/>
        </p:spPr>
      </p:sp>
      <p:pic>
        <p:nvPicPr>
          <p:cNvPr id="70" name="Рисунок 69" descr="Беременная женщина со сплошной заливкой">
            <a:extLst>
              <a:ext uri="{FF2B5EF4-FFF2-40B4-BE49-F238E27FC236}">
                <a16:creationId xmlns:a16="http://schemas.microsoft.com/office/drawing/2014/main" id="{3F3CE6FE-F736-76F0-CFDA-B2BC803A7E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5591" y="3428712"/>
            <a:ext cx="244382" cy="252052"/>
          </a:xfrm>
          <a:prstGeom prst="rect">
            <a:avLst/>
          </a:prstGeom>
        </p:spPr>
      </p:pic>
      <p:pic>
        <p:nvPicPr>
          <p:cNvPr id="74" name="Рисунок 73" descr="Ежедневник со сплошной заливкой">
            <a:extLst>
              <a:ext uri="{FF2B5EF4-FFF2-40B4-BE49-F238E27FC236}">
                <a16:creationId xmlns:a16="http://schemas.microsoft.com/office/drawing/2014/main" id="{A81D8CB6-B04D-033A-1DF7-411A17CDF8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3303" y="4935015"/>
            <a:ext cx="259707" cy="259707"/>
          </a:xfrm>
          <a:prstGeom prst="rect">
            <a:avLst/>
          </a:prstGeom>
        </p:spPr>
      </p:pic>
      <p:sp>
        <p:nvSpPr>
          <p:cNvPr id="90" name="Shape 5">
            <a:extLst>
              <a:ext uri="{FF2B5EF4-FFF2-40B4-BE49-F238E27FC236}">
                <a16:creationId xmlns:a16="http://schemas.microsoft.com/office/drawing/2014/main" id="{D59E7D8E-59E7-489C-9322-391E92D8D9A1}"/>
              </a:ext>
            </a:extLst>
          </p:cNvPr>
          <p:cNvSpPr/>
          <p:nvPr/>
        </p:nvSpPr>
        <p:spPr>
          <a:xfrm>
            <a:off x="6291308" y="2415191"/>
            <a:ext cx="5488889" cy="1376604"/>
          </a:xfrm>
          <a:custGeom>
            <a:avLst/>
            <a:gdLst/>
            <a:ahLst/>
            <a:cxnLst/>
            <a:rect l="l" t="t" r="r" b="b"/>
            <a:pathLst>
              <a:path w="5619750" h="1200150">
                <a:moveTo>
                  <a:pt x="38100" y="0"/>
                </a:moveTo>
                <a:lnTo>
                  <a:pt x="5505450" y="0"/>
                </a:lnTo>
                <a:cubicBezTo>
                  <a:pt x="5568534" y="0"/>
                  <a:pt x="5619750" y="51216"/>
                  <a:pt x="5619750" y="114300"/>
                </a:cubicBezTo>
                <a:lnTo>
                  <a:pt x="5619750" y="1085850"/>
                </a:lnTo>
                <a:cubicBezTo>
                  <a:pt x="5619750" y="1148934"/>
                  <a:pt x="5568534" y="1200150"/>
                  <a:pt x="5505450" y="1200150"/>
                </a:cubicBezTo>
                <a:lnTo>
                  <a:pt x="38100" y="1200150"/>
                </a:lnTo>
                <a:cubicBezTo>
                  <a:pt x="17072" y="1200150"/>
                  <a:pt x="0" y="1183078"/>
                  <a:pt x="0" y="11620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57150" dist="3810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91" name="Shape 6">
            <a:extLst>
              <a:ext uri="{FF2B5EF4-FFF2-40B4-BE49-F238E27FC236}">
                <a16:creationId xmlns:a16="http://schemas.microsoft.com/office/drawing/2014/main" id="{49288925-1E6D-4E02-AAF6-C5750EE80C53}"/>
              </a:ext>
            </a:extLst>
          </p:cNvPr>
          <p:cNvSpPr/>
          <p:nvPr/>
        </p:nvSpPr>
        <p:spPr>
          <a:xfrm>
            <a:off x="6247797" y="2415191"/>
            <a:ext cx="59231" cy="1376604"/>
          </a:xfrm>
          <a:custGeom>
            <a:avLst/>
            <a:gdLst/>
            <a:ahLst/>
            <a:cxnLst/>
            <a:rect l="l" t="t" r="r" b="b"/>
            <a:pathLst>
              <a:path w="38100" h="1200150">
                <a:moveTo>
                  <a:pt x="38100" y="0"/>
                </a:moveTo>
                <a:lnTo>
                  <a:pt x="38100" y="0"/>
                </a:lnTo>
                <a:lnTo>
                  <a:pt x="38100" y="1200150"/>
                </a:lnTo>
                <a:lnTo>
                  <a:pt x="38100" y="1200150"/>
                </a:lnTo>
                <a:cubicBezTo>
                  <a:pt x="17072" y="1200150"/>
                  <a:pt x="0" y="1183078"/>
                  <a:pt x="0" y="11620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365D"/>
          </a:solidFill>
          <a:ln/>
        </p:spPr>
      </p:sp>
      <p:sp>
        <p:nvSpPr>
          <p:cNvPr id="93" name="Shape 8">
            <a:extLst>
              <a:ext uri="{FF2B5EF4-FFF2-40B4-BE49-F238E27FC236}">
                <a16:creationId xmlns:a16="http://schemas.microsoft.com/office/drawing/2014/main" id="{43E0FB6B-8F24-4AA2-9CDD-1CCB1EDE20D7}"/>
              </a:ext>
            </a:extLst>
          </p:cNvPr>
          <p:cNvSpPr/>
          <p:nvPr/>
        </p:nvSpPr>
        <p:spPr>
          <a:xfrm>
            <a:off x="6518484" y="2781001"/>
            <a:ext cx="214313" cy="171450"/>
          </a:xfrm>
          <a:custGeom>
            <a:avLst/>
            <a:gdLst/>
            <a:ahLst/>
            <a:cxnLst/>
            <a:rect l="l" t="t" r="r" b="b"/>
            <a:pathLst>
              <a:path w="214313" h="171450">
                <a:moveTo>
                  <a:pt x="107156" y="5358"/>
                </a:moveTo>
                <a:cubicBezTo>
                  <a:pt x="126377" y="5358"/>
                  <a:pt x="141982" y="20963"/>
                  <a:pt x="141982" y="40184"/>
                </a:cubicBezTo>
                <a:cubicBezTo>
                  <a:pt x="141982" y="59404"/>
                  <a:pt x="126377" y="75009"/>
                  <a:pt x="107156" y="75009"/>
                </a:cubicBezTo>
                <a:cubicBezTo>
                  <a:pt x="87935" y="75009"/>
                  <a:pt x="72330" y="59404"/>
                  <a:pt x="72330" y="40184"/>
                </a:cubicBezTo>
                <a:cubicBezTo>
                  <a:pt x="72330" y="20963"/>
                  <a:pt x="87935" y="5358"/>
                  <a:pt x="107156" y="5358"/>
                </a:cubicBezTo>
                <a:close/>
                <a:moveTo>
                  <a:pt x="32147" y="29468"/>
                </a:moveTo>
                <a:cubicBezTo>
                  <a:pt x="45454" y="29468"/>
                  <a:pt x="56257" y="40271"/>
                  <a:pt x="56257" y="53578"/>
                </a:cubicBezTo>
                <a:cubicBezTo>
                  <a:pt x="56257" y="66885"/>
                  <a:pt x="45454" y="77688"/>
                  <a:pt x="32147" y="77688"/>
                </a:cubicBezTo>
                <a:cubicBezTo>
                  <a:pt x="18840" y="77688"/>
                  <a:pt x="8037" y="66885"/>
                  <a:pt x="8037" y="53578"/>
                </a:cubicBezTo>
                <a:cubicBezTo>
                  <a:pt x="8037" y="40271"/>
                  <a:pt x="18840" y="29468"/>
                  <a:pt x="32147" y="29468"/>
                </a:cubicBezTo>
                <a:close/>
                <a:moveTo>
                  <a:pt x="0" y="139303"/>
                </a:moveTo>
                <a:cubicBezTo>
                  <a:pt x="0" y="115628"/>
                  <a:pt x="19188" y="96441"/>
                  <a:pt x="42863" y="96441"/>
                </a:cubicBezTo>
                <a:cubicBezTo>
                  <a:pt x="47149" y="96441"/>
                  <a:pt x="51301" y="97077"/>
                  <a:pt x="55219" y="98249"/>
                </a:cubicBezTo>
                <a:cubicBezTo>
                  <a:pt x="44202" y="110572"/>
                  <a:pt x="37505" y="126846"/>
                  <a:pt x="37505" y="144661"/>
                </a:cubicBezTo>
                <a:lnTo>
                  <a:pt x="37505" y="150019"/>
                </a:lnTo>
                <a:cubicBezTo>
                  <a:pt x="37505" y="153836"/>
                  <a:pt x="38308" y="157453"/>
                  <a:pt x="39748" y="160734"/>
                </a:cubicBezTo>
                <a:lnTo>
                  <a:pt x="10716" y="160734"/>
                </a:lnTo>
                <a:cubicBezTo>
                  <a:pt x="4789" y="160734"/>
                  <a:pt x="0" y="155946"/>
                  <a:pt x="0" y="150019"/>
                </a:cubicBezTo>
                <a:lnTo>
                  <a:pt x="0" y="139303"/>
                </a:lnTo>
                <a:close/>
                <a:moveTo>
                  <a:pt x="174564" y="160734"/>
                </a:moveTo>
                <a:cubicBezTo>
                  <a:pt x="176004" y="157453"/>
                  <a:pt x="176808" y="153836"/>
                  <a:pt x="176808" y="150019"/>
                </a:cubicBezTo>
                <a:lnTo>
                  <a:pt x="176808" y="144661"/>
                </a:lnTo>
                <a:cubicBezTo>
                  <a:pt x="176808" y="126846"/>
                  <a:pt x="170111" y="110572"/>
                  <a:pt x="159094" y="98249"/>
                </a:cubicBezTo>
                <a:cubicBezTo>
                  <a:pt x="163011" y="97077"/>
                  <a:pt x="167164" y="96441"/>
                  <a:pt x="171450" y="96441"/>
                </a:cubicBezTo>
                <a:cubicBezTo>
                  <a:pt x="195125" y="96441"/>
                  <a:pt x="214313" y="115628"/>
                  <a:pt x="214313" y="139303"/>
                </a:cubicBezTo>
                <a:lnTo>
                  <a:pt x="214313" y="150019"/>
                </a:lnTo>
                <a:cubicBezTo>
                  <a:pt x="214313" y="155946"/>
                  <a:pt x="209524" y="160734"/>
                  <a:pt x="203597" y="160734"/>
                </a:cubicBezTo>
                <a:lnTo>
                  <a:pt x="174564" y="160734"/>
                </a:lnTo>
                <a:close/>
                <a:moveTo>
                  <a:pt x="158055" y="53578"/>
                </a:moveTo>
                <a:cubicBezTo>
                  <a:pt x="158055" y="40271"/>
                  <a:pt x="168859" y="29468"/>
                  <a:pt x="182166" y="29468"/>
                </a:cubicBezTo>
                <a:cubicBezTo>
                  <a:pt x="195472" y="29468"/>
                  <a:pt x="206276" y="40271"/>
                  <a:pt x="206276" y="53578"/>
                </a:cubicBezTo>
                <a:cubicBezTo>
                  <a:pt x="206276" y="66885"/>
                  <a:pt x="195472" y="77688"/>
                  <a:pt x="182166" y="77688"/>
                </a:cubicBezTo>
                <a:cubicBezTo>
                  <a:pt x="168859" y="77688"/>
                  <a:pt x="158055" y="66885"/>
                  <a:pt x="158055" y="53578"/>
                </a:cubicBezTo>
                <a:close/>
                <a:moveTo>
                  <a:pt x="53578" y="144661"/>
                </a:moveTo>
                <a:cubicBezTo>
                  <a:pt x="53578" y="115059"/>
                  <a:pt x="77554" y="91083"/>
                  <a:pt x="107156" y="91083"/>
                </a:cubicBezTo>
                <a:cubicBezTo>
                  <a:pt x="136758" y="91083"/>
                  <a:pt x="160734" y="115059"/>
                  <a:pt x="160734" y="144661"/>
                </a:cubicBezTo>
                <a:lnTo>
                  <a:pt x="160734" y="150019"/>
                </a:lnTo>
                <a:cubicBezTo>
                  <a:pt x="160734" y="155946"/>
                  <a:pt x="155946" y="160734"/>
                  <a:pt x="150019" y="160734"/>
                </a:cubicBezTo>
                <a:lnTo>
                  <a:pt x="64294" y="160734"/>
                </a:lnTo>
                <a:cubicBezTo>
                  <a:pt x="58367" y="160734"/>
                  <a:pt x="53578" y="155946"/>
                  <a:pt x="53578" y="150019"/>
                </a:cubicBezTo>
                <a:lnTo>
                  <a:pt x="53578" y="144661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94" name="Text 9">
            <a:extLst>
              <a:ext uri="{FF2B5EF4-FFF2-40B4-BE49-F238E27FC236}">
                <a16:creationId xmlns:a16="http://schemas.microsoft.com/office/drawing/2014/main" id="{CB0F0AB8-9E4D-48B5-902F-23B0C8DFAF97}"/>
              </a:ext>
            </a:extLst>
          </p:cNvPr>
          <p:cNvSpPr/>
          <p:nvPr/>
        </p:nvSpPr>
        <p:spPr>
          <a:xfrm>
            <a:off x="6987676" y="2567794"/>
            <a:ext cx="4525138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just"/>
            <a:r>
              <a:rPr lang="ru-RU" sz="135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Внедряются Цели устойчивого развития (ЦУР) ООН и ESG-стандартов  </a:t>
            </a:r>
            <a:endParaRPr lang="en-US" sz="1600" dirty="0"/>
          </a:p>
        </p:txBody>
      </p:sp>
      <p:sp>
        <p:nvSpPr>
          <p:cNvPr id="95" name="Text 10">
            <a:extLst>
              <a:ext uri="{FF2B5EF4-FFF2-40B4-BE49-F238E27FC236}">
                <a16:creationId xmlns:a16="http://schemas.microsoft.com/office/drawing/2014/main" id="{BA906D21-7A77-44D6-B381-481CE498C8DC}"/>
              </a:ext>
            </a:extLst>
          </p:cNvPr>
          <p:cNvSpPr/>
          <p:nvPr/>
        </p:nvSpPr>
        <p:spPr>
          <a:xfrm>
            <a:off x="6961366" y="2933630"/>
            <a:ext cx="4888524" cy="7855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ru-RU" sz="1050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утвержден 3 июня 2025 года и реализован План мероприятий</a:t>
            </a:r>
          </a:p>
          <a:p>
            <a:pPr algn="just"/>
            <a:r>
              <a:rPr lang="ru-RU" sz="1050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   по внедрению в  Фонде ЦУР ООН и ESG-стандартов  на 2025 год</a:t>
            </a:r>
          </a:p>
          <a:p>
            <a:pPr marL="171450" indent="-171450" algn="just">
              <a:buFont typeface="Wingdings" panose="05000000000000000000" pitchFamily="2" charset="2"/>
              <a:buChar char="§"/>
            </a:pPr>
            <a:endParaRPr lang="ru-RU" sz="300" dirty="0">
              <a:solidFill>
                <a:srgbClr val="2B6CB0"/>
              </a:solidFill>
              <a:latin typeface="MiSans" pitchFamily="34" charset="0"/>
              <a:ea typeface="MiSans" pitchFamily="34" charset="-122"/>
              <a:cs typeface="MiSans" pitchFamily="34" charset="-120"/>
            </a:endParaRPr>
          </a:p>
          <a:p>
            <a:pPr marL="171450" indent="-171450" algn="just">
              <a:buFont typeface="Wingdings" panose="05000000000000000000" pitchFamily="2" charset="2"/>
              <a:buChar char="§"/>
            </a:pPr>
            <a:r>
              <a:rPr lang="ru-RU" sz="1050" dirty="0">
                <a:solidFill>
                  <a:srgbClr val="2B6C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утверждена Карта стейкхолдеров на 2026-2028 годы </a:t>
            </a:r>
          </a:p>
          <a:p>
            <a:pPr algn="just"/>
            <a:r>
              <a:rPr lang="ru-RU" sz="1050" dirty="0">
                <a:solidFill>
                  <a:srgbClr val="2B6C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(протокол Правления Фонда №36 от </a:t>
            </a:r>
            <a:r>
              <a:rPr lang="ru-RU" sz="1050" dirty="0" err="1">
                <a:solidFill>
                  <a:srgbClr val="2B6C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5.12.2025г</a:t>
            </a:r>
            <a:r>
              <a:rPr lang="ru-RU" sz="1050" dirty="0">
                <a:solidFill>
                  <a:srgbClr val="2B6C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endParaRPr lang="ru-RU" sz="1050" dirty="0">
              <a:solidFill>
                <a:srgbClr val="2B6CB0"/>
              </a:solidFill>
              <a:latin typeface="MiSans" pitchFamily="34" charset="0"/>
              <a:ea typeface="MiSans" pitchFamily="34" charset="-122"/>
              <a:cs typeface="MiSans" pitchFamily="34" charset="-120"/>
            </a:endParaRPr>
          </a:p>
        </p:txBody>
      </p:sp>
      <p:sp>
        <p:nvSpPr>
          <p:cNvPr id="105" name="Shape 20">
            <a:extLst>
              <a:ext uri="{FF2B5EF4-FFF2-40B4-BE49-F238E27FC236}">
                <a16:creationId xmlns:a16="http://schemas.microsoft.com/office/drawing/2014/main" id="{1463C054-B77F-41B0-AE13-12B5BD39EA9C}"/>
              </a:ext>
            </a:extLst>
          </p:cNvPr>
          <p:cNvSpPr/>
          <p:nvPr/>
        </p:nvSpPr>
        <p:spPr>
          <a:xfrm>
            <a:off x="6280039" y="4980505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64294" y="21431"/>
                </a:moveTo>
                <a:cubicBezTo>
                  <a:pt x="64294" y="15504"/>
                  <a:pt x="69082" y="10716"/>
                  <a:pt x="75009" y="10716"/>
                </a:cubicBezTo>
                <a:lnTo>
                  <a:pt x="96441" y="10716"/>
                </a:lnTo>
                <a:cubicBezTo>
                  <a:pt x="102368" y="10716"/>
                  <a:pt x="107156" y="15504"/>
                  <a:pt x="107156" y="21431"/>
                </a:cubicBezTo>
                <a:lnTo>
                  <a:pt x="107156" y="42863"/>
                </a:lnTo>
                <a:cubicBezTo>
                  <a:pt x="107156" y="48790"/>
                  <a:pt x="102368" y="53578"/>
                  <a:pt x="96441" y="53578"/>
                </a:cubicBezTo>
                <a:lnTo>
                  <a:pt x="93762" y="53578"/>
                </a:lnTo>
                <a:lnTo>
                  <a:pt x="93762" y="75009"/>
                </a:lnTo>
                <a:lnTo>
                  <a:pt x="133945" y="75009"/>
                </a:lnTo>
                <a:cubicBezTo>
                  <a:pt x="147273" y="75009"/>
                  <a:pt x="158055" y="85792"/>
                  <a:pt x="158055" y="99120"/>
                </a:cubicBezTo>
                <a:lnTo>
                  <a:pt x="158055" y="117872"/>
                </a:lnTo>
                <a:lnTo>
                  <a:pt x="160734" y="117872"/>
                </a:lnTo>
                <a:cubicBezTo>
                  <a:pt x="166661" y="117872"/>
                  <a:pt x="171450" y="122660"/>
                  <a:pt x="171450" y="128588"/>
                </a:cubicBezTo>
                <a:lnTo>
                  <a:pt x="171450" y="150019"/>
                </a:lnTo>
                <a:cubicBezTo>
                  <a:pt x="171450" y="155946"/>
                  <a:pt x="166661" y="160734"/>
                  <a:pt x="160734" y="160734"/>
                </a:cubicBezTo>
                <a:lnTo>
                  <a:pt x="139303" y="160734"/>
                </a:lnTo>
                <a:cubicBezTo>
                  <a:pt x="133376" y="160734"/>
                  <a:pt x="128588" y="155946"/>
                  <a:pt x="128588" y="150019"/>
                </a:cubicBezTo>
                <a:lnTo>
                  <a:pt x="128588" y="128588"/>
                </a:lnTo>
                <a:cubicBezTo>
                  <a:pt x="128588" y="122660"/>
                  <a:pt x="133376" y="117872"/>
                  <a:pt x="139303" y="117872"/>
                </a:cubicBezTo>
                <a:lnTo>
                  <a:pt x="141982" y="117872"/>
                </a:lnTo>
                <a:lnTo>
                  <a:pt x="141982" y="99120"/>
                </a:lnTo>
                <a:cubicBezTo>
                  <a:pt x="141982" y="94666"/>
                  <a:pt x="138399" y="91083"/>
                  <a:pt x="133945" y="91083"/>
                </a:cubicBezTo>
                <a:lnTo>
                  <a:pt x="93762" y="91083"/>
                </a:lnTo>
                <a:lnTo>
                  <a:pt x="93762" y="117872"/>
                </a:lnTo>
                <a:lnTo>
                  <a:pt x="96441" y="117872"/>
                </a:lnTo>
                <a:cubicBezTo>
                  <a:pt x="102368" y="117872"/>
                  <a:pt x="107156" y="122660"/>
                  <a:pt x="107156" y="128588"/>
                </a:cubicBezTo>
                <a:lnTo>
                  <a:pt x="107156" y="150019"/>
                </a:lnTo>
                <a:cubicBezTo>
                  <a:pt x="107156" y="155946"/>
                  <a:pt x="102368" y="160734"/>
                  <a:pt x="96441" y="160734"/>
                </a:cubicBezTo>
                <a:lnTo>
                  <a:pt x="75009" y="160734"/>
                </a:lnTo>
                <a:cubicBezTo>
                  <a:pt x="69082" y="160734"/>
                  <a:pt x="64294" y="155946"/>
                  <a:pt x="64294" y="150019"/>
                </a:cubicBezTo>
                <a:lnTo>
                  <a:pt x="64294" y="128588"/>
                </a:lnTo>
                <a:cubicBezTo>
                  <a:pt x="64294" y="122660"/>
                  <a:pt x="69082" y="117872"/>
                  <a:pt x="75009" y="117872"/>
                </a:cubicBezTo>
                <a:lnTo>
                  <a:pt x="77688" y="117872"/>
                </a:lnTo>
                <a:lnTo>
                  <a:pt x="77688" y="91083"/>
                </a:lnTo>
                <a:lnTo>
                  <a:pt x="37505" y="91083"/>
                </a:lnTo>
                <a:cubicBezTo>
                  <a:pt x="33051" y="91083"/>
                  <a:pt x="29468" y="94666"/>
                  <a:pt x="29468" y="99120"/>
                </a:cubicBezTo>
                <a:lnTo>
                  <a:pt x="29468" y="117872"/>
                </a:lnTo>
                <a:lnTo>
                  <a:pt x="32147" y="117872"/>
                </a:lnTo>
                <a:cubicBezTo>
                  <a:pt x="38074" y="117872"/>
                  <a:pt x="42863" y="122660"/>
                  <a:pt x="42863" y="128588"/>
                </a:cubicBezTo>
                <a:lnTo>
                  <a:pt x="42863" y="150019"/>
                </a:lnTo>
                <a:cubicBezTo>
                  <a:pt x="42863" y="155946"/>
                  <a:pt x="38074" y="160734"/>
                  <a:pt x="32147" y="160734"/>
                </a:cubicBezTo>
                <a:lnTo>
                  <a:pt x="10716" y="160734"/>
                </a:lnTo>
                <a:cubicBezTo>
                  <a:pt x="4789" y="160734"/>
                  <a:pt x="0" y="155946"/>
                  <a:pt x="0" y="150019"/>
                </a:cubicBezTo>
                <a:lnTo>
                  <a:pt x="0" y="128588"/>
                </a:lnTo>
                <a:cubicBezTo>
                  <a:pt x="0" y="122660"/>
                  <a:pt x="4789" y="117872"/>
                  <a:pt x="10716" y="117872"/>
                </a:cubicBezTo>
                <a:lnTo>
                  <a:pt x="13395" y="117872"/>
                </a:lnTo>
                <a:lnTo>
                  <a:pt x="13395" y="99120"/>
                </a:lnTo>
                <a:cubicBezTo>
                  <a:pt x="13395" y="85792"/>
                  <a:pt x="24177" y="75009"/>
                  <a:pt x="37505" y="75009"/>
                </a:cubicBezTo>
                <a:lnTo>
                  <a:pt x="77688" y="75009"/>
                </a:lnTo>
                <a:lnTo>
                  <a:pt x="77688" y="53578"/>
                </a:lnTo>
                <a:lnTo>
                  <a:pt x="75009" y="53578"/>
                </a:lnTo>
                <a:cubicBezTo>
                  <a:pt x="69082" y="53578"/>
                  <a:pt x="64294" y="48790"/>
                  <a:pt x="64294" y="42863"/>
                </a:cubicBezTo>
                <a:lnTo>
                  <a:pt x="64294" y="21431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10" name="Text 44">
            <a:extLst>
              <a:ext uri="{FF2B5EF4-FFF2-40B4-BE49-F238E27FC236}">
                <a16:creationId xmlns:a16="http://schemas.microsoft.com/office/drawing/2014/main" id="{969E1750-5434-4E19-A84A-2981FB5A94BA}"/>
              </a:ext>
            </a:extLst>
          </p:cNvPr>
          <p:cNvSpPr/>
          <p:nvPr/>
        </p:nvSpPr>
        <p:spPr>
          <a:xfrm>
            <a:off x="6930827" y="4471361"/>
            <a:ext cx="4628793" cy="8389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171450" indent="-17145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ru-RU" sz="1050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а</a:t>
            </a:r>
            <a:r>
              <a:rPr lang="en-US" sz="1050" dirty="0" err="1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ктуарная</a:t>
            </a:r>
            <a:r>
              <a:rPr lang="en-US" sz="1050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оценка финансовой </a:t>
            </a:r>
            <a:r>
              <a:rPr lang="en-US" sz="1050" dirty="0" err="1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устойчивости</a:t>
            </a:r>
            <a:r>
              <a:rPr lang="en-US" sz="1050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endParaRPr lang="kk-KZ" sz="1050" dirty="0">
              <a:solidFill>
                <a:srgbClr val="2B6CB0"/>
              </a:solidFill>
              <a:latin typeface="MiSans" pitchFamily="34" charset="0"/>
              <a:ea typeface="MiSans" pitchFamily="34" charset="-122"/>
              <a:cs typeface="MiSans" pitchFamily="34" charset="-120"/>
            </a:endParaRPr>
          </a:p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(ТОО «Актуарный консультант», сентябрь 2025)</a:t>
            </a:r>
            <a:endParaRPr lang="kk-KZ" sz="1050" dirty="0">
              <a:solidFill>
                <a:srgbClr val="2B6CB0"/>
              </a:solidFill>
              <a:latin typeface="MiSans" pitchFamily="34" charset="0"/>
              <a:ea typeface="MiSans" pitchFamily="34" charset="-122"/>
              <a:cs typeface="MiSans" pitchFamily="34" charset="-120"/>
            </a:endParaRPr>
          </a:p>
          <a:p>
            <a:pPr marL="171450" indent="-171450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ru-RU" sz="1050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о</a:t>
            </a:r>
            <a:r>
              <a:rPr lang="en-US" sz="1050" dirty="0" err="1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ценка</a:t>
            </a:r>
            <a:r>
              <a:rPr lang="en-US" sz="1050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корпоративного </a:t>
            </a:r>
            <a:r>
              <a:rPr lang="en-US" sz="1050" dirty="0" err="1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управления</a:t>
            </a:r>
            <a:r>
              <a:rPr lang="en-US" sz="1050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endParaRPr lang="kk-KZ" sz="1050" dirty="0">
              <a:solidFill>
                <a:srgbClr val="2B6CB0"/>
              </a:solidFill>
              <a:latin typeface="MiSans" pitchFamily="34" charset="0"/>
              <a:ea typeface="MiSans" pitchFamily="34" charset="-122"/>
              <a:cs typeface="MiSans" pitchFamily="34" charset="-120"/>
            </a:endParaRPr>
          </a:p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(ТОО «Консалтинговое агентство ВЕКТОР», ноябрь 2025)</a:t>
            </a:r>
            <a:endParaRPr lang="en-US" sz="1050" dirty="0"/>
          </a:p>
        </p:txBody>
      </p:sp>
      <p:sp>
        <p:nvSpPr>
          <p:cNvPr id="111" name="Shape 45">
            <a:extLst>
              <a:ext uri="{FF2B5EF4-FFF2-40B4-BE49-F238E27FC236}">
                <a16:creationId xmlns:a16="http://schemas.microsoft.com/office/drawing/2014/main" id="{85DE873A-AC8F-417D-91E2-9234A47B7D98}"/>
              </a:ext>
            </a:extLst>
          </p:cNvPr>
          <p:cNvSpPr/>
          <p:nvPr/>
        </p:nvSpPr>
        <p:spPr>
          <a:xfrm>
            <a:off x="319087" y="6505020"/>
            <a:ext cx="100013" cy="133350"/>
          </a:xfrm>
          <a:custGeom>
            <a:avLst/>
            <a:gdLst/>
            <a:ahLst/>
            <a:cxnLst/>
            <a:rect l="l" t="t" r="r" b="b"/>
            <a:pathLst>
              <a:path w="100013" h="133350">
                <a:moveTo>
                  <a:pt x="16669" y="0"/>
                </a:moveTo>
                <a:cubicBezTo>
                  <a:pt x="7475" y="0"/>
                  <a:pt x="0" y="7475"/>
                  <a:pt x="0" y="16669"/>
                </a:cubicBezTo>
                <a:lnTo>
                  <a:pt x="0" y="116681"/>
                </a:lnTo>
                <a:cubicBezTo>
                  <a:pt x="0" y="125875"/>
                  <a:pt x="7475" y="133350"/>
                  <a:pt x="16669" y="133350"/>
                </a:cubicBezTo>
                <a:lnTo>
                  <a:pt x="83344" y="133350"/>
                </a:lnTo>
                <a:cubicBezTo>
                  <a:pt x="92538" y="133350"/>
                  <a:pt x="100013" y="125875"/>
                  <a:pt x="100013" y="116681"/>
                </a:cubicBezTo>
                <a:lnTo>
                  <a:pt x="100013" y="16669"/>
                </a:lnTo>
                <a:cubicBezTo>
                  <a:pt x="100013" y="7475"/>
                  <a:pt x="92538" y="0"/>
                  <a:pt x="83344" y="0"/>
                </a:cubicBezTo>
                <a:lnTo>
                  <a:pt x="16669" y="0"/>
                </a:lnTo>
                <a:close/>
                <a:moveTo>
                  <a:pt x="45839" y="91678"/>
                </a:moveTo>
                <a:lnTo>
                  <a:pt x="54173" y="91678"/>
                </a:lnTo>
                <a:cubicBezTo>
                  <a:pt x="58783" y="91678"/>
                  <a:pt x="62508" y="95403"/>
                  <a:pt x="62508" y="100013"/>
                </a:cubicBezTo>
                <a:lnTo>
                  <a:pt x="62508" y="120848"/>
                </a:lnTo>
                <a:lnTo>
                  <a:pt x="37505" y="120848"/>
                </a:lnTo>
                <a:lnTo>
                  <a:pt x="37505" y="100013"/>
                </a:lnTo>
                <a:cubicBezTo>
                  <a:pt x="37505" y="95403"/>
                  <a:pt x="41229" y="91678"/>
                  <a:pt x="45839" y="91678"/>
                </a:cubicBezTo>
                <a:close/>
                <a:moveTo>
                  <a:pt x="25003" y="29170"/>
                </a:moveTo>
                <a:cubicBezTo>
                  <a:pt x="25003" y="26878"/>
                  <a:pt x="26878" y="25003"/>
                  <a:pt x="29170" y="25003"/>
                </a:cubicBezTo>
                <a:lnTo>
                  <a:pt x="37505" y="25003"/>
                </a:lnTo>
                <a:cubicBezTo>
                  <a:pt x="39797" y="25003"/>
                  <a:pt x="41672" y="26878"/>
                  <a:pt x="41672" y="29170"/>
                </a:cubicBezTo>
                <a:lnTo>
                  <a:pt x="41672" y="37505"/>
                </a:lnTo>
                <a:cubicBezTo>
                  <a:pt x="41672" y="39797"/>
                  <a:pt x="39797" y="41672"/>
                  <a:pt x="37505" y="41672"/>
                </a:cubicBezTo>
                <a:lnTo>
                  <a:pt x="29170" y="41672"/>
                </a:lnTo>
                <a:cubicBezTo>
                  <a:pt x="26878" y="41672"/>
                  <a:pt x="25003" y="39797"/>
                  <a:pt x="25003" y="37505"/>
                </a:cubicBezTo>
                <a:lnTo>
                  <a:pt x="25003" y="29170"/>
                </a:lnTo>
                <a:close/>
                <a:moveTo>
                  <a:pt x="62508" y="25003"/>
                </a:moveTo>
                <a:lnTo>
                  <a:pt x="70842" y="25003"/>
                </a:lnTo>
                <a:cubicBezTo>
                  <a:pt x="73134" y="25003"/>
                  <a:pt x="75009" y="26878"/>
                  <a:pt x="75009" y="29170"/>
                </a:cubicBezTo>
                <a:lnTo>
                  <a:pt x="75009" y="37505"/>
                </a:lnTo>
                <a:cubicBezTo>
                  <a:pt x="75009" y="39797"/>
                  <a:pt x="73134" y="41672"/>
                  <a:pt x="70842" y="41672"/>
                </a:cubicBezTo>
                <a:lnTo>
                  <a:pt x="62508" y="41672"/>
                </a:lnTo>
                <a:cubicBezTo>
                  <a:pt x="60216" y="41672"/>
                  <a:pt x="58341" y="39797"/>
                  <a:pt x="58341" y="37505"/>
                </a:cubicBezTo>
                <a:lnTo>
                  <a:pt x="58341" y="29170"/>
                </a:lnTo>
                <a:cubicBezTo>
                  <a:pt x="58341" y="26878"/>
                  <a:pt x="60216" y="25003"/>
                  <a:pt x="62508" y="25003"/>
                </a:cubicBezTo>
                <a:close/>
                <a:moveTo>
                  <a:pt x="25003" y="62508"/>
                </a:moveTo>
                <a:cubicBezTo>
                  <a:pt x="25003" y="60216"/>
                  <a:pt x="26878" y="58341"/>
                  <a:pt x="29170" y="58341"/>
                </a:cubicBezTo>
                <a:lnTo>
                  <a:pt x="37505" y="58341"/>
                </a:lnTo>
                <a:cubicBezTo>
                  <a:pt x="39797" y="58341"/>
                  <a:pt x="41672" y="60216"/>
                  <a:pt x="41672" y="62508"/>
                </a:cubicBezTo>
                <a:lnTo>
                  <a:pt x="41672" y="70842"/>
                </a:lnTo>
                <a:cubicBezTo>
                  <a:pt x="41672" y="73134"/>
                  <a:pt x="39797" y="75009"/>
                  <a:pt x="37505" y="75009"/>
                </a:cubicBezTo>
                <a:lnTo>
                  <a:pt x="29170" y="75009"/>
                </a:lnTo>
                <a:cubicBezTo>
                  <a:pt x="26878" y="75009"/>
                  <a:pt x="25003" y="73134"/>
                  <a:pt x="25003" y="70842"/>
                </a:cubicBezTo>
                <a:lnTo>
                  <a:pt x="25003" y="62508"/>
                </a:lnTo>
                <a:close/>
                <a:moveTo>
                  <a:pt x="62508" y="58341"/>
                </a:moveTo>
                <a:lnTo>
                  <a:pt x="70842" y="58341"/>
                </a:lnTo>
                <a:cubicBezTo>
                  <a:pt x="73134" y="58341"/>
                  <a:pt x="75009" y="60216"/>
                  <a:pt x="75009" y="62508"/>
                </a:cubicBezTo>
                <a:lnTo>
                  <a:pt x="75009" y="70842"/>
                </a:lnTo>
                <a:cubicBezTo>
                  <a:pt x="75009" y="73134"/>
                  <a:pt x="73134" y="75009"/>
                  <a:pt x="70842" y="75009"/>
                </a:cubicBezTo>
                <a:lnTo>
                  <a:pt x="62508" y="75009"/>
                </a:lnTo>
                <a:cubicBezTo>
                  <a:pt x="60216" y="75009"/>
                  <a:pt x="58341" y="73134"/>
                  <a:pt x="58341" y="70842"/>
                </a:cubicBezTo>
                <a:lnTo>
                  <a:pt x="58341" y="62508"/>
                </a:lnTo>
                <a:cubicBezTo>
                  <a:pt x="58341" y="60216"/>
                  <a:pt x="60216" y="58341"/>
                  <a:pt x="62508" y="58341"/>
                </a:cubicBezTo>
                <a:close/>
              </a:path>
            </a:pathLst>
          </a:custGeom>
          <a:solidFill>
            <a:srgbClr val="2B6CB0"/>
          </a:solidFill>
          <a:ln/>
        </p:spPr>
      </p:sp>
      <p:sp>
        <p:nvSpPr>
          <p:cNvPr id="112" name="Text 46">
            <a:extLst>
              <a:ext uri="{FF2B5EF4-FFF2-40B4-BE49-F238E27FC236}">
                <a16:creationId xmlns:a16="http://schemas.microsoft.com/office/drawing/2014/main" id="{654A905C-8C22-4D3C-8E11-F5EF1B1E6D7B}"/>
              </a:ext>
            </a:extLst>
          </p:cNvPr>
          <p:cNvSpPr/>
          <p:nvPr/>
        </p:nvSpPr>
        <p:spPr>
          <a:xfrm>
            <a:off x="526256" y="6476445"/>
            <a:ext cx="828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АО «ГФСС»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4" name="Shape 5">
            <a:extLst>
              <a:ext uri="{FF2B5EF4-FFF2-40B4-BE49-F238E27FC236}">
                <a16:creationId xmlns:a16="http://schemas.microsoft.com/office/drawing/2014/main" id="{795C9B49-938B-4AFC-A1AA-105C70D8E7E8}"/>
              </a:ext>
            </a:extLst>
          </p:cNvPr>
          <p:cNvSpPr/>
          <p:nvPr/>
        </p:nvSpPr>
        <p:spPr>
          <a:xfrm>
            <a:off x="6275833" y="1286426"/>
            <a:ext cx="5504365" cy="826698"/>
          </a:xfrm>
          <a:custGeom>
            <a:avLst/>
            <a:gdLst/>
            <a:ahLst/>
            <a:cxnLst/>
            <a:rect l="l" t="t" r="r" b="b"/>
            <a:pathLst>
              <a:path w="5619750" h="1200150">
                <a:moveTo>
                  <a:pt x="38100" y="0"/>
                </a:moveTo>
                <a:lnTo>
                  <a:pt x="5505450" y="0"/>
                </a:lnTo>
                <a:cubicBezTo>
                  <a:pt x="5568534" y="0"/>
                  <a:pt x="5619750" y="51216"/>
                  <a:pt x="5619750" y="114300"/>
                </a:cubicBezTo>
                <a:lnTo>
                  <a:pt x="5619750" y="1085850"/>
                </a:lnTo>
                <a:cubicBezTo>
                  <a:pt x="5619750" y="1148934"/>
                  <a:pt x="5568534" y="1200150"/>
                  <a:pt x="5505450" y="1200150"/>
                </a:cubicBezTo>
                <a:lnTo>
                  <a:pt x="38100" y="1200150"/>
                </a:lnTo>
                <a:cubicBezTo>
                  <a:pt x="17072" y="1200150"/>
                  <a:pt x="0" y="1183078"/>
                  <a:pt x="0" y="11620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57150" dist="3810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115" name="Shape 6">
            <a:extLst>
              <a:ext uri="{FF2B5EF4-FFF2-40B4-BE49-F238E27FC236}">
                <a16:creationId xmlns:a16="http://schemas.microsoft.com/office/drawing/2014/main" id="{B74F585E-B785-4727-A0C5-DA0431AC765C}"/>
              </a:ext>
            </a:extLst>
          </p:cNvPr>
          <p:cNvSpPr/>
          <p:nvPr/>
        </p:nvSpPr>
        <p:spPr>
          <a:xfrm>
            <a:off x="6275832" y="1278844"/>
            <a:ext cx="45719" cy="850181"/>
          </a:xfrm>
          <a:custGeom>
            <a:avLst/>
            <a:gdLst/>
            <a:ahLst/>
            <a:cxnLst/>
            <a:rect l="l" t="t" r="r" b="b"/>
            <a:pathLst>
              <a:path w="38100" h="1200150">
                <a:moveTo>
                  <a:pt x="38100" y="0"/>
                </a:moveTo>
                <a:lnTo>
                  <a:pt x="38100" y="0"/>
                </a:lnTo>
                <a:lnTo>
                  <a:pt x="38100" y="1200150"/>
                </a:lnTo>
                <a:lnTo>
                  <a:pt x="38100" y="1200150"/>
                </a:lnTo>
                <a:cubicBezTo>
                  <a:pt x="17072" y="1200150"/>
                  <a:pt x="0" y="1183078"/>
                  <a:pt x="0" y="11620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365D"/>
          </a:solidFill>
          <a:ln/>
        </p:spPr>
      </p:sp>
      <p:sp>
        <p:nvSpPr>
          <p:cNvPr id="116" name="Shape 7">
            <a:extLst>
              <a:ext uri="{FF2B5EF4-FFF2-40B4-BE49-F238E27FC236}">
                <a16:creationId xmlns:a16="http://schemas.microsoft.com/office/drawing/2014/main" id="{DC00C3D5-7109-48EF-ADDE-841F53688BAB}"/>
              </a:ext>
            </a:extLst>
          </p:cNvPr>
          <p:cNvSpPr/>
          <p:nvPr/>
        </p:nvSpPr>
        <p:spPr>
          <a:xfrm>
            <a:off x="6415479" y="1392312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1A365D"/>
          </a:solidFill>
          <a:ln/>
        </p:spPr>
      </p:sp>
      <p:sp>
        <p:nvSpPr>
          <p:cNvPr id="117" name="Shape 8">
            <a:extLst>
              <a:ext uri="{FF2B5EF4-FFF2-40B4-BE49-F238E27FC236}">
                <a16:creationId xmlns:a16="http://schemas.microsoft.com/office/drawing/2014/main" id="{2610BA44-730B-4C50-BC3B-2D073213CB64}"/>
              </a:ext>
            </a:extLst>
          </p:cNvPr>
          <p:cNvSpPr/>
          <p:nvPr/>
        </p:nvSpPr>
        <p:spPr>
          <a:xfrm>
            <a:off x="6525057" y="1473234"/>
            <a:ext cx="214313" cy="171450"/>
          </a:xfrm>
          <a:custGeom>
            <a:avLst/>
            <a:gdLst/>
            <a:ahLst/>
            <a:cxnLst/>
            <a:rect l="l" t="t" r="r" b="b"/>
            <a:pathLst>
              <a:path w="214313" h="171450">
                <a:moveTo>
                  <a:pt x="107156" y="5358"/>
                </a:moveTo>
                <a:cubicBezTo>
                  <a:pt x="126377" y="5358"/>
                  <a:pt x="141982" y="20963"/>
                  <a:pt x="141982" y="40184"/>
                </a:cubicBezTo>
                <a:cubicBezTo>
                  <a:pt x="141982" y="59404"/>
                  <a:pt x="126377" y="75009"/>
                  <a:pt x="107156" y="75009"/>
                </a:cubicBezTo>
                <a:cubicBezTo>
                  <a:pt x="87935" y="75009"/>
                  <a:pt x="72330" y="59404"/>
                  <a:pt x="72330" y="40184"/>
                </a:cubicBezTo>
                <a:cubicBezTo>
                  <a:pt x="72330" y="20963"/>
                  <a:pt x="87935" y="5358"/>
                  <a:pt x="107156" y="5358"/>
                </a:cubicBezTo>
                <a:close/>
                <a:moveTo>
                  <a:pt x="32147" y="29468"/>
                </a:moveTo>
                <a:cubicBezTo>
                  <a:pt x="45454" y="29468"/>
                  <a:pt x="56257" y="40271"/>
                  <a:pt x="56257" y="53578"/>
                </a:cubicBezTo>
                <a:cubicBezTo>
                  <a:pt x="56257" y="66885"/>
                  <a:pt x="45454" y="77688"/>
                  <a:pt x="32147" y="77688"/>
                </a:cubicBezTo>
                <a:cubicBezTo>
                  <a:pt x="18840" y="77688"/>
                  <a:pt x="8037" y="66885"/>
                  <a:pt x="8037" y="53578"/>
                </a:cubicBezTo>
                <a:cubicBezTo>
                  <a:pt x="8037" y="40271"/>
                  <a:pt x="18840" y="29468"/>
                  <a:pt x="32147" y="29468"/>
                </a:cubicBezTo>
                <a:close/>
                <a:moveTo>
                  <a:pt x="0" y="139303"/>
                </a:moveTo>
                <a:cubicBezTo>
                  <a:pt x="0" y="115628"/>
                  <a:pt x="19188" y="96441"/>
                  <a:pt x="42863" y="96441"/>
                </a:cubicBezTo>
                <a:cubicBezTo>
                  <a:pt x="47149" y="96441"/>
                  <a:pt x="51301" y="97077"/>
                  <a:pt x="55219" y="98249"/>
                </a:cubicBezTo>
                <a:cubicBezTo>
                  <a:pt x="44202" y="110572"/>
                  <a:pt x="37505" y="126846"/>
                  <a:pt x="37505" y="144661"/>
                </a:cubicBezTo>
                <a:lnTo>
                  <a:pt x="37505" y="150019"/>
                </a:lnTo>
                <a:cubicBezTo>
                  <a:pt x="37505" y="153836"/>
                  <a:pt x="38308" y="157453"/>
                  <a:pt x="39748" y="160734"/>
                </a:cubicBezTo>
                <a:lnTo>
                  <a:pt x="10716" y="160734"/>
                </a:lnTo>
                <a:cubicBezTo>
                  <a:pt x="4789" y="160734"/>
                  <a:pt x="0" y="155946"/>
                  <a:pt x="0" y="150019"/>
                </a:cubicBezTo>
                <a:lnTo>
                  <a:pt x="0" y="139303"/>
                </a:lnTo>
                <a:close/>
                <a:moveTo>
                  <a:pt x="174564" y="160734"/>
                </a:moveTo>
                <a:cubicBezTo>
                  <a:pt x="176004" y="157453"/>
                  <a:pt x="176808" y="153836"/>
                  <a:pt x="176808" y="150019"/>
                </a:cubicBezTo>
                <a:lnTo>
                  <a:pt x="176808" y="144661"/>
                </a:lnTo>
                <a:cubicBezTo>
                  <a:pt x="176808" y="126846"/>
                  <a:pt x="170111" y="110572"/>
                  <a:pt x="159094" y="98249"/>
                </a:cubicBezTo>
                <a:cubicBezTo>
                  <a:pt x="163011" y="97077"/>
                  <a:pt x="167164" y="96441"/>
                  <a:pt x="171450" y="96441"/>
                </a:cubicBezTo>
                <a:cubicBezTo>
                  <a:pt x="195125" y="96441"/>
                  <a:pt x="214313" y="115628"/>
                  <a:pt x="214313" y="139303"/>
                </a:cubicBezTo>
                <a:lnTo>
                  <a:pt x="214313" y="150019"/>
                </a:lnTo>
                <a:cubicBezTo>
                  <a:pt x="214313" y="155946"/>
                  <a:pt x="209524" y="160734"/>
                  <a:pt x="203597" y="160734"/>
                </a:cubicBezTo>
                <a:lnTo>
                  <a:pt x="174564" y="160734"/>
                </a:lnTo>
                <a:close/>
                <a:moveTo>
                  <a:pt x="158055" y="53578"/>
                </a:moveTo>
                <a:cubicBezTo>
                  <a:pt x="158055" y="40271"/>
                  <a:pt x="168859" y="29468"/>
                  <a:pt x="182166" y="29468"/>
                </a:cubicBezTo>
                <a:cubicBezTo>
                  <a:pt x="195472" y="29468"/>
                  <a:pt x="206276" y="40271"/>
                  <a:pt x="206276" y="53578"/>
                </a:cubicBezTo>
                <a:cubicBezTo>
                  <a:pt x="206276" y="66885"/>
                  <a:pt x="195472" y="77688"/>
                  <a:pt x="182166" y="77688"/>
                </a:cubicBezTo>
                <a:cubicBezTo>
                  <a:pt x="168859" y="77688"/>
                  <a:pt x="158055" y="66885"/>
                  <a:pt x="158055" y="53578"/>
                </a:cubicBezTo>
                <a:close/>
                <a:moveTo>
                  <a:pt x="53578" y="144661"/>
                </a:moveTo>
                <a:cubicBezTo>
                  <a:pt x="53578" y="115059"/>
                  <a:pt x="77554" y="91083"/>
                  <a:pt x="107156" y="91083"/>
                </a:cubicBezTo>
                <a:cubicBezTo>
                  <a:pt x="136758" y="91083"/>
                  <a:pt x="160734" y="115059"/>
                  <a:pt x="160734" y="144661"/>
                </a:cubicBezTo>
                <a:lnTo>
                  <a:pt x="160734" y="150019"/>
                </a:lnTo>
                <a:cubicBezTo>
                  <a:pt x="160734" y="155946"/>
                  <a:pt x="155946" y="160734"/>
                  <a:pt x="150019" y="160734"/>
                </a:cubicBezTo>
                <a:lnTo>
                  <a:pt x="64294" y="160734"/>
                </a:lnTo>
                <a:cubicBezTo>
                  <a:pt x="58367" y="160734"/>
                  <a:pt x="53578" y="155946"/>
                  <a:pt x="53578" y="150019"/>
                </a:cubicBezTo>
                <a:lnTo>
                  <a:pt x="53578" y="144661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18" name="Text 9">
            <a:extLst>
              <a:ext uri="{FF2B5EF4-FFF2-40B4-BE49-F238E27FC236}">
                <a16:creationId xmlns:a16="http://schemas.microsoft.com/office/drawing/2014/main" id="{D5EA7881-00AF-4583-B09B-0FE3C2E5505E}"/>
              </a:ext>
            </a:extLst>
          </p:cNvPr>
          <p:cNvSpPr/>
          <p:nvPr/>
        </p:nvSpPr>
        <p:spPr>
          <a:xfrm>
            <a:off x="6942583" y="1409707"/>
            <a:ext cx="4650419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just"/>
            <a:r>
              <a:rPr lang="ru-RU" sz="135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Решением Совета директоров от 18 декабря 2025 года утверждена Политика в области устойчивого развития </a:t>
            </a:r>
            <a:endParaRPr lang="en-US" sz="1600" dirty="0"/>
          </a:p>
        </p:txBody>
      </p:sp>
      <p:sp>
        <p:nvSpPr>
          <p:cNvPr id="120" name="Shape 6">
            <a:extLst>
              <a:ext uri="{FF2B5EF4-FFF2-40B4-BE49-F238E27FC236}">
                <a16:creationId xmlns:a16="http://schemas.microsoft.com/office/drawing/2014/main" id="{1EB473D0-57E0-47C3-9E14-E7FA995A8E2E}"/>
              </a:ext>
            </a:extLst>
          </p:cNvPr>
          <p:cNvSpPr/>
          <p:nvPr/>
        </p:nvSpPr>
        <p:spPr>
          <a:xfrm>
            <a:off x="6260592" y="4092355"/>
            <a:ext cx="56496" cy="1303680"/>
          </a:xfrm>
          <a:custGeom>
            <a:avLst/>
            <a:gdLst/>
            <a:ahLst/>
            <a:cxnLst/>
            <a:rect l="l" t="t" r="r" b="b"/>
            <a:pathLst>
              <a:path w="38100" h="1200150">
                <a:moveTo>
                  <a:pt x="38100" y="0"/>
                </a:moveTo>
                <a:lnTo>
                  <a:pt x="38100" y="0"/>
                </a:lnTo>
                <a:lnTo>
                  <a:pt x="38100" y="1200150"/>
                </a:lnTo>
                <a:lnTo>
                  <a:pt x="38100" y="1200150"/>
                </a:lnTo>
                <a:cubicBezTo>
                  <a:pt x="17072" y="1200150"/>
                  <a:pt x="0" y="1183078"/>
                  <a:pt x="0" y="11620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1A365D"/>
          </a:solidFill>
          <a:ln/>
        </p:spPr>
      </p:sp>
      <p:sp>
        <p:nvSpPr>
          <p:cNvPr id="123" name="Shape 23">
            <a:extLst>
              <a:ext uri="{FF2B5EF4-FFF2-40B4-BE49-F238E27FC236}">
                <a16:creationId xmlns:a16="http://schemas.microsoft.com/office/drawing/2014/main" id="{B4495A02-B775-4ECD-A1D5-9D01B9543512}"/>
              </a:ext>
            </a:extLst>
          </p:cNvPr>
          <p:cNvSpPr/>
          <p:nvPr/>
        </p:nvSpPr>
        <p:spPr>
          <a:xfrm>
            <a:off x="6392594" y="4341738"/>
            <a:ext cx="454713" cy="454713"/>
          </a:xfrm>
          <a:prstGeom prst="roundRect">
            <a:avLst>
              <a:gd name="adj" fmla="val 50000"/>
            </a:avLst>
          </a:prstGeom>
          <a:solidFill>
            <a:srgbClr val="1A365D"/>
          </a:solidFill>
          <a:ln/>
        </p:spPr>
      </p:sp>
      <p:sp>
        <p:nvSpPr>
          <p:cNvPr id="124" name="Shape 24">
            <a:extLst>
              <a:ext uri="{FF2B5EF4-FFF2-40B4-BE49-F238E27FC236}">
                <a16:creationId xmlns:a16="http://schemas.microsoft.com/office/drawing/2014/main" id="{66A14C6F-7F40-4BC4-A952-E6E024AA2E03}"/>
              </a:ext>
            </a:extLst>
          </p:cNvPr>
          <p:cNvSpPr/>
          <p:nvPr/>
        </p:nvSpPr>
        <p:spPr>
          <a:xfrm>
            <a:off x="6513378" y="4474363"/>
            <a:ext cx="213147" cy="189464"/>
          </a:xfrm>
          <a:custGeom>
            <a:avLst/>
            <a:gdLst/>
            <a:ahLst/>
            <a:cxnLst/>
            <a:rect l="l" t="t" r="r" b="b"/>
            <a:pathLst>
              <a:path w="213147" h="189464">
                <a:moveTo>
                  <a:pt x="106573" y="11841"/>
                </a:moveTo>
                <a:cubicBezTo>
                  <a:pt x="76674" y="11841"/>
                  <a:pt x="52732" y="25459"/>
                  <a:pt x="35302" y="41667"/>
                </a:cubicBezTo>
                <a:cubicBezTo>
                  <a:pt x="17984" y="57764"/>
                  <a:pt x="6402" y="76970"/>
                  <a:pt x="888" y="90180"/>
                </a:cubicBezTo>
                <a:cubicBezTo>
                  <a:pt x="-333" y="93104"/>
                  <a:pt x="-333" y="96360"/>
                  <a:pt x="888" y="99284"/>
                </a:cubicBezTo>
                <a:cubicBezTo>
                  <a:pt x="6402" y="112494"/>
                  <a:pt x="17984" y="131737"/>
                  <a:pt x="35302" y="147797"/>
                </a:cubicBezTo>
                <a:cubicBezTo>
                  <a:pt x="52732" y="163968"/>
                  <a:pt x="76674" y="177622"/>
                  <a:pt x="106573" y="177622"/>
                </a:cubicBezTo>
                <a:cubicBezTo>
                  <a:pt x="136473" y="177622"/>
                  <a:pt x="160415" y="164005"/>
                  <a:pt x="177844" y="147797"/>
                </a:cubicBezTo>
                <a:cubicBezTo>
                  <a:pt x="195163" y="131700"/>
                  <a:pt x="206745" y="112494"/>
                  <a:pt x="212259" y="99284"/>
                </a:cubicBezTo>
                <a:cubicBezTo>
                  <a:pt x="213480" y="96360"/>
                  <a:pt x="213480" y="93104"/>
                  <a:pt x="212259" y="90180"/>
                </a:cubicBezTo>
                <a:cubicBezTo>
                  <a:pt x="206745" y="76970"/>
                  <a:pt x="195163" y="57727"/>
                  <a:pt x="177844" y="41667"/>
                </a:cubicBezTo>
                <a:cubicBezTo>
                  <a:pt x="160415" y="25496"/>
                  <a:pt x="136473" y="11841"/>
                  <a:pt x="106573" y="11841"/>
                </a:cubicBezTo>
                <a:close/>
                <a:moveTo>
                  <a:pt x="53287" y="94732"/>
                </a:moveTo>
                <a:cubicBezTo>
                  <a:pt x="53287" y="65322"/>
                  <a:pt x="77164" y="41445"/>
                  <a:pt x="106573" y="41445"/>
                </a:cubicBezTo>
                <a:cubicBezTo>
                  <a:pt x="135983" y="41445"/>
                  <a:pt x="159860" y="65322"/>
                  <a:pt x="159860" y="94732"/>
                </a:cubicBezTo>
                <a:cubicBezTo>
                  <a:pt x="159860" y="124142"/>
                  <a:pt x="135983" y="148019"/>
                  <a:pt x="106573" y="148019"/>
                </a:cubicBezTo>
                <a:cubicBezTo>
                  <a:pt x="77164" y="148019"/>
                  <a:pt x="53287" y="124142"/>
                  <a:pt x="53287" y="94732"/>
                </a:cubicBezTo>
                <a:close/>
                <a:moveTo>
                  <a:pt x="106573" y="71049"/>
                </a:moveTo>
                <a:cubicBezTo>
                  <a:pt x="106573" y="84112"/>
                  <a:pt x="95953" y="94732"/>
                  <a:pt x="82890" y="94732"/>
                </a:cubicBezTo>
                <a:cubicBezTo>
                  <a:pt x="78635" y="94732"/>
                  <a:pt x="74638" y="93622"/>
                  <a:pt x="71160" y="91624"/>
                </a:cubicBezTo>
                <a:cubicBezTo>
                  <a:pt x="70790" y="95657"/>
                  <a:pt x="71123" y="99802"/>
                  <a:pt x="72233" y="103909"/>
                </a:cubicBezTo>
                <a:cubicBezTo>
                  <a:pt x="77303" y="122855"/>
                  <a:pt x="96804" y="134105"/>
                  <a:pt x="115751" y="129035"/>
                </a:cubicBezTo>
                <a:cubicBezTo>
                  <a:pt x="134697" y="123966"/>
                  <a:pt x="145946" y="104464"/>
                  <a:pt x="140877" y="85518"/>
                </a:cubicBezTo>
                <a:cubicBezTo>
                  <a:pt x="136362" y="68607"/>
                  <a:pt x="120339" y="57838"/>
                  <a:pt x="103465" y="59318"/>
                </a:cubicBezTo>
                <a:cubicBezTo>
                  <a:pt x="105426" y="62760"/>
                  <a:pt x="106573" y="66756"/>
                  <a:pt x="106573" y="71049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28" name="Shape 6">
            <a:extLst>
              <a:ext uri="{FF2B5EF4-FFF2-40B4-BE49-F238E27FC236}">
                <a16:creationId xmlns:a16="http://schemas.microsoft.com/office/drawing/2014/main" id="{919BB72D-5FEA-4B6A-A7D3-E61A7B04F3B7}"/>
              </a:ext>
            </a:extLst>
          </p:cNvPr>
          <p:cNvSpPr/>
          <p:nvPr/>
        </p:nvSpPr>
        <p:spPr>
          <a:xfrm>
            <a:off x="6364356" y="2473336"/>
            <a:ext cx="506804" cy="51033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1A365D"/>
              </a:gs>
              <a:gs pos="100000">
                <a:srgbClr val="2B6CB0"/>
              </a:gs>
            </a:gsLst>
            <a:lin ang="2700000" scaled="1"/>
          </a:gradFill>
          <a:ln/>
        </p:spPr>
      </p:sp>
      <p:sp>
        <p:nvSpPr>
          <p:cNvPr id="129" name="Shape 7">
            <a:extLst>
              <a:ext uri="{FF2B5EF4-FFF2-40B4-BE49-F238E27FC236}">
                <a16:creationId xmlns:a16="http://schemas.microsoft.com/office/drawing/2014/main" id="{4FAD338A-A9EE-4EA0-BEDA-3EE2798CC5D7}"/>
              </a:ext>
            </a:extLst>
          </p:cNvPr>
          <p:cNvSpPr/>
          <p:nvPr/>
        </p:nvSpPr>
        <p:spPr>
          <a:xfrm>
            <a:off x="6502650" y="2688024"/>
            <a:ext cx="244583" cy="206727"/>
          </a:xfrm>
          <a:custGeom>
            <a:avLst/>
            <a:gdLst/>
            <a:ahLst/>
            <a:cxnLst/>
            <a:rect l="l" t="t" r="r" b="b"/>
            <a:pathLst>
              <a:path w="342900" h="342900">
                <a:moveTo>
                  <a:pt x="342900" y="21431"/>
                </a:moveTo>
                <a:cubicBezTo>
                  <a:pt x="342900" y="93829"/>
                  <a:pt x="291599" y="154238"/>
                  <a:pt x="223421" y="168369"/>
                </a:cubicBezTo>
                <a:cubicBezTo>
                  <a:pt x="218130" y="129458"/>
                  <a:pt x="200650" y="94431"/>
                  <a:pt x="174866" y="67308"/>
                </a:cubicBezTo>
                <a:cubicBezTo>
                  <a:pt x="201722" y="26789"/>
                  <a:pt x="247732" y="0"/>
                  <a:pt x="300038" y="0"/>
                </a:cubicBezTo>
                <a:lnTo>
                  <a:pt x="321469" y="0"/>
                </a:lnTo>
                <a:cubicBezTo>
                  <a:pt x="333323" y="0"/>
                  <a:pt x="342900" y="9577"/>
                  <a:pt x="342900" y="21431"/>
                </a:cubicBezTo>
                <a:close/>
                <a:moveTo>
                  <a:pt x="0" y="64294"/>
                </a:moveTo>
                <a:cubicBezTo>
                  <a:pt x="0" y="52440"/>
                  <a:pt x="9577" y="42863"/>
                  <a:pt x="21431" y="42863"/>
                </a:cubicBezTo>
                <a:lnTo>
                  <a:pt x="42863" y="42863"/>
                </a:lnTo>
                <a:cubicBezTo>
                  <a:pt x="125708" y="42863"/>
                  <a:pt x="192881" y="110036"/>
                  <a:pt x="192881" y="192881"/>
                </a:cubicBezTo>
                <a:lnTo>
                  <a:pt x="192881" y="321469"/>
                </a:lnTo>
                <a:cubicBezTo>
                  <a:pt x="192881" y="333323"/>
                  <a:pt x="183304" y="342900"/>
                  <a:pt x="171450" y="342900"/>
                </a:cubicBezTo>
                <a:cubicBezTo>
                  <a:pt x="159596" y="342900"/>
                  <a:pt x="150019" y="333323"/>
                  <a:pt x="150019" y="321469"/>
                </a:cubicBezTo>
                <a:lnTo>
                  <a:pt x="150019" y="214313"/>
                </a:lnTo>
                <a:cubicBezTo>
                  <a:pt x="67174" y="214313"/>
                  <a:pt x="0" y="147139"/>
                  <a:pt x="0" y="64294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57" name="Text 49">
            <a:extLst>
              <a:ext uri="{FF2B5EF4-FFF2-40B4-BE49-F238E27FC236}">
                <a16:creationId xmlns:a16="http://schemas.microsoft.com/office/drawing/2014/main" id="{925FECD6-A0AE-4ABE-85B9-AAF450B48075}"/>
              </a:ext>
            </a:extLst>
          </p:cNvPr>
          <p:cNvSpPr/>
          <p:nvPr/>
        </p:nvSpPr>
        <p:spPr>
          <a:xfrm>
            <a:off x="11593002" y="6516103"/>
            <a:ext cx="2253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5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1000" y="438150"/>
            <a:ext cx="457200" cy="457200"/>
          </a:xfrm>
          <a:prstGeom prst="roundRect">
            <a:avLst>
              <a:gd name="adj" fmla="val 25000"/>
            </a:avLst>
          </a:prstGeom>
          <a:gradFill flip="none" rotWithShape="1">
            <a:gsLst>
              <a:gs pos="0">
                <a:srgbClr val="1A365D"/>
              </a:gs>
              <a:gs pos="100000">
                <a:srgbClr val="2B6CB0"/>
              </a:gs>
            </a:gsLst>
            <a:lin ang="2700000" scaled="1"/>
          </a:gra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3" name="Shape 1"/>
          <p:cNvSpPr/>
          <p:nvPr/>
        </p:nvSpPr>
        <p:spPr>
          <a:xfrm>
            <a:off x="514350" y="57150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30932" y="104180"/>
                </a:moveTo>
                <a:lnTo>
                  <a:pt x="59903" y="104180"/>
                </a:lnTo>
                <a:cubicBezTo>
                  <a:pt x="60982" y="128178"/>
                  <a:pt x="66303" y="150279"/>
                  <a:pt x="73856" y="166464"/>
                </a:cubicBezTo>
                <a:cubicBezTo>
                  <a:pt x="78098" y="175580"/>
                  <a:pt x="82674" y="182017"/>
                  <a:pt x="86916" y="185961"/>
                </a:cubicBezTo>
                <a:cubicBezTo>
                  <a:pt x="91083" y="189867"/>
                  <a:pt x="93948" y="190500"/>
                  <a:pt x="95436" y="190500"/>
                </a:cubicBezTo>
                <a:cubicBezTo>
                  <a:pt x="96924" y="190500"/>
                  <a:pt x="99789" y="189867"/>
                  <a:pt x="103956" y="185961"/>
                </a:cubicBezTo>
                <a:cubicBezTo>
                  <a:pt x="108198" y="182017"/>
                  <a:pt x="112775" y="175543"/>
                  <a:pt x="117016" y="166464"/>
                </a:cubicBezTo>
                <a:cubicBezTo>
                  <a:pt x="124569" y="150279"/>
                  <a:pt x="129890" y="128178"/>
                  <a:pt x="130969" y="104180"/>
                </a:cubicBezTo>
                <a:close/>
                <a:moveTo>
                  <a:pt x="59866" y="86320"/>
                </a:moveTo>
                <a:lnTo>
                  <a:pt x="130894" y="86320"/>
                </a:lnTo>
                <a:cubicBezTo>
                  <a:pt x="129853" y="62322"/>
                  <a:pt x="124532" y="40221"/>
                  <a:pt x="116979" y="24036"/>
                </a:cubicBezTo>
                <a:cubicBezTo>
                  <a:pt x="112737" y="14957"/>
                  <a:pt x="108161" y="8483"/>
                  <a:pt x="103919" y="4539"/>
                </a:cubicBezTo>
                <a:cubicBezTo>
                  <a:pt x="99752" y="633"/>
                  <a:pt x="96887" y="0"/>
                  <a:pt x="95399" y="0"/>
                </a:cubicBezTo>
                <a:cubicBezTo>
                  <a:pt x="93911" y="0"/>
                  <a:pt x="91046" y="633"/>
                  <a:pt x="86878" y="4539"/>
                </a:cubicBezTo>
                <a:cubicBezTo>
                  <a:pt x="82637" y="8483"/>
                  <a:pt x="78060" y="14957"/>
                  <a:pt x="73819" y="24036"/>
                </a:cubicBezTo>
                <a:cubicBezTo>
                  <a:pt x="66266" y="40221"/>
                  <a:pt x="60945" y="62322"/>
                  <a:pt x="59866" y="86320"/>
                </a:cubicBezTo>
                <a:close/>
                <a:moveTo>
                  <a:pt x="42007" y="86320"/>
                </a:moveTo>
                <a:cubicBezTo>
                  <a:pt x="43309" y="54471"/>
                  <a:pt x="51532" y="24892"/>
                  <a:pt x="63550" y="5469"/>
                </a:cubicBezTo>
                <a:cubicBezTo>
                  <a:pt x="29282" y="17599"/>
                  <a:pt x="4056" y="48816"/>
                  <a:pt x="558" y="86320"/>
                </a:cubicBezTo>
                <a:lnTo>
                  <a:pt x="42007" y="86320"/>
                </a:lnTo>
                <a:close/>
                <a:moveTo>
                  <a:pt x="558" y="104180"/>
                </a:moveTo>
                <a:cubicBezTo>
                  <a:pt x="4056" y="141684"/>
                  <a:pt x="29282" y="172901"/>
                  <a:pt x="63550" y="185031"/>
                </a:cubicBezTo>
                <a:cubicBezTo>
                  <a:pt x="51532" y="165608"/>
                  <a:pt x="43309" y="136029"/>
                  <a:pt x="42007" y="104180"/>
                </a:cubicBezTo>
                <a:lnTo>
                  <a:pt x="558" y="104180"/>
                </a:lnTo>
                <a:close/>
                <a:moveTo>
                  <a:pt x="148791" y="104180"/>
                </a:moveTo>
                <a:cubicBezTo>
                  <a:pt x="147489" y="136029"/>
                  <a:pt x="139266" y="165608"/>
                  <a:pt x="127248" y="185031"/>
                </a:cubicBezTo>
                <a:cubicBezTo>
                  <a:pt x="161516" y="172864"/>
                  <a:pt x="186742" y="141684"/>
                  <a:pt x="190240" y="104180"/>
                </a:cubicBezTo>
                <a:lnTo>
                  <a:pt x="148791" y="104180"/>
                </a:lnTo>
                <a:close/>
                <a:moveTo>
                  <a:pt x="190240" y="86320"/>
                </a:moveTo>
                <a:cubicBezTo>
                  <a:pt x="186742" y="48816"/>
                  <a:pt x="161516" y="17599"/>
                  <a:pt x="127248" y="5469"/>
                </a:cubicBezTo>
                <a:cubicBezTo>
                  <a:pt x="139266" y="24892"/>
                  <a:pt x="147489" y="54471"/>
                  <a:pt x="148791" y="86320"/>
                </a:cubicBezTo>
                <a:lnTo>
                  <a:pt x="190240" y="86320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952500" y="381000"/>
            <a:ext cx="695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b="1" kern="0" spc="53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РАЗДЕЛ 01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952500" y="571500"/>
            <a:ext cx="705802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381000" y="1028700"/>
            <a:ext cx="914400" cy="381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4299E1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7" name="Shape 5"/>
          <p:cNvSpPr/>
          <p:nvPr/>
        </p:nvSpPr>
        <p:spPr>
          <a:xfrm>
            <a:off x="328465" y="1267070"/>
            <a:ext cx="11430000" cy="4953000"/>
          </a:xfrm>
          <a:prstGeom prst="roundRect">
            <a:avLst>
              <a:gd name="adj" fmla="val 2308"/>
            </a:avLst>
          </a:prstGeom>
          <a:solidFill>
            <a:srgbClr val="FFFFFF"/>
          </a:solidFill>
          <a:ln/>
          <a:effectLst>
            <a:outerShdw blurRad="57150" dist="3810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492759" y="1511367"/>
            <a:ext cx="609600" cy="6096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1A365D"/>
              </a:gs>
              <a:gs pos="100000">
                <a:srgbClr val="2B6CB0"/>
              </a:gs>
            </a:gsLst>
            <a:lin ang="2700000" scaled="1"/>
          </a:gradFill>
          <a:ln/>
        </p:spPr>
      </p:sp>
      <p:sp>
        <p:nvSpPr>
          <p:cNvPr id="9" name="Shape 7"/>
          <p:cNvSpPr/>
          <p:nvPr/>
        </p:nvSpPr>
        <p:spPr>
          <a:xfrm>
            <a:off x="654684" y="1701867"/>
            <a:ext cx="285750" cy="228600"/>
          </a:xfrm>
          <a:custGeom>
            <a:avLst/>
            <a:gdLst/>
            <a:ahLst/>
            <a:cxnLst/>
            <a:rect l="l" t="t" r="r" b="b"/>
            <a:pathLst>
              <a:path w="285750" h="228600">
                <a:moveTo>
                  <a:pt x="142875" y="7144"/>
                </a:moveTo>
                <a:cubicBezTo>
                  <a:pt x="168503" y="7144"/>
                  <a:pt x="189309" y="27950"/>
                  <a:pt x="189309" y="53578"/>
                </a:cubicBezTo>
                <a:cubicBezTo>
                  <a:pt x="189309" y="79206"/>
                  <a:pt x="168503" y="100013"/>
                  <a:pt x="142875" y="100013"/>
                </a:cubicBezTo>
                <a:cubicBezTo>
                  <a:pt x="117247" y="100013"/>
                  <a:pt x="96441" y="79206"/>
                  <a:pt x="96441" y="53578"/>
                </a:cubicBezTo>
                <a:cubicBezTo>
                  <a:pt x="96441" y="27950"/>
                  <a:pt x="117247" y="7144"/>
                  <a:pt x="142875" y="7144"/>
                </a:cubicBezTo>
                <a:close/>
                <a:moveTo>
                  <a:pt x="42863" y="39291"/>
                </a:moveTo>
                <a:cubicBezTo>
                  <a:pt x="60605" y="39291"/>
                  <a:pt x="75009" y="53695"/>
                  <a:pt x="75009" y="71438"/>
                </a:cubicBezTo>
                <a:cubicBezTo>
                  <a:pt x="75009" y="89180"/>
                  <a:pt x="60605" y="103584"/>
                  <a:pt x="42863" y="103584"/>
                </a:cubicBezTo>
                <a:cubicBezTo>
                  <a:pt x="25120" y="103584"/>
                  <a:pt x="10716" y="89180"/>
                  <a:pt x="10716" y="71438"/>
                </a:cubicBezTo>
                <a:cubicBezTo>
                  <a:pt x="10716" y="53695"/>
                  <a:pt x="25120" y="39291"/>
                  <a:pt x="42862" y="39291"/>
                </a:cubicBezTo>
                <a:close/>
                <a:moveTo>
                  <a:pt x="0" y="185738"/>
                </a:moveTo>
                <a:cubicBezTo>
                  <a:pt x="0" y="154171"/>
                  <a:pt x="25584" y="128588"/>
                  <a:pt x="57150" y="128588"/>
                </a:cubicBezTo>
                <a:cubicBezTo>
                  <a:pt x="62865" y="128588"/>
                  <a:pt x="68401" y="129436"/>
                  <a:pt x="73625" y="130999"/>
                </a:cubicBezTo>
                <a:cubicBezTo>
                  <a:pt x="58936" y="147429"/>
                  <a:pt x="50006" y="169128"/>
                  <a:pt x="50006" y="192881"/>
                </a:cubicBezTo>
                <a:lnTo>
                  <a:pt x="50006" y="200025"/>
                </a:lnTo>
                <a:cubicBezTo>
                  <a:pt x="50006" y="205115"/>
                  <a:pt x="51078" y="209937"/>
                  <a:pt x="52998" y="214313"/>
                </a:cubicBezTo>
                <a:lnTo>
                  <a:pt x="14288" y="214313"/>
                </a:lnTo>
                <a:cubicBezTo>
                  <a:pt x="6385" y="214313"/>
                  <a:pt x="0" y="207928"/>
                  <a:pt x="0" y="200025"/>
                </a:cubicBezTo>
                <a:lnTo>
                  <a:pt x="0" y="185738"/>
                </a:lnTo>
                <a:close/>
                <a:moveTo>
                  <a:pt x="232752" y="214313"/>
                </a:moveTo>
                <a:cubicBezTo>
                  <a:pt x="234672" y="209937"/>
                  <a:pt x="235744" y="205115"/>
                  <a:pt x="235744" y="200025"/>
                </a:cubicBezTo>
                <a:lnTo>
                  <a:pt x="235744" y="192881"/>
                </a:lnTo>
                <a:cubicBezTo>
                  <a:pt x="235744" y="169128"/>
                  <a:pt x="226814" y="147429"/>
                  <a:pt x="212125" y="130999"/>
                </a:cubicBezTo>
                <a:cubicBezTo>
                  <a:pt x="217349" y="129436"/>
                  <a:pt x="222885" y="128588"/>
                  <a:pt x="228600" y="128588"/>
                </a:cubicBezTo>
                <a:cubicBezTo>
                  <a:pt x="260166" y="128588"/>
                  <a:pt x="285750" y="154171"/>
                  <a:pt x="285750" y="185738"/>
                </a:cubicBezTo>
                <a:lnTo>
                  <a:pt x="285750" y="200025"/>
                </a:lnTo>
                <a:cubicBezTo>
                  <a:pt x="285750" y="207928"/>
                  <a:pt x="279365" y="214313"/>
                  <a:pt x="271463" y="214313"/>
                </a:cubicBezTo>
                <a:lnTo>
                  <a:pt x="232752" y="214313"/>
                </a:lnTo>
                <a:close/>
                <a:moveTo>
                  <a:pt x="210741" y="71438"/>
                </a:moveTo>
                <a:cubicBezTo>
                  <a:pt x="210741" y="53695"/>
                  <a:pt x="225145" y="39291"/>
                  <a:pt x="242888" y="39291"/>
                </a:cubicBezTo>
                <a:cubicBezTo>
                  <a:pt x="260630" y="39291"/>
                  <a:pt x="275034" y="53695"/>
                  <a:pt x="275034" y="71437"/>
                </a:cubicBezTo>
                <a:cubicBezTo>
                  <a:pt x="275034" y="89180"/>
                  <a:pt x="260630" y="103584"/>
                  <a:pt x="242888" y="103584"/>
                </a:cubicBezTo>
                <a:cubicBezTo>
                  <a:pt x="225145" y="103584"/>
                  <a:pt x="210741" y="89180"/>
                  <a:pt x="210741" y="71438"/>
                </a:cubicBezTo>
                <a:close/>
                <a:moveTo>
                  <a:pt x="71438" y="192881"/>
                </a:moveTo>
                <a:cubicBezTo>
                  <a:pt x="71438" y="153412"/>
                  <a:pt x="103406" y="121444"/>
                  <a:pt x="142875" y="121444"/>
                </a:cubicBezTo>
                <a:cubicBezTo>
                  <a:pt x="182344" y="121444"/>
                  <a:pt x="214313" y="153412"/>
                  <a:pt x="214313" y="192881"/>
                </a:cubicBezTo>
                <a:lnTo>
                  <a:pt x="214313" y="200025"/>
                </a:lnTo>
                <a:cubicBezTo>
                  <a:pt x="214313" y="207928"/>
                  <a:pt x="207928" y="214313"/>
                  <a:pt x="200025" y="214313"/>
                </a:cubicBezTo>
                <a:lnTo>
                  <a:pt x="85725" y="214313"/>
                </a:lnTo>
                <a:cubicBezTo>
                  <a:pt x="77822" y="214313"/>
                  <a:pt x="71438" y="207928"/>
                  <a:pt x="71438" y="200025"/>
                </a:cubicBezTo>
                <a:lnTo>
                  <a:pt x="71438" y="192881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1371600" y="1447800"/>
            <a:ext cx="27146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Международный форум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089202" y="1466850"/>
            <a:ext cx="1085850" cy="266700"/>
          </a:xfrm>
          <a:prstGeom prst="roundRect">
            <a:avLst>
              <a:gd name="adj" fmla="val 50000"/>
            </a:avLst>
          </a:prstGeom>
          <a:solidFill>
            <a:srgbClr val="4299E1">
              <a:alpha val="10196"/>
            </a:srgbClr>
          </a:solidFill>
          <a:ln/>
        </p:spPr>
      </p:sp>
      <p:sp>
        <p:nvSpPr>
          <p:cNvPr id="12" name="Text 10"/>
          <p:cNvSpPr/>
          <p:nvPr/>
        </p:nvSpPr>
        <p:spPr>
          <a:xfrm>
            <a:off x="4089202" y="1466850"/>
            <a:ext cx="1152525" cy="266700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4299E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октябрь 2025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243506" y="2295927"/>
            <a:ext cx="10287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ru-RU" sz="1200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Организаторы: </a:t>
            </a:r>
            <a:r>
              <a:rPr lang="en-US" sz="1200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МТСЗН РК</a:t>
            </a:r>
            <a:r>
              <a:rPr lang="ru-RU" sz="1200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,</a:t>
            </a:r>
            <a:r>
              <a:rPr lang="en-US" sz="1200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lang="en-US" sz="1200" dirty="0" err="1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Фонд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1234732" y="1776815"/>
            <a:ext cx="6634162" cy="490537"/>
          </a:xfrm>
          <a:prstGeom prst="roundRect">
            <a:avLst>
              <a:gd name="adj" fmla="val 13115"/>
            </a:avLst>
          </a:prstGeom>
          <a:gradFill flip="none" rotWithShape="1">
            <a:gsLst>
              <a:gs pos="0">
                <a:srgbClr val="1A365D">
                  <a:alpha val="5000"/>
                </a:srgbClr>
              </a:gs>
              <a:gs pos="100000">
                <a:srgbClr val="2B6CB0">
                  <a:alpha val="5000"/>
                </a:srgbClr>
              </a:gs>
            </a:gsLst>
            <a:lin ang="0" scaled="1"/>
          </a:gradFill>
          <a:ln w="12700">
            <a:solidFill>
              <a:srgbClr val="1A365D">
                <a:alpha val="10196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267240" y="1866873"/>
            <a:ext cx="1018264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«СОЦИАЛЬНЫЙ ВЕКТОР: ПРОФЕССИОНАЛИЗМ. ПРИЗНАНИЕ. ЦИФРОВОЕ БУДУЩЕЕ»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22697" y="2646710"/>
            <a:ext cx="192881" cy="171450"/>
          </a:xfrm>
          <a:custGeom>
            <a:avLst/>
            <a:gdLst/>
            <a:ahLst/>
            <a:cxnLst/>
            <a:rect l="l" t="t" r="r" b="b"/>
            <a:pathLst>
              <a:path w="192881" h="171450">
                <a:moveTo>
                  <a:pt x="21431" y="42863"/>
                </a:moveTo>
                <a:cubicBezTo>
                  <a:pt x="21431" y="22163"/>
                  <a:pt x="38237" y="5358"/>
                  <a:pt x="58936" y="5358"/>
                </a:cubicBezTo>
                <a:cubicBezTo>
                  <a:pt x="79635" y="5358"/>
                  <a:pt x="96441" y="22163"/>
                  <a:pt x="96441" y="42862"/>
                </a:cubicBezTo>
                <a:cubicBezTo>
                  <a:pt x="96441" y="63562"/>
                  <a:pt x="79635" y="80367"/>
                  <a:pt x="58936" y="80367"/>
                </a:cubicBezTo>
                <a:cubicBezTo>
                  <a:pt x="38237" y="80367"/>
                  <a:pt x="21431" y="63562"/>
                  <a:pt x="21431" y="42863"/>
                </a:cubicBezTo>
                <a:close/>
                <a:moveTo>
                  <a:pt x="0" y="155377"/>
                </a:moveTo>
                <a:cubicBezTo>
                  <a:pt x="0" y="122828"/>
                  <a:pt x="26387" y="96441"/>
                  <a:pt x="58936" y="96441"/>
                </a:cubicBezTo>
                <a:cubicBezTo>
                  <a:pt x="91485" y="96441"/>
                  <a:pt x="117872" y="122828"/>
                  <a:pt x="117872" y="155377"/>
                </a:cubicBezTo>
                <a:lnTo>
                  <a:pt x="117872" y="157386"/>
                </a:lnTo>
                <a:cubicBezTo>
                  <a:pt x="117872" y="165155"/>
                  <a:pt x="111576" y="171450"/>
                  <a:pt x="103808" y="171450"/>
                </a:cubicBezTo>
                <a:lnTo>
                  <a:pt x="14064" y="171450"/>
                </a:lnTo>
                <a:cubicBezTo>
                  <a:pt x="6295" y="171450"/>
                  <a:pt x="0" y="165155"/>
                  <a:pt x="0" y="157386"/>
                </a:cubicBezTo>
                <a:lnTo>
                  <a:pt x="0" y="155377"/>
                </a:lnTo>
                <a:close/>
                <a:moveTo>
                  <a:pt x="144661" y="21431"/>
                </a:moveTo>
                <a:cubicBezTo>
                  <a:pt x="162403" y="21431"/>
                  <a:pt x="176808" y="35836"/>
                  <a:pt x="176808" y="53578"/>
                </a:cubicBezTo>
                <a:cubicBezTo>
                  <a:pt x="176808" y="71320"/>
                  <a:pt x="162403" y="85725"/>
                  <a:pt x="144661" y="85725"/>
                </a:cubicBezTo>
                <a:cubicBezTo>
                  <a:pt x="126919" y="85725"/>
                  <a:pt x="112514" y="71320"/>
                  <a:pt x="112514" y="53578"/>
                </a:cubicBezTo>
                <a:cubicBezTo>
                  <a:pt x="112514" y="35836"/>
                  <a:pt x="126919" y="21431"/>
                  <a:pt x="144661" y="21431"/>
                </a:cubicBezTo>
                <a:close/>
                <a:moveTo>
                  <a:pt x="144661" y="101798"/>
                </a:moveTo>
                <a:cubicBezTo>
                  <a:pt x="171283" y="101798"/>
                  <a:pt x="192881" y="123397"/>
                  <a:pt x="192881" y="150019"/>
                </a:cubicBezTo>
                <a:lnTo>
                  <a:pt x="192881" y="157520"/>
                </a:lnTo>
                <a:cubicBezTo>
                  <a:pt x="192881" y="165222"/>
                  <a:pt x="186653" y="171450"/>
                  <a:pt x="178951" y="171450"/>
                </a:cubicBezTo>
                <a:lnTo>
                  <a:pt x="130463" y="171450"/>
                </a:lnTo>
                <a:cubicBezTo>
                  <a:pt x="132673" y="167264"/>
                  <a:pt x="133945" y="162476"/>
                  <a:pt x="133945" y="157386"/>
                </a:cubicBezTo>
                <a:lnTo>
                  <a:pt x="133945" y="155377"/>
                </a:lnTo>
                <a:cubicBezTo>
                  <a:pt x="133945" y="138131"/>
                  <a:pt x="128119" y="122259"/>
                  <a:pt x="118374" y="109601"/>
                </a:cubicBezTo>
                <a:cubicBezTo>
                  <a:pt x="125942" y="104678"/>
                  <a:pt x="134983" y="101798"/>
                  <a:pt x="144661" y="101798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17" name="Text 15"/>
          <p:cNvSpPr/>
          <p:nvPr/>
        </p:nvSpPr>
        <p:spPr>
          <a:xfrm>
            <a:off x="908187" y="2599085"/>
            <a:ext cx="52768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Участники форума</a:t>
            </a:r>
            <a:endParaRPr lang="en-US" sz="1600" dirty="0"/>
          </a:p>
        </p:txBody>
      </p:sp>
      <p:grpSp>
        <p:nvGrpSpPr>
          <p:cNvPr id="42" name="Группа 41">
            <a:extLst>
              <a:ext uri="{FF2B5EF4-FFF2-40B4-BE49-F238E27FC236}">
                <a16:creationId xmlns:a16="http://schemas.microsoft.com/office/drawing/2014/main" id="{C5BCAFE8-28A7-1F7E-2165-885D554C832B}"/>
              </a:ext>
            </a:extLst>
          </p:cNvPr>
          <p:cNvGrpSpPr/>
          <p:nvPr/>
        </p:nvGrpSpPr>
        <p:grpSpPr>
          <a:xfrm>
            <a:off x="609599" y="2894360"/>
            <a:ext cx="5575437" cy="759927"/>
            <a:chOff x="609600" y="3467099"/>
            <a:chExt cx="5445194" cy="713959"/>
          </a:xfrm>
        </p:grpSpPr>
        <p:sp>
          <p:nvSpPr>
            <p:cNvPr id="18" name="Shape 16"/>
            <p:cNvSpPr/>
            <p:nvPr/>
          </p:nvSpPr>
          <p:spPr>
            <a:xfrm>
              <a:off x="609600" y="3467099"/>
              <a:ext cx="5445194" cy="650916"/>
            </a:xfrm>
            <a:prstGeom prst="roundRect">
              <a:avLst>
                <a:gd name="adj" fmla="val 22222"/>
              </a:avLst>
            </a:prstGeom>
            <a:solidFill>
              <a:srgbClr val="F0F4F8"/>
            </a:solidFill>
            <a:ln/>
          </p:spPr>
        </p:sp>
        <p:sp>
          <p:nvSpPr>
            <p:cNvPr id="19" name="Shape 17"/>
            <p:cNvSpPr/>
            <p:nvPr/>
          </p:nvSpPr>
          <p:spPr>
            <a:xfrm>
              <a:off x="704850" y="3581400"/>
              <a:ext cx="152400" cy="152400"/>
            </a:xfrm>
            <a:custGeom>
              <a:avLst/>
              <a:gdLst/>
              <a:ahLst/>
              <a:cxnLst/>
              <a:rect l="l" t="t" r="r" b="b"/>
              <a:pathLst>
                <a:path w="152400" h="152400">
                  <a:moveTo>
                    <a:pt x="76200" y="152400"/>
                  </a:moveTo>
                  <a:cubicBezTo>
                    <a:pt x="118256" y="152400"/>
                    <a:pt x="152400" y="118256"/>
                    <a:pt x="152400" y="76200"/>
                  </a:cubicBezTo>
                  <a:cubicBezTo>
                    <a:pt x="152400" y="34144"/>
                    <a:pt x="118256" y="0"/>
                    <a:pt x="76200" y="0"/>
                  </a:cubicBezTo>
                  <a:cubicBezTo>
                    <a:pt x="34144" y="0"/>
                    <a:pt x="0" y="34144"/>
                    <a:pt x="0" y="76200"/>
                  </a:cubicBezTo>
                  <a:cubicBezTo>
                    <a:pt x="0" y="118256"/>
                    <a:pt x="34144" y="152400"/>
                    <a:pt x="76200" y="152400"/>
                  </a:cubicBezTo>
                  <a:close/>
                  <a:moveTo>
                    <a:pt x="101322" y="63311"/>
                  </a:moveTo>
                  <a:lnTo>
                    <a:pt x="77510" y="101411"/>
                  </a:lnTo>
                  <a:cubicBezTo>
                    <a:pt x="76260" y="103406"/>
                    <a:pt x="74116" y="104656"/>
                    <a:pt x="71765" y="104775"/>
                  </a:cubicBezTo>
                  <a:cubicBezTo>
                    <a:pt x="69413" y="104894"/>
                    <a:pt x="67151" y="103823"/>
                    <a:pt x="65752" y="101918"/>
                  </a:cubicBezTo>
                  <a:lnTo>
                    <a:pt x="51465" y="82867"/>
                  </a:lnTo>
                  <a:cubicBezTo>
                    <a:pt x="49084" y="79712"/>
                    <a:pt x="49738" y="75248"/>
                    <a:pt x="52894" y="72866"/>
                  </a:cubicBezTo>
                  <a:cubicBezTo>
                    <a:pt x="56049" y="70485"/>
                    <a:pt x="60514" y="71140"/>
                    <a:pt x="62895" y="74295"/>
                  </a:cubicBezTo>
                  <a:lnTo>
                    <a:pt x="70931" y="85011"/>
                  </a:lnTo>
                  <a:lnTo>
                    <a:pt x="89208" y="55751"/>
                  </a:lnTo>
                  <a:cubicBezTo>
                    <a:pt x="91291" y="52417"/>
                    <a:pt x="95696" y="51375"/>
                    <a:pt x="99060" y="53489"/>
                  </a:cubicBezTo>
                  <a:cubicBezTo>
                    <a:pt x="102424" y="55602"/>
                    <a:pt x="103436" y="59978"/>
                    <a:pt x="101322" y="63341"/>
                  </a:cubicBezTo>
                  <a:close/>
                </a:path>
              </a:pathLst>
            </a:custGeom>
            <a:solidFill>
              <a:srgbClr val="2B6CB0"/>
            </a:solidFill>
            <a:ln/>
          </p:spPr>
        </p:sp>
        <p:sp>
          <p:nvSpPr>
            <p:cNvPr id="20" name="Text 18"/>
            <p:cNvSpPr/>
            <p:nvPr/>
          </p:nvSpPr>
          <p:spPr>
            <a:xfrm>
              <a:off x="978278" y="3548063"/>
              <a:ext cx="5053406" cy="63299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just">
                <a:lnSpc>
                  <a:spcPct val="120000"/>
                </a:lnSpc>
              </a:pPr>
              <a:r>
                <a:rPr lang="ru-RU" sz="1000" dirty="0">
                  <a:solidFill>
                    <a:srgbClr val="2B6CB0"/>
                  </a:solidFill>
                  <a:latin typeface="Arial" panose="020B0604020202020204" pitchFamily="34" charset="0"/>
                  <a:ea typeface="MiSans" pitchFamily="34" charset="-122"/>
                  <a:cs typeface="Arial" panose="020B0604020202020204" pitchFamily="34" charset="0"/>
                </a:rPr>
                <a:t>Премьер-Министра</a:t>
              </a:r>
              <a:r>
                <a:rPr lang="ru-RU" sz="1000" b="1" dirty="0">
                  <a:solidFill>
                    <a:srgbClr val="2B6CB0"/>
                  </a:solidFill>
                  <a:latin typeface="Arial" panose="020B0604020202020204" pitchFamily="34" charset="0"/>
                  <a:ea typeface="MiSans" pitchFamily="34" charset="-122"/>
                  <a:cs typeface="Arial" panose="020B0604020202020204" pitchFamily="34" charset="0"/>
                </a:rPr>
                <a:t> </a:t>
              </a:r>
              <a:r>
                <a:rPr lang="ru-RU" sz="1000" dirty="0">
                  <a:solidFill>
                    <a:srgbClr val="2B6CB0"/>
                  </a:solidFill>
                  <a:latin typeface="Arial" panose="020B0604020202020204" pitchFamily="34" charset="0"/>
                  <a:ea typeface="MiSans" pitchFamily="34" charset="-122"/>
                  <a:cs typeface="Arial" panose="020B0604020202020204" pitchFamily="34" charset="0"/>
                </a:rPr>
                <a:t>РК </a:t>
              </a:r>
              <a:r>
                <a:rPr lang="ru-RU" sz="1000" dirty="0" err="1">
                  <a:solidFill>
                    <a:srgbClr val="2B6CB0"/>
                  </a:solidFill>
                  <a:latin typeface="Arial" panose="020B0604020202020204" pitchFamily="34" charset="0"/>
                  <a:ea typeface="MiSans" pitchFamily="34" charset="-122"/>
                  <a:cs typeface="Arial" panose="020B0604020202020204" pitchFamily="34" charset="0"/>
                </a:rPr>
                <a:t>Бектенов</a:t>
              </a:r>
              <a:r>
                <a:rPr lang="ru-RU" sz="1000" dirty="0">
                  <a:solidFill>
                    <a:srgbClr val="2B6CB0"/>
                  </a:solidFill>
                  <a:latin typeface="Arial" panose="020B0604020202020204" pitchFamily="34" charset="0"/>
                  <a:ea typeface="MiSans" pitchFamily="34" charset="-122"/>
                  <a:cs typeface="Arial" panose="020B0604020202020204" pitchFamily="34" charset="0"/>
                </a:rPr>
                <a:t> О. А., </a:t>
              </a:r>
            </a:p>
            <a:p>
              <a:pPr algn="just">
                <a:lnSpc>
                  <a:spcPct val="120000"/>
                </a:lnSpc>
              </a:pPr>
              <a:r>
                <a:rPr lang="ru-RU" sz="1000" dirty="0">
                  <a:solidFill>
                    <a:srgbClr val="2B6CB0"/>
                  </a:solidFill>
                  <a:latin typeface="Arial" panose="020B0604020202020204" pitchFamily="34" charset="0"/>
                  <a:ea typeface="MiSans" pitchFamily="34" charset="-122"/>
                  <a:cs typeface="Arial" panose="020B0604020202020204" pitchFamily="34" charset="0"/>
                </a:rPr>
                <a:t>представители Администрации Президента РК, Правительства РК, Парламента РК, государственных органов, международных и неправительственных организаций</a:t>
              </a:r>
            </a:p>
            <a:p>
              <a:pPr>
                <a:lnSpc>
                  <a:spcPct val="120000"/>
                </a:lnSpc>
              </a:pPr>
              <a:endParaRPr lang="ru-RU" sz="1050" b="1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endParaRPr>
            </a:p>
          </p:txBody>
        </p:sp>
      </p:grp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E3EE6123-14A3-896A-CD8E-7CCA7B99FF44}"/>
              </a:ext>
            </a:extLst>
          </p:cNvPr>
          <p:cNvGrpSpPr/>
          <p:nvPr/>
        </p:nvGrpSpPr>
        <p:grpSpPr>
          <a:xfrm>
            <a:off x="609599" y="3696760"/>
            <a:ext cx="5551773" cy="342900"/>
            <a:chOff x="567023" y="3953690"/>
            <a:chExt cx="5410200" cy="342900"/>
          </a:xfrm>
        </p:grpSpPr>
        <p:sp>
          <p:nvSpPr>
            <p:cNvPr id="21" name="Shape 19"/>
            <p:cNvSpPr/>
            <p:nvPr/>
          </p:nvSpPr>
          <p:spPr>
            <a:xfrm>
              <a:off x="567023" y="3953690"/>
              <a:ext cx="5410200" cy="342900"/>
            </a:xfrm>
            <a:prstGeom prst="roundRect">
              <a:avLst>
                <a:gd name="adj" fmla="val 22222"/>
              </a:avLst>
            </a:prstGeom>
            <a:solidFill>
              <a:srgbClr val="F0F4F8"/>
            </a:solidFill>
            <a:ln/>
          </p:spPr>
        </p:sp>
        <p:sp>
          <p:nvSpPr>
            <p:cNvPr id="22" name="Shape 20"/>
            <p:cNvSpPr/>
            <p:nvPr/>
          </p:nvSpPr>
          <p:spPr>
            <a:xfrm>
              <a:off x="704850" y="4000500"/>
              <a:ext cx="152400" cy="152400"/>
            </a:xfrm>
            <a:custGeom>
              <a:avLst/>
              <a:gdLst/>
              <a:ahLst/>
              <a:cxnLst/>
              <a:rect l="l" t="t" r="r" b="b"/>
              <a:pathLst>
                <a:path w="152400" h="152400">
                  <a:moveTo>
                    <a:pt x="76200" y="152400"/>
                  </a:moveTo>
                  <a:cubicBezTo>
                    <a:pt x="118256" y="152400"/>
                    <a:pt x="152400" y="118256"/>
                    <a:pt x="152400" y="76200"/>
                  </a:cubicBezTo>
                  <a:cubicBezTo>
                    <a:pt x="152400" y="34144"/>
                    <a:pt x="118256" y="0"/>
                    <a:pt x="76200" y="0"/>
                  </a:cubicBezTo>
                  <a:cubicBezTo>
                    <a:pt x="34144" y="0"/>
                    <a:pt x="0" y="34144"/>
                    <a:pt x="0" y="76200"/>
                  </a:cubicBezTo>
                  <a:cubicBezTo>
                    <a:pt x="0" y="118256"/>
                    <a:pt x="34144" y="152400"/>
                    <a:pt x="76200" y="152400"/>
                  </a:cubicBezTo>
                  <a:close/>
                  <a:moveTo>
                    <a:pt x="101322" y="63311"/>
                  </a:moveTo>
                  <a:lnTo>
                    <a:pt x="77510" y="101411"/>
                  </a:lnTo>
                  <a:cubicBezTo>
                    <a:pt x="76260" y="103406"/>
                    <a:pt x="74116" y="104656"/>
                    <a:pt x="71765" y="104775"/>
                  </a:cubicBezTo>
                  <a:cubicBezTo>
                    <a:pt x="69413" y="104894"/>
                    <a:pt x="67151" y="103823"/>
                    <a:pt x="65752" y="101918"/>
                  </a:cubicBezTo>
                  <a:lnTo>
                    <a:pt x="51465" y="82867"/>
                  </a:lnTo>
                  <a:cubicBezTo>
                    <a:pt x="49084" y="79712"/>
                    <a:pt x="49738" y="75248"/>
                    <a:pt x="52894" y="72866"/>
                  </a:cubicBezTo>
                  <a:cubicBezTo>
                    <a:pt x="56049" y="70485"/>
                    <a:pt x="60514" y="71140"/>
                    <a:pt x="62895" y="74295"/>
                  </a:cubicBezTo>
                  <a:lnTo>
                    <a:pt x="70931" y="85011"/>
                  </a:lnTo>
                  <a:lnTo>
                    <a:pt x="89208" y="55751"/>
                  </a:lnTo>
                  <a:cubicBezTo>
                    <a:pt x="91291" y="52417"/>
                    <a:pt x="95696" y="51375"/>
                    <a:pt x="99060" y="53489"/>
                  </a:cubicBezTo>
                  <a:cubicBezTo>
                    <a:pt x="102424" y="55602"/>
                    <a:pt x="103436" y="59978"/>
                    <a:pt x="101322" y="63341"/>
                  </a:cubicBezTo>
                  <a:close/>
                </a:path>
              </a:pathLst>
            </a:custGeom>
            <a:solidFill>
              <a:srgbClr val="2B6CB0"/>
            </a:solidFill>
            <a:ln/>
          </p:spPr>
        </p:sp>
        <p:sp>
          <p:nvSpPr>
            <p:cNvPr id="23" name="Text 21"/>
            <p:cNvSpPr/>
            <p:nvPr/>
          </p:nvSpPr>
          <p:spPr>
            <a:xfrm>
              <a:off x="952500" y="3962399"/>
              <a:ext cx="4743450" cy="29113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>
                <a:lnSpc>
                  <a:spcPct val="120000"/>
                </a:lnSpc>
              </a:pPr>
              <a:r>
                <a:rPr lang="ru-RU" sz="1050" dirty="0">
                  <a:solidFill>
                    <a:srgbClr val="2B6CB0"/>
                  </a:solidFill>
                  <a:latin typeface="MiSans" pitchFamily="34" charset="0"/>
                  <a:ea typeface="MiSans" pitchFamily="34" charset="-122"/>
                  <a:cs typeface="MiSans" pitchFamily="34" charset="-120"/>
                </a:rPr>
                <a:t> </a:t>
              </a:r>
              <a:r>
                <a:rPr lang="ru-RU" sz="1000" dirty="0">
                  <a:solidFill>
                    <a:srgbClr val="2B6CB0"/>
                  </a:solidFill>
                  <a:latin typeface="Arial" panose="020B0604020202020204" pitchFamily="34" charset="0"/>
                  <a:ea typeface="MiSans" pitchFamily="34" charset="-122"/>
                  <a:cs typeface="Arial" panose="020B0604020202020204" pitchFamily="34" charset="0"/>
                </a:rPr>
                <a:t>Региональные представители системы социального </a:t>
              </a:r>
              <a:r>
                <a:rPr lang="ru-RU" sz="1000" dirty="0">
                  <a:solidFill>
                    <a:srgbClr val="2B6CB0"/>
                  </a:solidFill>
                  <a:highlight>
                    <a:srgbClr val="F0F4F8"/>
                  </a:highlight>
                  <a:latin typeface="Arial" panose="020B0604020202020204" pitchFamily="34" charset="0"/>
                  <a:ea typeface="MiSans" pitchFamily="34" charset="-122"/>
                  <a:cs typeface="Arial" panose="020B0604020202020204" pitchFamily="34" charset="0"/>
                </a:rPr>
                <a:t>обеспечения</a:t>
              </a:r>
              <a:endParaRPr lang="ru-RU" sz="1050" dirty="0">
                <a:solidFill>
                  <a:srgbClr val="2B6CB0"/>
                </a:solidFill>
                <a:highlight>
                  <a:srgbClr val="F0F4F8"/>
                </a:highlight>
                <a:latin typeface="MiSans" pitchFamily="34" charset="0"/>
                <a:ea typeface="MiSans" pitchFamily="34" charset="-122"/>
                <a:cs typeface="MiSans" pitchFamily="34" charset="-120"/>
              </a:endParaRPr>
            </a:p>
          </p:txBody>
        </p:sp>
      </p:grp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id="{C107ABD5-6C12-4516-6A3F-1D4795D39617}"/>
              </a:ext>
            </a:extLst>
          </p:cNvPr>
          <p:cNvGrpSpPr/>
          <p:nvPr/>
        </p:nvGrpSpPr>
        <p:grpSpPr>
          <a:xfrm>
            <a:off x="609598" y="4096240"/>
            <a:ext cx="5551773" cy="509877"/>
            <a:chOff x="600074" y="4381500"/>
            <a:chExt cx="5551773" cy="533400"/>
          </a:xfrm>
        </p:grpSpPr>
        <p:sp>
          <p:nvSpPr>
            <p:cNvPr id="24" name="Shape 22"/>
            <p:cNvSpPr/>
            <p:nvPr/>
          </p:nvSpPr>
          <p:spPr>
            <a:xfrm>
              <a:off x="600074" y="4381500"/>
              <a:ext cx="5551773" cy="533400"/>
            </a:xfrm>
            <a:prstGeom prst="roundRect">
              <a:avLst>
                <a:gd name="adj" fmla="val 14286"/>
              </a:avLst>
            </a:prstGeom>
            <a:solidFill>
              <a:srgbClr val="F0F4F8"/>
            </a:solidFill>
            <a:ln/>
          </p:spPr>
        </p:sp>
        <p:sp>
          <p:nvSpPr>
            <p:cNvPr id="25" name="Shape 23"/>
            <p:cNvSpPr/>
            <p:nvPr/>
          </p:nvSpPr>
          <p:spPr>
            <a:xfrm>
              <a:off x="688263" y="4518958"/>
              <a:ext cx="152400" cy="152400"/>
            </a:xfrm>
            <a:custGeom>
              <a:avLst/>
              <a:gdLst/>
              <a:ahLst/>
              <a:cxnLst/>
              <a:rect l="l" t="t" r="r" b="b"/>
              <a:pathLst>
                <a:path w="152400" h="152400">
                  <a:moveTo>
                    <a:pt x="76200" y="152400"/>
                  </a:moveTo>
                  <a:cubicBezTo>
                    <a:pt x="118256" y="152400"/>
                    <a:pt x="152400" y="118256"/>
                    <a:pt x="152400" y="76200"/>
                  </a:cubicBezTo>
                  <a:cubicBezTo>
                    <a:pt x="152400" y="34144"/>
                    <a:pt x="118256" y="0"/>
                    <a:pt x="76200" y="0"/>
                  </a:cubicBezTo>
                  <a:cubicBezTo>
                    <a:pt x="34144" y="0"/>
                    <a:pt x="0" y="34144"/>
                    <a:pt x="0" y="76200"/>
                  </a:cubicBezTo>
                  <a:cubicBezTo>
                    <a:pt x="0" y="118256"/>
                    <a:pt x="34144" y="152400"/>
                    <a:pt x="76200" y="152400"/>
                  </a:cubicBezTo>
                  <a:close/>
                  <a:moveTo>
                    <a:pt x="101322" y="63311"/>
                  </a:moveTo>
                  <a:lnTo>
                    <a:pt x="77510" y="101411"/>
                  </a:lnTo>
                  <a:cubicBezTo>
                    <a:pt x="76260" y="103406"/>
                    <a:pt x="74116" y="104656"/>
                    <a:pt x="71765" y="104775"/>
                  </a:cubicBezTo>
                  <a:cubicBezTo>
                    <a:pt x="69413" y="104894"/>
                    <a:pt x="67151" y="103823"/>
                    <a:pt x="65752" y="101918"/>
                  </a:cubicBezTo>
                  <a:lnTo>
                    <a:pt x="51465" y="82867"/>
                  </a:lnTo>
                  <a:cubicBezTo>
                    <a:pt x="49084" y="79712"/>
                    <a:pt x="49738" y="75248"/>
                    <a:pt x="52894" y="72866"/>
                  </a:cubicBezTo>
                  <a:cubicBezTo>
                    <a:pt x="56049" y="70485"/>
                    <a:pt x="60514" y="71140"/>
                    <a:pt x="62895" y="74295"/>
                  </a:cubicBezTo>
                  <a:lnTo>
                    <a:pt x="70931" y="85011"/>
                  </a:lnTo>
                  <a:lnTo>
                    <a:pt x="89208" y="55751"/>
                  </a:lnTo>
                  <a:cubicBezTo>
                    <a:pt x="91291" y="52417"/>
                    <a:pt x="95696" y="51375"/>
                    <a:pt x="99060" y="53489"/>
                  </a:cubicBezTo>
                  <a:cubicBezTo>
                    <a:pt x="102424" y="55602"/>
                    <a:pt x="103436" y="59978"/>
                    <a:pt x="101322" y="63341"/>
                  </a:cubicBezTo>
                  <a:close/>
                </a:path>
              </a:pathLst>
            </a:custGeom>
            <a:solidFill>
              <a:srgbClr val="2B6CB0"/>
            </a:solidFill>
            <a:ln/>
          </p:spPr>
        </p:sp>
        <p:sp>
          <p:nvSpPr>
            <p:cNvPr id="26" name="Text 24"/>
            <p:cNvSpPr/>
            <p:nvPr/>
          </p:nvSpPr>
          <p:spPr>
            <a:xfrm>
              <a:off x="952500" y="4448602"/>
              <a:ext cx="5057775" cy="273717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>
                <a:lnSpc>
                  <a:spcPct val="120000"/>
                </a:lnSpc>
              </a:pPr>
              <a:r>
                <a:rPr lang="ru-RU" sz="1000" dirty="0">
                  <a:solidFill>
                    <a:srgbClr val="2B6CB0"/>
                  </a:solidFill>
                  <a:latin typeface="Arial" panose="020B0604020202020204" pitchFamily="34" charset="0"/>
                  <a:ea typeface="MiSans" pitchFamily="34" charset="-122"/>
                  <a:cs typeface="Arial" panose="020B0604020202020204" pitchFamily="34" charset="0"/>
                </a:rPr>
                <a:t>Эксперты стран-членов Международной ассоциации социального обеспечения</a:t>
              </a:r>
            </a:p>
          </p:txBody>
        </p:sp>
      </p:grpSp>
      <p:sp>
        <p:nvSpPr>
          <p:cNvPr id="33" name="Shape 31"/>
          <p:cNvSpPr/>
          <p:nvPr/>
        </p:nvSpPr>
        <p:spPr>
          <a:xfrm>
            <a:off x="673169" y="4714874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150019" y="85725"/>
                </a:moveTo>
                <a:cubicBezTo>
                  <a:pt x="150019" y="50240"/>
                  <a:pt x="121210" y="21431"/>
                  <a:pt x="85725" y="21431"/>
                </a:cubicBezTo>
                <a:cubicBezTo>
                  <a:pt x="50240" y="21431"/>
                  <a:pt x="21431" y="50240"/>
                  <a:pt x="21431" y="85725"/>
                </a:cubicBezTo>
                <a:cubicBezTo>
                  <a:pt x="21431" y="121210"/>
                  <a:pt x="50240" y="150019"/>
                  <a:pt x="85725" y="150019"/>
                </a:cubicBezTo>
                <a:cubicBezTo>
                  <a:pt x="121210" y="150019"/>
                  <a:pt x="150019" y="121210"/>
                  <a:pt x="150019" y="85725"/>
                </a:cubicBezTo>
                <a:close/>
                <a:moveTo>
                  <a:pt x="0" y="85725"/>
                </a:moveTo>
                <a:cubicBezTo>
                  <a:pt x="0" y="38412"/>
                  <a:pt x="38412" y="0"/>
                  <a:pt x="85725" y="0"/>
                </a:cubicBezTo>
                <a:cubicBezTo>
                  <a:pt x="133038" y="0"/>
                  <a:pt x="171450" y="38412"/>
                  <a:pt x="171450" y="85725"/>
                </a:cubicBezTo>
                <a:cubicBezTo>
                  <a:pt x="171450" y="133038"/>
                  <a:pt x="133038" y="171450"/>
                  <a:pt x="85725" y="171450"/>
                </a:cubicBezTo>
                <a:cubicBezTo>
                  <a:pt x="38412" y="171450"/>
                  <a:pt x="0" y="133038"/>
                  <a:pt x="0" y="85725"/>
                </a:cubicBezTo>
                <a:close/>
                <a:moveTo>
                  <a:pt x="85725" y="112514"/>
                </a:moveTo>
                <a:cubicBezTo>
                  <a:pt x="100510" y="112514"/>
                  <a:pt x="112514" y="100510"/>
                  <a:pt x="112514" y="85725"/>
                </a:cubicBezTo>
                <a:cubicBezTo>
                  <a:pt x="112514" y="70940"/>
                  <a:pt x="100510" y="58936"/>
                  <a:pt x="85725" y="58936"/>
                </a:cubicBezTo>
                <a:cubicBezTo>
                  <a:pt x="70940" y="58936"/>
                  <a:pt x="58936" y="70940"/>
                  <a:pt x="58936" y="85725"/>
                </a:cubicBezTo>
                <a:cubicBezTo>
                  <a:pt x="58936" y="100510"/>
                  <a:pt x="70940" y="112514"/>
                  <a:pt x="85725" y="112514"/>
                </a:cubicBezTo>
                <a:close/>
                <a:moveTo>
                  <a:pt x="85725" y="37505"/>
                </a:moveTo>
                <a:cubicBezTo>
                  <a:pt x="112339" y="37505"/>
                  <a:pt x="133945" y="59111"/>
                  <a:pt x="133945" y="85725"/>
                </a:cubicBezTo>
                <a:cubicBezTo>
                  <a:pt x="133945" y="112339"/>
                  <a:pt x="112339" y="133945"/>
                  <a:pt x="85725" y="133945"/>
                </a:cubicBezTo>
                <a:cubicBezTo>
                  <a:pt x="59111" y="133945"/>
                  <a:pt x="37505" y="112339"/>
                  <a:pt x="37505" y="85725"/>
                </a:cubicBezTo>
                <a:cubicBezTo>
                  <a:pt x="37505" y="59111"/>
                  <a:pt x="59111" y="37505"/>
                  <a:pt x="85725" y="37505"/>
                </a:cubicBezTo>
                <a:close/>
                <a:moveTo>
                  <a:pt x="75009" y="85725"/>
                </a:moveTo>
                <a:cubicBezTo>
                  <a:pt x="75009" y="79811"/>
                  <a:pt x="79811" y="75009"/>
                  <a:pt x="85725" y="75009"/>
                </a:cubicBezTo>
                <a:cubicBezTo>
                  <a:pt x="91639" y="75009"/>
                  <a:pt x="96441" y="79811"/>
                  <a:pt x="96441" y="85725"/>
                </a:cubicBezTo>
                <a:cubicBezTo>
                  <a:pt x="96441" y="91639"/>
                  <a:pt x="91639" y="96441"/>
                  <a:pt x="85725" y="96441"/>
                </a:cubicBezTo>
                <a:cubicBezTo>
                  <a:pt x="79811" y="96441"/>
                  <a:pt x="75009" y="91639"/>
                  <a:pt x="75009" y="85725"/>
                </a:cubicBezTo>
                <a:close/>
              </a:path>
            </a:pathLst>
          </a:custGeom>
          <a:solidFill>
            <a:srgbClr val="2B6CB0"/>
          </a:solidFill>
          <a:ln/>
        </p:spPr>
      </p:sp>
      <p:sp>
        <p:nvSpPr>
          <p:cNvPr id="34" name="Text 32"/>
          <p:cNvSpPr/>
          <p:nvPr/>
        </p:nvSpPr>
        <p:spPr>
          <a:xfrm>
            <a:off x="908187" y="4624097"/>
            <a:ext cx="5276850" cy="293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Главная цель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622697" y="4952754"/>
            <a:ext cx="5507253" cy="1028492"/>
          </a:xfrm>
          <a:prstGeom prst="roundRect">
            <a:avLst>
              <a:gd name="adj" fmla="val 4908"/>
            </a:avLst>
          </a:prstGeom>
          <a:gradFill flip="none" rotWithShape="1">
            <a:gsLst>
              <a:gs pos="0">
                <a:srgbClr val="4299E1">
                  <a:alpha val="5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 w="12700">
            <a:solidFill>
              <a:srgbClr val="4299E1">
                <a:alpha val="10196"/>
              </a:srgbClr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811280" y="4891711"/>
            <a:ext cx="5122381" cy="11314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just">
              <a:lnSpc>
                <a:spcPct val="140000"/>
              </a:lnSpc>
            </a:pPr>
            <a:r>
              <a:rPr lang="en-US" sz="11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Обсуждение актуальных вопросов повышения эффективности социальной поддержки населения, обмен опытом в сфере социального обеспечения, а также рассмотрение лучших международных практик развития системы обязательного </a:t>
            </a:r>
            <a:r>
              <a:rPr lang="en-US" sz="1100" dirty="0" err="1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социального</a:t>
            </a:r>
            <a:r>
              <a:rPr lang="en-US" sz="11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 </a:t>
            </a:r>
            <a:r>
              <a:rPr lang="en-US" sz="1100" dirty="0" err="1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страхования</a:t>
            </a:r>
            <a:endParaRPr lang="en-US" sz="1400" dirty="0"/>
          </a:p>
        </p:txBody>
      </p:sp>
      <p:sp>
        <p:nvSpPr>
          <p:cNvPr id="37" name="Shape 35"/>
          <p:cNvSpPr/>
          <p:nvPr/>
        </p:nvSpPr>
        <p:spPr>
          <a:xfrm>
            <a:off x="416719" y="6315075"/>
            <a:ext cx="100013" cy="133350"/>
          </a:xfrm>
          <a:custGeom>
            <a:avLst/>
            <a:gdLst/>
            <a:ahLst/>
            <a:cxnLst/>
            <a:rect l="l" t="t" r="r" b="b"/>
            <a:pathLst>
              <a:path w="100013" h="133350">
                <a:moveTo>
                  <a:pt x="16669" y="0"/>
                </a:moveTo>
                <a:cubicBezTo>
                  <a:pt x="7475" y="0"/>
                  <a:pt x="0" y="7475"/>
                  <a:pt x="0" y="16669"/>
                </a:cubicBezTo>
                <a:lnTo>
                  <a:pt x="0" y="116681"/>
                </a:lnTo>
                <a:cubicBezTo>
                  <a:pt x="0" y="125875"/>
                  <a:pt x="7475" y="133350"/>
                  <a:pt x="16669" y="133350"/>
                </a:cubicBezTo>
                <a:lnTo>
                  <a:pt x="83344" y="133350"/>
                </a:lnTo>
                <a:cubicBezTo>
                  <a:pt x="92538" y="133350"/>
                  <a:pt x="100013" y="125875"/>
                  <a:pt x="100013" y="116681"/>
                </a:cubicBezTo>
                <a:lnTo>
                  <a:pt x="100013" y="16669"/>
                </a:lnTo>
                <a:cubicBezTo>
                  <a:pt x="100013" y="7475"/>
                  <a:pt x="92538" y="0"/>
                  <a:pt x="83344" y="0"/>
                </a:cubicBezTo>
                <a:lnTo>
                  <a:pt x="16669" y="0"/>
                </a:lnTo>
                <a:close/>
                <a:moveTo>
                  <a:pt x="45839" y="91678"/>
                </a:moveTo>
                <a:lnTo>
                  <a:pt x="54173" y="91678"/>
                </a:lnTo>
                <a:cubicBezTo>
                  <a:pt x="58783" y="91678"/>
                  <a:pt x="62508" y="95403"/>
                  <a:pt x="62508" y="100013"/>
                </a:cubicBezTo>
                <a:lnTo>
                  <a:pt x="62508" y="120848"/>
                </a:lnTo>
                <a:lnTo>
                  <a:pt x="37505" y="120848"/>
                </a:lnTo>
                <a:lnTo>
                  <a:pt x="37505" y="100013"/>
                </a:lnTo>
                <a:cubicBezTo>
                  <a:pt x="37505" y="95403"/>
                  <a:pt x="41229" y="91678"/>
                  <a:pt x="45839" y="91678"/>
                </a:cubicBezTo>
                <a:close/>
                <a:moveTo>
                  <a:pt x="25003" y="29170"/>
                </a:moveTo>
                <a:cubicBezTo>
                  <a:pt x="25003" y="26878"/>
                  <a:pt x="26878" y="25003"/>
                  <a:pt x="29170" y="25003"/>
                </a:cubicBezTo>
                <a:lnTo>
                  <a:pt x="37505" y="25003"/>
                </a:lnTo>
                <a:cubicBezTo>
                  <a:pt x="39797" y="25003"/>
                  <a:pt x="41672" y="26878"/>
                  <a:pt x="41672" y="29170"/>
                </a:cubicBezTo>
                <a:lnTo>
                  <a:pt x="41672" y="37505"/>
                </a:lnTo>
                <a:cubicBezTo>
                  <a:pt x="41672" y="39797"/>
                  <a:pt x="39797" y="41672"/>
                  <a:pt x="37505" y="41672"/>
                </a:cubicBezTo>
                <a:lnTo>
                  <a:pt x="29170" y="41672"/>
                </a:lnTo>
                <a:cubicBezTo>
                  <a:pt x="26878" y="41672"/>
                  <a:pt x="25003" y="39797"/>
                  <a:pt x="25003" y="37505"/>
                </a:cubicBezTo>
                <a:lnTo>
                  <a:pt x="25003" y="29170"/>
                </a:lnTo>
                <a:close/>
                <a:moveTo>
                  <a:pt x="62508" y="25003"/>
                </a:moveTo>
                <a:lnTo>
                  <a:pt x="70842" y="25003"/>
                </a:lnTo>
                <a:cubicBezTo>
                  <a:pt x="73134" y="25003"/>
                  <a:pt x="75009" y="26878"/>
                  <a:pt x="75009" y="29170"/>
                </a:cubicBezTo>
                <a:lnTo>
                  <a:pt x="75009" y="37505"/>
                </a:lnTo>
                <a:cubicBezTo>
                  <a:pt x="75009" y="39797"/>
                  <a:pt x="73134" y="41672"/>
                  <a:pt x="70842" y="41672"/>
                </a:cubicBezTo>
                <a:lnTo>
                  <a:pt x="62508" y="41672"/>
                </a:lnTo>
                <a:cubicBezTo>
                  <a:pt x="60216" y="41672"/>
                  <a:pt x="58341" y="39797"/>
                  <a:pt x="58341" y="37505"/>
                </a:cubicBezTo>
                <a:lnTo>
                  <a:pt x="58341" y="29170"/>
                </a:lnTo>
                <a:cubicBezTo>
                  <a:pt x="58341" y="26878"/>
                  <a:pt x="60216" y="25003"/>
                  <a:pt x="62508" y="25003"/>
                </a:cubicBezTo>
                <a:close/>
                <a:moveTo>
                  <a:pt x="25003" y="62508"/>
                </a:moveTo>
                <a:cubicBezTo>
                  <a:pt x="25003" y="60216"/>
                  <a:pt x="26878" y="58341"/>
                  <a:pt x="29170" y="58341"/>
                </a:cubicBezTo>
                <a:lnTo>
                  <a:pt x="37505" y="58341"/>
                </a:lnTo>
                <a:cubicBezTo>
                  <a:pt x="39797" y="58341"/>
                  <a:pt x="41672" y="60216"/>
                  <a:pt x="41672" y="62508"/>
                </a:cubicBezTo>
                <a:lnTo>
                  <a:pt x="41672" y="70842"/>
                </a:lnTo>
                <a:cubicBezTo>
                  <a:pt x="41672" y="73134"/>
                  <a:pt x="39797" y="75009"/>
                  <a:pt x="37505" y="75009"/>
                </a:cubicBezTo>
                <a:lnTo>
                  <a:pt x="29170" y="75009"/>
                </a:lnTo>
                <a:cubicBezTo>
                  <a:pt x="26878" y="75009"/>
                  <a:pt x="25003" y="73134"/>
                  <a:pt x="25003" y="70842"/>
                </a:cubicBezTo>
                <a:lnTo>
                  <a:pt x="25003" y="62508"/>
                </a:lnTo>
                <a:close/>
                <a:moveTo>
                  <a:pt x="62508" y="58341"/>
                </a:moveTo>
                <a:lnTo>
                  <a:pt x="70842" y="58341"/>
                </a:lnTo>
                <a:cubicBezTo>
                  <a:pt x="73134" y="58341"/>
                  <a:pt x="75009" y="60216"/>
                  <a:pt x="75009" y="62508"/>
                </a:cubicBezTo>
                <a:lnTo>
                  <a:pt x="75009" y="70842"/>
                </a:lnTo>
                <a:cubicBezTo>
                  <a:pt x="75009" y="73134"/>
                  <a:pt x="73134" y="75009"/>
                  <a:pt x="70842" y="75009"/>
                </a:cubicBezTo>
                <a:lnTo>
                  <a:pt x="62508" y="75009"/>
                </a:lnTo>
                <a:cubicBezTo>
                  <a:pt x="60216" y="75009"/>
                  <a:pt x="58341" y="73134"/>
                  <a:pt x="58341" y="70842"/>
                </a:cubicBezTo>
                <a:lnTo>
                  <a:pt x="58341" y="62508"/>
                </a:lnTo>
                <a:cubicBezTo>
                  <a:pt x="58341" y="60216"/>
                  <a:pt x="60216" y="58341"/>
                  <a:pt x="62508" y="58341"/>
                </a:cubicBezTo>
                <a:close/>
              </a:path>
            </a:pathLst>
          </a:custGeom>
          <a:solidFill>
            <a:srgbClr val="2B6CB0"/>
          </a:solidFill>
          <a:ln/>
        </p:spPr>
      </p:sp>
      <p:sp>
        <p:nvSpPr>
          <p:cNvPr id="38" name="Text 36"/>
          <p:cNvSpPr/>
          <p:nvPr/>
        </p:nvSpPr>
        <p:spPr>
          <a:xfrm>
            <a:off x="623888" y="6286500"/>
            <a:ext cx="828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АО «ГФСС»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03E5F594-6AB9-CD3F-35AA-F6B71B5DD56E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8053802" y="1522961"/>
            <a:ext cx="3572290" cy="20948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7C507F4F-577B-7F69-E45C-01E087FAA81B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6983896" y="3865288"/>
            <a:ext cx="4642196" cy="20948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5" name="Text 3">
            <a:extLst>
              <a:ext uri="{FF2B5EF4-FFF2-40B4-BE49-F238E27FC236}">
                <a16:creationId xmlns:a16="http://schemas.microsoft.com/office/drawing/2014/main" id="{72006F66-566F-42FD-BC80-0DA72D034333}"/>
              </a:ext>
            </a:extLst>
          </p:cNvPr>
          <p:cNvSpPr/>
          <p:nvPr/>
        </p:nvSpPr>
        <p:spPr>
          <a:xfrm>
            <a:off x="952500" y="571500"/>
            <a:ext cx="10242884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ru-RU" sz="24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КЛЮЧЕВЫЕ ИМИДЖЕВЫЕ МЕРОПРИЯТИЯ </a:t>
            </a:r>
            <a:endParaRPr lang="en-US" sz="2400" dirty="0"/>
          </a:p>
        </p:txBody>
      </p:sp>
      <p:sp>
        <p:nvSpPr>
          <p:cNvPr id="46" name="Text 49">
            <a:extLst>
              <a:ext uri="{FF2B5EF4-FFF2-40B4-BE49-F238E27FC236}">
                <a16:creationId xmlns:a16="http://schemas.microsoft.com/office/drawing/2014/main" id="{FF53FE3E-0B43-4810-A149-ABC6AB91EA2D}"/>
              </a:ext>
            </a:extLst>
          </p:cNvPr>
          <p:cNvSpPr/>
          <p:nvPr/>
        </p:nvSpPr>
        <p:spPr>
          <a:xfrm>
            <a:off x="11593002" y="6516103"/>
            <a:ext cx="2253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6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1000" y="438150"/>
            <a:ext cx="457200" cy="457200"/>
          </a:xfrm>
          <a:prstGeom prst="roundRect">
            <a:avLst>
              <a:gd name="adj" fmla="val 25000"/>
            </a:avLst>
          </a:prstGeom>
          <a:gradFill flip="none" rotWithShape="1">
            <a:gsLst>
              <a:gs pos="0">
                <a:srgbClr val="1A365D"/>
              </a:gs>
              <a:gs pos="100000">
                <a:srgbClr val="2B6CB0"/>
              </a:gs>
            </a:gsLst>
            <a:lin ang="2700000" scaled="1"/>
          </a:gra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3" name="Shape 1"/>
          <p:cNvSpPr/>
          <p:nvPr/>
        </p:nvSpPr>
        <p:spPr>
          <a:xfrm>
            <a:off x="526256" y="571500"/>
            <a:ext cx="166688" cy="190500"/>
          </a:xfrm>
          <a:custGeom>
            <a:avLst/>
            <a:gdLst/>
            <a:ahLst/>
            <a:cxnLst/>
            <a:rect l="l" t="t" r="r" b="b"/>
            <a:pathLst>
              <a:path w="166688" h="190500">
                <a:moveTo>
                  <a:pt x="91492" y="-9637"/>
                </a:moveTo>
                <a:cubicBezTo>
                  <a:pt x="86506" y="-12688"/>
                  <a:pt x="80218" y="-12688"/>
                  <a:pt x="75233" y="-9637"/>
                </a:cubicBezTo>
                <a:cubicBezTo>
                  <a:pt x="66154" y="-4093"/>
                  <a:pt x="60536" y="-2604"/>
                  <a:pt x="49895" y="-2828"/>
                </a:cubicBezTo>
                <a:cubicBezTo>
                  <a:pt x="44053" y="-2977"/>
                  <a:pt x="38621" y="186"/>
                  <a:pt x="35793" y="5321"/>
                </a:cubicBezTo>
                <a:cubicBezTo>
                  <a:pt x="30696" y="14660"/>
                  <a:pt x="26566" y="18790"/>
                  <a:pt x="17227" y="23887"/>
                </a:cubicBezTo>
                <a:cubicBezTo>
                  <a:pt x="12092" y="26677"/>
                  <a:pt x="8967" y="32147"/>
                  <a:pt x="9079" y="37988"/>
                </a:cubicBezTo>
                <a:cubicBezTo>
                  <a:pt x="9339" y="48630"/>
                  <a:pt x="7813" y="54248"/>
                  <a:pt x="2270" y="63326"/>
                </a:cubicBezTo>
                <a:cubicBezTo>
                  <a:pt x="-781" y="68312"/>
                  <a:pt x="-781" y="74600"/>
                  <a:pt x="2270" y="79586"/>
                </a:cubicBezTo>
                <a:cubicBezTo>
                  <a:pt x="7813" y="88664"/>
                  <a:pt x="9302" y="94283"/>
                  <a:pt x="9079" y="104924"/>
                </a:cubicBezTo>
                <a:cubicBezTo>
                  <a:pt x="8930" y="110765"/>
                  <a:pt x="12092" y="116198"/>
                  <a:pt x="17227" y="119025"/>
                </a:cubicBezTo>
                <a:cubicBezTo>
                  <a:pt x="25450" y="123527"/>
                  <a:pt x="29617" y="127248"/>
                  <a:pt x="34007" y="134466"/>
                </a:cubicBezTo>
                <a:lnTo>
                  <a:pt x="15887" y="170594"/>
                </a:lnTo>
                <a:cubicBezTo>
                  <a:pt x="13692" y="175022"/>
                  <a:pt x="15478" y="180380"/>
                  <a:pt x="19869" y="182575"/>
                </a:cubicBezTo>
                <a:lnTo>
                  <a:pt x="51867" y="198574"/>
                </a:lnTo>
                <a:cubicBezTo>
                  <a:pt x="56145" y="200695"/>
                  <a:pt x="61354" y="199095"/>
                  <a:pt x="63661" y="194928"/>
                </a:cubicBezTo>
                <a:lnTo>
                  <a:pt x="83307" y="159544"/>
                </a:lnTo>
                <a:lnTo>
                  <a:pt x="102952" y="194928"/>
                </a:lnTo>
                <a:cubicBezTo>
                  <a:pt x="105259" y="199095"/>
                  <a:pt x="110468" y="200732"/>
                  <a:pt x="114746" y="198574"/>
                </a:cubicBezTo>
                <a:lnTo>
                  <a:pt x="146745" y="182575"/>
                </a:lnTo>
                <a:cubicBezTo>
                  <a:pt x="151172" y="180380"/>
                  <a:pt x="152958" y="175022"/>
                  <a:pt x="150726" y="170594"/>
                </a:cubicBezTo>
                <a:lnTo>
                  <a:pt x="132643" y="134429"/>
                </a:lnTo>
                <a:cubicBezTo>
                  <a:pt x="136996" y="127211"/>
                  <a:pt x="141201" y="123490"/>
                  <a:pt x="149423" y="118988"/>
                </a:cubicBezTo>
                <a:cubicBezTo>
                  <a:pt x="154558" y="116198"/>
                  <a:pt x="157683" y="110728"/>
                  <a:pt x="157572" y="104887"/>
                </a:cubicBezTo>
                <a:cubicBezTo>
                  <a:pt x="157311" y="94245"/>
                  <a:pt x="158837" y="88627"/>
                  <a:pt x="164381" y="79549"/>
                </a:cubicBezTo>
                <a:cubicBezTo>
                  <a:pt x="167432" y="74563"/>
                  <a:pt x="167432" y="68275"/>
                  <a:pt x="164381" y="63289"/>
                </a:cubicBezTo>
                <a:cubicBezTo>
                  <a:pt x="158837" y="54211"/>
                  <a:pt x="157349" y="48592"/>
                  <a:pt x="157572" y="37951"/>
                </a:cubicBezTo>
                <a:cubicBezTo>
                  <a:pt x="157721" y="32110"/>
                  <a:pt x="154558" y="26677"/>
                  <a:pt x="149423" y="23850"/>
                </a:cubicBezTo>
                <a:cubicBezTo>
                  <a:pt x="140084" y="18752"/>
                  <a:pt x="135954" y="14622"/>
                  <a:pt x="130857" y="5283"/>
                </a:cubicBezTo>
                <a:cubicBezTo>
                  <a:pt x="128067" y="149"/>
                  <a:pt x="122597" y="-2977"/>
                  <a:pt x="116756" y="-2865"/>
                </a:cubicBezTo>
                <a:cubicBezTo>
                  <a:pt x="106114" y="-2604"/>
                  <a:pt x="100496" y="-4130"/>
                  <a:pt x="91418" y="-9674"/>
                </a:cubicBezTo>
                <a:close/>
                <a:moveTo>
                  <a:pt x="83344" y="35719"/>
                </a:moveTo>
                <a:cubicBezTo>
                  <a:pt x="103057" y="35719"/>
                  <a:pt x="119063" y="51724"/>
                  <a:pt x="119063" y="71438"/>
                </a:cubicBezTo>
                <a:cubicBezTo>
                  <a:pt x="119063" y="91151"/>
                  <a:pt x="103057" y="107156"/>
                  <a:pt x="83344" y="107156"/>
                </a:cubicBezTo>
                <a:cubicBezTo>
                  <a:pt x="63630" y="107156"/>
                  <a:pt x="47625" y="91151"/>
                  <a:pt x="47625" y="71438"/>
                </a:cubicBezTo>
                <a:cubicBezTo>
                  <a:pt x="47625" y="51724"/>
                  <a:pt x="63630" y="35719"/>
                  <a:pt x="83344" y="35719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952500" y="381000"/>
            <a:ext cx="695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b="1" kern="0" spc="53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РАЗДЕЛ 01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952500" y="571500"/>
            <a:ext cx="10242884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4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КЛЮЧЕВЫЕ </a:t>
            </a:r>
            <a:r>
              <a:rPr lang="ru-RU" sz="24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ИМИДЖЕВЫЕ МЕРОПРИЯТИЯ 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381000" y="1028700"/>
            <a:ext cx="914400" cy="381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4299E1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7" name="Shape 5"/>
          <p:cNvSpPr/>
          <p:nvPr/>
        </p:nvSpPr>
        <p:spPr>
          <a:xfrm>
            <a:off x="381000" y="1219200"/>
            <a:ext cx="11430000" cy="4953000"/>
          </a:xfrm>
          <a:prstGeom prst="roundRect">
            <a:avLst>
              <a:gd name="adj" fmla="val 2308"/>
            </a:avLst>
          </a:prstGeom>
          <a:solidFill>
            <a:srgbClr val="FFFFFF"/>
          </a:solidFill>
          <a:ln/>
          <a:effectLst>
            <a:outerShdw blurRad="57150" dist="3810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609600" y="1447800"/>
            <a:ext cx="609600" cy="6096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1A365D"/>
              </a:gs>
              <a:gs pos="100000">
                <a:srgbClr val="2B6CB0"/>
              </a:gs>
            </a:gsLst>
            <a:lin ang="2700000" scaled="1"/>
          </a:gradFill>
          <a:ln/>
        </p:spPr>
      </p:sp>
      <p:sp>
        <p:nvSpPr>
          <p:cNvPr id="9" name="Shape 7"/>
          <p:cNvSpPr/>
          <p:nvPr/>
        </p:nvSpPr>
        <p:spPr>
          <a:xfrm>
            <a:off x="800100" y="16383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64428" y="0"/>
                </a:moveTo>
                <a:lnTo>
                  <a:pt x="164440" y="0"/>
                </a:lnTo>
                <a:cubicBezTo>
                  <a:pt x="176272" y="0"/>
                  <a:pt x="185916" y="9733"/>
                  <a:pt x="185470" y="21521"/>
                </a:cubicBezTo>
                <a:cubicBezTo>
                  <a:pt x="185380" y="23887"/>
                  <a:pt x="185291" y="26253"/>
                  <a:pt x="185157" y="28575"/>
                </a:cubicBezTo>
                <a:lnTo>
                  <a:pt x="207303" y="28575"/>
                </a:lnTo>
                <a:cubicBezTo>
                  <a:pt x="218956" y="28575"/>
                  <a:pt x="229225" y="38219"/>
                  <a:pt x="228332" y="50810"/>
                </a:cubicBezTo>
                <a:cubicBezTo>
                  <a:pt x="224983" y="97110"/>
                  <a:pt x="201320" y="122560"/>
                  <a:pt x="175647" y="135865"/>
                </a:cubicBezTo>
                <a:cubicBezTo>
                  <a:pt x="168593" y="139526"/>
                  <a:pt x="161404" y="142250"/>
                  <a:pt x="154573" y="144259"/>
                </a:cubicBezTo>
                <a:cubicBezTo>
                  <a:pt x="145554" y="157029"/>
                  <a:pt x="136178" y="163770"/>
                  <a:pt x="128721" y="167387"/>
                </a:cubicBezTo>
                <a:lnTo>
                  <a:pt x="128721" y="200025"/>
                </a:lnTo>
                <a:lnTo>
                  <a:pt x="157296" y="200025"/>
                </a:lnTo>
                <a:cubicBezTo>
                  <a:pt x="165199" y="200025"/>
                  <a:pt x="171584" y="206410"/>
                  <a:pt x="171584" y="214313"/>
                </a:cubicBezTo>
                <a:cubicBezTo>
                  <a:pt x="171584" y="222215"/>
                  <a:pt x="165199" y="228600"/>
                  <a:pt x="157296" y="228600"/>
                </a:cubicBezTo>
                <a:lnTo>
                  <a:pt x="71571" y="228600"/>
                </a:lnTo>
                <a:cubicBezTo>
                  <a:pt x="63669" y="228600"/>
                  <a:pt x="57284" y="222215"/>
                  <a:pt x="57284" y="214313"/>
                </a:cubicBezTo>
                <a:cubicBezTo>
                  <a:pt x="57284" y="206410"/>
                  <a:pt x="63669" y="200025"/>
                  <a:pt x="71571" y="200025"/>
                </a:cubicBezTo>
                <a:lnTo>
                  <a:pt x="100146" y="200025"/>
                </a:lnTo>
                <a:lnTo>
                  <a:pt x="100146" y="167387"/>
                </a:lnTo>
                <a:cubicBezTo>
                  <a:pt x="93003" y="163949"/>
                  <a:pt x="84118" y="157564"/>
                  <a:pt x="75456" y="145822"/>
                </a:cubicBezTo>
                <a:cubicBezTo>
                  <a:pt x="67241" y="143679"/>
                  <a:pt x="58311" y="140419"/>
                  <a:pt x="49604" y="135508"/>
                </a:cubicBezTo>
                <a:cubicBezTo>
                  <a:pt x="25450" y="121980"/>
                  <a:pt x="3661" y="96485"/>
                  <a:pt x="536" y="50721"/>
                </a:cubicBezTo>
                <a:cubicBezTo>
                  <a:pt x="-313" y="38174"/>
                  <a:pt x="9912" y="28530"/>
                  <a:pt x="21565" y="28530"/>
                </a:cubicBezTo>
                <a:lnTo>
                  <a:pt x="43711" y="28530"/>
                </a:lnTo>
                <a:cubicBezTo>
                  <a:pt x="43577" y="26209"/>
                  <a:pt x="43488" y="23887"/>
                  <a:pt x="43398" y="21476"/>
                </a:cubicBezTo>
                <a:cubicBezTo>
                  <a:pt x="42952" y="9644"/>
                  <a:pt x="52596" y="-45"/>
                  <a:pt x="64428" y="-45"/>
                </a:cubicBezTo>
                <a:close/>
                <a:moveTo>
                  <a:pt x="45318" y="50006"/>
                </a:moveTo>
                <a:lnTo>
                  <a:pt x="21922" y="50006"/>
                </a:lnTo>
                <a:cubicBezTo>
                  <a:pt x="24691" y="87823"/>
                  <a:pt x="42059" y="106754"/>
                  <a:pt x="59963" y="116800"/>
                </a:cubicBezTo>
                <a:cubicBezTo>
                  <a:pt x="53533" y="100146"/>
                  <a:pt x="48220" y="78403"/>
                  <a:pt x="45318" y="50006"/>
                </a:cubicBezTo>
                <a:close/>
                <a:moveTo>
                  <a:pt x="169664" y="114657"/>
                </a:moveTo>
                <a:cubicBezTo>
                  <a:pt x="187747" y="104031"/>
                  <a:pt x="204088" y="85145"/>
                  <a:pt x="206856" y="50006"/>
                </a:cubicBezTo>
                <a:lnTo>
                  <a:pt x="183505" y="50006"/>
                </a:lnTo>
                <a:cubicBezTo>
                  <a:pt x="180737" y="77197"/>
                  <a:pt x="175736" y="98316"/>
                  <a:pt x="169664" y="114657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1371600" y="1447800"/>
            <a:ext cx="50482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Всемирный форум социального обеспечения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6417097" y="1466850"/>
            <a:ext cx="2114550" cy="266700"/>
          </a:xfrm>
          <a:prstGeom prst="roundRect">
            <a:avLst>
              <a:gd name="adj" fmla="val 50000"/>
            </a:avLst>
          </a:prstGeom>
          <a:solidFill>
            <a:srgbClr val="4299E1">
              <a:alpha val="10196"/>
            </a:srgbClr>
          </a:solidFill>
          <a:ln/>
        </p:spPr>
      </p:sp>
      <p:sp>
        <p:nvSpPr>
          <p:cNvPr id="12" name="Text 10"/>
          <p:cNvSpPr/>
          <p:nvPr/>
        </p:nvSpPr>
        <p:spPr>
          <a:xfrm>
            <a:off x="6417097" y="1466850"/>
            <a:ext cx="2734523" cy="266700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4299E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29 сентября – 3 </a:t>
            </a:r>
            <a:r>
              <a:rPr lang="en-US" sz="1050" b="1" dirty="0" err="1">
                <a:solidFill>
                  <a:srgbClr val="4299E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октября</a:t>
            </a:r>
            <a:r>
              <a:rPr lang="en-US" sz="1050" b="1" dirty="0">
                <a:solidFill>
                  <a:srgbClr val="4299E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2025</a:t>
            </a:r>
            <a:r>
              <a:rPr lang="ru-RU" sz="1050" b="1" dirty="0">
                <a:solidFill>
                  <a:srgbClr val="4299E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396603" y="1774172"/>
            <a:ext cx="10287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г. Куала-Лумпур (Малайзия), организованный МАСО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14363" y="2271713"/>
            <a:ext cx="3617862" cy="1524000"/>
          </a:xfrm>
          <a:prstGeom prst="roundRect">
            <a:avLst>
              <a:gd name="adj" fmla="val 5000"/>
            </a:avLst>
          </a:prstGeom>
          <a:gradFill flip="none" rotWithShape="1">
            <a:gsLst>
              <a:gs pos="0">
                <a:srgbClr val="1A365D">
                  <a:alpha val="5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 w="12700">
            <a:solidFill>
              <a:srgbClr val="1A365D">
                <a:alpha val="10196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07244" y="2447925"/>
            <a:ext cx="166688" cy="190500"/>
          </a:xfrm>
          <a:custGeom>
            <a:avLst/>
            <a:gdLst/>
            <a:ahLst/>
            <a:cxnLst/>
            <a:rect l="l" t="t" r="r" b="b"/>
            <a:pathLst>
              <a:path w="166688" h="190500">
                <a:moveTo>
                  <a:pt x="83344" y="92273"/>
                </a:moveTo>
                <a:cubicBezTo>
                  <a:pt x="58702" y="92273"/>
                  <a:pt x="38695" y="72267"/>
                  <a:pt x="38695" y="47625"/>
                </a:cubicBezTo>
                <a:cubicBezTo>
                  <a:pt x="38695" y="22983"/>
                  <a:pt x="58702" y="2977"/>
                  <a:pt x="83344" y="2977"/>
                </a:cubicBezTo>
                <a:cubicBezTo>
                  <a:pt x="107986" y="2977"/>
                  <a:pt x="127992" y="22983"/>
                  <a:pt x="127992" y="47625"/>
                </a:cubicBezTo>
                <a:cubicBezTo>
                  <a:pt x="127992" y="72267"/>
                  <a:pt x="107986" y="92273"/>
                  <a:pt x="83344" y="92273"/>
                </a:cubicBezTo>
                <a:close/>
                <a:moveTo>
                  <a:pt x="71996" y="113109"/>
                </a:moveTo>
                <a:lnTo>
                  <a:pt x="94692" y="113109"/>
                </a:lnTo>
                <a:cubicBezTo>
                  <a:pt x="98301" y="113109"/>
                  <a:pt x="101203" y="116012"/>
                  <a:pt x="101203" y="119621"/>
                </a:cubicBezTo>
                <a:cubicBezTo>
                  <a:pt x="101203" y="121183"/>
                  <a:pt x="100645" y="122672"/>
                  <a:pt x="99640" y="123862"/>
                </a:cubicBezTo>
                <a:lnTo>
                  <a:pt x="89446" y="135768"/>
                </a:lnTo>
                <a:lnTo>
                  <a:pt x="100980" y="178594"/>
                </a:lnTo>
                <a:lnTo>
                  <a:pt x="101203" y="178594"/>
                </a:lnTo>
                <a:lnTo>
                  <a:pt x="114077" y="127062"/>
                </a:lnTo>
                <a:cubicBezTo>
                  <a:pt x="114895" y="123825"/>
                  <a:pt x="118207" y="121853"/>
                  <a:pt x="121332" y="123044"/>
                </a:cubicBezTo>
                <a:cubicBezTo>
                  <a:pt x="144363" y="131825"/>
                  <a:pt x="160734" y="154149"/>
                  <a:pt x="160734" y="180268"/>
                </a:cubicBezTo>
                <a:cubicBezTo>
                  <a:pt x="160734" y="185886"/>
                  <a:pt x="156158" y="190463"/>
                  <a:pt x="150540" y="190463"/>
                </a:cubicBezTo>
                <a:lnTo>
                  <a:pt x="16148" y="190500"/>
                </a:lnTo>
                <a:cubicBezTo>
                  <a:pt x="10530" y="190500"/>
                  <a:pt x="5953" y="185924"/>
                  <a:pt x="5953" y="180305"/>
                </a:cubicBezTo>
                <a:cubicBezTo>
                  <a:pt x="5953" y="154186"/>
                  <a:pt x="22324" y="131862"/>
                  <a:pt x="45355" y="123081"/>
                </a:cubicBezTo>
                <a:cubicBezTo>
                  <a:pt x="48481" y="121890"/>
                  <a:pt x="51792" y="123862"/>
                  <a:pt x="52611" y="127099"/>
                </a:cubicBezTo>
                <a:lnTo>
                  <a:pt x="65484" y="178631"/>
                </a:lnTo>
                <a:lnTo>
                  <a:pt x="65708" y="178631"/>
                </a:lnTo>
                <a:lnTo>
                  <a:pt x="77242" y="135806"/>
                </a:lnTo>
                <a:lnTo>
                  <a:pt x="67047" y="123899"/>
                </a:lnTo>
                <a:cubicBezTo>
                  <a:pt x="66042" y="122709"/>
                  <a:pt x="65484" y="121221"/>
                  <a:pt x="65484" y="119658"/>
                </a:cubicBezTo>
                <a:cubicBezTo>
                  <a:pt x="65484" y="116049"/>
                  <a:pt x="68387" y="113147"/>
                  <a:pt x="71996" y="113147"/>
                </a:cubicBezTo>
                <a:close/>
              </a:path>
            </a:pathLst>
          </a:custGeom>
          <a:solidFill>
            <a:srgbClr val="1A365D"/>
          </a:solidFill>
          <a:ln/>
        </p:spPr>
      </p:sp>
      <p:sp>
        <p:nvSpPr>
          <p:cNvPr id="16" name="Text 14"/>
          <p:cNvSpPr/>
          <p:nvPr/>
        </p:nvSpPr>
        <p:spPr>
          <a:xfrm>
            <a:off x="1085850" y="2428875"/>
            <a:ext cx="6572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Участие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99487" y="2936501"/>
            <a:ext cx="3460700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just">
              <a:lnSpc>
                <a:spcPct val="140000"/>
              </a:lnSpc>
            </a:pP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Председатель Правления Фонда Курманов А.М. принял участие в качестве эксперта и выступил на пленарной сессии, посвященной теме «Социальное обеспечение детей, семей и равные возможности». </a:t>
            </a:r>
          </a:p>
          <a:p>
            <a:pPr>
              <a:lnSpc>
                <a:spcPct val="140000"/>
              </a:lnSpc>
            </a:pPr>
            <a:endParaRPr lang="ru-RU" sz="1050" dirty="0">
              <a:solidFill>
                <a:srgbClr val="2B6CB0"/>
              </a:solidFill>
              <a:latin typeface="MiSans" pitchFamily="34" charset="0"/>
              <a:ea typeface="MiSans" pitchFamily="34" charset="-122"/>
              <a:cs typeface="MiSans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4389387" y="2271713"/>
            <a:ext cx="3543300" cy="1524000"/>
          </a:xfrm>
          <a:prstGeom prst="roundRect">
            <a:avLst>
              <a:gd name="adj" fmla="val 5000"/>
            </a:avLst>
          </a:prstGeom>
          <a:gradFill flip="none" rotWithShape="1">
            <a:gsLst>
              <a:gs pos="0">
                <a:srgbClr val="4299E1">
                  <a:alpha val="5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 w="12700">
            <a:solidFill>
              <a:srgbClr val="4299E1">
                <a:alpha val="10196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558455" y="2447925"/>
            <a:ext cx="214313" cy="190500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0" y="47625"/>
                </a:moveTo>
                <a:cubicBezTo>
                  <a:pt x="0" y="34491"/>
                  <a:pt x="10678" y="23812"/>
                  <a:pt x="23812" y="23812"/>
                </a:cubicBezTo>
                <a:lnTo>
                  <a:pt x="190500" y="23812"/>
                </a:lnTo>
                <a:cubicBezTo>
                  <a:pt x="203634" y="23812"/>
                  <a:pt x="214313" y="34491"/>
                  <a:pt x="214313" y="47625"/>
                </a:cubicBezTo>
                <a:lnTo>
                  <a:pt x="214313" y="142875"/>
                </a:lnTo>
                <a:cubicBezTo>
                  <a:pt x="214313" y="156009"/>
                  <a:pt x="203634" y="166688"/>
                  <a:pt x="190500" y="166688"/>
                </a:cubicBezTo>
                <a:lnTo>
                  <a:pt x="23812" y="166688"/>
                </a:lnTo>
                <a:cubicBezTo>
                  <a:pt x="10678" y="166688"/>
                  <a:pt x="0" y="156009"/>
                  <a:pt x="0" y="142875"/>
                </a:cubicBezTo>
                <a:lnTo>
                  <a:pt x="0" y="47625"/>
                </a:lnTo>
                <a:close/>
                <a:moveTo>
                  <a:pt x="23812" y="59531"/>
                </a:moveTo>
                <a:lnTo>
                  <a:pt x="23812" y="71438"/>
                </a:lnTo>
                <a:cubicBezTo>
                  <a:pt x="23812" y="78023"/>
                  <a:pt x="29133" y="83344"/>
                  <a:pt x="35719" y="83344"/>
                </a:cubicBezTo>
                <a:lnTo>
                  <a:pt x="95250" y="83344"/>
                </a:lnTo>
                <a:cubicBezTo>
                  <a:pt x="101836" y="83344"/>
                  <a:pt x="107156" y="78023"/>
                  <a:pt x="107156" y="71438"/>
                </a:cubicBezTo>
                <a:lnTo>
                  <a:pt x="107156" y="59531"/>
                </a:lnTo>
                <a:cubicBezTo>
                  <a:pt x="107156" y="52946"/>
                  <a:pt x="101836" y="47625"/>
                  <a:pt x="95250" y="47625"/>
                </a:cubicBezTo>
                <a:lnTo>
                  <a:pt x="35719" y="47625"/>
                </a:lnTo>
                <a:cubicBezTo>
                  <a:pt x="29133" y="47625"/>
                  <a:pt x="23812" y="52946"/>
                  <a:pt x="23812" y="59531"/>
                </a:cubicBezTo>
                <a:close/>
                <a:moveTo>
                  <a:pt x="32742" y="130969"/>
                </a:moveTo>
                <a:cubicBezTo>
                  <a:pt x="27794" y="130969"/>
                  <a:pt x="23812" y="134950"/>
                  <a:pt x="23812" y="139898"/>
                </a:cubicBezTo>
                <a:cubicBezTo>
                  <a:pt x="23812" y="144847"/>
                  <a:pt x="27794" y="148828"/>
                  <a:pt x="32742" y="148828"/>
                </a:cubicBezTo>
                <a:lnTo>
                  <a:pt x="83344" y="148828"/>
                </a:lnTo>
                <a:cubicBezTo>
                  <a:pt x="88292" y="148828"/>
                  <a:pt x="92273" y="144847"/>
                  <a:pt x="92273" y="139898"/>
                </a:cubicBezTo>
                <a:cubicBezTo>
                  <a:pt x="92273" y="134950"/>
                  <a:pt x="88292" y="130969"/>
                  <a:pt x="83344" y="130969"/>
                </a:cubicBezTo>
                <a:lnTo>
                  <a:pt x="32742" y="130969"/>
                </a:lnTo>
                <a:close/>
                <a:moveTo>
                  <a:pt x="127992" y="130969"/>
                </a:moveTo>
                <a:cubicBezTo>
                  <a:pt x="123044" y="130969"/>
                  <a:pt x="119063" y="134950"/>
                  <a:pt x="119063" y="139898"/>
                </a:cubicBezTo>
                <a:cubicBezTo>
                  <a:pt x="119063" y="144847"/>
                  <a:pt x="123044" y="148828"/>
                  <a:pt x="127992" y="148828"/>
                </a:cubicBezTo>
                <a:lnTo>
                  <a:pt x="181570" y="148828"/>
                </a:lnTo>
                <a:cubicBezTo>
                  <a:pt x="186519" y="148828"/>
                  <a:pt x="190500" y="144847"/>
                  <a:pt x="190500" y="139898"/>
                </a:cubicBezTo>
                <a:cubicBezTo>
                  <a:pt x="190500" y="134950"/>
                  <a:pt x="186519" y="130969"/>
                  <a:pt x="181570" y="130969"/>
                </a:cubicBezTo>
                <a:lnTo>
                  <a:pt x="127992" y="130969"/>
                </a:lnTo>
                <a:close/>
                <a:moveTo>
                  <a:pt x="184547" y="71438"/>
                </a:moveTo>
                <a:cubicBezTo>
                  <a:pt x="184547" y="58295"/>
                  <a:pt x="173877" y="47625"/>
                  <a:pt x="160734" y="47625"/>
                </a:cubicBezTo>
                <a:cubicBezTo>
                  <a:pt x="147592" y="47625"/>
                  <a:pt x="136922" y="58295"/>
                  <a:pt x="136922" y="71438"/>
                </a:cubicBezTo>
                <a:cubicBezTo>
                  <a:pt x="136922" y="84580"/>
                  <a:pt x="147592" y="95250"/>
                  <a:pt x="160734" y="95250"/>
                </a:cubicBezTo>
                <a:cubicBezTo>
                  <a:pt x="173877" y="95250"/>
                  <a:pt x="184547" y="84580"/>
                  <a:pt x="184547" y="71438"/>
                </a:cubicBezTo>
                <a:close/>
                <a:moveTo>
                  <a:pt x="32742" y="116086"/>
                </a:moveTo>
                <a:cubicBezTo>
                  <a:pt x="37671" y="116086"/>
                  <a:pt x="41672" y="112085"/>
                  <a:pt x="41672" y="107156"/>
                </a:cubicBezTo>
                <a:cubicBezTo>
                  <a:pt x="41672" y="102228"/>
                  <a:pt x="37671" y="98227"/>
                  <a:pt x="32742" y="98227"/>
                </a:cubicBezTo>
                <a:cubicBezTo>
                  <a:pt x="27814" y="98227"/>
                  <a:pt x="23812" y="102228"/>
                  <a:pt x="23812" y="107156"/>
                </a:cubicBezTo>
                <a:cubicBezTo>
                  <a:pt x="23812" y="112085"/>
                  <a:pt x="27814" y="116086"/>
                  <a:pt x="32742" y="116086"/>
                </a:cubicBezTo>
                <a:close/>
                <a:moveTo>
                  <a:pt x="71438" y="107156"/>
                </a:moveTo>
                <a:cubicBezTo>
                  <a:pt x="71438" y="102228"/>
                  <a:pt x="67436" y="98227"/>
                  <a:pt x="62508" y="98227"/>
                </a:cubicBezTo>
                <a:cubicBezTo>
                  <a:pt x="57579" y="98227"/>
                  <a:pt x="53578" y="102228"/>
                  <a:pt x="53578" y="107156"/>
                </a:cubicBezTo>
                <a:cubicBezTo>
                  <a:pt x="53578" y="112085"/>
                  <a:pt x="57579" y="116086"/>
                  <a:pt x="62508" y="116086"/>
                </a:cubicBezTo>
                <a:cubicBezTo>
                  <a:pt x="67436" y="116086"/>
                  <a:pt x="71438" y="112085"/>
                  <a:pt x="71438" y="107156"/>
                </a:cubicBezTo>
                <a:close/>
                <a:moveTo>
                  <a:pt x="92273" y="116086"/>
                </a:moveTo>
                <a:cubicBezTo>
                  <a:pt x="97202" y="116086"/>
                  <a:pt x="101203" y="112085"/>
                  <a:pt x="101203" y="107156"/>
                </a:cubicBezTo>
                <a:cubicBezTo>
                  <a:pt x="101203" y="102228"/>
                  <a:pt x="97202" y="98227"/>
                  <a:pt x="92273" y="98227"/>
                </a:cubicBezTo>
                <a:cubicBezTo>
                  <a:pt x="87345" y="98227"/>
                  <a:pt x="83344" y="102228"/>
                  <a:pt x="83344" y="107156"/>
                </a:cubicBezTo>
                <a:cubicBezTo>
                  <a:pt x="83344" y="112085"/>
                  <a:pt x="87345" y="116086"/>
                  <a:pt x="92273" y="116086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24" name="Text 22"/>
          <p:cNvSpPr/>
          <p:nvPr/>
        </p:nvSpPr>
        <p:spPr>
          <a:xfrm>
            <a:off x="4860874" y="2428875"/>
            <a:ext cx="15906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Инновационная зона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4546549" y="2771775"/>
            <a:ext cx="3295650" cy="8667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just">
              <a:lnSpc>
                <a:spcPct val="140000"/>
              </a:lnSpc>
            </a:pP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Представлена </a:t>
            </a:r>
            <a:r>
              <a:rPr lang="en-US" sz="1000" b="1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«Цифровая карта семьи»</a:t>
            </a: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 — национальный проект РК, направленный на обеспечение проактивного и адресного предоставления мер социальной поддержки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8089849" y="2269472"/>
            <a:ext cx="3617862" cy="1524000"/>
          </a:xfrm>
          <a:prstGeom prst="roundRect">
            <a:avLst>
              <a:gd name="adj" fmla="val 5797"/>
            </a:avLst>
          </a:prstGeom>
          <a:solidFill>
            <a:srgbClr val="F0F4F8"/>
          </a:solidFill>
          <a:ln/>
        </p:spPr>
      </p:sp>
      <p:sp>
        <p:nvSpPr>
          <p:cNvPr id="27" name="Shape 25"/>
          <p:cNvSpPr/>
          <p:nvPr/>
        </p:nvSpPr>
        <p:spPr>
          <a:xfrm>
            <a:off x="8251774" y="2459972"/>
            <a:ext cx="171450" cy="152400"/>
          </a:xfrm>
          <a:custGeom>
            <a:avLst/>
            <a:gdLst/>
            <a:ahLst/>
            <a:cxnLst/>
            <a:rect l="l" t="t" r="r" b="b"/>
            <a:pathLst>
              <a:path w="171450" h="152400">
                <a:moveTo>
                  <a:pt x="80040" y="25360"/>
                </a:moveTo>
                <a:lnTo>
                  <a:pt x="45333" y="63937"/>
                </a:lnTo>
                <a:cubicBezTo>
                  <a:pt x="43964" y="65455"/>
                  <a:pt x="44023" y="67806"/>
                  <a:pt x="45482" y="69265"/>
                </a:cubicBezTo>
                <a:cubicBezTo>
                  <a:pt x="54560" y="78343"/>
                  <a:pt x="69294" y="78343"/>
                  <a:pt x="78373" y="69265"/>
                </a:cubicBezTo>
                <a:lnTo>
                  <a:pt x="87838" y="59799"/>
                </a:lnTo>
                <a:cubicBezTo>
                  <a:pt x="89089" y="58549"/>
                  <a:pt x="90666" y="57864"/>
                  <a:pt x="92273" y="57745"/>
                </a:cubicBezTo>
                <a:cubicBezTo>
                  <a:pt x="94298" y="57567"/>
                  <a:pt x="96381" y="58251"/>
                  <a:pt x="97929" y="59799"/>
                </a:cubicBezTo>
                <a:lnTo>
                  <a:pt x="150495" y="111919"/>
                </a:lnTo>
                <a:lnTo>
                  <a:pt x="171450" y="95250"/>
                </a:lnTo>
                <a:lnTo>
                  <a:pt x="171450" y="9525"/>
                </a:lnTo>
                <a:lnTo>
                  <a:pt x="138113" y="28575"/>
                </a:lnTo>
                <a:lnTo>
                  <a:pt x="131028" y="23842"/>
                </a:lnTo>
                <a:cubicBezTo>
                  <a:pt x="126325" y="20717"/>
                  <a:pt x="120819" y="19050"/>
                  <a:pt x="115163" y="19050"/>
                </a:cubicBezTo>
                <a:lnTo>
                  <a:pt x="94208" y="19050"/>
                </a:lnTo>
                <a:cubicBezTo>
                  <a:pt x="93881" y="19050"/>
                  <a:pt x="93524" y="19050"/>
                  <a:pt x="93196" y="19080"/>
                </a:cubicBezTo>
                <a:cubicBezTo>
                  <a:pt x="88166" y="19348"/>
                  <a:pt x="83433" y="21610"/>
                  <a:pt x="80040" y="25360"/>
                </a:cubicBezTo>
                <a:close/>
                <a:moveTo>
                  <a:pt x="34707" y="54382"/>
                </a:moveTo>
                <a:lnTo>
                  <a:pt x="66496" y="19050"/>
                </a:lnTo>
                <a:lnTo>
                  <a:pt x="54709" y="19050"/>
                </a:lnTo>
                <a:cubicBezTo>
                  <a:pt x="47119" y="19050"/>
                  <a:pt x="39856" y="22056"/>
                  <a:pt x="34498" y="27414"/>
                </a:cubicBezTo>
                <a:lnTo>
                  <a:pt x="33338" y="28575"/>
                </a:lnTo>
                <a:lnTo>
                  <a:pt x="0" y="9525"/>
                </a:lnTo>
                <a:lnTo>
                  <a:pt x="0" y="95250"/>
                </a:lnTo>
                <a:lnTo>
                  <a:pt x="46553" y="134035"/>
                </a:lnTo>
                <a:cubicBezTo>
                  <a:pt x="53400" y="139750"/>
                  <a:pt x="62032" y="142875"/>
                  <a:pt x="70931" y="142875"/>
                </a:cubicBezTo>
                <a:lnTo>
                  <a:pt x="75605" y="142875"/>
                </a:lnTo>
                <a:lnTo>
                  <a:pt x="73521" y="140791"/>
                </a:lnTo>
                <a:cubicBezTo>
                  <a:pt x="70723" y="137993"/>
                  <a:pt x="70723" y="133469"/>
                  <a:pt x="73521" y="130701"/>
                </a:cubicBezTo>
                <a:cubicBezTo>
                  <a:pt x="76319" y="127933"/>
                  <a:pt x="80843" y="127903"/>
                  <a:pt x="83612" y="130701"/>
                </a:cubicBezTo>
                <a:lnTo>
                  <a:pt x="95816" y="142905"/>
                </a:lnTo>
                <a:lnTo>
                  <a:pt x="98494" y="142905"/>
                </a:lnTo>
                <a:cubicBezTo>
                  <a:pt x="104180" y="142905"/>
                  <a:pt x="109746" y="141625"/>
                  <a:pt x="114806" y="139244"/>
                </a:cubicBezTo>
                <a:lnTo>
                  <a:pt x="106859" y="131266"/>
                </a:lnTo>
                <a:cubicBezTo>
                  <a:pt x="104061" y="128468"/>
                  <a:pt x="104061" y="123944"/>
                  <a:pt x="106859" y="121176"/>
                </a:cubicBezTo>
                <a:cubicBezTo>
                  <a:pt x="109657" y="118408"/>
                  <a:pt x="114181" y="118378"/>
                  <a:pt x="116949" y="121176"/>
                </a:cubicBezTo>
                <a:lnTo>
                  <a:pt x="126474" y="130701"/>
                </a:lnTo>
                <a:lnTo>
                  <a:pt x="131683" y="125492"/>
                </a:lnTo>
                <a:cubicBezTo>
                  <a:pt x="134332" y="122843"/>
                  <a:pt x="135106" y="119003"/>
                  <a:pt x="133945" y="115639"/>
                </a:cubicBezTo>
                <a:lnTo>
                  <a:pt x="92899" y="74920"/>
                </a:lnTo>
                <a:lnTo>
                  <a:pt x="88463" y="79355"/>
                </a:lnTo>
                <a:cubicBezTo>
                  <a:pt x="73789" y="94030"/>
                  <a:pt x="50036" y="94030"/>
                  <a:pt x="35362" y="79355"/>
                </a:cubicBezTo>
                <a:cubicBezTo>
                  <a:pt x="28515" y="72509"/>
                  <a:pt x="28248" y="61526"/>
                  <a:pt x="34707" y="54352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28" name="Text 26"/>
          <p:cNvSpPr/>
          <p:nvPr/>
        </p:nvSpPr>
        <p:spPr>
          <a:xfrm>
            <a:off x="8432749" y="2421872"/>
            <a:ext cx="49911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Двусторонние встречи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8235039" y="2827508"/>
            <a:ext cx="3335388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just">
              <a:lnSpc>
                <a:spcPct val="140000"/>
              </a:lnSpc>
            </a:pP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На площадке Форума состоялись двусторонние встречи с </a:t>
            </a:r>
            <a:r>
              <a:rPr lang="en-US" sz="1000" b="1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Президентом МАСО</a:t>
            </a: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 доктором Мохаммедом Азманом и </a:t>
            </a:r>
            <a:r>
              <a:rPr lang="en-US" sz="1000" b="1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Генеральным секретарем МАСО</a:t>
            </a: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 г-ном Марсело Каэтано.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608523" y="3950914"/>
            <a:ext cx="3617862" cy="1687886"/>
          </a:xfrm>
          <a:prstGeom prst="roundRect">
            <a:avLst>
              <a:gd name="adj" fmla="val 5839"/>
            </a:avLst>
          </a:prstGeom>
          <a:gradFill flip="none" rotWithShape="1">
            <a:gsLst>
              <a:gs pos="0">
                <a:srgbClr val="4299E1">
                  <a:alpha val="1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 w="12700">
            <a:solidFill>
              <a:srgbClr val="4299E1">
                <a:alpha val="2000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794259" y="4146176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73194" y="-7709"/>
                </a:moveTo>
                <a:cubicBezTo>
                  <a:pt x="69205" y="-10150"/>
                  <a:pt x="64175" y="-10150"/>
                  <a:pt x="60186" y="-7709"/>
                </a:cubicBezTo>
                <a:cubicBezTo>
                  <a:pt x="52923" y="-3274"/>
                  <a:pt x="48429" y="-2084"/>
                  <a:pt x="39916" y="-2262"/>
                </a:cubicBezTo>
                <a:cubicBezTo>
                  <a:pt x="35243" y="-2381"/>
                  <a:pt x="30897" y="149"/>
                  <a:pt x="28635" y="4256"/>
                </a:cubicBezTo>
                <a:cubicBezTo>
                  <a:pt x="24557" y="11728"/>
                  <a:pt x="21253" y="15032"/>
                  <a:pt x="13781" y="19110"/>
                </a:cubicBezTo>
                <a:cubicBezTo>
                  <a:pt x="9674" y="21342"/>
                  <a:pt x="7174" y="25718"/>
                  <a:pt x="7263" y="30391"/>
                </a:cubicBezTo>
                <a:cubicBezTo>
                  <a:pt x="7471" y="38904"/>
                  <a:pt x="6251" y="43398"/>
                  <a:pt x="1816" y="50661"/>
                </a:cubicBezTo>
                <a:cubicBezTo>
                  <a:pt x="-625" y="54650"/>
                  <a:pt x="-625" y="59680"/>
                  <a:pt x="1816" y="63669"/>
                </a:cubicBezTo>
                <a:cubicBezTo>
                  <a:pt x="6251" y="70931"/>
                  <a:pt x="7441" y="75426"/>
                  <a:pt x="7263" y="83939"/>
                </a:cubicBezTo>
                <a:cubicBezTo>
                  <a:pt x="7144" y="88612"/>
                  <a:pt x="9674" y="92958"/>
                  <a:pt x="13781" y="95220"/>
                </a:cubicBezTo>
                <a:cubicBezTo>
                  <a:pt x="20360" y="98822"/>
                  <a:pt x="23693" y="101798"/>
                  <a:pt x="27206" y="107573"/>
                </a:cubicBezTo>
                <a:lnTo>
                  <a:pt x="12710" y="136475"/>
                </a:lnTo>
                <a:cubicBezTo>
                  <a:pt x="10954" y="140018"/>
                  <a:pt x="12383" y="144304"/>
                  <a:pt x="15895" y="146060"/>
                </a:cubicBezTo>
                <a:lnTo>
                  <a:pt x="41493" y="158859"/>
                </a:lnTo>
                <a:cubicBezTo>
                  <a:pt x="44916" y="160556"/>
                  <a:pt x="49084" y="159276"/>
                  <a:pt x="50929" y="155942"/>
                </a:cubicBezTo>
                <a:lnTo>
                  <a:pt x="66645" y="127635"/>
                </a:lnTo>
                <a:lnTo>
                  <a:pt x="82361" y="155942"/>
                </a:lnTo>
                <a:cubicBezTo>
                  <a:pt x="84207" y="159276"/>
                  <a:pt x="88374" y="160586"/>
                  <a:pt x="91797" y="158859"/>
                </a:cubicBezTo>
                <a:lnTo>
                  <a:pt x="117396" y="146060"/>
                </a:lnTo>
                <a:cubicBezTo>
                  <a:pt x="120938" y="144304"/>
                  <a:pt x="122366" y="140018"/>
                  <a:pt x="120581" y="136475"/>
                </a:cubicBezTo>
                <a:lnTo>
                  <a:pt x="106114" y="107543"/>
                </a:lnTo>
                <a:cubicBezTo>
                  <a:pt x="109597" y="101769"/>
                  <a:pt x="112961" y="98792"/>
                  <a:pt x="119539" y="95190"/>
                </a:cubicBezTo>
                <a:cubicBezTo>
                  <a:pt x="123646" y="92958"/>
                  <a:pt x="126147" y="88583"/>
                  <a:pt x="126057" y="83909"/>
                </a:cubicBezTo>
                <a:cubicBezTo>
                  <a:pt x="125849" y="75396"/>
                  <a:pt x="127069" y="70902"/>
                  <a:pt x="131505" y="63639"/>
                </a:cubicBezTo>
                <a:cubicBezTo>
                  <a:pt x="133945" y="59650"/>
                  <a:pt x="133945" y="54620"/>
                  <a:pt x="131505" y="50631"/>
                </a:cubicBezTo>
                <a:cubicBezTo>
                  <a:pt x="127069" y="43369"/>
                  <a:pt x="125879" y="38874"/>
                  <a:pt x="126057" y="30361"/>
                </a:cubicBezTo>
                <a:cubicBezTo>
                  <a:pt x="126176" y="25688"/>
                  <a:pt x="123646" y="21342"/>
                  <a:pt x="119539" y="19080"/>
                </a:cubicBezTo>
                <a:cubicBezTo>
                  <a:pt x="112068" y="15002"/>
                  <a:pt x="108764" y="11698"/>
                  <a:pt x="104686" y="4227"/>
                </a:cubicBezTo>
                <a:cubicBezTo>
                  <a:pt x="102453" y="119"/>
                  <a:pt x="98078" y="-2381"/>
                  <a:pt x="93405" y="-2292"/>
                </a:cubicBezTo>
                <a:cubicBezTo>
                  <a:pt x="84892" y="-2084"/>
                  <a:pt x="80397" y="-3304"/>
                  <a:pt x="73134" y="-7739"/>
                </a:cubicBezTo>
                <a:close/>
                <a:moveTo>
                  <a:pt x="66675" y="28575"/>
                </a:moveTo>
                <a:cubicBezTo>
                  <a:pt x="82446" y="28575"/>
                  <a:pt x="95250" y="41379"/>
                  <a:pt x="95250" y="57150"/>
                </a:cubicBezTo>
                <a:cubicBezTo>
                  <a:pt x="95250" y="72921"/>
                  <a:pt x="82446" y="85725"/>
                  <a:pt x="66675" y="85725"/>
                </a:cubicBezTo>
                <a:cubicBezTo>
                  <a:pt x="50904" y="85725"/>
                  <a:pt x="38100" y="72921"/>
                  <a:pt x="38100" y="57150"/>
                </a:cubicBezTo>
                <a:cubicBezTo>
                  <a:pt x="38100" y="41379"/>
                  <a:pt x="50904" y="28575"/>
                  <a:pt x="66675" y="28575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32" name="Text 30"/>
          <p:cNvSpPr/>
          <p:nvPr/>
        </p:nvSpPr>
        <p:spPr>
          <a:xfrm>
            <a:off x="956184" y="4108076"/>
            <a:ext cx="49720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Награждение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692944" y="4412876"/>
            <a:ext cx="3467243" cy="9973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just">
              <a:lnSpc>
                <a:spcPct val="140000"/>
              </a:lnSpc>
            </a:pP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В рамках программы форума состоялся Международный видеофестиваль по социальной защите и церемония награждения, в которой </a:t>
            </a:r>
            <a:r>
              <a:rPr lang="en-US" sz="1000" b="1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Фонд был удостоен Почетной грамоты в числе лауреатов</a:t>
            </a: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.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416719" y="6315075"/>
            <a:ext cx="100013" cy="133350"/>
          </a:xfrm>
          <a:custGeom>
            <a:avLst/>
            <a:gdLst/>
            <a:ahLst/>
            <a:cxnLst/>
            <a:rect l="l" t="t" r="r" b="b"/>
            <a:pathLst>
              <a:path w="100013" h="133350">
                <a:moveTo>
                  <a:pt x="16669" y="0"/>
                </a:moveTo>
                <a:cubicBezTo>
                  <a:pt x="7475" y="0"/>
                  <a:pt x="0" y="7475"/>
                  <a:pt x="0" y="16669"/>
                </a:cubicBezTo>
                <a:lnTo>
                  <a:pt x="0" y="116681"/>
                </a:lnTo>
                <a:cubicBezTo>
                  <a:pt x="0" y="125875"/>
                  <a:pt x="7475" y="133350"/>
                  <a:pt x="16669" y="133350"/>
                </a:cubicBezTo>
                <a:lnTo>
                  <a:pt x="83344" y="133350"/>
                </a:lnTo>
                <a:cubicBezTo>
                  <a:pt x="92538" y="133350"/>
                  <a:pt x="100013" y="125875"/>
                  <a:pt x="100013" y="116681"/>
                </a:cubicBezTo>
                <a:lnTo>
                  <a:pt x="100013" y="16669"/>
                </a:lnTo>
                <a:cubicBezTo>
                  <a:pt x="100013" y="7475"/>
                  <a:pt x="92538" y="0"/>
                  <a:pt x="83344" y="0"/>
                </a:cubicBezTo>
                <a:lnTo>
                  <a:pt x="16669" y="0"/>
                </a:lnTo>
                <a:close/>
                <a:moveTo>
                  <a:pt x="45839" y="91678"/>
                </a:moveTo>
                <a:lnTo>
                  <a:pt x="54173" y="91678"/>
                </a:lnTo>
                <a:cubicBezTo>
                  <a:pt x="58783" y="91678"/>
                  <a:pt x="62508" y="95403"/>
                  <a:pt x="62508" y="100013"/>
                </a:cubicBezTo>
                <a:lnTo>
                  <a:pt x="62508" y="120848"/>
                </a:lnTo>
                <a:lnTo>
                  <a:pt x="37505" y="120848"/>
                </a:lnTo>
                <a:lnTo>
                  <a:pt x="37505" y="100013"/>
                </a:lnTo>
                <a:cubicBezTo>
                  <a:pt x="37505" y="95403"/>
                  <a:pt x="41229" y="91678"/>
                  <a:pt x="45839" y="91678"/>
                </a:cubicBezTo>
                <a:close/>
                <a:moveTo>
                  <a:pt x="25003" y="29170"/>
                </a:moveTo>
                <a:cubicBezTo>
                  <a:pt x="25003" y="26878"/>
                  <a:pt x="26878" y="25003"/>
                  <a:pt x="29170" y="25003"/>
                </a:cubicBezTo>
                <a:lnTo>
                  <a:pt x="37505" y="25003"/>
                </a:lnTo>
                <a:cubicBezTo>
                  <a:pt x="39797" y="25003"/>
                  <a:pt x="41672" y="26878"/>
                  <a:pt x="41672" y="29170"/>
                </a:cubicBezTo>
                <a:lnTo>
                  <a:pt x="41672" y="37505"/>
                </a:lnTo>
                <a:cubicBezTo>
                  <a:pt x="41672" y="39797"/>
                  <a:pt x="39797" y="41672"/>
                  <a:pt x="37505" y="41672"/>
                </a:cubicBezTo>
                <a:lnTo>
                  <a:pt x="29170" y="41672"/>
                </a:lnTo>
                <a:cubicBezTo>
                  <a:pt x="26878" y="41672"/>
                  <a:pt x="25003" y="39797"/>
                  <a:pt x="25003" y="37505"/>
                </a:cubicBezTo>
                <a:lnTo>
                  <a:pt x="25003" y="29170"/>
                </a:lnTo>
                <a:close/>
                <a:moveTo>
                  <a:pt x="62508" y="25003"/>
                </a:moveTo>
                <a:lnTo>
                  <a:pt x="70842" y="25003"/>
                </a:lnTo>
                <a:cubicBezTo>
                  <a:pt x="73134" y="25003"/>
                  <a:pt x="75009" y="26878"/>
                  <a:pt x="75009" y="29170"/>
                </a:cubicBezTo>
                <a:lnTo>
                  <a:pt x="75009" y="37505"/>
                </a:lnTo>
                <a:cubicBezTo>
                  <a:pt x="75009" y="39797"/>
                  <a:pt x="73134" y="41672"/>
                  <a:pt x="70842" y="41672"/>
                </a:cubicBezTo>
                <a:lnTo>
                  <a:pt x="62508" y="41672"/>
                </a:lnTo>
                <a:cubicBezTo>
                  <a:pt x="60216" y="41672"/>
                  <a:pt x="58341" y="39797"/>
                  <a:pt x="58341" y="37505"/>
                </a:cubicBezTo>
                <a:lnTo>
                  <a:pt x="58341" y="29170"/>
                </a:lnTo>
                <a:cubicBezTo>
                  <a:pt x="58341" y="26878"/>
                  <a:pt x="60216" y="25003"/>
                  <a:pt x="62508" y="25003"/>
                </a:cubicBezTo>
                <a:close/>
                <a:moveTo>
                  <a:pt x="25003" y="62508"/>
                </a:moveTo>
                <a:cubicBezTo>
                  <a:pt x="25003" y="60216"/>
                  <a:pt x="26878" y="58341"/>
                  <a:pt x="29170" y="58341"/>
                </a:cubicBezTo>
                <a:lnTo>
                  <a:pt x="37505" y="58341"/>
                </a:lnTo>
                <a:cubicBezTo>
                  <a:pt x="39797" y="58341"/>
                  <a:pt x="41672" y="60216"/>
                  <a:pt x="41672" y="62508"/>
                </a:cubicBezTo>
                <a:lnTo>
                  <a:pt x="41672" y="70842"/>
                </a:lnTo>
                <a:cubicBezTo>
                  <a:pt x="41672" y="73134"/>
                  <a:pt x="39797" y="75009"/>
                  <a:pt x="37505" y="75009"/>
                </a:cubicBezTo>
                <a:lnTo>
                  <a:pt x="29170" y="75009"/>
                </a:lnTo>
                <a:cubicBezTo>
                  <a:pt x="26878" y="75009"/>
                  <a:pt x="25003" y="73134"/>
                  <a:pt x="25003" y="70842"/>
                </a:cubicBezTo>
                <a:lnTo>
                  <a:pt x="25003" y="62508"/>
                </a:lnTo>
                <a:close/>
                <a:moveTo>
                  <a:pt x="62508" y="58341"/>
                </a:moveTo>
                <a:lnTo>
                  <a:pt x="70842" y="58341"/>
                </a:lnTo>
                <a:cubicBezTo>
                  <a:pt x="73134" y="58341"/>
                  <a:pt x="75009" y="60216"/>
                  <a:pt x="75009" y="62508"/>
                </a:cubicBezTo>
                <a:lnTo>
                  <a:pt x="75009" y="70842"/>
                </a:lnTo>
                <a:cubicBezTo>
                  <a:pt x="75009" y="73134"/>
                  <a:pt x="73134" y="75009"/>
                  <a:pt x="70842" y="75009"/>
                </a:cubicBezTo>
                <a:lnTo>
                  <a:pt x="62508" y="75009"/>
                </a:lnTo>
                <a:cubicBezTo>
                  <a:pt x="60216" y="75009"/>
                  <a:pt x="58341" y="73134"/>
                  <a:pt x="58341" y="70842"/>
                </a:cubicBezTo>
                <a:lnTo>
                  <a:pt x="58341" y="62508"/>
                </a:lnTo>
                <a:cubicBezTo>
                  <a:pt x="58341" y="60216"/>
                  <a:pt x="60216" y="58341"/>
                  <a:pt x="62508" y="58341"/>
                </a:cubicBezTo>
                <a:close/>
              </a:path>
            </a:pathLst>
          </a:custGeom>
          <a:solidFill>
            <a:srgbClr val="2B6CB0"/>
          </a:solidFill>
          <a:ln/>
        </p:spPr>
      </p:sp>
      <p:sp>
        <p:nvSpPr>
          <p:cNvPr id="35" name="Text 33"/>
          <p:cNvSpPr/>
          <p:nvPr/>
        </p:nvSpPr>
        <p:spPr>
          <a:xfrm>
            <a:off x="623888" y="6286500"/>
            <a:ext cx="828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АО «ГФСС»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29A7AB7D-E0A3-CF29-8104-9C5E32A6D4B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11195" y="3936629"/>
            <a:ext cx="1596516" cy="20768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565DBA70-8A0B-0F79-ACED-3E4729DC6A6C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5659" y="3932426"/>
            <a:ext cx="3103793" cy="20768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45D832E-3EEA-6EA5-9D0C-04DD2101C63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02218" y="3949514"/>
            <a:ext cx="2272008" cy="20561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0" name="Text 49">
            <a:extLst>
              <a:ext uri="{FF2B5EF4-FFF2-40B4-BE49-F238E27FC236}">
                <a16:creationId xmlns:a16="http://schemas.microsoft.com/office/drawing/2014/main" id="{F386489B-6D58-47ED-8562-1D0E3019BD51}"/>
              </a:ext>
            </a:extLst>
          </p:cNvPr>
          <p:cNvSpPr/>
          <p:nvPr/>
        </p:nvSpPr>
        <p:spPr>
          <a:xfrm>
            <a:off x="11593002" y="6516103"/>
            <a:ext cx="2253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7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53536" y="216516"/>
            <a:ext cx="381000" cy="381000"/>
          </a:xfrm>
          <a:prstGeom prst="roundRect">
            <a:avLst>
              <a:gd name="adj" fmla="val 25000"/>
            </a:avLst>
          </a:prstGeom>
          <a:gradFill flip="none" rotWithShape="1">
            <a:gsLst>
              <a:gs pos="0">
                <a:srgbClr val="1A365D"/>
              </a:gs>
              <a:gs pos="100000">
                <a:srgbClr val="2B6CB0"/>
              </a:gs>
            </a:gsLst>
            <a:lin ang="2700000" scaled="1"/>
          </a:gradFill>
          <a:ln/>
          <a:effectLst>
            <a:outerShdw blurRad="119063" dist="79375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3" name="Shape 1"/>
          <p:cNvSpPr/>
          <p:nvPr/>
        </p:nvSpPr>
        <p:spPr>
          <a:xfrm>
            <a:off x="370240" y="359032"/>
            <a:ext cx="138906" cy="158750"/>
          </a:xfrm>
          <a:custGeom>
            <a:avLst/>
            <a:gdLst/>
            <a:ahLst/>
            <a:cxnLst/>
            <a:rect l="l" t="t" r="r" b="b"/>
            <a:pathLst>
              <a:path w="138906" h="158750">
                <a:moveTo>
                  <a:pt x="69453" y="76895"/>
                </a:moveTo>
                <a:cubicBezTo>
                  <a:pt x="48918" y="76895"/>
                  <a:pt x="32246" y="60223"/>
                  <a:pt x="32246" y="39688"/>
                </a:cubicBezTo>
                <a:cubicBezTo>
                  <a:pt x="32246" y="19152"/>
                  <a:pt x="48918" y="2480"/>
                  <a:pt x="69453" y="2480"/>
                </a:cubicBezTo>
                <a:cubicBezTo>
                  <a:pt x="89988" y="2480"/>
                  <a:pt x="106660" y="19152"/>
                  <a:pt x="106660" y="39687"/>
                </a:cubicBezTo>
                <a:cubicBezTo>
                  <a:pt x="106660" y="60223"/>
                  <a:pt x="89988" y="76895"/>
                  <a:pt x="69453" y="76895"/>
                </a:cubicBezTo>
                <a:close/>
                <a:moveTo>
                  <a:pt x="59996" y="94258"/>
                </a:moveTo>
                <a:lnTo>
                  <a:pt x="78910" y="94258"/>
                </a:lnTo>
                <a:cubicBezTo>
                  <a:pt x="81917" y="94258"/>
                  <a:pt x="84336" y="96676"/>
                  <a:pt x="84336" y="99684"/>
                </a:cubicBezTo>
                <a:cubicBezTo>
                  <a:pt x="84336" y="100986"/>
                  <a:pt x="83871" y="102226"/>
                  <a:pt x="83034" y="103219"/>
                </a:cubicBezTo>
                <a:lnTo>
                  <a:pt x="74538" y="113140"/>
                </a:lnTo>
                <a:lnTo>
                  <a:pt x="84150" y="148828"/>
                </a:lnTo>
                <a:lnTo>
                  <a:pt x="84336" y="148828"/>
                </a:lnTo>
                <a:lnTo>
                  <a:pt x="95064" y="105885"/>
                </a:lnTo>
                <a:cubicBezTo>
                  <a:pt x="95746" y="103188"/>
                  <a:pt x="98506" y="101544"/>
                  <a:pt x="101110" y="102536"/>
                </a:cubicBezTo>
                <a:cubicBezTo>
                  <a:pt x="120303" y="109854"/>
                  <a:pt x="133945" y="128457"/>
                  <a:pt x="133945" y="150223"/>
                </a:cubicBezTo>
                <a:cubicBezTo>
                  <a:pt x="133945" y="154905"/>
                  <a:pt x="130132" y="158719"/>
                  <a:pt x="125450" y="158719"/>
                </a:cubicBezTo>
                <a:lnTo>
                  <a:pt x="13457" y="158750"/>
                </a:lnTo>
                <a:cubicBezTo>
                  <a:pt x="8775" y="158750"/>
                  <a:pt x="4961" y="154936"/>
                  <a:pt x="4961" y="150254"/>
                </a:cubicBezTo>
                <a:cubicBezTo>
                  <a:pt x="4961" y="128488"/>
                  <a:pt x="18604" y="109885"/>
                  <a:pt x="37796" y="102567"/>
                </a:cubicBezTo>
                <a:cubicBezTo>
                  <a:pt x="40401" y="101575"/>
                  <a:pt x="43160" y="103219"/>
                  <a:pt x="43842" y="105916"/>
                </a:cubicBezTo>
                <a:lnTo>
                  <a:pt x="54570" y="148859"/>
                </a:lnTo>
                <a:lnTo>
                  <a:pt x="54756" y="148859"/>
                </a:lnTo>
                <a:lnTo>
                  <a:pt x="64368" y="113171"/>
                </a:lnTo>
                <a:lnTo>
                  <a:pt x="55873" y="103250"/>
                </a:lnTo>
                <a:cubicBezTo>
                  <a:pt x="55035" y="102257"/>
                  <a:pt x="54570" y="101017"/>
                  <a:pt x="54570" y="99715"/>
                </a:cubicBezTo>
                <a:cubicBezTo>
                  <a:pt x="54570" y="96707"/>
                  <a:pt x="56989" y="94289"/>
                  <a:pt x="59996" y="94289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729786" y="168891"/>
            <a:ext cx="740568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b="1" kern="0" spc="44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РАЗДЕЛ 01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729786" y="327641"/>
            <a:ext cx="7493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4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ОБРАЩЕНИЕ ПРЕДСЕДАТЕЛЯ СОВЕТА ДИРЕКТОРОВ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301606" y="692934"/>
            <a:ext cx="762000" cy="3175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4299E1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7" name="Shape 5"/>
          <p:cNvSpPr/>
          <p:nvPr/>
        </p:nvSpPr>
        <p:spPr>
          <a:xfrm>
            <a:off x="301606" y="851684"/>
            <a:ext cx="2590237" cy="2792709"/>
          </a:xfrm>
          <a:prstGeom prst="roundRect">
            <a:avLst>
              <a:gd name="adj" fmla="val 3974"/>
            </a:avLst>
          </a:prstGeom>
          <a:gradFill flip="none" rotWithShape="1">
            <a:gsLst>
              <a:gs pos="0">
                <a:srgbClr val="1A365D"/>
              </a:gs>
              <a:gs pos="100000">
                <a:srgbClr val="2B6CB0"/>
              </a:gs>
            </a:gsLst>
            <a:lin ang="2700000" scaled="1"/>
          </a:gradFill>
          <a:ln/>
          <a:effectLst>
            <a:outerShdw blurRad="119063" dist="79375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-178663" y="2412698"/>
            <a:ext cx="3571875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5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ШЕГАЙ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-171395" y="2612212"/>
            <a:ext cx="3556000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25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Виктория Вильгельмовна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1351798" y="2914964"/>
            <a:ext cx="508000" cy="31750"/>
          </a:xfrm>
          <a:prstGeom prst="roundRect">
            <a:avLst>
              <a:gd name="adj" fmla="val 0"/>
            </a:avLst>
          </a:prstGeom>
          <a:solidFill>
            <a:srgbClr val="FFFFFF">
              <a:alpha val="30196"/>
            </a:srgbClr>
          </a:solidFill>
          <a:ln/>
        </p:spPr>
      </p:sp>
      <p:sp>
        <p:nvSpPr>
          <p:cNvPr id="13" name="Text 11"/>
          <p:cNvSpPr/>
          <p:nvPr/>
        </p:nvSpPr>
        <p:spPr>
          <a:xfrm>
            <a:off x="317750" y="3109322"/>
            <a:ext cx="2629154" cy="365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40000"/>
              </a:lnSpc>
            </a:pPr>
            <a:r>
              <a:rPr lang="en-US" sz="875" dirty="0">
                <a:solidFill>
                  <a:srgbClr val="FFFFFF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Вице-министр труда </a:t>
            </a:r>
            <a:r>
              <a:rPr lang="en-US" sz="875" dirty="0" err="1">
                <a:solidFill>
                  <a:srgbClr val="FFFFFF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и</a:t>
            </a:r>
            <a:r>
              <a:rPr lang="en-US" sz="875" dirty="0">
                <a:solidFill>
                  <a:srgbClr val="FFFFFF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endParaRPr lang="kk-KZ" sz="875" dirty="0">
              <a:solidFill>
                <a:srgbClr val="FFFFFF">
                  <a:alpha val="90000"/>
                </a:srgbClr>
              </a:solidFill>
              <a:latin typeface="MiSans" pitchFamily="34" charset="0"/>
              <a:ea typeface="MiSans" pitchFamily="34" charset="-122"/>
              <a:cs typeface="MiSans" pitchFamily="34" charset="-120"/>
            </a:endParaRPr>
          </a:p>
          <a:p>
            <a:pPr algn="ctr">
              <a:lnSpc>
                <a:spcPct val="140000"/>
              </a:lnSpc>
            </a:pPr>
            <a:r>
              <a:rPr lang="en-US" sz="875" dirty="0" err="1">
                <a:solidFill>
                  <a:srgbClr val="FFFFFF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социальной</a:t>
            </a:r>
            <a:r>
              <a:rPr lang="en-US" sz="875" dirty="0">
                <a:solidFill>
                  <a:srgbClr val="FFFFFF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защиты </a:t>
            </a:r>
            <a:r>
              <a:rPr lang="en-US" sz="875" dirty="0" err="1">
                <a:solidFill>
                  <a:srgbClr val="FFFFFF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населения</a:t>
            </a:r>
            <a:r>
              <a:rPr lang="en-US" sz="875" dirty="0">
                <a:solidFill>
                  <a:srgbClr val="FFFFFF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endParaRPr lang="kk-KZ" sz="875" dirty="0">
              <a:solidFill>
                <a:srgbClr val="FFFFFF">
                  <a:alpha val="90000"/>
                </a:srgbClr>
              </a:solidFill>
              <a:latin typeface="MiSans" pitchFamily="34" charset="0"/>
              <a:ea typeface="MiSans" pitchFamily="34" charset="-122"/>
              <a:cs typeface="MiSans" pitchFamily="34" charset="-120"/>
            </a:endParaRPr>
          </a:p>
          <a:p>
            <a:pPr algn="ctr">
              <a:lnSpc>
                <a:spcPct val="140000"/>
              </a:lnSpc>
            </a:pPr>
            <a:r>
              <a:rPr lang="en-US" sz="875" dirty="0" err="1">
                <a:solidFill>
                  <a:srgbClr val="FFFFFF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Республики</a:t>
            </a:r>
            <a:r>
              <a:rPr lang="en-US" sz="875" dirty="0">
                <a:solidFill>
                  <a:srgbClr val="FFFFFF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Казахстан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280603" y="3696994"/>
            <a:ext cx="2590237" cy="2305844"/>
          </a:xfrm>
          <a:custGeom>
            <a:avLst/>
            <a:gdLst/>
            <a:ahLst/>
            <a:cxnLst/>
            <a:rect l="l" t="t" r="r" b="b"/>
            <a:pathLst>
              <a:path w="3841750" h="4040188">
                <a:moveTo>
                  <a:pt x="31750" y="0"/>
                </a:moveTo>
                <a:lnTo>
                  <a:pt x="3746500" y="0"/>
                </a:lnTo>
                <a:cubicBezTo>
                  <a:pt x="3799070" y="0"/>
                  <a:pt x="3841750" y="42680"/>
                  <a:pt x="3841750" y="95250"/>
                </a:cubicBezTo>
                <a:lnTo>
                  <a:pt x="3841750" y="3945001"/>
                </a:lnTo>
                <a:cubicBezTo>
                  <a:pt x="3841750" y="3997571"/>
                  <a:pt x="3799070" y="4040251"/>
                  <a:pt x="3746500" y="4040251"/>
                </a:cubicBezTo>
                <a:lnTo>
                  <a:pt x="31750" y="4040251"/>
                </a:lnTo>
                <a:cubicBezTo>
                  <a:pt x="14227" y="4040251"/>
                  <a:pt x="0" y="4026024"/>
                  <a:pt x="0" y="4008501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47625" dist="3175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309358" y="3676271"/>
            <a:ext cx="45719" cy="2316314"/>
          </a:xfrm>
          <a:custGeom>
            <a:avLst/>
            <a:gdLst/>
            <a:ahLst/>
            <a:cxnLst/>
            <a:rect l="l" t="t" r="r" b="b"/>
            <a:pathLst>
              <a:path w="31750" h="4040188">
                <a:moveTo>
                  <a:pt x="31750" y="0"/>
                </a:moveTo>
                <a:lnTo>
                  <a:pt x="31750" y="0"/>
                </a:lnTo>
                <a:lnTo>
                  <a:pt x="31750" y="4040251"/>
                </a:lnTo>
                <a:lnTo>
                  <a:pt x="31750" y="4040251"/>
                </a:lnTo>
                <a:cubicBezTo>
                  <a:pt x="14227" y="4040251"/>
                  <a:pt x="0" y="4026024"/>
                  <a:pt x="0" y="4008501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16" name="Shape 14"/>
          <p:cNvSpPr/>
          <p:nvPr/>
        </p:nvSpPr>
        <p:spPr>
          <a:xfrm>
            <a:off x="524684" y="4122625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42875" h="142875">
                <a:moveTo>
                  <a:pt x="8930" y="8930"/>
                </a:moveTo>
                <a:cubicBezTo>
                  <a:pt x="13869" y="8930"/>
                  <a:pt x="17859" y="12920"/>
                  <a:pt x="17859" y="17859"/>
                </a:cubicBezTo>
                <a:lnTo>
                  <a:pt x="17859" y="111621"/>
                </a:lnTo>
                <a:cubicBezTo>
                  <a:pt x="17859" y="114077"/>
                  <a:pt x="19869" y="116086"/>
                  <a:pt x="22324" y="116086"/>
                </a:cubicBezTo>
                <a:lnTo>
                  <a:pt x="133945" y="116086"/>
                </a:lnTo>
                <a:cubicBezTo>
                  <a:pt x="138885" y="116086"/>
                  <a:pt x="142875" y="120076"/>
                  <a:pt x="142875" y="125016"/>
                </a:cubicBezTo>
                <a:cubicBezTo>
                  <a:pt x="142875" y="129955"/>
                  <a:pt x="138885" y="133945"/>
                  <a:pt x="133945" y="133945"/>
                </a:cubicBezTo>
                <a:lnTo>
                  <a:pt x="22324" y="133945"/>
                </a:lnTo>
                <a:cubicBezTo>
                  <a:pt x="9990" y="133945"/>
                  <a:pt x="0" y="123955"/>
                  <a:pt x="0" y="111621"/>
                </a:cubicBezTo>
                <a:lnTo>
                  <a:pt x="0" y="17859"/>
                </a:lnTo>
                <a:cubicBezTo>
                  <a:pt x="0" y="12920"/>
                  <a:pt x="3990" y="8930"/>
                  <a:pt x="8930" y="8930"/>
                </a:cubicBezTo>
                <a:close/>
                <a:moveTo>
                  <a:pt x="35719" y="26789"/>
                </a:moveTo>
                <a:cubicBezTo>
                  <a:pt x="35719" y="21850"/>
                  <a:pt x="39709" y="17859"/>
                  <a:pt x="44648" y="17859"/>
                </a:cubicBezTo>
                <a:lnTo>
                  <a:pt x="98227" y="17859"/>
                </a:lnTo>
                <a:cubicBezTo>
                  <a:pt x="103166" y="17859"/>
                  <a:pt x="107156" y="21850"/>
                  <a:pt x="107156" y="26789"/>
                </a:cubicBezTo>
                <a:cubicBezTo>
                  <a:pt x="107156" y="31728"/>
                  <a:pt x="103166" y="35719"/>
                  <a:pt x="98227" y="35719"/>
                </a:cubicBezTo>
                <a:lnTo>
                  <a:pt x="44648" y="35719"/>
                </a:lnTo>
                <a:cubicBezTo>
                  <a:pt x="39709" y="35719"/>
                  <a:pt x="35719" y="31728"/>
                  <a:pt x="35719" y="26789"/>
                </a:cubicBezTo>
                <a:close/>
                <a:moveTo>
                  <a:pt x="44648" y="49113"/>
                </a:moveTo>
                <a:lnTo>
                  <a:pt x="80367" y="49113"/>
                </a:lnTo>
                <a:cubicBezTo>
                  <a:pt x="85306" y="49113"/>
                  <a:pt x="89297" y="53104"/>
                  <a:pt x="89297" y="58043"/>
                </a:cubicBezTo>
                <a:cubicBezTo>
                  <a:pt x="89297" y="62982"/>
                  <a:pt x="85306" y="66973"/>
                  <a:pt x="80367" y="66973"/>
                </a:cubicBezTo>
                <a:lnTo>
                  <a:pt x="44648" y="66973"/>
                </a:lnTo>
                <a:cubicBezTo>
                  <a:pt x="39709" y="66973"/>
                  <a:pt x="35719" y="62982"/>
                  <a:pt x="35719" y="58043"/>
                </a:cubicBezTo>
                <a:cubicBezTo>
                  <a:pt x="35719" y="53104"/>
                  <a:pt x="39709" y="49113"/>
                  <a:pt x="44648" y="49113"/>
                </a:cubicBezTo>
                <a:close/>
                <a:moveTo>
                  <a:pt x="44648" y="80367"/>
                </a:moveTo>
                <a:lnTo>
                  <a:pt x="116086" y="80367"/>
                </a:lnTo>
                <a:cubicBezTo>
                  <a:pt x="121025" y="80367"/>
                  <a:pt x="125016" y="84358"/>
                  <a:pt x="125016" y="89297"/>
                </a:cubicBezTo>
                <a:cubicBezTo>
                  <a:pt x="125016" y="94236"/>
                  <a:pt x="121025" y="98227"/>
                  <a:pt x="116086" y="98227"/>
                </a:cubicBezTo>
                <a:lnTo>
                  <a:pt x="44648" y="98227"/>
                </a:lnTo>
                <a:cubicBezTo>
                  <a:pt x="39709" y="98227"/>
                  <a:pt x="35719" y="94236"/>
                  <a:pt x="35719" y="89297"/>
                </a:cubicBezTo>
                <a:cubicBezTo>
                  <a:pt x="35719" y="84358"/>
                  <a:pt x="39709" y="80367"/>
                  <a:pt x="44648" y="80367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17" name="Text 15"/>
          <p:cNvSpPr/>
          <p:nvPr/>
        </p:nvSpPr>
        <p:spPr>
          <a:xfrm>
            <a:off x="683191" y="4063946"/>
            <a:ext cx="3397250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ru-RU" sz="1125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П</a:t>
            </a:r>
            <a:r>
              <a:rPr lang="en-US" sz="1125" b="1" dirty="0" err="1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оказатели</a:t>
            </a:r>
            <a:r>
              <a:rPr lang="en-US" sz="1125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</a:t>
            </a:r>
            <a:r>
              <a:rPr lang="ru-RU" sz="1125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СОСС </a:t>
            </a:r>
            <a:r>
              <a:rPr lang="en-US" sz="1125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2025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416719" y="4326207"/>
            <a:ext cx="2372843" cy="412750"/>
          </a:xfrm>
          <a:prstGeom prst="roundRect">
            <a:avLst>
              <a:gd name="adj" fmla="val 15385"/>
            </a:avLst>
          </a:prstGeom>
          <a:solidFill>
            <a:srgbClr val="F0F4F8"/>
          </a:solidFill>
          <a:ln/>
        </p:spPr>
      </p:sp>
      <p:sp>
        <p:nvSpPr>
          <p:cNvPr id="19" name="Text 17"/>
          <p:cNvSpPr/>
          <p:nvPr/>
        </p:nvSpPr>
        <p:spPr>
          <a:xfrm>
            <a:off x="536044" y="4462950"/>
            <a:ext cx="121443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ru-RU" sz="875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Количество участников  системы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952115" y="4443099"/>
            <a:ext cx="857250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ru-RU" sz="125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7 млн чел.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419415" y="4854914"/>
            <a:ext cx="2389950" cy="412750"/>
          </a:xfrm>
          <a:prstGeom prst="roundRect">
            <a:avLst>
              <a:gd name="adj" fmla="val 15385"/>
            </a:avLst>
          </a:prstGeom>
          <a:solidFill>
            <a:srgbClr val="F0F4F8"/>
          </a:solidFill>
          <a:ln/>
        </p:spPr>
      </p:sp>
      <p:sp>
        <p:nvSpPr>
          <p:cNvPr id="22" name="Text 20"/>
          <p:cNvSpPr/>
          <p:nvPr/>
        </p:nvSpPr>
        <p:spPr>
          <a:xfrm>
            <a:off x="518681" y="4974361"/>
            <a:ext cx="121443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Социальные выплаты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814702" y="4946212"/>
            <a:ext cx="1063625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5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922,4 </a:t>
            </a:r>
            <a:r>
              <a:rPr lang="en-US" sz="1250" b="1" dirty="0" err="1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млрд</a:t>
            </a:r>
            <a:r>
              <a:rPr lang="en-US" sz="125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</a:t>
            </a:r>
            <a:r>
              <a:rPr lang="en-US" sz="1250" b="1" dirty="0" err="1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тг</a:t>
            </a:r>
            <a:r>
              <a:rPr lang="ru-RU" sz="125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.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425770" y="5384608"/>
            <a:ext cx="2372843" cy="412750"/>
          </a:xfrm>
          <a:prstGeom prst="roundRect">
            <a:avLst>
              <a:gd name="adj" fmla="val 15385"/>
            </a:avLst>
          </a:prstGeom>
          <a:solidFill>
            <a:srgbClr val="F0F4F8"/>
          </a:solidFill>
          <a:ln/>
        </p:spPr>
      </p:sp>
      <p:sp>
        <p:nvSpPr>
          <p:cNvPr id="25" name="Text 23"/>
          <p:cNvSpPr/>
          <p:nvPr/>
        </p:nvSpPr>
        <p:spPr>
          <a:xfrm>
            <a:off x="524684" y="5477450"/>
            <a:ext cx="774345" cy="2006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ru-RU" sz="875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Получатели </a:t>
            </a:r>
            <a:endParaRPr lang="en-US" sz="875" dirty="0">
              <a:solidFill>
                <a:srgbClr val="2B6CB0"/>
              </a:solidFill>
              <a:latin typeface="MiSans" pitchFamily="34" charset="0"/>
              <a:ea typeface="MiSans" pitchFamily="34" charset="-122"/>
              <a:cs typeface="MiSans" pitchFamily="34" charset="-12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1880466" y="5468702"/>
            <a:ext cx="952500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5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&gt;1,3 </a:t>
            </a:r>
            <a:r>
              <a:rPr lang="en-US" sz="1250" b="1" dirty="0" err="1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млн</a:t>
            </a:r>
            <a:r>
              <a:rPr lang="en-US" sz="125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</a:t>
            </a:r>
            <a:r>
              <a:rPr lang="en-US" sz="1250" b="1" dirty="0" err="1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чел</a:t>
            </a:r>
            <a:r>
              <a:rPr lang="ru-RU" sz="125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.</a:t>
            </a:r>
            <a:endParaRPr lang="en-US" sz="1600" dirty="0"/>
          </a:p>
        </p:txBody>
      </p:sp>
      <p:pic>
        <p:nvPicPr>
          <p:cNvPr id="40" name="Picture 2" descr="Шегай Виктория Вильгельмовна">
            <a:extLst>
              <a:ext uri="{FF2B5EF4-FFF2-40B4-BE49-F238E27FC236}">
                <a16:creationId xmlns:a16="http://schemas.microsoft.com/office/drawing/2014/main" id="{06FF7FB5-67C1-068D-33EF-6323872C95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20463" y="1176363"/>
            <a:ext cx="1172009" cy="1136057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Текст 3">
            <a:extLst>
              <a:ext uri="{FF2B5EF4-FFF2-40B4-BE49-F238E27FC236}">
                <a16:creationId xmlns:a16="http://schemas.microsoft.com/office/drawing/2014/main" id="{068D46B4-5C5C-5E34-E4E4-8AEE6F332291}"/>
              </a:ext>
            </a:extLst>
          </p:cNvPr>
          <p:cNvSpPr txBox="1">
            <a:spLocks/>
          </p:cNvSpPr>
          <p:nvPr/>
        </p:nvSpPr>
        <p:spPr>
          <a:xfrm>
            <a:off x="2962536" y="682343"/>
            <a:ext cx="9033733" cy="5868016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numCol="3" spcCol="18000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Дорогие соотечественники,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уважаемые коллеги и партнеры!</a:t>
            </a:r>
          </a:p>
          <a:p>
            <a:pPr marL="0" indent="0" algn="ctr">
              <a:spcBef>
                <a:spcPts val="0"/>
              </a:spcBef>
              <a:buNone/>
            </a:pPr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180975" algn="just">
              <a:spcBef>
                <a:spcPts val="0"/>
              </a:spcBef>
              <a:buNone/>
              <a:tabLst>
                <a:tab pos="180975" algn="l"/>
                <a:tab pos="271463" algn="l"/>
              </a:tabLst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В центре нашего внимания — безопасность и защищенность каждого казахстанца. Мы успешно продолжаем развивать цифровой формат оказания услуг, убрали лишнюю бюрократию и очереди. Теперь социальная  помощь приходит быстро и просто, когда она действительно необходима. За сухими цифрами наших отчетов всегда стоят реальные люди и благополучие ваших семей.</a:t>
            </a:r>
          </a:p>
          <a:p>
            <a:pPr marL="0" indent="180975" algn="just">
              <a:spcBef>
                <a:spcPts val="0"/>
              </a:spcBef>
              <a:buNone/>
              <a:tabLst>
                <a:tab pos="180975" algn="l"/>
              </a:tabLst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Система социального страхования — это надежная подушка безопасности для каждого из нас. Пока вы официально трудитесь, работодатель делает за вас регулярные социальные отчисления. Так формируется ваша личная защита, и если вы столкнетесь с жизненными трудностями, Фонд гарантированно окажет вам своевременную помощь.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     Для каждого работающего казахстанца участие в системе — это не просто формальность, а прямая финансовая защита от главных жизненных рисков. Важно понимать: чем прозрачнее ваша зарплата и регулярнее отчисления, тем выше будет ваша личная денежная поддержка от Фонда в непредвиденных обстоятельствах. Наш Фонд страхует вас на случай потери работы, гарантируя ощутимые выплаты в период поиска нового места, что уже помогло почти 355 тысячам граждан уверенно пройти этап карьерного транзита. Система защищает ваш доход при временной или полной утрате трудоспособности: если подводит здоровье, Фонд компенсирует потерянный заработок. Так в ушедшем году весомые выплаты в связи с утратой здоровья получали порядка 100 тысяч соотечественников.</a:t>
            </a:r>
          </a:p>
          <a:p>
            <a:pPr marL="0" indent="182563" algn="just">
              <a:spcBef>
                <a:spcPts val="0"/>
              </a:spcBef>
              <a:buNone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Молодым мамам официальное страхование дарит финансовое спокойствие в самый счастливый период — при рождении и уходе за ребенком. В 2025 году более 618 тысяч граждан смогли посвятить себя детям, зная, что их привычный бюджет защищен стабильными выплатами. Кроме того, система берет на себя заботу о будущем близких в случае невосполнимой утраты кормильца, поддерживая сегодня 68,6 тысяч семей с детьми. Знание этих прав позволяет каждому трудящемуся гражданину уверенно смотреть в будущее и осознанно требовать от работодателя честных отчислений.</a:t>
            </a:r>
          </a:p>
          <a:p>
            <a:pPr marL="0" indent="182563" algn="just">
              <a:spcBef>
                <a:spcPts val="0"/>
              </a:spcBef>
              <a:buNone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В то же время участие в системе несет прямые и долгосрочные выгоды для отечественного бизнеса. Для современного работодателя социальные отчисления — это не просто обязательства, а стратегическая инвестиция в устойчивость своей компании. Действующее законодательство позволяет честному бизнесу легально снижать налоговую нагрузку, ведь сумма социальных отчислений напрямую уменьшает размер подлежащего к уплате социального налога. Официальное страхование сотрудников укрепляет репутацию бренда и помогает удерживать лучшие кадры, которые ценят заботу о своем будущем.  Кроме того, в случае непредвиденных форс-мажоров, таких как производственные травмы или декретные отпуска сотрудников, основные финансовые обязательства ложатся на плечи Фонда, защищая бюджет предприятия от незапланированных расходов.  </a:t>
            </a:r>
          </a:p>
          <a:p>
            <a:pPr marL="0" indent="182563" algn="just">
              <a:spcBef>
                <a:spcPts val="0"/>
              </a:spcBef>
              <a:buNone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В 2026 году нашей ключевой задачей остается дальнейшее расширение этой защиты. Мы стремимся к тому, чтобы как можно больше работающих казахстанцев были официально застрахованы, а выплаты оставались достойными. </a:t>
            </a:r>
          </a:p>
          <a:p>
            <a:pPr marL="0" indent="182563" algn="just">
              <a:spcBef>
                <a:spcPts val="0"/>
              </a:spcBef>
              <a:buNone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Мы продолжим работать честно, открыто и эффективно, укрепляя доверие между государством, гражданами и бизнесом ради стабильного будущего нашей страны.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182563" algn="just">
              <a:spcBef>
                <a:spcPts val="0"/>
              </a:spcBef>
              <a:buNone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Благодарю вас за доверие и ответственное партнерство!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10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ru-RU" sz="105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>
              <a:spcBef>
                <a:spcPts val="0"/>
              </a:spcBef>
              <a:buNone/>
            </a:pPr>
            <a:r>
              <a:rPr lang="ru-RU" sz="900" i="1" dirty="0">
                <a:latin typeface="Arial" panose="020B0604020202020204" pitchFamily="34" charset="0"/>
                <a:cs typeface="Arial" panose="020B0604020202020204" pitchFamily="34" charset="0"/>
              </a:rPr>
              <a:t>С уважением, </a:t>
            </a:r>
            <a:r>
              <a:rPr lang="ru-RU" sz="900" i="1" dirty="0" err="1">
                <a:latin typeface="Arial" panose="020B0604020202020204" pitchFamily="34" charset="0"/>
                <a:cs typeface="Arial" panose="020B0604020202020204" pitchFamily="34" charset="0"/>
              </a:rPr>
              <a:t>Шегай</a:t>
            </a:r>
            <a:r>
              <a:rPr lang="ru-RU" sz="900" i="1" dirty="0">
                <a:latin typeface="Arial" panose="020B0604020202020204" pitchFamily="34" charset="0"/>
                <a:cs typeface="Arial" panose="020B0604020202020204" pitchFamily="34" charset="0"/>
              </a:rPr>
              <a:t> В.В., 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ru-RU" sz="900" i="1" dirty="0">
                <a:latin typeface="Arial" panose="020B0604020202020204" pitchFamily="34" charset="0"/>
                <a:cs typeface="Arial" panose="020B0604020202020204" pitchFamily="34" charset="0"/>
              </a:rPr>
              <a:t>Председатель Совета директоров 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ru-RU" sz="900" i="1" dirty="0">
                <a:latin typeface="Arial" panose="020B0604020202020204" pitchFamily="34" charset="0"/>
                <a:cs typeface="Arial" panose="020B0604020202020204" pitchFamily="34" charset="0"/>
              </a:rPr>
              <a:t>АО «Государственный фонд социального страхования»</a:t>
            </a:r>
          </a:p>
          <a:p>
            <a:pPr marL="0" indent="0">
              <a:buNone/>
            </a:pPr>
            <a:endParaRPr lang="ru-KZ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Shape 56">
            <a:extLst>
              <a:ext uri="{FF2B5EF4-FFF2-40B4-BE49-F238E27FC236}">
                <a16:creationId xmlns:a16="http://schemas.microsoft.com/office/drawing/2014/main" id="{067C0BC8-A7CD-4FF4-8CCF-EC049A08645A}"/>
              </a:ext>
            </a:extLst>
          </p:cNvPr>
          <p:cNvSpPr/>
          <p:nvPr/>
        </p:nvSpPr>
        <p:spPr>
          <a:xfrm>
            <a:off x="416719" y="6492875"/>
            <a:ext cx="100013" cy="133350"/>
          </a:xfrm>
          <a:custGeom>
            <a:avLst/>
            <a:gdLst/>
            <a:ahLst/>
            <a:cxnLst/>
            <a:rect l="l" t="t" r="r" b="b"/>
            <a:pathLst>
              <a:path w="100013" h="133350">
                <a:moveTo>
                  <a:pt x="16669" y="0"/>
                </a:moveTo>
                <a:cubicBezTo>
                  <a:pt x="7475" y="0"/>
                  <a:pt x="0" y="7475"/>
                  <a:pt x="0" y="16669"/>
                </a:cubicBezTo>
                <a:lnTo>
                  <a:pt x="0" y="116681"/>
                </a:lnTo>
                <a:cubicBezTo>
                  <a:pt x="0" y="125875"/>
                  <a:pt x="7475" y="133350"/>
                  <a:pt x="16669" y="133350"/>
                </a:cubicBezTo>
                <a:lnTo>
                  <a:pt x="83344" y="133350"/>
                </a:lnTo>
                <a:cubicBezTo>
                  <a:pt x="92538" y="133350"/>
                  <a:pt x="100013" y="125875"/>
                  <a:pt x="100013" y="116681"/>
                </a:cubicBezTo>
                <a:lnTo>
                  <a:pt x="100013" y="16669"/>
                </a:lnTo>
                <a:cubicBezTo>
                  <a:pt x="100013" y="7475"/>
                  <a:pt x="92538" y="0"/>
                  <a:pt x="83344" y="0"/>
                </a:cubicBezTo>
                <a:lnTo>
                  <a:pt x="16669" y="0"/>
                </a:lnTo>
                <a:close/>
                <a:moveTo>
                  <a:pt x="45839" y="91678"/>
                </a:moveTo>
                <a:lnTo>
                  <a:pt x="54173" y="91678"/>
                </a:lnTo>
                <a:cubicBezTo>
                  <a:pt x="58783" y="91678"/>
                  <a:pt x="62508" y="95403"/>
                  <a:pt x="62508" y="100013"/>
                </a:cubicBezTo>
                <a:lnTo>
                  <a:pt x="62508" y="120848"/>
                </a:lnTo>
                <a:lnTo>
                  <a:pt x="37505" y="120848"/>
                </a:lnTo>
                <a:lnTo>
                  <a:pt x="37505" y="100013"/>
                </a:lnTo>
                <a:cubicBezTo>
                  <a:pt x="37505" y="95403"/>
                  <a:pt x="41229" y="91678"/>
                  <a:pt x="45839" y="91678"/>
                </a:cubicBezTo>
                <a:close/>
                <a:moveTo>
                  <a:pt x="25003" y="29170"/>
                </a:moveTo>
                <a:cubicBezTo>
                  <a:pt x="25003" y="26878"/>
                  <a:pt x="26878" y="25003"/>
                  <a:pt x="29170" y="25003"/>
                </a:cubicBezTo>
                <a:lnTo>
                  <a:pt x="37505" y="25003"/>
                </a:lnTo>
                <a:cubicBezTo>
                  <a:pt x="39797" y="25003"/>
                  <a:pt x="41672" y="26878"/>
                  <a:pt x="41672" y="29170"/>
                </a:cubicBezTo>
                <a:lnTo>
                  <a:pt x="41672" y="37505"/>
                </a:lnTo>
                <a:cubicBezTo>
                  <a:pt x="41672" y="39797"/>
                  <a:pt x="39797" y="41672"/>
                  <a:pt x="37505" y="41672"/>
                </a:cubicBezTo>
                <a:lnTo>
                  <a:pt x="29170" y="41672"/>
                </a:lnTo>
                <a:cubicBezTo>
                  <a:pt x="26878" y="41672"/>
                  <a:pt x="25003" y="39797"/>
                  <a:pt x="25003" y="37505"/>
                </a:cubicBezTo>
                <a:lnTo>
                  <a:pt x="25003" y="29170"/>
                </a:lnTo>
                <a:close/>
                <a:moveTo>
                  <a:pt x="62508" y="25003"/>
                </a:moveTo>
                <a:lnTo>
                  <a:pt x="70842" y="25003"/>
                </a:lnTo>
                <a:cubicBezTo>
                  <a:pt x="73134" y="25003"/>
                  <a:pt x="75009" y="26878"/>
                  <a:pt x="75009" y="29170"/>
                </a:cubicBezTo>
                <a:lnTo>
                  <a:pt x="75009" y="37505"/>
                </a:lnTo>
                <a:cubicBezTo>
                  <a:pt x="75009" y="39797"/>
                  <a:pt x="73134" y="41672"/>
                  <a:pt x="70842" y="41672"/>
                </a:cubicBezTo>
                <a:lnTo>
                  <a:pt x="62508" y="41672"/>
                </a:lnTo>
                <a:cubicBezTo>
                  <a:pt x="60216" y="41672"/>
                  <a:pt x="58341" y="39797"/>
                  <a:pt x="58341" y="37505"/>
                </a:cubicBezTo>
                <a:lnTo>
                  <a:pt x="58341" y="29170"/>
                </a:lnTo>
                <a:cubicBezTo>
                  <a:pt x="58341" y="26878"/>
                  <a:pt x="60216" y="25003"/>
                  <a:pt x="62508" y="25003"/>
                </a:cubicBezTo>
                <a:close/>
                <a:moveTo>
                  <a:pt x="25003" y="62508"/>
                </a:moveTo>
                <a:cubicBezTo>
                  <a:pt x="25003" y="60216"/>
                  <a:pt x="26878" y="58341"/>
                  <a:pt x="29170" y="58341"/>
                </a:cubicBezTo>
                <a:lnTo>
                  <a:pt x="37505" y="58341"/>
                </a:lnTo>
                <a:cubicBezTo>
                  <a:pt x="39797" y="58341"/>
                  <a:pt x="41672" y="60216"/>
                  <a:pt x="41672" y="62508"/>
                </a:cubicBezTo>
                <a:lnTo>
                  <a:pt x="41672" y="70842"/>
                </a:lnTo>
                <a:cubicBezTo>
                  <a:pt x="41672" y="73134"/>
                  <a:pt x="39797" y="75009"/>
                  <a:pt x="37505" y="75009"/>
                </a:cubicBezTo>
                <a:lnTo>
                  <a:pt x="29170" y="75009"/>
                </a:lnTo>
                <a:cubicBezTo>
                  <a:pt x="26878" y="75009"/>
                  <a:pt x="25003" y="73134"/>
                  <a:pt x="25003" y="70842"/>
                </a:cubicBezTo>
                <a:lnTo>
                  <a:pt x="25003" y="62508"/>
                </a:lnTo>
                <a:close/>
                <a:moveTo>
                  <a:pt x="62508" y="58341"/>
                </a:moveTo>
                <a:lnTo>
                  <a:pt x="70842" y="58341"/>
                </a:lnTo>
                <a:cubicBezTo>
                  <a:pt x="73134" y="58341"/>
                  <a:pt x="75009" y="60216"/>
                  <a:pt x="75009" y="62508"/>
                </a:cubicBezTo>
                <a:lnTo>
                  <a:pt x="75009" y="70842"/>
                </a:lnTo>
                <a:cubicBezTo>
                  <a:pt x="75009" y="73134"/>
                  <a:pt x="73134" y="75009"/>
                  <a:pt x="70842" y="75009"/>
                </a:cubicBezTo>
                <a:lnTo>
                  <a:pt x="62508" y="75009"/>
                </a:lnTo>
                <a:cubicBezTo>
                  <a:pt x="60216" y="75009"/>
                  <a:pt x="58341" y="73134"/>
                  <a:pt x="58341" y="70842"/>
                </a:cubicBezTo>
                <a:lnTo>
                  <a:pt x="58341" y="62508"/>
                </a:lnTo>
                <a:cubicBezTo>
                  <a:pt x="58341" y="60216"/>
                  <a:pt x="60216" y="58341"/>
                  <a:pt x="62508" y="58341"/>
                </a:cubicBezTo>
                <a:close/>
              </a:path>
            </a:pathLst>
          </a:custGeom>
          <a:solidFill>
            <a:srgbClr val="2B6CB0"/>
          </a:solidFill>
          <a:ln/>
        </p:spPr>
      </p:sp>
      <p:sp>
        <p:nvSpPr>
          <p:cNvPr id="28" name="Text 38">
            <a:extLst>
              <a:ext uri="{FF2B5EF4-FFF2-40B4-BE49-F238E27FC236}">
                <a16:creationId xmlns:a16="http://schemas.microsoft.com/office/drawing/2014/main" id="{FAC3E54B-38D2-4AD4-9A93-5B8ACC2AE57A}"/>
              </a:ext>
            </a:extLst>
          </p:cNvPr>
          <p:cNvSpPr/>
          <p:nvPr/>
        </p:nvSpPr>
        <p:spPr>
          <a:xfrm>
            <a:off x="577453" y="6492875"/>
            <a:ext cx="835423" cy="1298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АО «ГФСС»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 49">
            <a:extLst>
              <a:ext uri="{FF2B5EF4-FFF2-40B4-BE49-F238E27FC236}">
                <a16:creationId xmlns:a16="http://schemas.microsoft.com/office/drawing/2014/main" id="{EE3D0ADE-3891-4B2C-8DFB-4D43ABB67203}"/>
              </a:ext>
            </a:extLst>
          </p:cNvPr>
          <p:cNvSpPr/>
          <p:nvPr/>
        </p:nvSpPr>
        <p:spPr>
          <a:xfrm>
            <a:off x="11779955" y="6550359"/>
            <a:ext cx="156013" cy="266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8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7500" y="205734"/>
            <a:ext cx="381000" cy="381000"/>
          </a:xfrm>
          <a:prstGeom prst="roundRect">
            <a:avLst>
              <a:gd name="adj" fmla="val 25000"/>
            </a:avLst>
          </a:prstGeom>
          <a:gradFill flip="none" rotWithShape="1">
            <a:gsLst>
              <a:gs pos="0">
                <a:srgbClr val="1A365D"/>
              </a:gs>
              <a:gs pos="100000">
                <a:srgbClr val="2B6CB0"/>
              </a:gs>
            </a:gsLst>
            <a:lin ang="2700000" scaled="1"/>
          </a:gradFill>
          <a:ln/>
          <a:effectLst>
            <a:outerShdw blurRad="119063" dist="79375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3" name="Shape 1"/>
          <p:cNvSpPr/>
          <p:nvPr/>
        </p:nvSpPr>
        <p:spPr>
          <a:xfrm>
            <a:off x="443224" y="314937"/>
            <a:ext cx="138906" cy="158750"/>
          </a:xfrm>
          <a:custGeom>
            <a:avLst/>
            <a:gdLst/>
            <a:ahLst/>
            <a:cxnLst/>
            <a:rect l="l" t="t" r="r" b="b"/>
            <a:pathLst>
              <a:path w="138906" h="158750">
                <a:moveTo>
                  <a:pt x="69453" y="76895"/>
                </a:moveTo>
                <a:cubicBezTo>
                  <a:pt x="48918" y="76895"/>
                  <a:pt x="32246" y="60223"/>
                  <a:pt x="32246" y="39688"/>
                </a:cubicBezTo>
                <a:cubicBezTo>
                  <a:pt x="32246" y="19152"/>
                  <a:pt x="48918" y="2480"/>
                  <a:pt x="69453" y="2480"/>
                </a:cubicBezTo>
                <a:cubicBezTo>
                  <a:pt x="89988" y="2480"/>
                  <a:pt x="106660" y="19152"/>
                  <a:pt x="106660" y="39687"/>
                </a:cubicBezTo>
                <a:cubicBezTo>
                  <a:pt x="106660" y="60223"/>
                  <a:pt x="89988" y="76895"/>
                  <a:pt x="69453" y="76895"/>
                </a:cubicBezTo>
                <a:close/>
                <a:moveTo>
                  <a:pt x="59996" y="94258"/>
                </a:moveTo>
                <a:lnTo>
                  <a:pt x="78910" y="94258"/>
                </a:lnTo>
                <a:cubicBezTo>
                  <a:pt x="81917" y="94258"/>
                  <a:pt x="84336" y="96676"/>
                  <a:pt x="84336" y="99684"/>
                </a:cubicBezTo>
                <a:cubicBezTo>
                  <a:pt x="84336" y="100986"/>
                  <a:pt x="83871" y="102226"/>
                  <a:pt x="83034" y="103219"/>
                </a:cubicBezTo>
                <a:lnTo>
                  <a:pt x="74538" y="113140"/>
                </a:lnTo>
                <a:lnTo>
                  <a:pt x="84150" y="148828"/>
                </a:lnTo>
                <a:lnTo>
                  <a:pt x="84336" y="148828"/>
                </a:lnTo>
                <a:lnTo>
                  <a:pt x="95064" y="105885"/>
                </a:lnTo>
                <a:cubicBezTo>
                  <a:pt x="95746" y="103188"/>
                  <a:pt x="98506" y="101544"/>
                  <a:pt x="101110" y="102536"/>
                </a:cubicBezTo>
                <a:cubicBezTo>
                  <a:pt x="120303" y="109854"/>
                  <a:pt x="133945" y="128457"/>
                  <a:pt x="133945" y="150223"/>
                </a:cubicBezTo>
                <a:cubicBezTo>
                  <a:pt x="133945" y="154905"/>
                  <a:pt x="130132" y="158719"/>
                  <a:pt x="125450" y="158719"/>
                </a:cubicBezTo>
                <a:lnTo>
                  <a:pt x="13457" y="158750"/>
                </a:lnTo>
                <a:cubicBezTo>
                  <a:pt x="8775" y="158750"/>
                  <a:pt x="4961" y="154936"/>
                  <a:pt x="4961" y="150254"/>
                </a:cubicBezTo>
                <a:cubicBezTo>
                  <a:pt x="4961" y="128488"/>
                  <a:pt x="18604" y="109885"/>
                  <a:pt x="37796" y="102567"/>
                </a:cubicBezTo>
                <a:cubicBezTo>
                  <a:pt x="40401" y="101575"/>
                  <a:pt x="43160" y="103219"/>
                  <a:pt x="43842" y="105916"/>
                </a:cubicBezTo>
                <a:lnTo>
                  <a:pt x="54570" y="148859"/>
                </a:lnTo>
                <a:lnTo>
                  <a:pt x="54756" y="148859"/>
                </a:lnTo>
                <a:lnTo>
                  <a:pt x="64368" y="113171"/>
                </a:lnTo>
                <a:lnTo>
                  <a:pt x="55873" y="103250"/>
                </a:lnTo>
                <a:cubicBezTo>
                  <a:pt x="55035" y="102257"/>
                  <a:pt x="54570" y="101017"/>
                  <a:pt x="54570" y="99715"/>
                </a:cubicBezTo>
                <a:cubicBezTo>
                  <a:pt x="54570" y="96707"/>
                  <a:pt x="56989" y="94289"/>
                  <a:pt x="59996" y="94289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793750" y="158109"/>
            <a:ext cx="5984875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b="1" kern="0" spc="44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РАЗДЕЛ 01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791154" y="292761"/>
            <a:ext cx="6072188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4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ОБРАЩЕНИЕ ПРЕДСЕДАТЕЛЯ ПРАВЛЕНИЯ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130890" y="764971"/>
            <a:ext cx="762000" cy="3175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4299E1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7" name="Shape 5"/>
          <p:cNvSpPr/>
          <p:nvPr/>
        </p:nvSpPr>
        <p:spPr>
          <a:xfrm>
            <a:off x="130890" y="923721"/>
            <a:ext cx="2534249" cy="2809813"/>
          </a:xfrm>
          <a:prstGeom prst="roundRect">
            <a:avLst>
              <a:gd name="adj" fmla="val 3974"/>
            </a:avLst>
          </a:prstGeom>
          <a:gradFill flip="none" rotWithShape="1">
            <a:gsLst>
              <a:gs pos="0">
                <a:srgbClr val="2B6CB0"/>
              </a:gs>
              <a:gs pos="100000">
                <a:srgbClr val="4299E1"/>
              </a:gs>
            </a:gsLst>
            <a:lin ang="2700000" scaled="1"/>
          </a:gradFill>
          <a:ln/>
          <a:effectLst>
            <a:outerShdw blurRad="119063" dist="79375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-303756" y="2252773"/>
            <a:ext cx="3571875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5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КУРМАНОВ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-295818" y="2500998"/>
            <a:ext cx="3556000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25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Алмас Мухаметкаримович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1227375" y="2804643"/>
            <a:ext cx="508000" cy="31750"/>
          </a:xfrm>
          <a:prstGeom prst="roundRect">
            <a:avLst>
              <a:gd name="adj" fmla="val 0"/>
            </a:avLst>
          </a:prstGeom>
          <a:solidFill>
            <a:srgbClr val="FFFFFF">
              <a:alpha val="30196"/>
            </a:srgbClr>
          </a:solidFill>
          <a:ln/>
        </p:spPr>
      </p:sp>
      <p:sp>
        <p:nvSpPr>
          <p:cNvPr id="13" name="Text 11"/>
          <p:cNvSpPr/>
          <p:nvPr/>
        </p:nvSpPr>
        <p:spPr>
          <a:xfrm>
            <a:off x="217740" y="2810093"/>
            <a:ext cx="2447399" cy="785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40000"/>
              </a:lnSpc>
            </a:pPr>
            <a:r>
              <a:rPr lang="en-US" sz="875" dirty="0">
                <a:solidFill>
                  <a:srgbClr val="FFFFFF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Председатель </a:t>
            </a:r>
            <a:r>
              <a:rPr lang="en-US" sz="875" dirty="0" err="1">
                <a:solidFill>
                  <a:srgbClr val="FFFFFF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Правления</a:t>
            </a:r>
            <a:r>
              <a:rPr lang="en-US" sz="875" dirty="0">
                <a:solidFill>
                  <a:srgbClr val="FFFFFF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endParaRPr lang="kk-KZ" sz="875" dirty="0">
              <a:solidFill>
                <a:srgbClr val="FFFFFF">
                  <a:alpha val="90000"/>
                </a:srgbClr>
              </a:solidFill>
              <a:latin typeface="MiSans" pitchFamily="34" charset="0"/>
              <a:ea typeface="MiSans" pitchFamily="34" charset="-122"/>
              <a:cs typeface="MiSans" pitchFamily="34" charset="-120"/>
            </a:endParaRPr>
          </a:p>
          <a:p>
            <a:pPr algn="ctr">
              <a:lnSpc>
                <a:spcPct val="140000"/>
              </a:lnSpc>
            </a:pPr>
            <a:r>
              <a:rPr lang="en-US" sz="875" dirty="0" err="1">
                <a:solidFill>
                  <a:srgbClr val="FFFFFF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акционерного</a:t>
            </a:r>
            <a:r>
              <a:rPr lang="en-US" sz="875" dirty="0">
                <a:solidFill>
                  <a:srgbClr val="FFFFFF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lang="en-US" sz="875" dirty="0" err="1">
                <a:solidFill>
                  <a:srgbClr val="FFFFFF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общества</a:t>
            </a:r>
            <a:r>
              <a:rPr lang="en-US" sz="875" dirty="0">
                <a:solidFill>
                  <a:srgbClr val="FFFFFF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endParaRPr lang="kk-KZ" sz="875" dirty="0">
              <a:solidFill>
                <a:srgbClr val="FFFFFF">
                  <a:alpha val="90000"/>
                </a:srgbClr>
              </a:solidFill>
              <a:latin typeface="MiSans" pitchFamily="34" charset="0"/>
              <a:ea typeface="MiSans" pitchFamily="34" charset="-122"/>
              <a:cs typeface="MiSans" pitchFamily="34" charset="-120"/>
            </a:endParaRPr>
          </a:p>
          <a:p>
            <a:pPr algn="ctr">
              <a:lnSpc>
                <a:spcPct val="140000"/>
              </a:lnSpc>
            </a:pPr>
            <a:r>
              <a:rPr lang="en-US" sz="875" dirty="0">
                <a:solidFill>
                  <a:srgbClr val="FFFFFF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«</a:t>
            </a:r>
            <a:r>
              <a:rPr lang="en-US" sz="875" dirty="0" err="1">
                <a:solidFill>
                  <a:srgbClr val="FFFFFF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Государственный</a:t>
            </a:r>
            <a:r>
              <a:rPr lang="en-US" sz="875" dirty="0">
                <a:solidFill>
                  <a:srgbClr val="FFFFFF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lang="en-US" sz="875" dirty="0" err="1">
                <a:solidFill>
                  <a:srgbClr val="FFFFFF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фонд</a:t>
            </a:r>
            <a:r>
              <a:rPr lang="en-US" sz="875" dirty="0">
                <a:solidFill>
                  <a:srgbClr val="FFFFFF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endParaRPr lang="kk-KZ" sz="875" dirty="0">
              <a:solidFill>
                <a:srgbClr val="FFFFFF">
                  <a:alpha val="90000"/>
                </a:srgbClr>
              </a:solidFill>
              <a:latin typeface="MiSans" pitchFamily="34" charset="0"/>
              <a:ea typeface="MiSans" pitchFamily="34" charset="-122"/>
              <a:cs typeface="MiSans" pitchFamily="34" charset="-120"/>
            </a:endParaRPr>
          </a:p>
          <a:p>
            <a:pPr algn="ctr">
              <a:lnSpc>
                <a:spcPct val="140000"/>
              </a:lnSpc>
            </a:pPr>
            <a:r>
              <a:rPr lang="en-US" sz="875" dirty="0" err="1">
                <a:solidFill>
                  <a:srgbClr val="FFFFFF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социального</a:t>
            </a:r>
            <a:r>
              <a:rPr lang="en-US" sz="875" dirty="0">
                <a:solidFill>
                  <a:srgbClr val="FFFFFF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lang="en-US" sz="875" dirty="0" err="1">
                <a:solidFill>
                  <a:srgbClr val="FFFFFF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страхования</a:t>
            </a:r>
            <a:r>
              <a:rPr lang="en-US" sz="875" dirty="0">
                <a:solidFill>
                  <a:srgbClr val="FFFFFF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»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55355" y="4048063"/>
            <a:ext cx="2718209" cy="1958187"/>
          </a:xfrm>
          <a:custGeom>
            <a:avLst/>
            <a:gdLst/>
            <a:ahLst/>
            <a:cxnLst/>
            <a:rect l="l" t="t" r="r" b="b"/>
            <a:pathLst>
              <a:path w="3841750" h="2754313">
                <a:moveTo>
                  <a:pt x="31750" y="0"/>
                </a:moveTo>
                <a:lnTo>
                  <a:pt x="3746500" y="0"/>
                </a:lnTo>
                <a:cubicBezTo>
                  <a:pt x="3799070" y="0"/>
                  <a:pt x="3841750" y="42680"/>
                  <a:pt x="3841750" y="95250"/>
                </a:cubicBezTo>
                <a:lnTo>
                  <a:pt x="3841750" y="2659126"/>
                </a:lnTo>
                <a:cubicBezTo>
                  <a:pt x="3841750" y="2711696"/>
                  <a:pt x="3799070" y="2754376"/>
                  <a:pt x="3746500" y="2754376"/>
                </a:cubicBezTo>
                <a:lnTo>
                  <a:pt x="31750" y="2754376"/>
                </a:lnTo>
                <a:cubicBezTo>
                  <a:pt x="14227" y="2754376"/>
                  <a:pt x="0" y="2740149"/>
                  <a:pt x="0" y="2722626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47625" dist="3175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55354" y="4049729"/>
            <a:ext cx="59045" cy="1958187"/>
          </a:xfrm>
          <a:custGeom>
            <a:avLst/>
            <a:gdLst/>
            <a:ahLst/>
            <a:cxnLst/>
            <a:rect l="l" t="t" r="r" b="b"/>
            <a:pathLst>
              <a:path w="31750" h="2754313">
                <a:moveTo>
                  <a:pt x="31750" y="0"/>
                </a:moveTo>
                <a:lnTo>
                  <a:pt x="31750" y="0"/>
                </a:lnTo>
                <a:lnTo>
                  <a:pt x="31750" y="2754376"/>
                </a:lnTo>
                <a:lnTo>
                  <a:pt x="31750" y="2754376"/>
                </a:lnTo>
                <a:cubicBezTo>
                  <a:pt x="14227" y="2754376"/>
                  <a:pt x="0" y="2740149"/>
                  <a:pt x="0" y="2722626"/>
                </a:cubicBezTo>
                <a:lnTo>
                  <a:pt x="0" y="31750"/>
                </a:lnTo>
                <a:cubicBezTo>
                  <a:pt x="0" y="14227"/>
                  <a:pt x="14227" y="0"/>
                  <a:pt x="31750" y="0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16" name="Shape 14"/>
          <p:cNvSpPr/>
          <p:nvPr/>
        </p:nvSpPr>
        <p:spPr>
          <a:xfrm>
            <a:off x="178570" y="4154222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42875" h="142875">
                <a:moveTo>
                  <a:pt x="125016" y="71438"/>
                </a:moveTo>
                <a:cubicBezTo>
                  <a:pt x="125016" y="41867"/>
                  <a:pt x="101008" y="17859"/>
                  <a:pt x="71438" y="17859"/>
                </a:cubicBezTo>
                <a:cubicBezTo>
                  <a:pt x="41867" y="17859"/>
                  <a:pt x="17859" y="41867"/>
                  <a:pt x="17859" y="71438"/>
                </a:cubicBezTo>
                <a:cubicBezTo>
                  <a:pt x="17859" y="101008"/>
                  <a:pt x="41867" y="125016"/>
                  <a:pt x="71438" y="125016"/>
                </a:cubicBezTo>
                <a:cubicBezTo>
                  <a:pt x="101008" y="125016"/>
                  <a:pt x="125016" y="101008"/>
                  <a:pt x="125016" y="71438"/>
                </a:cubicBezTo>
                <a:close/>
                <a:moveTo>
                  <a:pt x="0" y="71438"/>
                </a:moveTo>
                <a:cubicBezTo>
                  <a:pt x="0" y="32010"/>
                  <a:pt x="32010" y="0"/>
                  <a:pt x="71437" y="0"/>
                </a:cubicBezTo>
                <a:cubicBezTo>
                  <a:pt x="110865" y="0"/>
                  <a:pt x="142875" y="32010"/>
                  <a:pt x="142875" y="71437"/>
                </a:cubicBezTo>
                <a:cubicBezTo>
                  <a:pt x="142875" y="110865"/>
                  <a:pt x="110865" y="142875"/>
                  <a:pt x="71438" y="142875"/>
                </a:cubicBezTo>
                <a:cubicBezTo>
                  <a:pt x="32010" y="142875"/>
                  <a:pt x="0" y="110865"/>
                  <a:pt x="0" y="71438"/>
                </a:cubicBezTo>
                <a:close/>
                <a:moveTo>
                  <a:pt x="71438" y="93762"/>
                </a:moveTo>
                <a:cubicBezTo>
                  <a:pt x="83759" y="93762"/>
                  <a:pt x="93762" y="83759"/>
                  <a:pt x="93762" y="71438"/>
                </a:cubicBezTo>
                <a:cubicBezTo>
                  <a:pt x="93762" y="59116"/>
                  <a:pt x="83759" y="49113"/>
                  <a:pt x="71438" y="49113"/>
                </a:cubicBezTo>
                <a:cubicBezTo>
                  <a:pt x="59116" y="49113"/>
                  <a:pt x="49113" y="59116"/>
                  <a:pt x="49113" y="71438"/>
                </a:cubicBezTo>
                <a:cubicBezTo>
                  <a:pt x="49113" y="83759"/>
                  <a:pt x="59116" y="93762"/>
                  <a:pt x="71438" y="93762"/>
                </a:cubicBezTo>
                <a:close/>
                <a:moveTo>
                  <a:pt x="71438" y="31254"/>
                </a:moveTo>
                <a:cubicBezTo>
                  <a:pt x="93615" y="31254"/>
                  <a:pt x="111621" y="49260"/>
                  <a:pt x="111621" y="71438"/>
                </a:cubicBezTo>
                <a:cubicBezTo>
                  <a:pt x="111621" y="93615"/>
                  <a:pt x="93615" y="111621"/>
                  <a:pt x="71438" y="111621"/>
                </a:cubicBezTo>
                <a:cubicBezTo>
                  <a:pt x="49260" y="111621"/>
                  <a:pt x="31254" y="93615"/>
                  <a:pt x="31254" y="71438"/>
                </a:cubicBezTo>
                <a:cubicBezTo>
                  <a:pt x="31254" y="49260"/>
                  <a:pt x="49260" y="31254"/>
                  <a:pt x="71438" y="31254"/>
                </a:cubicBezTo>
                <a:close/>
                <a:moveTo>
                  <a:pt x="62508" y="71438"/>
                </a:moveTo>
                <a:cubicBezTo>
                  <a:pt x="62508" y="66509"/>
                  <a:pt x="66509" y="62508"/>
                  <a:pt x="71438" y="62508"/>
                </a:cubicBezTo>
                <a:cubicBezTo>
                  <a:pt x="76366" y="62508"/>
                  <a:pt x="80367" y="66509"/>
                  <a:pt x="80367" y="71438"/>
                </a:cubicBezTo>
                <a:cubicBezTo>
                  <a:pt x="80367" y="76366"/>
                  <a:pt x="76366" y="80367"/>
                  <a:pt x="71438" y="80367"/>
                </a:cubicBezTo>
                <a:cubicBezTo>
                  <a:pt x="66509" y="80367"/>
                  <a:pt x="62508" y="76366"/>
                  <a:pt x="62508" y="71438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17" name="Text 15"/>
          <p:cNvSpPr/>
          <p:nvPr/>
        </p:nvSpPr>
        <p:spPr>
          <a:xfrm>
            <a:off x="455341" y="4086824"/>
            <a:ext cx="3397250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Приоритеты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160656" y="4423645"/>
            <a:ext cx="2515780" cy="285750"/>
          </a:xfrm>
          <a:prstGeom prst="roundRect">
            <a:avLst>
              <a:gd name="adj" fmla="val 22222"/>
            </a:avLst>
          </a:prstGeom>
          <a:solidFill>
            <a:srgbClr val="F0F4F8"/>
          </a:solidFill>
          <a:ln/>
        </p:spPr>
      </p:sp>
      <p:sp>
        <p:nvSpPr>
          <p:cNvPr id="19" name="Shape 17"/>
          <p:cNvSpPr/>
          <p:nvPr/>
        </p:nvSpPr>
        <p:spPr>
          <a:xfrm>
            <a:off x="187506" y="4477068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20" name="Text 18"/>
          <p:cNvSpPr/>
          <p:nvPr/>
        </p:nvSpPr>
        <p:spPr>
          <a:xfrm>
            <a:off x="360763" y="4471202"/>
            <a:ext cx="2317750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Аккумулирование социальных отчислений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178570" y="4781284"/>
            <a:ext cx="2515780" cy="285750"/>
          </a:xfrm>
          <a:prstGeom prst="roundRect">
            <a:avLst>
              <a:gd name="adj" fmla="val 22222"/>
            </a:avLst>
          </a:prstGeom>
          <a:solidFill>
            <a:srgbClr val="F0F4F8"/>
          </a:solidFill>
          <a:ln/>
        </p:spPr>
      </p:sp>
      <p:sp>
        <p:nvSpPr>
          <p:cNvPr id="22" name="Shape 20"/>
          <p:cNvSpPr/>
          <p:nvPr/>
        </p:nvSpPr>
        <p:spPr>
          <a:xfrm>
            <a:off x="221891" y="4833645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23" name="Text 21"/>
          <p:cNvSpPr/>
          <p:nvPr/>
        </p:nvSpPr>
        <p:spPr>
          <a:xfrm>
            <a:off x="422525" y="4817770"/>
            <a:ext cx="213518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Обеспечение социальными выплатами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160656" y="5130534"/>
            <a:ext cx="2533694" cy="285750"/>
          </a:xfrm>
          <a:prstGeom prst="roundRect">
            <a:avLst>
              <a:gd name="adj" fmla="val 22222"/>
            </a:avLst>
          </a:prstGeom>
          <a:solidFill>
            <a:srgbClr val="F0F4F8"/>
          </a:solidFill>
          <a:ln/>
        </p:spPr>
      </p:sp>
      <p:sp>
        <p:nvSpPr>
          <p:cNvPr id="25" name="Shape 23"/>
          <p:cNvSpPr/>
          <p:nvPr/>
        </p:nvSpPr>
        <p:spPr>
          <a:xfrm>
            <a:off x="238101" y="5217395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26" name="Text 24"/>
          <p:cNvSpPr/>
          <p:nvPr/>
        </p:nvSpPr>
        <p:spPr>
          <a:xfrm>
            <a:off x="444476" y="5194034"/>
            <a:ext cx="1452563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Цифровая трансформация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160656" y="5479784"/>
            <a:ext cx="2517857" cy="285750"/>
          </a:xfrm>
          <a:prstGeom prst="roundRect">
            <a:avLst>
              <a:gd name="adj" fmla="val 22222"/>
            </a:avLst>
          </a:prstGeom>
          <a:solidFill>
            <a:srgbClr val="F0F4F8"/>
          </a:solidFill>
          <a:ln/>
        </p:spPr>
      </p:sp>
      <p:sp>
        <p:nvSpPr>
          <p:cNvPr id="28" name="Shape 26"/>
          <p:cNvSpPr/>
          <p:nvPr/>
        </p:nvSpPr>
        <p:spPr>
          <a:xfrm>
            <a:off x="238101" y="5541478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29" name="Text 27"/>
          <p:cNvSpPr/>
          <p:nvPr/>
        </p:nvSpPr>
        <p:spPr>
          <a:xfrm>
            <a:off x="444476" y="5543284"/>
            <a:ext cx="1452563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75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Финансовая стабильность</a:t>
            </a:r>
            <a:endParaRPr lang="en-US" sz="1600" dirty="0"/>
          </a:p>
        </p:txBody>
      </p:sp>
      <p:sp>
        <p:nvSpPr>
          <p:cNvPr id="39" name="Shape 37"/>
          <p:cNvSpPr/>
          <p:nvPr/>
        </p:nvSpPr>
        <p:spPr>
          <a:xfrm>
            <a:off x="160656" y="6405563"/>
            <a:ext cx="83344" cy="111125"/>
          </a:xfrm>
          <a:custGeom>
            <a:avLst/>
            <a:gdLst/>
            <a:ahLst/>
            <a:cxnLst/>
            <a:rect l="l" t="t" r="r" b="b"/>
            <a:pathLst>
              <a:path w="83344" h="111125">
                <a:moveTo>
                  <a:pt x="13891" y="0"/>
                </a:moveTo>
                <a:cubicBezTo>
                  <a:pt x="6229" y="0"/>
                  <a:pt x="0" y="6229"/>
                  <a:pt x="0" y="13891"/>
                </a:cubicBezTo>
                <a:lnTo>
                  <a:pt x="0" y="97234"/>
                </a:lnTo>
                <a:cubicBezTo>
                  <a:pt x="0" y="104896"/>
                  <a:pt x="6229" y="111125"/>
                  <a:pt x="13891" y="111125"/>
                </a:cubicBezTo>
                <a:lnTo>
                  <a:pt x="69453" y="111125"/>
                </a:lnTo>
                <a:cubicBezTo>
                  <a:pt x="77115" y="111125"/>
                  <a:pt x="83344" y="104896"/>
                  <a:pt x="83344" y="97234"/>
                </a:cubicBezTo>
                <a:lnTo>
                  <a:pt x="83344" y="13891"/>
                </a:lnTo>
                <a:cubicBezTo>
                  <a:pt x="83344" y="6229"/>
                  <a:pt x="77115" y="0"/>
                  <a:pt x="69453" y="0"/>
                </a:cubicBezTo>
                <a:lnTo>
                  <a:pt x="13891" y="0"/>
                </a:lnTo>
                <a:close/>
                <a:moveTo>
                  <a:pt x="38199" y="76398"/>
                </a:moveTo>
                <a:lnTo>
                  <a:pt x="45145" y="76398"/>
                </a:lnTo>
                <a:cubicBezTo>
                  <a:pt x="48986" y="76398"/>
                  <a:pt x="52090" y="79502"/>
                  <a:pt x="52090" y="83344"/>
                </a:cubicBezTo>
                <a:lnTo>
                  <a:pt x="52090" y="100707"/>
                </a:lnTo>
                <a:lnTo>
                  <a:pt x="31254" y="100707"/>
                </a:lnTo>
                <a:lnTo>
                  <a:pt x="31254" y="83344"/>
                </a:lnTo>
                <a:cubicBezTo>
                  <a:pt x="31254" y="79502"/>
                  <a:pt x="34358" y="76398"/>
                  <a:pt x="38199" y="76398"/>
                </a:cubicBezTo>
                <a:close/>
                <a:moveTo>
                  <a:pt x="20836" y="24309"/>
                </a:moveTo>
                <a:cubicBezTo>
                  <a:pt x="20836" y="22399"/>
                  <a:pt x="22399" y="20836"/>
                  <a:pt x="24309" y="20836"/>
                </a:cubicBezTo>
                <a:lnTo>
                  <a:pt x="31254" y="20836"/>
                </a:lnTo>
                <a:cubicBezTo>
                  <a:pt x="33164" y="20836"/>
                  <a:pt x="34727" y="22399"/>
                  <a:pt x="34727" y="24309"/>
                </a:cubicBezTo>
                <a:lnTo>
                  <a:pt x="34727" y="31254"/>
                </a:lnTo>
                <a:cubicBezTo>
                  <a:pt x="34727" y="33164"/>
                  <a:pt x="33164" y="34727"/>
                  <a:pt x="31254" y="34727"/>
                </a:cubicBezTo>
                <a:lnTo>
                  <a:pt x="24309" y="34727"/>
                </a:lnTo>
                <a:cubicBezTo>
                  <a:pt x="22399" y="34727"/>
                  <a:pt x="20836" y="33164"/>
                  <a:pt x="20836" y="31254"/>
                </a:cubicBezTo>
                <a:lnTo>
                  <a:pt x="20836" y="24309"/>
                </a:lnTo>
                <a:close/>
                <a:moveTo>
                  <a:pt x="52090" y="20836"/>
                </a:moveTo>
                <a:lnTo>
                  <a:pt x="59035" y="20836"/>
                </a:lnTo>
                <a:cubicBezTo>
                  <a:pt x="60945" y="20836"/>
                  <a:pt x="62508" y="22399"/>
                  <a:pt x="62508" y="24309"/>
                </a:cubicBezTo>
                <a:lnTo>
                  <a:pt x="62508" y="31254"/>
                </a:lnTo>
                <a:cubicBezTo>
                  <a:pt x="62508" y="33164"/>
                  <a:pt x="60945" y="34727"/>
                  <a:pt x="59035" y="34727"/>
                </a:cubicBezTo>
                <a:lnTo>
                  <a:pt x="52090" y="34727"/>
                </a:lnTo>
                <a:cubicBezTo>
                  <a:pt x="50180" y="34727"/>
                  <a:pt x="48617" y="33164"/>
                  <a:pt x="48617" y="31254"/>
                </a:cubicBezTo>
                <a:lnTo>
                  <a:pt x="48617" y="24309"/>
                </a:lnTo>
                <a:cubicBezTo>
                  <a:pt x="48617" y="22399"/>
                  <a:pt x="50180" y="20836"/>
                  <a:pt x="52090" y="20836"/>
                </a:cubicBezTo>
                <a:close/>
                <a:moveTo>
                  <a:pt x="20836" y="52090"/>
                </a:moveTo>
                <a:cubicBezTo>
                  <a:pt x="20836" y="50180"/>
                  <a:pt x="22399" y="48617"/>
                  <a:pt x="24309" y="48617"/>
                </a:cubicBezTo>
                <a:lnTo>
                  <a:pt x="31254" y="48617"/>
                </a:lnTo>
                <a:cubicBezTo>
                  <a:pt x="33164" y="48617"/>
                  <a:pt x="34727" y="50180"/>
                  <a:pt x="34727" y="52090"/>
                </a:cubicBezTo>
                <a:lnTo>
                  <a:pt x="34727" y="59035"/>
                </a:lnTo>
                <a:cubicBezTo>
                  <a:pt x="34727" y="60945"/>
                  <a:pt x="33164" y="62508"/>
                  <a:pt x="31254" y="62508"/>
                </a:cubicBezTo>
                <a:lnTo>
                  <a:pt x="24309" y="62508"/>
                </a:lnTo>
                <a:cubicBezTo>
                  <a:pt x="22399" y="62508"/>
                  <a:pt x="20836" y="60945"/>
                  <a:pt x="20836" y="59035"/>
                </a:cubicBezTo>
                <a:lnTo>
                  <a:pt x="20836" y="52090"/>
                </a:lnTo>
                <a:close/>
                <a:moveTo>
                  <a:pt x="52090" y="48617"/>
                </a:moveTo>
                <a:lnTo>
                  <a:pt x="59035" y="48617"/>
                </a:lnTo>
                <a:cubicBezTo>
                  <a:pt x="60945" y="48617"/>
                  <a:pt x="62508" y="50180"/>
                  <a:pt x="62508" y="52090"/>
                </a:cubicBezTo>
                <a:lnTo>
                  <a:pt x="62508" y="59035"/>
                </a:lnTo>
                <a:cubicBezTo>
                  <a:pt x="62508" y="60945"/>
                  <a:pt x="60945" y="62508"/>
                  <a:pt x="59035" y="62508"/>
                </a:cubicBezTo>
                <a:lnTo>
                  <a:pt x="52090" y="62508"/>
                </a:lnTo>
                <a:cubicBezTo>
                  <a:pt x="50180" y="62508"/>
                  <a:pt x="48617" y="60945"/>
                  <a:pt x="48617" y="59035"/>
                </a:cubicBezTo>
                <a:lnTo>
                  <a:pt x="48617" y="52090"/>
                </a:lnTo>
                <a:cubicBezTo>
                  <a:pt x="48617" y="50180"/>
                  <a:pt x="50180" y="48617"/>
                  <a:pt x="52090" y="48617"/>
                </a:cubicBezTo>
                <a:close/>
              </a:path>
            </a:pathLst>
          </a:custGeom>
          <a:solidFill>
            <a:srgbClr val="2B6CB0"/>
          </a:solidFill>
          <a:ln/>
        </p:spPr>
      </p:sp>
      <p:sp>
        <p:nvSpPr>
          <p:cNvPr id="40" name="Text 38"/>
          <p:cNvSpPr/>
          <p:nvPr/>
        </p:nvSpPr>
        <p:spPr>
          <a:xfrm>
            <a:off x="333296" y="6381750"/>
            <a:ext cx="894079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АО «ГФСС»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Текст 3">
            <a:extLst>
              <a:ext uri="{FF2B5EF4-FFF2-40B4-BE49-F238E27FC236}">
                <a16:creationId xmlns:a16="http://schemas.microsoft.com/office/drawing/2014/main" id="{94CD2223-9FA2-7858-2D65-6BA1E14525CE}"/>
              </a:ext>
            </a:extLst>
          </p:cNvPr>
          <p:cNvSpPr txBox="1">
            <a:spLocks/>
          </p:cNvSpPr>
          <p:nvPr/>
        </p:nvSpPr>
        <p:spPr>
          <a:xfrm>
            <a:off x="2757793" y="586734"/>
            <a:ext cx="9273551" cy="6017321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numCol="3" spcCol="18000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Уважаемые граждане!</a:t>
            </a:r>
          </a:p>
          <a:p>
            <a:pPr marL="0" indent="0" algn="just">
              <a:spcBef>
                <a:spcPts val="0"/>
              </a:spcBef>
              <a:buNone/>
            </a:pPr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182563" algn="just">
              <a:spcBef>
                <a:spcPts val="0"/>
              </a:spcBef>
              <a:buNone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В минувшем году деятельность Государственного фонда социального страхования (далее – Фонд) была всецело направлена на укрепление и развитие системы обязательного социального страхования.</a:t>
            </a:r>
          </a:p>
          <a:p>
            <a:pPr marL="0" indent="182563" algn="just">
              <a:spcBef>
                <a:spcPts val="0"/>
              </a:spcBef>
              <a:buNone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Все поступающие социальные отчисления были аккумулированы в полном объеме, что позволило своевременно обеспечить социальными выплатами работающих граждан, столкнувшихся с социальными рисками.</a:t>
            </a:r>
          </a:p>
          <a:p>
            <a:pPr marL="0" indent="182563" algn="just">
              <a:spcBef>
                <a:spcPts val="0"/>
              </a:spcBef>
              <a:buNone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Опираясь на официальную статистику, мы фиксируем позитивную динамику: наблюдается как стабильный рост объемов поступающих в Фонд социальных отчислений, так и общее увеличение числа их получателей. </a:t>
            </a:r>
          </a:p>
          <a:p>
            <a:pPr marL="0" indent="182563" algn="just">
              <a:spcBef>
                <a:spcPts val="0"/>
              </a:spcBef>
              <a:buNone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Кроме того, была проведена ежегодная индексация долгосрочных социальных выплат, предназначенных для поддержки участников системы по случаям потери кормильца и утраты общей трудоспособности. </a:t>
            </a:r>
          </a:p>
          <a:p>
            <a:pPr marL="0" indent="182563" algn="just">
              <a:spcBef>
                <a:spcPts val="0"/>
              </a:spcBef>
              <a:buNone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В целях укрепления финансовой стабильности Фонда были приняты ряд мер. </a:t>
            </a:r>
          </a:p>
          <a:p>
            <a:pPr marL="0" indent="182563" algn="just">
              <a:spcBef>
                <a:spcPts val="0"/>
              </a:spcBef>
              <a:buNone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Правительством Республики Казахстан были скорректированы финансовые нормативы Фонда, касающиеся </a:t>
            </a:r>
            <a:r>
              <a:rPr lang="ru-RU" sz="1000" dirty="0" err="1">
                <a:latin typeface="Arial" panose="020B0604020202020204" pitchFamily="34" charset="0"/>
                <a:cs typeface="Arial" panose="020B0604020202020204" pitchFamily="34" charset="0"/>
              </a:rPr>
              <a:t>неинвестируемого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остатка и минимального резерва. Соответствующие изменения и дополнения закреплены постановлением Правительства от 15 июня 2023 года № 474.</a:t>
            </a:r>
          </a:p>
          <a:p>
            <a:pPr marL="0" indent="182563" algn="just">
              <a:spcBef>
                <a:spcPts val="0"/>
              </a:spcBef>
              <a:buNone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Важным шагом стало принятие решения о создании при Фонде </a:t>
            </a:r>
            <a:r>
              <a:rPr lang="ru-RU" sz="1000" dirty="0" err="1">
                <a:latin typeface="Arial" panose="020B0604020202020204" pitchFamily="34" charset="0"/>
                <a:cs typeface="Arial" panose="020B0604020202020204" pitchFamily="34" charset="0"/>
              </a:rPr>
              <a:t>Актуарно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-аналитического центра. Использование математических и актуарных методов позволит нам формировать высокоточные прогнозы нашей деятельности. Это обеспечит условия для принятия максимально эффективных решений и гарантирует своевременное выполнение всех будущих обязательств Фонда перед получателями социальных выплат.</a:t>
            </a:r>
          </a:p>
          <a:p>
            <a:pPr marL="0" indent="182563" algn="just">
              <a:spcBef>
                <a:spcPts val="0"/>
              </a:spcBef>
              <a:buNone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Для обеспечения социальной справедливости внесены изменения в правила назначения выплат из Фонда. Поправки помогли пресечь махинации с фиктивным трудоустройством у нескольких работодателей. Ранее такие схемы использовались для искусственного завышения доходов и получения необоснованно высоких социальных выплат из Фонда. Обновление параметров системы устранило дисбаланс и обеспечило равные возможности для всех участников системы социального страхования.</a:t>
            </a:r>
          </a:p>
          <a:p>
            <a:pPr marL="0" indent="182563" algn="just">
              <a:spcBef>
                <a:spcPts val="0"/>
              </a:spcBef>
              <a:buNone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Мы продолжаем уделять особое внимание качеству государственных услуг Фонда. Успешно осуществляется переход на </a:t>
            </a:r>
            <a:r>
              <a:rPr lang="ru-RU" sz="1000" dirty="0" err="1">
                <a:latin typeface="Arial" panose="020B0604020202020204" pitchFamily="34" charset="0"/>
                <a:cs typeface="Arial" panose="020B0604020202020204" pitchFamily="34" charset="0"/>
              </a:rPr>
              <a:t>автоназначение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социальных выплат, развитие электронного формата оказания услуг. </a:t>
            </a:r>
          </a:p>
          <a:p>
            <a:pPr marL="0" indent="182563" algn="just">
              <a:spcBef>
                <a:spcPts val="0"/>
              </a:spcBef>
              <a:buNone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В 2025 году доля оказанных государственных услуг в электронном виде превысила </a:t>
            </a:r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  <a:t>71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%. </a:t>
            </a:r>
          </a:p>
          <a:p>
            <a:pPr marL="0" indent="182563" algn="just">
              <a:spcBef>
                <a:spcPts val="0"/>
              </a:spcBef>
              <a:buNone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Благодаря автоматизации назначения социальных выплат процесс обработки данных значительно ускорился. Только за первые месяцы полноценного запуска функционала свыше </a:t>
            </a:r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  <a:t>тыс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. граждан получили государственные услуги в </a:t>
            </a:r>
            <a:r>
              <a:rPr lang="ru-RU" sz="1000" dirty="0" err="1">
                <a:latin typeface="Arial" panose="020B0604020202020204" pitchFamily="34" charset="0"/>
                <a:cs typeface="Arial" panose="020B0604020202020204" pitchFamily="34" charset="0"/>
              </a:rPr>
              <a:t>проактивном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формате (запуск функционала с 15.10.2025 года). </a:t>
            </a:r>
          </a:p>
          <a:p>
            <a:pPr marL="0" indent="182563" algn="just">
              <a:spcBef>
                <a:spcPts val="0"/>
              </a:spcBef>
              <a:buNone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Важно подчеркнуть, что Фонд активно принимает участие в реализации концепции «Слышащего государства», которое обеспечивается за счет использования современных цифровых инструментов. </a:t>
            </a:r>
          </a:p>
          <a:p>
            <a:pPr marL="0" indent="182563" algn="just">
              <a:spcBef>
                <a:spcPts val="0"/>
              </a:spcBef>
              <a:buNone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Так в 2025 году Фондом рассмотрено более </a:t>
            </a:r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  <a:t>20 тысяч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обращений, где основная доля обращений - </a:t>
            </a:r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  <a:t>86,4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% поступила через информационную систему «e-</a:t>
            </a:r>
            <a:r>
              <a:rPr lang="ru-RU" sz="1000" dirty="0" err="1">
                <a:latin typeface="Arial" panose="020B0604020202020204" pitchFamily="34" charset="0"/>
                <a:cs typeface="Arial" panose="020B0604020202020204" pitchFamily="34" charset="0"/>
              </a:rPr>
              <a:t>Otinish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». Данная платформа существенно упростила процесс подачи и обработки обращений, обеспечив удобный, доступный и прозрачный канал взаимодействия между населением и государственными органами. </a:t>
            </a:r>
          </a:p>
          <a:p>
            <a:pPr marL="0" indent="182563" algn="just">
              <a:spcBef>
                <a:spcPts val="0"/>
              </a:spcBef>
              <a:buNone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Фонд успешно прошел независимую актуарную оценку финансовой устойчивости системы. </a:t>
            </a:r>
          </a:p>
          <a:p>
            <a:pPr marL="0" indent="182563" algn="just">
              <a:spcBef>
                <a:spcPts val="0"/>
              </a:spcBef>
              <a:buNone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Мы с уверенностью заявляем о стабильности нашего Фонда, готовности успешно продолжать реализовать задачи по защите от социальных рисков наших участников системы, число которых достигло почти </a:t>
            </a:r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  <a:t>7 млн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. человек или </a:t>
            </a:r>
            <a:r>
              <a:rPr lang="ru-RU" sz="1000" b="1" dirty="0">
                <a:latin typeface="Arial" panose="020B0604020202020204" pitchFamily="34" charset="0"/>
                <a:cs typeface="Arial" panose="020B0604020202020204" pitchFamily="34" charset="0"/>
              </a:rPr>
              <a:t>75,2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% к занятому населению страны. </a:t>
            </a:r>
          </a:p>
          <a:p>
            <a:pPr marL="0" indent="182563" algn="just">
              <a:spcBef>
                <a:spcPts val="0"/>
              </a:spcBef>
              <a:buNone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В условиях нарастающих демографических изменений, появления новых форм занятости, углубления цифровизации общественной жизни перед Фондом встают новые вызовы, требующие трансформации действующих подходов. И мы справимся, укрепляя профессионализм нашей команды, внедряя передовые цифровые инструменты и </a:t>
            </a:r>
            <a:r>
              <a:rPr lang="ru-RU" sz="1000" dirty="0" err="1">
                <a:latin typeface="Arial" panose="020B0604020202020204" pitchFamily="34" charset="0"/>
                <a:cs typeface="Arial" panose="020B0604020202020204" pitchFamily="34" charset="0"/>
              </a:rPr>
              <a:t>проактивно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реагируя на любые изменения. Наша цель — построить такую систему социального страхования, которая обеспечит уверенность работающим казахстанцам в завтрашнем дне.</a:t>
            </a:r>
          </a:p>
          <a:p>
            <a:pPr marL="0" indent="182563" algn="just">
              <a:spcBef>
                <a:spcPts val="0"/>
              </a:spcBef>
              <a:buNone/>
            </a:pPr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182563" algn="just">
              <a:spcBef>
                <a:spcPts val="0"/>
              </a:spcBef>
              <a:buNone/>
            </a:pPr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182563" algn="r">
              <a:spcBef>
                <a:spcPts val="0"/>
              </a:spcBef>
              <a:buNone/>
            </a:pPr>
            <a:r>
              <a:rPr lang="ru-RU" sz="900" i="1" dirty="0">
                <a:latin typeface="Arial" panose="020B0604020202020204" pitchFamily="34" charset="0"/>
                <a:cs typeface="Arial" panose="020B0604020202020204" pitchFamily="34" charset="0"/>
              </a:rPr>
              <a:t>С наилучшими пожеланиями, Курманов А.М., 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ru-RU" sz="900" i="1" dirty="0">
                <a:latin typeface="Arial" panose="020B0604020202020204" pitchFamily="34" charset="0"/>
                <a:cs typeface="Arial" panose="020B0604020202020204" pitchFamily="34" charset="0"/>
              </a:rPr>
              <a:t>            Председатель Правления	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ru-RU" sz="900" i="1" dirty="0">
                <a:latin typeface="Arial" panose="020B0604020202020204" pitchFamily="34" charset="0"/>
                <a:cs typeface="Arial" panose="020B0604020202020204" pitchFamily="34" charset="0"/>
              </a:rPr>
              <a:t> АО «Государственный фонд социального страхования»</a:t>
            </a:r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2" name="Picture 2" descr="Курманов Алмас Мухаметкаримович">
            <a:extLst>
              <a:ext uri="{FF2B5EF4-FFF2-40B4-BE49-F238E27FC236}">
                <a16:creationId xmlns:a16="http://schemas.microsoft.com/office/drawing/2014/main" id="{82CDFDA0-2C27-ABD3-17C3-694B847728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0"/>
          <a:stretch/>
        </p:blipFill>
        <p:spPr bwMode="auto">
          <a:xfrm>
            <a:off x="963218" y="1140573"/>
            <a:ext cx="1053802" cy="1005767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 39"/>
          <p:cNvSpPr/>
          <p:nvPr/>
        </p:nvSpPr>
        <p:spPr>
          <a:xfrm>
            <a:off x="11899743" y="6604055"/>
            <a:ext cx="166688" cy="15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ru-RU" sz="10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en-US" sz="1000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1000" y="438150"/>
            <a:ext cx="457200" cy="457200"/>
          </a:xfrm>
          <a:prstGeom prst="roundRect">
            <a:avLst>
              <a:gd name="adj" fmla="val 25000"/>
            </a:avLst>
          </a:prstGeom>
          <a:gradFill flip="none" rotWithShape="1">
            <a:gsLst>
              <a:gs pos="0">
                <a:srgbClr val="1A365D"/>
              </a:gs>
              <a:gs pos="100000">
                <a:srgbClr val="2B6CB0"/>
              </a:gs>
            </a:gsLst>
            <a:lin ang="2700000" scaled="1"/>
          </a:gra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3" name="Shape 1"/>
          <p:cNvSpPr/>
          <p:nvPr/>
        </p:nvSpPr>
        <p:spPr>
          <a:xfrm>
            <a:off x="514350" y="57150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1906" y="11906"/>
                </a:moveTo>
                <a:cubicBezTo>
                  <a:pt x="18492" y="11906"/>
                  <a:pt x="23812" y="17227"/>
                  <a:pt x="23812" y="23812"/>
                </a:cubicBezTo>
                <a:lnTo>
                  <a:pt x="23812" y="148828"/>
                </a:lnTo>
                <a:cubicBezTo>
                  <a:pt x="23812" y="152102"/>
                  <a:pt x="26491" y="154781"/>
                  <a:pt x="29766" y="154781"/>
                </a:cubicBezTo>
                <a:lnTo>
                  <a:pt x="178594" y="154781"/>
                </a:lnTo>
                <a:cubicBezTo>
                  <a:pt x="185179" y="154781"/>
                  <a:pt x="190500" y="160102"/>
                  <a:pt x="190500" y="166688"/>
                </a:cubicBezTo>
                <a:cubicBezTo>
                  <a:pt x="190500" y="173273"/>
                  <a:pt x="185179" y="178594"/>
                  <a:pt x="178594" y="178594"/>
                </a:cubicBezTo>
                <a:lnTo>
                  <a:pt x="29766" y="178594"/>
                </a:lnTo>
                <a:cubicBezTo>
                  <a:pt x="13320" y="178594"/>
                  <a:pt x="0" y="165274"/>
                  <a:pt x="0" y="148828"/>
                </a:cubicBezTo>
                <a:lnTo>
                  <a:pt x="0" y="23812"/>
                </a:lnTo>
                <a:cubicBezTo>
                  <a:pt x="0" y="17227"/>
                  <a:pt x="5321" y="11906"/>
                  <a:pt x="11906" y="11906"/>
                </a:cubicBezTo>
                <a:close/>
                <a:moveTo>
                  <a:pt x="47625" y="35719"/>
                </a:moveTo>
                <a:cubicBezTo>
                  <a:pt x="47625" y="29133"/>
                  <a:pt x="52946" y="23812"/>
                  <a:pt x="59531" y="23812"/>
                </a:cubicBezTo>
                <a:lnTo>
                  <a:pt x="130969" y="23812"/>
                </a:lnTo>
                <a:cubicBezTo>
                  <a:pt x="137554" y="23812"/>
                  <a:pt x="142875" y="29133"/>
                  <a:pt x="142875" y="35719"/>
                </a:cubicBezTo>
                <a:cubicBezTo>
                  <a:pt x="142875" y="42304"/>
                  <a:pt x="137554" y="47625"/>
                  <a:pt x="130969" y="47625"/>
                </a:cubicBezTo>
                <a:lnTo>
                  <a:pt x="59531" y="47625"/>
                </a:lnTo>
                <a:cubicBezTo>
                  <a:pt x="52946" y="47625"/>
                  <a:pt x="47625" y="42304"/>
                  <a:pt x="47625" y="35719"/>
                </a:cubicBezTo>
                <a:close/>
                <a:moveTo>
                  <a:pt x="59531" y="65484"/>
                </a:moveTo>
                <a:lnTo>
                  <a:pt x="107156" y="65484"/>
                </a:lnTo>
                <a:cubicBezTo>
                  <a:pt x="113742" y="65484"/>
                  <a:pt x="119063" y="70805"/>
                  <a:pt x="119063" y="77391"/>
                </a:cubicBezTo>
                <a:cubicBezTo>
                  <a:pt x="119063" y="83976"/>
                  <a:pt x="113742" y="89297"/>
                  <a:pt x="107156" y="89297"/>
                </a:cubicBezTo>
                <a:lnTo>
                  <a:pt x="59531" y="89297"/>
                </a:lnTo>
                <a:cubicBezTo>
                  <a:pt x="52946" y="89297"/>
                  <a:pt x="47625" y="83976"/>
                  <a:pt x="47625" y="77391"/>
                </a:cubicBezTo>
                <a:cubicBezTo>
                  <a:pt x="47625" y="70805"/>
                  <a:pt x="52946" y="65484"/>
                  <a:pt x="59531" y="65484"/>
                </a:cubicBezTo>
                <a:close/>
                <a:moveTo>
                  <a:pt x="59531" y="107156"/>
                </a:moveTo>
                <a:lnTo>
                  <a:pt x="154781" y="107156"/>
                </a:lnTo>
                <a:cubicBezTo>
                  <a:pt x="161367" y="107156"/>
                  <a:pt x="166688" y="112477"/>
                  <a:pt x="166688" y="119063"/>
                </a:cubicBezTo>
                <a:cubicBezTo>
                  <a:pt x="166688" y="125648"/>
                  <a:pt x="161367" y="130969"/>
                  <a:pt x="154781" y="130969"/>
                </a:cubicBezTo>
                <a:lnTo>
                  <a:pt x="59531" y="130969"/>
                </a:lnTo>
                <a:cubicBezTo>
                  <a:pt x="52946" y="130969"/>
                  <a:pt x="47625" y="125648"/>
                  <a:pt x="47625" y="119063"/>
                </a:cubicBezTo>
                <a:cubicBezTo>
                  <a:pt x="47625" y="112477"/>
                  <a:pt x="52946" y="107156"/>
                  <a:pt x="59531" y="107156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952500" y="381000"/>
            <a:ext cx="103727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b="1" kern="0" spc="53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РАЗДЕЛ 02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952500" y="571500"/>
            <a:ext cx="104775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4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ОСНОВНЫЕ РЕЗУЛЬТАТЫ - КЛЮЧЕВЫЕ ПОКАЗАТЕЛИ 2025 </a:t>
            </a:r>
            <a:r>
              <a:rPr lang="ru-RU" sz="24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г.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381000" y="1028700"/>
            <a:ext cx="914400" cy="381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4299E1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27" name="Shape 25"/>
          <p:cNvSpPr/>
          <p:nvPr/>
        </p:nvSpPr>
        <p:spPr>
          <a:xfrm>
            <a:off x="416719" y="6315075"/>
            <a:ext cx="100013" cy="133350"/>
          </a:xfrm>
          <a:custGeom>
            <a:avLst/>
            <a:gdLst/>
            <a:ahLst/>
            <a:cxnLst/>
            <a:rect l="l" t="t" r="r" b="b"/>
            <a:pathLst>
              <a:path w="100013" h="133350">
                <a:moveTo>
                  <a:pt x="16669" y="0"/>
                </a:moveTo>
                <a:cubicBezTo>
                  <a:pt x="7475" y="0"/>
                  <a:pt x="0" y="7475"/>
                  <a:pt x="0" y="16669"/>
                </a:cubicBezTo>
                <a:lnTo>
                  <a:pt x="0" y="116681"/>
                </a:lnTo>
                <a:cubicBezTo>
                  <a:pt x="0" y="125875"/>
                  <a:pt x="7475" y="133350"/>
                  <a:pt x="16669" y="133350"/>
                </a:cubicBezTo>
                <a:lnTo>
                  <a:pt x="83344" y="133350"/>
                </a:lnTo>
                <a:cubicBezTo>
                  <a:pt x="92538" y="133350"/>
                  <a:pt x="100013" y="125875"/>
                  <a:pt x="100013" y="116681"/>
                </a:cubicBezTo>
                <a:lnTo>
                  <a:pt x="100013" y="16669"/>
                </a:lnTo>
                <a:cubicBezTo>
                  <a:pt x="100013" y="7475"/>
                  <a:pt x="92538" y="0"/>
                  <a:pt x="83344" y="0"/>
                </a:cubicBezTo>
                <a:lnTo>
                  <a:pt x="16669" y="0"/>
                </a:lnTo>
                <a:close/>
                <a:moveTo>
                  <a:pt x="45839" y="91678"/>
                </a:moveTo>
                <a:lnTo>
                  <a:pt x="54173" y="91678"/>
                </a:lnTo>
                <a:cubicBezTo>
                  <a:pt x="58783" y="91678"/>
                  <a:pt x="62508" y="95403"/>
                  <a:pt x="62508" y="100013"/>
                </a:cubicBezTo>
                <a:lnTo>
                  <a:pt x="62508" y="120848"/>
                </a:lnTo>
                <a:lnTo>
                  <a:pt x="37505" y="120848"/>
                </a:lnTo>
                <a:lnTo>
                  <a:pt x="37505" y="100013"/>
                </a:lnTo>
                <a:cubicBezTo>
                  <a:pt x="37505" y="95403"/>
                  <a:pt x="41229" y="91678"/>
                  <a:pt x="45839" y="91678"/>
                </a:cubicBezTo>
                <a:close/>
                <a:moveTo>
                  <a:pt x="25003" y="29170"/>
                </a:moveTo>
                <a:cubicBezTo>
                  <a:pt x="25003" y="26878"/>
                  <a:pt x="26878" y="25003"/>
                  <a:pt x="29170" y="25003"/>
                </a:cubicBezTo>
                <a:lnTo>
                  <a:pt x="37505" y="25003"/>
                </a:lnTo>
                <a:cubicBezTo>
                  <a:pt x="39797" y="25003"/>
                  <a:pt x="41672" y="26878"/>
                  <a:pt x="41672" y="29170"/>
                </a:cubicBezTo>
                <a:lnTo>
                  <a:pt x="41672" y="37505"/>
                </a:lnTo>
                <a:cubicBezTo>
                  <a:pt x="41672" y="39797"/>
                  <a:pt x="39797" y="41672"/>
                  <a:pt x="37505" y="41672"/>
                </a:cubicBezTo>
                <a:lnTo>
                  <a:pt x="29170" y="41672"/>
                </a:lnTo>
                <a:cubicBezTo>
                  <a:pt x="26878" y="41672"/>
                  <a:pt x="25003" y="39797"/>
                  <a:pt x="25003" y="37505"/>
                </a:cubicBezTo>
                <a:lnTo>
                  <a:pt x="25003" y="29170"/>
                </a:lnTo>
                <a:close/>
                <a:moveTo>
                  <a:pt x="62508" y="25003"/>
                </a:moveTo>
                <a:lnTo>
                  <a:pt x="70842" y="25003"/>
                </a:lnTo>
                <a:cubicBezTo>
                  <a:pt x="73134" y="25003"/>
                  <a:pt x="75009" y="26878"/>
                  <a:pt x="75009" y="29170"/>
                </a:cubicBezTo>
                <a:lnTo>
                  <a:pt x="75009" y="37505"/>
                </a:lnTo>
                <a:cubicBezTo>
                  <a:pt x="75009" y="39797"/>
                  <a:pt x="73134" y="41672"/>
                  <a:pt x="70842" y="41672"/>
                </a:cubicBezTo>
                <a:lnTo>
                  <a:pt x="62508" y="41672"/>
                </a:lnTo>
                <a:cubicBezTo>
                  <a:pt x="60216" y="41672"/>
                  <a:pt x="58341" y="39797"/>
                  <a:pt x="58341" y="37505"/>
                </a:cubicBezTo>
                <a:lnTo>
                  <a:pt x="58341" y="29170"/>
                </a:lnTo>
                <a:cubicBezTo>
                  <a:pt x="58341" y="26878"/>
                  <a:pt x="60216" y="25003"/>
                  <a:pt x="62508" y="25003"/>
                </a:cubicBezTo>
                <a:close/>
                <a:moveTo>
                  <a:pt x="25003" y="62508"/>
                </a:moveTo>
                <a:cubicBezTo>
                  <a:pt x="25003" y="60216"/>
                  <a:pt x="26878" y="58341"/>
                  <a:pt x="29170" y="58341"/>
                </a:cubicBezTo>
                <a:lnTo>
                  <a:pt x="37505" y="58341"/>
                </a:lnTo>
                <a:cubicBezTo>
                  <a:pt x="39797" y="58341"/>
                  <a:pt x="41672" y="60216"/>
                  <a:pt x="41672" y="62508"/>
                </a:cubicBezTo>
                <a:lnTo>
                  <a:pt x="41672" y="70842"/>
                </a:lnTo>
                <a:cubicBezTo>
                  <a:pt x="41672" y="73134"/>
                  <a:pt x="39797" y="75009"/>
                  <a:pt x="37505" y="75009"/>
                </a:cubicBezTo>
                <a:lnTo>
                  <a:pt x="29170" y="75009"/>
                </a:lnTo>
                <a:cubicBezTo>
                  <a:pt x="26878" y="75009"/>
                  <a:pt x="25003" y="73134"/>
                  <a:pt x="25003" y="70842"/>
                </a:cubicBezTo>
                <a:lnTo>
                  <a:pt x="25003" y="62508"/>
                </a:lnTo>
                <a:close/>
                <a:moveTo>
                  <a:pt x="62508" y="58341"/>
                </a:moveTo>
                <a:lnTo>
                  <a:pt x="70842" y="58341"/>
                </a:lnTo>
                <a:cubicBezTo>
                  <a:pt x="73134" y="58341"/>
                  <a:pt x="75009" y="60216"/>
                  <a:pt x="75009" y="62508"/>
                </a:cubicBezTo>
                <a:lnTo>
                  <a:pt x="75009" y="70842"/>
                </a:lnTo>
                <a:cubicBezTo>
                  <a:pt x="75009" y="73134"/>
                  <a:pt x="73134" y="75009"/>
                  <a:pt x="70842" y="75009"/>
                </a:cubicBezTo>
                <a:lnTo>
                  <a:pt x="62508" y="75009"/>
                </a:lnTo>
                <a:cubicBezTo>
                  <a:pt x="60216" y="75009"/>
                  <a:pt x="58341" y="73134"/>
                  <a:pt x="58341" y="70842"/>
                </a:cubicBezTo>
                <a:lnTo>
                  <a:pt x="58341" y="62508"/>
                </a:lnTo>
                <a:cubicBezTo>
                  <a:pt x="58341" y="60216"/>
                  <a:pt x="60216" y="58341"/>
                  <a:pt x="62508" y="58341"/>
                </a:cubicBezTo>
                <a:close/>
              </a:path>
            </a:pathLst>
          </a:custGeom>
          <a:solidFill>
            <a:srgbClr val="2B6CB0"/>
          </a:solidFill>
          <a:ln/>
        </p:spPr>
      </p:sp>
      <p:sp>
        <p:nvSpPr>
          <p:cNvPr id="28" name="Text 26"/>
          <p:cNvSpPr/>
          <p:nvPr/>
        </p:nvSpPr>
        <p:spPr>
          <a:xfrm>
            <a:off x="623888" y="6286500"/>
            <a:ext cx="828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АО «ГФСС»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11641976" y="6428514"/>
            <a:ext cx="2000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1</a:t>
            </a: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0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FD8759E8-FCD2-4EC8-8046-D80C989E05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9557443"/>
              </p:ext>
            </p:extLst>
          </p:nvPr>
        </p:nvGraphicFramePr>
        <p:xfrm>
          <a:off x="1195242" y="1475121"/>
          <a:ext cx="9248007" cy="4152616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509364">
                  <a:extLst>
                    <a:ext uri="{9D8B030D-6E8A-4147-A177-3AD203B41FA5}">
                      <a16:colId xmlns:a16="http://schemas.microsoft.com/office/drawing/2014/main" val="1863292739"/>
                    </a:ext>
                  </a:extLst>
                </a:gridCol>
                <a:gridCol w="4764800">
                  <a:extLst>
                    <a:ext uri="{9D8B030D-6E8A-4147-A177-3AD203B41FA5}">
                      <a16:colId xmlns:a16="http://schemas.microsoft.com/office/drawing/2014/main" val="3990833838"/>
                    </a:ext>
                  </a:extLst>
                </a:gridCol>
                <a:gridCol w="1166013">
                  <a:extLst>
                    <a:ext uri="{9D8B030D-6E8A-4147-A177-3AD203B41FA5}">
                      <a16:colId xmlns:a16="http://schemas.microsoft.com/office/drawing/2014/main" val="1850935875"/>
                    </a:ext>
                  </a:extLst>
                </a:gridCol>
                <a:gridCol w="859168">
                  <a:extLst>
                    <a:ext uri="{9D8B030D-6E8A-4147-A177-3AD203B41FA5}">
                      <a16:colId xmlns:a16="http://schemas.microsoft.com/office/drawing/2014/main" val="3579761520"/>
                    </a:ext>
                  </a:extLst>
                </a:gridCol>
                <a:gridCol w="742566">
                  <a:extLst>
                    <a:ext uri="{9D8B030D-6E8A-4147-A177-3AD203B41FA5}">
                      <a16:colId xmlns:a16="http://schemas.microsoft.com/office/drawing/2014/main" val="2969139433"/>
                    </a:ext>
                  </a:extLst>
                </a:gridCol>
                <a:gridCol w="1206096">
                  <a:extLst>
                    <a:ext uri="{9D8B030D-6E8A-4147-A177-3AD203B41FA5}">
                      <a16:colId xmlns:a16="http://schemas.microsoft.com/office/drawing/2014/main" val="1137582024"/>
                    </a:ext>
                  </a:extLst>
                </a:gridCol>
              </a:tblGrid>
              <a:tr h="52537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  <a:endParaRPr lang="ru-KZ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ru-RU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п/п</a:t>
                      </a:r>
                      <a:endParaRPr lang="ru-KZ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073" marR="10073" marT="0" marB="0" anchor="ctr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solidFill>
                            <a:srgbClr val="1A355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Ключевой показатель</a:t>
                      </a:r>
                      <a:endParaRPr lang="ru-KZ" sz="1400" dirty="0">
                        <a:solidFill>
                          <a:srgbClr val="1A355D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80000" marR="1800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1A355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Единица</a:t>
                      </a:r>
                    </a:p>
                    <a:p>
                      <a:pPr algn="ctr"/>
                      <a:r>
                        <a:rPr lang="ru-RU" sz="1400" dirty="0">
                          <a:solidFill>
                            <a:srgbClr val="1A355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измерения</a:t>
                      </a:r>
                      <a:endParaRPr lang="ru-KZ" sz="1400" dirty="0">
                        <a:solidFill>
                          <a:srgbClr val="1A355D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073" marR="1007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1A355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</a:t>
                      </a:r>
                      <a:endParaRPr lang="ru-KZ" sz="1400" baseline="0" dirty="0">
                        <a:solidFill>
                          <a:srgbClr val="1A355D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073" marR="1007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1A355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 </a:t>
                      </a:r>
                      <a:endParaRPr lang="ru-KZ" sz="1400" baseline="0" dirty="0">
                        <a:solidFill>
                          <a:srgbClr val="1A355D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073" marR="1007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1A355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Исполнение </a:t>
                      </a:r>
                      <a:endParaRPr lang="ru-KZ" sz="1400" dirty="0">
                        <a:solidFill>
                          <a:srgbClr val="1A355D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0073" marR="10073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7874504"/>
                  </a:ext>
                </a:extLst>
              </a:tr>
              <a:tr h="81566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</a:rPr>
                        <a:t>1</a:t>
                      </a:r>
                      <a:endParaRPr lang="ru-KZ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851" marR="38851" marT="0" marB="0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solidFill>
                            <a:srgbClr val="1A355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занятого населения, охваченного системой обязательного социального страхования</a:t>
                      </a:r>
                      <a:endParaRPr lang="ru-KZ" sz="1400" dirty="0">
                        <a:solidFill>
                          <a:srgbClr val="1A355D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80000" marR="180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1A355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ru-KZ" sz="1400" dirty="0">
                        <a:solidFill>
                          <a:srgbClr val="1A355D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1A355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70,8</a:t>
                      </a:r>
                      <a:endParaRPr lang="ru-KZ" sz="1400" b="1" dirty="0">
                        <a:solidFill>
                          <a:srgbClr val="1A355D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1A355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75,2</a:t>
                      </a:r>
                      <a:endParaRPr lang="ru-KZ" sz="1400" b="1" dirty="0">
                        <a:solidFill>
                          <a:srgbClr val="1A355D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1A355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106,2</a:t>
                      </a:r>
                      <a:endParaRPr lang="ru-KZ" sz="1400" dirty="0">
                        <a:solidFill>
                          <a:srgbClr val="1A355D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05942154"/>
                  </a:ext>
                </a:extLst>
              </a:tr>
              <a:tr h="71370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</a:rPr>
                        <a:t>2</a:t>
                      </a:r>
                      <a:endParaRPr lang="ru-KZ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851" marR="38851" marT="0" marB="0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solidFill>
                            <a:srgbClr val="1A355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проведенных мероприятий по ИРР в регионах по вопросам СОСС к установленному количеству мероприятий</a:t>
                      </a:r>
                      <a:endParaRPr lang="ru-KZ" sz="1400" dirty="0">
                        <a:solidFill>
                          <a:srgbClr val="1A355D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80000" marR="180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1A355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ru-KZ" sz="1400" dirty="0">
                        <a:solidFill>
                          <a:srgbClr val="1A355D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1A355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ru-KZ" sz="1400" b="1" dirty="0">
                        <a:solidFill>
                          <a:srgbClr val="1A355D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dirty="0">
                          <a:solidFill>
                            <a:srgbClr val="1A355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128,6</a:t>
                      </a:r>
                      <a:endParaRPr lang="ru-KZ" sz="1400" b="1" dirty="0">
                        <a:solidFill>
                          <a:srgbClr val="1A355D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dirty="0">
                          <a:solidFill>
                            <a:srgbClr val="1A355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128,6</a:t>
                      </a:r>
                      <a:endParaRPr lang="ru-KZ" sz="1400" dirty="0">
                        <a:solidFill>
                          <a:srgbClr val="1A355D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00447926"/>
                  </a:ext>
                </a:extLst>
              </a:tr>
              <a:tr h="71370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</a:rPr>
                        <a:t>3</a:t>
                      </a:r>
                      <a:endParaRPr lang="ru-KZ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851" marR="38851" marT="0" marB="0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solidFill>
                            <a:srgbClr val="1A355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Удельный вес своевременного оказания государственной услуги по назначению социальных выплат</a:t>
                      </a:r>
                      <a:endParaRPr lang="ru-KZ" sz="1400" dirty="0">
                        <a:solidFill>
                          <a:srgbClr val="1A355D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80000" marR="180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1A355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ru-KZ" sz="1400" dirty="0">
                        <a:solidFill>
                          <a:srgbClr val="1A355D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1A355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99,99</a:t>
                      </a:r>
                      <a:endParaRPr lang="ru-KZ" sz="1400" b="1" dirty="0">
                        <a:solidFill>
                          <a:srgbClr val="1A355D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dirty="0">
                          <a:solidFill>
                            <a:srgbClr val="1A355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ru-KZ" sz="1400" b="1" dirty="0">
                        <a:solidFill>
                          <a:srgbClr val="1A355D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1A355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ru-KZ" sz="1400" dirty="0">
                        <a:solidFill>
                          <a:srgbClr val="1A355D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75113193"/>
                  </a:ext>
                </a:extLst>
              </a:tr>
              <a:tr h="69617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</a:rPr>
                        <a:t>4</a:t>
                      </a:r>
                      <a:endParaRPr lang="ru-KZ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851" marR="38851" marT="0" marB="0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solidFill>
                            <a:srgbClr val="1A355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оказанных государственных услуг по назначению социальных выплат в электронной форме</a:t>
                      </a:r>
                      <a:endParaRPr lang="ru-KZ" sz="1400" dirty="0">
                        <a:solidFill>
                          <a:srgbClr val="1A355D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80000" marR="180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1A355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ru-KZ" sz="1400" dirty="0">
                        <a:solidFill>
                          <a:srgbClr val="1A355D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1A355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</a:t>
                      </a:r>
                      <a:endParaRPr lang="ru-KZ" sz="1400" b="1" dirty="0">
                        <a:solidFill>
                          <a:srgbClr val="1A355D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1A355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71,7</a:t>
                      </a:r>
                      <a:endParaRPr lang="ru-KZ" sz="1400" b="1" dirty="0">
                        <a:solidFill>
                          <a:srgbClr val="1A355D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1A355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137,9</a:t>
                      </a:r>
                      <a:endParaRPr lang="ru-KZ" sz="1400" dirty="0">
                        <a:solidFill>
                          <a:srgbClr val="1A355D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53860219"/>
                  </a:ext>
                </a:extLst>
              </a:tr>
              <a:tr h="687993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</a:rPr>
                        <a:t>5</a:t>
                      </a:r>
                      <a:endParaRPr lang="ru-KZ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851" marR="38851" marT="0" marB="0">
                    <a:lnL w="635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solidFill>
                            <a:srgbClr val="1A355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Коэффициент замещения дохода социальной выплаты на случай утраты трудоспособности из Фонда</a:t>
                      </a:r>
                      <a:endParaRPr lang="ru-KZ" sz="1400" dirty="0">
                        <a:solidFill>
                          <a:srgbClr val="1A355D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180000" marR="18000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1A355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ru-KZ" sz="1400" dirty="0">
                        <a:solidFill>
                          <a:srgbClr val="1A355D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dirty="0">
                          <a:solidFill>
                            <a:srgbClr val="1A355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r>
                        <a:rPr lang="ru-RU" sz="1400" b="1" dirty="0">
                          <a:solidFill>
                            <a:srgbClr val="1A355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,1</a:t>
                      </a:r>
                      <a:endParaRPr lang="ru-KZ" sz="1400" b="1" dirty="0">
                        <a:solidFill>
                          <a:srgbClr val="1A355D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1A355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36,7</a:t>
                      </a:r>
                      <a:endParaRPr lang="ru-KZ" sz="1400" b="1" dirty="0">
                        <a:solidFill>
                          <a:srgbClr val="1A355D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1A355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r>
                        <a:rPr lang="en-US" sz="1400" dirty="0">
                          <a:solidFill>
                            <a:srgbClr val="1A355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ru-RU" sz="1400" dirty="0">
                          <a:solidFill>
                            <a:srgbClr val="1A355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,9</a:t>
                      </a:r>
                      <a:endParaRPr lang="ru-KZ" sz="1400" dirty="0">
                        <a:solidFill>
                          <a:srgbClr val="1A355D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6572711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34">
            <a:extLst>
              <a:ext uri="{FF2B5EF4-FFF2-40B4-BE49-F238E27FC236}">
                <a16:creationId xmlns:a16="http://schemas.microsoft.com/office/drawing/2014/main" id="{CF7195F0-89AC-0D28-E573-402B47780072}"/>
              </a:ext>
            </a:extLst>
          </p:cNvPr>
          <p:cNvSpPr/>
          <p:nvPr/>
        </p:nvSpPr>
        <p:spPr>
          <a:xfrm>
            <a:off x="5869896" y="4007222"/>
            <a:ext cx="5946287" cy="2506128"/>
          </a:xfrm>
          <a:prstGeom prst="roundRect">
            <a:avLst>
              <a:gd name="adj" fmla="val 5085"/>
            </a:avLst>
          </a:prstGeom>
          <a:solidFill>
            <a:srgbClr val="FFFFFF"/>
          </a:solidFill>
          <a:ln/>
          <a:effectLst>
            <a:outerShdw blurRad="51698" dist="34465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36" name="Shape 34"/>
          <p:cNvSpPr/>
          <p:nvPr/>
        </p:nvSpPr>
        <p:spPr>
          <a:xfrm>
            <a:off x="344650" y="4007222"/>
            <a:ext cx="5413766" cy="2506127"/>
          </a:xfrm>
          <a:prstGeom prst="roundRect">
            <a:avLst>
              <a:gd name="adj" fmla="val 5085"/>
            </a:avLst>
          </a:prstGeom>
          <a:solidFill>
            <a:srgbClr val="FFFFFF"/>
          </a:solidFill>
          <a:ln/>
          <a:effectLst>
            <a:outerShdw blurRad="51698" dist="34465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ru-KZ" dirty="0"/>
          </a:p>
        </p:txBody>
      </p:sp>
      <p:sp>
        <p:nvSpPr>
          <p:cNvPr id="2" name="Shape 0"/>
          <p:cNvSpPr/>
          <p:nvPr/>
        </p:nvSpPr>
        <p:spPr>
          <a:xfrm>
            <a:off x="389958" y="244567"/>
            <a:ext cx="413580" cy="413580"/>
          </a:xfrm>
          <a:prstGeom prst="roundRect">
            <a:avLst>
              <a:gd name="adj" fmla="val 25000"/>
            </a:avLst>
          </a:prstGeom>
          <a:gradFill flip="none" rotWithShape="1">
            <a:gsLst>
              <a:gs pos="0">
                <a:srgbClr val="1A365D"/>
              </a:gs>
              <a:gs pos="100000">
                <a:srgbClr val="2B6CB0"/>
              </a:gs>
            </a:gsLst>
            <a:lin ang="2700000" scaled="1"/>
          </a:gradFill>
          <a:ln/>
          <a:effectLst>
            <a:outerShdw blurRad="129244" dist="86163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3" name="Shape 1"/>
          <p:cNvSpPr/>
          <p:nvPr/>
        </p:nvSpPr>
        <p:spPr>
          <a:xfrm>
            <a:off x="465278" y="275722"/>
            <a:ext cx="218083" cy="309504"/>
          </a:xfrm>
          <a:custGeom>
            <a:avLst/>
            <a:gdLst/>
            <a:ahLst/>
            <a:cxnLst/>
            <a:rect l="l" t="t" r="r" b="b"/>
            <a:pathLst>
              <a:path w="172325" h="172325">
                <a:moveTo>
                  <a:pt x="21541" y="21541"/>
                </a:moveTo>
                <a:cubicBezTo>
                  <a:pt x="21541" y="15583"/>
                  <a:pt x="16728" y="10770"/>
                  <a:pt x="10770" y="10770"/>
                </a:cubicBezTo>
                <a:cubicBezTo>
                  <a:pt x="4813" y="10770"/>
                  <a:pt x="0" y="15583"/>
                  <a:pt x="0" y="21541"/>
                </a:cubicBezTo>
                <a:lnTo>
                  <a:pt x="0" y="134629"/>
                </a:lnTo>
                <a:cubicBezTo>
                  <a:pt x="0" y="149505"/>
                  <a:pt x="12049" y="161555"/>
                  <a:pt x="26926" y="161555"/>
                </a:cubicBezTo>
                <a:lnTo>
                  <a:pt x="161555" y="161555"/>
                </a:lnTo>
                <a:cubicBezTo>
                  <a:pt x="167512" y="161555"/>
                  <a:pt x="172325" y="156742"/>
                  <a:pt x="172325" y="150784"/>
                </a:cubicBezTo>
                <a:cubicBezTo>
                  <a:pt x="172325" y="144827"/>
                  <a:pt x="167512" y="140014"/>
                  <a:pt x="161555" y="140014"/>
                </a:cubicBezTo>
                <a:lnTo>
                  <a:pt x="26926" y="140014"/>
                </a:lnTo>
                <a:cubicBezTo>
                  <a:pt x="23964" y="140014"/>
                  <a:pt x="21541" y="137591"/>
                  <a:pt x="21541" y="134629"/>
                </a:cubicBezTo>
                <a:lnTo>
                  <a:pt x="21541" y="21541"/>
                </a:lnTo>
                <a:close/>
                <a:moveTo>
                  <a:pt x="158391" y="50688"/>
                </a:moveTo>
                <a:cubicBezTo>
                  <a:pt x="162598" y="46481"/>
                  <a:pt x="162598" y="39648"/>
                  <a:pt x="158391" y="35441"/>
                </a:cubicBezTo>
                <a:cubicBezTo>
                  <a:pt x="154184" y="31234"/>
                  <a:pt x="147351" y="31234"/>
                  <a:pt x="143144" y="35441"/>
                </a:cubicBezTo>
                <a:lnTo>
                  <a:pt x="107703" y="70916"/>
                </a:lnTo>
                <a:lnTo>
                  <a:pt x="88384" y="51630"/>
                </a:lnTo>
                <a:cubicBezTo>
                  <a:pt x="84177" y="47423"/>
                  <a:pt x="77344" y="47423"/>
                  <a:pt x="73137" y="51630"/>
                </a:cubicBezTo>
                <a:lnTo>
                  <a:pt x="40826" y="83941"/>
                </a:lnTo>
                <a:cubicBezTo>
                  <a:pt x="36619" y="88148"/>
                  <a:pt x="36619" y="94981"/>
                  <a:pt x="40826" y="99188"/>
                </a:cubicBezTo>
                <a:cubicBezTo>
                  <a:pt x="45033" y="103395"/>
                  <a:pt x="51866" y="103395"/>
                  <a:pt x="56073" y="99188"/>
                </a:cubicBezTo>
                <a:lnTo>
                  <a:pt x="80777" y="74483"/>
                </a:lnTo>
                <a:lnTo>
                  <a:pt x="100097" y="93803"/>
                </a:lnTo>
                <a:cubicBezTo>
                  <a:pt x="104304" y="98010"/>
                  <a:pt x="111136" y="98010"/>
                  <a:pt x="115343" y="93803"/>
                </a:cubicBezTo>
                <a:lnTo>
                  <a:pt x="158425" y="50721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906933" y="192869"/>
            <a:ext cx="9925925" cy="1723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b="1" kern="0" spc="47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РАЗДЕЛ 0</a:t>
            </a:r>
            <a:r>
              <a:rPr lang="ru-RU" sz="1000" b="1" kern="0" spc="47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2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906932" y="365194"/>
            <a:ext cx="11330376" cy="3453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4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ОСНОВНЫЕ РЕЗУЛЬТАТЫ – </a:t>
            </a:r>
            <a:r>
              <a:rPr lang="ru-RU" sz="24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ОХВАТ СИСТЕМОЙ и </a:t>
            </a:r>
            <a:r>
              <a:rPr lang="en-US" sz="24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ПОСТУПЛЕНИЕ СО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344650" y="930555"/>
            <a:ext cx="827160" cy="34465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4299E1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7" name="Shape 5"/>
          <p:cNvSpPr/>
          <p:nvPr/>
        </p:nvSpPr>
        <p:spPr>
          <a:xfrm>
            <a:off x="344650" y="1102881"/>
            <a:ext cx="5402889" cy="2791665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/>
          <a:effectLst>
            <a:outerShdw blurRad="51698" dist="34465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08536" y="4112830"/>
            <a:ext cx="172325" cy="172325"/>
          </a:xfrm>
          <a:custGeom>
            <a:avLst/>
            <a:gdLst/>
            <a:ahLst/>
            <a:cxnLst/>
            <a:rect l="l" t="t" r="r" b="b"/>
            <a:pathLst>
              <a:path w="172325" h="172325">
                <a:moveTo>
                  <a:pt x="43081" y="32311"/>
                </a:moveTo>
                <a:lnTo>
                  <a:pt x="43081" y="26926"/>
                </a:lnTo>
                <a:cubicBezTo>
                  <a:pt x="43081" y="12049"/>
                  <a:pt x="72027" y="0"/>
                  <a:pt x="107703" y="0"/>
                </a:cubicBezTo>
                <a:cubicBezTo>
                  <a:pt x="143380" y="0"/>
                  <a:pt x="172325" y="12049"/>
                  <a:pt x="172325" y="26926"/>
                </a:cubicBezTo>
                <a:lnTo>
                  <a:pt x="172325" y="32311"/>
                </a:lnTo>
                <a:cubicBezTo>
                  <a:pt x="172325" y="42610"/>
                  <a:pt x="158425" y="51563"/>
                  <a:pt x="137995" y="56107"/>
                </a:cubicBezTo>
                <a:cubicBezTo>
                  <a:pt x="137187" y="55164"/>
                  <a:pt x="136345" y="54255"/>
                  <a:pt x="135504" y="53414"/>
                </a:cubicBezTo>
                <a:cubicBezTo>
                  <a:pt x="130287" y="48264"/>
                  <a:pt x="123556" y="44360"/>
                  <a:pt x="116521" y="41466"/>
                </a:cubicBezTo>
                <a:cubicBezTo>
                  <a:pt x="102419" y="35576"/>
                  <a:pt x="84042" y="32345"/>
                  <a:pt x="64622" y="32345"/>
                </a:cubicBezTo>
                <a:cubicBezTo>
                  <a:pt x="57251" y="32345"/>
                  <a:pt x="50048" y="32816"/>
                  <a:pt x="43149" y="33725"/>
                </a:cubicBezTo>
                <a:cubicBezTo>
                  <a:pt x="43081" y="33287"/>
                  <a:pt x="43081" y="32816"/>
                  <a:pt x="43081" y="32345"/>
                </a:cubicBezTo>
                <a:close/>
                <a:moveTo>
                  <a:pt x="145399" y="118810"/>
                </a:moveTo>
                <a:lnTo>
                  <a:pt x="145399" y="103260"/>
                </a:lnTo>
                <a:cubicBezTo>
                  <a:pt x="150482" y="101948"/>
                  <a:pt x="155261" y="100400"/>
                  <a:pt x="159603" y="98582"/>
                </a:cubicBezTo>
                <a:cubicBezTo>
                  <a:pt x="164045" y="96731"/>
                  <a:pt x="168387" y="94476"/>
                  <a:pt x="172325" y="91750"/>
                </a:cubicBezTo>
                <a:lnTo>
                  <a:pt x="172325" y="96933"/>
                </a:lnTo>
                <a:cubicBezTo>
                  <a:pt x="172325" y="105953"/>
                  <a:pt x="161723" y="113930"/>
                  <a:pt x="145399" y="118810"/>
                </a:cubicBezTo>
                <a:close/>
                <a:moveTo>
                  <a:pt x="145399" y="86499"/>
                </a:moveTo>
                <a:lnTo>
                  <a:pt x="145399" y="75392"/>
                </a:lnTo>
                <a:cubicBezTo>
                  <a:pt x="145399" y="73878"/>
                  <a:pt x="145265" y="72430"/>
                  <a:pt x="145063" y="71017"/>
                </a:cubicBezTo>
                <a:cubicBezTo>
                  <a:pt x="150280" y="69704"/>
                  <a:pt x="155160" y="68122"/>
                  <a:pt x="159603" y="66237"/>
                </a:cubicBezTo>
                <a:cubicBezTo>
                  <a:pt x="164045" y="64353"/>
                  <a:pt x="168387" y="62131"/>
                  <a:pt x="172325" y="59405"/>
                </a:cubicBezTo>
                <a:lnTo>
                  <a:pt x="172325" y="64588"/>
                </a:lnTo>
                <a:cubicBezTo>
                  <a:pt x="172325" y="73608"/>
                  <a:pt x="161723" y="81585"/>
                  <a:pt x="145399" y="86465"/>
                </a:cubicBezTo>
                <a:close/>
                <a:moveTo>
                  <a:pt x="0" y="80777"/>
                </a:moveTo>
                <a:lnTo>
                  <a:pt x="0" y="75392"/>
                </a:lnTo>
                <a:cubicBezTo>
                  <a:pt x="0" y="60516"/>
                  <a:pt x="28945" y="48466"/>
                  <a:pt x="64622" y="48466"/>
                </a:cubicBezTo>
                <a:cubicBezTo>
                  <a:pt x="100299" y="48466"/>
                  <a:pt x="129244" y="60516"/>
                  <a:pt x="129244" y="75392"/>
                </a:cubicBezTo>
                <a:lnTo>
                  <a:pt x="129244" y="80777"/>
                </a:lnTo>
                <a:cubicBezTo>
                  <a:pt x="129244" y="95654"/>
                  <a:pt x="100299" y="107703"/>
                  <a:pt x="64622" y="107703"/>
                </a:cubicBezTo>
                <a:cubicBezTo>
                  <a:pt x="28945" y="107703"/>
                  <a:pt x="0" y="95654"/>
                  <a:pt x="0" y="80777"/>
                </a:cubicBezTo>
                <a:close/>
                <a:moveTo>
                  <a:pt x="129244" y="113088"/>
                </a:moveTo>
                <a:cubicBezTo>
                  <a:pt x="129244" y="127965"/>
                  <a:pt x="100299" y="140014"/>
                  <a:pt x="64622" y="140014"/>
                </a:cubicBezTo>
                <a:cubicBezTo>
                  <a:pt x="28945" y="140014"/>
                  <a:pt x="0" y="127965"/>
                  <a:pt x="0" y="113088"/>
                </a:cubicBezTo>
                <a:lnTo>
                  <a:pt x="0" y="107905"/>
                </a:lnTo>
                <a:cubicBezTo>
                  <a:pt x="3904" y="110631"/>
                  <a:pt x="8246" y="112853"/>
                  <a:pt x="12722" y="114738"/>
                </a:cubicBezTo>
                <a:cubicBezTo>
                  <a:pt x="26825" y="120628"/>
                  <a:pt x="45202" y="123859"/>
                  <a:pt x="64622" y="123859"/>
                </a:cubicBezTo>
                <a:cubicBezTo>
                  <a:pt x="84042" y="123859"/>
                  <a:pt x="102419" y="120594"/>
                  <a:pt x="116521" y="114738"/>
                </a:cubicBezTo>
                <a:cubicBezTo>
                  <a:pt x="120964" y="112886"/>
                  <a:pt x="125306" y="110631"/>
                  <a:pt x="129244" y="107905"/>
                </a:cubicBezTo>
                <a:lnTo>
                  <a:pt x="129244" y="113088"/>
                </a:lnTo>
                <a:close/>
                <a:moveTo>
                  <a:pt x="129244" y="140216"/>
                </a:moveTo>
                <a:lnTo>
                  <a:pt x="129244" y="145399"/>
                </a:lnTo>
                <a:cubicBezTo>
                  <a:pt x="129244" y="160276"/>
                  <a:pt x="100299" y="172325"/>
                  <a:pt x="64622" y="172325"/>
                </a:cubicBezTo>
                <a:cubicBezTo>
                  <a:pt x="28945" y="172325"/>
                  <a:pt x="0" y="160276"/>
                  <a:pt x="0" y="145399"/>
                </a:cubicBezTo>
                <a:lnTo>
                  <a:pt x="0" y="140216"/>
                </a:lnTo>
                <a:cubicBezTo>
                  <a:pt x="3904" y="142942"/>
                  <a:pt x="8246" y="145164"/>
                  <a:pt x="12722" y="147048"/>
                </a:cubicBezTo>
                <a:cubicBezTo>
                  <a:pt x="26825" y="152939"/>
                  <a:pt x="45202" y="156170"/>
                  <a:pt x="64622" y="156170"/>
                </a:cubicBezTo>
                <a:cubicBezTo>
                  <a:pt x="84042" y="156170"/>
                  <a:pt x="102419" y="152905"/>
                  <a:pt x="116521" y="147048"/>
                </a:cubicBezTo>
                <a:cubicBezTo>
                  <a:pt x="120964" y="145197"/>
                  <a:pt x="125306" y="142942"/>
                  <a:pt x="129244" y="140216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9" name="Text 7"/>
          <p:cNvSpPr/>
          <p:nvPr/>
        </p:nvSpPr>
        <p:spPr>
          <a:xfrm>
            <a:off x="813766" y="1157527"/>
            <a:ext cx="5212834" cy="2412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ru-RU" sz="1357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Охват занятого населения системой</a:t>
            </a:r>
          </a:p>
        </p:txBody>
      </p:sp>
      <p:sp>
        <p:nvSpPr>
          <p:cNvPr id="17" name="Shape 15"/>
          <p:cNvSpPr/>
          <p:nvPr/>
        </p:nvSpPr>
        <p:spPr>
          <a:xfrm>
            <a:off x="5877944" y="1102881"/>
            <a:ext cx="5974185" cy="2791665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/>
          <a:effectLst>
            <a:outerShdw blurRad="51698" dist="34465" dir="5400000" algn="bl" rotWithShape="0">
              <a:srgbClr val="000000">
                <a:alpha val="10196"/>
              </a:srgbClr>
            </a:outerShdw>
          </a:effectLst>
        </p:spPr>
      </p:sp>
      <p:grpSp>
        <p:nvGrpSpPr>
          <p:cNvPr id="67" name="Группа 66">
            <a:extLst>
              <a:ext uri="{FF2B5EF4-FFF2-40B4-BE49-F238E27FC236}">
                <a16:creationId xmlns:a16="http://schemas.microsoft.com/office/drawing/2014/main" id="{CCE10D27-F1CF-3D9E-4387-79D6392A6D92}"/>
              </a:ext>
            </a:extLst>
          </p:cNvPr>
          <p:cNvGrpSpPr/>
          <p:nvPr/>
        </p:nvGrpSpPr>
        <p:grpSpPr>
          <a:xfrm>
            <a:off x="5966756" y="4063361"/>
            <a:ext cx="5415139" cy="241255"/>
            <a:chOff x="6380808" y="1275206"/>
            <a:chExt cx="5415139" cy="241255"/>
          </a:xfrm>
        </p:grpSpPr>
        <p:sp>
          <p:nvSpPr>
            <p:cNvPr id="18" name="Shape 16"/>
            <p:cNvSpPr/>
            <p:nvPr/>
          </p:nvSpPr>
          <p:spPr>
            <a:xfrm>
              <a:off x="6380808" y="1309671"/>
              <a:ext cx="129244" cy="172325"/>
            </a:xfrm>
            <a:custGeom>
              <a:avLst/>
              <a:gdLst/>
              <a:ahLst/>
              <a:cxnLst/>
              <a:rect l="l" t="t" r="r" b="b"/>
              <a:pathLst>
                <a:path w="129244" h="172325">
                  <a:moveTo>
                    <a:pt x="0" y="63478"/>
                  </a:moveTo>
                  <a:cubicBezTo>
                    <a:pt x="0" y="28407"/>
                    <a:pt x="28945" y="0"/>
                    <a:pt x="64622" y="0"/>
                  </a:cubicBezTo>
                  <a:cubicBezTo>
                    <a:pt x="100299" y="0"/>
                    <a:pt x="129244" y="28407"/>
                    <a:pt x="129244" y="63478"/>
                  </a:cubicBezTo>
                  <a:cubicBezTo>
                    <a:pt x="129244" y="103631"/>
                    <a:pt x="88788" y="151761"/>
                    <a:pt x="71892" y="170104"/>
                  </a:cubicBezTo>
                  <a:cubicBezTo>
                    <a:pt x="67920" y="174412"/>
                    <a:pt x="61290" y="174412"/>
                    <a:pt x="57318" y="170104"/>
                  </a:cubicBezTo>
                  <a:cubicBezTo>
                    <a:pt x="40422" y="151761"/>
                    <a:pt x="-34" y="103631"/>
                    <a:pt x="-34" y="63478"/>
                  </a:cubicBezTo>
                  <a:close/>
                  <a:moveTo>
                    <a:pt x="64622" y="86163"/>
                  </a:moveTo>
                  <a:cubicBezTo>
                    <a:pt x="76511" y="86163"/>
                    <a:pt x="86163" y="76511"/>
                    <a:pt x="86163" y="64622"/>
                  </a:cubicBezTo>
                  <a:cubicBezTo>
                    <a:pt x="86163" y="52733"/>
                    <a:pt x="76511" y="43081"/>
                    <a:pt x="64622" y="43081"/>
                  </a:cubicBezTo>
                  <a:cubicBezTo>
                    <a:pt x="52733" y="43081"/>
                    <a:pt x="43081" y="52733"/>
                    <a:pt x="43081" y="64622"/>
                  </a:cubicBezTo>
                  <a:cubicBezTo>
                    <a:pt x="43081" y="76511"/>
                    <a:pt x="52733" y="86163"/>
                    <a:pt x="64622" y="86163"/>
                  </a:cubicBezTo>
                  <a:close/>
                </a:path>
              </a:pathLst>
            </a:custGeom>
            <a:solidFill>
              <a:srgbClr val="4299E1"/>
            </a:solidFill>
            <a:ln/>
          </p:spPr>
        </p:sp>
        <p:sp>
          <p:nvSpPr>
            <p:cNvPr id="19" name="Text 17"/>
            <p:cNvSpPr/>
            <p:nvPr/>
          </p:nvSpPr>
          <p:spPr>
            <a:xfrm>
              <a:off x="6583113" y="1275206"/>
              <a:ext cx="5212834" cy="24125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>
                <a:lnSpc>
                  <a:spcPct val="120000"/>
                </a:lnSpc>
              </a:pPr>
              <a:r>
                <a:rPr lang="ru-RU" sz="1357" b="1" dirty="0">
                  <a:solidFill>
                    <a:srgbClr val="1A365D"/>
                  </a:solidFill>
                  <a:latin typeface="Quattrocento Sans" pitchFamily="34" charset="0"/>
                  <a:ea typeface="Quattrocento Sans" pitchFamily="34" charset="-122"/>
                  <a:cs typeface="Quattrocento Sans" pitchFamily="34" charset="-120"/>
                </a:rPr>
                <a:t>Поступление СО за 2025 г. в разрезе регионов, млрд. </a:t>
              </a:r>
              <a:r>
                <a:rPr lang="ru-RU" sz="1357" b="1" dirty="0" err="1">
                  <a:solidFill>
                    <a:srgbClr val="1A365D"/>
                  </a:solidFill>
                  <a:latin typeface="Quattrocento Sans" pitchFamily="34" charset="0"/>
                  <a:ea typeface="Quattrocento Sans" pitchFamily="34" charset="-122"/>
                  <a:cs typeface="Quattrocento Sans" pitchFamily="34" charset="-120"/>
                </a:rPr>
                <a:t>тг</a:t>
              </a:r>
              <a:r>
                <a:rPr lang="ru-RU" sz="1357" b="1" dirty="0">
                  <a:solidFill>
                    <a:srgbClr val="1A365D"/>
                  </a:solidFill>
                  <a:latin typeface="Quattrocento Sans" pitchFamily="34" charset="0"/>
                  <a:ea typeface="Quattrocento Sans" pitchFamily="34" charset="-122"/>
                  <a:cs typeface="Quattrocento Sans" pitchFamily="34" charset="-120"/>
                </a:rPr>
                <a:t>.</a:t>
              </a:r>
            </a:p>
          </p:txBody>
        </p:sp>
      </p:grpSp>
      <p:sp>
        <p:nvSpPr>
          <p:cNvPr id="38" name="Text 36"/>
          <p:cNvSpPr/>
          <p:nvPr/>
        </p:nvSpPr>
        <p:spPr>
          <a:xfrm>
            <a:off x="792341" y="4057782"/>
            <a:ext cx="2925219" cy="4997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ru-RU" sz="1357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Сумма поступлений СО, млрд. </a:t>
            </a:r>
            <a:r>
              <a:rPr lang="ru-RU" sz="1357" b="1" dirty="0" err="1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тг</a:t>
            </a:r>
            <a:r>
              <a:rPr lang="ru-RU" sz="1357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.</a:t>
            </a:r>
          </a:p>
          <a:p>
            <a:pPr>
              <a:lnSpc>
                <a:spcPct val="120000"/>
              </a:lnSpc>
            </a:pPr>
            <a:endParaRPr lang="ru-RU" sz="1357" b="1" dirty="0">
              <a:solidFill>
                <a:srgbClr val="1A365D"/>
              </a:solidFill>
              <a:latin typeface="Quattrocento Sans" pitchFamily="34" charset="0"/>
              <a:ea typeface="Quattrocento Sans" pitchFamily="34" charset="-122"/>
              <a:cs typeface="Quattrocento Sans" pitchFamily="34" charset="-120"/>
            </a:endParaRPr>
          </a:p>
        </p:txBody>
      </p:sp>
      <p:sp>
        <p:nvSpPr>
          <p:cNvPr id="63" name="Shape 61"/>
          <p:cNvSpPr/>
          <p:nvPr/>
        </p:nvSpPr>
        <p:spPr>
          <a:xfrm>
            <a:off x="376961" y="6607252"/>
            <a:ext cx="90471" cy="120628"/>
          </a:xfrm>
          <a:custGeom>
            <a:avLst/>
            <a:gdLst/>
            <a:ahLst/>
            <a:cxnLst/>
            <a:rect l="l" t="t" r="r" b="b"/>
            <a:pathLst>
              <a:path w="90471" h="120628">
                <a:moveTo>
                  <a:pt x="15078" y="0"/>
                </a:moveTo>
                <a:cubicBezTo>
                  <a:pt x="6762" y="0"/>
                  <a:pt x="0" y="6762"/>
                  <a:pt x="0" y="15078"/>
                </a:cubicBezTo>
                <a:lnTo>
                  <a:pt x="0" y="105549"/>
                </a:lnTo>
                <a:cubicBezTo>
                  <a:pt x="0" y="113866"/>
                  <a:pt x="6762" y="120628"/>
                  <a:pt x="15078" y="120628"/>
                </a:cubicBezTo>
                <a:lnTo>
                  <a:pt x="75392" y="120628"/>
                </a:lnTo>
                <a:cubicBezTo>
                  <a:pt x="83709" y="120628"/>
                  <a:pt x="90471" y="113866"/>
                  <a:pt x="90471" y="105549"/>
                </a:cubicBezTo>
                <a:lnTo>
                  <a:pt x="90471" y="15078"/>
                </a:lnTo>
                <a:cubicBezTo>
                  <a:pt x="90471" y="6762"/>
                  <a:pt x="83709" y="0"/>
                  <a:pt x="75392" y="0"/>
                </a:cubicBezTo>
                <a:lnTo>
                  <a:pt x="15078" y="0"/>
                </a:lnTo>
                <a:close/>
                <a:moveTo>
                  <a:pt x="41466" y="82931"/>
                </a:moveTo>
                <a:lnTo>
                  <a:pt x="49005" y="82931"/>
                </a:lnTo>
                <a:cubicBezTo>
                  <a:pt x="53175" y="82931"/>
                  <a:pt x="56544" y="86301"/>
                  <a:pt x="56544" y="90471"/>
                </a:cubicBezTo>
                <a:lnTo>
                  <a:pt x="56544" y="109319"/>
                </a:lnTo>
                <a:lnTo>
                  <a:pt x="33927" y="109319"/>
                </a:lnTo>
                <a:lnTo>
                  <a:pt x="33927" y="90471"/>
                </a:lnTo>
                <a:cubicBezTo>
                  <a:pt x="33927" y="86301"/>
                  <a:pt x="37296" y="82931"/>
                  <a:pt x="41466" y="82931"/>
                </a:cubicBezTo>
                <a:close/>
                <a:moveTo>
                  <a:pt x="22618" y="26387"/>
                </a:moveTo>
                <a:cubicBezTo>
                  <a:pt x="22618" y="24314"/>
                  <a:pt x="24314" y="22618"/>
                  <a:pt x="26387" y="22618"/>
                </a:cubicBezTo>
                <a:lnTo>
                  <a:pt x="33927" y="22618"/>
                </a:lnTo>
                <a:cubicBezTo>
                  <a:pt x="36000" y="22618"/>
                  <a:pt x="37696" y="24314"/>
                  <a:pt x="37696" y="26387"/>
                </a:cubicBezTo>
                <a:lnTo>
                  <a:pt x="37696" y="33927"/>
                </a:lnTo>
                <a:cubicBezTo>
                  <a:pt x="37696" y="36000"/>
                  <a:pt x="36000" y="37696"/>
                  <a:pt x="33927" y="37696"/>
                </a:cubicBezTo>
                <a:lnTo>
                  <a:pt x="26387" y="37696"/>
                </a:lnTo>
                <a:cubicBezTo>
                  <a:pt x="24314" y="37696"/>
                  <a:pt x="22618" y="36000"/>
                  <a:pt x="22618" y="33927"/>
                </a:cubicBezTo>
                <a:lnTo>
                  <a:pt x="22618" y="26387"/>
                </a:lnTo>
                <a:close/>
                <a:moveTo>
                  <a:pt x="56544" y="22618"/>
                </a:moveTo>
                <a:lnTo>
                  <a:pt x="64083" y="22618"/>
                </a:lnTo>
                <a:cubicBezTo>
                  <a:pt x="66157" y="22618"/>
                  <a:pt x="67853" y="24314"/>
                  <a:pt x="67853" y="26387"/>
                </a:cubicBezTo>
                <a:lnTo>
                  <a:pt x="67853" y="33927"/>
                </a:lnTo>
                <a:cubicBezTo>
                  <a:pt x="67853" y="36000"/>
                  <a:pt x="66157" y="37696"/>
                  <a:pt x="64083" y="37696"/>
                </a:cubicBezTo>
                <a:lnTo>
                  <a:pt x="56544" y="37696"/>
                </a:lnTo>
                <a:cubicBezTo>
                  <a:pt x="54471" y="37696"/>
                  <a:pt x="52775" y="36000"/>
                  <a:pt x="52775" y="33927"/>
                </a:cubicBezTo>
                <a:lnTo>
                  <a:pt x="52775" y="26387"/>
                </a:lnTo>
                <a:cubicBezTo>
                  <a:pt x="52775" y="24314"/>
                  <a:pt x="54471" y="22618"/>
                  <a:pt x="56544" y="22618"/>
                </a:cubicBezTo>
                <a:close/>
                <a:moveTo>
                  <a:pt x="22618" y="56544"/>
                </a:moveTo>
                <a:cubicBezTo>
                  <a:pt x="22618" y="54471"/>
                  <a:pt x="24314" y="52775"/>
                  <a:pt x="26387" y="52775"/>
                </a:cubicBezTo>
                <a:lnTo>
                  <a:pt x="33927" y="52775"/>
                </a:lnTo>
                <a:cubicBezTo>
                  <a:pt x="36000" y="52775"/>
                  <a:pt x="37696" y="54471"/>
                  <a:pt x="37696" y="56544"/>
                </a:cubicBezTo>
                <a:lnTo>
                  <a:pt x="37696" y="64083"/>
                </a:lnTo>
                <a:cubicBezTo>
                  <a:pt x="37696" y="66157"/>
                  <a:pt x="36000" y="67853"/>
                  <a:pt x="33927" y="67853"/>
                </a:cubicBezTo>
                <a:lnTo>
                  <a:pt x="26387" y="67853"/>
                </a:lnTo>
                <a:cubicBezTo>
                  <a:pt x="24314" y="67853"/>
                  <a:pt x="22618" y="66157"/>
                  <a:pt x="22618" y="64083"/>
                </a:cubicBezTo>
                <a:lnTo>
                  <a:pt x="22618" y="56544"/>
                </a:lnTo>
                <a:close/>
                <a:moveTo>
                  <a:pt x="56544" y="52775"/>
                </a:moveTo>
                <a:lnTo>
                  <a:pt x="64083" y="52775"/>
                </a:lnTo>
                <a:cubicBezTo>
                  <a:pt x="66157" y="52775"/>
                  <a:pt x="67853" y="54471"/>
                  <a:pt x="67853" y="56544"/>
                </a:cubicBezTo>
                <a:lnTo>
                  <a:pt x="67853" y="64083"/>
                </a:lnTo>
                <a:cubicBezTo>
                  <a:pt x="67853" y="66157"/>
                  <a:pt x="66157" y="67853"/>
                  <a:pt x="64083" y="67853"/>
                </a:cubicBezTo>
                <a:lnTo>
                  <a:pt x="56544" y="67853"/>
                </a:lnTo>
                <a:cubicBezTo>
                  <a:pt x="54471" y="67853"/>
                  <a:pt x="52775" y="66157"/>
                  <a:pt x="52775" y="64083"/>
                </a:cubicBezTo>
                <a:lnTo>
                  <a:pt x="52775" y="56544"/>
                </a:lnTo>
                <a:cubicBezTo>
                  <a:pt x="52775" y="54471"/>
                  <a:pt x="54471" y="52775"/>
                  <a:pt x="56544" y="52775"/>
                </a:cubicBezTo>
                <a:close/>
              </a:path>
            </a:pathLst>
          </a:custGeom>
          <a:solidFill>
            <a:srgbClr val="2B6CB0"/>
          </a:solidFill>
          <a:ln/>
        </p:spPr>
      </p:sp>
      <p:sp>
        <p:nvSpPr>
          <p:cNvPr id="64" name="Text 62"/>
          <p:cNvSpPr/>
          <p:nvPr/>
        </p:nvSpPr>
        <p:spPr>
          <a:xfrm>
            <a:off x="564365" y="6581403"/>
            <a:ext cx="749614" cy="1723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АО «ГФСС</a:t>
            </a:r>
            <a:r>
              <a:rPr lang="en-US" sz="950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»</a:t>
            </a:r>
            <a:endParaRPr lang="en-US" sz="1600" dirty="0"/>
          </a:p>
        </p:txBody>
      </p:sp>
      <p:sp>
        <p:nvSpPr>
          <p:cNvPr id="65" name="Text 63"/>
          <p:cNvSpPr/>
          <p:nvPr/>
        </p:nvSpPr>
        <p:spPr>
          <a:xfrm>
            <a:off x="11544771" y="6560671"/>
            <a:ext cx="180941" cy="1723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1</a:t>
            </a: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1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Shape 35">
            <a:extLst>
              <a:ext uri="{FF2B5EF4-FFF2-40B4-BE49-F238E27FC236}">
                <a16:creationId xmlns:a16="http://schemas.microsoft.com/office/drawing/2014/main" id="{349099F1-0A10-2702-5EAA-89D926784AC8}"/>
              </a:ext>
            </a:extLst>
          </p:cNvPr>
          <p:cNvSpPr/>
          <p:nvPr/>
        </p:nvSpPr>
        <p:spPr>
          <a:xfrm>
            <a:off x="511036" y="1216637"/>
            <a:ext cx="172325" cy="172325"/>
          </a:xfrm>
          <a:custGeom>
            <a:avLst/>
            <a:gdLst/>
            <a:ahLst/>
            <a:cxnLst/>
            <a:rect l="l" t="t" r="r" b="b"/>
            <a:pathLst>
              <a:path w="172325" h="172325">
                <a:moveTo>
                  <a:pt x="10770" y="10770"/>
                </a:moveTo>
                <a:cubicBezTo>
                  <a:pt x="16728" y="10770"/>
                  <a:pt x="21541" y="15583"/>
                  <a:pt x="21541" y="21541"/>
                </a:cubicBezTo>
                <a:lnTo>
                  <a:pt x="21541" y="134629"/>
                </a:lnTo>
                <a:cubicBezTo>
                  <a:pt x="21541" y="137591"/>
                  <a:pt x="23964" y="140014"/>
                  <a:pt x="26926" y="140014"/>
                </a:cubicBezTo>
                <a:lnTo>
                  <a:pt x="161555" y="140014"/>
                </a:lnTo>
                <a:cubicBezTo>
                  <a:pt x="167512" y="140014"/>
                  <a:pt x="172325" y="144827"/>
                  <a:pt x="172325" y="150784"/>
                </a:cubicBezTo>
                <a:cubicBezTo>
                  <a:pt x="172325" y="156742"/>
                  <a:pt x="167512" y="161555"/>
                  <a:pt x="161555" y="161555"/>
                </a:cubicBezTo>
                <a:lnTo>
                  <a:pt x="26926" y="161555"/>
                </a:lnTo>
                <a:cubicBezTo>
                  <a:pt x="12049" y="161555"/>
                  <a:pt x="0" y="149505"/>
                  <a:pt x="0" y="134629"/>
                </a:cubicBezTo>
                <a:lnTo>
                  <a:pt x="0" y="21541"/>
                </a:lnTo>
                <a:cubicBezTo>
                  <a:pt x="0" y="15583"/>
                  <a:pt x="4813" y="10770"/>
                  <a:pt x="10770" y="10770"/>
                </a:cubicBezTo>
                <a:close/>
                <a:moveTo>
                  <a:pt x="80777" y="32311"/>
                </a:moveTo>
                <a:cubicBezTo>
                  <a:pt x="83032" y="32311"/>
                  <a:pt x="85186" y="33253"/>
                  <a:pt x="86735" y="34936"/>
                </a:cubicBezTo>
                <a:lnTo>
                  <a:pt x="110665" y="61021"/>
                </a:lnTo>
                <a:lnTo>
                  <a:pt x="126215" y="45437"/>
                </a:lnTo>
                <a:cubicBezTo>
                  <a:pt x="129378" y="42273"/>
                  <a:pt x="134494" y="42273"/>
                  <a:pt x="137624" y="45437"/>
                </a:cubicBezTo>
                <a:lnTo>
                  <a:pt x="159165" y="66978"/>
                </a:lnTo>
                <a:cubicBezTo>
                  <a:pt x="160680" y="68492"/>
                  <a:pt x="161521" y="70546"/>
                  <a:pt x="161521" y="72700"/>
                </a:cubicBezTo>
                <a:lnTo>
                  <a:pt x="161521" y="110396"/>
                </a:lnTo>
                <a:cubicBezTo>
                  <a:pt x="161521" y="114872"/>
                  <a:pt x="157920" y="118473"/>
                  <a:pt x="153443" y="118473"/>
                </a:cubicBezTo>
                <a:lnTo>
                  <a:pt x="51125" y="118473"/>
                </a:lnTo>
                <a:cubicBezTo>
                  <a:pt x="46649" y="118473"/>
                  <a:pt x="43048" y="114872"/>
                  <a:pt x="43048" y="110396"/>
                </a:cubicBezTo>
                <a:lnTo>
                  <a:pt x="43048" y="72700"/>
                </a:lnTo>
                <a:cubicBezTo>
                  <a:pt x="43048" y="70680"/>
                  <a:pt x="43822" y="68728"/>
                  <a:pt x="45168" y="67247"/>
                </a:cubicBezTo>
                <a:lnTo>
                  <a:pt x="74786" y="34936"/>
                </a:lnTo>
                <a:cubicBezTo>
                  <a:pt x="76301" y="33253"/>
                  <a:pt x="78489" y="32311"/>
                  <a:pt x="80744" y="32311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68" name="Shape 6">
            <a:extLst>
              <a:ext uri="{FF2B5EF4-FFF2-40B4-BE49-F238E27FC236}">
                <a16:creationId xmlns:a16="http://schemas.microsoft.com/office/drawing/2014/main" id="{CEABC9E5-D1B0-34E1-85B4-4DB8C0E5BF34}"/>
              </a:ext>
            </a:extLst>
          </p:cNvPr>
          <p:cNvSpPr/>
          <p:nvPr/>
        </p:nvSpPr>
        <p:spPr>
          <a:xfrm>
            <a:off x="6117904" y="1210546"/>
            <a:ext cx="172325" cy="172325"/>
          </a:xfrm>
          <a:custGeom>
            <a:avLst/>
            <a:gdLst/>
            <a:ahLst/>
            <a:cxnLst/>
            <a:rect l="l" t="t" r="r" b="b"/>
            <a:pathLst>
              <a:path w="172325" h="172325">
                <a:moveTo>
                  <a:pt x="43081" y="32311"/>
                </a:moveTo>
                <a:lnTo>
                  <a:pt x="43081" y="26926"/>
                </a:lnTo>
                <a:cubicBezTo>
                  <a:pt x="43081" y="12049"/>
                  <a:pt x="72027" y="0"/>
                  <a:pt x="107703" y="0"/>
                </a:cubicBezTo>
                <a:cubicBezTo>
                  <a:pt x="143380" y="0"/>
                  <a:pt x="172325" y="12049"/>
                  <a:pt x="172325" y="26926"/>
                </a:cubicBezTo>
                <a:lnTo>
                  <a:pt x="172325" y="32311"/>
                </a:lnTo>
                <a:cubicBezTo>
                  <a:pt x="172325" y="42610"/>
                  <a:pt x="158425" y="51563"/>
                  <a:pt x="137995" y="56107"/>
                </a:cubicBezTo>
                <a:cubicBezTo>
                  <a:pt x="137187" y="55164"/>
                  <a:pt x="136345" y="54255"/>
                  <a:pt x="135504" y="53414"/>
                </a:cubicBezTo>
                <a:cubicBezTo>
                  <a:pt x="130287" y="48264"/>
                  <a:pt x="123556" y="44360"/>
                  <a:pt x="116521" y="41466"/>
                </a:cubicBezTo>
                <a:cubicBezTo>
                  <a:pt x="102419" y="35576"/>
                  <a:pt x="84042" y="32345"/>
                  <a:pt x="64622" y="32345"/>
                </a:cubicBezTo>
                <a:cubicBezTo>
                  <a:pt x="57251" y="32345"/>
                  <a:pt x="50048" y="32816"/>
                  <a:pt x="43149" y="33725"/>
                </a:cubicBezTo>
                <a:cubicBezTo>
                  <a:pt x="43081" y="33287"/>
                  <a:pt x="43081" y="32816"/>
                  <a:pt x="43081" y="32345"/>
                </a:cubicBezTo>
                <a:close/>
                <a:moveTo>
                  <a:pt x="145399" y="118810"/>
                </a:moveTo>
                <a:lnTo>
                  <a:pt x="145399" y="103260"/>
                </a:lnTo>
                <a:cubicBezTo>
                  <a:pt x="150482" y="101948"/>
                  <a:pt x="155261" y="100400"/>
                  <a:pt x="159603" y="98582"/>
                </a:cubicBezTo>
                <a:cubicBezTo>
                  <a:pt x="164045" y="96731"/>
                  <a:pt x="168387" y="94476"/>
                  <a:pt x="172325" y="91750"/>
                </a:cubicBezTo>
                <a:lnTo>
                  <a:pt x="172325" y="96933"/>
                </a:lnTo>
                <a:cubicBezTo>
                  <a:pt x="172325" y="105953"/>
                  <a:pt x="161723" y="113930"/>
                  <a:pt x="145399" y="118810"/>
                </a:cubicBezTo>
                <a:close/>
                <a:moveTo>
                  <a:pt x="145399" y="86499"/>
                </a:moveTo>
                <a:lnTo>
                  <a:pt x="145399" y="75392"/>
                </a:lnTo>
                <a:cubicBezTo>
                  <a:pt x="145399" y="73878"/>
                  <a:pt x="145265" y="72430"/>
                  <a:pt x="145063" y="71017"/>
                </a:cubicBezTo>
                <a:cubicBezTo>
                  <a:pt x="150280" y="69704"/>
                  <a:pt x="155160" y="68122"/>
                  <a:pt x="159603" y="66237"/>
                </a:cubicBezTo>
                <a:cubicBezTo>
                  <a:pt x="164045" y="64353"/>
                  <a:pt x="168387" y="62131"/>
                  <a:pt x="172325" y="59405"/>
                </a:cubicBezTo>
                <a:lnTo>
                  <a:pt x="172325" y="64588"/>
                </a:lnTo>
                <a:cubicBezTo>
                  <a:pt x="172325" y="73608"/>
                  <a:pt x="161723" y="81585"/>
                  <a:pt x="145399" y="86465"/>
                </a:cubicBezTo>
                <a:close/>
                <a:moveTo>
                  <a:pt x="0" y="80777"/>
                </a:moveTo>
                <a:lnTo>
                  <a:pt x="0" y="75392"/>
                </a:lnTo>
                <a:cubicBezTo>
                  <a:pt x="0" y="60516"/>
                  <a:pt x="28945" y="48466"/>
                  <a:pt x="64622" y="48466"/>
                </a:cubicBezTo>
                <a:cubicBezTo>
                  <a:pt x="100299" y="48466"/>
                  <a:pt x="129244" y="60516"/>
                  <a:pt x="129244" y="75392"/>
                </a:cubicBezTo>
                <a:lnTo>
                  <a:pt x="129244" y="80777"/>
                </a:lnTo>
                <a:cubicBezTo>
                  <a:pt x="129244" y="95654"/>
                  <a:pt x="100299" y="107703"/>
                  <a:pt x="64622" y="107703"/>
                </a:cubicBezTo>
                <a:cubicBezTo>
                  <a:pt x="28945" y="107703"/>
                  <a:pt x="0" y="95654"/>
                  <a:pt x="0" y="80777"/>
                </a:cubicBezTo>
                <a:close/>
                <a:moveTo>
                  <a:pt x="129244" y="113088"/>
                </a:moveTo>
                <a:cubicBezTo>
                  <a:pt x="129244" y="127965"/>
                  <a:pt x="100299" y="140014"/>
                  <a:pt x="64622" y="140014"/>
                </a:cubicBezTo>
                <a:cubicBezTo>
                  <a:pt x="28945" y="140014"/>
                  <a:pt x="0" y="127965"/>
                  <a:pt x="0" y="113088"/>
                </a:cubicBezTo>
                <a:lnTo>
                  <a:pt x="0" y="107905"/>
                </a:lnTo>
                <a:cubicBezTo>
                  <a:pt x="3904" y="110631"/>
                  <a:pt x="8246" y="112853"/>
                  <a:pt x="12722" y="114738"/>
                </a:cubicBezTo>
                <a:cubicBezTo>
                  <a:pt x="26825" y="120628"/>
                  <a:pt x="45202" y="123859"/>
                  <a:pt x="64622" y="123859"/>
                </a:cubicBezTo>
                <a:cubicBezTo>
                  <a:pt x="84042" y="123859"/>
                  <a:pt x="102419" y="120594"/>
                  <a:pt x="116521" y="114738"/>
                </a:cubicBezTo>
                <a:cubicBezTo>
                  <a:pt x="120964" y="112886"/>
                  <a:pt x="125306" y="110631"/>
                  <a:pt x="129244" y="107905"/>
                </a:cubicBezTo>
                <a:lnTo>
                  <a:pt x="129244" y="113088"/>
                </a:lnTo>
                <a:close/>
                <a:moveTo>
                  <a:pt x="129244" y="140216"/>
                </a:moveTo>
                <a:lnTo>
                  <a:pt x="129244" y="145399"/>
                </a:lnTo>
                <a:cubicBezTo>
                  <a:pt x="129244" y="160276"/>
                  <a:pt x="100299" y="172325"/>
                  <a:pt x="64622" y="172325"/>
                </a:cubicBezTo>
                <a:cubicBezTo>
                  <a:pt x="28945" y="172325"/>
                  <a:pt x="0" y="160276"/>
                  <a:pt x="0" y="145399"/>
                </a:cubicBezTo>
                <a:lnTo>
                  <a:pt x="0" y="140216"/>
                </a:lnTo>
                <a:cubicBezTo>
                  <a:pt x="3904" y="142942"/>
                  <a:pt x="8246" y="145164"/>
                  <a:pt x="12722" y="147048"/>
                </a:cubicBezTo>
                <a:cubicBezTo>
                  <a:pt x="26825" y="152939"/>
                  <a:pt x="45202" y="156170"/>
                  <a:pt x="64622" y="156170"/>
                </a:cubicBezTo>
                <a:cubicBezTo>
                  <a:pt x="84042" y="156170"/>
                  <a:pt x="102419" y="152905"/>
                  <a:pt x="116521" y="147048"/>
                </a:cubicBezTo>
                <a:cubicBezTo>
                  <a:pt x="120964" y="145197"/>
                  <a:pt x="125306" y="142942"/>
                  <a:pt x="129244" y="140216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graphicFrame>
        <p:nvGraphicFramePr>
          <p:cNvPr id="71" name="Диаграмма 70">
            <a:extLst>
              <a:ext uri="{FF2B5EF4-FFF2-40B4-BE49-F238E27FC236}">
                <a16:creationId xmlns:a16="http://schemas.microsoft.com/office/drawing/2014/main" id="{EFE2B75B-27C1-7993-6A55-3AB902ACAE7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9059792"/>
              </p:ext>
            </p:extLst>
          </p:nvPr>
        </p:nvGraphicFramePr>
        <p:xfrm>
          <a:off x="6026600" y="1479508"/>
          <a:ext cx="5400679" cy="24728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9" name="Text 36">
            <a:extLst>
              <a:ext uri="{FF2B5EF4-FFF2-40B4-BE49-F238E27FC236}">
                <a16:creationId xmlns:a16="http://schemas.microsoft.com/office/drawing/2014/main" id="{9D5BAEB1-8947-A1D1-B4AC-6ABBB3E8DE90}"/>
              </a:ext>
            </a:extLst>
          </p:cNvPr>
          <p:cNvSpPr/>
          <p:nvPr/>
        </p:nvSpPr>
        <p:spPr>
          <a:xfrm>
            <a:off x="6386720" y="1155498"/>
            <a:ext cx="2160720" cy="2412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ru-RU" sz="1357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Задолженность СО и пени</a:t>
            </a:r>
          </a:p>
        </p:txBody>
      </p:sp>
      <p:graphicFrame>
        <p:nvGraphicFramePr>
          <p:cNvPr id="70" name="Диаграмма 69">
            <a:extLst>
              <a:ext uri="{FF2B5EF4-FFF2-40B4-BE49-F238E27FC236}">
                <a16:creationId xmlns:a16="http://schemas.microsoft.com/office/drawing/2014/main" id="{139AC88F-628C-34A5-4773-9F4825B0336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9290869"/>
              </p:ext>
            </p:extLst>
          </p:nvPr>
        </p:nvGraphicFramePr>
        <p:xfrm>
          <a:off x="409018" y="1317867"/>
          <a:ext cx="5338521" cy="25673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73" name="Рисунок 7">
            <a:extLst>
              <a:ext uri="{FF2B5EF4-FFF2-40B4-BE49-F238E27FC236}">
                <a16:creationId xmlns:a16="http://schemas.microsoft.com/office/drawing/2014/main" id="{8BE81BC8-C388-E8E2-42AD-D6DB6E79973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2638881"/>
              </p:ext>
            </p:extLst>
          </p:nvPr>
        </p:nvGraphicFramePr>
        <p:xfrm>
          <a:off x="344650" y="4305169"/>
          <a:ext cx="4897995" cy="19740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74" name="Диаграмма 73">
            <a:extLst>
              <a:ext uri="{FF2B5EF4-FFF2-40B4-BE49-F238E27FC236}">
                <a16:creationId xmlns:a16="http://schemas.microsoft.com/office/drawing/2014/main" id="{C8A17351-4EBC-54D9-6BEA-EF3795D2074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4368362"/>
              </p:ext>
            </p:extLst>
          </p:nvPr>
        </p:nvGraphicFramePr>
        <p:xfrm>
          <a:off x="5850092" y="4037641"/>
          <a:ext cx="5985893" cy="2506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1000" y="438150"/>
            <a:ext cx="457200" cy="457200"/>
          </a:xfrm>
          <a:prstGeom prst="roundRect">
            <a:avLst>
              <a:gd name="adj" fmla="val 25000"/>
            </a:avLst>
          </a:prstGeom>
          <a:gradFill flip="none" rotWithShape="1">
            <a:gsLst>
              <a:gs pos="0">
                <a:srgbClr val="1A365D"/>
              </a:gs>
              <a:gs pos="100000">
                <a:srgbClr val="2B6CB0"/>
              </a:gs>
            </a:gsLst>
            <a:lin ang="2700000" scaled="1"/>
          </a:gra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3" name="Shape 1"/>
          <p:cNvSpPr/>
          <p:nvPr/>
        </p:nvSpPr>
        <p:spPr>
          <a:xfrm>
            <a:off x="490538" y="571500"/>
            <a:ext cx="238125" cy="190500"/>
          </a:xfrm>
          <a:custGeom>
            <a:avLst/>
            <a:gdLst/>
            <a:ahLst/>
            <a:cxnLst/>
            <a:rect l="l" t="t" r="r" b="b"/>
            <a:pathLst>
              <a:path w="238125" h="190500">
                <a:moveTo>
                  <a:pt x="119063" y="5953"/>
                </a:moveTo>
                <a:cubicBezTo>
                  <a:pt x="140419" y="5953"/>
                  <a:pt x="157758" y="23292"/>
                  <a:pt x="157758" y="44648"/>
                </a:cubicBezTo>
                <a:cubicBezTo>
                  <a:pt x="157758" y="66005"/>
                  <a:pt x="140419" y="83344"/>
                  <a:pt x="119063" y="83344"/>
                </a:cubicBezTo>
                <a:cubicBezTo>
                  <a:pt x="97706" y="83344"/>
                  <a:pt x="80367" y="66005"/>
                  <a:pt x="80367" y="44648"/>
                </a:cubicBezTo>
                <a:cubicBezTo>
                  <a:pt x="80367" y="23292"/>
                  <a:pt x="97706" y="5953"/>
                  <a:pt x="119063" y="5953"/>
                </a:cubicBezTo>
                <a:close/>
                <a:moveTo>
                  <a:pt x="35719" y="32742"/>
                </a:moveTo>
                <a:cubicBezTo>
                  <a:pt x="50504" y="32742"/>
                  <a:pt x="62508" y="44746"/>
                  <a:pt x="62508" y="59531"/>
                </a:cubicBezTo>
                <a:cubicBezTo>
                  <a:pt x="62508" y="74317"/>
                  <a:pt x="50504" y="86320"/>
                  <a:pt x="35719" y="86320"/>
                </a:cubicBezTo>
                <a:cubicBezTo>
                  <a:pt x="20933" y="86320"/>
                  <a:pt x="8930" y="74317"/>
                  <a:pt x="8930" y="59531"/>
                </a:cubicBezTo>
                <a:cubicBezTo>
                  <a:pt x="8930" y="44746"/>
                  <a:pt x="20933" y="32742"/>
                  <a:pt x="35719" y="32742"/>
                </a:cubicBezTo>
                <a:close/>
                <a:moveTo>
                  <a:pt x="0" y="154781"/>
                </a:moveTo>
                <a:cubicBezTo>
                  <a:pt x="0" y="128476"/>
                  <a:pt x="21320" y="107156"/>
                  <a:pt x="47625" y="107156"/>
                </a:cubicBezTo>
                <a:cubicBezTo>
                  <a:pt x="52388" y="107156"/>
                  <a:pt x="57001" y="107863"/>
                  <a:pt x="61354" y="109165"/>
                </a:cubicBezTo>
                <a:cubicBezTo>
                  <a:pt x="49113" y="122858"/>
                  <a:pt x="41672" y="140940"/>
                  <a:pt x="41672" y="160734"/>
                </a:cubicBezTo>
                <a:lnTo>
                  <a:pt x="41672" y="166688"/>
                </a:lnTo>
                <a:cubicBezTo>
                  <a:pt x="41672" y="170929"/>
                  <a:pt x="42565" y="174947"/>
                  <a:pt x="44165" y="178594"/>
                </a:cubicBezTo>
                <a:lnTo>
                  <a:pt x="11906" y="178594"/>
                </a:lnTo>
                <a:cubicBezTo>
                  <a:pt x="5321" y="178594"/>
                  <a:pt x="0" y="173273"/>
                  <a:pt x="0" y="166688"/>
                </a:cubicBezTo>
                <a:lnTo>
                  <a:pt x="0" y="154781"/>
                </a:lnTo>
                <a:close/>
                <a:moveTo>
                  <a:pt x="193960" y="178594"/>
                </a:moveTo>
                <a:cubicBezTo>
                  <a:pt x="195560" y="174947"/>
                  <a:pt x="196453" y="170929"/>
                  <a:pt x="196453" y="166688"/>
                </a:cubicBezTo>
                <a:lnTo>
                  <a:pt x="196453" y="160734"/>
                </a:lnTo>
                <a:cubicBezTo>
                  <a:pt x="196453" y="140940"/>
                  <a:pt x="189012" y="122858"/>
                  <a:pt x="176771" y="109165"/>
                </a:cubicBezTo>
                <a:cubicBezTo>
                  <a:pt x="181124" y="107863"/>
                  <a:pt x="185738" y="107156"/>
                  <a:pt x="190500" y="107156"/>
                </a:cubicBezTo>
                <a:cubicBezTo>
                  <a:pt x="216805" y="107156"/>
                  <a:pt x="238125" y="128476"/>
                  <a:pt x="238125" y="154781"/>
                </a:cubicBezTo>
                <a:lnTo>
                  <a:pt x="238125" y="166688"/>
                </a:lnTo>
                <a:cubicBezTo>
                  <a:pt x="238125" y="173273"/>
                  <a:pt x="232804" y="178594"/>
                  <a:pt x="226219" y="178594"/>
                </a:cubicBezTo>
                <a:lnTo>
                  <a:pt x="193960" y="178594"/>
                </a:lnTo>
                <a:close/>
                <a:moveTo>
                  <a:pt x="175617" y="59531"/>
                </a:moveTo>
                <a:cubicBezTo>
                  <a:pt x="175617" y="44746"/>
                  <a:pt x="187621" y="32742"/>
                  <a:pt x="202406" y="32742"/>
                </a:cubicBezTo>
                <a:cubicBezTo>
                  <a:pt x="217192" y="32742"/>
                  <a:pt x="229195" y="44746"/>
                  <a:pt x="229195" y="59531"/>
                </a:cubicBezTo>
                <a:cubicBezTo>
                  <a:pt x="229195" y="74317"/>
                  <a:pt x="217192" y="86320"/>
                  <a:pt x="202406" y="86320"/>
                </a:cubicBezTo>
                <a:cubicBezTo>
                  <a:pt x="187621" y="86320"/>
                  <a:pt x="175617" y="74317"/>
                  <a:pt x="175617" y="59531"/>
                </a:cubicBezTo>
                <a:close/>
                <a:moveTo>
                  <a:pt x="59531" y="160734"/>
                </a:moveTo>
                <a:cubicBezTo>
                  <a:pt x="59531" y="127843"/>
                  <a:pt x="86171" y="101203"/>
                  <a:pt x="119063" y="101203"/>
                </a:cubicBezTo>
                <a:cubicBezTo>
                  <a:pt x="151954" y="101203"/>
                  <a:pt x="178594" y="127843"/>
                  <a:pt x="178594" y="160734"/>
                </a:cubicBezTo>
                <a:lnTo>
                  <a:pt x="178594" y="166688"/>
                </a:lnTo>
                <a:cubicBezTo>
                  <a:pt x="178594" y="173273"/>
                  <a:pt x="173273" y="178594"/>
                  <a:pt x="166688" y="178594"/>
                </a:cubicBezTo>
                <a:lnTo>
                  <a:pt x="71438" y="178594"/>
                </a:lnTo>
                <a:cubicBezTo>
                  <a:pt x="64852" y="178594"/>
                  <a:pt x="59531" y="173273"/>
                  <a:pt x="59531" y="166688"/>
                </a:cubicBezTo>
                <a:lnTo>
                  <a:pt x="59531" y="160734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952500" y="381000"/>
            <a:ext cx="75152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b="1" kern="0" spc="53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РАЗДЕЛ 0</a:t>
            </a:r>
            <a:r>
              <a:rPr lang="ru-RU" sz="1000" b="1" kern="0" spc="53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2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952500" y="571500"/>
            <a:ext cx="10287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4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ОСНОВНЫЕ РЕЗУЛЬТАТЫ</a:t>
            </a:r>
            <a:r>
              <a:rPr lang="ru-RU" sz="24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– ПОРТРЕТ УЧАСТНИКА СОСС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381000" y="1028700"/>
            <a:ext cx="914400" cy="381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4299E1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7" name="Shape 5"/>
          <p:cNvSpPr/>
          <p:nvPr/>
        </p:nvSpPr>
        <p:spPr>
          <a:xfrm>
            <a:off x="426243" y="1143000"/>
            <a:ext cx="11430000" cy="4857912"/>
          </a:xfrm>
          <a:prstGeom prst="roundRect">
            <a:avLst>
              <a:gd name="adj" fmla="val 4412"/>
            </a:avLst>
          </a:prstGeom>
          <a:solidFill>
            <a:srgbClr val="FFFFFF"/>
          </a:solidFill>
          <a:ln/>
          <a:effectLst>
            <a:outerShdw blurRad="57150" dist="3810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85788" y="1275515"/>
            <a:ext cx="257175" cy="216185"/>
          </a:xfrm>
          <a:custGeom>
            <a:avLst/>
            <a:gdLst/>
            <a:ahLst/>
            <a:cxnLst/>
            <a:rect l="l" t="t" r="r" b="b"/>
            <a:pathLst>
              <a:path w="257175" h="228600">
                <a:moveTo>
                  <a:pt x="228779" y="107156"/>
                </a:moveTo>
                <a:lnTo>
                  <a:pt x="150197" y="107156"/>
                </a:lnTo>
                <a:cubicBezTo>
                  <a:pt x="142295" y="107156"/>
                  <a:pt x="135910" y="100772"/>
                  <a:pt x="135910" y="92869"/>
                </a:cubicBezTo>
                <a:lnTo>
                  <a:pt x="135910" y="14288"/>
                </a:lnTo>
                <a:cubicBezTo>
                  <a:pt x="135910" y="6385"/>
                  <a:pt x="142339" y="-89"/>
                  <a:pt x="150153" y="938"/>
                </a:cubicBezTo>
                <a:cubicBezTo>
                  <a:pt x="197927" y="7278"/>
                  <a:pt x="235788" y="45140"/>
                  <a:pt x="242128" y="92913"/>
                </a:cubicBezTo>
                <a:cubicBezTo>
                  <a:pt x="243155" y="100727"/>
                  <a:pt x="236681" y="107156"/>
                  <a:pt x="228779" y="107156"/>
                </a:cubicBezTo>
                <a:close/>
                <a:moveTo>
                  <a:pt x="99387" y="16609"/>
                </a:moveTo>
                <a:cubicBezTo>
                  <a:pt x="107469" y="14913"/>
                  <a:pt x="114479" y="21521"/>
                  <a:pt x="114479" y="29781"/>
                </a:cubicBezTo>
                <a:lnTo>
                  <a:pt x="114479" y="117872"/>
                </a:lnTo>
                <a:cubicBezTo>
                  <a:pt x="114479" y="120372"/>
                  <a:pt x="115372" y="122783"/>
                  <a:pt x="116934" y="124703"/>
                </a:cubicBezTo>
                <a:lnTo>
                  <a:pt x="175915" y="195873"/>
                </a:lnTo>
                <a:cubicBezTo>
                  <a:pt x="181139" y="202168"/>
                  <a:pt x="180023" y="211678"/>
                  <a:pt x="172834" y="215563"/>
                </a:cubicBezTo>
                <a:cubicBezTo>
                  <a:pt x="157609" y="223867"/>
                  <a:pt x="140151" y="228600"/>
                  <a:pt x="121622" y="228600"/>
                </a:cubicBezTo>
                <a:cubicBezTo>
                  <a:pt x="62463" y="228600"/>
                  <a:pt x="14466" y="180603"/>
                  <a:pt x="14466" y="121444"/>
                </a:cubicBezTo>
                <a:cubicBezTo>
                  <a:pt x="14466" y="69875"/>
                  <a:pt x="50855" y="26834"/>
                  <a:pt x="99387" y="16609"/>
                </a:cubicBezTo>
                <a:close/>
                <a:moveTo>
                  <a:pt x="213330" y="128588"/>
                </a:moveTo>
                <a:lnTo>
                  <a:pt x="241905" y="128588"/>
                </a:lnTo>
                <a:cubicBezTo>
                  <a:pt x="250165" y="128588"/>
                  <a:pt x="256773" y="135597"/>
                  <a:pt x="255077" y="143679"/>
                </a:cubicBezTo>
                <a:cubicBezTo>
                  <a:pt x="250522" y="165289"/>
                  <a:pt x="239450" y="184487"/>
                  <a:pt x="224001" y="199132"/>
                </a:cubicBezTo>
                <a:cubicBezTo>
                  <a:pt x="218509" y="204356"/>
                  <a:pt x="209892" y="203240"/>
                  <a:pt x="205070" y="197391"/>
                </a:cubicBezTo>
                <a:lnTo>
                  <a:pt x="167387" y="151983"/>
                </a:lnTo>
                <a:cubicBezTo>
                  <a:pt x="159663" y="142652"/>
                  <a:pt x="166315" y="128588"/>
                  <a:pt x="178371" y="128588"/>
                </a:cubicBezTo>
                <a:lnTo>
                  <a:pt x="213286" y="128588"/>
                </a:ln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9" name="Text 7"/>
          <p:cNvSpPr/>
          <p:nvPr/>
        </p:nvSpPr>
        <p:spPr>
          <a:xfrm>
            <a:off x="978693" y="1226869"/>
            <a:ext cx="108775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Охват системой и поступление социальных отчислений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416719" y="6315075"/>
            <a:ext cx="100013" cy="133350"/>
          </a:xfrm>
          <a:custGeom>
            <a:avLst/>
            <a:gdLst/>
            <a:ahLst/>
            <a:cxnLst/>
            <a:rect l="l" t="t" r="r" b="b"/>
            <a:pathLst>
              <a:path w="100013" h="133350">
                <a:moveTo>
                  <a:pt x="16669" y="0"/>
                </a:moveTo>
                <a:cubicBezTo>
                  <a:pt x="7475" y="0"/>
                  <a:pt x="0" y="7475"/>
                  <a:pt x="0" y="16669"/>
                </a:cubicBezTo>
                <a:lnTo>
                  <a:pt x="0" y="116681"/>
                </a:lnTo>
                <a:cubicBezTo>
                  <a:pt x="0" y="125875"/>
                  <a:pt x="7475" y="133350"/>
                  <a:pt x="16669" y="133350"/>
                </a:cubicBezTo>
                <a:lnTo>
                  <a:pt x="83344" y="133350"/>
                </a:lnTo>
                <a:cubicBezTo>
                  <a:pt x="92538" y="133350"/>
                  <a:pt x="100013" y="125875"/>
                  <a:pt x="100013" y="116681"/>
                </a:cubicBezTo>
                <a:lnTo>
                  <a:pt x="100013" y="16669"/>
                </a:lnTo>
                <a:cubicBezTo>
                  <a:pt x="100013" y="7475"/>
                  <a:pt x="92538" y="0"/>
                  <a:pt x="83344" y="0"/>
                </a:cubicBezTo>
                <a:lnTo>
                  <a:pt x="16669" y="0"/>
                </a:lnTo>
                <a:close/>
                <a:moveTo>
                  <a:pt x="45839" y="91678"/>
                </a:moveTo>
                <a:lnTo>
                  <a:pt x="54173" y="91678"/>
                </a:lnTo>
                <a:cubicBezTo>
                  <a:pt x="58783" y="91678"/>
                  <a:pt x="62508" y="95403"/>
                  <a:pt x="62508" y="100013"/>
                </a:cubicBezTo>
                <a:lnTo>
                  <a:pt x="62508" y="120848"/>
                </a:lnTo>
                <a:lnTo>
                  <a:pt x="37505" y="120848"/>
                </a:lnTo>
                <a:lnTo>
                  <a:pt x="37505" y="100013"/>
                </a:lnTo>
                <a:cubicBezTo>
                  <a:pt x="37505" y="95403"/>
                  <a:pt x="41229" y="91678"/>
                  <a:pt x="45839" y="91678"/>
                </a:cubicBezTo>
                <a:close/>
                <a:moveTo>
                  <a:pt x="25003" y="29170"/>
                </a:moveTo>
                <a:cubicBezTo>
                  <a:pt x="25003" y="26878"/>
                  <a:pt x="26878" y="25003"/>
                  <a:pt x="29170" y="25003"/>
                </a:cubicBezTo>
                <a:lnTo>
                  <a:pt x="37505" y="25003"/>
                </a:lnTo>
                <a:cubicBezTo>
                  <a:pt x="39797" y="25003"/>
                  <a:pt x="41672" y="26878"/>
                  <a:pt x="41672" y="29170"/>
                </a:cubicBezTo>
                <a:lnTo>
                  <a:pt x="41672" y="37505"/>
                </a:lnTo>
                <a:cubicBezTo>
                  <a:pt x="41672" y="39797"/>
                  <a:pt x="39797" y="41672"/>
                  <a:pt x="37505" y="41672"/>
                </a:cubicBezTo>
                <a:lnTo>
                  <a:pt x="29170" y="41672"/>
                </a:lnTo>
                <a:cubicBezTo>
                  <a:pt x="26878" y="41672"/>
                  <a:pt x="25003" y="39797"/>
                  <a:pt x="25003" y="37505"/>
                </a:cubicBezTo>
                <a:lnTo>
                  <a:pt x="25003" y="29170"/>
                </a:lnTo>
                <a:close/>
                <a:moveTo>
                  <a:pt x="62508" y="25003"/>
                </a:moveTo>
                <a:lnTo>
                  <a:pt x="70842" y="25003"/>
                </a:lnTo>
                <a:cubicBezTo>
                  <a:pt x="73134" y="25003"/>
                  <a:pt x="75009" y="26878"/>
                  <a:pt x="75009" y="29170"/>
                </a:cubicBezTo>
                <a:lnTo>
                  <a:pt x="75009" y="37505"/>
                </a:lnTo>
                <a:cubicBezTo>
                  <a:pt x="75009" y="39797"/>
                  <a:pt x="73134" y="41672"/>
                  <a:pt x="70842" y="41672"/>
                </a:cubicBezTo>
                <a:lnTo>
                  <a:pt x="62508" y="41672"/>
                </a:lnTo>
                <a:cubicBezTo>
                  <a:pt x="60216" y="41672"/>
                  <a:pt x="58341" y="39797"/>
                  <a:pt x="58341" y="37505"/>
                </a:cubicBezTo>
                <a:lnTo>
                  <a:pt x="58341" y="29170"/>
                </a:lnTo>
                <a:cubicBezTo>
                  <a:pt x="58341" y="26878"/>
                  <a:pt x="60216" y="25003"/>
                  <a:pt x="62508" y="25003"/>
                </a:cubicBezTo>
                <a:close/>
                <a:moveTo>
                  <a:pt x="25003" y="62508"/>
                </a:moveTo>
                <a:cubicBezTo>
                  <a:pt x="25003" y="60216"/>
                  <a:pt x="26878" y="58341"/>
                  <a:pt x="29170" y="58341"/>
                </a:cubicBezTo>
                <a:lnTo>
                  <a:pt x="37505" y="58341"/>
                </a:lnTo>
                <a:cubicBezTo>
                  <a:pt x="39797" y="58341"/>
                  <a:pt x="41672" y="60216"/>
                  <a:pt x="41672" y="62508"/>
                </a:cubicBezTo>
                <a:lnTo>
                  <a:pt x="41672" y="70842"/>
                </a:lnTo>
                <a:cubicBezTo>
                  <a:pt x="41672" y="73134"/>
                  <a:pt x="39797" y="75009"/>
                  <a:pt x="37505" y="75009"/>
                </a:cubicBezTo>
                <a:lnTo>
                  <a:pt x="29170" y="75009"/>
                </a:lnTo>
                <a:cubicBezTo>
                  <a:pt x="26878" y="75009"/>
                  <a:pt x="25003" y="73134"/>
                  <a:pt x="25003" y="70842"/>
                </a:cubicBezTo>
                <a:lnTo>
                  <a:pt x="25003" y="62508"/>
                </a:lnTo>
                <a:close/>
                <a:moveTo>
                  <a:pt x="62508" y="58341"/>
                </a:moveTo>
                <a:lnTo>
                  <a:pt x="70842" y="58341"/>
                </a:lnTo>
                <a:cubicBezTo>
                  <a:pt x="73134" y="58341"/>
                  <a:pt x="75009" y="60216"/>
                  <a:pt x="75009" y="62508"/>
                </a:cubicBezTo>
                <a:lnTo>
                  <a:pt x="75009" y="70842"/>
                </a:lnTo>
                <a:cubicBezTo>
                  <a:pt x="75009" y="73134"/>
                  <a:pt x="73134" y="75009"/>
                  <a:pt x="70842" y="75009"/>
                </a:cubicBezTo>
                <a:lnTo>
                  <a:pt x="62508" y="75009"/>
                </a:lnTo>
                <a:cubicBezTo>
                  <a:pt x="60216" y="75009"/>
                  <a:pt x="58341" y="73134"/>
                  <a:pt x="58341" y="70842"/>
                </a:cubicBezTo>
                <a:lnTo>
                  <a:pt x="58341" y="62508"/>
                </a:lnTo>
                <a:cubicBezTo>
                  <a:pt x="58341" y="60216"/>
                  <a:pt x="60216" y="58341"/>
                  <a:pt x="62508" y="58341"/>
                </a:cubicBezTo>
                <a:close/>
              </a:path>
            </a:pathLst>
          </a:custGeom>
          <a:solidFill>
            <a:srgbClr val="2B6CB0"/>
          </a:solidFill>
          <a:ln/>
        </p:spPr>
      </p:sp>
      <p:sp>
        <p:nvSpPr>
          <p:cNvPr id="30" name="Text 28"/>
          <p:cNvSpPr/>
          <p:nvPr/>
        </p:nvSpPr>
        <p:spPr>
          <a:xfrm>
            <a:off x="623888" y="6286500"/>
            <a:ext cx="828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АО «ГФСС»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11631488" y="6424831"/>
            <a:ext cx="190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1</a:t>
            </a: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2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2" name="Group 4">
            <a:extLst>
              <a:ext uri="{FF2B5EF4-FFF2-40B4-BE49-F238E27FC236}">
                <a16:creationId xmlns:a16="http://schemas.microsoft.com/office/drawing/2014/main" id="{0A47F991-61F4-34F2-55CC-831C682CAA77}"/>
              </a:ext>
            </a:extLst>
          </p:cNvPr>
          <p:cNvGrpSpPr/>
          <p:nvPr/>
        </p:nvGrpSpPr>
        <p:grpSpPr>
          <a:xfrm>
            <a:off x="1003695" y="1693293"/>
            <a:ext cx="7314351" cy="1150998"/>
            <a:chOff x="0" y="-1011363"/>
            <a:chExt cx="20602722" cy="2048883"/>
          </a:xfrm>
        </p:grpSpPr>
        <p:sp>
          <p:nvSpPr>
            <p:cNvPr id="33" name="Freeform 5">
              <a:extLst>
                <a:ext uri="{FF2B5EF4-FFF2-40B4-BE49-F238E27FC236}">
                  <a16:creationId xmlns:a16="http://schemas.microsoft.com/office/drawing/2014/main" id="{490A6296-6BED-E4C0-83D7-4CBFB3F7F99B}"/>
                </a:ext>
              </a:extLst>
            </p:cNvPr>
            <p:cNvSpPr/>
            <p:nvPr/>
          </p:nvSpPr>
          <p:spPr>
            <a:xfrm>
              <a:off x="0" y="0"/>
              <a:ext cx="6131520" cy="1037520"/>
            </a:xfrm>
            <a:custGeom>
              <a:avLst/>
              <a:gdLst/>
              <a:ahLst/>
              <a:cxnLst/>
              <a:rect l="l" t="t" r="r" b="b"/>
              <a:pathLst>
                <a:path w="6131520" h="1037520">
                  <a:moveTo>
                    <a:pt x="0" y="0"/>
                  </a:moveTo>
                  <a:lnTo>
                    <a:pt x="6131520" y="0"/>
                  </a:lnTo>
                  <a:lnTo>
                    <a:pt x="6131520" y="1037520"/>
                  </a:lnTo>
                  <a:lnTo>
                    <a:pt x="0" y="103752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34" name="TextBox 6">
              <a:extLst>
                <a:ext uri="{FF2B5EF4-FFF2-40B4-BE49-F238E27FC236}">
                  <a16:creationId xmlns:a16="http://schemas.microsoft.com/office/drawing/2014/main" id="{05C75B66-F791-B1A4-6E24-CAA211A56E35}"/>
                </a:ext>
              </a:extLst>
            </p:cNvPr>
            <p:cNvSpPr txBox="1"/>
            <p:nvPr/>
          </p:nvSpPr>
          <p:spPr>
            <a:xfrm>
              <a:off x="14471205" y="-1011363"/>
              <a:ext cx="6131517" cy="490757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/>
              <a:r>
                <a:rPr lang="ru-RU" sz="1200" b="1" spc="-1" dirty="0">
                  <a:solidFill>
                    <a:srgbClr val="0070C0"/>
                  </a:solidFill>
                  <a:latin typeface="Arial" panose="020B0604020202020204" pitchFamily="34" charset="0"/>
                  <a:ea typeface="Arial Bold"/>
                  <a:cs typeface="Arial" panose="020B0604020202020204" pitchFamily="34" charset="0"/>
                  <a:sym typeface="Arial Bold"/>
                </a:rPr>
                <a:t>ПОРТРЕТ УЧАСТНИКА</a:t>
              </a:r>
              <a:endParaRPr lang="en-US" sz="1200" b="1" spc="-1" dirty="0">
                <a:solidFill>
                  <a:srgbClr val="0070C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endParaRPr>
            </a:p>
          </p:txBody>
        </p:sp>
      </p:grpSp>
      <p:graphicFrame>
        <p:nvGraphicFramePr>
          <p:cNvPr id="35" name="Таблица 34">
            <a:extLst>
              <a:ext uri="{FF2B5EF4-FFF2-40B4-BE49-F238E27FC236}">
                <a16:creationId xmlns:a16="http://schemas.microsoft.com/office/drawing/2014/main" id="{588D3810-6358-E144-70B8-513A95F714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4505609"/>
              </p:ext>
            </p:extLst>
          </p:nvPr>
        </p:nvGraphicFramePr>
        <p:xfrm>
          <a:off x="6357699" y="1968985"/>
          <a:ext cx="5127172" cy="2615476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725713">
                  <a:extLst>
                    <a:ext uri="{9D8B030D-6E8A-4147-A177-3AD203B41FA5}">
                      <a16:colId xmlns:a16="http://schemas.microsoft.com/office/drawing/2014/main" val="3081076334"/>
                    </a:ext>
                  </a:extLst>
                </a:gridCol>
                <a:gridCol w="858982">
                  <a:extLst>
                    <a:ext uri="{9D8B030D-6E8A-4147-A177-3AD203B41FA5}">
                      <a16:colId xmlns:a16="http://schemas.microsoft.com/office/drawing/2014/main" val="2396805966"/>
                    </a:ext>
                  </a:extLst>
                </a:gridCol>
                <a:gridCol w="734291">
                  <a:extLst>
                    <a:ext uri="{9D8B030D-6E8A-4147-A177-3AD203B41FA5}">
                      <a16:colId xmlns:a16="http://schemas.microsoft.com/office/drawing/2014/main" val="3834209507"/>
                    </a:ext>
                  </a:extLst>
                </a:gridCol>
                <a:gridCol w="808186">
                  <a:extLst>
                    <a:ext uri="{9D8B030D-6E8A-4147-A177-3AD203B41FA5}">
                      <a16:colId xmlns:a16="http://schemas.microsoft.com/office/drawing/2014/main" val="996440082"/>
                    </a:ext>
                  </a:extLst>
                </a:gridCol>
              </a:tblGrid>
              <a:tr h="292007">
                <a:tc>
                  <a:txBody>
                    <a:bodyPr/>
                    <a:lstStyle/>
                    <a:p>
                      <a:endParaRPr lang="ru-KZ" dirty="0"/>
                    </a:p>
                  </a:txBody>
                  <a:tcPr>
                    <a:solidFill>
                      <a:srgbClr val="4299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2023</a:t>
                      </a:r>
                      <a:endParaRPr lang="ru-KZ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4299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2024</a:t>
                      </a:r>
                      <a:endParaRPr lang="ru-KZ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4299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2025</a:t>
                      </a:r>
                      <a:endParaRPr lang="ru-KZ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4299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6885412"/>
                  </a:ext>
                </a:extLst>
              </a:tr>
              <a:tr h="329219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Количество участников</a:t>
                      </a: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тыс. чел</a:t>
                      </a: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  <a:endParaRPr lang="ru-KZ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6 908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6 837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6 993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4173951"/>
                  </a:ext>
                </a:extLst>
              </a:tr>
              <a:tr h="316012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мужчины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3 452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3 432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3 554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755908"/>
                  </a:ext>
                </a:extLst>
              </a:tr>
              <a:tr h="316012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</a:t>
                      </a:r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женщины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3 456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3 405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3 439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3153434"/>
                  </a:ext>
                </a:extLst>
              </a:tr>
              <a:tr h="316012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Средний возраст</a:t>
                      </a: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лет</a:t>
                      </a:r>
                      <a:endParaRPr lang="ru-KZ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1608716"/>
                  </a:ext>
                </a:extLst>
              </a:tr>
              <a:tr h="340437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Средний стаж участия,</a:t>
                      </a: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мес.</a:t>
                      </a:r>
                      <a:endParaRPr lang="ru-KZ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100,5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106,3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109,2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2334365"/>
                  </a:ext>
                </a:extLst>
              </a:tr>
              <a:tr h="316012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Средний СМД</a:t>
                      </a: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тенге</a:t>
                      </a:r>
                      <a:endParaRPr lang="ru-KZ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205 422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KZ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289 860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304 240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184197"/>
                  </a:ext>
                </a:extLst>
              </a:tr>
              <a:tr h="316012">
                <a:tc>
                  <a:txBody>
                    <a:bodyPr/>
                    <a:lstStyle/>
                    <a:p>
                      <a:r>
                        <a:rPr lang="ru-RU" sz="12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Средний размер отчислений</a:t>
                      </a:r>
                      <a:r>
                        <a:rPr lang="ru-RU" sz="14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1000" b="0" i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тенге</a:t>
                      </a:r>
                      <a:endParaRPr lang="ru-KZ" sz="1000" b="0" i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7 959</a:t>
                      </a:r>
                      <a:endParaRPr lang="ru-KZ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9 131</a:t>
                      </a:r>
                      <a:endParaRPr lang="ru-KZ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13 691</a:t>
                      </a:r>
                      <a:endParaRPr lang="ru-KZ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3966133"/>
                  </a:ext>
                </a:extLst>
              </a:tr>
            </a:tbl>
          </a:graphicData>
        </a:graphic>
      </p:graphicFrame>
      <p:grpSp>
        <p:nvGrpSpPr>
          <p:cNvPr id="37" name="Group 4">
            <a:extLst>
              <a:ext uri="{FF2B5EF4-FFF2-40B4-BE49-F238E27FC236}">
                <a16:creationId xmlns:a16="http://schemas.microsoft.com/office/drawing/2014/main" id="{44FBE394-3715-B5CC-CE8E-8CED2FEF4CD4}"/>
              </a:ext>
            </a:extLst>
          </p:cNvPr>
          <p:cNvGrpSpPr/>
          <p:nvPr/>
        </p:nvGrpSpPr>
        <p:grpSpPr>
          <a:xfrm>
            <a:off x="390462" y="1027110"/>
            <a:ext cx="4237836" cy="917683"/>
            <a:chOff x="-2372577" y="0"/>
            <a:chExt cx="8504097" cy="1633561"/>
          </a:xfrm>
        </p:grpSpPr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id="{3859DA6F-7A58-8264-2B71-92ECBE468384}"/>
                </a:ext>
              </a:extLst>
            </p:cNvPr>
            <p:cNvSpPr/>
            <p:nvPr/>
          </p:nvSpPr>
          <p:spPr>
            <a:xfrm>
              <a:off x="0" y="0"/>
              <a:ext cx="6131520" cy="1037520"/>
            </a:xfrm>
            <a:custGeom>
              <a:avLst/>
              <a:gdLst/>
              <a:ahLst/>
              <a:cxnLst/>
              <a:rect l="l" t="t" r="r" b="b"/>
              <a:pathLst>
                <a:path w="6131520" h="1037520">
                  <a:moveTo>
                    <a:pt x="0" y="0"/>
                  </a:moveTo>
                  <a:lnTo>
                    <a:pt x="6131520" y="0"/>
                  </a:lnTo>
                  <a:lnTo>
                    <a:pt x="6131520" y="1037520"/>
                  </a:lnTo>
                  <a:lnTo>
                    <a:pt x="0" y="103752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39" name="TextBox 6">
              <a:extLst>
                <a:ext uri="{FF2B5EF4-FFF2-40B4-BE49-F238E27FC236}">
                  <a16:creationId xmlns:a16="http://schemas.microsoft.com/office/drawing/2014/main" id="{88898C56-26CD-3A94-2491-8797E9AAB5A5}"/>
                </a:ext>
              </a:extLst>
            </p:cNvPr>
            <p:cNvSpPr txBox="1"/>
            <p:nvPr/>
          </p:nvSpPr>
          <p:spPr>
            <a:xfrm>
              <a:off x="-2372577" y="1147286"/>
              <a:ext cx="6640709" cy="486275"/>
            </a:xfrm>
            <a:prstGeom prst="rect">
              <a:avLst/>
            </a:prstGeom>
          </p:spPr>
          <p:txBody>
            <a:bodyPr lIns="0" tIns="0" rIns="0" bIns="0" rtlCol="0" anchor="t"/>
            <a:lstStyle/>
            <a:p>
              <a:pPr algn="ctr"/>
              <a:r>
                <a:rPr lang="ru-RU" sz="1200" b="1" spc="-1" dirty="0">
                  <a:solidFill>
                    <a:srgbClr val="0070C0"/>
                  </a:solidFill>
                  <a:latin typeface="Arial" panose="020B0604020202020204" pitchFamily="34" charset="0"/>
                  <a:ea typeface="Arial Bold"/>
                  <a:cs typeface="Arial" panose="020B0604020202020204" pitchFamily="34" charset="0"/>
                  <a:sym typeface="Arial Bold"/>
                </a:rPr>
                <a:t>КАТЕГОРИИ  УЧАСТНИКОВ</a:t>
              </a:r>
              <a:r>
                <a:rPr lang="ru-RU" sz="1400" b="1" spc="-1" dirty="0">
                  <a:solidFill>
                    <a:srgbClr val="0070C0"/>
                  </a:solidFill>
                  <a:latin typeface="Arial" panose="020B0604020202020204" pitchFamily="34" charset="0"/>
                  <a:ea typeface="Arial Bold"/>
                  <a:cs typeface="Arial" panose="020B0604020202020204" pitchFamily="34" charset="0"/>
                  <a:sym typeface="Arial Bold"/>
                </a:rPr>
                <a:t>, </a:t>
              </a:r>
              <a:r>
                <a:rPr lang="ru-RU" sz="1200" b="1" spc="-1" dirty="0">
                  <a:solidFill>
                    <a:srgbClr val="0070C0"/>
                  </a:solidFill>
                  <a:latin typeface="Arial" panose="020B0604020202020204" pitchFamily="34" charset="0"/>
                  <a:ea typeface="Arial Bold"/>
                  <a:cs typeface="Arial" panose="020B0604020202020204" pitchFamily="34" charset="0"/>
                  <a:sym typeface="Arial Bold"/>
                </a:rPr>
                <a:t>чел</a:t>
              </a:r>
              <a:r>
                <a:rPr lang="ru-RU" sz="1200" b="1" spc="-1" dirty="0">
                  <a:solidFill>
                    <a:srgbClr val="002060"/>
                  </a:solidFill>
                  <a:latin typeface="Arial" panose="020B0604020202020204" pitchFamily="34" charset="0"/>
                  <a:ea typeface="Arial Bold"/>
                  <a:cs typeface="Arial" panose="020B0604020202020204" pitchFamily="34" charset="0"/>
                  <a:sym typeface="Arial Bold"/>
                </a:rPr>
                <a:t>.</a:t>
              </a:r>
              <a:endParaRPr lang="en-US" sz="1200" b="1" spc="-1" dirty="0">
                <a:solidFill>
                  <a:srgbClr val="002060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endParaRPr>
            </a:p>
          </p:txBody>
        </p:sp>
      </p:grpSp>
      <p:graphicFrame>
        <p:nvGraphicFramePr>
          <p:cNvPr id="40" name="Таблица 39">
            <a:extLst>
              <a:ext uri="{FF2B5EF4-FFF2-40B4-BE49-F238E27FC236}">
                <a16:creationId xmlns:a16="http://schemas.microsoft.com/office/drawing/2014/main" id="{36923C2D-8C08-D531-E13B-98A5A9361F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2137489"/>
              </p:ext>
            </p:extLst>
          </p:nvPr>
        </p:nvGraphicFramePr>
        <p:xfrm>
          <a:off x="805985" y="1968985"/>
          <a:ext cx="5127172" cy="1103562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462445">
                  <a:extLst>
                    <a:ext uri="{9D8B030D-6E8A-4147-A177-3AD203B41FA5}">
                      <a16:colId xmlns:a16="http://schemas.microsoft.com/office/drawing/2014/main" val="1657451994"/>
                    </a:ext>
                  </a:extLst>
                </a:gridCol>
                <a:gridCol w="1176854">
                  <a:extLst>
                    <a:ext uri="{9D8B030D-6E8A-4147-A177-3AD203B41FA5}">
                      <a16:colId xmlns:a16="http://schemas.microsoft.com/office/drawing/2014/main" val="289750881"/>
                    </a:ext>
                  </a:extLst>
                </a:gridCol>
                <a:gridCol w="1281605">
                  <a:extLst>
                    <a:ext uri="{9D8B030D-6E8A-4147-A177-3AD203B41FA5}">
                      <a16:colId xmlns:a16="http://schemas.microsoft.com/office/drawing/2014/main" val="533858695"/>
                    </a:ext>
                  </a:extLst>
                </a:gridCol>
                <a:gridCol w="1206268">
                  <a:extLst>
                    <a:ext uri="{9D8B030D-6E8A-4147-A177-3AD203B41FA5}">
                      <a16:colId xmlns:a16="http://schemas.microsoft.com/office/drawing/2014/main" val="3378628179"/>
                    </a:ext>
                  </a:extLst>
                </a:gridCol>
              </a:tblGrid>
              <a:tr h="28060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УЧАСТНИКИ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4299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4299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4299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4299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8032598"/>
                  </a:ext>
                </a:extLst>
              </a:tr>
              <a:tr h="249035"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Наемные 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5 496 585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5 568 106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5 757 196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1384323"/>
                  </a:ext>
                </a:extLst>
              </a:tr>
              <a:tr h="232255"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Смешанные 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584 471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616 405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611 029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045218"/>
                  </a:ext>
                </a:extLst>
              </a:tr>
              <a:tr h="261640"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ИП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633 003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652 475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624 442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84634"/>
                  </a:ext>
                </a:extLst>
              </a:tr>
            </a:tbl>
          </a:graphicData>
        </a:graphic>
      </p:graphicFrame>
      <p:graphicFrame>
        <p:nvGraphicFramePr>
          <p:cNvPr id="41" name="Рисунок 20">
            <a:extLst>
              <a:ext uri="{FF2B5EF4-FFF2-40B4-BE49-F238E27FC236}">
                <a16:creationId xmlns:a16="http://schemas.microsoft.com/office/drawing/2014/main" id="{2D3790E1-6B17-399B-C327-3BEDC4CB3F3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4681578"/>
              </p:ext>
            </p:extLst>
          </p:nvPr>
        </p:nvGraphicFramePr>
        <p:xfrm>
          <a:off x="805986" y="3654235"/>
          <a:ext cx="5127172" cy="23612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2" name="TextBox 41">
            <a:extLst>
              <a:ext uri="{FF2B5EF4-FFF2-40B4-BE49-F238E27FC236}">
                <a16:creationId xmlns:a16="http://schemas.microsoft.com/office/drawing/2014/main" id="{8C807776-8043-38A5-0DB3-95D4E357703D}"/>
              </a:ext>
            </a:extLst>
          </p:cNvPr>
          <p:cNvSpPr txBox="1"/>
          <p:nvPr/>
        </p:nvSpPr>
        <p:spPr>
          <a:xfrm>
            <a:off x="805985" y="3179762"/>
            <a:ext cx="49638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ГРАДАЦИЯ УЧАСТНИКОВ за 2025 г</a:t>
            </a:r>
            <a:r>
              <a:rPr lang="ru-RU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разрезе доходов</a:t>
            </a:r>
            <a:endParaRPr lang="ru-KZ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46471" y="438150"/>
            <a:ext cx="363737" cy="414496"/>
          </a:xfrm>
          <a:prstGeom prst="roundRect">
            <a:avLst>
              <a:gd name="adj" fmla="val 27273"/>
            </a:avLst>
          </a:prstGeom>
          <a:gradFill flip="none" rotWithShape="1">
            <a:gsLst>
              <a:gs pos="0">
                <a:srgbClr val="1A365D"/>
              </a:gs>
              <a:gs pos="100000">
                <a:srgbClr val="2B6CB0"/>
              </a:gs>
            </a:gsLst>
            <a:lin ang="2700000" scaled="1"/>
          </a:gra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3" name="Shape 1"/>
          <p:cNvSpPr/>
          <p:nvPr/>
        </p:nvSpPr>
        <p:spPr>
          <a:xfrm>
            <a:off x="431966" y="521286"/>
            <a:ext cx="187993" cy="202372"/>
          </a:xfrm>
          <a:custGeom>
            <a:avLst/>
            <a:gdLst/>
            <a:ahLst/>
            <a:cxnLst/>
            <a:rect l="l" t="t" r="r" b="b"/>
            <a:pathLst>
              <a:path w="238125" h="190500">
                <a:moveTo>
                  <a:pt x="50602" y="47625"/>
                </a:moveTo>
                <a:cubicBezTo>
                  <a:pt x="50602" y="22983"/>
                  <a:pt x="70608" y="2977"/>
                  <a:pt x="95250" y="2977"/>
                </a:cubicBezTo>
                <a:cubicBezTo>
                  <a:pt x="119892" y="2977"/>
                  <a:pt x="139898" y="22983"/>
                  <a:pt x="139898" y="47625"/>
                </a:cubicBezTo>
                <a:cubicBezTo>
                  <a:pt x="139898" y="72267"/>
                  <a:pt x="119892" y="92273"/>
                  <a:pt x="95250" y="92273"/>
                </a:cubicBezTo>
                <a:cubicBezTo>
                  <a:pt x="70608" y="92273"/>
                  <a:pt x="50602" y="72267"/>
                  <a:pt x="50602" y="47625"/>
                </a:cubicBezTo>
                <a:close/>
                <a:moveTo>
                  <a:pt x="17859" y="179450"/>
                </a:moveTo>
                <a:cubicBezTo>
                  <a:pt x="17859" y="142801"/>
                  <a:pt x="47551" y="113109"/>
                  <a:pt x="84200" y="113109"/>
                </a:cubicBezTo>
                <a:lnTo>
                  <a:pt x="106300" y="113109"/>
                </a:lnTo>
                <a:cubicBezTo>
                  <a:pt x="142949" y="113109"/>
                  <a:pt x="172641" y="142801"/>
                  <a:pt x="172641" y="179450"/>
                </a:cubicBezTo>
                <a:cubicBezTo>
                  <a:pt x="172641" y="185551"/>
                  <a:pt x="167692" y="190500"/>
                  <a:pt x="161590" y="190500"/>
                </a:cubicBezTo>
                <a:lnTo>
                  <a:pt x="28910" y="190500"/>
                </a:lnTo>
                <a:cubicBezTo>
                  <a:pt x="22808" y="190500"/>
                  <a:pt x="17859" y="185551"/>
                  <a:pt x="17859" y="179450"/>
                </a:cubicBezTo>
                <a:close/>
                <a:moveTo>
                  <a:pt x="175617" y="62508"/>
                </a:moveTo>
                <a:lnTo>
                  <a:pt x="229195" y="62508"/>
                </a:lnTo>
                <a:cubicBezTo>
                  <a:pt x="234144" y="62508"/>
                  <a:pt x="238125" y="66489"/>
                  <a:pt x="238125" y="71438"/>
                </a:cubicBezTo>
                <a:cubicBezTo>
                  <a:pt x="238125" y="76386"/>
                  <a:pt x="234144" y="80367"/>
                  <a:pt x="229195" y="80367"/>
                </a:cubicBezTo>
                <a:lnTo>
                  <a:pt x="175617" y="80367"/>
                </a:lnTo>
                <a:cubicBezTo>
                  <a:pt x="170669" y="80367"/>
                  <a:pt x="166688" y="76386"/>
                  <a:pt x="166688" y="71438"/>
                </a:cubicBezTo>
                <a:cubicBezTo>
                  <a:pt x="166688" y="66489"/>
                  <a:pt x="170669" y="62508"/>
                  <a:pt x="175617" y="62508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" name="Text 2"/>
          <p:cNvSpPr/>
          <p:nvPr/>
        </p:nvSpPr>
        <p:spPr>
          <a:xfrm>
            <a:off x="815950" y="344951"/>
            <a:ext cx="109632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b="1" kern="0" spc="53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РАЗДЕЛ 0</a:t>
            </a:r>
            <a:r>
              <a:rPr lang="ru-RU" sz="1000" b="1" kern="0" spc="53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2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831875" y="298015"/>
            <a:ext cx="11117237" cy="8449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4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ОСНОВНЫЕ РЕЗУЛЬТАТЫ</a:t>
            </a:r>
            <a:r>
              <a:rPr lang="ru-RU" sz="24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</a:t>
            </a:r>
            <a:r>
              <a:rPr lang="en-US" sz="24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- МОНИТОРИНГ СНИЖЕНИЯ УЧАСТНИКОВ</a:t>
            </a:r>
            <a:r>
              <a:rPr lang="ru-RU" sz="24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СИСТЕМЫ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381000" y="1241751"/>
            <a:ext cx="914400" cy="381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4299E1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7" name="Shape 5"/>
          <p:cNvSpPr/>
          <p:nvPr/>
        </p:nvSpPr>
        <p:spPr>
          <a:xfrm>
            <a:off x="346471" y="1344628"/>
            <a:ext cx="5416090" cy="2115719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/>
          <a:effectLst>
            <a:outerShdw blurRad="57150" dist="38100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ru-KZ" dirty="0"/>
          </a:p>
        </p:txBody>
      </p:sp>
      <p:sp>
        <p:nvSpPr>
          <p:cNvPr id="8" name="Shape 6"/>
          <p:cNvSpPr/>
          <p:nvPr/>
        </p:nvSpPr>
        <p:spPr>
          <a:xfrm>
            <a:off x="472082" y="1024723"/>
            <a:ext cx="147877" cy="132985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54781" y="77391"/>
                </a:moveTo>
                <a:cubicBezTo>
                  <a:pt x="154781" y="94469"/>
                  <a:pt x="149237" y="110244"/>
                  <a:pt x="139898" y="123044"/>
                </a:cubicBezTo>
                <a:lnTo>
                  <a:pt x="187003" y="170185"/>
                </a:lnTo>
                <a:cubicBezTo>
                  <a:pt x="191653" y="174836"/>
                  <a:pt x="191653" y="182389"/>
                  <a:pt x="187003" y="187040"/>
                </a:cubicBezTo>
                <a:cubicBezTo>
                  <a:pt x="182352" y="191691"/>
                  <a:pt x="174799" y="191691"/>
                  <a:pt x="170148" y="187040"/>
                </a:cubicBezTo>
                <a:lnTo>
                  <a:pt x="123044" y="139898"/>
                </a:lnTo>
                <a:cubicBezTo>
                  <a:pt x="110244" y="149237"/>
                  <a:pt x="94469" y="154781"/>
                  <a:pt x="77391" y="154781"/>
                </a:cubicBezTo>
                <a:cubicBezTo>
                  <a:pt x="34640" y="154781"/>
                  <a:pt x="0" y="120142"/>
                  <a:pt x="0" y="77391"/>
                </a:cubicBezTo>
                <a:cubicBezTo>
                  <a:pt x="0" y="34640"/>
                  <a:pt x="34640" y="0"/>
                  <a:pt x="77391" y="0"/>
                </a:cubicBezTo>
                <a:cubicBezTo>
                  <a:pt x="120142" y="0"/>
                  <a:pt x="154781" y="34640"/>
                  <a:pt x="154781" y="77391"/>
                </a:cubicBezTo>
                <a:close/>
                <a:moveTo>
                  <a:pt x="77391" y="130969"/>
                </a:moveTo>
                <a:cubicBezTo>
                  <a:pt x="106961" y="130969"/>
                  <a:pt x="130969" y="106961"/>
                  <a:pt x="130969" y="77391"/>
                </a:cubicBezTo>
                <a:cubicBezTo>
                  <a:pt x="130969" y="47820"/>
                  <a:pt x="106961" y="23812"/>
                  <a:pt x="77391" y="23812"/>
                </a:cubicBezTo>
                <a:cubicBezTo>
                  <a:pt x="47820" y="23812"/>
                  <a:pt x="23813" y="47820"/>
                  <a:pt x="23812" y="77391"/>
                </a:cubicBezTo>
                <a:cubicBezTo>
                  <a:pt x="23812" y="106961"/>
                  <a:pt x="47820" y="130969"/>
                  <a:pt x="77391" y="130969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22" name="Text 20"/>
          <p:cNvSpPr/>
          <p:nvPr/>
        </p:nvSpPr>
        <p:spPr>
          <a:xfrm>
            <a:off x="7078852" y="1195653"/>
            <a:ext cx="5124450" cy="4020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ru-RU" sz="135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Динамика возвратов ошибочно уплаченных социальных отчислений и пени</a:t>
            </a:r>
          </a:p>
          <a:p>
            <a:endParaRPr lang="ru-RU" sz="1350" b="1" dirty="0">
              <a:solidFill>
                <a:srgbClr val="1A365D"/>
              </a:solidFill>
              <a:latin typeface="Quattrocento Sans" pitchFamily="34" charset="0"/>
              <a:ea typeface="Quattrocento Sans" pitchFamily="34" charset="-122"/>
              <a:cs typeface="Quattrocento Sans" pitchFamily="34" charset="-120"/>
            </a:endParaRPr>
          </a:p>
        </p:txBody>
      </p:sp>
      <p:sp>
        <p:nvSpPr>
          <p:cNvPr id="33" name="Shape 31"/>
          <p:cNvSpPr/>
          <p:nvPr/>
        </p:nvSpPr>
        <p:spPr>
          <a:xfrm>
            <a:off x="6819663" y="3868553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85725" y="21431"/>
                </a:moveTo>
                <a:cubicBezTo>
                  <a:pt x="66705" y="21431"/>
                  <a:pt x="49593" y="29702"/>
                  <a:pt x="37806" y="42863"/>
                </a:cubicBezTo>
                <a:lnTo>
                  <a:pt x="53578" y="42863"/>
                </a:lnTo>
                <a:cubicBezTo>
                  <a:pt x="59505" y="42863"/>
                  <a:pt x="64294" y="47651"/>
                  <a:pt x="64294" y="53578"/>
                </a:cubicBezTo>
                <a:cubicBezTo>
                  <a:pt x="64294" y="59505"/>
                  <a:pt x="59505" y="64294"/>
                  <a:pt x="53578" y="64294"/>
                </a:cubicBezTo>
                <a:lnTo>
                  <a:pt x="10716" y="64294"/>
                </a:lnTo>
                <a:cubicBezTo>
                  <a:pt x="4789" y="64294"/>
                  <a:pt x="0" y="59505"/>
                  <a:pt x="0" y="53578"/>
                </a:cubicBezTo>
                <a:lnTo>
                  <a:pt x="0" y="10716"/>
                </a:lnTo>
                <a:cubicBezTo>
                  <a:pt x="0" y="4789"/>
                  <a:pt x="4789" y="0"/>
                  <a:pt x="10716" y="0"/>
                </a:cubicBezTo>
                <a:cubicBezTo>
                  <a:pt x="16643" y="0"/>
                  <a:pt x="21431" y="4789"/>
                  <a:pt x="21431" y="10716"/>
                </a:cubicBezTo>
                <a:lnTo>
                  <a:pt x="21431" y="29033"/>
                </a:lnTo>
                <a:cubicBezTo>
                  <a:pt x="37136" y="11251"/>
                  <a:pt x="60108" y="0"/>
                  <a:pt x="85725" y="0"/>
                </a:cubicBezTo>
                <a:cubicBezTo>
                  <a:pt x="133075" y="0"/>
                  <a:pt x="171450" y="38375"/>
                  <a:pt x="171450" y="85725"/>
                </a:cubicBezTo>
                <a:cubicBezTo>
                  <a:pt x="171450" y="133075"/>
                  <a:pt x="133075" y="171450"/>
                  <a:pt x="85725" y="171450"/>
                </a:cubicBezTo>
                <a:cubicBezTo>
                  <a:pt x="56592" y="171450"/>
                  <a:pt x="30841" y="156917"/>
                  <a:pt x="15370" y="134715"/>
                </a:cubicBezTo>
                <a:cubicBezTo>
                  <a:pt x="11988" y="129860"/>
                  <a:pt x="13160" y="123196"/>
                  <a:pt x="18016" y="119781"/>
                </a:cubicBezTo>
                <a:cubicBezTo>
                  <a:pt x="22871" y="116365"/>
                  <a:pt x="29535" y="117570"/>
                  <a:pt x="32951" y="122426"/>
                </a:cubicBezTo>
                <a:cubicBezTo>
                  <a:pt x="44604" y="139102"/>
                  <a:pt x="63892" y="149985"/>
                  <a:pt x="85725" y="149985"/>
                </a:cubicBezTo>
                <a:cubicBezTo>
                  <a:pt x="121221" y="149985"/>
                  <a:pt x="150019" y="121187"/>
                  <a:pt x="150019" y="85692"/>
                </a:cubicBezTo>
                <a:cubicBezTo>
                  <a:pt x="150019" y="50196"/>
                  <a:pt x="121221" y="21431"/>
                  <a:pt x="85725" y="21431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34" name="Text 32"/>
          <p:cNvSpPr/>
          <p:nvPr/>
        </p:nvSpPr>
        <p:spPr>
          <a:xfrm>
            <a:off x="7150435" y="3791569"/>
            <a:ext cx="51244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ru-RU" sz="135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Причины возврата социальных отчислений и пени</a:t>
            </a:r>
          </a:p>
        </p:txBody>
      </p:sp>
      <p:sp>
        <p:nvSpPr>
          <p:cNvPr id="35" name="Shape 33"/>
          <p:cNvSpPr/>
          <p:nvPr/>
        </p:nvSpPr>
        <p:spPr>
          <a:xfrm>
            <a:off x="6362700" y="4895850"/>
            <a:ext cx="5257800" cy="342900"/>
          </a:xfrm>
          <a:prstGeom prst="roundRect">
            <a:avLst>
              <a:gd name="adj" fmla="val 22222"/>
            </a:avLst>
          </a:prstGeom>
          <a:solidFill>
            <a:srgbClr val="F0F4F8"/>
          </a:solidFill>
          <a:ln/>
        </p:spPr>
      </p:sp>
      <p:sp>
        <p:nvSpPr>
          <p:cNvPr id="41" name="Shape 39"/>
          <p:cNvSpPr/>
          <p:nvPr/>
        </p:nvSpPr>
        <p:spPr>
          <a:xfrm>
            <a:off x="6362700" y="5734050"/>
            <a:ext cx="5257800" cy="342900"/>
          </a:xfrm>
          <a:prstGeom prst="roundRect">
            <a:avLst>
              <a:gd name="adj" fmla="val 22222"/>
            </a:avLst>
          </a:prstGeom>
          <a:solidFill>
            <a:srgbClr val="F0F4F8"/>
          </a:solidFill>
          <a:ln/>
        </p:spPr>
      </p:sp>
      <p:sp>
        <p:nvSpPr>
          <p:cNvPr id="46" name="Text 44"/>
          <p:cNvSpPr/>
          <p:nvPr/>
        </p:nvSpPr>
        <p:spPr>
          <a:xfrm>
            <a:off x="11679213" y="6581631"/>
            <a:ext cx="2000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13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Shape 19">
            <a:extLst>
              <a:ext uri="{FF2B5EF4-FFF2-40B4-BE49-F238E27FC236}">
                <a16:creationId xmlns:a16="http://schemas.microsoft.com/office/drawing/2014/main" id="{6605AE5A-8D16-395F-CF21-352B5CCDE20D}"/>
              </a:ext>
            </a:extLst>
          </p:cNvPr>
          <p:cNvSpPr/>
          <p:nvPr/>
        </p:nvSpPr>
        <p:spPr>
          <a:xfrm>
            <a:off x="440237" y="3815803"/>
            <a:ext cx="171450" cy="241113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85725" y="171450"/>
                </a:moveTo>
                <a:cubicBezTo>
                  <a:pt x="133038" y="171450"/>
                  <a:pt x="171450" y="133038"/>
                  <a:pt x="171450" y="85725"/>
                </a:cubicBezTo>
                <a:cubicBezTo>
                  <a:pt x="171450" y="38412"/>
                  <a:pt x="133038" y="0"/>
                  <a:pt x="85725" y="0"/>
                </a:cubicBezTo>
                <a:cubicBezTo>
                  <a:pt x="38412" y="0"/>
                  <a:pt x="0" y="38412"/>
                  <a:pt x="0" y="85725"/>
                </a:cubicBezTo>
                <a:cubicBezTo>
                  <a:pt x="0" y="133038"/>
                  <a:pt x="38412" y="171450"/>
                  <a:pt x="85725" y="171450"/>
                </a:cubicBezTo>
                <a:close/>
                <a:moveTo>
                  <a:pt x="85725" y="58936"/>
                </a:moveTo>
                <a:cubicBezTo>
                  <a:pt x="79798" y="58936"/>
                  <a:pt x="75009" y="63724"/>
                  <a:pt x="75009" y="69652"/>
                </a:cubicBezTo>
                <a:cubicBezTo>
                  <a:pt x="75009" y="74105"/>
                  <a:pt x="71426" y="77688"/>
                  <a:pt x="66973" y="77688"/>
                </a:cubicBezTo>
                <a:cubicBezTo>
                  <a:pt x="62519" y="77688"/>
                  <a:pt x="58936" y="74105"/>
                  <a:pt x="58936" y="69652"/>
                </a:cubicBezTo>
                <a:cubicBezTo>
                  <a:pt x="58936" y="54851"/>
                  <a:pt x="70924" y="42863"/>
                  <a:pt x="85725" y="42863"/>
                </a:cubicBezTo>
                <a:cubicBezTo>
                  <a:pt x="100526" y="42863"/>
                  <a:pt x="112514" y="54851"/>
                  <a:pt x="112514" y="69652"/>
                </a:cubicBezTo>
                <a:cubicBezTo>
                  <a:pt x="112514" y="85457"/>
                  <a:pt x="100459" y="92154"/>
                  <a:pt x="93762" y="94599"/>
                </a:cubicBezTo>
                <a:lnTo>
                  <a:pt x="93762" y="95871"/>
                </a:lnTo>
                <a:cubicBezTo>
                  <a:pt x="93762" y="100325"/>
                  <a:pt x="90179" y="103908"/>
                  <a:pt x="85725" y="103908"/>
                </a:cubicBezTo>
                <a:cubicBezTo>
                  <a:pt x="81271" y="103908"/>
                  <a:pt x="77688" y="100325"/>
                  <a:pt x="77688" y="95871"/>
                </a:cubicBezTo>
                <a:lnTo>
                  <a:pt x="77688" y="93159"/>
                </a:lnTo>
                <a:cubicBezTo>
                  <a:pt x="77688" y="86294"/>
                  <a:pt x="82644" y="81372"/>
                  <a:pt x="87768" y="79697"/>
                </a:cubicBezTo>
                <a:cubicBezTo>
                  <a:pt x="89911" y="78994"/>
                  <a:pt x="92188" y="77856"/>
                  <a:pt x="93862" y="76248"/>
                </a:cubicBezTo>
                <a:cubicBezTo>
                  <a:pt x="95302" y="74842"/>
                  <a:pt x="96441" y="72900"/>
                  <a:pt x="96441" y="69685"/>
                </a:cubicBezTo>
                <a:cubicBezTo>
                  <a:pt x="96441" y="63758"/>
                  <a:pt x="91652" y="58969"/>
                  <a:pt x="85725" y="58969"/>
                </a:cubicBezTo>
                <a:close/>
                <a:moveTo>
                  <a:pt x="75009" y="123230"/>
                </a:moveTo>
                <a:cubicBezTo>
                  <a:pt x="75009" y="117316"/>
                  <a:pt x="79811" y="112514"/>
                  <a:pt x="85725" y="112514"/>
                </a:cubicBezTo>
                <a:cubicBezTo>
                  <a:pt x="91639" y="112514"/>
                  <a:pt x="96441" y="117316"/>
                  <a:pt x="96441" y="123230"/>
                </a:cubicBezTo>
                <a:cubicBezTo>
                  <a:pt x="96441" y="129144"/>
                  <a:pt x="91639" y="133945"/>
                  <a:pt x="85725" y="133945"/>
                </a:cubicBezTo>
                <a:cubicBezTo>
                  <a:pt x="79811" y="133945"/>
                  <a:pt x="75009" y="129144"/>
                  <a:pt x="75009" y="123230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48" name="Text 20">
            <a:extLst>
              <a:ext uri="{FF2B5EF4-FFF2-40B4-BE49-F238E27FC236}">
                <a16:creationId xmlns:a16="http://schemas.microsoft.com/office/drawing/2014/main" id="{8827E11B-2EAC-E817-C42D-601B2F98146D}"/>
              </a:ext>
            </a:extLst>
          </p:cNvPr>
          <p:cNvSpPr/>
          <p:nvPr/>
        </p:nvSpPr>
        <p:spPr>
          <a:xfrm>
            <a:off x="716856" y="3785926"/>
            <a:ext cx="51244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ru-RU" sz="135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Причины снижения количества плательщиков</a:t>
            </a:r>
          </a:p>
        </p:txBody>
      </p:sp>
      <p:sp>
        <p:nvSpPr>
          <p:cNvPr id="49" name="Shape 35">
            <a:extLst>
              <a:ext uri="{FF2B5EF4-FFF2-40B4-BE49-F238E27FC236}">
                <a16:creationId xmlns:a16="http://schemas.microsoft.com/office/drawing/2014/main" id="{5347E73D-373E-6430-A694-68DD2D8FED0F}"/>
              </a:ext>
            </a:extLst>
          </p:cNvPr>
          <p:cNvSpPr/>
          <p:nvPr/>
        </p:nvSpPr>
        <p:spPr>
          <a:xfrm>
            <a:off x="6701489" y="1141341"/>
            <a:ext cx="172325" cy="172325"/>
          </a:xfrm>
          <a:custGeom>
            <a:avLst/>
            <a:gdLst/>
            <a:ahLst/>
            <a:cxnLst/>
            <a:rect l="l" t="t" r="r" b="b"/>
            <a:pathLst>
              <a:path w="172325" h="172325">
                <a:moveTo>
                  <a:pt x="10770" y="10770"/>
                </a:moveTo>
                <a:cubicBezTo>
                  <a:pt x="16728" y="10770"/>
                  <a:pt x="21541" y="15583"/>
                  <a:pt x="21541" y="21541"/>
                </a:cubicBezTo>
                <a:lnTo>
                  <a:pt x="21541" y="134629"/>
                </a:lnTo>
                <a:cubicBezTo>
                  <a:pt x="21541" y="137591"/>
                  <a:pt x="23964" y="140014"/>
                  <a:pt x="26926" y="140014"/>
                </a:cubicBezTo>
                <a:lnTo>
                  <a:pt x="161555" y="140014"/>
                </a:lnTo>
                <a:cubicBezTo>
                  <a:pt x="167512" y="140014"/>
                  <a:pt x="172325" y="144827"/>
                  <a:pt x="172325" y="150784"/>
                </a:cubicBezTo>
                <a:cubicBezTo>
                  <a:pt x="172325" y="156742"/>
                  <a:pt x="167512" y="161555"/>
                  <a:pt x="161555" y="161555"/>
                </a:cubicBezTo>
                <a:lnTo>
                  <a:pt x="26926" y="161555"/>
                </a:lnTo>
                <a:cubicBezTo>
                  <a:pt x="12049" y="161555"/>
                  <a:pt x="0" y="149505"/>
                  <a:pt x="0" y="134629"/>
                </a:cubicBezTo>
                <a:lnTo>
                  <a:pt x="0" y="21541"/>
                </a:lnTo>
                <a:cubicBezTo>
                  <a:pt x="0" y="15583"/>
                  <a:pt x="4813" y="10770"/>
                  <a:pt x="10770" y="10770"/>
                </a:cubicBezTo>
                <a:close/>
                <a:moveTo>
                  <a:pt x="80777" y="32311"/>
                </a:moveTo>
                <a:cubicBezTo>
                  <a:pt x="83032" y="32311"/>
                  <a:pt x="85186" y="33253"/>
                  <a:pt x="86735" y="34936"/>
                </a:cubicBezTo>
                <a:lnTo>
                  <a:pt x="110665" y="61021"/>
                </a:lnTo>
                <a:lnTo>
                  <a:pt x="126215" y="45437"/>
                </a:lnTo>
                <a:cubicBezTo>
                  <a:pt x="129378" y="42273"/>
                  <a:pt x="134494" y="42273"/>
                  <a:pt x="137624" y="45437"/>
                </a:cubicBezTo>
                <a:lnTo>
                  <a:pt x="159165" y="66978"/>
                </a:lnTo>
                <a:cubicBezTo>
                  <a:pt x="160680" y="68492"/>
                  <a:pt x="161521" y="70546"/>
                  <a:pt x="161521" y="72700"/>
                </a:cubicBezTo>
                <a:lnTo>
                  <a:pt x="161521" y="110396"/>
                </a:lnTo>
                <a:cubicBezTo>
                  <a:pt x="161521" y="114872"/>
                  <a:pt x="157920" y="118473"/>
                  <a:pt x="153443" y="118473"/>
                </a:cubicBezTo>
                <a:lnTo>
                  <a:pt x="51125" y="118473"/>
                </a:lnTo>
                <a:cubicBezTo>
                  <a:pt x="46649" y="118473"/>
                  <a:pt x="43048" y="114872"/>
                  <a:pt x="43048" y="110396"/>
                </a:cubicBezTo>
                <a:lnTo>
                  <a:pt x="43048" y="72700"/>
                </a:lnTo>
                <a:cubicBezTo>
                  <a:pt x="43048" y="70680"/>
                  <a:pt x="43822" y="68728"/>
                  <a:pt x="45168" y="67247"/>
                </a:cubicBezTo>
                <a:lnTo>
                  <a:pt x="74786" y="34936"/>
                </a:lnTo>
                <a:cubicBezTo>
                  <a:pt x="76301" y="33253"/>
                  <a:pt x="78489" y="32311"/>
                  <a:pt x="80744" y="32311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graphicFrame>
        <p:nvGraphicFramePr>
          <p:cNvPr id="50" name="Диаграмма 49">
            <a:extLst>
              <a:ext uri="{FF2B5EF4-FFF2-40B4-BE49-F238E27FC236}">
                <a16:creationId xmlns:a16="http://schemas.microsoft.com/office/drawing/2014/main" id="{8C68C694-4C30-1BC1-3BFE-AA462ED9E76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5026392"/>
              </p:ext>
            </p:extLst>
          </p:nvPr>
        </p:nvGraphicFramePr>
        <p:xfrm>
          <a:off x="396708" y="4225847"/>
          <a:ext cx="5308973" cy="22702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2" name="Диаграмма 51">
            <a:extLst>
              <a:ext uri="{FF2B5EF4-FFF2-40B4-BE49-F238E27FC236}">
                <a16:creationId xmlns:a16="http://schemas.microsoft.com/office/drawing/2014/main" id="{DB455B21-8845-1696-D04C-EC98BD997F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17548055"/>
              </p:ext>
            </p:extLst>
          </p:nvPr>
        </p:nvGraphicFramePr>
        <p:xfrm>
          <a:off x="6701489" y="4201928"/>
          <a:ext cx="4848181" cy="22702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53" name="Диаграмма 52">
            <a:extLst>
              <a:ext uri="{FF2B5EF4-FFF2-40B4-BE49-F238E27FC236}">
                <a16:creationId xmlns:a16="http://schemas.microsoft.com/office/drawing/2014/main" id="{F1C55754-3EB1-452D-F030-307CB3B9D5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62319599"/>
              </p:ext>
            </p:extLst>
          </p:nvPr>
        </p:nvGraphicFramePr>
        <p:xfrm>
          <a:off x="6701489" y="1484361"/>
          <a:ext cx="4848181" cy="22304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1" name="Текст 3">
            <a:extLst>
              <a:ext uri="{FF2B5EF4-FFF2-40B4-BE49-F238E27FC236}">
                <a16:creationId xmlns:a16="http://schemas.microsoft.com/office/drawing/2014/main" id="{C1CEB7DD-C994-D00B-A772-5C0627CDF26D}"/>
              </a:ext>
            </a:extLst>
          </p:cNvPr>
          <p:cNvSpPr txBox="1">
            <a:spLocks/>
          </p:cNvSpPr>
          <p:nvPr/>
        </p:nvSpPr>
        <p:spPr>
          <a:xfrm>
            <a:off x="376961" y="1433597"/>
            <a:ext cx="5328720" cy="1966822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600"/>
              </a:spcBef>
              <a:buNone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В целях увеличения охвата занятого населения системой проводится работа по выяснению причин снижения количества плательщиков СО (</a:t>
            </a:r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со штатной численностью наемных работников 50 и более человек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</a:p>
          <a:p>
            <a:pPr marL="0" indent="0" algn="just">
              <a:spcBef>
                <a:spcPts val="600"/>
              </a:spcBef>
              <a:buNone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В 2025 г. такие плательщики ежемесячно уплачивали социальные отчисления в среднем за </a:t>
            </a:r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14,4 тыс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. работников, в том числе:</a:t>
            </a:r>
          </a:p>
          <a:p>
            <a:pPr marL="355600" indent="-177800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в среднем в месяц </a:t>
            </a:r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7,2 тыс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. плательщиков или </a:t>
            </a:r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50%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 имели снижение количества участников системы </a:t>
            </a:r>
          </a:p>
          <a:p>
            <a:pPr indent="-165100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837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 плательщиков или </a:t>
            </a:r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6,9 %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 допустили снижение количества участников системы на 50 и более процентов.</a:t>
            </a:r>
          </a:p>
          <a:p>
            <a:pPr marL="0" indent="0">
              <a:buNone/>
            </a:pPr>
            <a:endParaRPr lang="ru-KZ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Shape 61">
            <a:extLst>
              <a:ext uri="{FF2B5EF4-FFF2-40B4-BE49-F238E27FC236}">
                <a16:creationId xmlns:a16="http://schemas.microsoft.com/office/drawing/2014/main" id="{BFC4C852-B044-4AB3-AF60-07F51243A2C5}"/>
              </a:ext>
            </a:extLst>
          </p:cNvPr>
          <p:cNvSpPr/>
          <p:nvPr/>
        </p:nvSpPr>
        <p:spPr>
          <a:xfrm>
            <a:off x="376961" y="6607252"/>
            <a:ext cx="90471" cy="120628"/>
          </a:xfrm>
          <a:custGeom>
            <a:avLst/>
            <a:gdLst/>
            <a:ahLst/>
            <a:cxnLst/>
            <a:rect l="l" t="t" r="r" b="b"/>
            <a:pathLst>
              <a:path w="90471" h="120628">
                <a:moveTo>
                  <a:pt x="15078" y="0"/>
                </a:moveTo>
                <a:cubicBezTo>
                  <a:pt x="6762" y="0"/>
                  <a:pt x="0" y="6762"/>
                  <a:pt x="0" y="15078"/>
                </a:cubicBezTo>
                <a:lnTo>
                  <a:pt x="0" y="105549"/>
                </a:lnTo>
                <a:cubicBezTo>
                  <a:pt x="0" y="113866"/>
                  <a:pt x="6762" y="120628"/>
                  <a:pt x="15078" y="120628"/>
                </a:cubicBezTo>
                <a:lnTo>
                  <a:pt x="75392" y="120628"/>
                </a:lnTo>
                <a:cubicBezTo>
                  <a:pt x="83709" y="120628"/>
                  <a:pt x="90471" y="113866"/>
                  <a:pt x="90471" y="105549"/>
                </a:cubicBezTo>
                <a:lnTo>
                  <a:pt x="90471" y="15078"/>
                </a:lnTo>
                <a:cubicBezTo>
                  <a:pt x="90471" y="6762"/>
                  <a:pt x="83709" y="0"/>
                  <a:pt x="75392" y="0"/>
                </a:cubicBezTo>
                <a:lnTo>
                  <a:pt x="15078" y="0"/>
                </a:lnTo>
                <a:close/>
                <a:moveTo>
                  <a:pt x="41466" y="82931"/>
                </a:moveTo>
                <a:lnTo>
                  <a:pt x="49005" y="82931"/>
                </a:lnTo>
                <a:cubicBezTo>
                  <a:pt x="53175" y="82931"/>
                  <a:pt x="56544" y="86301"/>
                  <a:pt x="56544" y="90471"/>
                </a:cubicBezTo>
                <a:lnTo>
                  <a:pt x="56544" y="109319"/>
                </a:lnTo>
                <a:lnTo>
                  <a:pt x="33927" y="109319"/>
                </a:lnTo>
                <a:lnTo>
                  <a:pt x="33927" y="90471"/>
                </a:lnTo>
                <a:cubicBezTo>
                  <a:pt x="33927" y="86301"/>
                  <a:pt x="37296" y="82931"/>
                  <a:pt x="41466" y="82931"/>
                </a:cubicBezTo>
                <a:close/>
                <a:moveTo>
                  <a:pt x="22618" y="26387"/>
                </a:moveTo>
                <a:cubicBezTo>
                  <a:pt x="22618" y="24314"/>
                  <a:pt x="24314" y="22618"/>
                  <a:pt x="26387" y="22618"/>
                </a:cubicBezTo>
                <a:lnTo>
                  <a:pt x="33927" y="22618"/>
                </a:lnTo>
                <a:cubicBezTo>
                  <a:pt x="36000" y="22618"/>
                  <a:pt x="37696" y="24314"/>
                  <a:pt x="37696" y="26387"/>
                </a:cubicBezTo>
                <a:lnTo>
                  <a:pt x="37696" y="33927"/>
                </a:lnTo>
                <a:cubicBezTo>
                  <a:pt x="37696" y="36000"/>
                  <a:pt x="36000" y="37696"/>
                  <a:pt x="33927" y="37696"/>
                </a:cubicBezTo>
                <a:lnTo>
                  <a:pt x="26387" y="37696"/>
                </a:lnTo>
                <a:cubicBezTo>
                  <a:pt x="24314" y="37696"/>
                  <a:pt x="22618" y="36000"/>
                  <a:pt x="22618" y="33927"/>
                </a:cubicBezTo>
                <a:lnTo>
                  <a:pt x="22618" y="26387"/>
                </a:lnTo>
                <a:close/>
                <a:moveTo>
                  <a:pt x="56544" y="22618"/>
                </a:moveTo>
                <a:lnTo>
                  <a:pt x="64083" y="22618"/>
                </a:lnTo>
                <a:cubicBezTo>
                  <a:pt x="66157" y="22618"/>
                  <a:pt x="67853" y="24314"/>
                  <a:pt x="67853" y="26387"/>
                </a:cubicBezTo>
                <a:lnTo>
                  <a:pt x="67853" y="33927"/>
                </a:lnTo>
                <a:cubicBezTo>
                  <a:pt x="67853" y="36000"/>
                  <a:pt x="66157" y="37696"/>
                  <a:pt x="64083" y="37696"/>
                </a:cubicBezTo>
                <a:lnTo>
                  <a:pt x="56544" y="37696"/>
                </a:lnTo>
                <a:cubicBezTo>
                  <a:pt x="54471" y="37696"/>
                  <a:pt x="52775" y="36000"/>
                  <a:pt x="52775" y="33927"/>
                </a:cubicBezTo>
                <a:lnTo>
                  <a:pt x="52775" y="26387"/>
                </a:lnTo>
                <a:cubicBezTo>
                  <a:pt x="52775" y="24314"/>
                  <a:pt x="54471" y="22618"/>
                  <a:pt x="56544" y="22618"/>
                </a:cubicBezTo>
                <a:close/>
                <a:moveTo>
                  <a:pt x="22618" y="56544"/>
                </a:moveTo>
                <a:cubicBezTo>
                  <a:pt x="22618" y="54471"/>
                  <a:pt x="24314" y="52775"/>
                  <a:pt x="26387" y="52775"/>
                </a:cubicBezTo>
                <a:lnTo>
                  <a:pt x="33927" y="52775"/>
                </a:lnTo>
                <a:cubicBezTo>
                  <a:pt x="36000" y="52775"/>
                  <a:pt x="37696" y="54471"/>
                  <a:pt x="37696" y="56544"/>
                </a:cubicBezTo>
                <a:lnTo>
                  <a:pt x="37696" y="64083"/>
                </a:lnTo>
                <a:cubicBezTo>
                  <a:pt x="37696" y="66157"/>
                  <a:pt x="36000" y="67853"/>
                  <a:pt x="33927" y="67853"/>
                </a:cubicBezTo>
                <a:lnTo>
                  <a:pt x="26387" y="67853"/>
                </a:lnTo>
                <a:cubicBezTo>
                  <a:pt x="24314" y="67853"/>
                  <a:pt x="22618" y="66157"/>
                  <a:pt x="22618" y="64083"/>
                </a:cubicBezTo>
                <a:lnTo>
                  <a:pt x="22618" y="56544"/>
                </a:lnTo>
                <a:close/>
                <a:moveTo>
                  <a:pt x="56544" y="52775"/>
                </a:moveTo>
                <a:lnTo>
                  <a:pt x="64083" y="52775"/>
                </a:lnTo>
                <a:cubicBezTo>
                  <a:pt x="66157" y="52775"/>
                  <a:pt x="67853" y="54471"/>
                  <a:pt x="67853" y="56544"/>
                </a:cubicBezTo>
                <a:lnTo>
                  <a:pt x="67853" y="64083"/>
                </a:lnTo>
                <a:cubicBezTo>
                  <a:pt x="67853" y="66157"/>
                  <a:pt x="66157" y="67853"/>
                  <a:pt x="64083" y="67853"/>
                </a:cubicBezTo>
                <a:lnTo>
                  <a:pt x="56544" y="67853"/>
                </a:lnTo>
                <a:cubicBezTo>
                  <a:pt x="54471" y="67853"/>
                  <a:pt x="52775" y="66157"/>
                  <a:pt x="52775" y="64083"/>
                </a:cubicBezTo>
                <a:lnTo>
                  <a:pt x="52775" y="56544"/>
                </a:lnTo>
                <a:cubicBezTo>
                  <a:pt x="52775" y="54471"/>
                  <a:pt x="54471" y="52775"/>
                  <a:pt x="56544" y="52775"/>
                </a:cubicBezTo>
                <a:close/>
              </a:path>
            </a:pathLst>
          </a:custGeom>
          <a:solidFill>
            <a:srgbClr val="2B6CB0"/>
          </a:solidFill>
          <a:ln/>
        </p:spPr>
      </p:sp>
      <p:sp>
        <p:nvSpPr>
          <p:cNvPr id="24" name="Text 62">
            <a:extLst>
              <a:ext uri="{FF2B5EF4-FFF2-40B4-BE49-F238E27FC236}">
                <a16:creationId xmlns:a16="http://schemas.microsoft.com/office/drawing/2014/main" id="{E54EC433-59DA-4C6A-929F-67E37EFD7759}"/>
              </a:ext>
            </a:extLst>
          </p:cNvPr>
          <p:cNvSpPr/>
          <p:nvPr/>
        </p:nvSpPr>
        <p:spPr>
          <a:xfrm>
            <a:off x="564365" y="6581403"/>
            <a:ext cx="749614" cy="1723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АО «ГФСС»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5">
            <a:extLst>
              <a:ext uri="{FF2B5EF4-FFF2-40B4-BE49-F238E27FC236}">
                <a16:creationId xmlns:a16="http://schemas.microsoft.com/office/drawing/2014/main" id="{7262D692-CA58-4EB4-85FD-5699E3941201}"/>
              </a:ext>
            </a:extLst>
          </p:cNvPr>
          <p:cNvSpPr/>
          <p:nvPr/>
        </p:nvSpPr>
        <p:spPr>
          <a:xfrm>
            <a:off x="6096000" y="4639524"/>
            <a:ext cx="5579678" cy="1457397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/>
          <a:effectLst>
            <a:outerShdw blurRad="57150" dist="38100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ru-KZ" dirty="0"/>
          </a:p>
        </p:txBody>
      </p:sp>
      <p:sp>
        <p:nvSpPr>
          <p:cNvPr id="41" name="Shape 5">
            <a:extLst>
              <a:ext uri="{FF2B5EF4-FFF2-40B4-BE49-F238E27FC236}">
                <a16:creationId xmlns:a16="http://schemas.microsoft.com/office/drawing/2014/main" id="{0715FA15-9A81-4D2E-8D36-494F17B313A5}"/>
              </a:ext>
            </a:extLst>
          </p:cNvPr>
          <p:cNvSpPr/>
          <p:nvPr/>
        </p:nvSpPr>
        <p:spPr>
          <a:xfrm>
            <a:off x="376262" y="1386614"/>
            <a:ext cx="5284102" cy="1457397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/>
          <a:effectLst>
            <a:outerShdw blurRad="57150" dist="38100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ru-KZ" dirty="0"/>
          </a:p>
        </p:txBody>
      </p:sp>
      <p:sp>
        <p:nvSpPr>
          <p:cNvPr id="37" name="Shape 20">
            <a:extLst>
              <a:ext uri="{FF2B5EF4-FFF2-40B4-BE49-F238E27FC236}">
                <a16:creationId xmlns:a16="http://schemas.microsoft.com/office/drawing/2014/main" id="{CF983F93-E71C-D02B-B068-2F3B1C17A5D0}"/>
              </a:ext>
            </a:extLst>
          </p:cNvPr>
          <p:cNvSpPr/>
          <p:nvPr/>
        </p:nvSpPr>
        <p:spPr>
          <a:xfrm>
            <a:off x="364602" y="3324822"/>
            <a:ext cx="5284102" cy="277210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/>
          <a:effectLst>
            <a:outerShdw blurRad="57150" dist="3810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22" name="Shape 20">
            <a:extLst>
              <a:ext uri="{FF2B5EF4-FFF2-40B4-BE49-F238E27FC236}">
                <a16:creationId xmlns:a16="http://schemas.microsoft.com/office/drawing/2014/main" id="{2929A6B9-F036-8B3E-5F0B-F686138305F4}"/>
              </a:ext>
            </a:extLst>
          </p:cNvPr>
          <p:cNvSpPr/>
          <p:nvPr/>
        </p:nvSpPr>
        <p:spPr>
          <a:xfrm>
            <a:off x="6118054" y="1364474"/>
            <a:ext cx="5579679" cy="3151602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/>
          <a:effectLst>
            <a:outerShdw blurRad="57150" dist="38100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ru-KZ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752D17A-BB97-445F-9640-1E0B3E1ACA02}"/>
              </a:ext>
            </a:extLst>
          </p:cNvPr>
          <p:cNvSpPr txBox="1"/>
          <p:nvPr/>
        </p:nvSpPr>
        <p:spPr>
          <a:xfrm>
            <a:off x="494267" y="2945325"/>
            <a:ext cx="46590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Динамика социальных выплат</a:t>
            </a:r>
            <a:endParaRPr lang="ru-KZ" sz="1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45DC5C-DE7D-4D59-8F45-34D2C9CB6198}"/>
              </a:ext>
            </a:extLst>
          </p:cNvPr>
          <p:cNvSpPr txBox="1"/>
          <p:nvPr/>
        </p:nvSpPr>
        <p:spPr>
          <a:xfrm>
            <a:off x="6333704" y="1033807"/>
            <a:ext cx="62266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Структура социальных выплат по видам социальных рисков, </a:t>
            </a:r>
            <a:r>
              <a:rPr lang="ru-RU" sz="1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</a:t>
            </a:r>
            <a:endParaRPr lang="ru-KZ" sz="1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71FC8D9E-DEFB-4AF5-828E-880454D0D0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93162341"/>
              </p:ext>
            </p:extLst>
          </p:nvPr>
        </p:nvGraphicFramePr>
        <p:xfrm>
          <a:off x="490020" y="3443604"/>
          <a:ext cx="4948918" cy="18318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00000000-0008-0000-0300-00001A301A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57176123"/>
              </p:ext>
            </p:extLst>
          </p:nvPr>
        </p:nvGraphicFramePr>
        <p:xfrm>
          <a:off x="6073947" y="1176249"/>
          <a:ext cx="5525533" cy="31799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Shape 0">
            <a:extLst>
              <a:ext uri="{FF2B5EF4-FFF2-40B4-BE49-F238E27FC236}">
                <a16:creationId xmlns:a16="http://schemas.microsoft.com/office/drawing/2014/main" id="{A03A7E7E-6E7C-73F0-526E-0981BE3C45BB}"/>
              </a:ext>
            </a:extLst>
          </p:cNvPr>
          <p:cNvSpPr/>
          <p:nvPr/>
        </p:nvSpPr>
        <p:spPr>
          <a:xfrm>
            <a:off x="467432" y="445281"/>
            <a:ext cx="457200" cy="457200"/>
          </a:xfrm>
          <a:prstGeom prst="roundRect">
            <a:avLst>
              <a:gd name="adj" fmla="val 25000"/>
            </a:avLst>
          </a:prstGeom>
          <a:gradFill flip="none" rotWithShape="1">
            <a:gsLst>
              <a:gs pos="0">
                <a:srgbClr val="1A365D"/>
              </a:gs>
              <a:gs pos="100000">
                <a:srgbClr val="2B6CB0"/>
              </a:gs>
            </a:gsLst>
            <a:lin ang="2700000" scaled="1"/>
          </a:gra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14" name="Shape 1">
            <a:extLst>
              <a:ext uri="{FF2B5EF4-FFF2-40B4-BE49-F238E27FC236}">
                <a16:creationId xmlns:a16="http://schemas.microsoft.com/office/drawing/2014/main" id="{6F543A94-3532-843C-94A1-B36C42940053}"/>
              </a:ext>
            </a:extLst>
          </p:cNvPr>
          <p:cNvSpPr/>
          <p:nvPr/>
        </p:nvSpPr>
        <p:spPr>
          <a:xfrm>
            <a:off x="588876" y="578631"/>
            <a:ext cx="214313" cy="190500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107156" y="-5953"/>
                </a:moveTo>
                <a:cubicBezTo>
                  <a:pt x="102208" y="-5953"/>
                  <a:pt x="98227" y="-1972"/>
                  <a:pt x="98227" y="2977"/>
                </a:cubicBezTo>
                <a:lnTo>
                  <a:pt x="98227" y="7441"/>
                </a:lnTo>
                <a:lnTo>
                  <a:pt x="97557" y="7441"/>
                </a:lnTo>
                <a:cubicBezTo>
                  <a:pt x="83939" y="7441"/>
                  <a:pt x="72926" y="18492"/>
                  <a:pt x="72926" y="32072"/>
                </a:cubicBezTo>
                <a:cubicBezTo>
                  <a:pt x="72926" y="44500"/>
                  <a:pt x="82190" y="54992"/>
                  <a:pt x="94506" y="56517"/>
                </a:cubicBezTo>
                <a:lnTo>
                  <a:pt x="117202" y="59345"/>
                </a:lnTo>
                <a:cubicBezTo>
                  <a:pt x="119100" y="59568"/>
                  <a:pt x="120551" y="61206"/>
                  <a:pt x="120551" y="63140"/>
                </a:cubicBezTo>
                <a:cubicBezTo>
                  <a:pt x="120551" y="65261"/>
                  <a:pt x="118839" y="66935"/>
                  <a:pt x="116756" y="66935"/>
                </a:cubicBezTo>
                <a:lnTo>
                  <a:pt x="89297" y="66973"/>
                </a:lnTo>
                <a:cubicBezTo>
                  <a:pt x="83530" y="66973"/>
                  <a:pt x="78879" y="71624"/>
                  <a:pt x="78879" y="77391"/>
                </a:cubicBezTo>
                <a:cubicBezTo>
                  <a:pt x="78879" y="83158"/>
                  <a:pt x="83530" y="87809"/>
                  <a:pt x="89297" y="87809"/>
                </a:cubicBezTo>
                <a:lnTo>
                  <a:pt x="98227" y="87809"/>
                </a:lnTo>
                <a:lnTo>
                  <a:pt x="98227" y="92273"/>
                </a:lnTo>
                <a:cubicBezTo>
                  <a:pt x="98227" y="97222"/>
                  <a:pt x="102208" y="101203"/>
                  <a:pt x="107156" y="101203"/>
                </a:cubicBezTo>
                <a:cubicBezTo>
                  <a:pt x="112105" y="101203"/>
                  <a:pt x="116086" y="97222"/>
                  <a:pt x="116086" y="92273"/>
                </a:cubicBezTo>
                <a:lnTo>
                  <a:pt x="116086" y="87809"/>
                </a:lnTo>
                <a:lnTo>
                  <a:pt x="116756" y="87809"/>
                </a:lnTo>
                <a:cubicBezTo>
                  <a:pt x="130373" y="87809"/>
                  <a:pt x="141387" y="76758"/>
                  <a:pt x="141387" y="63178"/>
                </a:cubicBezTo>
                <a:cubicBezTo>
                  <a:pt x="141387" y="50750"/>
                  <a:pt x="132122" y="40258"/>
                  <a:pt x="119807" y="38733"/>
                </a:cubicBezTo>
                <a:lnTo>
                  <a:pt x="97110" y="35905"/>
                </a:lnTo>
                <a:cubicBezTo>
                  <a:pt x="95213" y="35682"/>
                  <a:pt x="93762" y="34044"/>
                  <a:pt x="93762" y="32110"/>
                </a:cubicBezTo>
                <a:cubicBezTo>
                  <a:pt x="93762" y="29989"/>
                  <a:pt x="95473" y="28315"/>
                  <a:pt x="97557" y="28315"/>
                </a:cubicBezTo>
                <a:lnTo>
                  <a:pt x="122039" y="28277"/>
                </a:lnTo>
                <a:cubicBezTo>
                  <a:pt x="127806" y="28277"/>
                  <a:pt x="132457" y="23626"/>
                  <a:pt x="132457" y="17859"/>
                </a:cubicBezTo>
                <a:cubicBezTo>
                  <a:pt x="132457" y="12092"/>
                  <a:pt x="127806" y="7441"/>
                  <a:pt x="122039" y="7441"/>
                </a:cubicBezTo>
                <a:lnTo>
                  <a:pt x="116086" y="7441"/>
                </a:lnTo>
                <a:lnTo>
                  <a:pt x="116086" y="2977"/>
                </a:lnTo>
                <a:cubicBezTo>
                  <a:pt x="116086" y="-1972"/>
                  <a:pt x="112105" y="-5953"/>
                  <a:pt x="107156" y="-5953"/>
                </a:cubicBezTo>
                <a:close/>
                <a:moveTo>
                  <a:pt x="40667" y="127062"/>
                </a:moveTo>
                <a:lnTo>
                  <a:pt x="24817" y="142875"/>
                </a:lnTo>
                <a:lnTo>
                  <a:pt x="11906" y="142875"/>
                </a:lnTo>
                <a:cubicBezTo>
                  <a:pt x="5321" y="142875"/>
                  <a:pt x="0" y="148196"/>
                  <a:pt x="0" y="154781"/>
                </a:cubicBezTo>
                <a:lnTo>
                  <a:pt x="0" y="178594"/>
                </a:lnTo>
                <a:cubicBezTo>
                  <a:pt x="0" y="185179"/>
                  <a:pt x="5321" y="190500"/>
                  <a:pt x="11906" y="190500"/>
                </a:cubicBezTo>
                <a:lnTo>
                  <a:pt x="131155" y="190500"/>
                </a:lnTo>
                <a:cubicBezTo>
                  <a:pt x="141945" y="190500"/>
                  <a:pt x="152474" y="187040"/>
                  <a:pt x="161181" y="180640"/>
                </a:cubicBezTo>
                <a:lnTo>
                  <a:pt x="208285" y="145926"/>
                </a:lnTo>
                <a:cubicBezTo>
                  <a:pt x="214908" y="141052"/>
                  <a:pt x="216322" y="131750"/>
                  <a:pt x="211448" y="125127"/>
                </a:cubicBezTo>
                <a:cubicBezTo>
                  <a:pt x="206573" y="118504"/>
                  <a:pt x="197272" y="117091"/>
                  <a:pt x="190649" y="121965"/>
                </a:cubicBezTo>
                <a:lnTo>
                  <a:pt x="146075" y="154781"/>
                </a:lnTo>
                <a:lnTo>
                  <a:pt x="104180" y="154781"/>
                </a:lnTo>
                <a:cubicBezTo>
                  <a:pt x="99231" y="154781"/>
                  <a:pt x="95250" y="150800"/>
                  <a:pt x="95250" y="145852"/>
                </a:cubicBezTo>
                <a:cubicBezTo>
                  <a:pt x="95250" y="140903"/>
                  <a:pt x="99231" y="136922"/>
                  <a:pt x="104180" y="136922"/>
                </a:cubicBezTo>
                <a:lnTo>
                  <a:pt x="130969" y="136922"/>
                </a:lnTo>
                <a:cubicBezTo>
                  <a:pt x="137554" y="136922"/>
                  <a:pt x="142875" y="131601"/>
                  <a:pt x="142875" y="125016"/>
                </a:cubicBezTo>
                <a:cubicBezTo>
                  <a:pt x="142875" y="118430"/>
                  <a:pt x="137554" y="113109"/>
                  <a:pt x="130969" y="113109"/>
                </a:cubicBezTo>
                <a:lnTo>
                  <a:pt x="74340" y="113109"/>
                </a:lnTo>
                <a:cubicBezTo>
                  <a:pt x="61726" y="113109"/>
                  <a:pt x="49597" y="118132"/>
                  <a:pt x="40667" y="127062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6" name="Text 3">
            <a:extLst>
              <a:ext uri="{FF2B5EF4-FFF2-40B4-BE49-F238E27FC236}">
                <a16:creationId xmlns:a16="http://schemas.microsoft.com/office/drawing/2014/main" id="{876574FE-636B-61C7-9718-73605A961CB8}"/>
              </a:ext>
            </a:extLst>
          </p:cNvPr>
          <p:cNvSpPr/>
          <p:nvPr/>
        </p:nvSpPr>
        <p:spPr>
          <a:xfrm>
            <a:off x="1004964" y="510637"/>
            <a:ext cx="1022618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4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ОСНОВНЫЕ РЕЗУЛЬТАТЫ</a:t>
            </a:r>
            <a:r>
              <a:rPr lang="ru-RU" sz="24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</a:t>
            </a:r>
            <a:r>
              <a:rPr lang="en-US" sz="24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- СОЦИАЛЬНЫЕ ВЫПЛАТЫ</a:t>
            </a:r>
            <a:endParaRPr lang="en-US" sz="2400" dirty="0"/>
          </a:p>
        </p:txBody>
      </p:sp>
      <p:sp>
        <p:nvSpPr>
          <p:cNvPr id="17" name="Shape 4">
            <a:extLst>
              <a:ext uri="{FF2B5EF4-FFF2-40B4-BE49-F238E27FC236}">
                <a16:creationId xmlns:a16="http://schemas.microsoft.com/office/drawing/2014/main" id="{3B7A7170-6162-7223-673F-62E9A2593D62}"/>
              </a:ext>
            </a:extLst>
          </p:cNvPr>
          <p:cNvSpPr/>
          <p:nvPr/>
        </p:nvSpPr>
        <p:spPr>
          <a:xfrm>
            <a:off x="479198" y="970055"/>
            <a:ext cx="914400" cy="381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4299E1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28" name="Shape 11">
            <a:extLst>
              <a:ext uri="{FF2B5EF4-FFF2-40B4-BE49-F238E27FC236}">
                <a16:creationId xmlns:a16="http://schemas.microsoft.com/office/drawing/2014/main" id="{D71A3B78-3DBC-E15C-65CE-8DB35C56A3D6}"/>
              </a:ext>
            </a:extLst>
          </p:cNvPr>
          <p:cNvSpPr/>
          <p:nvPr/>
        </p:nvSpPr>
        <p:spPr>
          <a:xfrm>
            <a:off x="6189685" y="4687177"/>
            <a:ext cx="242515" cy="341194"/>
          </a:xfrm>
          <a:custGeom>
            <a:avLst/>
            <a:gdLst/>
            <a:ahLst/>
            <a:cxnLst/>
            <a:rect l="l" t="t" r="r" b="b"/>
            <a:pathLst>
              <a:path w="257175" h="342900">
                <a:moveTo>
                  <a:pt x="80367" y="58936"/>
                </a:moveTo>
                <a:cubicBezTo>
                  <a:pt x="80367" y="32322"/>
                  <a:pt x="101974" y="10716"/>
                  <a:pt x="128588" y="10716"/>
                </a:cubicBezTo>
                <a:cubicBezTo>
                  <a:pt x="155201" y="10716"/>
                  <a:pt x="176808" y="32322"/>
                  <a:pt x="176808" y="58936"/>
                </a:cubicBezTo>
                <a:cubicBezTo>
                  <a:pt x="176808" y="85549"/>
                  <a:pt x="155201" y="107156"/>
                  <a:pt x="128588" y="107156"/>
                </a:cubicBezTo>
                <a:cubicBezTo>
                  <a:pt x="101974" y="107156"/>
                  <a:pt x="80367" y="85549"/>
                  <a:pt x="80367" y="58936"/>
                </a:cubicBezTo>
                <a:close/>
                <a:moveTo>
                  <a:pt x="5157" y="96775"/>
                </a:moveTo>
                <a:cubicBezTo>
                  <a:pt x="13863" y="84787"/>
                  <a:pt x="30607" y="82175"/>
                  <a:pt x="42595" y="90882"/>
                </a:cubicBezTo>
                <a:lnTo>
                  <a:pt x="66839" y="108496"/>
                </a:lnTo>
                <a:cubicBezTo>
                  <a:pt x="84787" y="121555"/>
                  <a:pt x="106420" y="128588"/>
                  <a:pt x="128588" y="128588"/>
                </a:cubicBezTo>
                <a:cubicBezTo>
                  <a:pt x="150755" y="128588"/>
                  <a:pt x="172388" y="121555"/>
                  <a:pt x="190336" y="108496"/>
                </a:cubicBezTo>
                <a:lnTo>
                  <a:pt x="214580" y="90815"/>
                </a:lnTo>
                <a:cubicBezTo>
                  <a:pt x="226568" y="82108"/>
                  <a:pt x="243312" y="84787"/>
                  <a:pt x="252018" y="96709"/>
                </a:cubicBezTo>
                <a:cubicBezTo>
                  <a:pt x="260725" y="108630"/>
                  <a:pt x="258046" y="125440"/>
                  <a:pt x="246125" y="134146"/>
                </a:cubicBezTo>
                <a:lnTo>
                  <a:pt x="221880" y="151827"/>
                </a:lnTo>
                <a:cubicBezTo>
                  <a:pt x="212772" y="158457"/>
                  <a:pt x="203061" y="164016"/>
                  <a:pt x="192881" y="168570"/>
                </a:cubicBezTo>
                <a:lnTo>
                  <a:pt x="192881" y="192881"/>
                </a:lnTo>
                <a:lnTo>
                  <a:pt x="64294" y="192881"/>
                </a:lnTo>
                <a:lnTo>
                  <a:pt x="64294" y="168570"/>
                </a:lnTo>
                <a:cubicBezTo>
                  <a:pt x="54114" y="164083"/>
                  <a:pt x="44403" y="158457"/>
                  <a:pt x="35295" y="151827"/>
                </a:cubicBezTo>
                <a:lnTo>
                  <a:pt x="11050" y="134146"/>
                </a:lnTo>
                <a:cubicBezTo>
                  <a:pt x="-938" y="125440"/>
                  <a:pt x="-3550" y="108697"/>
                  <a:pt x="5157" y="96709"/>
                </a:cubicBezTo>
                <a:close/>
                <a:moveTo>
                  <a:pt x="65298" y="220541"/>
                </a:moveTo>
                <a:lnTo>
                  <a:pt x="105884" y="256036"/>
                </a:lnTo>
                <a:lnTo>
                  <a:pt x="88471" y="280950"/>
                </a:lnTo>
                <a:lnTo>
                  <a:pt x="104745" y="297225"/>
                </a:lnTo>
                <a:cubicBezTo>
                  <a:pt x="115193" y="307672"/>
                  <a:pt x="115193" y="324616"/>
                  <a:pt x="104745" y="335131"/>
                </a:cubicBezTo>
                <a:cubicBezTo>
                  <a:pt x="94298" y="345646"/>
                  <a:pt x="77353" y="345579"/>
                  <a:pt x="66839" y="335131"/>
                </a:cubicBezTo>
                <a:lnTo>
                  <a:pt x="34692" y="302984"/>
                </a:lnTo>
                <a:cubicBezTo>
                  <a:pt x="25450" y="293742"/>
                  <a:pt x="24177" y="279276"/>
                  <a:pt x="31611" y="268627"/>
                </a:cubicBezTo>
                <a:lnTo>
                  <a:pt x="65231" y="220541"/>
                </a:lnTo>
                <a:close/>
                <a:moveTo>
                  <a:pt x="151358" y="256036"/>
                </a:moveTo>
                <a:lnTo>
                  <a:pt x="191944" y="220541"/>
                </a:lnTo>
                <a:lnTo>
                  <a:pt x="225564" y="268627"/>
                </a:lnTo>
                <a:cubicBezTo>
                  <a:pt x="232998" y="279276"/>
                  <a:pt x="231725" y="293742"/>
                  <a:pt x="222550" y="302917"/>
                </a:cubicBezTo>
                <a:lnTo>
                  <a:pt x="190403" y="335064"/>
                </a:lnTo>
                <a:cubicBezTo>
                  <a:pt x="179956" y="345512"/>
                  <a:pt x="163011" y="345512"/>
                  <a:pt x="152497" y="335064"/>
                </a:cubicBezTo>
                <a:cubicBezTo>
                  <a:pt x="141982" y="324616"/>
                  <a:pt x="142049" y="307672"/>
                  <a:pt x="152497" y="297158"/>
                </a:cubicBezTo>
                <a:lnTo>
                  <a:pt x="168771" y="280883"/>
                </a:lnTo>
                <a:lnTo>
                  <a:pt x="151358" y="255969"/>
                </a:lnTo>
                <a:close/>
              </a:path>
            </a:pathLst>
          </a:custGeom>
          <a:solidFill>
            <a:srgbClr val="FFFFFF"/>
          </a:solidFill>
          <a:ln>
            <a:solidFill>
              <a:srgbClr val="2B6CB0"/>
            </a:solidFill>
          </a:ln>
        </p:spPr>
      </p:sp>
      <p:sp>
        <p:nvSpPr>
          <p:cNvPr id="29" name="Text 12">
            <a:extLst>
              <a:ext uri="{FF2B5EF4-FFF2-40B4-BE49-F238E27FC236}">
                <a16:creationId xmlns:a16="http://schemas.microsoft.com/office/drawing/2014/main" id="{1D9A15C4-7864-38E9-C5FF-867E49C0F18E}"/>
              </a:ext>
            </a:extLst>
          </p:cNvPr>
          <p:cNvSpPr/>
          <p:nvPr/>
        </p:nvSpPr>
        <p:spPr>
          <a:xfrm>
            <a:off x="5829149" y="6598455"/>
            <a:ext cx="3199476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endParaRPr lang="en-US" sz="1600" dirty="0"/>
          </a:p>
        </p:txBody>
      </p:sp>
      <p:sp>
        <p:nvSpPr>
          <p:cNvPr id="35" name="Text 8">
            <a:extLst>
              <a:ext uri="{FF2B5EF4-FFF2-40B4-BE49-F238E27FC236}">
                <a16:creationId xmlns:a16="http://schemas.microsoft.com/office/drawing/2014/main" id="{1976D85F-492F-34CB-51FB-41D9B995E707}"/>
              </a:ext>
            </a:extLst>
          </p:cNvPr>
          <p:cNvSpPr/>
          <p:nvPr/>
        </p:nvSpPr>
        <p:spPr>
          <a:xfrm>
            <a:off x="4266696" y="1821667"/>
            <a:ext cx="1400329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250" b="1" dirty="0">
                <a:solidFill>
                  <a:srgbClr val="0070C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5 453,6</a:t>
            </a:r>
            <a:endParaRPr lang="en-US" sz="1600" dirty="0">
              <a:solidFill>
                <a:srgbClr val="0070C0"/>
              </a:solidFill>
            </a:endParaRPr>
          </a:p>
        </p:txBody>
      </p:sp>
      <p:sp>
        <p:nvSpPr>
          <p:cNvPr id="36" name="Text 9">
            <a:extLst>
              <a:ext uri="{FF2B5EF4-FFF2-40B4-BE49-F238E27FC236}">
                <a16:creationId xmlns:a16="http://schemas.microsoft.com/office/drawing/2014/main" id="{D9DA51D6-46BC-893B-815E-BB33345D01AD}"/>
              </a:ext>
            </a:extLst>
          </p:cNvPr>
          <p:cNvSpPr/>
          <p:nvPr/>
        </p:nvSpPr>
        <p:spPr>
          <a:xfrm>
            <a:off x="3271410" y="2274722"/>
            <a:ext cx="3390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0070C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млрд. тенге</a:t>
            </a:r>
            <a:endParaRPr lang="en-US" sz="1600" dirty="0">
              <a:solidFill>
                <a:srgbClr val="0070C0"/>
              </a:solidFill>
            </a:endParaRPr>
          </a:p>
        </p:txBody>
      </p:sp>
      <p:sp>
        <p:nvSpPr>
          <p:cNvPr id="33" name="Text 2">
            <a:extLst>
              <a:ext uri="{FF2B5EF4-FFF2-40B4-BE49-F238E27FC236}">
                <a16:creationId xmlns:a16="http://schemas.microsoft.com/office/drawing/2014/main" id="{7AF5DCB3-FAFE-4674-97B8-7B866128C692}"/>
              </a:ext>
            </a:extLst>
          </p:cNvPr>
          <p:cNvSpPr/>
          <p:nvPr/>
        </p:nvSpPr>
        <p:spPr>
          <a:xfrm>
            <a:off x="1004964" y="286777"/>
            <a:ext cx="109632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b="1" kern="0" spc="53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РАЗДЕЛ 0</a:t>
            </a:r>
            <a:r>
              <a:rPr lang="ru-RU" sz="1000" b="1" kern="0" spc="53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2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 44">
            <a:extLst>
              <a:ext uri="{FF2B5EF4-FFF2-40B4-BE49-F238E27FC236}">
                <a16:creationId xmlns:a16="http://schemas.microsoft.com/office/drawing/2014/main" id="{6DFA035C-642E-4702-924C-30D5AEEC15C1}"/>
              </a:ext>
            </a:extLst>
          </p:cNvPr>
          <p:cNvSpPr/>
          <p:nvPr/>
        </p:nvSpPr>
        <p:spPr>
          <a:xfrm>
            <a:off x="11679213" y="6581631"/>
            <a:ext cx="2000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  <a:endParaRPr lang="en-US" sz="1000" dirty="0">
              <a:solidFill>
                <a:srgbClr val="2B6CB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Shape 61">
            <a:extLst>
              <a:ext uri="{FF2B5EF4-FFF2-40B4-BE49-F238E27FC236}">
                <a16:creationId xmlns:a16="http://schemas.microsoft.com/office/drawing/2014/main" id="{E523CB3E-BAF0-431A-AD39-1C8E214501E1}"/>
              </a:ext>
            </a:extLst>
          </p:cNvPr>
          <p:cNvSpPr/>
          <p:nvPr/>
        </p:nvSpPr>
        <p:spPr>
          <a:xfrm>
            <a:off x="376961" y="6607252"/>
            <a:ext cx="90471" cy="120628"/>
          </a:xfrm>
          <a:custGeom>
            <a:avLst/>
            <a:gdLst/>
            <a:ahLst/>
            <a:cxnLst/>
            <a:rect l="l" t="t" r="r" b="b"/>
            <a:pathLst>
              <a:path w="90471" h="120628">
                <a:moveTo>
                  <a:pt x="15078" y="0"/>
                </a:moveTo>
                <a:cubicBezTo>
                  <a:pt x="6762" y="0"/>
                  <a:pt x="0" y="6762"/>
                  <a:pt x="0" y="15078"/>
                </a:cubicBezTo>
                <a:lnTo>
                  <a:pt x="0" y="105549"/>
                </a:lnTo>
                <a:cubicBezTo>
                  <a:pt x="0" y="113866"/>
                  <a:pt x="6762" y="120628"/>
                  <a:pt x="15078" y="120628"/>
                </a:cubicBezTo>
                <a:lnTo>
                  <a:pt x="75392" y="120628"/>
                </a:lnTo>
                <a:cubicBezTo>
                  <a:pt x="83709" y="120628"/>
                  <a:pt x="90471" y="113866"/>
                  <a:pt x="90471" y="105549"/>
                </a:cubicBezTo>
                <a:lnTo>
                  <a:pt x="90471" y="15078"/>
                </a:lnTo>
                <a:cubicBezTo>
                  <a:pt x="90471" y="6762"/>
                  <a:pt x="83709" y="0"/>
                  <a:pt x="75392" y="0"/>
                </a:cubicBezTo>
                <a:lnTo>
                  <a:pt x="15078" y="0"/>
                </a:lnTo>
                <a:close/>
                <a:moveTo>
                  <a:pt x="41466" y="82931"/>
                </a:moveTo>
                <a:lnTo>
                  <a:pt x="49005" y="82931"/>
                </a:lnTo>
                <a:cubicBezTo>
                  <a:pt x="53175" y="82931"/>
                  <a:pt x="56544" y="86301"/>
                  <a:pt x="56544" y="90471"/>
                </a:cubicBezTo>
                <a:lnTo>
                  <a:pt x="56544" y="109319"/>
                </a:lnTo>
                <a:lnTo>
                  <a:pt x="33927" y="109319"/>
                </a:lnTo>
                <a:lnTo>
                  <a:pt x="33927" y="90471"/>
                </a:lnTo>
                <a:cubicBezTo>
                  <a:pt x="33927" y="86301"/>
                  <a:pt x="37296" y="82931"/>
                  <a:pt x="41466" y="82931"/>
                </a:cubicBezTo>
                <a:close/>
                <a:moveTo>
                  <a:pt x="22618" y="26387"/>
                </a:moveTo>
                <a:cubicBezTo>
                  <a:pt x="22618" y="24314"/>
                  <a:pt x="24314" y="22618"/>
                  <a:pt x="26387" y="22618"/>
                </a:cubicBezTo>
                <a:lnTo>
                  <a:pt x="33927" y="22618"/>
                </a:lnTo>
                <a:cubicBezTo>
                  <a:pt x="36000" y="22618"/>
                  <a:pt x="37696" y="24314"/>
                  <a:pt x="37696" y="26387"/>
                </a:cubicBezTo>
                <a:lnTo>
                  <a:pt x="37696" y="33927"/>
                </a:lnTo>
                <a:cubicBezTo>
                  <a:pt x="37696" y="36000"/>
                  <a:pt x="36000" y="37696"/>
                  <a:pt x="33927" y="37696"/>
                </a:cubicBezTo>
                <a:lnTo>
                  <a:pt x="26387" y="37696"/>
                </a:lnTo>
                <a:cubicBezTo>
                  <a:pt x="24314" y="37696"/>
                  <a:pt x="22618" y="36000"/>
                  <a:pt x="22618" y="33927"/>
                </a:cubicBezTo>
                <a:lnTo>
                  <a:pt x="22618" y="26387"/>
                </a:lnTo>
                <a:close/>
                <a:moveTo>
                  <a:pt x="56544" y="22618"/>
                </a:moveTo>
                <a:lnTo>
                  <a:pt x="64083" y="22618"/>
                </a:lnTo>
                <a:cubicBezTo>
                  <a:pt x="66157" y="22618"/>
                  <a:pt x="67853" y="24314"/>
                  <a:pt x="67853" y="26387"/>
                </a:cubicBezTo>
                <a:lnTo>
                  <a:pt x="67853" y="33927"/>
                </a:lnTo>
                <a:cubicBezTo>
                  <a:pt x="67853" y="36000"/>
                  <a:pt x="66157" y="37696"/>
                  <a:pt x="64083" y="37696"/>
                </a:cubicBezTo>
                <a:lnTo>
                  <a:pt x="56544" y="37696"/>
                </a:lnTo>
                <a:cubicBezTo>
                  <a:pt x="54471" y="37696"/>
                  <a:pt x="52775" y="36000"/>
                  <a:pt x="52775" y="33927"/>
                </a:cubicBezTo>
                <a:lnTo>
                  <a:pt x="52775" y="26387"/>
                </a:lnTo>
                <a:cubicBezTo>
                  <a:pt x="52775" y="24314"/>
                  <a:pt x="54471" y="22618"/>
                  <a:pt x="56544" y="22618"/>
                </a:cubicBezTo>
                <a:close/>
                <a:moveTo>
                  <a:pt x="22618" y="56544"/>
                </a:moveTo>
                <a:cubicBezTo>
                  <a:pt x="22618" y="54471"/>
                  <a:pt x="24314" y="52775"/>
                  <a:pt x="26387" y="52775"/>
                </a:cubicBezTo>
                <a:lnTo>
                  <a:pt x="33927" y="52775"/>
                </a:lnTo>
                <a:cubicBezTo>
                  <a:pt x="36000" y="52775"/>
                  <a:pt x="37696" y="54471"/>
                  <a:pt x="37696" y="56544"/>
                </a:cubicBezTo>
                <a:lnTo>
                  <a:pt x="37696" y="64083"/>
                </a:lnTo>
                <a:cubicBezTo>
                  <a:pt x="37696" y="66157"/>
                  <a:pt x="36000" y="67853"/>
                  <a:pt x="33927" y="67853"/>
                </a:cubicBezTo>
                <a:lnTo>
                  <a:pt x="26387" y="67853"/>
                </a:lnTo>
                <a:cubicBezTo>
                  <a:pt x="24314" y="67853"/>
                  <a:pt x="22618" y="66157"/>
                  <a:pt x="22618" y="64083"/>
                </a:cubicBezTo>
                <a:lnTo>
                  <a:pt x="22618" y="56544"/>
                </a:lnTo>
                <a:close/>
                <a:moveTo>
                  <a:pt x="56544" y="52775"/>
                </a:moveTo>
                <a:lnTo>
                  <a:pt x="64083" y="52775"/>
                </a:lnTo>
                <a:cubicBezTo>
                  <a:pt x="66157" y="52775"/>
                  <a:pt x="67853" y="54471"/>
                  <a:pt x="67853" y="56544"/>
                </a:cubicBezTo>
                <a:lnTo>
                  <a:pt x="67853" y="64083"/>
                </a:lnTo>
                <a:cubicBezTo>
                  <a:pt x="67853" y="66157"/>
                  <a:pt x="66157" y="67853"/>
                  <a:pt x="64083" y="67853"/>
                </a:cubicBezTo>
                <a:lnTo>
                  <a:pt x="56544" y="67853"/>
                </a:lnTo>
                <a:cubicBezTo>
                  <a:pt x="54471" y="67853"/>
                  <a:pt x="52775" y="66157"/>
                  <a:pt x="52775" y="64083"/>
                </a:cubicBezTo>
                <a:lnTo>
                  <a:pt x="52775" y="56544"/>
                </a:lnTo>
                <a:cubicBezTo>
                  <a:pt x="52775" y="54471"/>
                  <a:pt x="54471" y="52775"/>
                  <a:pt x="56544" y="52775"/>
                </a:cubicBezTo>
                <a:close/>
              </a:path>
            </a:pathLst>
          </a:custGeom>
          <a:solidFill>
            <a:srgbClr val="2B6CB0"/>
          </a:solidFill>
          <a:ln/>
        </p:spPr>
      </p:sp>
      <p:sp>
        <p:nvSpPr>
          <p:cNvPr id="40" name="Text 62">
            <a:extLst>
              <a:ext uri="{FF2B5EF4-FFF2-40B4-BE49-F238E27FC236}">
                <a16:creationId xmlns:a16="http://schemas.microsoft.com/office/drawing/2014/main" id="{85BD3679-FCA8-4FF5-8433-0CBE050B669E}"/>
              </a:ext>
            </a:extLst>
          </p:cNvPr>
          <p:cNvSpPr/>
          <p:nvPr/>
        </p:nvSpPr>
        <p:spPr>
          <a:xfrm>
            <a:off x="564365" y="6581403"/>
            <a:ext cx="749614" cy="1723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АО «ГФСС»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Текст 3">
            <a:extLst>
              <a:ext uri="{FF2B5EF4-FFF2-40B4-BE49-F238E27FC236}">
                <a16:creationId xmlns:a16="http://schemas.microsoft.com/office/drawing/2014/main" id="{3BFC099C-C54A-44D2-ADF7-2CD0B4D07C8B}"/>
              </a:ext>
            </a:extLst>
          </p:cNvPr>
          <p:cNvSpPr txBox="1">
            <a:spLocks/>
          </p:cNvSpPr>
          <p:nvPr/>
        </p:nvSpPr>
        <p:spPr>
          <a:xfrm>
            <a:off x="467433" y="1895933"/>
            <a:ext cx="3799264" cy="515614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en-US" sz="1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начала</a:t>
            </a:r>
            <a:r>
              <a:rPr lang="en-US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введения</a:t>
            </a:r>
            <a:r>
              <a:rPr lang="en-US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СОСС</a:t>
            </a:r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осуществлены социальные выплаты из Фонда  (2005-2025 гг.)</a:t>
            </a:r>
            <a:endParaRPr lang="en-US" sz="1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KZ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 8">
            <a:extLst>
              <a:ext uri="{FF2B5EF4-FFF2-40B4-BE49-F238E27FC236}">
                <a16:creationId xmlns:a16="http://schemas.microsoft.com/office/drawing/2014/main" id="{08791B58-1BD0-45E9-B891-090A72C5F9FE}"/>
              </a:ext>
            </a:extLst>
          </p:cNvPr>
          <p:cNvSpPr/>
          <p:nvPr/>
        </p:nvSpPr>
        <p:spPr>
          <a:xfrm>
            <a:off x="9986434" y="5074577"/>
            <a:ext cx="1400329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ru-RU" sz="2250" b="1" dirty="0">
                <a:solidFill>
                  <a:srgbClr val="0070C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76,1 %</a:t>
            </a:r>
            <a:endParaRPr lang="en-US" sz="1600" dirty="0">
              <a:solidFill>
                <a:srgbClr val="0070C0"/>
              </a:solidFill>
            </a:endParaRPr>
          </a:p>
        </p:txBody>
      </p:sp>
      <p:sp>
        <p:nvSpPr>
          <p:cNvPr id="45" name="Text 9">
            <a:extLst>
              <a:ext uri="{FF2B5EF4-FFF2-40B4-BE49-F238E27FC236}">
                <a16:creationId xmlns:a16="http://schemas.microsoft.com/office/drawing/2014/main" id="{C630ADD8-3CA3-4BA1-B6F5-600D84B2E2F3}"/>
              </a:ext>
            </a:extLst>
          </p:cNvPr>
          <p:cNvSpPr/>
          <p:nvPr/>
        </p:nvSpPr>
        <p:spPr>
          <a:xfrm>
            <a:off x="8991148" y="5527632"/>
            <a:ext cx="3390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0070C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млрд. тенге</a:t>
            </a:r>
            <a:endParaRPr lang="en-US" sz="1600" dirty="0">
              <a:solidFill>
                <a:srgbClr val="0070C0"/>
              </a:solidFill>
            </a:endParaRPr>
          </a:p>
        </p:txBody>
      </p:sp>
      <p:sp>
        <p:nvSpPr>
          <p:cNvPr id="46" name="Текст 3">
            <a:extLst>
              <a:ext uri="{FF2B5EF4-FFF2-40B4-BE49-F238E27FC236}">
                <a16:creationId xmlns:a16="http://schemas.microsoft.com/office/drawing/2014/main" id="{0D215051-EF63-46F6-A780-8169E14DF647}"/>
              </a:ext>
            </a:extLst>
          </p:cNvPr>
          <p:cNvSpPr txBox="1">
            <a:spLocks/>
          </p:cNvSpPr>
          <p:nvPr/>
        </p:nvSpPr>
        <p:spPr>
          <a:xfrm>
            <a:off x="6187171" y="5047194"/>
            <a:ext cx="3799264" cy="515614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Основная доля выплат </a:t>
            </a:r>
          </a:p>
          <a:p>
            <a:pPr marL="0" indent="0">
              <a:buNone/>
            </a:pPr>
            <a:r>
              <a:rPr lang="kk-KZ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Поддержка материнства и детства (2025 г.)</a:t>
            </a:r>
          </a:p>
          <a:p>
            <a:pPr marL="0" indent="0">
              <a:buNone/>
            </a:pPr>
            <a:endParaRPr lang="ru-KZ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Shape 6">
            <a:extLst>
              <a:ext uri="{FF2B5EF4-FFF2-40B4-BE49-F238E27FC236}">
                <a16:creationId xmlns:a16="http://schemas.microsoft.com/office/drawing/2014/main" id="{0BD3CBD0-A80F-4072-AE2F-C9C4B99900DA}"/>
              </a:ext>
            </a:extLst>
          </p:cNvPr>
          <p:cNvSpPr/>
          <p:nvPr/>
        </p:nvSpPr>
        <p:spPr>
          <a:xfrm>
            <a:off x="506357" y="1499437"/>
            <a:ext cx="261993" cy="342900"/>
          </a:xfrm>
          <a:custGeom>
            <a:avLst/>
            <a:gdLst/>
            <a:ahLst/>
            <a:cxnLst/>
            <a:rect l="l" t="t" r="r" b="b"/>
            <a:pathLst>
              <a:path w="172325" h="172325">
                <a:moveTo>
                  <a:pt x="43081" y="32311"/>
                </a:moveTo>
                <a:lnTo>
                  <a:pt x="43081" y="26926"/>
                </a:lnTo>
                <a:cubicBezTo>
                  <a:pt x="43081" y="12049"/>
                  <a:pt x="72027" y="0"/>
                  <a:pt x="107703" y="0"/>
                </a:cubicBezTo>
                <a:cubicBezTo>
                  <a:pt x="143380" y="0"/>
                  <a:pt x="172325" y="12049"/>
                  <a:pt x="172325" y="26926"/>
                </a:cubicBezTo>
                <a:lnTo>
                  <a:pt x="172325" y="32311"/>
                </a:lnTo>
                <a:cubicBezTo>
                  <a:pt x="172325" y="42610"/>
                  <a:pt x="158425" y="51563"/>
                  <a:pt x="137995" y="56107"/>
                </a:cubicBezTo>
                <a:cubicBezTo>
                  <a:pt x="137187" y="55164"/>
                  <a:pt x="136345" y="54255"/>
                  <a:pt x="135504" y="53414"/>
                </a:cubicBezTo>
                <a:cubicBezTo>
                  <a:pt x="130287" y="48264"/>
                  <a:pt x="123556" y="44360"/>
                  <a:pt x="116521" y="41466"/>
                </a:cubicBezTo>
                <a:cubicBezTo>
                  <a:pt x="102419" y="35576"/>
                  <a:pt x="84042" y="32345"/>
                  <a:pt x="64622" y="32345"/>
                </a:cubicBezTo>
                <a:cubicBezTo>
                  <a:pt x="57251" y="32345"/>
                  <a:pt x="50048" y="32816"/>
                  <a:pt x="43149" y="33725"/>
                </a:cubicBezTo>
                <a:cubicBezTo>
                  <a:pt x="43081" y="33287"/>
                  <a:pt x="43081" y="32816"/>
                  <a:pt x="43081" y="32345"/>
                </a:cubicBezTo>
                <a:close/>
                <a:moveTo>
                  <a:pt x="145399" y="118810"/>
                </a:moveTo>
                <a:lnTo>
                  <a:pt x="145399" y="103260"/>
                </a:lnTo>
                <a:cubicBezTo>
                  <a:pt x="150482" y="101948"/>
                  <a:pt x="155261" y="100400"/>
                  <a:pt x="159603" y="98582"/>
                </a:cubicBezTo>
                <a:cubicBezTo>
                  <a:pt x="164045" y="96731"/>
                  <a:pt x="168387" y="94476"/>
                  <a:pt x="172325" y="91750"/>
                </a:cubicBezTo>
                <a:lnTo>
                  <a:pt x="172325" y="96933"/>
                </a:lnTo>
                <a:cubicBezTo>
                  <a:pt x="172325" y="105953"/>
                  <a:pt x="161723" y="113930"/>
                  <a:pt x="145399" y="118810"/>
                </a:cubicBezTo>
                <a:close/>
                <a:moveTo>
                  <a:pt x="145399" y="86499"/>
                </a:moveTo>
                <a:lnTo>
                  <a:pt x="145399" y="75392"/>
                </a:lnTo>
                <a:cubicBezTo>
                  <a:pt x="145399" y="73878"/>
                  <a:pt x="145265" y="72430"/>
                  <a:pt x="145063" y="71017"/>
                </a:cubicBezTo>
                <a:cubicBezTo>
                  <a:pt x="150280" y="69704"/>
                  <a:pt x="155160" y="68122"/>
                  <a:pt x="159603" y="66237"/>
                </a:cubicBezTo>
                <a:cubicBezTo>
                  <a:pt x="164045" y="64353"/>
                  <a:pt x="168387" y="62131"/>
                  <a:pt x="172325" y="59405"/>
                </a:cubicBezTo>
                <a:lnTo>
                  <a:pt x="172325" y="64588"/>
                </a:lnTo>
                <a:cubicBezTo>
                  <a:pt x="172325" y="73608"/>
                  <a:pt x="161723" y="81585"/>
                  <a:pt x="145399" y="86465"/>
                </a:cubicBezTo>
                <a:close/>
                <a:moveTo>
                  <a:pt x="0" y="80777"/>
                </a:moveTo>
                <a:lnTo>
                  <a:pt x="0" y="75392"/>
                </a:lnTo>
                <a:cubicBezTo>
                  <a:pt x="0" y="60516"/>
                  <a:pt x="28945" y="48466"/>
                  <a:pt x="64622" y="48466"/>
                </a:cubicBezTo>
                <a:cubicBezTo>
                  <a:pt x="100299" y="48466"/>
                  <a:pt x="129244" y="60516"/>
                  <a:pt x="129244" y="75392"/>
                </a:cubicBezTo>
                <a:lnTo>
                  <a:pt x="129244" y="80777"/>
                </a:lnTo>
                <a:cubicBezTo>
                  <a:pt x="129244" y="95654"/>
                  <a:pt x="100299" y="107703"/>
                  <a:pt x="64622" y="107703"/>
                </a:cubicBezTo>
                <a:cubicBezTo>
                  <a:pt x="28945" y="107703"/>
                  <a:pt x="0" y="95654"/>
                  <a:pt x="0" y="80777"/>
                </a:cubicBezTo>
                <a:close/>
                <a:moveTo>
                  <a:pt x="129244" y="113088"/>
                </a:moveTo>
                <a:cubicBezTo>
                  <a:pt x="129244" y="127965"/>
                  <a:pt x="100299" y="140014"/>
                  <a:pt x="64622" y="140014"/>
                </a:cubicBezTo>
                <a:cubicBezTo>
                  <a:pt x="28945" y="140014"/>
                  <a:pt x="0" y="127965"/>
                  <a:pt x="0" y="113088"/>
                </a:cubicBezTo>
                <a:lnTo>
                  <a:pt x="0" y="107905"/>
                </a:lnTo>
                <a:cubicBezTo>
                  <a:pt x="3904" y="110631"/>
                  <a:pt x="8246" y="112853"/>
                  <a:pt x="12722" y="114738"/>
                </a:cubicBezTo>
                <a:cubicBezTo>
                  <a:pt x="26825" y="120628"/>
                  <a:pt x="45202" y="123859"/>
                  <a:pt x="64622" y="123859"/>
                </a:cubicBezTo>
                <a:cubicBezTo>
                  <a:pt x="84042" y="123859"/>
                  <a:pt x="102419" y="120594"/>
                  <a:pt x="116521" y="114738"/>
                </a:cubicBezTo>
                <a:cubicBezTo>
                  <a:pt x="120964" y="112886"/>
                  <a:pt x="125306" y="110631"/>
                  <a:pt x="129244" y="107905"/>
                </a:cubicBezTo>
                <a:lnTo>
                  <a:pt x="129244" y="113088"/>
                </a:lnTo>
                <a:close/>
                <a:moveTo>
                  <a:pt x="129244" y="140216"/>
                </a:moveTo>
                <a:lnTo>
                  <a:pt x="129244" y="145399"/>
                </a:lnTo>
                <a:cubicBezTo>
                  <a:pt x="129244" y="160276"/>
                  <a:pt x="100299" y="172325"/>
                  <a:pt x="64622" y="172325"/>
                </a:cubicBezTo>
                <a:cubicBezTo>
                  <a:pt x="28945" y="172325"/>
                  <a:pt x="0" y="160276"/>
                  <a:pt x="0" y="145399"/>
                </a:cubicBezTo>
                <a:lnTo>
                  <a:pt x="0" y="140216"/>
                </a:lnTo>
                <a:cubicBezTo>
                  <a:pt x="3904" y="142942"/>
                  <a:pt x="8246" y="145164"/>
                  <a:pt x="12722" y="147048"/>
                </a:cubicBezTo>
                <a:cubicBezTo>
                  <a:pt x="26825" y="152939"/>
                  <a:pt x="45202" y="156170"/>
                  <a:pt x="64622" y="156170"/>
                </a:cubicBezTo>
                <a:cubicBezTo>
                  <a:pt x="84042" y="156170"/>
                  <a:pt x="102419" y="152905"/>
                  <a:pt x="116521" y="147048"/>
                </a:cubicBezTo>
                <a:cubicBezTo>
                  <a:pt x="120964" y="145197"/>
                  <a:pt x="125306" y="142942"/>
                  <a:pt x="129244" y="140216"/>
                </a:cubicBezTo>
                <a:close/>
              </a:path>
            </a:pathLst>
          </a:custGeom>
          <a:noFill/>
          <a:ln>
            <a:solidFill>
              <a:srgbClr val="2B6CB0"/>
            </a:solidFill>
          </a:ln>
        </p:spPr>
      </p:sp>
    </p:spTree>
    <p:extLst>
      <p:ext uri="{BB962C8B-B14F-4D97-AF65-F5344CB8AC3E}">
        <p14:creationId xmlns:p14="http://schemas.microsoft.com/office/powerpoint/2010/main" val="40365520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1000" y="438150"/>
            <a:ext cx="457200" cy="457200"/>
          </a:xfrm>
          <a:prstGeom prst="roundRect">
            <a:avLst>
              <a:gd name="adj" fmla="val 25000"/>
            </a:avLst>
          </a:prstGeom>
          <a:gradFill flip="none" rotWithShape="1">
            <a:gsLst>
              <a:gs pos="0">
                <a:srgbClr val="1A365D"/>
              </a:gs>
              <a:gs pos="100000">
                <a:srgbClr val="2B6CB0"/>
              </a:gs>
            </a:gsLst>
            <a:lin ang="2700000" scaled="1"/>
          </a:gra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3" name="Shape 1"/>
          <p:cNvSpPr/>
          <p:nvPr/>
        </p:nvSpPr>
        <p:spPr>
          <a:xfrm>
            <a:off x="514350" y="57150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48456" y="142949"/>
                </a:moveTo>
                <a:cubicBezTo>
                  <a:pt x="140233" y="128662"/>
                  <a:pt x="124792" y="119063"/>
                  <a:pt x="107156" y="119063"/>
                </a:cubicBezTo>
                <a:lnTo>
                  <a:pt x="83344" y="119063"/>
                </a:lnTo>
                <a:cubicBezTo>
                  <a:pt x="65708" y="119063"/>
                  <a:pt x="50267" y="128662"/>
                  <a:pt x="42044" y="142949"/>
                </a:cubicBezTo>
                <a:cubicBezTo>
                  <a:pt x="55141" y="157535"/>
                  <a:pt x="74116" y="166688"/>
                  <a:pt x="95250" y="166688"/>
                </a:cubicBezTo>
                <a:cubicBezTo>
                  <a:pt x="116384" y="166688"/>
                  <a:pt x="135359" y="157497"/>
                  <a:pt x="148456" y="142949"/>
                </a:cubicBezTo>
                <a:close/>
                <a:moveTo>
                  <a:pt x="0" y="95250"/>
                </a:moveTo>
                <a:cubicBezTo>
                  <a:pt x="0" y="42680"/>
                  <a:pt x="42680" y="0"/>
                  <a:pt x="95250" y="0"/>
                </a:cubicBezTo>
                <a:cubicBezTo>
                  <a:pt x="147820" y="0"/>
                  <a:pt x="190500" y="42680"/>
                  <a:pt x="190500" y="95250"/>
                </a:cubicBezTo>
                <a:cubicBezTo>
                  <a:pt x="190500" y="147820"/>
                  <a:pt x="147820" y="190500"/>
                  <a:pt x="95250" y="190500"/>
                </a:cubicBezTo>
                <a:cubicBezTo>
                  <a:pt x="42680" y="190500"/>
                  <a:pt x="0" y="147820"/>
                  <a:pt x="0" y="95250"/>
                </a:cubicBezTo>
                <a:close/>
                <a:moveTo>
                  <a:pt x="95250" y="101203"/>
                </a:moveTo>
                <a:cubicBezTo>
                  <a:pt x="110035" y="101203"/>
                  <a:pt x="122039" y="89199"/>
                  <a:pt x="122039" y="74414"/>
                </a:cubicBezTo>
                <a:cubicBezTo>
                  <a:pt x="122039" y="59629"/>
                  <a:pt x="110035" y="47625"/>
                  <a:pt x="95250" y="47625"/>
                </a:cubicBezTo>
                <a:cubicBezTo>
                  <a:pt x="80465" y="47625"/>
                  <a:pt x="68461" y="59629"/>
                  <a:pt x="68461" y="74414"/>
                </a:cubicBezTo>
                <a:cubicBezTo>
                  <a:pt x="68461" y="89199"/>
                  <a:pt x="80465" y="101203"/>
                  <a:pt x="95250" y="101203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5" name="Text 3"/>
          <p:cNvSpPr/>
          <p:nvPr/>
        </p:nvSpPr>
        <p:spPr>
          <a:xfrm>
            <a:off x="937859" y="487573"/>
            <a:ext cx="1021097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4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ОСНОВНЫЕ РЕЗУЛЬТАТЫ</a:t>
            </a:r>
            <a:r>
              <a:rPr lang="ru-RU" sz="24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</a:t>
            </a:r>
            <a:r>
              <a:rPr lang="en-US" sz="24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–</a:t>
            </a:r>
            <a:r>
              <a:rPr lang="ru-RU" sz="24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ПОРТРЕТ ПОЛУЧАТЕЛЯ СОЦИАЛЬНЫХ ВЫПЛАТ</a:t>
            </a:r>
          </a:p>
        </p:txBody>
      </p:sp>
      <p:sp>
        <p:nvSpPr>
          <p:cNvPr id="6" name="Shape 4"/>
          <p:cNvSpPr/>
          <p:nvPr/>
        </p:nvSpPr>
        <p:spPr>
          <a:xfrm>
            <a:off x="381000" y="1028700"/>
            <a:ext cx="914400" cy="381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4299E1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</p:sp>
      <p:grpSp>
        <p:nvGrpSpPr>
          <p:cNvPr id="42" name="Группа 41">
            <a:extLst>
              <a:ext uri="{FF2B5EF4-FFF2-40B4-BE49-F238E27FC236}">
                <a16:creationId xmlns:a16="http://schemas.microsoft.com/office/drawing/2014/main" id="{35807FC1-3877-E8B8-0DA3-65F3BAC6F9AD}"/>
              </a:ext>
            </a:extLst>
          </p:cNvPr>
          <p:cNvGrpSpPr/>
          <p:nvPr/>
        </p:nvGrpSpPr>
        <p:grpSpPr>
          <a:xfrm>
            <a:off x="366713" y="1312207"/>
            <a:ext cx="514350" cy="514350"/>
            <a:chOff x="3887986" y="2286000"/>
            <a:chExt cx="914400" cy="914400"/>
          </a:xfrm>
        </p:grpSpPr>
        <p:sp>
          <p:nvSpPr>
            <p:cNvPr id="10" name="Shape 8"/>
            <p:cNvSpPr/>
            <p:nvPr/>
          </p:nvSpPr>
          <p:spPr>
            <a:xfrm>
              <a:off x="3887986" y="2286000"/>
              <a:ext cx="914400" cy="9144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1A365D"/>
                </a:gs>
                <a:gs pos="100000">
                  <a:srgbClr val="2B6CB0"/>
                </a:gs>
              </a:gsLst>
              <a:lin ang="2700000" scaled="1"/>
            </a:gradFill>
            <a:ln/>
          </p:spPr>
        </p:sp>
        <p:sp>
          <p:nvSpPr>
            <p:cNvPr id="11" name="Shape 9"/>
            <p:cNvSpPr/>
            <p:nvPr/>
          </p:nvSpPr>
          <p:spPr>
            <a:xfrm>
              <a:off x="4130873" y="2571750"/>
              <a:ext cx="428625" cy="342900"/>
            </a:xfrm>
            <a:custGeom>
              <a:avLst/>
              <a:gdLst/>
              <a:ahLst/>
              <a:cxnLst/>
              <a:rect l="l" t="t" r="r" b="b"/>
              <a:pathLst>
                <a:path w="428625" h="342900">
                  <a:moveTo>
                    <a:pt x="214313" y="10716"/>
                  </a:moveTo>
                  <a:cubicBezTo>
                    <a:pt x="252754" y="10716"/>
                    <a:pt x="283964" y="41925"/>
                    <a:pt x="283964" y="80367"/>
                  </a:cubicBezTo>
                  <a:cubicBezTo>
                    <a:pt x="283964" y="118809"/>
                    <a:pt x="252754" y="150019"/>
                    <a:pt x="214313" y="150019"/>
                  </a:cubicBezTo>
                  <a:cubicBezTo>
                    <a:pt x="175871" y="150019"/>
                    <a:pt x="144661" y="118809"/>
                    <a:pt x="144661" y="80367"/>
                  </a:cubicBezTo>
                  <a:cubicBezTo>
                    <a:pt x="144661" y="41925"/>
                    <a:pt x="175871" y="10716"/>
                    <a:pt x="214313" y="10716"/>
                  </a:cubicBezTo>
                  <a:close/>
                  <a:moveTo>
                    <a:pt x="64294" y="58936"/>
                  </a:moveTo>
                  <a:cubicBezTo>
                    <a:pt x="90907" y="58936"/>
                    <a:pt x="112514" y="80543"/>
                    <a:pt x="112514" y="107156"/>
                  </a:cubicBezTo>
                  <a:cubicBezTo>
                    <a:pt x="112514" y="133770"/>
                    <a:pt x="90907" y="155377"/>
                    <a:pt x="64294" y="155377"/>
                  </a:cubicBezTo>
                  <a:cubicBezTo>
                    <a:pt x="37680" y="155377"/>
                    <a:pt x="16073" y="133770"/>
                    <a:pt x="16073" y="107156"/>
                  </a:cubicBezTo>
                  <a:cubicBezTo>
                    <a:pt x="16073" y="80543"/>
                    <a:pt x="37680" y="58936"/>
                    <a:pt x="64294" y="58936"/>
                  </a:cubicBezTo>
                  <a:close/>
                  <a:moveTo>
                    <a:pt x="0" y="278606"/>
                  </a:moveTo>
                  <a:cubicBezTo>
                    <a:pt x="0" y="231257"/>
                    <a:pt x="38375" y="192881"/>
                    <a:pt x="85725" y="192881"/>
                  </a:cubicBezTo>
                  <a:cubicBezTo>
                    <a:pt x="94298" y="192881"/>
                    <a:pt x="102602" y="194154"/>
                    <a:pt x="110438" y="196498"/>
                  </a:cubicBezTo>
                  <a:cubicBezTo>
                    <a:pt x="88404" y="221144"/>
                    <a:pt x="75009" y="253692"/>
                    <a:pt x="75009" y="289322"/>
                  </a:cubicBezTo>
                  <a:lnTo>
                    <a:pt x="75009" y="300038"/>
                  </a:lnTo>
                  <a:cubicBezTo>
                    <a:pt x="75009" y="307672"/>
                    <a:pt x="76617" y="314905"/>
                    <a:pt x="79497" y="321469"/>
                  </a:cubicBezTo>
                  <a:lnTo>
                    <a:pt x="21431" y="321469"/>
                  </a:lnTo>
                  <a:cubicBezTo>
                    <a:pt x="9577" y="321469"/>
                    <a:pt x="0" y="311892"/>
                    <a:pt x="0" y="300038"/>
                  </a:cubicBezTo>
                  <a:lnTo>
                    <a:pt x="0" y="278606"/>
                  </a:lnTo>
                  <a:close/>
                  <a:moveTo>
                    <a:pt x="349128" y="321469"/>
                  </a:moveTo>
                  <a:cubicBezTo>
                    <a:pt x="352008" y="314905"/>
                    <a:pt x="353616" y="307672"/>
                    <a:pt x="353616" y="300038"/>
                  </a:cubicBezTo>
                  <a:lnTo>
                    <a:pt x="353616" y="289322"/>
                  </a:lnTo>
                  <a:cubicBezTo>
                    <a:pt x="353616" y="253692"/>
                    <a:pt x="340221" y="221144"/>
                    <a:pt x="318187" y="196498"/>
                  </a:cubicBezTo>
                  <a:cubicBezTo>
                    <a:pt x="326023" y="194154"/>
                    <a:pt x="334328" y="192881"/>
                    <a:pt x="342900" y="192881"/>
                  </a:cubicBezTo>
                  <a:cubicBezTo>
                    <a:pt x="390250" y="192881"/>
                    <a:pt x="428625" y="231257"/>
                    <a:pt x="428625" y="278606"/>
                  </a:cubicBezTo>
                  <a:lnTo>
                    <a:pt x="428625" y="300038"/>
                  </a:lnTo>
                  <a:cubicBezTo>
                    <a:pt x="428625" y="311892"/>
                    <a:pt x="419048" y="321469"/>
                    <a:pt x="407194" y="321469"/>
                  </a:cubicBezTo>
                  <a:lnTo>
                    <a:pt x="349128" y="321469"/>
                  </a:lnTo>
                  <a:close/>
                  <a:moveTo>
                    <a:pt x="316111" y="107156"/>
                  </a:moveTo>
                  <a:cubicBezTo>
                    <a:pt x="316111" y="80543"/>
                    <a:pt x="337718" y="58936"/>
                    <a:pt x="364331" y="58936"/>
                  </a:cubicBezTo>
                  <a:cubicBezTo>
                    <a:pt x="390945" y="58936"/>
                    <a:pt x="412552" y="80543"/>
                    <a:pt x="412552" y="107156"/>
                  </a:cubicBezTo>
                  <a:cubicBezTo>
                    <a:pt x="412552" y="133770"/>
                    <a:pt x="390945" y="155377"/>
                    <a:pt x="364331" y="155377"/>
                  </a:cubicBezTo>
                  <a:cubicBezTo>
                    <a:pt x="337718" y="155377"/>
                    <a:pt x="316111" y="133770"/>
                    <a:pt x="316111" y="107156"/>
                  </a:cubicBezTo>
                  <a:close/>
                  <a:moveTo>
                    <a:pt x="107156" y="289322"/>
                  </a:moveTo>
                  <a:cubicBezTo>
                    <a:pt x="107156" y="230118"/>
                    <a:pt x="155109" y="182166"/>
                    <a:pt x="214313" y="182166"/>
                  </a:cubicBezTo>
                  <a:cubicBezTo>
                    <a:pt x="273516" y="182166"/>
                    <a:pt x="321469" y="230118"/>
                    <a:pt x="321469" y="289322"/>
                  </a:cubicBezTo>
                  <a:lnTo>
                    <a:pt x="321469" y="300038"/>
                  </a:lnTo>
                  <a:cubicBezTo>
                    <a:pt x="321469" y="311892"/>
                    <a:pt x="311892" y="321469"/>
                    <a:pt x="300038" y="321469"/>
                  </a:cubicBezTo>
                  <a:lnTo>
                    <a:pt x="128588" y="321469"/>
                  </a:lnTo>
                  <a:cubicBezTo>
                    <a:pt x="116733" y="321469"/>
                    <a:pt x="107156" y="311892"/>
                    <a:pt x="107156" y="300038"/>
                  </a:cubicBezTo>
                  <a:lnTo>
                    <a:pt x="107156" y="289322"/>
                  </a:lnTo>
                  <a:close/>
                </a:path>
              </a:pathLst>
            </a:custGeom>
            <a:solidFill>
              <a:srgbClr val="FFFFFF"/>
            </a:solidFill>
            <a:ln/>
          </p:spPr>
        </p:sp>
      </p:grpSp>
      <p:sp>
        <p:nvSpPr>
          <p:cNvPr id="12" name="Text 10"/>
          <p:cNvSpPr/>
          <p:nvPr/>
        </p:nvSpPr>
        <p:spPr>
          <a:xfrm>
            <a:off x="1045593" y="1221598"/>
            <a:ext cx="26860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Получатели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045593" y="1416958"/>
            <a:ext cx="287655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2800" b="1" dirty="0">
                <a:solidFill>
                  <a:srgbClr val="4299E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1 343 925</a:t>
            </a:r>
            <a:r>
              <a:rPr lang="ru-RU" sz="2800" b="1" dirty="0">
                <a:solidFill>
                  <a:srgbClr val="4299E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lang="ru-RU" sz="1350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чел.</a:t>
            </a:r>
            <a:endParaRPr lang="en-US" sz="1350" dirty="0">
              <a:solidFill>
                <a:srgbClr val="2B6CB0"/>
              </a:solidFill>
              <a:latin typeface="MiSans" pitchFamily="34" charset="0"/>
              <a:ea typeface="MiSans" pitchFamily="34" charset="-122"/>
              <a:cs typeface="MiSans" pitchFamily="34" charset="-120"/>
            </a:endParaRPr>
          </a:p>
        </p:txBody>
      </p:sp>
      <p:grpSp>
        <p:nvGrpSpPr>
          <p:cNvPr id="43" name="Группа 42">
            <a:extLst>
              <a:ext uri="{FF2B5EF4-FFF2-40B4-BE49-F238E27FC236}">
                <a16:creationId xmlns:a16="http://schemas.microsoft.com/office/drawing/2014/main" id="{C9207EE3-40FD-4A07-A7AB-65EFABEF82F9}"/>
              </a:ext>
            </a:extLst>
          </p:cNvPr>
          <p:cNvGrpSpPr/>
          <p:nvPr/>
        </p:nvGrpSpPr>
        <p:grpSpPr>
          <a:xfrm>
            <a:off x="3300754" y="1314151"/>
            <a:ext cx="512406" cy="512406"/>
            <a:chOff x="7389540" y="2286000"/>
            <a:chExt cx="914400" cy="914400"/>
          </a:xfrm>
        </p:grpSpPr>
        <p:sp>
          <p:nvSpPr>
            <p:cNvPr id="17" name="Shape 15"/>
            <p:cNvSpPr/>
            <p:nvPr/>
          </p:nvSpPr>
          <p:spPr>
            <a:xfrm>
              <a:off x="7389540" y="2286000"/>
              <a:ext cx="914400" cy="9144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4299E1"/>
                </a:gs>
                <a:gs pos="100000">
                  <a:srgbClr val="1A365D"/>
                </a:gs>
              </a:gsLst>
              <a:lin ang="2700000" scaled="1"/>
            </a:gradFill>
            <a:ln/>
          </p:spPr>
        </p:sp>
        <p:sp>
          <p:nvSpPr>
            <p:cNvPr id="18" name="Shape 16"/>
            <p:cNvSpPr/>
            <p:nvPr/>
          </p:nvSpPr>
          <p:spPr>
            <a:xfrm>
              <a:off x="7675290" y="2571750"/>
              <a:ext cx="342900" cy="342900"/>
            </a:xfrm>
            <a:custGeom>
              <a:avLst/>
              <a:gdLst/>
              <a:ahLst/>
              <a:cxnLst/>
              <a:rect l="l" t="t" r="r" b="b"/>
              <a:pathLst>
                <a:path w="342900" h="342900">
                  <a:moveTo>
                    <a:pt x="85725" y="64294"/>
                  </a:moveTo>
                  <a:lnTo>
                    <a:pt x="85725" y="53578"/>
                  </a:lnTo>
                  <a:cubicBezTo>
                    <a:pt x="85725" y="23976"/>
                    <a:pt x="143321" y="0"/>
                    <a:pt x="214313" y="0"/>
                  </a:cubicBezTo>
                  <a:cubicBezTo>
                    <a:pt x="285304" y="0"/>
                    <a:pt x="342900" y="23976"/>
                    <a:pt x="342900" y="53578"/>
                  </a:cubicBezTo>
                  <a:lnTo>
                    <a:pt x="342900" y="64294"/>
                  </a:lnTo>
                  <a:cubicBezTo>
                    <a:pt x="342900" y="84787"/>
                    <a:pt x="315240" y="102602"/>
                    <a:pt x="274588" y="111643"/>
                  </a:cubicBezTo>
                  <a:cubicBezTo>
                    <a:pt x="272981" y="109768"/>
                    <a:pt x="271306" y="107960"/>
                    <a:pt x="269632" y="106286"/>
                  </a:cubicBezTo>
                  <a:cubicBezTo>
                    <a:pt x="259251" y="96039"/>
                    <a:pt x="245857" y="88270"/>
                    <a:pt x="231859" y="82510"/>
                  </a:cubicBezTo>
                  <a:cubicBezTo>
                    <a:pt x="203798" y="70790"/>
                    <a:pt x="167231" y="64361"/>
                    <a:pt x="128588" y="64361"/>
                  </a:cubicBezTo>
                  <a:cubicBezTo>
                    <a:pt x="113920" y="64361"/>
                    <a:pt x="99588" y="65298"/>
                    <a:pt x="85859" y="67107"/>
                  </a:cubicBezTo>
                  <a:cubicBezTo>
                    <a:pt x="85725" y="66236"/>
                    <a:pt x="85725" y="65298"/>
                    <a:pt x="85725" y="64361"/>
                  </a:cubicBezTo>
                  <a:close/>
                  <a:moveTo>
                    <a:pt x="289322" y="236413"/>
                  </a:moveTo>
                  <a:lnTo>
                    <a:pt x="289322" y="205472"/>
                  </a:lnTo>
                  <a:cubicBezTo>
                    <a:pt x="299435" y="202860"/>
                    <a:pt x="308945" y="199779"/>
                    <a:pt x="317584" y="196163"/>
                  </a:cubicBezTo>
                  <a:cubicBezTo>
                    <a:pt x="326425" y="192479"/>
                    <a:pt x="335064" y="187992"/>
                    <a:pt x="342900" y="182567"/>
                  </a:cubicBezTo>
                  <a:lnTo>
                    <a:pt x="342900" y="192881"/>
                  </a:lnTo>
                  <a:cubicBezTo>
                    <a:pt x="342900" y="210830"/>
                    <a:pt x="321804" y="226702"/>
                    <a:pt x="289322" y="236413"/>
                  </a:cubicBezTo>
                  <a:close/>
                  <a:moveTo>
                    <a:pt x="289322" y="172120"/>
                  </a:moveTo>
                  <a:lnTo>
                    <a:pt x="289322" y="150019"/>
                  </a:lnTo>
                  <a:cubicBezTo>
                    <a:pt x="289322" y="147005"/>
                    <a:pt x="289054" y="144125"/>
                    <a:pt x="288652" y="141312"/>
                  </a:cubicBezTo>
                  <a:cubicBezTo>
                    <a:pt x="299033" y="138700"/>
                    <a:pt x="308744" y="135553"/>
                    <a:pt x="317584" y="131802"/>
                  </a:cubicBezTo>
                  <a:cubicBezTo>
                    <a:pt x="326425" y="128052"/>
                    <a:pt x="335064" y="123632"/>
                    <a:pt x="342900" y="118207"/>
                  </a:cubicBezTo>
                  <a:lnTo>
                    <a:pt x="342900" y="128521"/>
                  </a:lnTo>
                  <a:cubicBezTo>
                    <a:pt x="342900" y="146469"/>
                    <a:pt x="321804" y="162342"/>
                    <a:pt x="289322" y="172053"/>
                  </a:cubicBezTo>
                  <a:close/>
                  <a:moveTo>
                    <a:pt x="0" y="160734"/>
                  </a:moveTo>
                  <a:lnTo>
                    <a:pt x="0" y="150019"/>
                  </a:lnTo>
                  <a:cubicBezTo>
                    <a:pt x="0" y="120417"/>
                    <a:pt x="57596" y="96441"/>
                    <a:pt x="128588" y="96441"/>
                  </a:cubicBezTo>
                  <a:cubicBezTo>
                    <a:pt x="199579" y="96441"/>
                    <a:pt x="257175" y="120417"/>
                    <a:pt x="257175" y="150019"/>
                  </a:cubicBezTo>
                  <a:lnTo>
                    <a:pt x="257175" y="160734"/>
                  </a:lnTo>
                  <a:cubicBezTo>
                    <a:pt x="257175" y="190336"/>
                    <a:pt x="199579" y="214313"/>
                    <a:pt x="128588" y="214313"/>
                  </a:cubicBezTo>
                  <a:cubicBezTo>
                    <a:pt x="57596" y="214313"/>
                    <a:pt x="0" y="190336"/>
                    <a:pt x="0" y="160734"/>
                  </a:cubicBezTo>
                  <a:close/>
                  <a:moveTo>
                    <a:pt x="257175" y="225028"/>
                  </a:moveTo>
                  <a:cubicBezTo>
                    <a:pt x="257175" y="254630"/>
                    <a:pt x="199579" y="278606"/>
                    <a:pt x="128588" y="278606"/>
                  </a:cubicBezTo>
                  <a:cubicBezTo>
                    <a:pt x="57596" y="278606"/>
                    <a:pt x="0" y="254630"/>
                    <a:pt x="0" y="225028"/>
                  </a:cubicBezTo>
                  <a:lnTo>
                    <a:pt x="0" y="214714"/>
                  </a:lnTo>
                  <a:cubicBezTo>
                    <a:pt x="7769" y="220139"/>
                    <a:pt x="16408" y="224559"/>
                    <a:pt x="25316" y="228310"/>
                  </a:cubicBezTo>
                  <a:cubicBezTo>
                    <a:pt x="53377" y="240030"/>
                    <a:pt x="89944" y="246459"/>
                    <a:pt x="128588" y="246459"/>
                  </a:cubicBezTo>
                  <a:cubicBezTo>
                    <a:pt x="167231" y="246459"/>
                    <a:pt x="203798" y="239963"/>
                    <a:pt x="231859" y="228310"/>
                  </a:cubicBezTo>
                  <a:cubicBezTo>
                    <a:pt x="240700" y="224626"/>
                    <a:pt x="249339" y="220139"/>
                    <a:pt x="257175" y="214714"/>
                  </a:cubicBezTo>
                  <a:lnTo>
                    <a:pt x="257175" y="225028"/>
                  </a:lnTo>
                  <a:close/>
                  <a:moveTo>
                    <a:pt x="257175" y="279008"/>
                  </a:moveTo>
                  <a:lnTo>
                    <a:pt x="257175" y="289322"/>
                  </a:lnTo>
                  <a:cubicBezTo>
                    <a:pt x="257175" y="318924"/>
                    <a:pt x="199579" y="342900"/>
                    <a:pt x="128588" y="342900"/>
                  </a:cubicBezTo>
                  <a:cubicBezTo>
                    <a:pt x="57596" y="342900"/>
                    <a:pt x="0" y="318924"/>
                    <a:pt x="0" y="289322"/>
                  </a:cubicBezTo>
                  <a:lnTo>
                    <a:pt x="0" y="279008"/>
                  </a:lnTo>
                  <a:cubicBezTo>
                    <a:pt x="7769" y="284433"/>
                    <a:pt x="16408" y="288853"/>
                    <a:pt x="25316" y="292604"/>
                  </a:cubicBezTo>
                  <a:cubicBezTo>
                    <a:pt x="53377" y="304324"/>
                    <a:pt x="89944" y="310753"/>
                    <a:pt x="128588" y="310753"/>
                  </a:cubicBezTo>
                  <a:cubicBezTo>
                    <a:pt x="167231" y="310753"/>
                    <a:pt x="203798" y="304257"/>
                    <a:pt x="231859" y="292604"/>
                  </a:cubicBezTo>
                  <a:cubicBezTo>
                    <a:pt x="240700" y="288920"/>
                    <a:pt x="249339" y="284433"/>
                    <a:pt x="257175" y="279008"/>
                  </a:cubicBezTo>
                  <a:close/>
                </a:path>
              </a:pathLst>
            </a:custGeom>
            <a:solidFill>
              <a:srgbClr val="FFFFFF"/>
            </a:solidFill>
            <a:ln/>
          </p:spPr>
        </p:sp>
      </p:grpSp>
      <p:sp>
        <p:nvSpPr>
          <p:cNvPr id="19" name="Text 17"/>
          <p:cNvSpPr/>
          <p:nvPr/>
        </p:nvSpPr>
        <p:spPr>
          <a:xfrm>
            <a:off x="3973287" y="1221598"/>
            <a:ext cx="26860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Сумма выплат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3973287" y="1492033"/>
            <a:ext cx="287655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2800" b="1" dirty="0">
                <a:solidFill>
                  <a:srgbClr val="4299E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922,4</a:t>
            </a:r>
            <a:endParaRPr lang="en-US" sz="2800" dirty="0"/>
          </a:p>
        </p:txBody>
      </p:sp>
      <p:sp>
        <p:nvSpPr>
          <p:cNvPr id="21" name="Text 19"/>
          <p:cNvSpPr/>
          <p:nvPr/>
        </p:nvSpPr>
        <p:spPr>
          <a:xfrm>
            <a:off x="4186140" y="1558278"/>
            <a:ext cx="26765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млрд. тенге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416719" y="6323766"/>
            <a:ext cx="100013" cy="133350"/>
          </a:xfrm>
          <a:custGeom>
            <a:avLst/>
            <a:gdLst/>
            <a:ahLst/>
            <a:cxnLst/>
            <a:rect l="l" t="t" r="r" b="b"/>
            <a:pathLst>
              <a:path w="100013" h="133350">
                <a:moveTo>
                  <a:pt x="16669" y="0"/>
                </a:moveTo>
                <a:cubicBezTo>
                  <a:pt x="7475" y="0"/>
                  <a:pt x="0" y="7475"/>
                  <a:pt x="0" y="16669"/>
                </a:cubicBezTo>
                <a:lnTo>
                  <a:pt x="0" y="116681"/>
                </a:lnTo>
                <a:cubicBezTo>
                  <a:pt x="0" y="125875"/>
                  <a:pt x="7475" y="133350"/>
                  <a:pt x="16669" y="133350"/>
                </a:cubicBezTo>
                <a:lnTo>
                  <a:pt x="83344" y="133350"/>
                </a:lnTo>
                <a:cubicBezTo>
                  <a:pt x="92538" y="133350"/>
                  <a:pt x="100013" y="125875"/>
                  <a:pt x="100013" y="116681"/>
                </a:cubicBezTo>
                <a:lnTo>
                  <a:pt x="100013" y="16669"/>
                </a:lnTo>
                <a:cubicBezTo>
                  <a:pt x="100013" y="7475"/>
                  <a:pt x="92538" y="0"/>
                  <a:pt x="83344" y="0"/>
                </a:cubicBezTo>
                <a:lnTo>
                  <a:pt x="16669" y="0"/>
                </a:lnTo>
                <a:close/>
                <a:moveTo>
                  <a:pt x="45839" y="91678"/>
                </a:moveTo>
                <a:lnTo>
                  <a:pt x="54173" y="91678"/>
                </a:lnTo>
                <a:cubicBezTo>
                  <a:pt x="58783" y="91678"/>
                  <a:pt x="62508" y="95403"/>
                  <a:pt x="62508" y="100013"/>
                </a:cubicBezTo>
                <a:lnTo>
                  <a:pt x="62508" y="120848"/>
                </a:lnTo>
                <a:lnTo>
                  <a:pt x="37505" y="120848"/>
                </a:lnTo>
                <a:lnTo>
                  <a:pt x="37505" y="100013"/>
                </a:lnTo>
                <a:cubicBezTo>
                  <a:pt x="37505" y="95403"/>
                  <a:pt x="41229" y="91678"/>
                  <a:pt x="45839" y="91678"/>
                </a:cubicBezTo>
                <a:close/>
                <a:moveTo>
                  <a:pt x="25003" y="29170"/>
                </a:moveTo>
                <a:cubicBezTo>
                  <a:pt x="25003" y="26878"/>
                  <a:pt x="26878" y="25003"/>
                  <a:pt x="29170" y="25003"/>
                </a:cubicBezTo>
                <a:lnTo>
                  <a:pt x="37505" y="25003"/>
                </a:lnTo>
                <a:cubicBezTo>
                  <a:pt x="39797" y="25003"/>
                  <a:pt x="41672" y="26878"/>
                  <a:pt x="41672" y="29170"/>
                </a:cubicBezTo>
                <a:lnTo>
                  <a:pt x="41672" y="37505"/>
                </a:lnTo>
                <a:cubicBezTo>
                  <a:pt x="41672" y="39797"/>
                  <a:pt x="39797" y="41672"/>
                  <a:pt x="37505" y="41672"/>
                </a:cubicBezTo>
                <a:lnTo>
                  <a:pt x="29170" y="41672"/>
                </a:lnTo>
                <a:cubicBezTo>
                  <a:pt x="26878" y="41672"/>
                  <a:pt x="25003" y="39797"/>
                  <a:pt x="25003" y="37505"/>
                </a:cubicBezTo>
                <a:lnTo>
                  <a:pt x="25003" y="29170"/>
                </a:lnTo>
                <a:close/>
                <a:moveTo>
                  <a:pt x="62508" y="25003"/>
                </a:moveTo>
                <a:lnTo>
                  <a:pt x="70842" y="25003"/>
                </a:lnTo>
                <a:cubicBezTo>
                  <a:pt x="73134" y="25003"/>
                  <a:pt x="75009" y="26878"/>
                  <a:pt x="75009" y="29170"/>
                </a:cubicBezTo>
                <a:lnTo>
                  <a:pt x="75009" y="37505"/>
                </a:lnTo>
                <a:cubicBezTo>
                  <a:pt x="75009" y="39797"/>
                  <a:pt x="73134" y="41672"/>
                  <a:pt x="70842" y="41672"/>
                </a:cubicBezTo>
                <a:lnTo>
                  <a:pt x="62508" y="41672"/>
                </a:lnTo>
                <a:cubicBezTo>
                  <a:pt x="60216" y="41672"/>
                  <a:pt x="58341" y="39797"/>
                  <a:pt x="58341" y="37505"/>
                </a:cubicBezTo>
                <a:lnTo>
                  <a:pt x="58341" y="29170"/>
                </a:lnTo>
                <a:cubicBezTo>
                  <a:pt x="58341" y="26878"/>
                  <a:pt x="60216" y="25003"/>
                  <a:pt x="62508" y="25003"/>
                </a:cubicBezTo>
                <a:close/>
                <a:moveTo>
                  <a:pt x="25003" y="62508"/>
                </a:moveTo>
                <a:cubicBezTo>
                  <a:pt x="25003" y="60216"/>
                  <a:pt x="26878" y="58341"/>
                  <a:pt x="29170" y="58341"/>
                </a:cubicBezTo>
                <a:lnTo>
                  <a:pt x="37505" y="58341"/>
                </a:lnTo>
                <a:cubicBezTo>
                  <a:pt x="39797" y="58341"/>
                  <a:pt x="41672" y="60216"/>
                  <a:pt x="41672" y="62508"/>
                </a:cubicBezTo>
                <a:lnTo>
                  <a:pt x="41672" y="70842"/>
                </a:lnTo>
                <a:cubicBezTo>
                  <a:pt x="41672" y="73134"/>
                  <a:pt x="39797" y="75009"/>
                  <a:pt x="37505" y="75009"/>
                </a:cubicBezTo>
                <a:lnTo>
                  <a:pt x="29170" y="75009"/>
                </a:lnTo>
                <a:cubicBezTo>
                  <a:pt x="26878" y="75009"/>
                  <a:pt x="25003" y="73134"/>
                  <a:pt x="25003" y="70842"/>
                </a:cubicBezTo>
                <a:lnTo>
                  <a:pt x="25003" y="62508"/>
                </a:lnTo>
                <a:close/>
                <a:moveTo>
                  <a:pt x="62508" y="58341"/>
                </a:moveTo>
                <a:lnTo>
                  <a:pt x="70842" y="58341"/>
                </a:lnTo>
                <a:cubicBezTo>
                  <a:pt x="73134" y="58341"/>
                  <a:pt x="75009" y="60216"/>
                  <a:pt x="75009" y="62508"/>
                </a:cubicBezTo>
                <a:lnTo>
                  <a:pt x="75009" y="70842"/>
                </a:lnTo>
                <a:cubicBezTo>
                  <a:pt x="75009" y="73134"/>
                  <a:pt x="73134" y="75009"/>
                  <a:pt x="70842" y="75009"/>
                </a:cubicBezTo>
                <a:lnTo>
                  <a:pt x="62508" y="75009"/>
                </a:lnTo>
                <a:cubicBezTo>
                  <a:pt x="60216" y="75009"/>
                  <a:pt x="58341" y="73134"/>
                  <a:pt x="58341" y="70842"/>
                </a:cubicBezTo>
                <a:lnTo>
                  <a:pt x="58341" y="62508"/>
                </a:lnTo>
                <a:cubicBezTo>
                  <a:pt x="58341" y="60216"/>
                  <a:pt x="60216" y="58341"/>
                  <a:pt x="62508" y="58341"/>
                </a:cubicBezTo>
                <a:close/>
              </a:path>
            </a:pathLst>
          </a:custGeom>
          <a:solidFill>
            <a:srgbClr val="2B6CB0"/>
          </a:solidFill>
          <a:ln/>
        </p:spPr>
      </p:sp>
      <p:sp>
        <p:nvSpPr>
          <p:cNvPr id="35" name="Text 33"/>
          <p:cNvSpPr/>
          <p:nvPr/>
        </p:nvSpPr>
        <p:spPr>
          <a:xfrm>
            <a:off x="623888" y="6295191"/>
            <a:ext cx="828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АО «ГФСС»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11701510" y="6321476"/>
            <a:ext cx="190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15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4" name="Таблица 43">
            <a:extLst>
              <a:ext uri="{FF2B5EF4-FFF2-40B4-BE49-F238E27FC236}">
                <a16:creationId xmlns:a16="http://schemas.microsoft.com/office/drawing/2014/main" id="{D76FDD17-BCD8-E4CF-9BB0-7614B3D6EF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9753658"/>
              </p:ext>
            </p:extLst>
          </p:nvPr>
        </p:nvGraphicFramePr>
        <p:xfrm>
          <a:off x="862519" y="2094024"/>
          <a:ext cx="11029491" cy="37752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7293">
                  <a:extLst>
                    <a:ext uri="{9D8B030D-6E8A-4147-A177-3AD203B41FA5}">
                      <a16:colId xmlns:a16="http://schemas.microsoft.com/office/drawing/2014/main" val="3619938657"/>
                    </a:ext>
                  </a:extLst>
                </a:gridCol>
                <a:gridCol w="1236411">
                  <a:extLst>
                    <a:ext uri="{9D8B030D-6E8A-4147-A177-3AD203B41FA5}">
                      <a16:colId xmlns:a16="http://schemas.microsoft.com/office/drawing/2014/main" val="4224631425"/>
                    </a:ext>
                  </a:extLst>
                </a:gridCol>
                <a:gridCol w="1026523">
                  <a:extLst>
                    <a:ext uri="{9D8B030D-6E8A-4147-A177-3AD203B41FA5}">
                      <a16:colId xmlns:a16="http://schemas.microsoft.com/office/drawing/2014/main" val="3515339837"/>
                    </a:ext>
                  </a:extLst>
                </a:gridCol>
                <a:gridCol w="1026367">
                  <a:extLst>
                    <a:ext uri="{9D8B030D-6E8A-4147-A177-3AD203B41FA5}">
                      <a16:colId xmlns:a16="http://schemas.microsoft.com/office/drawing/2014/main" val="2168131912"/>
                    </a:ext>
                  </a:extLst>
                </a:gridCol>
                <a:gridCol w="1231641">
                  <a:extLst>
                    <a:ext uri="{9D8B030D-6E8A-4147-A177-3AD203B41FA5}">
                      <a16:colId xmlns:a16="http://schemas.microsoft.com/office/drawing/2014/main" val="2491396500"/>
                    </a:ext>
                  </a:extLst>
                </a:gridCol>
                <a:gridCol w="1557119">
                  <a:extLst>
                    <a:ext uri="{9D8B030D-6E8A-4147-A177-3AD203B41FA5}">
                      <a16:colId xmlns:a16="http://schemas.microsoft.com/office/drawing/2014/main" val="272227924"/>
                    </a:ext>
                  </a:extLst>
                </a:gridCol>
                <a:gridCol w="1028417">
                  <a:extLst>
                    <a:ext uri="{9D8B030D-6E8A-4147-A177-3AD203B41FA5}">
                      <a16:colId xmlns:a16="http://schemas.microsoft.com/office/drawing/2014/main" val="2056742337"/>
                    </a:ext>
                  </a:extLst>
                </a:gridCol>
                <a:gridCol w="1135633">
                  <a:extLst>
                    <a:ext uri="{9D8B030D-6E8A-4147-A177-3AD203B41FA5}">
                      <a16:colId xmlns:a16="http://schemas.microsoft.com/office/drawing/2014/main" val="3075290396"/>
                    </a:ext>
                  </a:extLst>
                </a:gridCol>
                <a:gridCol w="1210087">
                  <a:extLst>
                    <a:ext uri="{9D8B030D-6E8A-4147-A177-3AD203B41FA5}">
                      <a16:colId xmlns:a16="http://schemas.microsoft.com/office/drawing/2014/main" val="3674421081"/>
                    </a:ext>
                  </a:extLst>
                </a:gridCol>
              </a:tblGrid>
              <a:tr h="806568">
                <a:tc>
                  <a:txBody>
                    <a:bodyPr/>
                    <a:lstStyle/>
                    <a:p>
                      <a:r>
                        <a:rPr lang="kk-KZ" sz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Виды выплат</a:t>
                      </a:r>
                      <a:endParaRPr lang="ru-KZ" sz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99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Число получателей, чел</a:t>
                      </a:r>
                      <a:endParaRPr lang="ru-KZ" sz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99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Женщины, чел</a:t>
                      </a:r>
                      <a:endParaRPr lang="ru-KZ" sz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99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Мужчины, чел</a:t>
                      </a:r>
                      <a:endParaRPr lang="ru-KZ" sz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99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СМД, </a:t>
                      </a:r>
                    </a:p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тенге</a:t>
                      </a:r>
                      <a:endParaRPr lang="ru-KZ" sz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99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Средний назначенный размер, тенге</a:t>
                      </a:r>
                      <a:endParaRPr lang="ru-KZ" sz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99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Средний возраст,</a:t>
                      </a:r>
                    </a:p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лет</a:t>
                      </a:r>
                      <a:endParaRPr lang="ru-KZ" sz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99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Средний стаж участия, </a:t>
                      </a:r>
                    </a:p>
                    <a:p>
                      <a:pPr algn="ctr"/>
                      <a:r>
                        <a:rPr lang="kk-KZ" sz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мес</a:t>
                      </a:r>
                      <a:endParaRPr lang="ru-KZ" sz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99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Средний размер выплаты, тенге</a:t>
                      </a:r>
                      <a:endParaRPr lang="ru-KZ" sz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299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8988461"/>
                  </a:ext>
                </a:extLst>
              </a:tr>
              <a:tr h="627527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Утрата трудоспособности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101 473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42 913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58 560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197 272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72 409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147,2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48 096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7095843"/>
                  </a:ext>
                </a:extLst>
              </a:tr>
              <a:tr h="543624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Потеря </a:t>
                      </a:r>
                    </a:p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кормильца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68 639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55 290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13 349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203 890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73 306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137,9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49 523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8162387"/>
                  </a:ext>
                </a:extLst>
              </a:tr>
              <a:tr h="632033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Потеря работы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354 221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178 002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176 219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196 146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92 309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88,9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101 297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8663401"/>
                  </a:ext>
                </a:extLst>
              </a:tr>
              <a:tr h="578498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Беременность</a:t>
                      </a:r>
                    </a:p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 роды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200 798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200 798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331 524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1 415 135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9,9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1 484 398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3378956"/>
                  </a:ext>
                </a:extLst>
              </a:tr>
              <a:tr h="570608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Уход за ребенком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618 794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617 696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1 098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205 873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85 993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57,1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86 900</a:t>
                      </a:r>
                      <a:endParaRPr lang="ru-KZ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1748202"/>
                  </a:ext>
                </a:extLst>
              </a:tr>
            </a:tbl>
          </a:graphicData>
        </a:graphic>
      </p:graphicFrame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5085357A-2E16-DABE-2609-8F1386BEC9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430" y="2996491"/>
            <a:ext cx="286537" cy="359695"/>
          </a:xfrm>
          <a:prstGeom prst="rect">
            <a:avLst/>
          </a:prstGeom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B23CC1D3-A4AF-BAA8-4373-8C831B789A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656" y="3619677"/>
            <a:ext cx="371888" cy="329213"/>
          </a:xfrm>
          <a:prstGeom prst="rect">
            <a:avLst/>
          </a:prstGeom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CFC6F200-4132-F751-618C-7AB453B371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9917" y="4116177"/>
            <a:ext cx="627942" cy="524301"/>
          </a:xfrm>
          <a:prstGeom prst="rect">
            <a:avLst/>
          </a:prstGeom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1FCD9780-6764-BA45-83F1-51A338DC2C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3063" y="4799808"/>
            <a:ext cx="249958" cy="451143"/>
          </a:xfrm>
          <a:prstGeom prst="rect">
            <a:avLst/>
          </a:prstGeom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706C5FFF-9798-651F-AB92-03EB7636BA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7165" y="5344273"/>
            <a:ext cx="267274" cy="400912"/>
          </a:xfrm>
          <a:prstGeom prst="rect">
            <a:avLst/>
          </a:prstGeom>
        </p:spPr>
      </p:pic>
      <p:sp>
        <p:nvSpPr>
          <p:cNvPr id="27" name="Text 2">
            <a:extLst>
              <a:ext uri="{FF2B5EF4-FFF2-40B4-BE49-F238E27FC236}">
                <a16:creationId xmlns:a16="http://schemas.microsoft.com/office/drawing/2014/main" id="{BE53B02D-650D-4B2F-8C1A-54660F3712FB}"/>
              </a:ext>
            </a:extLst>
          </p:cNvPr>
          <p:cNvSpPr/>
          <p:nvPr/>
        </p:nvSpPr>
        <p:spPr>
          <a:xfrm>
            <a:off x="937859" y="323850"/>
            <a:ext cx="109632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b="1" kern="0" spc="53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РАЗДЕЛ 0</a:t>
            </a:r>
            <a:r>
              <a:rPr lang="ru-RU" sz="1000" b="1" kern="0" spc="53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2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4F8">
            <a:alpha val="6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1000" y="438150"/>
            <a:ext cx="457200" cy="457200"/>
          </a:xfrm>
          <a:prstGeom prst="roundRect">
            <a:avLst>
              <a:gd name="adj" fmla="val 25000"/>
            </a:avLst>
          </a:prstGeom>
          <a:gradFill flip="none" rotWithShape="1">
            <a:gsLst>
              <a:gs pos="0">
                <a:srgbClr val="1A365D"/>
              </a:gs>
              <a:gs pos="100000">
                <a:srgbClr val="2B6CB0"/>
              </a:gs>
            </a:gsLst>
            <a:lin ang="2700000" scaled="1"/>
          </a:gra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3" name="Shape 1"/>
          <p:cNvSpPr/>
          <p:nvPr/>
        </p:nvSpPr>
        <p:spPr>
          <a:xfrm>
            <a:off x="526256" y="571500"/>
            <a:ext cx="166688" cy="190500"/>
          </a:xfrm>
          <a:custGeom>
            <a:avLst/>
            <a:gdLst/>
            <a:ahLst/>
            <a:cxnLst/>
            <a:rect l="l" t="t" r="r" b="b"/>
            <a:pathLst>
              <a:path w="166688" h="190500">
                <a:moveTo>
                  <a:pt x="71438" y="47625"/>
                </a:moveTo>
                <a:cubicBezTo>
                  <a:pt x="71438" y="27911"/>
                  <a:pt x="55432" y="11906"/>
                  <a:pt x="35719" y="11906"/>
                </a:cubicBezTo>
                <a:cubicBezTo>
                  <a:pt x="16005" y="11906"/>
                  <a:pt x="0" y="27911"/>
                  <a:pt x="0" y="47625"/>
                </a:cubicBezTo>
                <a:cubicBezTo>
                  <a:pt x="0" y="67339"/>
                  <a:pt x="16005" y="83344"/>
                  <a:pt x="35719" y="83344"/>
                </a:cubicBezTo>
                <a:cubicBezTo>
                  <a:pt x="55432" y="83344"/>
                  <a:pt x="71438" y="67339"/>
                  <a:pt x="71438" y="47625"/>
                </a:cubicBezTo>
                <a:close/>
                <a:moveTo>
                  <a:pt x="166688" y="142875"/>
                </a:moveTo>
                <a:cubicBezTo>
                  <a:pt x="166688" y="123161"/>
                  <a:pt x="150682" y="107156"/>
                  <a:pt x="130969" y="107156"/>
                </a:cubicBezTo>
                <a:cubicBezTo>
                  <a:pt x="111255" y="107156"/>
                  <a:pt x="95250" y="123161"/>
                  <a:pt x="95250" y="142875"/>
                </a:cubicBezTo>
                <a:cubicBezTo>
                  <a:pt x="95250" y="162589"/>
                  <a:pt x="111255" y="178594"/>
                  <a:pt x="130969" y="178594"/>
                </a:cubicBezTo>
                <a:cubicBezTo>
                  <a:pt x="150682" y="178594"/>
                  <a:pt x="166688" y="162589"/>
                  <a:pt x="166688" y="142875"/>
                </a:cubicBezTo>
                <a:close/>
                <a:moveTo>
                  <a:pt x="163190" y="32221"/>
                </a:moveTo>
                <a:cubicBezTo>
                  <a:pt x="167841" y="27570"/>
                  <a:pt x="167841" y="20017"/>
                  <a:pt x="163190" y="15367"/>
                </a:cubicBezTo>
                <a:cubicBezTo>
                  <a:pt x="158539" y="10716"/>
                  <a:pt x="150986" y="10716"/>
                  <a:pt x="146335" y="15367"/>
                </a:cubicBezTo>
                <a:lnTo>
                  <a:pt x="3460" y="158242"/>
                </a:lnTo>
                <a:cubicBezTo>
                  <a:pt x="-1191" y="162892"/>
                  <a:pt x="-1191" y="170445"/>
                  <a:pt x="3460" y="175096"/>
                </a:cubicBezTo>
                <a:cubicBezTo>
                  <a:pt x="8111" y="179747"/>
                  <a:pt x="15664" y="179747"/>
                  <a:pt x="20315" y="175096"/>
                </a:cubicBezTo>
                <a:lnTo>
                  <a:pt x="163190" y="32221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5" name="Text 3"/>
          <p:cNvSpPr/>
          <p:nvPr/>
        </p:nvSpPr>
        <p:spPr>
          <a:xfrm>
            <a:off x="952500" y="542623"/>
            <a:ext cx="106489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4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ОСНОВНЫЕ РЕЗУЛЬТАТЫ</a:t>
            </a:r>
            <a:r>
              <a:rPr lang="ru-RU" sz="24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</a:t>
            </a:r>
            <a:r>
              <a:rPr lang="en-US" sz="24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– </a:t>
            </a:r>
            <a:r>
              <a:rPr lang="ru-RU" sz="24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СБАЛАНСИРОВАННОСТЬ ПОТОКОВ ФОНДА</a:t>
            </a:r>
          </a:p>
        </p:txBody>
      </p:sp>
      <p:sp>
        <p:nvSpPr>
          <p:cNvPr id="6" name="Shape 4"/>
          <p:cNvSpPr/>
          <p:nvPr/>
        </p:nvSpPr>
        <p:spPr>
          <a:xfrm>
            <a:off x="381000" y="1028700"/>
            <a:ext cx="914400" cy="381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4299E1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28" name="Shape 26"/>
          <p:cNvSpPr/>
          <p:nvPr/>
        </p:nvSpPr>
        <p:spPr>
          <a:xfrm>
            <a:off x="416719" y="6315075"/>
            <a:ext cx="100013" cy="133350"/>
          </a:xfrm>
          <a:custGeom>
            <a:avLst/>
            <a:gdLst/>
            <a:ahLst/>
            <a:cxnLst/>
            <a:rect l="l" t="t" r="r" b="b"/>
            <a:pathLst>
              <a:path w="100013" h="133350">
                <a:moveTo>
                  <a:pt x="16669" y="0"/>
                </a:moveTo>
                <a:cubicBezTo>
                  <a:pt x="7475" y="0"/>
                  <a:pt x="0" y="7475"/>
                  <a:pt x="0" y="16669"/>
                </a:cubicBezTo>
                <a:lnTo>
                  <a:pt x="0" y="116681"/>
                </a:lnTo>
                <a:cubicBezTo>
                  <a:pt x="0" y="125875"/>
                  <a:pt x="7475" y="133350"/>
                  <a:pt x="16669" y="133350"/>
                </a:cubicBezTo>
                <a:lnTo>
                  <a:pt x="83344" y="133350"/>
                </a:lnTo>
                <a:cubicBezTo>
                  <a:pt x="92538" y="133350"/>
                  <a:pt x="100013" y="125875"/>
                  <a:pt x="100013" y="116681"/>
                </a:cubicBezTo>
                <a:lnTo>
                  <a:pt x="100013" y="16669"/>
                </a:lnTo>
                <a:cubicBezTo>
                  <a:pt x="100013" y="7475"/>
                  <a:pt x="92538" y="0"/>
                  <a:pt x="83344" y="0"/>
                </a:cubicBezTo>
                <a:lnTo>
                  <a:pt x="16669" y="0"/>
                </a:lnTo>
                <a:close/>
                <a:moveTo>
                  <a:pt x="45839" y="91678"/>
                </a:moveTo>
                <a:lnTo>
                  <a:pt x="54173" y="91678"/>
                </a:lnTo>
                <a:cubicBezTo>
                  <a:pt x="58783" y="91678"/>
                  <a:pt x="62508" y="95403"/>
                  <a:pt x="62508" y="100013"/>
                </a:cubicBezTo>
                <a:lnTo>
                  <a:pt x="62508" y="120848"/>
                </a:lnTo>
                <a:lnTo>
                  <a:pt x="37505" y="120848"/>
                </a:lnTo>
                <a:lnTo>
                  <a:pt x="37505" y="100013"/>
                </a:lnTo>
                <a:cubicBezTo>
                  <a:pt x="37505" y="95403"/>
                  <a:pt x="41229" y="91678"/>
                  <a:pt x="45839" y="91678"/>
                </a:cubicBezTo>
                <a:close/>
                <a:moveTo>
                  <a:pt x="25003" y="29170"/>
                </a:moveTo>
                <a:cubicBezTo>
                  <a:pt x="25003" y="26878"/>
                  <a:pt x="26878" y="25003"/>
                  <a:pt x="29170" y="25003"/>
                </a:cubicBezTo>
                <a:lnTo>
                  <a:pt x="37505" y="25003"/>
                </a:lnTo>
                <a:cubicBezTo>
                  <a:pt x="39797" y="25003"/>
                  <a:pt x="41672" y="26878"/>
                  <a:pt x="41672" y="29170"/>
                </a:cubicBezTo>
                <a:lnTo>
                  <a:pt x="41672" y="37505"/>
                </a:lnTo>
                <a:cubicBezTo>
                  <a:pt x="41672" y="39797"/>
                  <a:pt x="39797" y="41672"/>
                  <a:pt x="37505" y="41672"/>
                </a:cubicBezTo>
                <a:lnTo>
                  <a:pt x="29170" y="41672"/>
                </a:lnTo>
                <a:cubicBezTo>
                  <a:pt x="26878" y="41672"/>
                  <a:pt x="25003" y="39797"/>
                  <a:pt x="25003" y="37505"/>
                </a:cubicBezTo>
                <a:lnTo>
                  <a:pt x="25003" y="29170"/>
                </a:lnTo>
                <a:close/>
                <a:moveTo>
                  <a:pt x="62508" y="25003"/>
                </a:moveTo>
                <a:lnTo>
                  <a:pt x="70842" y="25003"/>
                </a:lnTo>
                <a:cubicBezTo>
                  <a:pt x="73134" y="25003"/>
                  <a:pt x="75009" y="26878"/>
                  <a:pt x="75009" y="29170"/>
                </a:cubicBezTo>
                <a:lnTo>
                  <a:pt x="75009" y="37505"/>
                </a:lnTo>
                <a:cubicBezTo>
                  <a:pt x="75009" y="39797"/>
                  <a:pt x="73134" y="41672"/>
                  <a:pt x="70842" y="41672"/>
                </a:cubicBezTo>
                <a:lnTo>
                  <a:pt x="62508" y="41672"/>
                </a:lnTo>
                <a:cubicBezTo>
                  <a:pt x="60216" y="41672"/>
                  <a:pt x="58341" y="39797"/>
                  <a:pt x="58341" y="37505"/>
                </a:cubicBezTo>
                <a:lnTo>
                  <a:pt x="58341" y="29170"/>
                </a:lnTo>
                <a:cubicBezTo>
                  <a:pt x="58341" y="26878"/>
                  <a:pt x="60216" y="25003"/>
                  <a:pt x="62508" y="25003"/>
                </a:cubicBezTo>
                <a:close/>
                <a:moveTo>
                  <a:pt x="25003" y="62508"/>
                </a:moveTo>
                <a:cubicBezTo>
                  <a:pt x="25003" y="60216"/>
                  <a:pt x="26878" y="58341"/>
                  <a:pt x="29170" y="58341"/>
                </a:cubicBezTo>
                <a:lnTo>
                  <a:pt x="37505" y="58341"/>
                </a:lnTo>
                <a:cubicBezTo>
                  <a:pt x="39797" y="58341"/>
                  <a:pt x="41672" y="60216"/>
                  <a:pt x="41672" y="62508"/>
                </a:cubicBezTo>
                <a:lnTo>
                  <a:pt x="41672" y="70842"/>
                </a:lnTo>
                <a:cubicBezTo>
                  <a:pt x="41672" y="73134"/>
                  <a:pt x="39797" y="75009"/>
                  <a:pt x="37505" y="75009"/>
                </a:cubicBezTo>
                <a:lnTo>
                  <a:pt x="29170" y="75009"/>
                </a:lnTo>
                <a:cubicBezTo>
                  <a:pt x="26878" y="75009"/>
                  <a:pt x="25003" y="73134"/>
                  <a:pt x="25003" y="70842"/>
                </a:cubicBezTo>
                <a:lnTo>
                  <a:pt x="25003" y="62508"/>
                </a:lnTo>
                <a:close/>
                <a:moveTo>
                  <a:pt x="62508" y="58341"/>
                </a:moveTo>
                <a:lnTo>
                  <a:pt x="70842" y="58341"/>
                </a:lnTo>
                <a:cubicBezTo>
                  <a:pt x="73134" y="58341"/>
                  <a:pt x="75009" y="60216"/>
                  <a:pt x="75009" y="62508"/>
                </a:cubicBezTo>
                <a:lnTo>
                  <a:pt x="75009" y="70842"/>
                </a:lnTo>
                <a:cubicBezTo>
                  <a:pt x="75009" y="73134"/>
                  <a:pt x="73134" y="75009"/>
                  <a:pt x="70842" y="75009"/>
                </a:cubicBezTo>
                <a:lnTo>
                  <a:pt x="62508" y="75009"/>
                </a:lnTo>
                <a:cubicBezTo>
                  <a:pt x="60216" y="75009"/>
                  <a:pt x="58341" y="73134"/>
                  <a:pt x="58341" y="70842"/>
                </a:cubicBezTo>
                <a:lnTo>
                  <a:pt x="58341" y="62508"/>
                </a:lnTo>
                <a:cubicBezTo>
                  <a:pt x="58341" y="60216"/>
                  <a:pt x="60216" y="58341"/>
                  <a:pt x="62508" y="58341"/>
                </a:cubicBezTo>
                <a:close/>
              </a:path>
            </a:pathLst>
          </a:custGeom>
          <a:solidFill>
            <a:srgbClr val="2B6CB0"/>
          </a:solidFill>
          <a:ln/>
        </p:spPr>
      </p:sp>
      <p:sp>
        <p:nvSpPr>
          <p:cNvPr id="29" name="Text 27"/>
          <p:cNvSpPr/>
          <p:nvPr/>
        </p:nvSpPr>
        <p:spPr>
          <a:xfrm>
            <a:off x="623888" y="6286500"/>
            <a:ext cx="828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АО «ГФСС»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11721497" y="6353175"/>
            <a:ext cx="219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  <a:endParaRPr lang="en-US" sz="1000" dirty="0">
              <a:solidFill>
                <a:srgbClr val="2B6CB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1" name="Таблица 30">
            <a:extLst>
              <a:ext uri="{FF2B5EF4-FFF2-40B4-BE49-F238E27FC236}">
                <a16:creationId xmlns:a16="http://schemas.microsoft.com/office/drawing/2014/main" id="{266169BB-1224-2E6B-BC39-6166F0B467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8503706"/>
              </p:ext>
            </p:extLst>
          </p:nvPr>
        </p:nvGraphicFramePr>
        <p:xfrm>
          <a:off x="5756424" y="1478510"/>
          <a:ext cx="5965073" cy="46654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35646">
                  <a:extLst>
                    <a:ext uri="{9D8B030D-6E8A-4147-A177-3AD203B41FA5}">
                      <a16:colId xmlns:a16="http://schemas.microsoft.com/office/drawing/2014/main" val="1741083470"/>
                    </a:ext>
                  </a:extLst>
                </a:gridCol>
                <a:gridCol w="1448312">
                  <a:extLst>
                    <a:ext uri="{9D8B030D-6E8A-4147-A177-3AD203B41FA5}">
                      <a16:colId xmlns:a16="http://schemas.microsoft.com/office/drawing/2014/main" val="3849371347"/>
                    </a:ext>
                  </a:extLst>
                </a:gridCol>
                <a:gridCol w="1166013">
                  <a:extLst>
                    <a:ext uri="{9D8B030D-6E8A-4147-A177-3AD203B41FA5}">
                      <a16:colId xmlns:a16="http://schemas.microsoft.com/office/drawing/2014/main" val="3451398113"/>
                    </a:ext>
                  </a:extLst>
                </a:gridCol>
                <a:gridCol w="1215102">
                  <a:extLst>
                    <a:ext uri="{9D8B030D-6E8A-4147-A177-3AD203B41FA5}">
                      <a16:colId xmlns:a16="http://schemas.microsoft.com/office/drawing/2014/main" val="1054323454"/>
                    </a:ext>
                  </a:extLst>
                </a:gridCol>
              </a:tblGrid>
              <a:tr h="6504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Регионы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69" marR="8269" marT="8269" marB="0" anchor="ctr">
                    <a:solidFill>
                      <a:srgbClr val="4299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Сумма СО </a:t>
                      </a:r>
                    </a:p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 учетом пени, млн. тенге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69" marR="8269" marT="8269" marB="0" anchor="ctr">
                    <a:solidFill>
                      <a:srgbClr val="4299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Сумма СВ, млн. тенге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69" marR="8269" marT="8269" marB="0" anchor="ctr">
                    <a:solidFill>
                      <a:srgbClr val="4299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Соотношение </a:t>
                      </a:r>
                    </a:p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СВ к СО, в %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69" marR="8269" marT="8269" marB="0" anchor="ctr">
                    <a:solidFill>
                      <a:srgbClr val="4299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092029"/>
                  </a:ext>
                </a:extLst>
              </a:tr>
              <a:tr h="18541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СКО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8269" marT="826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22 509,3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69" marR="8269" marT="826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10 724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69" marR="8269" marT="826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47,6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69" marR="8269" marT="8269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1512892"/>
                  </a:ext>
                </a:extLst>
              </a:tr>
              <a:tr h="18541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г. Алматы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8269" marT="826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185 587,8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69" marR="8269" marT="826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102 014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69" marR="8269" marT="826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55,0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69" marR="8269" marT="8269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3898698"/>
                  </a:ext>
                </a:extLst>
              </a:tr>
              <a:tr h="18541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Павлодарская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8269" marT="826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41 455,1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69" marR="8269" marT="826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25 315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69" marR="8269" marT="826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61,1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69" marR="8269" marT="8269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1225415"/>
                  </a:ext>
                </a:extLst>
              </a:tr>
              <a:tr h="18541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Костанайская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8269" marT="826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38 976,1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69" marR="8269" marT="826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24 190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69" marR="8269" marT="826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62,1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69" marR="8269" marT="8269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7571282"/>
                  </a:ext>
                </a:extLst>
              </a:tr>
              <a:tr h="18541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Акмолинская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8269" marT="826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33 753,7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69" marR="8269" marT="826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22 570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69" marR="8269" marT="826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66,9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69" marR="8269" marT="8269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2085449"/>
                  </a:ext>
                </a:extLst>
              </a:tr>
              <a:tr h="18541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Карагандинская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8269" marT="826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61 826,9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69" marR="8269" marT="826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43 589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69" marR="8269" marT="826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70,5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69" marR="8269" marT="8269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6881107"/>
                  </a:ext>
                </a:extLst>
              </a:tr>
              <a:tr h="18541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г. Астана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8269" marT="826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130 892,2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69" marR="8269" marT="826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92 592</a:t>
                      </a:r>
                      <a:endParaRPr lang="ru-K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69" marR="8269" marT="826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70,7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69" marR="8269" marT="8269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716877"/>
                  </a:ext>
                </a:extLst>
              </a:tr>
              <a:tr h="18541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Ұлытау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8269" marT="826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17 439,8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69" marR="8269" marT="826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12 498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69" marR="8269" marT="826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71,7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69" marR="8269" marT="8269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6904439"/>
                  </a:ext>
                </a:extLst>
              </a:tr>
              <a:tr h="18541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ВКО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8269" marT="826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38 059,5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69" marR="8269" marT="826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29 501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69" marR="8269" marT="826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77,5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69" marR="8269" marT="8269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9494144"/>
                  </a:ext>
                </a:extLst>
              </a:tr>
              <a:tr h="18541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ЗКО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8269" marT="826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29 160,1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69" marR="8269" marT="826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31 125</a:t>
                      </a:r>
                      <a:endParaRPr lang="ru-K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69" marR="8269" marT="826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106,7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69" marR="8269" marT="8269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2195130"/>
                  </a:ext>
                </a:extLst>
              </a:tr>
              <a:tr h="18541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Абай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8269" marT="826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24 799,8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69" marR="8269" marT="826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26 854</a:t>
                      </a:r>
                      <a:endParaRPr lang="ru-K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69" marR="8269" marT="826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108,3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69" marR="8269" marT="8269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5353363"/>
                  </a:ext>
                </a:extLst>
              </a:tr>
              <a:tr h="18541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Жетысу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8269" marT="826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20 151,9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69" marR="8269" marT="826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22 445</a:t>
                      </a:r>
                      <a:endParaRPr lang="ru-K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69" marR="8269" marT="826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111,4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69" marR="8269" marT="8269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8514238"/>
                  </a:ext>
                </a:extLst>
              </a:tr>
              <a:tr h="18541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Атырауская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8269" marT="826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40 904,1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69" marR="8269" marT="826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46 433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69" marR="8269" marT="826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113,5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69" marR="8269" marT="8269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3491815"/>
                  </a:ext>
                </a:extLst>
              </a:tr>
              <a:tr h="18541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Актюбинская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8269" marT="826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41 676,1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69" marR="8269" marT="826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48 108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69" marR="8269" marT="826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115,4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69" marR="8269" marT="8269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53957"/>
                  </a:ext>
                </a:extLst>
              </a:tr>
              <a:tr h="18541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Мангистауская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8269" marT="826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42 291,0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69" marR="8269" marT="826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59 369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69" marR="8269" marT="826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140,4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69" marR="8269" marT="8269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3860234"/>
                  </a:ext>
                </a:extLst>
              </a:tr>
              <a:tr h="18541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Алматинская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8269" marT="826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41 098,6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69" marR="8269" marT="826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57 910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69" marR="8269" marT="826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140,9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69" marR="8269" marT="8269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3293136"/>
                  </a:ext>
                </a:extLst>
              </a:tr>
              <a:tr h="18541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Кызылординская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8269" marT="826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24 981,3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69" marR="8269" marT="826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37 738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69" marR="8269" marT="826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151,1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69" marR="8269" marT="8269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9746745"/>
                  </a:ext>
                </a:extLst>
              </a:tr>
              <a:tr h="18541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Жамбылская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8269" marT="826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33 331,4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69" marR="8269" marT="826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53 689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69" marR="8269" marT="826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161,1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69" marR="8269" marT="8269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5399007"/>
                  </a:ext>
                </a:extLst>
              </a:tr>
              <a:tr h="18541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г. Шымкент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8269" marT="826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38 770,2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69" marR="8269" marT="826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64 720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69" marR="8269" marT="826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166,9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69" marR="8269" marT="8269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5028408"/>
                  </a:ext>
                </a:extLst>
              </a:tr>
              <a:tr h="19201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Туркестанская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8269" marT="826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48 130,2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69" marR="8269" marT="826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111 040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69" marR="8269" marT="826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230,7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69" marR="8269" marT="8269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4619150"/>
                  </a:ext>
                </a:extLst>
              </a:tr>
              <a:tr h="16543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ВСЕГО</a:t>
                      </a:r>
                      <a:endParaRPr lang="ru-RU" sz="12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0000" marR="8269" marT="826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959 898,7</a:t>
                      </a:r>
                      <a:endParaRPr lang="ru-KZ" sz="12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69" marR="8269" marT="826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922 424,5</a:t>
                      </a:r>
                      <a:endParaRPr lang="ru-KZ" sz="12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69" marR="8269" marT="8269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96,1</a:t>
                      </a:r>
                      <a:endParaRPr lang="ru-KZ" sz="12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269" marR="8269" marT="8269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537953"/>
                  </a:ext>
                </a:extLst>
              </a:tr>
            </a:tbl>
          </a:graphicData>
        </a:graphic>
      </p:graphicFrame>
      <p:sp>
        <p:nvSpPr>
          <p:cNvPr id="25" name="Text 2">
            <a:extLst>
              <a:ext uri="{FF2B5EF4-FFF2-40B4-BE49-F238E27FC236}">
                <a16:creationId xmlns:a16="http://schemas.microsoft.com/office/drawing/2014/main" id="{E2798596-9A69-416B-9C02-795F76F8A70A}"/>
              </a:ext>
            </a:extLst>
          </p:cNvPr>
          <p:cNvSpPr/>
          <p:nvPr/>
        </p:nvSpPr>
        <p:spPr>
          <a:xfrm>
            <a:off x="977297" y="381000"/>
            <a:ext cx="109632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b="1" kern="0" spc="53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РАЗДЕЛ 0</a:t>
            </a:r>
            <a:r>
              <a:rPr lang="ru-RU" sz="1000" b="1" kern="0" spc="53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2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Shape 20">
            <a:extLst>
              <a:ext uri="{FF2B5EF4-FFF2-40B4-BE49-F238E27FC236}">
                <a16:creationId xmlns:a16="http://schemas.microsoft.com/office/drawing/2014/main" id="{A43A9AEB-916A-4FE5-ABCF-D4618521FC1D}"/>
              </a:ext>
            </a:extLst>
          </p:cNvPr>
          <p:cNvSpPr/>
          <p:nvPr/>
        </p:nvSpPr>
        <p:spPr>
          <a:xfrm>
            <a:off x="337230" y="3658969"/>
            <a:ext cx="5104758" cy="2482919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/>
          <a:effectLst>
            <a:outerShdw blurRad="57150" dist="3810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53B4658-89B6-4A44-9AFD-83B1B7BABF46}"/>
              </a:ext>
            </a:extLst>
          </p:cNvPr>
          <p:cNvSpPr txBox="1"/>
          <p:nvPr/>
        </p:nvSpPr>
        <p:spPr>
          <a:xfrm>
            <a:off x="14835" y="3285567"/>
            <a:ext cx="55843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Соотношение сумм СВ и СО с учетом пени</a:t>
            </a:r>
            <a:endParaRPr lang="ru-KZ" sz="1200" b="1" dirty="0">
              <a:solidFill>
                <a:srgbClr val="1A35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2" name="Диаграмма 31">
            <a:extLst>
              <a:ext uri="{FF2B5EF4-FFF2-40B4-BE49-F238E27FC236}">
                <a16:creationId xmlns:a16="http://schemas.microsoft.com/office/drawing/2014/main" id="{710F2A6B-32E5-4CE1-A1F8-F7BB3D7E768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0640441"/>
              </p:ext>
            </p:extLst>
          </p:nvPr>
        </p:nvGraphicFramePr>
        <p:xfrm>
          <a:off x="347471" y="3773371"/>
          <a:ext cx="5094517" cy="23685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3" name="Shape 48">
            <a:extLst>
              <a:ext uri="{FF2B5EF4-FFF2-40B4-BE49-F238E27FC236}">
                <a16:creationId xmlns:a16="http://schemas.microsoft.com/office/drawing/2014/main" id="{BD8B1886-F0F3-435B-9568-B1BACBE7557C}"/>
              </a:ext>
            </a:extLst>
          </p:cNvPr>
          <p:cNvSpPr/>
          <p:nvPr/>
        </p:nvSpPr>
        <p:spPr>
          <a:xfrm>
            <a:off x="337231" y="1476144"/>
            <a:ext cx="5104758" cy="1457300"/>
          </a:xfrm>
          <a:prstGeom prst="roundRect">
            <a:avLst>
              <a:gd name="adj" fmla="val 8824"/>
            </a:avLst>
          </a:prstGeom>
          <a:solidFill>
            <a:srgbClr val="FFFFFF"/>
          </a:solidFill>
          <a:ln/>
          <a:effectLst>
            <a:outerShdw blurRad="57150" dist="3810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34" name="Shape 49">
            <a:extLst>
              <a:ext uri="{FF2B5EF4-FFF2-40B4-BE49-F238E27FC236}">
                <a16:creationId xmlns:a16="http://schemas.microsoft.com/office/drawing/2014/main" id="{6E037A52-07EB-49DD-9E33-BE2804AD9CBF}"/>
              </a:ext>
            </a:extLst>
          </p:cNvPr>
          <p:cNvSpPr/>
          <p:nvPr/>
        </p:nvSpPr>
        <p:spPr>
          <a:xfrm>
            <a:off x="435562" y="1752996"/>
            <a:ext cx="238125" cy="288169"/>
          </a:xfrm>
          <a:custGeom>
            <a:avLst/>
            <a:gdLst/>
            <a:ahLst/>
            <a:cxnLst/>
            <a:rect l="l" t="t" r="r" b="b"/>
            <a:pathLst>
              <a:path w="238125" h="190500">
                <a:moveTo>
                  <a:pt x="142875" y="11906"/>
                </a:moveTo>
                <a:lnTo>
                  <a:pt x="190500" y="11906"/>
                </a:lnTo>
                <a:cubicBezTo>
                  <a:pt x="197086" y="11906"/>
                  <a:pt x="202406" y="17227"/>
                  <a:pt x="202406" y="23812"/>
                </a:cubicBezTo>
                <a:cubicBezTo>
                  <a:pt x="202406" y="30398"/>
                  <a:pt x="197086" y="35719"/>
                  <a:pt x="190500" y="35719"/>
                </a:cubicBezTo>
                <a:lnTo>
                  <a:pt x="148233" y="35719"/>
                </a:lnTo>
                <a:cubicBezTo>
                  <a:pt x="146298" y="45318"/>
                  <a:pt x="139712" y="53243"/>
                  <a:pt x="130969" y="57038"/>
                </a:cubicBezTo>
                <a:lnTo>
                  <a:pt x="130969" y="166688"/>
                </a:lnTo>
                <a:lnTo>
                  <a:pt x="190500" y="166688"/>
                </a:lnTo>
                <a:cubicBezTo>
                  <a:pt x="197086" y="166688"/>
                  <a:pt x="202406" y="172008"/>
                  <a:pt x="202406" y="178594"/>
                </a:cubicBezTo>
                <a:cubicBezTo>
                  <a:pt x="202406" y="185179"/>
                  <a:pt x="197086" y="190500"/>
                  <a:pt x="190500" y="190500"/>
                </a:cubicBezTo>
                <a:lnTo>
                  <a:pt x="47625" y="190500"/>
                </a:lnTo>
                <a:cubicBezTo>
                  <a:pt x="41039" y="190500"/>
                  <a:pt x="35719" y="185179"/>
                  <a:pt x="35719" y="178594"/>
                </a:cubicBezTo>
                <a:cubicBezTo>
                  <a:pt x="35719" y="172008"/>
                  <a:pt x="41039" y="166688"/>
                  <a:pt x="47625" y="166688"/>
                </a:cubicBezTo>
                <a:lnTo>
                  <a:pt x="107156" y="166688"/>
                </a:lnTo>
                <a:lnTo>
                  <a:pt x="107156" y="57038"/>
                </a:lnTo>
                <a:cubicBezTo>
                  <a:pt x="98413" y="53206"/>
                  <a:pt x="91827" y="45281"/>
                  <a:pt x="89892" y="35719"/>
                </a:cubicBezTo>
                <a:lnTo>
                  <a:pt x="47625" y="35719"/>
                </a:lnTo>
                <a:cubicBezTo>
                  <a:pt x="41039" y="35719"/>
                  <a:pt x="35719" y="30398"/>
                  <a:pt x="35719" y="23812"/>
                </a:cubicBezTo>
                <a:cubicBezTo>
                  <a:pt x="35719" y="17227"/>
                  <a:pt x="41039" y="11906"/>
                  <a:pt x="47625" y="11906"/>
                </a:cubicBezTo>
                <a:lnTo>
                  <a:pt x="95250" y="11906"/>
                </a:lnTo>
                <a:cubicBezTo>
                  <a:pt x="100682" y="4688"/>
                  <a:pt x="109314" y="0"/>
                  <a:pt x="119063" y="0"/>
                </a:cubicBezTo>
                <a:cubicBezTo>
                  <a:pt x="128811" y="0"/>
                  <a:pt x="137443" y="4688"/>
                  <a:pt x="142875" y="11906"/>
                </a:cubicBezTo>
                <a:close/>
                <a:moveTo>
                  <a:pt x="163562" y="119063"/>
                </a:moveTo>
                <a:lnTo>
                  <a:pt x="217438" y="119063"/>
                </a:lnTo>
                <a:lnTo>
                  <a:pt x="190500" y="72851"/>
                </a:lnTo>
                <a:lnTo>
                  <a:pt x="163562" y="119063"/>
                </a:lnTo>
                <a:close/>
                <a:moveTo>
                  <a:pt x="190500" y="154781"/>
                </a:moveTo>
                <a:cubicBezTo>
                  <a:pt x="167097" y="154781"/>
                  <a:pt x="147638" y="142131"/>
                  <a:pt x="143619" y="125425"/>
                </a:cubicBezTo>
                <a:cubicBezTo>
                  <a:pt x="142652" y="121332"/>
                  <a:pt x="143991" y="117128"/>
                  <a:pt x="146112" y="113481"/>
                </a:cubicBezTo>
                <a:lnTo>
                  <a:pt x="181533" y="52760"/>
                </a:lnTo>
                <a:cubicBezTo>
                  <a:pt x="183393" y="49560"/>
                  <a:pt x="186817" y="47625"/>
                  <a:pt x="190500" y="47625"/>
                </a:cubicBezTo>
                <a:cubicBezTo>
                  <a:pt x="194183" y="47625"/>
                  <a:pt x="197607" y="49597"/>
                  <a:pt x="199467" y="52760"/>
                </a:cubicBezTo>
                <a:lnTo>
                  <a:pt x="234888" y="113481"/>
                </a:lnTo>
                <a:cubicBezTo>
                  <a:pt x="237009" y="117128"/>
                  <a:pt x="238348" y="121332"/>
                  <a:pt x="237381" y="125425"/>
                </a:cubicBezTo>
                <a:cubicBezTo>
                  <a:pt x="233363" y="142094"/>
                  <a:pt x="213903" y="154781"/>
                  <a:pt x="190500" y="154781"/>
                </a:cubicBezTo>
                <a:close/>
                <a:moveTo>
                  <a:pt x="47179" y="72851"/>
                </a:moveTo>
                <a:lnTo>
                  <a:pt x="20241" y="119063"/>
                </a:lnTo>
                <a:lnTo>
                  <a:pt x="74154" y="119063"/>
                </a:lnTo>
                <a:lnTo>
                  <a:pt x="47179" y="72851"/>
                </a:lnTo>
                <a:close/>
                <a:moveTo>
                  <a:pt x="335" y="125425"/>
                </a:moveTo>
                <a:cubicBezTo>
                  <a:pt x="-633" y="121332"/>
                  <a:pt x="707" y="117128"/>
                  <a:pt x="2828" y="113481"/>
                </a:cubicBezTo>
                <a:lnTo>
                  <a:pt x="38249" y="52760"/>
                </a:lnTo>
                <a:cubicBezTo>
                  <a:pt x="40109" y="49560"/>
                  <a:pt x="43532" y="47625"/>
                  <a:pt x="47216" y="47625"/>
                </a:cubicBezTo>
                <a:cubicBezTo>
                  <a:pt x="50899" y="47625"/>
                  <a:pt x="54322" y="49597"/>
                  <a:pt x="56183" y="52760"/>
                </a:cubicBezTo>
                <a:lnTo>
                  <a:pt x="91604" y="113481"/>
                </a:lnTo>
                <a:cubicBezTo>
                  <a:pt x="93725" y="117128"/>
                  <a:pt x="95064" y="121332"/>
                  <a:pt x="94097" y="125425"/>
                </a:cubicBezTo>
                <a:cubicBezTo>
                  <a:pt x="90078" y="142094"/>
                  <a:pt x="70619" y="154781"/>
                  <a:pt x="47216" y="154781"/>
                </a:cubicBezTo>
                <a:cubicBezTo>
                  <a:pt x="23812" y="154781"/>
                  <a:pt x="4353" y="142131"/>
                  <a:pt x="335" y="125425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35" name="Text 51">
            <a:extLst>
              <a:ext uri="{FF2B5EF4-FFF2-40B4-BE49-F238E27FC236}">
                <a16:creationId xmlns:a16="http://schemas.microsoft.com/office/drawing/2014/main" id="{ACA36EA9-3352-4EC5-949B-FC37D975ECC2}"/>
              </a:ext>
            </a:extLst>
          </p:cNvPr>
          <p:cNvSpPr/>
          <p:nvPr/>
        </p:nvSpPr>
        <p:spPr>
          <a:xfrm>
            <a:off x="722199" y="1705795"/>
            <a:ext cx="4506451" cy="1025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just"/>
            <a:r>
              <a:rPr lang="en-US" sz="1200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По итогам 2025 года финансовая устойчивость Фонда значительно укрепилась. Объем социальных отчислений и пени </a:t>
            </a:r>
            <a:r>
              <a:rPr lang="en-US" sz="1200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превысил сумму выплат</a:t>
            </a:r>
            <a:r>
              <a:rPr lang="en-US" sz="1200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, что позволило устранить кассовый разрыв, наблюдавшийся ранее. Превышение поступлений над выплатами составило </a:t>
            </a:r>
            <a:r>
              <a:rPr lang="en-US" sz="1200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4%</a:t>
            </a:r>
            <a:r>
              <a:rPr lang="en-US" sz="1200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.</a:t>
            </a:r>
            <a:endParaRPr lang="en-US" sz="160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4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8B28916-01D0-6C9E-FF33-21CA6F757F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CAE555FC-0670-8AB2-6A17-85F748FC6098}"/>
              </a:ext>
            </a:extLst>
          </p:cNvPr>
          <p:cNvSpPr/>
          <p:nvPr/>
        </p:nvSpPr>
        <p:spPr>
          <a:xfrm>
            <a:off x="6943928" y="1366480"/>
            <a:ext cx="434136" cy="434136"/>
          </a:xfrm>
          <a:prstGeom prst="roundRect">
            <a:avLst>
              <a:gd name="adj" fmla="val 25000"/>
            </a:avLst>
          </a:prstGeom>
          <a:gradFill flip="none" rotWithShape="1">
            <a:gsLst>
              <a:gs pos="0">
                <a:srgbClr val="1A365D"/>
              </a:gs>
              <a:gs pos="100000">
                <a:srgbClr val="2B6CB0"/>
              </a:gs>
            </a:gsLst>
            <a:lin ang="2700000" scaled="1"/>
          </a:gradFill>
          <a:ln/>
          <a:effectLst>
            <a:outerShdw blurRad="135668" dist="90445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E2549F78-A18E-7484-4912-2B4FC0B2AD32}"/>
              </a:ext>
            </a:extLst>
          </p:cNvPr>
          <p:cNvSpPr/>
          <p:nvPr/>
        </p:nvSpPr>
        <p:spPr>
          <a:xfrm>
            <a:off x="7093163" y="1493104"/>
            <a:ext cx="135668" cy="180890"/>
          </a:xfrm>
          <a:custGeom>
            <a:avLst/>
            <a:gdLst/>
            <a:ahLst/>
            <a:cxnLst/>
            <a:rect l="l" t="t" r="r" b="b"/>
            <a:pathLst>
              <a:path w="135668" h="180890">
                <a:moveTo>
                  <a:pt x="0" y="22611"/>
                </a:moveTo>
                <a:cubicBezTo>
                  <a:pt x="0" y="10140"/>
                  <a:pt x="10140" y="0"/>
                  <a:pt x="22611" y="0"/>
                </a:cubicBezTo>
                <a:lnTo>
                  <a:pt x="75430" y="0"/>
                </a:lnTo>
                <a:cubicBezTo>
                  <a:pt x="81436" y="0"/>
                  <a:pt x="87195" y="2367"/>
                  <a:pt x="91434" y="6607"/>
                </a:cubicBezTo>
                <a:lnTo>
                  <a:pt x="129061" y="44269"/>
                </a:lnTo>
                <a:cubicBezTo>
                  <a:pt x="133301" y="48508"/>
                  <a:pt x="135668" y="54267"/>
                  <a:pt x="135668" y="60273"/>
                </a:cubicBezTo>
                <a:lnTo>
                  <a:pt x="135668" y="158279"/>
                </a:lnTo>
                <a:cubicBezTo>
                  <a:pt x="135668" y="170750"/>
                  <a:pt x="125528" y="180890"/>
                  <a:pt x="113056" y="180890"/>
                </a:cubicBezTo>
                <a:lnTo>
                  <a:pt x="22611" y="180890"/>
                </a:lnTo>
                <a:cubicBezTo>
                  <a:pt x="10140" y="180890"/>
                  <a:pt x="0" y="170750"/>
                  <a:pt x="0" y="158279"/>
                </a:cubicBezTo>
                <a:lnTo>
                  <a:pt x="0" y="22611"/>
                </a:lnTo>
                <a:close/>
                <a:moveTo>
                  <a:pt x="73487" y="20668"/>
                </a:moveTo>
                <a:lnTo>
                  <a:pt x="73487" y="53702"/>
                </a:lnTo>
                <a:cubicBezTo>
                  <a:pt x="73487" y="58401"/>
                  <a:pt x="77267" y="62181"/>
                  <a:pt x="81966" y="62181"/>
                </a:cubicBezTo>
                <a:lnTo>
                  <a:pt x="115000" y="62181"/>
                </a:lnTo>
                <a:lnTo>
                  <a:pt x="73487" y="20668"/>
                </a:lnTo>
                <a:close/>
                <a:moveTo>
                  <a:pt x="42396" y="90445"/>
                </a:moveTo>
                <a:cubicBezTo>
                  <a:pt x="37697" y="90445"/>
                  <a:pt x="33917" y="94225"/>
                  <a:pt x="33917" y="98924"/>
                </a:cubicBezTo>
                <a:cubicBezTo>
                  <a:pt x="33917" y="103623"/>
                  <a:pt x="37697" y="107404"/>
                  <a:pt x="42396" y="107404"/>
                </a:cubicBezTo>
                <a:lnTo>
                  <a:pt x="93272" y="107404"/>
                </a:lnTo>
                <a:cubicBezTo>
                  <a:pt x="97970" y="107404"/>
                  <a:pt x="101751" y="103623"/>
                  <a:pt x="101751" y="98924"/>
                </a:cubicBezTo>
                <a:cubicBezTo>
                  <a:pt x="101751" y="94225"/>
                  <a:pt x="97970" y="90445"/>
                  <a:pt x="93272" y="90445"/>
                </a:cubicBezTo>
                <a:lnTo>
                  <a:pt x="42396" y="90445"/>
                </a:lnTo>
                <a:close/>
                <a:moveTo>
                  <a:pt x="42396" y="124362"/>
                </a:moveTo>
                <a:cubicBezTo>
                  <a:pt x="37697" y="124362"/>
                  <a:pt x="33917" y="128142"/>
                  <a:pt x="33917" y="132841"/>
                </a:cubicBezTo>
                <a:cubicBezTo>
                  <a:pt x="33917" y="137540"/>
                  <a:pt x="37697" y="141320"/>
                  <a:pt x="42396" y="141320"/>
                </a:cubicBezTo>
                <a:lnTo>
                  <a:pt x="93272" y="141320"/>
                </a:lnTo>
                <a:cubicBezTo>
                  <a:pt x="97970" y="141320"/>
                  <a:pt x="101751" y="137540"/>
                  <a:pt x="101751" y="132841"/>
                </a:cubicBezTo>
                <a:cubicBezTo>
                  <a:pt x="101751" y="128142"/>
                  <a:pt x="97970" y="124362"/>
                  <a:pt x="93272" y="124362"/>
                </a:cubicBezTo>
                <a:lnTo>
                  <a:pt x="42396" y="124362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FD5DDF7D-E866-F02B-B40B-6EE11E9B9F72}"/>
              </a:ext>
            </a:extLst>
          </p:cNvPr>
          <p:cNvSpPr/>
          <p:nvPr/>
        </p:nvSpPr>
        <p:spPr>
          <a:xfrm>
            <a:off x="819531" y="333071"/>
            <a:ext cx="10844368" cy="4377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4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ОСНОВНЫЕ РЕЗУЛЬТАТЫ - </a:t>
            </a:r>
            <a:r>
              <a:rPr lang="ru-RU" sz="24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ГОСУДАРСТВЕННЫЕ УСЛУГИ</a:t>
            </a:r>
          </a:p>
        </p:txBody>
      </p:sp>
      <p:graphicFrame>
        <p:nvGraphicFramePr>
          <p:cNvPr id="64" name="Таблица 63">
            <a:extLst>
              <a:ext uri="{FF2B5EF4-FFF2-40B4-BE49-F238E27FC236}">
                <a16:creationId xmlns:a16="http://schemas.microsoft.com/office/drawing/2014/main" id="{E745D4CE-92D7-ED52-C867-5B28CD068F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9096451"/>
              </p:ext>
            </p:extLst>
          </p:nvPr>
        </p:nvGraphicFramePr>
        <p:xfrm>
          <a:off x="328941" y="878365"/>
          <a:ext cx="6008846" cy="256959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02922">
                  <a:extLst>
                    <a:ext uri="{9D8B030D-6E8A-4147-A177-3AD203B41FA5}">
                      <a16:colId xmlns:a16="http://schemas.microsoft.com/office/drawing/2014/main" val="1237535206"/>
                    </a:ext>
                  </a:extLst>
                </a:gridCol>
                <a:gridCol w="823148">
                  <a:extLst>
                    <a:ext uri="{9D8B030D-6E8A-4147-A177-3AD203B41FA5}">
                      <a16:colId xmlns:a16="http://schemas.microsoft.com/office/drawing/2014/main" val="1807855026"/>
                    </a:ext>
                  </a:extLst>
                </a:gridCol>
                <a:gridCol w="708532">
                  <a:extLst>
                    <a:ext uri="{9D8B030D-6E8A-4147-A177-3AD203B41FA5}">
                      <a16:colId xmlns:a16="http://schemas.microsoft.com/office/drawing/2014/main" val="4201108666"/>
                    </a:ext>
                  </a:extLst>
                </a:gridCol>
                <a:gridCol w="854405">
                  <a:extLst>
                    <a:ext uri="{9D8B030D-6E8A-4147-A177-3AD203B41FA5}">
                      <a16:colId xmlns:a16="http://schemas.microsoft.com/office/drawing/2014/main" val="1840070813"/>
                    </a:ext>
                  </a:extLst>
                </a:gridCol>
                <a:gridCol w="681939">
                  <a:extLst>
                    <a:ext uri="{9D8B030D-6E8A-4147-A177-3AD203B41FA5}">
                      <a16:colId xmlns:a16="http://schemas.microsoft.com/office/drawing/2014/main" val="2272696849"/>
                    </a:ext>
                  </a:extLst>
                </a:gridCol>
                <a:gridCol w="771046">
                  <a:extLst>
                    <a:ext uri="{9D8B030D-6E8A-4147-A177-3AD203B41FA5}">
                      <a16:colId xmlns:a16="http://schemas.microsoft.com/office/drawing/2014/main" val="3065973594"/>
                    </a:ext>
                  </a:extLst>
                </a:gridCol>
                <a:gridCol w="666854">
                  <a:extLst>
                    <a:ext uri="{9D8B030D-6E8A-4147-A177-3AD203B41FA5}">
                      <a16:colId xmlns:a16="http://schemas.microsoft.com/office/drawing/2014/main" val="2718550186"/>
                    </a:ext>
                  </a:extLst>
                </a:gridCol>
              </a:tblGrid>
              <a:tr h="27271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</a:t>
                      </a:r>
                    </a:p>
                    <a:p>
                      <a:pPr algn="ctr" fontAlgn="ctr"/>
                      <a:r>
                        <a:rPr lang="ru-RU" sz="10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гос. услуги </a:t>
                      </a:r>
                      <a:r>
                        <a:rPr lang="ru-RU" sz="9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(социальные выплаты )</a:t>
                      </a:r>
                      <a:endParaRPr lang="ru-RU" sz="9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KZ" sz="10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</a:t>
                      </a:r>
                      <a:endParaRPr lang="ru-KZ" sz="10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KZ" sz="10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</a:t>
                      </a:r>
                      <a:endParaRPr lang="ru-KZ" sz="10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KZ" sz="10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</a:t>
                      </a:r>
                      <a:endParaRPr lang="ru-KZ" sz="10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8125228"/>
                  </a:ext>
                </a:extLst>
              </a:tr>
              <a:tr h="316470"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назначено</a:t>
                      </a:r>
                      <a:endParaRPr lang="ru-RU" sz="10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отказано</a:t>
                      </a:r>
                      <a:endParaRPr lang="ru-RU" sz="10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назначено</a:t>
                      </a:r>
                      <a:endParaRPr lang="ru-RU" sz="10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отказано</a:t>
                      </a:r>
                      <a:endParaRPr lang="ru-RU" sz="10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назначено</a:t>
                      </a:r>
                      <a:endParaRPr lang="ru-RU" sz="10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отказано</a:t>
                      </a:r>
                      <a:endParaRPr lang="ru-RU" sz="10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6292956"/>
                  </a:ext>
                </a:extLst>
              </a:tr>
              <a:tr h="34413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Утрата трудоспособности</a:t>
                      </a:r>
                      <a:endParaRPr lang="ru-RU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15 981</a:t>
                      </a:r>
                      <a:endParaRPr lang="ru-KZ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6 937</a:t>
                      </a:r>
                      <a:endParaRPr lang="ru-KZ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15 372</a:t>
                      </a:r>
                      <a:endParaRPr lang="ru-KZ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7 371</a:t>
                      </a:r>
                      <a:endParaRPr lang="ru-KZ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14 843</a:t>
                      </a:r>
                      <a:endParaRPr lang="ru-KZ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6 929</a:t>
                      </a:r>
                      <a:endParaRPr lang="ru-KZ" sz="10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56310610"/>
                  </a:ext>
                </a:extLst>
              </a:tr>
              <a:tr h="27271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Потеря кормильца</a:t>
                      </a:r>
                      <a:endParaRPr lang="ru-RU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5 975</a:t>
                      </a:r>
                      <a:endParaRPr lang="ru-KZ" sz="10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1 553</a:t>
                      </a:r>
                      <a:endParaRPr lang="ru-KZ" sz="10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6 534</a:t>
                      </a:r>
                      <a:endParaRPr lang="ru-KZ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1 966</a:t>
                      </a:r>
                      <a:endParaRPr lang="ru-KZ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6 105</a:t>
                      </a:r>
                      <a:endParaRPr lang="ru-KZ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1 682</a:t>
                      </a:r>
                      <a:endParaRPr lang="ru-KZ" sz="10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35956945"/>
                  </a:ext>
                </a:extLst>
              </a:tr>
              <a:tr h="27271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Потеря работы</a:t>
                      </a:r>
                      <a:endParaRPr lang="ru-RU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203 895</a:t>
                      </a:r>
                      <a:endParaRPr lang="ru-KZ" sz="10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29 748</a:t>
                      </a:r>
                      <a:endParaRPr lang="ru-KZ" sz="10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258 927</a:t>
                      </a:r>
                      <a:endParaRPr lang="ru-KZ" sz="10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59 429</a:t>
                      </a:r>
                      <a:endParaRPr lang="ru-KZ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326 214</a:t>
                      </a:r>
                      <a:endParaRPr lang="ru-KZ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67 084</a:t>
                      </a:r>
                      <a:endParaRPr lang="ru-KZ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39731753"/>
                  </a:ext>
                </a:extLst>
              </a:tr>
              <a:tr h="27271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Беременность и  роды</a:t>
                      </a:r>
                      <a:endParaRPr lang="ru-RU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272 956</a:t>
                      </a:r>
                      <a:endParaRPr lang="ru-KZ" sz="10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30 630</a:t>
                      </a:r>
                      <a:endParaRPr lang="ru-KZ" sz="10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231 362</a:t>
                      </a:r>
                      <a:endParaRPr lang="ru-KZ" sz="10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48 581</a:t>
                      </a:r>
                      <a:endParaRPr lang="ru-KZ" sz="10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188 775</a:t>
                      </a:r>
                      <a:endParaRPr lang="ru-KZ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48 286</a:t>
                      </a:r>
                      <a:endParaRPr lang="ru-KZ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23428929"/>
                  </a:ext>
                </a:extLst>
              </a:tr>
              <a:tr h="27271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Уход за ребенком</a:t>
                      </a:r>
                      <a:endParaRPr lang="ru-RU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312 705</a:t>
                      </a:r>
                      <a:endParaRPr lang="ru-KZ" sz="10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21 417</a:t>
                      </a:r>
                      <a:endParaRPr lang="ru-KZ" sz="10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277 701</a:t>
                      </a:r>
                      <a:endParaRPr lang="ru-KZ" sz="10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40 884</a:t>
                      </a:r>
                      <a:endParaRPr lang="ru-KZ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245 351</a:t>
                      </a:r>
                      <a:endParaRPr lang="ru-KZ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41 014</a:t>
                      </a:r>
                      <a:endParaRPr lang="ru-KZ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09815850"/>
                  </a:ext>
                </a:extLst>
              </a:tr>
              <a:tr h="272712"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</a:t>
                      </a:r>
                      <a:endParaRPr lang="ru-RU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811 512</a:t>
                      </a:r>
                      <a:endParaRPr lang="ru-KZ" sz="10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90 285</a:t>
                      </a:r>
                      <a:endParaRPr lang="ru-KZ" sz="10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789 896</a:t>
                      </a:r>
                      <a:endParaRPr lang="ru-KZ" sz="10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158 231</a:t>
                      </a:r>
                      <a:endParaRPr lang="ru-KZ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781 288</a:t>
                      </a:r>
                      <a:endParaRPr lang="ru-KZ" sz="10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164 995</a:t>
                      </a:r>
                      <a:endParaRPr lang="ru-KZ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26736301"/>
                  </a:ext>
                </a:extLst>
              </a:tr>
              <a:tr h="27271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Всего </a:t>
                      </a:r>
                      <a:r>
                        <a:rPr lang="ru-RU" sz="1000" b="1" u="none" strike="noStrike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гос.услуг</a:t>
                      </a:r>
                      <a:endParaRPr lang="ru-RU" sz="10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KZ" sz="12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901 797</a:t>
                      </a:r>
                      <a:endParaRPr lang="ru-KZ" sz="12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KZ" sz="12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948 127</a:t>
                      </a:r>
                      <a:endParaRPr lang="ru-KZ" sz="12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KZ" sz="12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946 283</a:t>
                      </a:r>
                      <a:endParaRPr lang="ru-KZ" sz="12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9658274"/>
                  </a:ext>
                </a:extLst>
              </a:tr>
            </a:tbl>
          </a:graphicData>
        </a:graphic>
      </p:graphicFrame>
      <p:graphicFrame>
        <p:nvGraphicFramePr>
          <p:cNvPr id="65" name="Таблица 64">
            <a:extLst>
              <a:ext uri="{FF2B5EF4-FFF2-40B4-BE49-F238E27FC236}">
                <a16:creationId xmlns:a16="http://schemas.microsoft.com/office/drawing/2014/main" id="{75D91B29-70A8-3DF1-CC41-F6CC0FA9B0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2368979"/>
              </p:ext>
            </p:extLst>
          </p:nvPr>
        </p:nvGraphicFramePr>
        <p:xfrm>
          <a:off x="6542871" y="3699647"/>
          <a:ext cx="5444794" cy="26221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65082">
                  <a:extLst>
                    <a:ext uri="{9D8B030D-6E8A-4147-A177-3AD203B41FA5}">
                      <a16:colId xmlns:a16="http://schemas.microsoft.com/office/drawing/2014/main" val="2820757213"/>
                    </a:ext>
                  </a:extLst>
                </a:gridCol>
                <a:gridCol w="805435">
                  <a:extLst>
                    <a:ext uri="{9D8B030D-6E8A-4147-A177-3AD203B41FA5}">
                      <a16:colId xmlns:a16="http://schemas.microsoft.com/office/drawing/2014/main" val="3541497047"/>
                    </a:ext>
                  </a:extLst>
                </a:gridCol>
                <a:gridCol w="642720">
                  <a:extLst>
                    <a:ext uri="{9D8B030D-6E8A-4147-A177-3AD203B41FA5}">
                      <a16:colId xmlns:a16="http://schemas.microsoft.com/office/drawing/2014/main" val="2050214264"/>
                    </a:ext>
                  </a:extLst>
                </a:gridCol>
                <a:gridCol w="775043">
                  <a:extLst>
                    <a:ext uri="{9D8B030D-6E8A-4147-A177-3AD203B41FA5}">
                      <a16:colId xmlns:a16="http://schemas.microsoft.com/office/drawing/2014/main" val="1647938522"/>
                    </a:ext>
                  </a:extLst>
                </a:gridCol>
                <a:gridCol w="623816">
                  <a:extLst>
                    <a:ext uri="{9D8B030D-6E8A-4147-A177-3AD203B41FA5}">
                      <a16:colId xmlns:a16="http://schemas.microsoft.com/office/drawing/2014/main" val="1301499394"/>
                    </a:ext>
                  </a:extLst>
                </a:gridCol>
                <a:gridCol w="699431">
                  <a:extLst>
                    <a:ext uri="{9D8B030D-6E8A-4147-A177-3AD203B41FA5}">
                      <a16:colId xmlns:a16="http://schemas.microsoft.com/office/drawing/2014/main" val="3540267995"/>
                    </a:ext>
                  </a:extLst>
                </a:gridCol>
                <a:gridCol w="633267">
                  <a:extLst>
                    <a:ext uri="{9D8B030D-6E8A-4147-A177-3AD203B41FA5}">
                      <a16:colId xmlns:a16="http://schemas.microsoft.com/office/drawing/2014/main" val="2513302096"/>
                    </a:ext>
                  </a:extLst>
                </a:gridCol>
              </a:tblGrid>
              <a:tr h="26764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Источник обращения</a:t>
                      </a:r>
                    </a:p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(формат)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KZ" sz="10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</a:t>
                      </a:r>
                      <a:endParaRPr lang="ru-KZ" sz="10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KZ" sz="10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</a:t>
                      </a:r>
                      <a:endParaRPr lang="ru-KZ" sz="10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KZ" sz="1000" b="1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</a:t>
                      </a:r>
                      <a:endParaRPr lang="ru-KZ" sz="1000" b="1" i="0" u="none" strike="noStrike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4870894"/>
                  </a:ext>
                </a:extLst>
              </a:tr>
              <a:tr h="267647"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кол-во</a:t>
                      </a:r>
                      <a:endParaRPr lang="ru-RU" sz="10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0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ru-KZ" sz="10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кол-во</a:t>
                      </a:r>
                      <a:endParaRPr lang="ru-RU" sz="10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0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ru-KZ" sz="10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кол-во</a:t>
                      </a:r>
                      <a:endParaRPr lang="ru-RU" sz="10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000" b="1" u="none" strike="noStrike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ru-KZ" sz="1000" b="1" i="0" u="none" strike="noStrike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9590726"/>
                  </a:ext>
                </a:extLst>
              </a:tr>
              <a:tr h="26764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Бумажный </a:t>
                      </a:r>
                      <a:endParaRPr lang="ru-RU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351 819</a:t>
                      </a:r>
                      <a:endParaRPr lang="ru-KZ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390</a:t>
                      </a:r>
                      <a:endParaRPr lang="ru-KZ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276 708</a:t>
                      </a:r>
                      <a:endParaRPr lang="ru-KZ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29,2</a:t>
                      </a:r>
                      <a:endParaRPr lang="ru-KZ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267 764</a:t>
                      </a:r>
                      <a:endParaRPr lang="ru-KZ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28,3</a:t>
                      </a:r>
                      <a:endParaRPr lang="ru-KZ" sz="10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76857834"/>
                  </a:ext>
                </a:extLst>
              </a:tr>
              <a:tr h="31931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Композитный 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12 841</a:t>
                      </a:r>
                      <a:endParaRPr lang="ru-KZ" sz="10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1,4</a:t>
                      </a:r>
                      <a:endParaRPr lang="ru-KZ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3 257</a:t>
                      </a:r>
                      <a:endParaRPr lang="ru-KZ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0,3</a:t>
                      </a:r>
                      <a:endParaRPr lang="ru-KZ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476</a:t>
                      </a:r>
                      <a:endParaRPr lang="ru-KZ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</a:t>
                      </a:r>
                      <a:endParaRPr lang="ru-KZ" sz="10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03659293"/>
                  </a:ext>
                </a:extLst>
              </a:tr>
              <a:tr h="31931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Электронный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537 137</a:t>
                      </a:r>
                      <a:endParaRPr lang="ru-KZ" sz="10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59,6</a:t>
                      </a:r>
                      <a:endParaRPr lang="ru-KZ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668 162</a:t>
                      </a:r>
                      <a:endParaRPr lang="ru-KZ" sz="10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70,5</a:t>
                      </a:r>
                      <a:endParaRPr lang="ru-KZ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678 043</a:t>
                      </a:r>
                      <a:endParaRPr lang="ru-KZ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71,7</a:t>
                      </a:r>
                      <a:endParaRPr lang="ru-KZ" sz="10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69023193"/>
                  </a:ext>
                </a:extLst>
              </a:tr>
              <a:tr h="267647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проактивно</a:t>
                      </a:r>
                      <a:endParaRPr lang="ru-RU" sz="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16000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8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226 582</a:t>
                      </a:r>
                      <a:endParaRPr lang="ru-KZ" sz="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8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25,1</a:t>
                      </a:r>
                      <a:endParaRPr lang="ru-KZ" sz="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80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188 572</a:t>
                      </a:r>
                      <a:endParaRPr lang="ru-KZ" sz="800" b="0" i="0" u="none" strike="noStrik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8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19,9</a:t>
                      </a:r>
                      <a:endParaRPr lang="ru-KZ" sz="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8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191 198</a:t>
                      </a:r>
                      <a:endParaRPr lang="ru-KZ" sz="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20,2</a:t>
                      </a:r>
                      <a:endParaRPr lang="ru-KZ" sz="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20327861"/>
                  </a:ext>
                </a:extLst>
              </a:tr>
              <a:tr h="33629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портал электронного правительства</a:t>
                      </a:r>
                      <a:endParaRPr lang="ru-RU" sz="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16000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8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75 881</a:t>
                      </a:r>
                      <a:endParaRPr lang="ru-KZ" sz="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8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8,4</a:t>
                      </a:r>
                      <a:endParaRPr lang="ru-KZ" sz="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8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93 072</a:t>
                      </a:r>
                      <a:endParaRPr lang="ru-KZ" sz="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8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9,8</a:t>
                      </a:r>
                      <a:endParaRPr lang="ru-KZ" sz="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8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44 822</a:t>
                      </a:r>
                      <a:endParaRPr lang="ru-KZ" sz="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4,8</a:t>
                      </a:r>
                      <a:endParaRPr lang="ru-KZ" sz="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42869354"/>
                  </a:ext>
                </a:extLst>
              </a:tr>
              <a:tr h="288346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электронная биржа труда</a:t>
                      </a:r>
                      <a:endParaRPr lang="ru-RU" sz="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16000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8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144 866</a:t>
                      </a:r>
                      <a:endParaRPr lang="ru-KZ" sz="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80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16,1</a:t>
                      </a:r>
                      <a:endParaRPr lang="ru-KZ" sz="800" b="0" i="0" u="none" strike="noStrik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8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179 414</a:t>
                      </a:r>
                      <a:endParaRPr lang="ru-KZ" sz="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8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18,9</a:t>
                      </a:r>
                      <a:endParaRPr lang="ru-KZ" sz="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8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197 482</a:t>
                      </a:r>
                      <a:endParaRPr lang="ru-KZ" sz="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20,9</a:t>
                      </a:r>
                      <a:endParaRPr lang="ru-KZ" sz="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59730131"/>
                  </a:ext>
                </a:extLst>
              </a:tr>
              <a:tr h="288346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мобильные приложения БВУ</a:t>
                      </a:r>
                      <a:endParaRPr lang="ru-RU" sz="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16000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80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89 808</a:t>
                      </a:r>
                      <a:endParaRPr lang="ru-KZ" sz="800" b="0" i="0" u="none" strike="noStrik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80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10,0</a:t>
                      </a:r>
                      <a:endParaRPr lang="ru-KZ" sz="800" b="0" i="0" u="none" strike="noStrik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80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207 104</a:t>
                      </a:r>
                      <a:endParaRPr lang="ru-KZ" sz="800" b="0" i="0" u="none" strike="noStrik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8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21,8</a:t>
                      </a:r>
                      <a:endParaRPr lang="ru-KZ" sz="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8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244 541</a:t>
                      </a:r>
                      <a:endParaRPr lang="ru-KZ" sz="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25,8</a:t>
                      </a:r>
                      <a:endParaRPr lang="ru-KZ" sz="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73431380"/>
                  </a:ext>
                </a:extLst>
              </a:tr>
            </a:tbl>
          </a:graphicData>
        </a:graphic>
      </p:graphicFrame>
      <p:sp>
        <p:nvSpPr>
          <p:cNvPr id="121" name="Shape 6">
            <a:extLst>
              <a:ext uri="{FF2B5EF4-FFF2-40B4-BE49-F238E27FC236}">
                <a16:creationId xmlns:a16="http://schemas.microsoft.com/office/drawing/2014/main" id="{603F083E-47F6-19BA-5602-A4299089D37D}"/>
              </a:ext>
            </a:extLst>
          </p:cNvPr>
          <p:cNvSpPr/>
          <p:nvPr/>
        </p:nvSpPr>
        <p:spPr>
          <a:xfrm>
            <a:off x="335346" y="293568"/>
            <a:ext cx="407003" cy="368373"/>
          </a:xfrm>
          <a:custGeom>
            <a:avLst/>
            <a:gdLst/>
            <a:ahLst/>
            <a:cxnLst/>
            <a:rect l="l" t="t" r="r" b="b"/>
            <a:pathLst>
              <a:path w="407003" h="325602">
                <a:moveTo>
                  <a:pt x="40764" y="40700"/>
                </a:moveTo>
                <a:cubicBezTo>
                  <a:pt x="40764" y="18252"/>
                  <a:pt x="59015" y="0"/>
                  <a:pt x="81464" y="0"/>
                </a:cubicBezTo>
                <a:lnTo>
                  <a:pt x="176538" y="0"/>
                </a:lnTo>
                <a:cubicBezTo>
                  <a:pt x="187349" y="0"/>
                  <a:pt x="197714" y="4261"/>
                  <a:pt x="205346" y="11892"/>
                </a:cubicBezTo>
                <a:lnTo>
                  <a:pt x="273010" y="79684"/>
                </a:lnTo>
                <a:cubicBezTo>
                  <a:pt x="280641" y="87315"/>
                  <a:pt x="284902" y="97681"/>
                  <a:pt x="284902" y="108492"/>
                </a:cubicBezTo>
                <a:lnTo>
                  <a:pt x="284902" y="170496"/>
                </a:lnTo>
                <a:lnTo>
                  <a:pt x="200958" y="254440"/>
                </a:lnTo>
                <a:lnTo>
                  <a:pt x="174185" y="254440"/>
                </a:lnTo>
                <a:lnTo>
                  <a:pt x="163946" y="220354"/>
                </a:lnTo>
                <a:cubicBezTo>
                  <a:pt x="160957" y="210370"/>
                  <a:pt x="151799" y="203565"/>
                  <a:pt x="141370" y="203565"/>
                </a:cubicBezTo>
                <a:cubicBezTo>
                  <a:pt x="134184" y="203565"/>
                  <a:pt x="127443" y="206808"/>
                  <a:pt x="122991" y="212405"/>
                </a:cubicBezTo>
                <a:lnTo>
                  <a:pt x="84771" y="260100"/>
                </a:lnTo>
                <a:cubicBezTo>
                  <a:pt x="79493" y="266651"/>
                  <a:pt x="80574" y="276317"/>
                  <a:pt x="87124" y="281532"/>
                </a:cubicBezTo>
                <a:cubicBezTo>
                  <a:pt x="93674" y="286746"/>
                  <a:pt x="103341" y="285729"/>
                  <a:pt x="108555" y="279115"/>
                </a:cubicBezTo>
                <a:lnTo>
                  <a:pt x="138508" y="241722"/>
                </a:lnTo>
                <a:lnTo>
                  <a:pt x="148175" y="273964"/>
                </a:lnTo>
                <a:cubicBezTo>
                  <a:pt x="150082" y="280450"/>
                  <a:pt x="156060" y="284838"/>
                  <a:pt x="162801" y="284838"/>
                </a:cubicBezTo>
                <a:lnTo>
                  <a:pt x="182833" y="284838"/>
                </a:lnTo>
                <a:cubicBezTo>
                  <a:pt x="182261" y="286810"/>
                  <a:pt x="181752" y="288845"/>
                  <a:pt x="181371" y="290880"/>
                </a:cubicBezTo>
                <a:lnTo>
                  <a:pt x="174439" y="325539"/>
                </a:lnTo>
                <a:lnTo>
                  <a:pt x="81464" y="325539"/>
                </a:lnTo>
                <a:cubicBezTo>
                  <a:pt x="59015" y="325539"/>
                  <a:pt x="40764" y="307287"/>
                  <a:pt x="40764" y="284838"/>
                </a:cubicBezTo>
                <a:lnTo>
                  <a:pt x="40764" y="40637"/>
                </a:lnTo>
                <a:close/>
                <a:moveTo>
                  <a:pt x="173040" y="37203"/>
                </a:moveTo>
                <a:lnTo>
                  <a:pt x="173040" y="96663"/>
                </a:lnTo>
                <a:cubicBezTo>
                  <a:pt x="173040" y="105121"/>
                  <a:pt x="179844" y="111926"/>
                  <a:pt x="188302" y="111926"/>
                </a:cubicBezTo>
                <a:lnTo>
                  <a:pt x="247763" y="111926"/>
                </a:lnTo>
                <a:lnTo>
                  <a:pt x="173040" y="37203"/>
                </a:lnTo>
                <a:close/>
                <a:moveTo>
                  <a:pt x="211324" y="296921"/>
                </a:moveTo>
                <a:cubicBezTo>
                  <a:pt x="212913" y="289036"/>
                  <a:pt x="216793" y="281786"/>
                  <a:pt x="222453" y="276126"/>
                </a:cubicBezTo>
                <a:lnTo>
                  <a:pt x="298066" y="200513"/>
                </a:lnTo>
                <a:lnTo>
                  <a:pt x="348941" y="251388"/>
                </a:lnTo>
                <a:lnTo>
                  <a:pt x="273328" y="327001"/>
                </a:lnTo>
                <a:cubicBezTo>
                  <a:pt x="267668" y="332661"/>
                  <a:pt x="260418" y="336541"/>
                  <a:pt x="252533" y="338130"/>
                </a:cubicBezTo>
                <a:lnTo>
                  <a:pt x="214630" y="345698"/>
                </a:lnTo>
                <a:cubicBezTo>
                  <a:pt x="214058" y="345825"/>
                  <a:pt x="213422" y="345889"/>
                  <a:pt x="212786" y="345889"/>
                </a:cubicBezTo>
                <a:cubicBezTo>
                  <a:pt x="207699" y="345889"/>
                  <a:pt x="203501" y="341755"/>
                  <a:pt x="203501" y="336604"/>
                </a:cubicBezTo>
                <a:cubicBezTo>
                  <a:pt x="203501" y="335968"/>
                  <a:pt x="203565" y="335396"/>
                  <a:pt x="203692" y="334760"/>
                </a:cubicBezTo>
                <a:lnTo>
                  <a:pt x="211260" y="296858"/>
                </a:lnTo>
                <a:close/>
                <a:moveTo>
                  <a:pt x="381629" y="218701"/>
                </a:moveTo>
                <a:lnTo>
                  <a:pt x="363314" y="237016"/>
                </a:lnTo>
                <a:lnTo>
                  <a:pt x="312438" y="186140"/>
                </a:lnTo>
                <a:lnTo>
                  <a:pt x="330754" y="167825"/>
                </a:lnTo>
                <a:cubicBezTo>
                  <a:pt x="344808" y="153771"/>
                  <a:pt x="367575" y="153771"/>
                  <a:pt x="381629" y="167825"/>
                </a:cubicBezTo>
                <a:cubicBezTo>
                  <a:pt x="395683" y="181879"/>
                  <a:pt x="395683" y="204646"/>
                  <a:pt x="381629" y="218701"/>
                </a:cubicBezTo>
                <a:close/>
              </a:path>
            </a:pathLst>
          </a:custGeom>
          <a:solidFill>
            <a:srgbClr val="2B6CB0"/>
          </a:solidFill>
          <a:ln>
            <a:solidFill>
              <a:srgbClr val="2B6CB0"/>
            </a:solidFill>
          </a:ln>
        </p:spPr>
      </p:sp>
      <p:grpSp>
        <p:nvGrpSpPr>
          <p:cNvPr id="125" name="Группа 124">
            <a:extLst>
              <a:ext uri="{FF2B5EF4-FFF2-40B4-BE49-F238E27FC236}">
                <a16:creationId xmlns:a16="http://schemas.microsoft.com/office/drawing/2014/main" id="{BFECCE4A-F897-3248-29C6-9636EE8D213F}"/>
              </a:ext>
            </a:extLst>
          </p:cNvPr>
          <p:cNvGrpSpPr/>
          <p:nvPr/>
        </p:nvGrpSpPr>
        <p:grpSpPr>
          <a:xfrm>
            <a:off x="328941" y="3695499"/>
            <a:ext cx="3768658" cy="840884"/>
            <a:chOff x="4239671" y="1237281"/>
            <a:chExt cx="4095852" cy="840884"/>
          </a:xfrm>
        </p:grpSpPr>
        <p:sp>
          <p:nvSpPr>
            <p:cNvPr id="126" name="Shape 10">
              <a:extLst>
                <a:ext uri="{FF2B5EF4-FFF2-40B4-BE49-F238E27FC236}">
                  <a16:creationId xmlns:a16="http://schemas.microsoft.com/office/drawing/2014/main" id="{407D804F-E9FF-D87B-3D18-AD9931AF5E42}"/>
                </a:ext>
              </a:extLst>
            </p:cNvPr>
            <p:cNvSpPr/>
            <p:nvPr/>
          </p:nvSpPr>
          <p:spPr>
            <a:xfrm>
              <a:off x="4239671" y="1237281"/>
              <a:ext cx="2636148" cy="840884"/>
            </a:xfrm>
            <a:prstGeom prst="roundRect">
              <a:avLst>
                <a:gd name="adj" fmla="val 6250"/>
              </a:avLst>
            </a:prstGeom>
            <a:gradFill flip="none" rotWithShape="1">
              <a:gsLst>
                <a:gs pos="0">
                  <a:srgbClr val="2B6CB0"/>
                </a:gs>
                <a:gs pos="100000">
                  <a:srgbClr val="4299E1"/>
                </a:gs>
              </a:gsLst>
              <a:lin ang="2700000" scaled="1"/>
            </a:gradFill>
            <a:ln/>
            <a:effectLst>
              <a:outerShdw blurRad="135668" dist="90445" dir="5400000" algn="bl" rotWithShape="0">
                <a:srgbClr val="000000">
                  <a:alpha val="10196"/>
                </a:srgbClr>
              </a:outerShdw>
            </a:effectLst>
          </p:spPr>
        </p:sp>
        <p:sp>
          <p:nvSpPr>
            <p:cNvPr id="127" name="Shape 11">
              <a:extLst>
                <a:ext uri="{FF2B5EF4-FFF2-40B4-BE49-F238E27FC236}">
                  <a16:creationId xmlns:a16="http://schemas.microsoft.com/office/drawing/2014/main" id="{9F3355AA-AF26-CCBE-38C7-136691A936A3}"/>
                </a:ext>
              </a:extLst>
            </p:cNvPr>
            <p:cNvSpPr/>
            <p:nvPr/>
          </p:nvSpPr>
          <p:spPr>
            <a:xfrm>
              <a:off x="4345492" y="1485409"/>
              <a:ext cx="325602" cy="325602"/>
            </a:xfrm>
            <a:custGeom>
              <a:avLst/>
              <a:gdLst/>
              <a:ahLst/>
              <a:cxnLst/>
              <a:rect l="l" t="t" r="r" b="b"/>
              <a:pathLst>
                <a:path w="325602" h="325602">
                  <a:moveTo>
                    <a:pt x="162801" y="325602"/>
                  </a:moveTo>
                  <a:cubicBezTo>
                    <a:pt x="252654" y="325602"/>
                    <a:pt x="325602" y="252654"/>
                    <a:pt x="325602" y="162801"/>
                  </a:cubicBezTo>
                  <a:cubicBezTo>
                    <a:pt x="325602" y="72949"/>
                    <a:pt x="252654" y="0"/>
                    <a:pt x="162801" y="0"/>
                  </a:cubicBezTo>
                  <a:cubicBezTo>
                    <a:pt x="72949" y="0"/>
                    <a:pt x="0" y="72949"/>
                    <a:pt x="0" y="162801"/>
                  </a:cubicBezTo>
                  <a:cubicBezTo>
                    <a:pt x="0" y="252654"/>
                    <a:pt x="72949" y="325602"/>
                    <a:pt x="162801" y="325602"/>
                  </a:cubicBezTo>
                  <a:close/>
                  <a:moveTo>
                    <a:pt x="106202" y="106202"/>
                  </a:moveTo>
                  <a:cubicBezTo>
                    <a:pt x="112180" y="100224"/>
                    <a:pt x="121847" y="100224"/>
                    <a:pt x="127761" y="106202"/>
                  </a:cubicBezTo>
                  <a:lnTo>
                    <a:pt x="162738" y="141179"/>
                  </a:lnTo>
                  <a:lnTo>
                    <a:pt x="197714" y="106202"/>
                  </a:lnTo>
                  <a:cubicBezTo>
                    <a:pt x="203692" y="100224"/>
                    <a:pt x="213359" y="100224"/>
                    <a:pt x="219273" y="106202"/>
                  </a:cubicBezTo>
                  <a:cubicBezTo>
                    <a:pt x="225187" y="112180"/>
                    <a:pt x="225251" y="121847"/>
                    <a:pt x="219273" y="127761"/>
                  </a:cubicBezTo>
                  <a:lnTo>
                    <a:pt x="184296" y="162738"/>
                  </a:lnTo>
                  <a:lnTo>
                    <a:pt x="219273" y="197714"/>
                  </a:lnTo>
                  <a:cubicBezTo>
                    <a:pt x="225251" y="203692"/>
                    <a:pt x="225251" y="213359"/>
                    <a:pt x="219273" y="219273"/>
                  </a:cubicBezTo>
                  <a:cubicBezTo>
                    <a:pt x="213295" y="225187"/>
                    <a:pt x="203629" y="225251"/>
                    <a:pt x="197714" y="219273"/>
                  </a:cubicBezTo>
                  <a:lnTo>
                    <a:pt x="162738" y="184296"/>
                  </a:lnTo>
                  <a:lnTo>
                    <a:pt x="127761" y="219273"/>
                  </a:lnTo>
                  <a:cubicBezTo>
                    <a:pt x="121783" y="225251"/>
                    <a:pt x="112117" y="225251"/>
                    <a:pt x="106202" y="219273"/>
                  </a:cubicBezTo>
                  <a:cubicBezTo>
                    <a:pt x="100288" y="213295"/>
                    <a:pt x="100224" y="203629"/>
                    <a:pt x="106202" y="197714"/>
                  </a:cubicBezTo>
                  <a:lnTo>
                    <a:pt x="141179" y="162738"/>
                  </a:lnTo>
                  <a:lnTo>
                    <a:pt x="106202" y="127761"/>
                  </a:lnTo>
                  <a:cubicBezTo>
                    <a:pt x="100224" y="121783"/>
                    <a:pt x="100224" y="112117"/>
                    <a:pt x="106202" y="106202"/>
                  </a:cubicBezTo>
                  <a:close/>
                </a:path>
              </a:pathLst>
            </a:custGeom>
            <a:solidFill>
              <a:srgbClr val="FFFFFF"/>
            </a:solidFill>
            <a:ln/>
          </p:spPr>
        </p:sp>
        <p:sp>
          <p:nvSpPr>
            <p:cNvPr id="128" name="Text 12">
              <a:extLst>
                <a:ext uri="{FF2B5EF4-FFF2-40B4-BE49-F238E27FC236}">
                  <a16:creationId xmlns:a16="http://schemas.microsoft.com/office/drawing/2014/main" id="{12F87292-733B-ECE2-4F99-956BF0E0D675}"/>
                </a:ext>
              </a:extLst>
            </p:cNvPr>
            <p:cNvSpPr/>
            <p:nvPr/>
          </p:nvSpPr>
          <p:spPr>
            <a:xfrm>
              <a:off x="4834350" y="1237417"/>
              <a:ext cx="3445958" cy="25324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en-US" sz="1282" b="1" dirty="0">
                  <a:solidFill>
                    <a:srgbClr val="FFFFFF"/>
                  </a:solidFill>
                  <a:latin typeface="Quattrocento Sans" pitchFamily="34" charset="0"/>
                  <a:ea typeface="Quattrocento Sans" pitchFamily="34" charset="-122"/>
                  <a:cs typeface="Quattrocento Sans" pitchFamily="34" charset="-120"/>
                </a:rPr>
                <a:t>Доля отказов</a:t>
              </a:r>
              <a:endParaRPr lang="en-US" sz="1600" dirty="0"/>
            </a:p>
          </p:txBody>
        </p:sp>
        <p:sp>
          <p:nvSpPr>
            <p:cNvPr id="129" name="Text 13">
              <a:extLst>
                <a:ext uri="{FF2B5EF4-FFF2-40B4-BE49-F238E27FC236}">
                  <a16:creationId xmlns:a16="http://schemas.microsoft.com/office/drawing/2014/main" id="{9E711723-A097-773F-F0E6-6B44BE45354E}"/>
                </a:ext>
              </a:extLst>
            </p:cNvPr>
            <p:cNvSpPr/>
            <p:nvPr/>
          </p:nvSpPr>
          <p:spPr>
            <a:xfrm>
              <a:off x="4808164" y="1533991"/>
              <a:ext cx="3527359" cy="3617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>
                <a:lnSpc>
                  <a:spcPct val="90000"/>
                </a:lnSpc>
              </a:pPr>
              <a:r>
                <a:rPr lang="en-US" sz="2564" b="1" dirty="0">
                  <a:solidFill>
                    <a:srgbClr val="FFFFFF"/>
                  </a:solidFill>
                  <a:latin typeface="MiSans" pitchFamily="34" charset="0"/>
                  <a:ea typeface="MiSans" pitchFamily="34" charset="-122"/>
                  <a:cs typeface="MiSans" pitchFamily="34" charset="-120"/>
                </a:rPr>
                <a:t>17,4%</a:t>
              </a:r>
              <a:endParaRPr lang="en-US" sz="1600" dirty="0"/>
            </a:p>
          </p:txBody>
        </p:sp>
        <p:sp>
          <p:nvSpPr>
            <p:cNvPr id="130" name="Text 14">
              <a:extLst>
                <a:ext uri="{FF2B5EF4-FFF2-40B4-BE49-F238E27FC236}">
                  <a16:creationId xmlns:a16="http://schemas.microsoft.com/office/drawing/2014/main" id="{F69ABD53-F8F3-F2DF-31AB-CA5A37552D0E}"/>
                </a:ext>
              </a:extLst>
            </p:cNvPr>
            <p:cNvSpPr/>
            <p:nvPr/>
          </p:nvSpPr>
          <p:spPr>
            <a:xfrm>
              <a:off x="4828881" y="1881043"/>
              <a:ext cx="3427869" cy="18089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>
                <a:lnSpc>
                  <a:spcPct val="120000"/>
                </a:lnSpc>
              </a:pPr>
              <a:r>
                <a:rPr lang="en-US" sz="997" dirty="0">
                  <a:solidFill>
                    <a:srgbClr val="FFFFFF">
                      <a:alpha val="90000"/>
                    </a:srgbClr>
                  </a:solidFill>
                  <a:latin typeface="MiSans" pitchFamily="34" charset="0"/>
                  <a:ea typeface="MiSans" pitchFamily="34" charset="-122"/>
                  <a:cs typeface="MiSans" pitchFamily="34" charset="-120"/>
                </a:rPr>
                <a:t>(10% в 2023 г.)</a:t>
              </a:r>
              <a:endParaRPr lang="en-US" sz="1600" dirty="0"/>
            </a:p>
          </p:txBody>
        </p:sp>
      </p:grpSp>
      <p:grpSp>
        <p:nvGrpSpPr>
          <p:cNvPr id="131" name="Группа 130">
            <a:extLst>
              <a:ext uri="{FF2B5EF4-FFF2-40B4-BE49-F238E27FC236}">
                <a16:creationId xmlns:a16="http://schemas.microsoft.com/office/drawing/2014/main" id="{2A4AACF2-3166-6571-5D98-B0A7F3A0AB42}"/>
              </a:ext>
            </a:extLst>
          </p:cNvPr>
          <p:cNvGrpSpPr/>
          <p:nvPr/>
        </p:nvGrpSpPr>
        <p:grpSpPr>
          <a:xfrm>
            <a:off x="304829" y="4614110"/>
            <a:ext cx="3892521" cy="860694"/>
            <a:chOff x="8101196" y="1157697"/>
            <a:chExt cx="4206646" cy="860694"/>
          </a:xfrm>
        </p:grpSpPr>
        <p:sp>
          <p:nvSpPr>
            <p:cNvPr id="132" name="Shape 15">
              <a:extLst>
                <a:ext uri="{FF2B5EF4-FFF2-40B4-BE49-F238E27FC236}">
                  <a16:creationId xmlns:a16="http://schemas.microsoft.com/office/drawing/2014/main" id="{4E402174-B171-484E-08BD-6113D9FEADA8}"/>
                </a:ext>
              </a:extLst>
            </p:cNvPr>
            <p:cNvSpPr/>
            <p:nvPr/>
          </p:nvSpPr>
          <p:spPr>
            <a:xfrm>
              <a:off x="8101196" y="1157697"/>
              <a:ext cx="2636148" cy="860694"/>
            </a:xfrm>
            <a:prstGeom prst="roundRect">
              <a:avLst>
                <a:gd name="adj" fmla="val 6250"/>
              </a:avLst>
            </a:prstGeom>
            <a:gradFill flip="none" rotWithShape="1">
              <a:gsLst>
                <a:gs pos="0">
                  <a:srgbClr val="4299E1"/>
                </a:gs>
                <a:gs pos="100000">
                  <a:srgbClr val="1A365D"/>
                </a:gs>
              </a:gsLst>
              <a:lin ang="2700000" scaled="1"/>
            </a:gradFill>
            <a:ln/>
            <a:effectLst>
              <a:outerShdw blurRad="135668" dist="90445" dir="5400000" algn="bl" rotWithShape="0">
                <a:srgbClr val="000000">
                  <a:alpha val="10196"/>
                </a:srgbClr>
              </a:outerShdw>
            </a:effectLst>
          </p:spPr>
        </p:sp>
        <p:sp>
          <p:nvSpPr>
            <p:cNvPr id="133" name="Shape 16">
              <a:extLst>
                <a:ext uri="{FF2B5EF4-FFF2-40B4-BE49-F238E27FC236}">
                  <a16:creationId xmlns:a16="http://schemas.microsoft.com/office/drawing/2014/main" id="{2C16351A-92FA-3F79-2795-23E2E1F88D81}"/>
                </a:ext>
              </a:extLst>
            </p:cNvPr>
            <p:cNvSpPr/>
            <p:nvPr/>
          </p:nvSpPr>
          <p:spPr>
            <a:xfrm>
              <a:off x="8250431" y="1447122"/>
              <a:ext cx="407003" cy="325602"/>
            </a:xfrm>
            <a:custGeom>
              <a:avLst/>
              <a:gdLst/>
              <a:ahLst/>
              <a:cxnLst/>
              <a:rect l="l" t="t" r="r" b="b"/>
              <a:pathLst>
                <a:path w="407003" h="325602">
                  <a:moveTo>
                    <a:pt x="81401" y="20350"/>
                  </a:moveTo>
                  <a:cubicBezTo>
                    <a:pt x="58952" y="20350"/>
                    <a:pt x="40700" y="38602"/>
                    <a:pt x="40700" y="61050"/>
                  </a:cubicBezTo>
                  <a:lnTo>
                    <a:pt x="40700" y="213677"/>
                  </a:lnTo>
                  <a:lnTo>
                    <a:pt x="81401" y="213677"/>
                  </a:lnTo>
                  <a:lnTo>
                    <a:pt x="81401" y="61050"/>
                  </a:lnTo>
                  <a:lnTo>
                    <a:pt x="325602" y="61050"/>
                  </a:lnTo>
                  <a:lnTo>
                    <a:pt x="325602" y="213677"/>
                  </a:lnTo>
                  <a:lnTo>
                    <a:pt x="366303" y="213677"/>
                  </a:lnTo>
                  <a:lnTo>
                    <a:pt x="366303" y="61050"/>
                  </a:lnTo>
                  <a:cubicBezTo>
                    <a:pt x="366303" y="38602"/>
                    <a:pt x="348051" y="20350"/>
                    <a:pt x="325602" y="20350"/>
                  </a:cubicBezTo>
                  <a:lnTo>
                    <a:pt x="81401" y="20350"/>
                  </a:lnTo>
                  <a:close/>
                  <a:moveTo>
                    <a:pt x="12210" y="244202"/>
                  </a:moveTo>
                  <a:cubicBezTo>
                    <a:pt x="5469" y="244202"/>
                    <a:pt x="0" y="249671"/>
                    <a:pt x="0" y="256412"/>
                  </a:cubicBezTo>
                  <a:cubicBezTo>
                    <a:pt x="0" y="283376"/>
                    <a:pt x="21876" y="305252"/>
                    <a:pt x="48840" y="305252"/>
                  </a:cubicBezTo>
                  <a:lnTo>
                    <a:pt x="358163" y="305252"/>
                  </a:lnTo>
                  <a:cubicBezTo>
                    <a:pt x="385127" y="305252"/>
                    <a:pt x="407003" y="283376"/>
                    <a:pt x="407003" y="256412"/>
                  </a:cubicBezTo>
                  <a:cubicBezTo>
                    <a:pt x="407003" y="249671"/>
                    <a:pt x="401534" y="244202"/>
                    <a:pt x="394793" y="244202"/>
                  </a:cubicBezTo>
                  <a:lnTo>
                    <a:pt x="12210" y="244202"/>
                  </a:lnTo>
                  <a:close/>
                </a:path>
              </a:pathLst>
            </a:custGeom>
            <a:solidFill>
              <a:srgbClr val="FFFFFF"/>
            </a:solidFill>
            <a:ln/>
          </p:spPr>
        </p:sp>
        <p:sp>
          <p:nvSpPr>
            <p:cNvPr id="134" name="Text 17">
              <a:extLst>
                <a:ext uri="{FF2B5EF4-FFF2-40B4-BE49-F238E27FC236}">
                  <a16:creationId xmlns:a16="http://schemas.microsoft.com/office/drawing/2014/main" id="{DDA057E6-6935-CAD9-FF2D-6ED40C058F4F}"/>
                </a:ext>
              </a:extLst>
            </p:cNvPr>
            <p:cNvSpPr/>
            <p:nvPr/>
          </p:nvSpPr>
          <p:spPr>
            <a:xfrm>
              <a:off x="8763127" y="1193876"/>
              <a:ext cx="3445958" cy="25324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en-US" sz="1282" b="1" dirty="0">
                  <a:solidFill>
                    <a:srgbClr val="FFFFFF"/>
                  </a:solidFill>
                  <a:latin typeface="Quattrocento Sans" pitchFamily="34" charset="0"/>
                  <a:ea typeface="Quattrocento Sans" pitchFamily="34" charset="-122"/>
                  <a:cs typeface="Quattrocento Sans" pitchFamily="34" charset="-120"/>
                </a:rPr>
                <a:t>Электронный формат</a:t>
              </a:r>
              <a:endParaRPr lang="en-US" sz="1600" dirty="0"/>
            </a:p>
          </p:txBody>
        </p:sp>
        <p:sp>
          <p:nvSpPr>
            <p:cNvPr id="135" name="Text 18">
              <a:extLst>
                <a:ext uri="{FF2B5EF4-FFF2-40B4-BE49-F238E27FC236}">
                  <a16:creationId xmlns:a16="http://schemas.microsoft.com/office/drawing/2014/main" id="{995DA447-93B1-9236-3F69-9EA990DB955E}"/>
                </a:ext>
              </a:extLst>
            </p:cNvPr>
            <p:cNvSpPr/>
            <p:nvPr/>
          </p:nvSpPr>
          <p:spPr>
            <a:xfrm>
              <a:off x="8780483" y="1475936"/>
              <a:ext cx="3527359" cy="3617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>
                <a:lnSpc>
                  <a:spcPct val="90000"/>
                </a:lnSpc>
              </a:pPr>
              <a:r>
                <a:rPr lang="en-US" sz="2564" b="1" dirty="0">
                  <a:solidFill>
                    <a:srgbClr val="FFFFFF"/>
                  </a:solidFill>
                  <a:latin typeface="MiSans" pitchFamily="34" charset="0"/>
                  <a:ea typeface="MiSans" pitchFamily="34" charset="-122"/>
                  <a:cs typeface="MiSans" pitchFamily="34" charset="-120"/>
                </a:rPr>
                <a:t>71,7%</a:t>
              </a:r>
              <a:endParaRPr lang="en-US" sz="1600" dirty="0"/>
            </a:p>
          </p:txBody>
        </p:sp>
        <p:sp>
          <p:nvSpPr>
            <p:cNvPr id="136" name="Text 19">
              <a:extLst>
                <a:ext uri="{FF2B5EF4-FFF2-40B4-BE49-F238E27FC236}">
                  <a16:creationId xmlns:a16="http://schemas.microsoft.com/office/drawing/2014/main" id="{17B3796F-0504-DEBF-72C4-9460E7C2319C}"/>
                </a:ext>
              </a:extLst>
            </p:cNvPr>
            <p:cNvSpPr/>
            <p:nvPr/>
          </p:nvSpPr>
          <p:spPr>
            <a:xfrm>
              <a:off x="8772172" y="1837501"/>
              <a:ext cx="3427869" cy="18089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>
                <a:lnSpc>
                  <a:spcPct val="120000"/>
                </a:lnSpc>
              </a:pPr>
              <a:r>
                <a:rPr lang="en-US" sz="997" dirty="0">
                  <a:solidFill>
                    <a:srgbClr val="FFFFFF">
                      <a:alpha val="90000"/>
                    </a:srgbClr>
                  </a:solidFill>
                  <a:latin typeface="MiSans" pitchFamily="34" charset="0"/>
                  <a:ea typeface="MiSans" pitchFamily="34" charset="-122"/>
                  <a:cs typeface="MiSans" pitchFamily="34" charset="-120"/>
                </a:rPr>
                <a:t>(59,6% в 2023 г.)</a:t>
              </a:r>
              <a:endParaRPr lang="en-US" sz="1600" dirty="0"/>
            </a:p>
          </p:txBody>
        </p:sp>
      </p:grpSp>
      <p:sp>
        <p:nvSpPr>
          <p:cNvPr id="137" name="Shape 20">
            <a:extLst>
              <a:ext uri="{FF2B5EF4-FFF2-40B4-BE49-F238E27FC236}">
                <a16:creationId xmlns:a16="http://schemas.microsoft.com/office/drawing/2014/main" id="{16361606-D9F1-35C4-D5F3-22374A7FE137}"/>
              </a:ext>
            </a:extLst>
          </p:cNvPr>
          <p:cNvSpPr/>
          <p:nvPr/>
        </p:nvSpPr>
        <p:spPr>
          <a:xfrm>
            <a:off x="2919022" y="3695501"/>
            <a:ext cx="3473294" cy="2626336"/>
          </a:xfrm>
          <a:prstGeom prst="roundRect">
            <a:avLst>
              <a:gd name="adj" fmla="val 3468"/>
            </a:avLst>
          </a:prstGeom>
          <a:solidFill>
            <a:srgbClr val="FFFFFF"/>
          </a:solidFill>
          <a:ln/>
          <a:effectLst>
            <a:outerShdw blurRad="54267" dist="36178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139" name="Text 22">
            <a:extLst>
              <a:ext uri="{FF2B5EF4-FFF2-40B4-BE49-F238E27FC236}">
                <a16:creationId xmlns:a16="http://schemas.microsoft.com/office/drawing/2014/main" id="{F7361E6B-9171-9314-D49A-E75ACF429894}"/>
              </a:ext>
            </a:extLst>
          </p:cNvPr>
          <p:cNvSpPr/>
          <p:nvPr/>
        </p:nvSpPr>
        <p:spPr>
          <a:xfrm>
            <a:off x="3161246" y="3771056"/>
            <a:ext cx="2396795" cy="2351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24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Основные причины отказов</a:t>
            </a:r>
            <a:endParaRPr lang="en-US" sz="1600" dirty="0"/>
          </a:p>
        </p:txBody>
      </p:sp>
      <p:sp>
        <p:nvSpPr>
          <p:cNvPr id="140" name="Shape 23">
            <a:extLst>
              <a:ext uri="{FF2B5EF4-FFF2-40B4-BE49-F238E27FC236}">
                <a16:creationId xmlns:a16="http://schemas.microsoft.com/office/drawing/2014/main" id="{09513BC9-929A-B7F0-B838-B03E61A17452}"/>
              </a:ext>
            </a:extLst>
          </p:cNvPr>
          <p:cNvSpPr/>
          <p:nvPr/>
        </p:nvSpPr>
        <p:spPr>
          <a:xfrm>
            <a:off x="3180037" y="4169014"/>
            <a:ext cx="434887" cy="434136"/>
          </a:xfrm>
          <a:prstGeom prst="roundRect">
            <a:avLst>
              <a:gd name="adj" fmla="val 50000"/>
            </a:avLst>
          </a:prstGeom>
          <a:solidFill>
            <a:srgbClr val="1A365D"/>
          </a:solidFill>
          <a:ln/>
        </p:spPr>
      </p:sp>
      <p:sp>
        <p:nvSpPr>
          <p:cNvPr id="141" name="Text 24">
            <a:extLst>
              <a:ext uri="{FF2B5EF4-FFF2-40B4-BE49-F238E27FC236}">
                <a16:creationId xmlns:a16="http://schemas.microsoft.com/office/drawing/2014/main" id="{32FBD341-E9CC-FF93-B16B-6AA4D5184134}"/>
              </a:ext>
            </a:extLst>
          </p:cNvPr>
          <p:cNvSpPr/>
          <p:nvPr/>
        </p:nvSpPr>
        <p:spPr>
          <a:xfrm>
            <a:off x="3143734" y="4169014"/>
            <a:ext cx="507369" cy="4341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05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39,8%</a:t>
            </a:r>
            <a:endParaRPr lang="en-US" sz="1200" dirty="0"/>
          </a:p>
        </p:txBody>
      </p:sp>
      <p:sp>
        <p:nvSpPr>
          <p:cNvPr id="142" name="Text 25">
            <a:extLst>
              <a:ext uri="{FF2B5EF4-FFF2-40B4-BE49-F238E27FC236}">
                <a16:creationId xmlns:a16="http://schemas.microsoft.com/office/drawing/2014/main" id="{80182F58-7D3D-D29D-C06F-0243AA7C371B}"/>
              </a:ext>
            </a:extLst>
          </p:cNvPr>
          <p:cNvSpPr/>
          <p:nvPr/>
        </p:nvSpPr>
        <p:spPr>
          <a:xfrm>
            <a:off x="3756086" y="4187103"/>
            <a:ext cx="2080237" cy="2170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39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Не подтвержденный доход</a:t>
            </a:r>
            <a:endParaRPr lang="en-US" sz="1600" dirty="0"/>
          </a:p>
        </p:txBody>
      </p:sp>
      <p:sp>
        <p:nvSpPr>
          <p:cNvPr id="143" name="Text 26">
            <a:extLst>
              <a:ext uri="{FF2B5EF4-FFF2-40B4-BE49-F238E27FC236}">
                <a16:creationId xmlns:a16="http://schemas.microsoft.com/office/drawing/2014/main" id="{9CABBAF9-586A-122C-5EFA-D5225CFB913A}"/>
              </a:ext>
            </a:extLst>
          </p:cNvPr>
          <p:cNvSpPr/>
          <p:nvPr/>
        </p:nvSpPr>
        <p:spPr>
          <a:xfrm>
            <a:off x="3746985" y="4404171"/>
            <a:ext cx="2071193" cy="1808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7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Отсутствие документов о доходе</a:t>
            </a:r>
            <a:endParaRPr lang="en-US" sz="1600" dirty="0"/>
          </a:p>
        </p:txBody>
      </p:sp>
      <p:sp>
        <p:nvSpPr>
          <p:cNvPr id="144" name="Shape 27">
            <a:extLst>
              <a:ext uri="{FF2B5EF4-FFF2-40B4-BE49-F238E27FC236}">
                <a16:creationId xmlns:a16="http://schemas.microsoft.com/office/drawing/2014/main" id="{F0DAD510-56AF-312B-5801-66785D22AB5B}"/>
              </a:ext>
            </a:extLst>
          </p:cNvPr>
          <p:cNvSpPr/>
          <p:nvPr/>
        </p:nvSpPr>
        <p:spPr>
          <a:xfrm>
            <a:off x="3180037" y="4711685"/>
            <a:ext cx="434887" cy="434136"/>
          </a:xfrm>
          <a:prstGeom prst="roundRect">
            <a:avLst>
              <a:gd name="adj" fmla="val 50000"/>
            </a:avLst>
          </a:prstGeom>
          <a:solidFill>
            <a:srgbClr val="2B6CB0"/>
          </a:solidFill>
          <a:ln/>
        </p:spPr>
      </p:sp>
      <p:sp>
        <p:nvSpPr>
          <p:cNvPr id="145" name="Text 28">
            <a:extLst>
              <a:ext uri="{FF2B5EF4-FFF2-40B4-BE49-F238E27FC236}">
                <a16:creationId xmlns:a16="http://schemas.microsoft.com/office/drawing/2014/main" id="{B9C63991-A362-97B2-F358-D4066A9FAA22}"/>
              </a:ext>
            </a:extLst>
          </p:cNvPr>
          <p:cNvSpPr/>
          <p:nvPr/>
        </p:nvSpPr>
        <p:spPr>
          <a:xfrm>
            <a:off x="3143734" y="4711685"/>
            <a:ext cx="507369" cy="4341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05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24,3%</a:t>
            </a:r>
            <a:endParaRPr lang="en-US" sz="1200" dirty="0"/>
          </a:p>
        </p:txBody>
      </p:sp>
      <p:sp>
        <p:nvSpPr>
          <p:cNvPr id="146" name="Text 29">
            <a:extLst>
              <a:ext uri="{FF2B5EF4-FFF2-40B4-BE49-F238E27FC236}">
                <a16:creationId xmlns:a16="http://schemas.microsoft.com/office/drawing/2014/main" id="{5695F27E-A687-694B-DFA8-410D36113F0F}"/>
              </a:ext>
            </a:extLst>
          </p:cNvPr>
          <p:cNvSpPr/>
          <p:nvPr/>
        </p:nvSpPr>
        <p:spPr>
          <a:xfrm>
            <a:off x="3723657" y="4738628"/>
            <a:ext cx="2550552" cy="2170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39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Не представлены документы</a:t>
            </a:r>
            <a:endParaRPr lang="en-US" sz="1600" dirty="0"/>
          </a:p>
        </p:txBody>
      </p:sp>
      <p:sp>
        <p:nvSpPr>
          <p:cNvPr id="147" name="Text 30">
            <a:extLst>
              <a:ext uri="{FF2B5EF4-FFF2-40B4-BE49-F238E27FC236}">
                <a16:creationId xmlns:a16="http://schemas.microsoft.com/office/drawing/2014/main" id="{55275FCF-4F41-C899-1905-C01A34988B6E}"/>
              </a:ext>
            </a:extLst>
          </p:cNvPr>
          <p:cNvSpPr/>
          <p:nvPr/>
        </p:nvSpPr>
        <p:spPr>
          <a:xfrm>
            <a:off x="3717128" y="4938268"/>
            <a:ext cx="2541507" cy="1808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7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Отсутствие дополнительных документов</a:t>
            </a:r>
            <a:endParaRPr lang="en-US" sz="1600" dirty="0"/>
          </a:p>
        </p:txBody>
      </p:sp>
      <p:sp>
        <p:nvSpPr>
          <p:cNvPr id="148" name="Shape 31">
            <a:extLst>
              <a:ext uri="{FF2B5EF4-FFF2-40B4-BE49-F238E27FC236}">
                <a16:creationId xmlns:a16="http://schemas.microsoft.com/office/drawing/2014/main" id="{683C4FEF-766A-D1C4-1D70-63C3BA7F4964}"/>
              </a:ext>
            </a:extLst>
          </p:cNvPr>
          <p:cNvSpPr/>
          <p:nvPr/>
        </p:nvSpPr>
        <p:spPr>
          <a:xfrm>
            <a:off x="3180037" y="5254355"/>
            <a:ext cx="434887" cy="434136"/>
          </a:xfrm>
          <a:prstGeom prst="roundRect">
            <a:avLst>
              <a:gd name="adj" fmla="val 50000"/>
            </a:avLst>
          </a:prstGeom>
          <a:solidFill>
            <a:srgbClr val="4299E1"/>
          </a:solidFill>
          <a:ln/>
        </p:spPr>
      </p:sp>
      <p:sp>
        <p:nvSpPr>
          <p:cNvPr id="149" name="Text 32">
            <a:extLst>
              <a:ext uri="{FF2B5EF4-FFF2-40B4-BE49-F238E27FC236}">
                <a16:creationId xmlns:a16="http://schemas.microsoft.com/office/drawing/2014/main" id="{B010D2ED-9740-E1B4-2C1E-1BFA2DE56FE8}"/>
              </a:ext>
            </a:extLst>
          </p:cNvPr>
          <p:cNvSpPr/>
          <p:nvPr/>
        </p:nvSpPr>
        <p:spPr>
          <a:xfrm>
            <a:off x="3143734" y="5254355"/>
            <a:ext cx="507369" cy="4341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05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15,3%</a:t>
            </a:r>
            <a:endParaRPr lang="en-US" sz="1200" dirty="0"/>
          </a:p>
        </p:txBody>
      </p:sp>
      <p:sp>
        <p:nvSpPr>
          <p:cNvPr id="150" name="Text 33">
            <a:extLst>
              <a:ext uri="{FF2B5EF4-FFF2-40B4-BE49-F238E27FC236}">
                <a16:creationId xmlns:a16="http://schemas.microsoft.com/office/drawing/2014/main" id="{98469985-2A2B-BEB7-91E3-E16B004466B5}"/>
              </a:ext>
            </a:extLst>
          </p:cNvPr>
          <p:cNvSpPr/>
          <p:nvPr/>
        </p:nvSpPr>
        <p:spPr>
          <a:xfrm>
            <a:off x="3780608" y="5272444"/>
            <a:ext cx="1736546" cy="2170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39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Письменное заявление</a:t>
            </a:r>
            <a:endParaRPr lang="en-US" sz="1600" dirty="0"/>
          </a:p>
        </p:txBody>
      </p:sp>
      <p:sp>
        <p:nvSpPr>
          <p:cNvPr id="151" name="Text 34">
            <a:extLst>
              <a:ext uri="{FF2B5EF4-FFF2-40B4-BE49-F238E27FC236}">
                <a16:creationId xmlns:a16="http://schemas.microsoft.com/office/drawing/2014/main" id="{0DCBA65E-D2F8-FBF9-D9F4-E8E5677DEC72}"/>
              </a:ext>
            </a:extLst>
          </p:cNvPr>
          <p:cNvSpPr/>
          <p:nvPr/>
        </p:nvSpPr>
        <p:spPr>
          <a:xfrm>
            <a:off x="3780608" y="5489513"/>
            <a:ext cx="1727501" cy="1808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7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Отказ от получения выплат</a:t>
            </a:r>
            <a:endParaRPr lang="en-US" sz="1600" dirty="0"/>
          </a:p>
        </p:txBody>
      </p:sp>
      <p:sp>
        <p:nvSpPr>
          <p:cNvPr id="152" name="Shape 35">
            <a:extLst>
              <a:ext uri="{FF2B5EF4-FFF2-40B4-BE49-F238E27FC236}">
                <a16:creationId xmlns:a16="http://schemas.microsoft.com/office/drawing/2014/main" id="{C904C001-764D-69C1-6EAC-2D5918F15187}"/>
              </a:ext>
            </a:extLst>
          </p:cNvPr>
          <p:cNvSpPr/>
          <p:nvPr/>
        </p:nvSpPr>
        <p:spPr>
          <a:xfrm>
            <a:off x="3177096" y="5821114"/>
            <a:ext cx="434887" cy="434136"/>
          </a:xfrm>
          <a:prstGeom prst="roundRect">
            <a:avLst>
              <a:gd name="adj" fmla="val 50000"/>
            </a:avLst>
          </a:prstGeom>
          <a:solidFill>
            <a:srgbClr val="1A365D"/>
          </a:solidFill>
          <a:ln/>
        </p:spPr>
      </p:sp>
      <p:sp>
        <p:nvSpPr>
          <p:cNvPr id="153" name="Text 36">
            <a:extLst>
              <a:ext uri="{FF2B5EF4-FFF2-40B4-BE49-F238E27FC236}">
                <a16:creationId xmlns:a16="http://schemas.microsoft.com/office/drawing/2014/main" id="{7D87B3E3-2DFD-C9A3-F8DA-E661C0CDAC1B}"/>
              </a:ext>
            </a:extLst>
          </p:cNvPr>
          <p:cNvSpPr/>
          <p:nvPr/>
        </p:nvSpPr>
        <p:spPr>
          <a:xfrm>
            <a:off x="3143734" y="5797026"/>
            <a:ext cx="507369" cy="4341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05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20,6%</a:t>
            </a:r>
            <a:endParaRPr lang="en-US" sz="1200" dirty="0"/>
          </a:p>
        </p:txBody>
      </p:sp>
      <p:sp>
        <p:nvSpPr>
          <p:cNvPr id="154" name="Text 37">
            <a:extLst>
              <a:ext uri="{FF2B5EF4-FFF2-40B4-BE49-F238E27FC236}">
                <a16:creationId xmlns:a16="http://schemas.microsoft.com/office/drawing/2014/main" id="{3E39B971-69A6-F409-D9FA-C022A8C06ED2}"/>
              </a:ext>
            </a:extLst>
          </p:cNvPr>
          <p:cNvSpPr/>
          <p:nvPr/>
        </p:nvSpPr>
        <p:spPr>
          <a:xfrm>
            <a:off x="3780608" y="5815115"/>
            <a:ext cx="1239098" cy="2170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39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Прочие причины</a:t>
            </a:r>
            <a:endParaRPr lang="en-US" sz="1600" dirty="0"/>
          </a:p>
        </p:txBody>
      </p:sp>
      <p:sp>
        <p:nvSpPr>
          <p:cNvPr id="155" name="Text 38">
            <a:extLst>
              <a:ext uri="{FF2B5EF4-FFF2-40B4-BE49-F238E27FC236}">
                <a16:creationId xmlns:a16="http://schemas.microsoft.com/office/drawing/2014/main" id="{6EA89431-E2D0-EC2A-1AF8-083FF9AD9A3A}"/>
              </a:ext>
            </a:extLst>
          </p:cNvPr>
          <p:cNvSpPr/>
          <p:nvPr/>
        </p:nvSpPr>
        <p:spPr>
          <a:xfrm>
            <a:off x="3780608" y="6032183"/>
            <a:ext cx="1230053" cy="1808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7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Иные основания</a:t>
            </a:r>
            <a:endParaRPr lang="en-US" sz="1600" dirty="0"/>
          </a:p>
        </p:txBody>
      </p:sp>
      <p:sp>
        <p:nvSpPr>
          <p:cNvPr id="156" name="Shape 39">
            <a:extLst>
              <a:ext uri="{FF2B5EF4-FFF2-40B4-BE49-F238E27FC236}">
                <a16:creationId xmlns:a16="http://schemas.microsoft.com/office/drawing/2014/main" id="{09743B8F-EF63-99F0-CAA1-AC1145AEB453}"/>
              </a:ext>
            </a:extLst>
          </p:cNvPr>
          <p:cNvSpPr/>
          <p:nvPr/>
        </p:nvSpPr>
        <p:spPr>
          <a:xfrm>
            <a:off x="6529877" y="854835"/>
            <a:ext cx="5444796" cy="2687072"/>
          </a:xfrm>
          <a:prstGeom prst="roundRect">
            <a:avLst>
              <a:gd name="adj" fmla="val 3468"/>
            </a:avLst>
          </a:prstGeom>
          <a:solidFill>
            <a:srgbClr val="FFFFFF"/>
          </a:solidFill>
          <a:ln/>
          <a:effectLst>
            <a:outerShdw blurRad="54267" dist="36178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157" name="Shape 40">
            <a:extLst>
              <a:ext uri="{FF2B5EF4-FFF2-40B4-BE49-F238E27FC236}">
                <a16:creationId xmlns:a16="http://schemas.microsoft.com/office/drawing/2014/main" id="{DBE0D5FA-9088-285D-85ED-DF4FE9ABC47F}"/>
              </a:ext>
            </a:extLst>
          </p:cNvPr>
          <p:cNvSpPr/>
          <p:nvPr/>
        </p:nvSpPr>
        <p:spPr>
          <a:xfrm>
            <a:off x="6663422" y="989897"/>
            <a:ext cx="180890" cy="180890"/>
          </a:xfrm>
          <a:custGeom>
            <a:avLst/>
            <a:gdLst/>
            <a:ahLst/>
            <a:cxnLst/>
            <a:rect l="l" t="t" r="r" b="b"/>
            <a:pathLst>
              <a:path w="180890" h="180890">
                <a:moveTo>
                  <a:pt x="11306" y="11306"/>
                </a:moveTo>
                <a:cubicBezTo>
                  <a:pt x="17559" y="11306"/>
                  <a:pt x="22611" y="16358"/>
                  <a:pt x="22611" y="22611"/>
                </a:cubicBezTo>
                <a:lnTo>
                  <a:pt x="22611" y="141320"/>
                </a:lnTo>
                <a:cubicBezTo>
                  <a:pt x="22611" y="144430"/>
                  <a:pt x="25155" y="146973"/>
                  <a:pt x="28264" y="146973"/>
                </a:cubicBezTo>
                <a:lnTo>
                  <a:pt x="169585" y="146973"/>
                </a:lnTo>
                <a:cubicBezTo>
                  <a:pt x="175838" y="146973"/>
                  <a:pt x="180890" y="152026"/>
                  <a:pt x="180890" y="158279"/>
                </a:cubicBezTo>
                <a:cubicBezTo>
                  <a:pt x="180890" y="164532"/>
                  <a:pt x="175838" y="169585"/>
                  <a:pt x="169585" y="169585"/>
                </a:cubicBezTo>
                <a:lnTo>
                  <a:pt x="28264" y="169585"/>
                </a:lnTo>
                <a:cubicBezTo>
                  <a:pt x="12648" y="169585"/>
                  <a:pt x="0" y="156936"/>
                  <a:pt x="0" y="141320"/>
                </a:cubicBezTo>
                <a:lnTo>
                  <a:pt x="0" y="22611"/>
                </a:lnTo>
                <a:cubicBezTo>
                  <a:pt x="0" y="16358"/>
                  <a:pt x="5052" y="11306"/>
                  <a:pt x="11306" y="11306"/>
                </a:cubicBezTo>
                <a:close/>
                <a:moveTo>
                  <a:pt x="45223" y="33917"/>
                </a:moveTo>
                <a:cubicBezTo>
                  <a:pt x="45223" y="27663"/>
                  <a:pt x="50275" y="22611"/>
                  <a:pt x="56528" y="22611"/>
                </a:cubicBezTo>
                <a:lnTo>
                  <a:pt x="124362" y="22611"/>
                </a:lnTo>
                <a:cubicBezTo>
                  <a:pt x="130615" y="22611"/>
                  <a:pt x="135668" y="27663"/>
                  <a:pt x="135668" y="33917"/>
                </a:cubicBezTo>
                <a:cubicBezTo>
                  <a:pt x="135668" y="40170"/>
                  <a:pt x="130615" y="45223"/>
                  <a:pt x="124362" y="45223"/>
                </a:cubicBezTo>
                <a:lnTo>
                  <a:pt x="56528" y="45223"/>
                </a:lnTo>
                <a:cubicBezTo>
                  <a:pt x="50275" y="45223"/>
                  <a:pt x="45223" y="40170"/>
                  <a:pt x="45223" y="33917"/>
                </a:cubicBezTo>
                <a:close/>
                <a:moveTo>
                  <a:pt x="56528" y="62181"/>
                </a:moveTo>
                <a:lnTo>
                  <a:pt x="101751" y="62181"/>
                </a:lnTo>
                <a:cubicBezTo>
                  <a:pt x="108004" y="62181"/>
                  <a:pt x="113056" y="67233"/>
                  <a:pt x="113056" y="73487"/>
                </a:cubicBezTo>
                <a:cubicBezTo>
                  <a:pt x="113056" y="79740"/>
                  <a:pt x="108004" y="84792"/>
                  <a:pt x="101751" y="84792"/>
                </a:cubicBezTo>
                <a:lnTo>
                  <a:pt x="56528" y="84792"/>
                </a:lnTo>
                <a:cubicBezTo>
                  <a:pt x="50275" y="84792"/>
                  <a:pt x="45223" y="79740"/>
                  <a:pt x="45223" y="73487"/>
                </a:cubicBezTo>
                <a:cubicBezTo>
                  <a:pt x="45223" y="67233"/>
                  <a:pt x="50275" y="62181"/>
                  <a:pt x="56528" y="62181"/>
                </a:cubicBezTo>
                <a:close/>
                <a:moveTo>
                  <a:pt x="56528" y="101751"/>
                </a:moveTo>
                <a:lnTo>
                  <a:pt x="146973" y="101751"/>
                </a:lnTo>
                <a:cubicBezTo>
                  <a:pt x="153227" y="101751"/>
                  <a:pt x="158279" y="106803"/>
                  <a:pt x="158279" y="113056"/>
                </a:cubicBezTo>
                <a:cubicBezTo>
                  <a:pt x="158279" y="119310"/>
                  <a:pt x="153227" y="124362"/>
                  <a:pt x="146973" y="124362"/>
                </a:cubicBezTo>
                <a:lnTo>
                  <a:pt x="56528" y="124362"/>
                </a:lnTo>
                <a:cubicBezTo>
                  <a:pt x="50275" y="124362"/>
                  <a:pt x="45223" y="119310"/>
                  <a:pt x="45223" y="113056"/>
                </a:cubicBezTo>
                <a:cubicBezTo>
                  <a:pt x="45223" y="106803"/>
                  <a:pt x="50275" y="101751"/>
                  <a:pt x="56528" y="101751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158" name="Text 41">
            <a:extLst>
              <a:ext uri="{FF2B5EF4-FFF2-40B4-BE49-F238E27FC236}">
                <a16:creationId xmlns:a16="http://schemas.microsoft.com/office/drawing/2014/main" id="{2CF5238C-01FD-6E93-F00A-133C1E76BA8D}"/>
              </a:ext>
            </a:extLst>
          </p:cNvPr>
          <p:cNvSpPr/>
          <p:nvPr/>
        </p:nvSpPr>
        <p:spPr>
          <a:xfrm>
            <a:off x="6943928" y="932931"/>
            <a:ext cx="5164415" cy="2532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24" b="1" dirty="0" err="1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Источники</a:t>
            </a:r>
            <a:r>
              <a:rPr lang="en-US" sz="1424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</a:t>
            </a:r>
            <a:r>
              <a:rPr lang="en-US" sz="1424" b="1" dirty="0" err="1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обращения</a:t>
            </a:r>
            <a:r>
              <a:rPr lang="ru-RU" sz="1424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2025 г.</a:t>
            </a:r>
            <a:endParaRPr lang="en-US" sz="1600" dirty="0"/>
          </a:p>
        </p:txBody>
      </p:sp>
      <p:sp>
        <p:nvSpPr>
          <p:cNvPr id="159" name="Shape 42">
            <a:extLst>
              <a:ext uri="{FF2B5EF4-FFF2-40B4-BE49-F238E27FC236}">
                <a16:creationId xmlns:a16="http://schemas.microsoft.com/office/drawing/2014/main" id="{D901C1B5-91D0-2F52-FD31-14C898BA0912}"/>
              </a:ext>
            </a:extLst>
          </p:cNvPr>
          <p:cNvSpPr/>
          <p:nvPr/>
        </p:nvSpPr>
        <p:spPr>
          <a:xfrm>
            <a:off x="6623489" y="1220392"/>
            <a:ext cx="5274306" cy="687383"/>
          </a:xfrm>
          <a:prstGeom prst="roundRect">
            <a:avLst>
              <a:gd name="adj" fmla="val 10526"/>
            </a:avLst>
          </a:prstGeom>
          <a:solidFill>
            <a:srgbClr val="F0F4F8"/>
          </a:solidFill>
          <a:ln/>
        </p:spPr>
      </p:sp>
      <p:sp>
        <p:nvSpPr>
          <p:cNvPr id="160" name="Text 43">
            <a:extLst>
              <a:ext uri="{FF2B5EF4-FFF2-40B4-BE49-F238E27FC236}">
                <a16:creationId xmlns:a16="http://schemas.microsoft.com/office/drawing/2014/main" id="{CD69AE72-6DB7-7F7A-D82A-9879D7985066}"/>
              </a:ext>
            </a:extLst>
          </p:cNvPr>
          <p:cNvSpPr/>
          <p:nvPr/>
        </p:nvSpPr>
        <p:spPr>
          <a:xfrm>
            <a:off x="6684495" y="1266260"/>
            <a:ext cx="1564700" cy="2170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39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Электронный формат</a:t>
            </a:r>
            <a:endParaRPr lang="en-US" sz="1600" dirty="0"/>
          </a:p>
        </p:txBody>
      </p:sp>
      <p:sp>
        <p:nvSpPr>
          <p:cNvPr id="161" name="Text 44">
            <a:extLst>
              <a:ext uri="{FF2B5EF4-FFF2-40B4-BE49-F238E27FC236}">
                <a16:creationId xmlns:a16="http://schemas.microsoft.com/office/drawing/2014/main" id="{68A5114D-7E1A-9020-76B2-2C13D369DBB3}"/>
              </a:ext>
            </a:extLst>
          </p:cNvPr>
          <p:cNvSpPr/>
          <p:nvPr/>
        </p:nvSpPr>
        <p:spPr>
          <a:xfrm>
            <a:off x="10832763" y="1281470"/>
            <a:ext cx="651205" cy="2894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709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71,7%</a:t>
            </a:r>
            <a:endParaRPr lang="en-US" sz="1600" dirty="0"/>
          </a:p>
        </p:txBody>
      </p:sp>
      <p:sp>
        <p:nvSpPr>
          <p:cNvPr id="164" name="Shape 47">
            <a:extLst>
              <a:ext uri="{FF2B5EF4-FFF2-40B4-BE49-F238E27FC236}">
                <a16:creationId xmlns:a16="http://schemas.microsoft.com/office/drawing/2014/main" id="{BEA27FA6-F02A-DFC6-C83A-72CADF2629A7}"/>
              </a:ext>
            </a:extLst>
          </p:cNvPr>
          <p:cNvSpPr/>
          <p:nvPr/>
        </p:nvSpPr>
        <p:spPr>
          <a:xfrm>
            <a:off x="6597712" y="1987893"/>
            <a:ext cx="5300083" cy="687383"/>
          </a:xfrm>
          <a:prstGeom prst="roundRect">
            <a:avLst>
              <a:gd name="adj" fmla="val 10526"/>
            </a:avLst>
          </a:prstGeom>
          <a:solidFill>
            <a:srgbClr val="F0F4F8"/>
          </a:solidFill>
          <a:ln/>
        </p:spPr>
      </p:sp>
      <p:sp>
        <p:nvSpPr>
          <p:cNvPr id="165" name="Text 48">
            <a:extLst>
              <a:ext uri="{FF2B5EF4-FFF2-40B4-BE49-F238E27FC236}">
                <a16:creationId xmlns:a16="http://schemas.microsoft.com/office/drawing/2014/main" id="{0728BABF-A501-16B7-7CEA-2DFC38663450}"/>
              </a:ext>
            </a:extLst>
          </p:cNvPr>
          <p:cNvSpPr/>
          <p:nvPr/>
        </p:nvSpPr>
        <p:spPr>
          <a:xfrm>
            <a:off x="6716591" y="2093622"/>
            <a:ext cx="1356677" cy="2170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39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Бумажный формат</a:t>
            </a:r>
            <a:endParaRPr lang="en-US" sz="1600" dirty="0"/>
          </a:p>
        </p:txBody>
      </p:sp>
      <p:sp>
        <p:nvSpPr>
          <p:cNvPr id="166" name="Text 49">
            <a:extLst>
              <a:ext uri="{FF2B5EF4-FFF2-40B4-BE49-F238E27FC236}">
                <a16:creationId xmlns:a16="http://schemas.microsoft.com/office/drawing/2014/main" id="{DF95322B-25CC-9B4E-1ECA-4A0FE3F42628}"/>
              </a:ext>
            </a:extLst>
          </p:cNvPr>
          <p:cNvSpPr/>
          <p:nvPr/>
        </p:nvSpPr>
        <p:spPr>
          <a:xfrm>
            <a:off x="10832763" y="2149052"/>
            <a:ext cx="723561" cy="2894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709" b="1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28,3%</a:t>
            </a:r>
            <a:endParaRPr lang="en-US" sz="1600" dirty="0"/>
          </a:p>
        </p:txBody>
      </p:sp>
      <p:sp>
        <p:nvSpPr>
          <p:cNvPr id="167" name="Shape 50">
            <a:extLst>
              <a:ext uri="{FF2B5EF4-FFF2-40B4-BE49-F238E27FC236}">
                <a16:creationId xmlns:a16="http://schemas.microsoft.com/office/drawing/2014/main" id="{DAD85071-95FE-BBB9-60C9-F709888F56A8}"/>
              </a:ext>
            </a:extLst>
          </p:cNvPr>
          <p:cNvSpPr/>
          <p:nvPr/>
        </p:nvSpPr>
        <p:spPr>
          <a:xfrm>
            <a:off x="6671597" y="1730009"/>
            <a:ext cx="5083015" cy="108534"/>
          </a:xfrm>
          <a:prstGeom prst="roundRect">
            <a:avLst>
              <a:gd name="adj" fmla="val 50000"/>
            </a:avLst>
          </a:prstGeom>
          <a:solidFill>
            <a:srgbClr val="E2E8F0"/>
          </a:solidFill>
          <a:ln/>
        </p:spPr>
      </p:sp>
      <p:sp>
        <p:nvSpPr>
          <p:cNvPr id="169" name="Shape 52">
            <a:extLst>
              <a:ext uri="{FF2B5EF4-FFF2-40B4-BE49-F238E27FC236}">
                <a16:creationId xmlns:a16="http://schemas.microsoft.com/office/drawing/2014/main" id="{24EEE428-D700-7886-5F60-B6ADFB3F4F3F}"/>
              </a:ext>
            </a:extLst>
          </p:cNvPr>
          <p:cNvSpPr/>
          <p:nvPr/>
        </p:nvSpPr>
        <p:spPr>
          <a:xfrm>
            <a:off x="6601573" y="2730044"/>
            <a:ext cx="5261486" cy="768783"/>
          </a:xfrm>
          <a:prstGeom prst="roundRect">
            <a:avLst>
              <a:gd name="adj" fmla="val 9412"/>
            </a:avLst>
          </a:prstGeom>
          <a:gradFill flip="none" rotWithShape="1">
            <a:gsLst>
              <a:gs pos="0">
                <a:srgbClr val="4299E1">
                  <a:alpha val="5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 w="12700">
            <a:solidFill>
              <a:srgbClr val="4299E1">
                <a:alpha val="10196"/>
              </a:srgbClr>
            </a:solidFill>
            <a:prstDash val="solid"/>
          </a:ln>
        </p:spPr>
        <p:txBody>
          <a:bodyPr/>
          <a:lstStyle/>
          <a:p>
            <a:endParaRPr lang="ru-KZ" dirty="0"/>
          </a:p>
        </p:txBody>
      </p:sp>
      <p:sp>
        <p:nvSpPr>
          <p:cNvPr id="171" name="Text 54">
            <a:extLst>
              <a:ext uri="{FF2B5EF4-FFF2-40B4-BE49-F238E27FC236}">
                <a16:creationId xmlns:a16="http://schemas.microsoft.com/office/drawing/2014/main" id="{6BB3BAEF-FD48-0133-C1C5-BB082E4D7036}"/>
              </a:ext>
            </a:extLst>
          </p:cNvPr>
          <p:cNvSpPr/>
          <p:nvPr/>
        </p:nvSpPr>
        <p:spPr>
          <a:xfrm>
            <a:off x="6728840" y="2849480"/>
            <a:ext cx="4963439" cy="5426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just">
              <a:lnSpc>
                <a:spcPct val="120000"/>
              </a:lnSpc>
            </a:pPr>
            <a:r>
              <a:rPr lang="en-US" sz="997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Увеличение доли электронных услуг свидетельствует о высокой востребованности онлайн-инструментов и подтверждает успешную реализацию цифровой трансформации.</a:t>
            </a:r>
            <a:endParaRPr lang="en-US" sz="1600" dirty="0"/>
          </a:p>
        </p:txBody>
      </p:sp>
      <p:sp>
        <p:nvSpPr>
          <p:cNvPr id="66" name="Text 2">
            <a:extLst>
              <a:ext uri="{FF2B5EF4-FFF2-40B4-BE49-F238E27FC236}">
                <a16:creationId xmlns:a16="http://schemas.microsoft.com/office/drawing/2014/main" id="{D77F0FE9-F9DF-490B-A25B-A0F0CF81F082}"/>
              </a:ext>
            </a:extLst>
          </p:cNvPr>
          <p:cNvSpPr/>
          <p:nvPr/>
        </p:nvSpPr>
        <p:spPr>
          <a:xfrm>
            <a:off x="729004" y="200606"/>
            <a:ext cx="10963275" cy="2067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b="1" kern="0" spc="53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РАЗДЕЛ </a:t>
            </a:r>
            <a:r>
              <a:rPr lang="ru-RU" sz="1000" b="1" kern="0" spc="53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02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" name="Shape 46">
            <a:extLst>
              <a:ext uri="{FF2B5EF4-FFF2-40B4-BE49-F238E27FC236}">
                <a16:creationId xmlns:a16="http://schemas.microsoft.com/office/drawing/2014/main" id="{C449310D-07DD-432C-46DD-2D3CAE2F2BC4}"/>
              </a:ext>
            </a:extLst>
          </p:cNvPr>
          <p:cNvSpPr/>
          <p:nvPr/>
        </p:nvSpPr>
        <p:spPr>
          <a:xfrm>
            <a:off x="6684495" y="1730009"/>
            <a:ext cx="3644938" cy="10853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1A365D"/>
              </a:gs>
              <a:gs pos="100000">
                <a:srgbClr val="2B6CB0"/>
              </a:gs>
            </a:gsLst>
            <a:lin ang="0" scaled="1"/>
          </a:gradFill>
          <a:ln/>
        </p:spPr>
        <p:txBody>
          <a:bodyPr/>
          <a:lstStyle/>
          <a:p>
            <a:endParaRPr lang="ru-KZ" dirty="0"/>
          </a:p>
        </p:txBody>
      </p:sp>
      <p:sp>
        <p:nvSpPr>
          <p:cNvPr id="162" name="Shape 45">
            <a:extLst>
              <a:ext uri="{FF2B5EF4-FFF2-40B4-BE49-F238E27FC236}">
                <a16:creationId xmlns:a16="http://schemas.microsoft.com/office/drawing/2014/main" id="{05ED7539-DF06-585D-26CA-324AEC4326A9}"/>
              </a:ext>
            </a:extLst>
          </p:cNvPr>
          <p:cNvSpPr/>
          <p:nvPr/>
        </p:nvSpPr>
        <p:spPr>
          <a:xfrm>
            <a:off x="6636661" y="2521627"/>
            <a:ext cx="5083015" cy="108534"/>
          </a:xfrm>
          <a:prstGeom prst="roundRect">
            <a:avLst>
              <a:gd name="adj" fmla="val 50000"/>
            </a:avLst>
          </a:prstGeom>
          <a:solidFill>
            <a:srgbClr val="E2E8F0"/>
          </a:solidFill>
          <a:ln/>
        </p:spPr>
      </p:sp>
      <p:sp>
        <p:nvSpPr>
          <p:cNvPr id="168" name="Shape 51">
            <a:extLst>
              <a:ext uri="{FF2B5EF4-FFF2-40B4-BE49-F238E27FC236}">
                <a16:creationId xmlns:a16="http://schemas.microsoft.com/office/drawing/2014/main" id="{2E1E192F-2EBC-B1E6-E9DB-4C89C7366119}"/>
              </a:ext>
            </a:extLst>
          </p:cNvPr>
          <p:cNvSpPr/>
          <p:nvPr/>
        </p:nvSpPr>
        <p:spPr>
          <a:xfrm>
            <a:off x="6671597" y="2501002"/>
            <a:ext cx="1438077" cy="108534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2B6CB0"/>
              </a:gs>
              <a:gs pos="100000">
                <a:srgbClr val="4299E1"/>
              </a:gs>
            </a:gsLst>
            <a:lin ang="0" scaled="1"/>
          </a:gradFill>
          <a:ln/>
        </p:spPr>
      </p:sp>
      <p:sp>
        <p:nvSpPr>
          <p:cNvPr id="67" name="Text 28">
            <a:extLst>
              <a:ext uri="{FF2B5EF4-FFF2-40B4-BE49-F238E27FC236}">
                <a16:creationId xmlns:a16="http://schemas.microsoft.com/office/drawing/2014/main" id="{A4ABCB95-14C9-4916-881D-8D63F2BCB2CA}"/>
              </a:ext>
            </a:extLst>
          </p:cNvPr>
          <p:cNvSpPr/>
          <p:nvPr/>
        </p:nvSpPr>
        <p:spPr>
          <a:xfrm>
            <a:off x="11709996" y="6403849"/>
            <a:ext cx="219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17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Shape 26">
            <a:extLst>
              <a:ext uri="{FF2B5EF4-FFF2-40B4-BE49-F238E27FC236}">
                <a16:creationId xmlns:a16="http://schemas.microsoft.com/office/drawing/2014/main" id="{FB7683F3-D5C9-4840-B150-637848658082}"/>
              </a:ext>
            </a:extLst>
          </p:cNvPr>
          <p:cNvSpPr/>
          <p:nvPr/>
        </p:nvSpPr>
        <p:spPr>
          <a:xfrm flipV="1">
            <a:off x="416719" y="6448424"/>
            <a:ext cx="100013" cy="165361"/>
          </a:xfrm>
          <a:custGeom>
            <a:avLst/>
            <a:gdLst/>
            <a:ahLst/>
            <a:cxnLst/>
            <a:rect l="l" t="t" r="r" b="b"/>
            <a:pathLst>
              <a:path w="100013" h="133350">
                <a:moveTo>
                  <a:pt x="16669" y="0"/>
                </a:moveTo>
                <a:cubicBezTo>
                  <a:pt x="7475" y="0"/>
                  <a:pt x="0" y="7475"/>
                  <a:pt x="0" y="16669"/>
                </a:cubicBezTo>
                <a:lnTo>
                  <a:pt x="0" y="116681"/>
                </a:lnTo>
                <a:cubicBezTo>
                  <a:pt x="0" y="125875"/>
                  <a:pt x="7475" y="133350"/>
                  <a:pt x="16669" y="133350"/>
                </a:cubicBezTo>
                <a:lnTo>
                  <a:pt x="83344" y="133350"/>
                </a:lnTo>
                <a:cubicBezTo>
                  <a:pt x="92538" y="133350"/>
                  <a:pt x="100013" y="125875"/>
                  <a:pt x="100013" y="116681"/>
                </a:cubicBezTo>
                <a:lnTo>
                  <a:pt x="100013" y="16669"/>
                </a:lnTo>
                <a:cubicBezTo>
                  <a:pt x="100013" y="7475"/>
                  <a:pt x="92538" y="0"/>
                  <a:pt x="83344" y="0"/>
                </a:cubicBezTo>
                <a:lnTo>
                  <a:pt x="16669" y="0"/>
                </a:lnTo>
                <a:close/>
                <a:moveTo>
                  <a:pt x="45839" y="91678"/>
                </a:moveTo>
                <a:lnTo>
                  <a:pt x="54173" y="91678"/>
                </a:lnTo>
                <a:cubicBezTo>
                  <a:pt x="58783" y="91678"/>
                  <a:pt x="62508" y="95403"/>
                  <a:pt x="62508" y="100013"/>
                </a:cubicBezTo>
                <a:lnTo>
                  <a:pt x="62508" y="120848"/>
                </a:lnTo>
                <a:lnTo>
                  <a:pt x="37505" y="120848"/>
                </a:lnTo>
                <a:lnTo>
                  <a:pt x="37505" y="100013"/>
                </a:lnTo>
                <a:cubicBezTo>
                  <a:pt x="37505" y="95403"/>
                  <a:pt x="41229" y="91678"/>
                  <a:pt x="45839" y="91678"/>
                </a:cubicBezTo>
                <a:close/>
                <a:moveTo>
                  <a:pt x="25003" y="29170"/>
                </a:moveTo>
                <a:cubicBezTo>
                  <a:pt x="25003" y="26878"/>
                  <a:pt x="26878" y="25003"/>
                  <a:pt x="29170" y="25003"/>
                </a:cubicBezTo>
                <a:lnTo>
                  <a:pt x="37505" y="25003"/>
                </a:lnTo>
                <a:cubicBezTo>
                  <a:pt x="39797" y="25003"/>
                  <a:pt x="41672" y="26878"/>
                  <a:pt x="41672" y="29170"/>
                </a:cubicBezTo>
                <a:lnTo>
                  <a:pt x="41672" y="37505"/>
                </a:lnTo>
                <a:cubicBezTo>
                  <a:pt x="41672" y="39797"/>
                  <a:pt x="39797" y="41672"/>
                  <a:pt x="37505" y="41672"/>
                </a:cubicBezTo>
                <a:lnTo>
                  <a:pt x="29170" y="41672"/>
                </a:lnTo>
                <a:cubicBezTo>
                  <a:pt x="26878" y="41672"/>
                  <a:pt x="25003" y="39797"/>
                  <a:pt x="25003" y="37505"/>
                </a:cubicBezTo>
                <a:lnTo>
                  <a:pt x="25003" y="29170"/>
                </a:lnTo>
                <a:close/>
                <a:moveTo>
                  <a:pt x="62508" y="25003"/>
                </a:moveTo>
                <a:lnTo>
                  <a:pt x="70842" y="25003"/>
                </a:lnTo>
                <a:cubicBezTo>
                  <a:pt x="73134" y="25003"/>
                  <a:pt x="75009" y="26878"/>
                  <a:pt x="75009" y="29170"/>
                </a:cubicBezTo>
                <a:lnTo>
                  <a:pt x="75009" y="37505"/>
                </a:lnTo>
                <a:cubicBezTo>
                  <a:pt x="75009" y="39797"/>
                  <a:pt x="73134" y="41672"/>
                  <a:pt x="70842" y="41672"/>
                </a:cubicBezTo>
                <a:lnTo>
                  <a:pt x="62508" y="41672"/>
                </a:lnTo>
                <a:cubicBezTo>
                  <a:pt x="60216" y="41672"/>
                  <a:pt x="58341" y="39797"/>
                  <a:pt x="58341" y="37505"/>
                </a:cubicBezTo>
                <a:lnTo>
                  <a:pt x="58341" y="29170"/>
                </a:lnTo>
                <a:cubicBezTo>
                  <a:pt x="58341" y="26878"/>
                  <a:pt x="60216" y="25003"/>
                  <a:pt x="62508" y="25003"/>
                </a:cubicBezTo>
                <a:close/>
                <a:moveTo>
                  <a:pt x="25003" y="62508"/>
                </a:moveTo>
                <a:cubicBezTo>
                  <a:pt x="25003" y="60216"/>
                  <a:pt x="26878" y="58341"/>
                  <a:pt x="29170" y="58341"/>
                </a:cubicBezTo>
                <a:lnTo>
                  <a:pt x="37505" y="58341"/>
                </a:lnTo>
                <a:cubicBezTo>
                  <a:pt x="39797" y="58341"/>
                  <a:pt x="41672" y="60216"/>
                  <a:pt x="41672" y="62508"/>
                </a:cubicBezTo>
                <a:lnTo>
                  <a:pt x="41672" y="70842"/>
                </a:lnTo>
                <a:cubicBezTo>
                  <a:pt x="41672" y="73134"/>
                  <a:pt x="39797" y="75009"/>
                  <a:pt x="37505" y="75009"/>
                </a:cubicBezTo>
                <a:lnTo>
                  <a:pt x="29170" y="75009"/>
                </a:lnTo>
                <a:cubicBezTo>
                  <a:pt x="26878" y="75009"/>
                  <a:pt x="25003" y="73134"/>
                  <a:pt x="25003" y="70842"/>
                </a:cubicBezTo>
                <a:lnTo>
                  <a:pt x="25003" y="62508"/>
                </a:lnTo>
                <a:close/>
                <a:moveTo>
                  <a:pt x="62508" y="58341"/>
                </a:moveTo>
                <a:lnTo>
                  <a:pt x="70842" y="58341"/>
                </a:lnTo>
                <a:cubicBezTo>
                  <a:pt x="73134" y="58341"/>
                  <a:pt x="75009" y="60216"/>
                  <a:pt x="75009" y="62508"/>
                </a:cubicBezTo>
                <a:lnTo>
                  <a:pt x="75009" y="70842"/>
                </a:lnTo>
                <a:cubicBezTo>
                  <a:pt x="75009" y="73134"/>
                  <a:pt x="73134" y="75009"/>
                  <a:pt x="70842" y="75009"/>
                </a:cubicBezTo>
                <a:lnTo>
                  <a:pt x="62508" y="75009"/>
                </a:lnTo>
                <a:cubicBezTo>
                  <a:pt x="60216" y="75009"/>
                  <a:pt x="58341" y="73134"/>
                  <a:pt x="58341" y="70842"/>
                </a:cubicBezTo>
                <a:lnTo>
                  <a:pt x="58341" y="62508"/>
                </a:lnTo>
                <a:cubicBezTo>
                  <a:pt x="58341" y="60216"/>
                  <a:pt x="60216" y="58341"/>
                  <a:pt x="62508" y="58341"/>
                </a:cubicBezTo>
                <a:close/>
              </a:path>
            </a:pathLst>
          </a:custGeom>
          <a:solidFill>
            <a:srgbClr val="2B6CB0"/>
          </a:solidFill>
          <a:ln/>
        </p:spPr>
      </p:sp>
      <p:sp>
        <p:nvSpPr>
          <p:cNvPr id="69" name="Text 27">
            <a:extLst>
              <a:ext uri="{FF2B5EF4-FFF2-40B4-BE49-F238E27FC236}">
                <a16:creationId xmlns:a16="http://schemas.microsoft.com/office/drawing/2014/main" id="{0CAC63E0-F041-4C07-A4DA-095246DC69A9}"/>
              </a:ext>
            </a:extLst>
          </p:cNvPr>
          <p:cNvSpPr/>
          <p:nvPr/>
        </p:nvSpPr>
        <p:spPr>
          <a:xfrm>
            <a:off x="578449" y="6465674"/>
            <a:ext cx="828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АО «ГФСС»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30419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2753" y="371166"/>
            <a:ext cx="387304" cy="387304"/>
          </a:xfrm>
          <a:prstGeom prst="roundRect">
            <a:avLst>
              <a:gd name="adj" fmla="val 25000"/>
            </a:avLst>
          </a:prstGeom>
          <a:gradFill flip="none" rotWithShape="1">
            <a:gsLst>
              <a:gs pos="0">
                <a:srgbClr val="1A365D"/>
              </a:gs>
              <a:gs pos="100000">
                <a:srgbClr val="2B6CB0"/>
              </a:gs>
            </a:gsLst>
            <a:lin ang="2700000" scaled="1"/>
          </a:gradFill>
          <a:ln/>
          <a:effectLst>
            <a:outerShdw blurRad="121032" dist="80688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762491" y="445989"/>
            <a:ext cx="9440529" cy="3227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4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ОСНОВНЫЕ РЕЗУЛЬТАТЫ - </a:t>
            </a:r>
            <a:r>
              <a:rPr lang="ru-RU" sz="24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ПРЕТЕНЗИОННО-ИСКОВАЯ РАБОТА</a:t>
            </a:r>
          </a:p>
        </p:txBody>
      </p:sp>
      <p:sp>
        <p:nvSpPr>
          <p:cNvPr id="6" name="Shape 4"/>
          <p:cNvSpPr/>
          <p:nvPr/>
        </p:nvSpPr>
        <p:spPr>
          <a:xfrm>
            <a:off x="322753" y="871433"/>
            <a:ext cx="774608" cy="32275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4299E1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22" name="Shape 20"/>
          <p:cNvSpPr/>
          <p:nvPr/>
        </p:nvSpPr>
        <p:spPr>
          <a:xfrm>
            <a:off x="276155" y="1108720"/>
            <a:ext cx="6522432" cy="2292268"/>
          </a:xfrm>
          <a:prstGeom prst="roundRect">
            <a:avLst>
              <a:gd name="adj" fmla="val 2740"/>
            </a:avLst>
          </a:prstGeom>
          <a:solidFill>
            <a:srgbClr val="FFFFFF"/>
          </a:solidFill>
          <a:ln/>
          <a:effectLst>
            <a:outerShdw blurRad="48413" dist="32275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ru-KZ" dirty="0"/>
          </a:p>
        </p:txBody>
      </p:sp>
      <p:sp>
        <p:nvSpPr>
          <p:cNvPr id="23" name="Shape 21"/>
          <p:cNvSpPr/>
          <p:nvPr/>
        </p:nvSpPr>
        <p:spPr>
          <a:xfrm>
            <a:off x="484116" y="1188442"/>
            <a:ext cx="161377" cy="161377"/>
          </a:xfrm>
          <a:custGeom>
            <a:avLst/>
            <a:gdLst/>
            <a:ahLst/>
            <a:cxnLst/>
            <a:rect l="l" t="t" r="r" b="b"/>
            <a:pathLst>
              <a:path w="161377" h="161377">
                <a:moveTo>
                  <a:pt x="10086" y="10086"/>
                </a:moveTo>
                <a:cubicBezTo>
                  <a:pt x="15665" y="10086"/>
                  <a:pt x="20172" y="14593"/>
                  <a:pt x="20172" y="20172"/>
                </a:cubicBezTo>
                <a:lnTo>
                  <a:pt x="20172" y="126075"/>
                </a:lnTo>
                <a:cubicBezTo>
                  <a:pt x="20172" y="128849"/>
                  <a:pt x="22441" y="131118"/>
                  <a:pt x="25215" y="131118"/>
                </a:cubicBezTo>
                <a:lnTo>
                  <a:pt x="151291" y="131118"/>
                </a:lnTo>
                <a:cubicBezTo>
                  <a:pt x="156869" y="131118"/>
                  <a:pt x="161377" y="135626"/>
                  <a:pt x="161377" y="141205"/>
                </a:cubicBezTo>
                <a:cubicBezTo>
                  <a:pt x="161377" y="146783"/>
                  <a:pt x="156869" y="151291"/>
                  <a:pt x="151291" y="151291"/>
                </a:cubicBezTo>
                <a:lnTo>
                  <a:pt x="25215" y="151291"/>
                </a:lnTo>
                <a:cubicBezTo>
                  <a:pt x="11284" y="151291"/>
                  <a:pt x="0" y="140007"/>
                  <a:pt x="0" y="126075"/>
                </a:cubicBezTo>
                <a:lnTo>
                  <a:pt x="0" y="20172"/>
                </a:lnTo>
                <a:cubicBezTo>
                  <a:pt x="0" y="14593"/>
                  <a:pt x="4507" y="10086"/>
                  <a:pt x="10086" y="10086"/>
                </a:cubicBezTo>
                <a:close/>
                <a:moveTo>
                  <a:pt x="40344" y="30258"/>
                </a:moveTo>
                <a:cubicBezTo>
                  <a:pt x="40344" y="24679"/>
                  <a:pt x="44851" y="20172"/>
                  <a:pt x="50430" y="20172"/>
                </a:cubicBezTo>
                <a:lnTo>
                  <a:pt x="110946" y="20172"/>
                </a:lnTo>
                <a:cubicBezTo>
                  <a:pt x="116525" y="20172"/>
                  <a:pt x="121032" y="24679"/>
                  <a:pt x="121032" y="30258"/>
                </a:cubicBezTo>
                <a:cubicBezTo>
                  <a:pt x="121032" y="35837"/>
                  <a:pt x="116525" y="40344"/>
                  <a:pt x="110946" y="40344"/>
                </a:cubicBezTo>
                <a:lnTo>
                  <a:pt x="50430" y="40344"/>
                </a:lnTo>
                <a:cubicBezTo>
                  <a:pt x="44851" y="40344"/>
                  <a:pt x="40344" y="35837"/>
                  <a:pt x="40344" y="30258"/>
                </a:cubicBezTo>
                <a:close/>
                <a:moveTo>
                  <a:pt x="50430" y="55473"/>
                </a:moveTo>
                <a:lnTo>
                  <a:pt x="90774" y="55473"/>
                </a:lnTo>
                <a:cubicBezTo>
                  <a:pt x="96353" y="55473"/>
                  <a:pt x="100860" y="59980"/>
                  <a:pt x="100860" y="65559"/>
                </a:cubicBezTo>
                <a:cubicBezTo>
                  <a:pt x="100860" y="71138"/>
                  <a:pt x="96353" y="75645"/>
                  <a:pt x="90774" y="75645"/>
                </a:cubicBezTo>
                <a:lnTo>
                  <a:pt x="50430" y="75645"/>
                </a:lnTo>
                <a:cubicBezTo>
                  <a:pt x="44851" y="75645"/>
                  <a:pt x="40344" y="71138"/>
                  <a:pt x="40344" y="65559"/>
                </a:cubicBezTo>
                <a:cubicBezTo>
                  <a:pt x="40344" y="59980"/>
                  <a:pt x="44851" y="55473"/>
                  <a:pt x="50430" y="55473"/>
                </a:cubicBezTo>
                <a:close/>
                <a:moveTo>
                  <a:pt x="50430" y="90774"/>
                </a:moveTo>
                <a:lnTo>
                  <a:pt x="131118" y="90774"/>
                </a:lnTo>
                <a:cubicBezTo>
                  <a:pt x="136697" y="90774"/>
                  <a:pt x="141205" y="95282"/>
                  <a:pt x="141205" y="100860"/>
                </a:cubicBezTo>
                <a:cubicBezTo>
                  <a:pt x="141205" y="106439"/>
                  <a:pt x="136697" y="110946"/>
                  <a:pt x="131118" y="110946"/>
                </a:cubicBezTo>
                <a:lnTo>
                  <a:pt x="50430" y="110946"/>
                </a:lnTo>
                <a:cubicBezTo>
                  <a:pt x="44851" y="110946"/>
                  <a:pt x="40344" y="106439"/>
                  <a:pt x="40344" y="100860"/>
                </a:cubicBezTo>
                <a:cubicBezTo>
                  <a:pt x="40344" y="95282"/>
                  <a:pt x="44851" y="90774"/>
                  <a:pt x="50430" y="90774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24" name="Text 22"/>
          <p:cNvSpPr/>
          <p:nvPr/>
        </p:nvSpPr>
        <p:spPr>
          <a:xfrm>
            <a:off x="741878" y="1140691"/>
            <a:ext cx="5268945" cy="2259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71" b="1" dirty="0" err="1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Динамика</a:t>
            </a:r>
            <a:r>
              <a:rPr lang="en-US" sz="1271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</a:t>
            </a:r>
            <a:r>
              <a:rPr lang="en-US" sz="1271" b="1" dirty="0" err="1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судебных</a:t>
            </a:r>
            <a:r>
              <a:rPr lang="en-US" sz="1271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</a:t>
            </a:r>
            <a:r>
              <a:rPr lang="en-US" sz="1271" b="1" dirty="0" err="1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споров</a:t>
            </a:r>
            <a:r>
              <a:rPr lang="en-US" sz="1271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</a:t>
            </a:r>
            <a:r>
              <a:rPr lang="kk-KZ" sz="1271" b="1" dirty="0" err="1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с</a:t>
            </a:r>
            <a:r>
              <a:rPr lang="kk-KZ" sz="1271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</a:t>
            </a:r>
            <a:r>
              <a:rPr lang="kk-KZ" sz="1271" b="1" dirty="0" err="1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участием</a:t>
            </a:r>
            <a:r>
              <a:rPr lang="kk-KZ" sz="1271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Фонда</a:t>
            </a:r>
            <a:endParaRPr lang="en-US" sz="1600" dirty="0"/>
          </a:p>
        </p:txBody>
      </p:sp>
      <p:sp>
        <p:nvSpPr>
          <p:cNvPr id="45" name="Shape 43"/>
          <p:cNvSpPr/>
          <p:nvPr/>
        </p:nvSpPr>
        <p:spPr>
          <a:xfrm>
            <a:off x="276155" y="3555662"/>
            <a:ext cx="6533825" cy="2893710"/>
          </a:xfrm>
          <a:prstGeom prst="roundRect">
            <a:avLst>
              <a:gd name="adj" fmla="val 2740"/>
            </a:avLst>
          </a:prstGeom>
          <a:solidFill>
            <a:srgbClr val="FFFFFF"/>
          </a:solidFill>
          <a:ln/>
          <a:effectLst>
            <a:outerShdw blurRad="48413" dist="32275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ru-KZ" dirty="0"/>
          </a:p>
        </p:txBody>
      </p:sp>
      <p:sp>
        <p:nvSpPr>
          <p:cNvPr id="47" name="Text 45"/>
          <p:cNvSpPr/>
          <p:nvPr/>
        </p:nvSpPr>
        <p:spPr>
          <a:xfrm>
            <a:off x="812935" y="3575016"/>
            <a:ext cx="5268945" cy="2259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ru-RU" sz="1271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Возмещение по исковым требованиям</a:t>
            </a:r>
          </a:p>
        </p:txBody>
      </p:sp>
      <p:sp>
        <p:nvSpPr>
          <p:cNvPr id="61" name="Shape 59"/>
          <p:cNvSpPr/>
          <p:nvPr/>
        </p:nvSpPr>
        <p:spPr>
          <a:xfrm>
            <a:off x="390885" y="6577050"/>
            <a:ext cx="84722" cy="149685"/>
          </a:xfrm>
          <a:custGeom>
            <a:avLst/>
            <a:gdLst/>
            <a:ahLst/>
            <a:cxnLst/>
            <a:rect l="l" t="t" r="r" b="b"/>
            <a:pathLst>
              <a:path w="84723" h="112964">
                <a:moveTo>
                  <a:pt x="14120" y="0"/>
                </a:moveTo>
                <a:cubicBezTo>
                  <a:pt x="6332" y="0"/>
                  <a:pt x="0" y="6332"/>
                  <a:pt x="0" y="14120"/>
                </a:cubicBezTo>
                <a:lnTo>
                  <a:pt x="0" y="98843"/>
                </a:lnTo>
                <a:cubicBezTo>
                  <a:pt x="0" y="106631"/>
                  <a:pt x="6332" y="112964"/>
                  <a:pt x="14120" y="112964"/>
                </a:cubicBezTo>
                <a:lnTo>
                  <a:pt x="70602" y="112964"/>
                </a:lnTo>
                <a:cubicBezTo>
                  <a:pt x="78391" y="112964"/>
                  <a:pt x="84723" y="106631"/>
                  <a:pt x="84723" y="98843"/>
                </a:cubicBezTo>
                <a:lnTo>
                  <a:pt x="84723" y="14120"/>
                </a:lnTo>
                <a:cubicBezTo>
                  <a:pt x="84723" y="6332"/>
                  <a:pt x="78391" y="0"/>
                  <a:pt x="70602" y="0"/>
                </a:cubicBezTo>
                <a:lnTo>
                  <a:pt x="14120" y="0"/>
                </a:lnTo>
                <a:close/>
                <a:moveTo>
                  <a:pt x="38831" y="77662"/>
                </a:moveTo>
                <a:lnTo>
                  <a:pt x="45891" y="77662"/>
                </a:lnTo>
                <a:cubicBezTo>
                  <a:pt x="49797" y="77662"/>
                  <a:pt x="52952" y="80818"/>
                  <a:pt x="52952" y="84723"/>
                </a:cubicBezTo>
                <a:lnTo>
                  <a:pt x="52952" y="102373"/>
                </a:lnTo>
                <a:lnTo>
                  <a:pt x="31771" y="102373"/>
                </a:lnTo>
                <a:lnTo>
                  <a:pt x="31771" y="84723"/>
                </a:lnTo>
                <a:cubicBezTo>
                  <a:pt x="31771" y="80818"/>
                  <a:pt x="34926" y="77662"/>
                  <a:pt x="38831" y="77662"/>
                </a:cubicBezTo>
                <a:close/>
                <a:moveTo>
                  <a:pt x="21181" y="24711"/>
                </a:moveTo>
                <a:cubicBezTo>
                  <a:pt x="21181" y="22769"/>
                  <a:pt x="22769" y="21181"/>
                  <a:pt x="24711" y="21181"/>
                </a:cubicBezTo>
                <a:lnTo>
                  <a:pt x="31771" y="21181"/>
                </a:lnTo>
                <a:cubicBezTo>
                  <a:pt x="33713" y="21181"/>
                  <a:pt x="35301" y="22769"/>
                  <a:pt x="35301" y="24711"/>
                </a:cubicBezTo>
                <a:lnTo>
                  <a:pt x="35301" y="31771"/>
                </a:lnTo>
                <a:cubicBezTo>
                  <a:pt x="35301" y="33713"/>
                  <a:pt x="33713" y="35301"/>
                  <a:pt x="31771" y="35301"/>
                </a:cubicBezTo>
                <a:lnTo>
                  <a:pt x="24711" y="35301"/>
                </a:lnTo>
                <a:cubicBezTo>
                  <a:pt x="22769" y="35301"/>
                  <a:pt x="21181" y="33713"/>
                  <a:pt x="21181" y="31771"/>
                </a:cubicBezTo>
                <a:lnTo>
                  <a:pt x="21181" y="24711"/>
                </a:lnTo>
                <a:close/>
                <a:moveTo>
                  <a:pt x="52952" y="21181"/>
                </a:moveTo>
                <a:lnTo>
                  <a:pt x="60012" y="21181"/>
                </a:lnTo>
                <a:cubicBezTo>
                  <a:pt x="61953" y="21181"/>
                  <a:pt x="63542" y="22769"/>
                  <a:pt x="63542" y="24711"/>
                </a:cubicBezTo>
                <a:lnTo>
                  <a:pt x="63542" y="31771"/>
                </a:lnTo>
                <a:cubicBezTo>
                  <a:pt x="63542" y="33713"/>
                  <a:pt x="61953" y="35301"/>
                  <a:pt x="60012" y="35301"/>
                </a:cubicBezTo>
                <a:lnTo>
                  <a:pt x="52952" y="35301"/>
                </a:lnTo>
                <a:cubicBezTo>
                  <a:pt x="51010" y="35301"/>
                  <a:pt x="49422" y="33713"/>
                  <a:pt x="49422" y="31771"/>
                </a:cubicBezTo>
                <a:lnTo>
                  <a:pt x="49422" y="24711"/>
                </a:lnTo>
                <a:cubicBezTo>
                  <a:pt x="49422" y="22769"/>
                  <a:pt x="51010" y="21181"/>
                  <a:pt x="52952" y="21181"/>
                </a:cubicBezTo>
                <a:close/>
                <a:moveTo>
                  <a:pt x="21181" y="52952"/>
                </a:moveTo>
                <a:cubicBezTo>
                  <a:pt x="21181" y="51010"/>
                  <a:pt x="22769" y="49422"/>
                  <a:pt x="24711" y="49422"/>
                </a:cubicBezTo>
                <a:lnTo>
                  <a:pt x="31771" y="49422"/>
                </a:lnTo>
                <a:cubicBezTo>
                  <a:pt x="33713" y="49422"/>
                  <a:pt x="35301" y="51010"/>
                  <a:pt x="35301" y="52952"/>
                </a:cubicBezTo>
                <a:lnTo>
                  <a:pt x="35301" y="60012"/>
                </a:lnTo>
                <a:cubicBezTo>
                  <a:pt x="35301" y="61953"/>
                  <a:pt x="33713" y="63542"/>
                  <a:pt x="31771" y="63542"/>
                </a:cubicBezTo>
                <a:lnTo>
                  <a:pt x="24711" y="63542"/>
                </a:lnTo>
                <a:cubicBezTo>
                  <a:pt x="22769" y="63542"/>
                  <a:pt x="21181" y="61953"/>
                  <a:pt x="21181" y="60012"/>
                </a:cubicBezTo>
                <a:lnTo>
                  <a:pt x="21181" y="52952"/>
                </a:lnTo>
                <a:close/>
                <a:moveTo>
                  <a:pt x="52952" y="49422"/>
                </a:moveTo>
                <a:lnTo>
                  <a:pt x="60012" y="49422"/>
                </a:lnTo>
                <a:cubicBezTo>
                  <a:pt x="61953" y="49422"/>
                  <a:pt x="63542" y="51010"/>
                  <a:pt x="63542" y="52952"/>
                </a:cubicBezTo>
                <a:lnTo>
                  <a:pt x="63542" y="60012"/>
                </a:lnTo>
                <a:cubicBezTo>
                  <a:pt x="63542" y="61953"/>
                  <a:pt x="61953" y="63542"/>
                  <a:pt x="60012" y="63542"/>
                </a:cubicBezTo>
                <a:lnTo>
                  <a:pt x="52952" y="63542"/>
                </a:lnTo>
                <a:cubicBezTo>
                  <a:pt x="51010" y="63542"/>
                  <a:pt x="49422" y="61953"/>
                  <a:pt x="49422" y="60012"/>
                </a:cubicBezTo>
                <a:lnTo>
                  <a:pt x="49422" y="52952"/>
                </a:lnTo>
                <a:cubicBezTo>
                  <a:pt x="49422" y="51010"/>
                  <a:pt x="51010" y="49422"/>
                  <a:pt x="52952" y="49422"/>
                </a:cubicBezTo>
                <a:close/>
              </a:path>
            </a:pathLst>
          </a:custGeom>
          <a:solidFill>
            <a:srgbClr val="2B6CB0"/>
          </a:solidFill>
          <a:ln/>
        </p:spPr>
      </p:sp>
      <p:sp>
        <p:nvSpPr>
          <p:cNvPr id="62" name="Text 60"/>
          <p:cNvSpPr/>
          <p:nvPr/>
        </p:nvSpPr>
        <p:spPr>
          <a:xfrm>
            <a:off x="528508" y="6550610"/>
            <a:ext cx="897620" cy="239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АО «ГФСС»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Text 61"/>
          <p:cNvSpPr/>
          <p:nvPr/>
        </p:nvSpPr>
        <p:spPr>
          <a:xfrm>
            <a:off x="11739200" y="6374375"/>
            <a:ext cx="185583" cy="1613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18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Shape 6">
            <a:extLst>
              <a:ext uri="{FF2B5EF4-FFF2-40B4-BE49-F238E27FC236}">
                <a16:creationId xmlns:a16="http://schemas.microsoft.com/office/drawing/2014/main" id="{9444F027-7D05-1569-C12A-8DF6A1724729}"/>
              </a:ext>
            </a:extLst>
          </p:cNvPr>
          <p:cNvSpPr/>
          <p:nvPr/>
        </p:nvSpPr>
        <p:spPr>
          <a:xfrm>
            <a:off x="379222" y="478792"/>
            <a:ext cx="266271" cy="225927"/>
          </a:xfrm>
          <a:custGeom>
            <a:avLst/>
            <a:gdLst/>
            <a:ahLst/>
            <a:cxnLst/>
            <a:rect l="l" t="t" r="r" b="b"/>
            <a:pathLst>
              <a:path w="363097" h="290478">
                <a:moveTo>
                  <a:pt x="217858" y="18155"/>
                </a:moveTo>
                <a:lnTo>
                  <a:pt x="290478" y="18155"/>
                </a:lnTo>
                <a:cubicBezTo>
                  <a:pt x="300520" y="18155"/>
                  <a:pt x="308633" y="26268"/>
                  <a:pt x="308633" y="36310"/>
                </a:cubicBezTo>
                <a:cubicBezTo>
                  <a:pt x="308633" y="46352"/>
                  <a:pt x="300520" y="54465"/>
                  <a:pt x="290478" y="54465"/>
                </a:cubicBezTo>
                <a:lnTo>
                  <a:pt x="226028" y="54465"/>
                </a:lnTo>
                <a:cubicBezTo>
                  <a:pt x="223078" y="69102"/>
                  <a:pt x="213036" y="81186"/>
                  <a:pt x="199704" y="86973"/>
                </a:cubicBezTo>
                <a:lnTo>
                  <a:pt x="199704" y="254168"/>
                </a:lnTo>
                <a:lnTo>
                  <a:pt x="290478" y="254168"/>
                </a:lnTo>
                <a:cubicBezTo>
                  <a:pt x="300520" y="254168"/>
                  <a:pt x="308633" y="262281"/>
                  <a:pt x="308633" y="272323"/>
                </a:cubicBezTo>
                <a:cubicBezTo>
                  <a:pt x="308633" y="282365"/>
                  <a:pt x="300520" y="290478"/>
                  <a:pt x="290478" y="290478"/>
                </a:cubicBezTo>
                <a:lnTo>
                  <a:pt x="72619" y="290478"/>
                </a:lnTo>
                <a:cubicBezTo>
                  <a:pt x="62578" y="290478"/>
                  <a:pt x="54465" y="282365"/>
                  <a:pt x="54465" y="272323"/>
                </a:cubicBezTo>
                <a:cubicBezTo>
                  <a:pt x="54465" y="262281"/>
                  <a:pt x="62578" y="254168"/>
                  <a:pt x="72619" y="254168"/>
                </a:cubicBezTo>
                <a:lnTo>
                  <a:pt x="163394" y="254168"/>
                </a:lnTo>
                <a:lnTo>
                  <a:pt x="163394" y="86973"/>
                </a:lnTo>
                <a:cubicBezTo>
                  <a:pt x="150061" y="81130"/>
                  <a:pt x="140019" y="69045"/>
                  <a:pt x="137069" y="54465"/>
                </a:cubicBezTo>
                <a:lnTo>
                  <a:pt x="72619" y="54465"/>
                </a:lnTo>
                <a:cubicBezTo>
                  <a:pt x="62578" y="54465"/>
                  <a:pt x="54465" y="46352"/>
                  <a:pt x="54465" y="36310"/>
                </a:cubicBezTo>
                <a:cubicBezTo>
                  <a:pt x="54465" y="26268"/>
                  <a:pt x="62578" y="18155"/>
                  <a:pt x="72619" y="18155"/>
                </a:cubicBezTo>
                <a:lnTo>
                  <a:pt x="145239" y="18155"/>
                </a:lnTo>
                <a:cubicBezTo>
                  <a:pt x="153522" y="7148"/>
                  <a:pt x="166684" y="0"/>
                  <a:pt x="181549" y="0"/>
                </a:cubicBezTo>
                <a:cubicBezTo>
                  <a:pt x="196413" y="0"/>
                  <a:pt x="209575" y="7148"/>
                  <a:pt x="217858" y="18155"/>
                </a:cubicBezTo>
                <a:close/>
                <a:moveTo>
                  <a:pt x="249402" y="181549"/>
                </a:moveTo>
                <a:lnTo>
                  <a:pt x="331553" y="181549"/>
                </a:lnTo>
                <a:lnTo>
                  <a:pt x="290478" y="111085"/>
                </a:lnTo>
                <a:lnTo>
                  <a:pt x="249402" y="181549"/>
                </a:lnTo>
                <a:close/>
                <a:moveTo>
                  <a:pt x="290478" y="236013"/>
                </a:moveTo>
                <a:cubicBezTo>
                  <a:pt x="254792" y="236013"/>
                  <a:pt x="225120" y="216724"/>
                  <a:pt x="218993" y="191250"/>
                </a:cubicBezTo>
                <a:cubicBezTo>
                  <a:pt x="217518" y="185009"/>
                  <a:pt x="219560" y="178598"/>
                  <a:pt x="222794" y="173039"/>
                </a:cubicBezTo>
                <a:lnTo>
                  <a:pt x="276805" y="80449"/>
                </a:lnTo>
                <a:cubicBezTo>
                  <a:pt x="279642" y="75570"/>
                  <a:pt x="284861" y="72619"/>
                  <a:pt x="290478" y="72619"/>
                </a:cubicBezTo>
                <a:cubicBezTo>
                  <a:pt x="296094" y="72619"/>
                  <a:pt x="301314" y="75626"/>
                  <a:pt x="304151" y="80449"/>
                </a:cubicBezTo>
                <a:lnTo>
                  <a:pt x="358161" y="173039"/>
                </a:lnTo>
                <a:cubicBezTo>
                  <a:pt x="361395" y="178598"/>
                  <a:pt x="363438" y="185009"/>
                  <a:pt x="361963" y="191250"/>
                </a:cubicBezTo>
                <a:cubicBezTo>
                  <a:pt x="355835" y="216667"/>
                  <a:pt x="326163" y="236013"/>
                  <a:pt x="290478" y="236013"/>
                </a:cubicBezTo>
                <a:close/>
                <a:moveTo>
                  <a:pt x="71939" y="111085"/>
                </a:moveTo>
                <a:lnTo>
                  <a:pt x="30863" y="181549"/>
                </a:lnTo>
                <a:lnTo>
                  <a:pt x="113071" y="181549"/>
                </a:lnTo>
                <a:lnTo>
                  <a:pt x="71939" y="111085"/>
                </a:lnTo>
                <a:close/>
                <a:moveTo>
                  <a:pt x="511" y="191250"/>
                </a:moveTo>
                <a:cubicBezTo>
                  <a:pt x="-964" y="185009"/>
                  <a:pt x="1078" y="178598"/>
                  <a:pt x="4312" y="173039"/>
                </a:cubicBezTo>
                <a:lnTo>
                  <a:pt x="58323" y="80449"/>
                </a:lnTo>
                <a:cubicBezTo>
                  <a:pt x="61159" y="75570"/>
                  <a:pt x="66379" y="72619"/>
                  <a:pt x="71995" y="72619"/>
                </a:cubicBezTo>
                <a:cubicBezTo>
                  <a:pt x="77612" y="72619"/>
                  <a:pt x="82832" y="75626"/>
                  <a:pt x="85668" y="80449"/>
                </a:cubicBezTo>
                <a:lnTo>
                  <a:pt x="139679" y="173039"/>
                </a:lnTo>
                <a:cubicBezTo>
                  <a:pt x="142913" y="178598"/>
                  <a:pt x="144955" y="185009"/>
                  <a:pt x="143480" y="191250"/>
                </a:cubicBezTo>
                <a:cubicBezTo>
                  <a:pt x="137353" y="216667"/>
                  <a:pt x="107681" y="236013"/>
                  <a:pt x="71995" y="236013"/>
                </a:cubicBezTo>
                <a:cubicBezTo>
                  <a:pt x="36310" y="236013"/>
                  <a:pt x="6638" y="216724"/>
                  <a:pt x="511" y="191250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graphicFrame>
        <p:nvGraphicFramePr>
          <p:cNvPr id="66" name="Таблица 65">
            <a:extLst>
              <a:ext uri="{FF2B5EF4-FFF2-40B4-BE49-F238E27FC236}">
                <a16:creationId xmlns:a16="http://schemas.microsoft.com/office/drawing/2014/main" id="{D8BFC81E-2D3C-071C-47E3-A1CF37481E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3718461"/>
              </p:ext>
            </p:extLst>
          </p:nvPr>
        </p:nvGraphicFramePr>
        <p:xfrm>
          <a:off x="474644" y="1425191"/>
          <a:ext cx="6158024" cy="1768220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1132010">
                  <a:extLst>
                    <a:ext uri="{9D8B030D-6E8A-4147-A177-3AD203B41FA5}">
                      <a16:colId xmlns:a16="http://schemas.microsoft.com/office/drawing/2014/main" val="3732905816"/>
                    </a:ext>
                  </a:extLst>
                </a:gridCol>
                <a:gridCol w="825379">
                  <a:extLst>
                    <a:ext uri="{9D8B030D-6E8A-4147-A177-3AD203B41FA5}">
                      <a16:colId xmlns:a16="http://schemas.microsoft.com/office/drawing/2014/main" val="2699951370"/>
                    </a:ext>
                  </a:extLst>
                </a:gridCol>
                <a:gridCol w="851121">
                  <a:extLst>
                    <a:ext uri="{9D8B030D-6E8A-4147-A177-3AD203B41FA5}">
                      <a16:colId xmlns:a16="http://schemas.microsoft.com/office/drawing/2014/main" val="2551985956"/>
                    </a:ext>
                  </a:extLst>
                </a:gridCol>
                <a:gridCol w="887085">
                  <a:extLst>
                    <a:ext uri="{9D8B030D-6E8A-4147-A177-3AD203B41FA5}">
                      <a16:colId xmlns:a16="http://schemas.microsoft.com/office/drawing/2014/main" val="1318262285"/>
                    </a:ext>
                  </a:extLst>
                </a:gridCol>
                <a:gridCol w="890081">
                  <a:extLst>
                    <a:ext uri="{9D8B030D-6E8A-4147-A177-3AD203B41FA5}">
                      <a16:colId xmlns:a16="http://schemas.microsoft.com/office/drawing/2014/main" val="3609383164"/>
                    </a:ext>
                  </a:extLst>
                </a:gridCol>
                <a:gridCol w="731246">
                  <a:extLst>
                    <a:ext uri="{9D8B030D-6E8A-4147-A177-3AD203B41FA5}">
                      <a16:colId xmlns:a16="http://schemas.microsoft.com/office/drawing/2014/main" val="560580395"/>
                    </a:ext>
                  </a:extLst>
                </a:gridCol>
                <a:gridCol w="841102">
                  <a:extLst>
                    <a:ext uri="{9D8B030D-6E8A-4147-A177-3AD203B41FA5}">
                      <a16:colId xmlns:a16="http://schemas.microsoft.com/office/drawing/2014/main" val="1691739001"/>
                    </a:ext>
                  </a:extLst>
                </a:gridCol>
              </a:tblGrid>
              <a:tr h="149609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900" b="1" u="none" strike="noStrike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Направление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KZ" sz="900" b="1" u="none" strike="noStrike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KZ" sz="900" b="1" u="none" strike="noStrike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KZ" sz="900" b="1" u="none" strike="noStrike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40942"/>
                  </a:ext>
                </a:extLst>
              </a:tr>
              <a:tr h="161286"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900" b="1" u="none" strike="noStrike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истец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900" b="1" u="none" strike="noStrike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ответчик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900" b="1" u="none" strike="noStrike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истец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900" b="1" u="none" strike="noStrike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ответчик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900" b="1" u="none" strike="noStrike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истец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900" b="1" u="none" strike="noStrike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ответчик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9963704"/>
                  </a:ext>
                </a:extLst>
              </a:tr>
              <a:tr h="161286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</a:rPr>
                        <a:t>СВут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>
                          <a:effectLst/>
                        </a:rPr>
                        <a:t>11</a:t>
                      </a:r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 dirty="0">
                          <a:effectLst/>
                        </a:rPr>
                        <a:t>3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>
                          <a:effectLst/>
                        </a:rPr>
                        <a:t>2</a:t>
                      </a:r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>
                          <a:effectLst/>
                        </a:rPr>
                        <a:t>3</a:t>
                      </a:r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 dirty="0">
                          <a:effectLst/>
                        </a:rPr>
                        <a:t>1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 dirty="0">
                          <a:effectLst/>
                        </a:rPr>
                        <a:t>3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44944282"/>
                  </a:ext>
                </a:extLst>
              </a:tr>
              <a:tr h="161286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</a:rPr>
                        <a:t>СВпк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>
                          <a:effectLst/>
                        </a:rPr>
                        <a:t>14</a:t>
                      </a:r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 dirty="0">
                          <a:effectLst/>
                        </a:rPr>
                        <a:t>3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>
                          <a:effectLst/>
                        </a:rPr>
                        <a:t>22</a:t>
                      </a:r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>
                          <a:effectLst/>
                        </a:rPr>
                        <a:t>2</a:t>
                      </a:r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>
                          <a:effectLst/>
                        </a:rPr>
                        <a:t>18</a:t>
                      </a:r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>
                          <a:effectLst/>
                        </a:rPr>
                        <a:t> </a:t>
                      </a:r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20140114"/>
                  </a:ext>
                </a:extLst>
              </a:tr>
              <a:tr h="161286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</a:rPr>
                        <a:t>СВпр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 dirty="0">
                          <a:effectLst/>
                        </a:rPr>
                        <a:t>205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>
                          <a:effectLst/>
                        </a:rPr>
                        <a:t>4</a:t>
                      </a:r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 dirty="0">
                          <a:effectLst/>
                        </a:rPr>
                        <a:t>329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 dirty="0">
                          <a:effectLst/>
                        </a:rPr>
                        <a:t>3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 dirty="0">
                          <a:effectLst/>
                        </a:rPr>
                        <a:t>1366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 dirty="0">
                          <a:effectLst/>
                        </a:rPr>
                        <a:t>6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59680835"/>
                  </a:ext>
                </a:extLst>
              </a:tr>
              <a:tr h="161286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 dirty="0" err="1">
                          <a:effectLst/>
                        </a:rPr>
                        <a:t>СВбр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>
                          <a:effectLst/>
                        </a:rPr>
                        <a:t>1</a:t>
                      </a:r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 dirty="0">
                          <a:effectLst/>
                        </a:rPr>
                        <a:t>8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 dirty="0">
                          <a:effectLst/>
                        </a:rPr>
                        <a:t>3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>
                          <a:effectLst/>
                        </a:rPr>
                        <a:t>10</a:t>
                      </a:r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 dirty="0">
                          <a:effectLst/>
                        </a:rPr>
                        <a:t> 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>
                          <a:effectLst/>
                        </a:rPr>
                        <a:t> </a:t>
                      </a:r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08604032"/>
                  </a:ext>
                </a:extLst>
              </a:tr>
              <a:tr h="161286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</a:rPr>
                        <a:t>Свур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 dirty="0">
                          <a:effectLst/>
                        </a:rPr>
                        <a:t>21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>
                          <a:effectLst/>
                        </a:rPr>
                        <a:t>5</a:t>
                      </a:r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 dirty="0">
                          <a:effectLst/>
                        </a:rPr>
                        <a:t>36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 dirty="0">
                          <a:effectLst/>
                        </a:rPr>
                        <a:t>7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>
                          <a:effectLst/>
                        </a:rPr>
                        <a:t> </a:t>
                      </a:r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>
                          <a:effectLst/>
                        </a:rPr>
                        <a:t> </a:t>
                      </a:r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77421052"/>
                  </a:ext>
                </a:extLst>
              </a:tr>
              <a:tr h="161286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 dirty="0" err="1">
                          <a:effectLst/>
                        </a:rPr>
                        <a:t>СВбр</a:t>
                      </a:r>
                      <a:r>
                        <a:rPr lang="ru-RU" sz="1000" u="none" strike="noStrike" dirty="0">
                          <a:effectLst/>
                        </a:rPr>
                        <a:t> и </a:t>
                      </a:r>
                      <a:r>
                        <a:rPr lang="ru-RU" sz="1000" u="none" strike="noStrike" dirty="0" err="1">
                          <a:effectLst/>
                        </a:rPr>
                        <a:t>Свур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>
                          <a:effectLst/>
                        </a:rPr>
                        <a:t> </a:t>
                      </a:r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>
                          <a:effectLst/>
                        </a:rPr>
                        <a:t> </a:t>
                      </a:r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>
                          <a:effectLst/>
                        </a:rPr>
                        <a:t> </a:t>
                      </a:r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>
                          <a:effectLst/>
                        </a:rPr>
                        <a:t> </a:t>
                      </a:r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>
                          <a:effectLst/>
                        </a:rPr>
                        <a:t>54</a:t>
                      </a:r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>
                          <a:effectLst/>
                        </a:rPr>
                        <a:t>161</a:t>
                      </a:r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16969985"/>
                  </a:ext>
                </a:extLst>
              </a:tr>
              <a:tr h="161286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 dirty="0" err="1">
                          <a:effectLst/>
                        </a:rPr>
                        <a:t>Гос.закуп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>
                          <a:effectLst/>
                        </a:rPr>
                        <a:t>8</a:t>
                      </a:r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>
                          <a:effectLst/>
                        </a:rPr>
                        <a:t> </a:t>
                      </a:r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>
                          <a:effectLst/>
                        </a:rPr>
                        <a:t>9</a:t>
                      </a:r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 dirty="0">
                          <a:effectLst/>
                        </a:rPr>
                        <a:t>1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>
                          <a:effectLst/>
                        </a:rPr>
                        <a:t>3</a:t>
                      </a:r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3</a:t>
                      </a:r>
                      <a:r>
                        <a:rPr lang="ru-KZ" sz="1000" u="none" strike="noStrike" dirty="0">
                          <a:effectLst/>
                        </a:rPr>
                        <a:t> 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2799812"/>
                  </a:ext>
                </a:extLst>
              </a:tr>
              <a:tr h="161286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 dirty="0">
                          <a:effectLst/>
                        </a:rPr>
                        <a:t>иное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 dirty="0">
                          <a:effectLst/>
                        </a:rPr>
                        <a:t>1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>
                          <a:effectLst/>
                        </a:rPr>
                        <a:t> </a:t>
                      </a:r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>
                          <a:effectLst/>
                        </a:rPr>
                        <a:t> </a:t>
                      </a:r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>
                          <a:effectLst/>
                        </a:rPr>
                        <a:t> </a:t>
                      </a:r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>
                          <a:effectLst/>
                        </a:rPr>
                        <a:t> </a:t>
                      </a:r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65096252"/>
                  </a:ext>
                </a:extLst>
              </a:tr>
              <a:tr h="142875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b="1" i="0" u="none" strike="noStrike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Всего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KZ" sz="1000" b="1" i="0" u="none" strike="noStrike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KZ" sz="1000" b="1" i="0" u="none" strike="noStrike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KZ" sz="1000" b="1" i="0" u="none" strike="noStrike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401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KZ" sz="1000" b="1" i="0" u="none" strike="noStrike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KZ" sz="1000" b="1" i="0" u="none" strike="noStrike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1 442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KZ" sz="1000" b="1" i="0" u="none" strike="noStrike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  <a:r>
                        <a:rPr lang="ru-RU" sz="1000" b="1" i="0" u="none" strike="noStrike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ru-KZ" sz="1000" b="1" i="0" u="none" strike="noStrike" kern="1200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9088011"/>
                  </a:ext>
                </a:extLst>
              </a:tr>
            </a:tbl>
          </a:graphicData>
        </a:graphic>
      </p:graphicFrame>
      <p:sp>
        <p:nvSpPr>
          <p:cNvPr id="67" name="Shape 31">
            <a:extLst>
              <a:ext uri="{FF2B5EF4-FFF2-40B4-BE49-F238E27FC236}">
                <a16:creationId xmlns:a16="http://schemas.microsoft.com/office/drawing/2014/main" id="{0879C719-0401-9F31-98BC-4841D3C40CA2}"/>
              </a:ext>
            </a:extLst>
          </p:cNvPr>
          <p:cNvSpPr/>
          <p:nvPr/>
        </p:nvSpPr>
        <p:spPr>
          <a:xfrm>
            <a:off x="537804" y="3606000"/>
            <a:ext cx="171450" cy="192964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85725" y="21431"/>
                </a:moveTo>
                <a:cubicBezTo>
                  <a:pt x="66705" y="21431"/>
                  <a:pt x="49593" y="29702"/>
                  <a:pt x="37806" y="42863"/>
                </a:cubicBezTo>
                <a:lnTo>
                  <a:pt x="53578" y="42863"/>
                </a:lnTo>
                <a:cubicBezTo>
                  <a:pt x="59505" y="42863"/>
                  <a:pt x="64294" y="47651"/>
                  <a:pt x="64294" y="53578"/>
                </a:cubicBezTo>
                <a:cubicBezTo>
                  <a:pt x="64294" y="59505"/>
                  <a:pt x="59505" y="64294"/>
                  <a:pt x="53578" y="64294"/>
                </a:cubicBezTo>
                <a:lnTo>
                  <a:pt x="10716" y="64294"/>
                </a:lnTo>
                <a:cubicBezTo>
                  <a:pt x="4789" y="64294"/>
                  <a:pt x="0" y="59505"/>
                  <a:pt x="0" y="53578"/>
                </a:cubicBezTo>
                <a:lnTo>
                  <a:pt x="0" y="10716"/>
                </a:lnTo>
                <a:cubicBezTo>
                  <a:pt x="0" y="4789"/>
                  <a:pt x="4789" y="0"/>
                  <a:pt x="10716" y="0"/>
                </a:cubicBezTo>
                <a:cubicBezTo>
                  <a:pt x="16643" y="0"/>
                  <a:pt x="21431" y="4789"/>
                  <a:pt x="21431" y="10716"/>
                </a:cubicBezTo>
                <a:lnTo>
                  <a:pt x="21431" y="29033"/>
                </a:lnTo>
                <a:cubicBezTo>
                  <a:pt x="37136" y="11251"/>
                  <a:pt x="60108" y="0"/>
                  <a:pt x="85725" y="0"/>
                </a:cubicBezTo>
                <a:cubicBezTo>
                  <a:pt x="133075" y="0"/>
                  <a:pt x="171450" y="38375"/>
                  <a:pt x="171450" y="85725"/>
                </a:cubicBezTo>
                <a:cubicBezTo>
                  <a:pt x="171450" y="133075"/>
                  <a:pt x="133075" y="171450"/>
                  <a:pt x="85725" y="171450"/>
                </a:cubicBezTo>
                <a:cubicBezTo>
                  <a:pt x="56592" y="171450"/>
                  <a:pt x="30841" y="156917"/>
                  <a:pt x="15370" y="134715"/>
                </a:cubicBezTo>
                <a:cubicBezTo>
                  <a:pt x="11988" y="129860"/>
                  <a:pt x="13160" y="123196"/>
                  <a:pt x="18016" y="119781"/>
                </a:cubicBezTo>
                <a:cubicBezTo>
                  <a:pt x="22871" y="116365"/>
                  <a:pt x="29535" y="117570"/>
                  <a:pt x="32951" y="122426"/>
                </a:cubicBezTo>
                <a:cubicBezTo>
                  <a:pt x="44604" y="139102"/>
                  <a:pt x="63892" y="149985"/>
                  <a:pt x="85725" y="149985"/>
                </a:cubicBezTo>
                <a:cubicBezTo>
                  <a:pt x="121221" y="149985"/>
                  <a:pt x="150019" y="121187"/>
                  <a:pt x="150019" y="85692"/>
                </a:cubicBezTo>
                <a:cubicBezTo>
                  <a:pt x="150019" y="50196"/>
                  <a:pt x="121221" y="21431"/>
                  <a:pt x="85725" y="21431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graphicFrame>
        <p:nvGraphicFramePr>
          <p:cNvPr id="68" name="Таблица 67">
            <a:extLst>
              <a:ext uri="{FF2B5EF4-FFF2-40B4-BE49-F238E27FC236}">
                <a16:creationId xmlns:a16="http://schemas.microsoft.com/office/drawing/2014/main" id="{BD1C3029-D881-08BE-4FEA-43E6DB1B6E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1183920"/>
              </p:ext>
            </p:extLst>
          </p:nvPr>
        </p:nvGraphicFramePr>
        <p:xfrm>
          <a:off x="348350" y="3873368"/>
          <a:ext cx="6284318" cy="2368130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930894">
                  <a:extLst>
                    <a:ext uri="{9D8B030D-6E8A-4147-A177-3AD203B41FA5}">
                      <a16:colId xmlns:a16="http://schemas.microsoft.com/office/drawing/2014/main" val="4089763628"/>
                    </a:ext>
                  </a:extLst>
                </a:gridCol>
                <a:gridCol w="762429">
                  <a:extLst>
                    <a:ext uri="{9D8B030D-6E8A-4147-A177-3AD203B41FA5}">
                      <a16:colId xmlns:a16="http://schemas.microsoft.com/office/drawing/2014/main" val="3436436365"/>
                    </a:ext>
                  </a:extLst>
                </a:gridCol>
                <a:gridCol w="600575">
                  <a:extLst>
                    <a:ext uri="{9D8B030D-6E8A-4147-A177-3AD203B41FA5}">
                      <a16:colId xmlns:a16="http://schemas.microsoft.com/office/drawing/2014/main" val="2440605717"/>
                    </a:ext>
                  </a:extLst>
                </a:gridCol>
                <a:gridCol w="415603">
                  <a:extLst>
                    <a:ext uri="{9D8B030D-6E8A-4147-A177-3AD203B41FA5}">
                      <a16:colId xmlns:a16="http://schemas.microsoft.com/office/drawing/2014/main" val="2433996621"/>
                    </a:ext>
                  </a:extLst>
                </a:gridCol>
                <a:gridCol w="734990">
                  <a:extLst>
                    <a:ext uri="{9D8B030D-6E8A-4147-A177-3AD203B41FA5}">
                      <a16:colId xmlns:a16="http://schemas.microsoft.com/office/drawing/2014/main" val="77597426"/>
                    </a:ext>
                  </a:extLst>
                </a:gridCol>
                <a:gridCol w="598552">
                  <a:extLst>
                    <a:ext uri="{9D8B030D-6E8A-4147-A177-3AD203B41FA5}">
                      <a16:colId xmlns:a16="http://schemas.microsoft.com/office/drawing/2014/main" val="2385748697"/>
                    </a:ext>
                  </a:extLst>
                </a:gridCol>
                <a:gridCol w="451488">
                  <a:extLst>
                    <a:ext uri="{9D8B030D-6E8A-4147-A177-3AD203B41FA5}">
                      <a16:colId xmlns:a16="http://schemas.microsoft.com/office/drawing/2014/main" val="687769541"/>
                    </a:ext>
                  </a:extLst>
                </a:gridCol>
                <a:gridCol w="746413">
                  <a:extLst>
                    <a:ext uri="{9D8B030D-6E8A-4147-A177-3AD203B41FA5}">
                      <a16:colId xmlns:a16="http://schemas.microsoft.com/office/drawing/2014/main" val="1551235862"/>
                    </a:ext>
                  </a:extLst>
                </a:gridCol>
                <a:gridCol w="585895">
                  <a:extLst>
                    <a:ext uri="{9D8B030D-6E8A-4147-A177-3AD203B41FA5}">
                      <a16:colId xmlns:a16="http://schemas.microsoft.com/office/drawing/2014/main" val="3024625991"/>
                    </a:ext>
                  </a:extLst>
                </a:gridCol>
                <a:gridCol w="457479">
                  <a:extLst>
                    <a:ext uri="{9D8B030D-6E8A-4147-A177-3AD203B41FA5}">
                      <a16:colId xmlns:a16="http://schemas.microsoft.com/office/drawing/2014/main" val="3514514914"/>
                    </a:ext>
                  </a:extLst>
                </a:gridCol>
              </a:tblGrid>
              <a:tr h="137389">
                <a:tc rowSpan="3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900" b="1" u="none" strike="noStrike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Направление </a:t>
                      </a:r>
                    </a:p>
                  </a:txBody>
                  <a:tcPr marL="3600" marR="3600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KZ" sz="900" b="1" u="none" strike="noStrike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2023</a:t>
                      </a:r>
                    </a:p>
                  </a:txBody>
                  <a:tcPr marL="3600" marR="3600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KZ" sz="900" b="1" u="none" strike="noStrike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2024</a:t>
                      </a:r>
                    </a:p>
                  </a:txBody>
                  <a:tcPr marL="3600" marR="3600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KZ" sz="900" b="1" u="none" strike="noStrike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2025</a:t>
                      </a:r>
                    </a:p>
                  </a:txBody>
                  <a:tcPr marL="3600" marR="3600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6617168"/>
                  </a:ext>
                </a:extLst>
              </a:tr>
              <a:tr h="212954"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900" b="1" u="none" strike="noStrike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сумма  требования</a:t>
                      </a:r>
                      <a:endParaRPr lang="ru-RU" sz="900" b="0" u="none" strike="noStrike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" marR="3600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900" b="1" u="none" strike="noStrike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возмещено </a:t>
                      </a:r>
                    </a:p>
                  </a:txBody>
                  <a:tcPr marL="3600" marR="3600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900" b="1" u="none" strike="noStrike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сумма  требования </a:t>
                      </a:r>
                      <a:br>
                        <a:rPr lang="ru-RU" sz="900" b="1" u="none" strike="noStrike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endParaRPr lang="ru-RU" sz="900" b="0" u="none" strike="noStrike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" marR="3600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900" b="1" u="none" strike="noStrike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возмещено </a:t>
                      </a:r>
                    </a:p>
                  </a:txBody>
                  <a:tcPr marL="3600" marR="3600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900" b="1" u="none" strike="noStrike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сумма  требования </a:t>
                      </a:r>
                      <a:br>
                        <a:rPr lang="ru-RU" sz="900" b="1" u="none" strike="noStrike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endParaRPr lang="ru-RU" sz="900" b="0" u="none" strike="noStrike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" marR="3600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900" b="1" u="none" strike="noStrike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возмещено </a:t>
                      </a:r>
                    </a:p>
                  </a:txBody>
                  <a:tcPr marL="3600" marR="3600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8734182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900" b="1" u="none" strike="noStrike" kern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сумма </a:t>
                      </a:r>
                      <a:endParaRPr lang="ru-RU" sz="900" b="1" u="none" strike="noStrike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" marR="3600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b="1" u="none" strike="noStrike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доля %</a:t>
                      </a:r>
                      <a:endParaRPr lang="ru-KZ" dirty="0"/>
                    </a:p>
                  </a:txBody>
                  <a:tcPr marL="3600" marR="3600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900" b="1" u="none" strike="noStrike" kern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сумма </a:t>
                      </a:r>
                      <a:endParaRPr lang="ru-RU" sz="900" b="1" u="none" strike="noStrike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" marR="3600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b="1" u="none" strike="noStrike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доля %</a:t>
                      </a:r>
                      <a:endParaRPr lang="ru-KZ" dirty="0"/>
                    </a:p>
                  </a:txBody>
                  <a:tcPr marL="3600" marR="3600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900" b="1" u="none" strike="noStrike" kern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сумма </a:t>
                      </a:r>
                      <a:endParaRPr lang="ru-RU" sz="900" b="1" u="none" strike="noStrike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3600" marR="3600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900" b="1" u="none" strike="noStrike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доля %</a:t>
                      </a:r>
                      <a:endParaRPr lang="ru-KZ" dirty="0"/>
                    </a:p>
                  </a:txBody>
                  <a:tcPr marL="3600" marR="3600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9070449"/>
                  </a:ext>
                </a:extLst>
              </a:tr>
              <a:tr h="152665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 dirty="0" err="1">
                          <a:effectLst/>
                        </a:rPr>
                        <a:t>СВут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u="none" strike="noStrike" dirty="0">
                          <a:effectLst/>
                        </a:rPr>
                        <a:t>852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i="0" u="none" strike="noStrike" dirty="0">
                          <a:effectLst/>
                        </a:rPr>
                        <a:t>135,7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127,6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KZ" sz="100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i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KZ" sz="100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37992209"/>
                  </a:ext>
                </a:extLst>
              </a:tr>
              <a:tr h="152665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 dirty="0" err="1">
                          <a:effectLst/>
                        </a:rPr>
                        <a:t>СВпк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u="none" strike="noStrike" dirty="0">
                          <a:effectLst/>
                        </a:rPr>
                        <a:t>950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i="0" u="none" strike="noStrike">
                          <a:effectLst/>
                        </a:rPr>
                        <a:t>220,1</a:t>
                      </a:r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1 430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i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809,8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KZ" sz="100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1 241,8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420,8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KZ" sz="100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ru-RU" sz="100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ru-KZ" sz="100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02983880"/>
                  </a:ext>
                </a:extLst>
              </a:tr>
              <a:tr h="184064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</a:rPr>
                        <a:t>СВпр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u="none" strike="noStrike" dirty="0">
                          <a:effectLst/>
                        </a:rPr>
                        <a:t>21 853,7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i="0" u="none" strike="noStrike" dirty="0">
                          <a:effectLst/>
                        </a:rPr>
                        <a:t>12 079,5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36 740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i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13 538,9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KZ" sz="100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166 345,4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79193,2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KZ" sz="100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ru-RU" sz="100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ru-KZ" sz="100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41980245"/>
                  </a:ext>
                </a:extLst>
              </a:tr>
              <a:tr h="152665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 dirty="0" err="1">
                          <a:effectLst/>
                        </a:rPr>
                        <a:t>СВбр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u="none" strike="noStrike" dirty="0">
                          <a:effectLst/>
                        </a:rPr>
                        <a:t>1 695,8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i="0" u="none" strike="noStrike">
                          <a:effectLst/>
                        </a:rPr>
                        <a:t> </a:t>
                      </a:r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4 134,4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i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KZ" sz="100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Z" sz="100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KZ" sz="100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69315309"/>
                  </a:ext>
                </a:extLst>
              </a:tr>
              <a:tr h="152665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 dirty="0" err="1">
                          <a:effectLst/>
                        </a:rPr>
                        <a:t>Свур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u="none" strike="noStrike" dirty="0">
                          <a:effectLst/>
                        </a:rPr>
                        <a:t>2 875,8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i="0" u="none" strike="noStrike" dirty="0">
                          <a:effectLst/>
                        </a:rPr>
                        <a:t>1 279,8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8 111,5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1 585,7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KZ" sz="100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Z" sz="100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KZ" sz="100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34532495"/>
                  </a:ext>
                </a:extLst>
              </a:tr>
              <a:tr h="156599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СВбр</a:t>
                      </a:r>
                      <a:r>
                        <a:rPr lang="ru-RU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 </a:t>
                      </a:r>
                      <a:r>
                        <a:rPr lang="ru-RU" sz="1000" u="none" strike="noStrike" dirty="0" err="1">
                          <a:effectLst/>
                        </a:rPr>
                        <a:t>Свур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u="none" strike="noStrike" dirty="0">
                          <a:effectLst/>
                        </a:rPr>
                        <a:t> 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i="0" u="none" strike="noStrike" dirty="0">
                          <a:effectLst/>
                        </a:rPr>
                        <a:t> 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i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KZ" sz="100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27 170,3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1854,3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RU" sz="100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ru-KZ" sz="100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48855391"/>
                  </a:ext>
                </a:extLst>
              </a:tr>
              <a:tr h="32097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СВбр</a:t>
                      </a:r>
                      <a:r>
                        <a:rPr lang="ru-RU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000" u="none" strike="noStrike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СВур</a:t>
                      </a:r>
                      <a:r>
                        <a:rPr lang="ru-RU" sz="10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l" fontAlgn="b"/>
                      <a:r>
                        <a:rPr lang="ru-RU" sz="800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(по приговору суда )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800" i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i="0" u="none" strike="noStrike" dirty="0">
                          <a:effectLst/>
                        </a:rPr>
                        <a:t> 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KZ" sz="100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46 513,9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KZ" sz="100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07785258"/>
                  </a:ext>
                </a:extLst>
              </a:tr>
              <a:tr h="152665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 dirty="0" err="1">
                          <a:effectLst/>
                        </a:rPr>
                        <a:t>Гос.закуп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u="none" strike="noStrike" dirty="0">
                          <a:effectLst/>
                        </a:rPr>
                        <a:t>230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i="0" u="none" strike="noStrike">
                          <a:effectLst/>
                        </a:rPr>
                        <a:t>224,6</a:t>
                      </a:r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  <a:r>
                        <a:rPr lang="ru-RU" sz="100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ru-KZ" sz="100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i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KZ" sz="100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Z" sz="100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KZ" sz="100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01105850"/>
                  </a:ext>
                </a:extLst>
              </a:tr>
              <a:tr h="152665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 dirty="0">
                          <a:effectLst/>
                        </a:rPr>
                        <a:t>иное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u="none" strike="noStrike" dirty="0">
                          <a:effectLst/>
                        </a:rPr>
                        <a:t>77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i="0" u="none" strike="noStrike">
                          <a:effectLst/>
                        </a:rPr>
                        <a:t>15,5</a:t>
                      </a:r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i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i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KZ" sz="100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i="0" u="none" strike="noStrike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KZ" sz="100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87412863"/>
                  </a:ext>
                </a:extLst>
              </a:tr>
              <a:tr h="64040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b="1" u="none" strike="noStrike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Всего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28 534,3</a:t>
                      </a:r>
                      <a:endParaRPr lang="ru-KZ" sz="10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13 955,2</a:t>
                      </a:r>
                      <a:endParaRPr lang="ru-KZ" sz="10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48,9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50 543,5  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15 934,4  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KZ" sz="1000" b="1" i="0" u="none" strike="noStrike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241 299,2  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KZ" sz="1000" b="1" i="0" u="none" strike="noStrike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81 496,1 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ru-KZ" sz="1000" b="1" i="0" u="none" strike="noStrike" kern="1200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33,8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9488854"/>
                  </a:ext>
                </a:extLst>
              </a:tr>
            </a:tbl>
          </a:graphicData>
        </a:graphic>
      </p:graphicFrame>
      <p:sp>
        <p:nvSpPr>
          <p:cNvPr id="71" name="TextBox 70">
            <a:extLst>
              <a:ext uri="{FF2B5EF4-FFF2-40B4-BE49-F238E27FC236}">
                <a16:creationId xmlns:a16="http://schemas.microsoft.com/office/drawing/2014/main" id="{E8A7D5B3-208A-D01B-6DE3-E36D7811F53F}"/>
              </a:ext>
            </a:extLst>
          </p:cNvPr>
          <p:cNvSpPr txBox="1"/>
          <p:nvPr/>
        </p:nvSpPr>
        <p:spPr>
          <a:xfrm>
            <a:off x="6957229" y="1125591"/>
            <a:ext cx="4912023" cy="3631763"/>
          </a:xfrm>
          <a:prstGeom prst="rect">
            <a:avLst/>
          </a:prstGeom>
          <a:solidFill>
            <a:srgbClr val="FFFFFF"/>
          </a:solidFill>
          <a:ln/>
          <a:effectLst>
            <a:outerShdw blurRad="48413" dist="32275" dir="5400000" algn="bl" rotWithShape="0">
              <a:srgbClr val="000000">
                <a:alpha val="10196"/>
              </a:srgbClr>
            </a:outerShdw>
          </a:effectLst>
        </p:spPr>
        <p:txBody>
          <a:bodyPr wrap="square" rtlCol="0">
            <a:spAutoFit/>
          </a:bodyPr>
          <a:lstStyle/>
          <a:p>
            <a:pPr indent="266700"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Рост исков по взысканию сумм </a:t>
            </a:r>
            <a:r>
              <a:rPr lang="ru-RU" sz="1000" dirty="0" err="1">
                <a:latin typeface="Arial" panose="020B0604020202020204" pitchFamily="34" charset="0"/>
                <a:cs typeface="Arial" panose="020B0604020202020204" pitchFamily="34" charset="0"/>
              </a:rPr>
              <a:t>СВпр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в основном связан с принятием МТСЗН норм, позволяющих через информационные системы отслеживать возобновление трудовой деятельности получателями и рост получателей в 2025 году. В настоящее время прекращение выплаты происходит автоматически, без участия специалиста, что позволяет производить прекращение в актуальные сроки не допуская излишнюю выплату.</a:t>
            </a:r>
          </a:p>
          <a:p>
            <a:pPr indent="266700" algn="just">
              <a:spcAft>
                <a:spcPts val="0"/>
              </a:spcAft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По социальным выплатам по материнству выявлено, что отдельные граждане, с умыслом получения завышенных социальных выплат из Фонда вступают в фиктивные трудовые отношения сразу у нескольких работодателей, тем самым намеренно завышают свои доходы. Фондом совместно с правоохранительными органами проводится работа с такими получателями, МТСЗН принят ряд изменений в действующий порядок назначения выплат, направленных на пресечение указанных  злоупотреблений. Это стало основными причинами судебных споров, как предъявляемых к Фонду, так и когда истцом выступает Фонд по восстановлению своих активов. </a:t>
            </a:r>
          </a:p>
          <a:p>
            <a:pPr indent="266700" algn="just">
              <a:spcAft>
                <a:spcPts val="0"/>
              </a:spcAft>
            </a:pP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За 2025 год  Фондом принято участие в рассмотрении </a:t>
            </a:r>
            <a:r>
              <a:rPr lang="ru-RU" sz="1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1 616 </a:t>
            </a: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судебных исков. </a:t>
            </a:r>
            <a:r>
              <a:rPr lang="ru-RU" sz="1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пользу Фонда </a:t>
            </a: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вынесено </a:t>
            </a:r>
            <a:r>
              <a:rPr lang="ru-RU" sz="1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1 365 </a:t>
            </a: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судебных актов (84,5%), из них:</a:t>
            </a:r>
          </a:p>
          <a:p>
            <a:pPr marL="266700" lvl="2" algn="just">
              <a:tabLst>
                <a:tab pos="266700" algn="l"/>
              </a:tabLst>
            </a:pP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829 решений;</a:t>
            </a:r>
          </a:p>
          <a:p>
            <a:pPr marL="266700" algn="just">
              <a:tabLst>
                <a:tab pos="266700" algn="l"/>
              </a:tabLst>
            </a:pP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361 медиативных соглашений;</a:t>
            </a:r>
          </a:p>
          <a:p>
            <a:pPr marL="266700" algn="just">
              <a:tabLst>
                <a:tab pos="266700" algn="l"/>
              </a:tabLst>
            </a:pP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29 мировых соглашений;</a:t>
            </a:r>
          </a:p>
          <a:p>
            <a:pPr marL="266700" algn="just">
              <a:tabLst>
                <a:tab pos="266700" algn="l"/>
              </a:tabLst>
            </a:pPr>
            <a:r>
              <a:rPr lang="ru-RU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146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исков возвращены, в том числе: 88  гражданских исков в связи с полным погашением,  58 административных исков.</a:t>
            </a:r>
          </a:p>
        </p:txBody>
      </p:sp>
      <p:pic>
        <p:nvPicPr>
          <p:cNvPr id="74" name="Рисунок 73">
            <a:extLst>
              <a:ext uri="{FF2B5EF4-FFF2-40B4-BE49-F238E27FC236}">
                <a16:creationId xmlns:a16="http://schemas.microsoft.com/office/drawing/2014/main" id="{5CE55375-0CEC-6107-1A7E-356769CBF6F8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670149" y="134111"/>
            <a:ext cx="1192230" cy="1006647"/>
          </a:xfrm>
          <a:prstGeom prst="rect">
            <a:avLst/>
          </a:prstGeom>
        </p:spPr>
      </p:pic>
      <p:sp>
        <p:nvSpPr>
          <p:cNvPr id="25" name="Text 2">
            <a:extLst>
              <a:ext uri="{FF2B5EF4-FFF2-40B4-BE49-F238E27FC236}">
                <a16:creationId xmlns:a16="http://schemas.microsoft.com/office/drawing/2014/main" id="{109F7068-0851-4250-9B73-9F7F3123C382}"/>
              </a:ext>
            </a:extLst>
          </p:cNvPr>
          <p:cNvSpPr/>
          <p:nvPr/>
        </p:nvSpPr>
        <p:spPr>
          <a:xfrm>
            <a:off x="775925" y="273402"/>
            <a:ext cx="109632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b="1" kern="0" spc="53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РАЗДЕЛ 0</a:t>
            </a:r>
            <a:r>
              <a:rPr lang="ru-RU" sz="1000" b="1" kern="0" spc="53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2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69BFD55-5379-4664-A024-57F74207DE8B}"/>
              </a:ext>
            </a:extLst>
          </p:cNvPr>
          <p:cNvSpPr txBox="1"/>
          <p:nvPr/>
        </p:nvSpPr>
        <p:spPr>
          <a:xfrm>
            <a:off x="5664731" y="3620730"/>
            <a:ext cx="1017550" cy="230832"/>
          </a:xfrm>
          <a:prstGeom prst="rect">
            <a:avLst/>
          </a:prstGeom>
          <a:solidFill>
            <a:srgbClr val="FFFFFF"/>
          </a:solidFill>
          <a:ln/>
          <a:effectLst>
            <a:outerShdw blurRad="48413" dist="32275" dir="5400000" algn="bl" rotWithShape="0">
              <a:srgbClr val="000000">
                <a:alpha val="10196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r"/>
            <a:r>
              <a:rPr lang="ru-RU" sz="900" i="1" dirty="0">
                <a:latin typeface="Arial" panose="020B0604020202020204" pitchFamily="34" charset="0"/>
                <a:cs typeface="Arial" panose="020B0604020202020204" pitchFamily="34" charset="0"/>
              </a:rPr>
              <a:t>(тыс. тенге)</a:t>
            </a:r>
            <a:endParaRPr lang="ru-KZ" sz="9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Shape 11">
            <a:extLst>
              <a:ext uri="{FF2B5EF4-FFF2-40B4-BE49-F238E27FC236}">
                <a16:creationId xmlns:a16="http://schemas.microsoft.com/office/drawing/2014/main" id="{8EA938C7-D9DC-4674-AAC9-95AAFF69A00B}"/>
              </a:ext>
            </a:extLst>
          </p:cNvPr>
          <p:cNvSpPr/>
          <p:nvPr/>
        </p:nvSpPr>
        <p:spPr>
          <a:xfrm>
            <a:off x="7062784" y="5190136"/>
            <a:ext cx="396256" cy="399957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1A365D"/>
              </a:gs>
              <a:gs pos="100000">
                <a:srgbClr val="2B6CB0"/>
              </a:gs>
            </a:gsLst>
            <a:lin ang="2700000" scaled="1"/>
          </a:gradFill>
          <a:ln/>
        </p:spPr>
      </p:sp>
      <p:sp>
        <p:nvSpPr>
          <p:cNvPr id="37" name="Text 13">
            <a:extLst>
              <a:ext uri="{FF2B5EF4-FFF2-40B4-BE49-F238E27FC236}">
                <a16:creationId xmlns:a16="http://schemas.microsoft.com/office/drawing/2014/main" id="{48E9A674-656C-441C-A1A7-54D5E1717171}"/>
              </a:ext>
            </a:extLst>
          </p:cNvPr>
          <p:cNvSpPr/>
          <p:nvPr/>
        </p:nvSpPr>
        <p:spPr>
          <a:xfrm>
            <a:off x="7626873" y="5093652"/>
            <a:ext cx="4323310" cy="5218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just"/>
            <a:r>
              <a:rPr lang="ru-RU" sz="1350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ВОЗБУЖДЕНО </a:t>
            </a:r>
            <a:r>
              <a:rPr lang="ru-RU" sz="14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21 </a:t>
            </a:r>
            <a:r>
              <a:rPr lang="ru-RU" sz="1350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уголовное дело в </a:t>
            </a:r>
            <a:r>
              <a:rPr lang="ru-RU" sz="135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11</a:t>
            </a:r>
            <a:r>
              <a:rPr lang="ru-RU" sz="1350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регионах </a:t>
            </a:r>
          </a:p>
        </p:txBody>
      </p:sp>
      <p:sp>
        <p:nvSpPr>
          <p:cNvPr id="44" name="Shape 12">
            <a:extLst>
              <a:ext uri="{FF2B5EF4-FFF2-40B4-BE49-F238E27FC236}">
                <a16:creationId xmlns:a16="http://schemas.microsoft.com/office/drawing/2014/main" id="{A8C181FB-1D5B-4A5E-94FD-2D44CE4DA9E7}"/>
              </a:ext>
            </a:extLst>
          </p:cNvPr>
          <p:cNvSpPr/>
          <p:nvPr/>
        </p:nvSpPr>
        <p:spPr>
          <a:xfrm>
            <a:off x="7148196" y="5317135"/>
            <a:ext cx="183357" cy="163688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63103" y="57076"/>
                </a:moveTo>
                <a:lnTo>
                  <a:pt x="56145" y="50118"/>
                </a:lnTo>
                <a:cubicBezTo>
                  <a:pt x="51495" y="45467"/>
                  <a:pt x="51495" y="37914"/>
                  <a:pt x="56145" y="33263"/>
                </a:cubicBezTo>
                <a:lnTo>
                  <a:pt x="98822" y="-9451"/>
                </a:lnTo>
                <a:cubicBezTo>
                  <a:pt x="103473" y="-14101"/>
                  <a:pt x="111026" y="-14101"/>
                  <a:pt x="115677" y="-9451"/>
                </a:cubicBezTo>
                <a:lnTo>
                  <a:pt x="122634" y="-2456"/>
                </a:lnTo>
                <a:cubicBezTo>
                  <a:pt x="127285" y="2195"/>
                  <a:pt x="127285" y="9748"/>
                  <a:pt x="122634" y="14399"/>
                </a:cubicBezTo>
                <a:lnTo>
                  <a:pt x="79958" y="57076"/>
                </a:lnTo>
                <a:cubicBezTo>
                  <a:pt x="75307" y="61726"/>
                  <a:pt x="67754" y="61726"/>
                  <a:pt x="63103" y="57076"/>
                </a:cubicBezTo>
                <a:close/>
                <a:moveTo>
                  <a:pt x="102691" y="78767"/>
                </a:moveTo>
                <a:lnTo>
                  <a:pt x="91008" y="67084"/>
                </a:lnTo>
                <a:lnTo>
                  <a:pt x="132680" y="25412"/>
                </a:lnTo>
                <a:lnTo>
                  <a:pt x="177105" y="69838"/>
                </a:lnTo>
                <a:lnTo>
                  <a:pt x="135434" y="111509"/>
                </a:lnTo>
                <a:lnTo>
                  <a:pt x="123751" y="99826"/>
                </a:lnTo>
                <a:lnTo>
                  <a:pt x="37430" y="186147"/>
                </a:lnTo>
                <a:cubicBezTo>
                  <a:pt x="31626" y="191951"/>
                  <a:pt x="22213" y="191951"/>
                  <a:pt x="16371" y="186147"/>
                </a:cubicBezTo>
                <a:cubicBezTo>
                  <a:pt x="10530" y="180342"/>
                  <a:pt x="10567" y="170929"/>
                  <a:pt x="16371" y="165088"/>
                </a:cubicBezTo>
                <a:lnTo>
                  <a:pt x="102691" y="78767"/>
                </a:lnTo>
                <a:close/>
                <a:moveTo>
                  <a:pt x="145442" y="139378"/>
                </a:moveTo>
                <a:cubicBezTo>
                  <a:pt x="140791" y="134727"/>
                  <a:pt x="140791" y="127174"/>
                  <a:pt x="145442" y="122523"/>
                </a:cubicBezTo>
                <a:lnTo>
                  <a:pt x="188119" y="79846"/>
                </a:lnTo>
                <a:cubicBezTo>
                  <a:pt x="192770" y="75195"/>
                  <a:pt x="200323" y="75195"/>
                  <a:pt x="204974" y="79846"/>
                </a:cubicBezTo>
                <a:lnTo>
                  <a:pt x="211931" y="86804"/>
                </a:lnTo>
                <a:cubicBezTo>
                  <a:pt x="216582" y="91455"/>
                  <a:pt x="216582" y="99008"/>
                  <a:pt x="211931" y="103659"/>
                </a:cubicBezTo>
                <a:lnTo>
                  <a:pt x="169255" y="146372"/>
                </a:lnTo>
                <a:cubicBezTo>
                  <a:pt x="164604" y="151023"/>
                  <a:pt x="157051" y="151023"/>
                  <a:pt x="152400" y="146372"/>
                </a:cubicBezTo>
                <a:lnTo>
                  <a:pt x="145442" y="139415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50" name="Shape 21">
            <a:extLst>
              <a:ext uri="{FF2B5EF4-FFF2-40B4-BE49-F238E27FC236}">
                <a16:creationId xmlns:a16="http://schemas.microsoft.com/office/drawing/2014/main" id="{7888CF1C-2964-4431-A052-1307F47261A1}"/>
              </a:ext>
            </a:extLst>
          </p:cNvPr>
          <p:cNvSpPr/>
          <p:nvPr/>
        </p:nvSpPr>
        <p:spPr>
          <a:xfrm>
            <a:off x="7062784" y="5692061"/>
            <a:ext cx="416038" cy="399957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2B6CB0"/>
              </a:gs>
              <a:gs pos="100000">
                <a:srgbClr val="4299E1"/>
              </a:gs>
            </a:gsLst>
            <a:lin ang="2700000" scaled="1"/>
          </a:gradFill>
          <a:ln/>
        </p:spPr>
      </p:sp>
      <p:sp>
        <p:nvSpPr>
          <p:cNvPr id="51" name="Shape 22">
            <a:extLst>
              <a:ext uri="{FF2B5EF4-FFF2-40B4-BE49-F238E27FC236}">
                <a16:creationId xmlns:a16="http://schemas.microsoft.com/office/drawing/2014/main" id="{36C3A529-C4FB-4A86-BA9F-DF46EB8A04FD}"/>
              </a:ext>
            </a:extLst>
          </p:cNvPr>
          <p:cNvSpPr/>
          <p:nvPr/>
        </p:nvSpPr>
        <p:spPr>
          <a:xfrm>
            <a:off x="7207216" y="5818423"/>
            <a:ext cx="167159" cy="123433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107156" y="-5953"/>
                </a:moveTo>
                <a:cubicBezTo>
                  <a:pt x="102208" y="-5953"/>
                  <a:pt x="98227" y="-1972"/>
                  <a:pt x="98227" y="2977"/>
                </a:cubicBezTo>
                <a:lnTo>
                  <a:pt x="98227" y="7441"/>
                </a:lnTo>
                <a:lnTo>
                  <a:pt x="97557" y="7441"/>
                </a:lnTo>
                <a:cubicBezTo>
                  <a:pt x="83939" y="7441"/>
                  <a:pt x="72926" y="18492"/>
                  <a:pt x="72926" y="32072"/>
                </a:cubicBezTo>
                <a:cubicBezTo>
                  <a:pt x="72926" y="44500"/>
                  <a:pt x="82190" y="54992"/>
                  <a:pt x="94506" y="56517"/>
                </a:cubicBezTo>
                <a:lnTo>
                  <a:pt x="117202" y="59345"/>
                </a:lnTo>
                <a:cubicBezTo>
                  <a:pt x="119100" y="59568"/>
                  <a:pt x="120551" y="61206"/>
                  <a:pt x="120551" y="63140"/>
                </a:cubicBezTo>
                <a:cubicBezTo>
                  <a:pt x="120551" y="65261"/>
                  <a:pt x="118839" y="66935"/>
                  <a:pt x="116756" y="66935"/>
                </a:cubicBezTo>
                <a:lnTo>
                  <a:pt x="89297" y="66973"/>
                </a:lnTo>
                <a:cubicBezTo>
                  <a:pt x="83530" y="66973"/>
                  <a:pt x="78879" y="71624"/>
                  <a:pt x="78879" y="77391"/>
                </a:cubicBezTo>
                <a:cubicBezTo>
                  <a:pt x="78879" y="83158"/>
                  <a:pt x="83530" y="87809"/>
                  <a:pt x="89297" y="87809"/>
                </a:cubicBezTo>
                <a:lnTo>
                  <a:pt x="98227" y="87809"/>
                </a:lnTo>
                <a:lnTo>
                  <a:pt x="98227" y="92273"/>
                </a:lnTo>
                <a:cubicBezTo>
                  <a:pt x="98227" y="97222"/>
                  <a:pt x="102208" y="101203"/>
                  <a:pt x="107156" y="101203"/>
                </a:cubicBezTo>
                <a:cubicBezTo>
                  <a:pt x="112105" y="101203"/>
                  <a:pt x="116086" y="97222"/>
                  <a:pt x="116086" y="92273"/>
                </a:cubicBezTo>
                <a:lnTo>
                  <a:pt x="116086" y="87809"/>
                </a:lnTo>
                <a:lnTo>
                  <a:pt x="116756" y="87809"/>
                </a:lnTo>
                <a:cubicBezTo>
                  <a:pt x="130373" y="87809"/>
                  <a:pt x="141387" y="76758"/>
                  <a:pt x="141387" y="63178"/>
                </a:cubicBezTo>
                <a:cubicBezTo>
                  <a:pt x="141387" y="50750"/>
                  <a:pt x="132122" y="40258"/>
                  <a:pt x="119807" y="38733"/>
                </a:cubicBezTo>
                <a:lnTo>
                  <a:pt x="97110" y="35905"/>
                </a:lnTo>
                <a:cubicBezTo>
                  <a:pt x="95213" y="35682"/>
                  <a:pt x="93762" y="34044"/>
                  <a:pt x="93762" y="32110"/>
                </a:cubicBezTo>
                <a:cubicBezTo>
                  <a:pt x="93762" y="29989"/>
                  <a:pt x="95473" y="28315"/>
                  <a:pt x="97557" y="28315"/>
                </a:cubicBezTo>
                <a:lnTo>
                  <a:pt x="122039" y="28277"/>
                </a:lnTo>
                <a:cubicBezTo>
                  <a:pt x="127806" y="28277"/>
                  <a:pt x="132457" y="23626"/>
                  <a:pt x="132457" y="17859"/>
                </a:cubicBezTo>
                <a:cubicBezTo>
                  <a:pt x="132457" y="12092"/>
                  <a:pt x="127806" y="7441"/>
                  <a:pt x="122039" y="7441"/>
                </a:cubicBezTo>
                <a:lnTo>
                  <a:pt x="116086" y="7441"/>
                </a:lnTo>
                <a:lnTo>
                  <a:pt x="116086" y="2977"/>
                </a:lnTo>
                <a:cubicBezTo>
                  <a:pt x="116086" y="-1972"/>
                  <a:pt x="112105" y="-5953"/>
                  <a:pt x="107156" y="-5953"/>
                </a:cubicBezTo>
                <a:close/>
                <a:moveTo>
                  <a:pt x="40667" y="127062"/>
                </a:moveTo>
                <a:lnTo>
                  <a:pt x="24817" y="142875"/>
                </a:lnTo>
                <a:lnTo>
                  <a:pt x="11906" y="142875"/>
                </a:lnTo>
                <a:cubicBezTo>
                  <a:pt x="5321" y="142875"/>
                  <a:pt x="0" y="148196"/>
                  <a:pt x="0" y="154781"/>
                </a:cubicBezTo>
                <a:lnTo>
                  <a:pt x="0" y="178594"/>
                </a:lnTo>
                <a:cubicBezTo>
                  <a:pt x="0" y="185179"/>
                  <a:pt x="5321" y="190500"/>
                  <a:pt x="11906" y="190500"/>
                </a:cubicBezTo>
                <a:lnTo>
                  <a:pt x="131155" y="190500"/>
                </a:lnTo>
                <a:cubicBezTo>
                  <a:pt x="141945" y="190500"/>
                  <a:pt x="152474" y="187040"/>
                  <a:pt x="161181" y="180640"/>
                </a:cubicBezTo>
                <a:lnTo>
                  <a:pt x="208285" y="145926"/>
                </a:lnTo>
                <a:cubicBezTo>
                  <a:pt x="214908" y="141052"/>
                  <a:pt x="216322" y="131750"/>
                  <a:pt x="211448" y="125127"/>
                </a:cubicBezTo>
                <a:cubicBezTo>
                  <a:pt x="206573" y="118504"/>
                  <a:pt x="197272" y="117091"/>
                  <a:pt x="190649" y="121965"/>
                </a:cubicBezTo>
                <a:lnTo>
                  <a:pt x="146075" y="154781"/>
                </a:lnTo>
                <a:lnTo>
                  <a:pt x="104180" y="154781"/>
                </a:lnTo>
                <a:cubicBezTo>
                  <a:pt x="99231" y="154781"/>
                  <a:pt x="95250" y="150800"/>
                  <a:pt x="95250" y="145852"/>
                </a:cubicBezTo>
                <a:cubicBezTo>
                  <a:pt x="95250" y="140903"/>
                  <a:pt x="99231" y="136922"/>
                  <a:pt x="104180" y="136922"/>
                </a:cubicBezTo>
                <a:lnTo>
                  <a:pt x="130969" y="136922"/>
                </a:lnTo>
                <a:cubicBezTo>
                  <a:pt x="137554" y="136922"/>
                  <a:pt x="142875" y="131601"/>
                  <a:pt x="142875" y="125016"/>
                </a:cubicBezTo>
                <a:cubicBezTo>
                  <a:pt x="142875" y="118430"/>
                  <a:pt x="137554" y="113109"/>
                  <a:pt x="130969" y="113109"/>
                </a:cubicBezTo>
                <a:lnTo>
                  <a:pt x="74340" y="113109"/>
                </a:lnTo>
                <a:cubicBezTo>
                  <a:pt x="61726" y="113109"/>
                  <a:pt x="49597" y="118132"/>
                  <a:pt x="40667" y="127062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52" name="Text 23">
            <a:extLst>
              <a:ext uri="{FF2B5EF4-FFF2-40B4-BE49-F238E27FC236}">
                <a16:creationId xmlns:a16="http://schemas.microsoft.com/office/drawing/2014/main" id="{A8B0B0A4-CE9E-40AB-8E0B-78C1B5115B1A}"/>
              </a:ext>
            </a:extLst>
          </p:cNvPr>
          <p:cNvSpPr/>
          <p:nvPr/>
        </p:nvSpPr>
        <p:spPr>
          <a:xfrm>
            <a:off x="7623254" y="5593490"/>
            <a:ext cx="3343017" cy="4498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just"/>
            <a:r>
              <a:rPr lang="en-US" sz="1350" dirty="0" err="1">
                <a:solidFill>
                  <a:srgbClr val="1A365D"/>
                </a:solidFill>
                <a:latin typeface="Quattrocento Sans" pitchFamily="34" charset="0"/>
              </a:rPr>
              <a:t>Добровольно</a:t>
            </a:r>
            <a:r>
              <a:rPr lang="en-US" sz="1350" dirty="0">
                <a:solidFill>
                  <a:srgbClr val="1A365D"/>
                </a:solidFill>
                <a:latin typeface="Quattrocento Sans" pitchFamily="34" charset="0"/>
              </a:rPr>
              <a:t> ВОЗМЕ</a:t>
            </a:r>
            <a:r>
              <a:rPr lang="ru-RU" sz="1350" dirty="0">
                <a:solidFill>
                  <a:srgbClr val="1A365D"/>
                </a:solidFill>
                <a:latin typeface="Quattrocento Sans" pitchFamily="34" charset="0"/>
              </a:rPr>
              <a:t>ЩЕНО </a:t>
            </a:r>
            <a:r>
              <a:rPr lang="ru-RU" sz="1350" b="1" dirty="0">
                <a:solidFill>
                  <a:srgbClr val="1A365D"/>
                </a:solidFill>
              </a:rPr>
              <a:t>334,8 млн </a:t>
            </a:r>
            <a:r>
              <a:rPr lang="ru-RU" sz="1350" dirty="0" err="1">
                <a:solidFill>
                  <a:srgbClr val="1A365D"/>
                </a:solidFill>
              </a:rPr>
              <a:t>тг</a:t>
            </a:r>
            <a:r>
              <a:rPr lang="ru-RU" sz="1350" dirty="0">
                <a:solidFill>
                  <a:srgbClr val="1A365D"/>
                </a:solidFill>
              </a:rPr>
              <a:t>. (</a:t>
            </a:r>
            <a:r>
              <a:rPr lang="ru-RU" sz="1350" dirty="0" err="1">
                <a:solidFill>
                  <a:srgbClr val="1A365D"/>
                </a:solidFill>
              </a:rPr>
              <a:t>СВбр</a:t>
            </a:r>
            <a:r>
              <a:rPr lang="ru-RU" sz="1350" dirty="0">
                <a:solidFill>
                  <a:srgbClr val="1A365D"/>
                </a:solidFill>
              </a:rPr>
              <a:t> </a:t>
            </a:r>
            <a:r>
              <a:rPr lang="ru-RU" sz="1350" dirty="0">
                <a:solidFill>
                  <a:srgbClr val="1A365D"/>
                </a:solidFill>
                <a:latin typeface="Quattrocento Sans" pitchFamily="34" charset="0"/>
              </a:rPr>
              <a:t>214, </a:t>
            </a:r>
            <a:r>
              <a:rPr lang="ru-RU" sz="1350" dirty="0" err="1">
                <a:solidFill>
                  <a:srgbClr val="1A365D"/>
                </a:solidFill>
                <a:latin typeface="Quattrocento Sans" pitchFamily="34" charset="0"/>
              </a:rPr>
              <a:t>СВур</a:t>
            </a:r>
            <a:r>
              <a:rPr lang="ru-RU" sz="1350" dirty="0">
                <a:solidFill>
                  <a:srgbClr val="1A365D"/>
                </a:solidFill>
                <a:latin typeface="Quattrocento Sans" pitchFamily="34" charset="0"/>
              </a:rPr>
              <a:t> 139)</a:t>
            </a:r>
            <a:endParaRPr lang="en-US" sz="1350" dirty="0">
              <a:solidFill>
                <a:srgbClr val="1A365D"/>
              </a:solidFill>
              <a:latin typeface="Quattrocento Sans" pitchFamily="34" charset="0"/>
            </a:endParaRPr>
          </a:p>
        </p:txBody>
      </p:sp>
      <p:sp>
        <p:nvSpPr>
          <p:cNvPr id="53" name="Text 7">
            <a:extLst>
              <a:ext uri="{FF2B5EF4-FFF2-40B4-BE49-F238E27FC236}">
                <a16:creationId xmlns:a16="http://schemas.microsoft.com/office/drawing/2014/main" id="{0AE53D75-CBF5-4561-9ACA-712A7F27BF84}"/>
              </a:ext>
            </a:extLst>
          </p:cNvPr>
          <p:cNvSpPr/>
          <p:nvPr/>
        </p:nvSpPr>
        <p:spPr>
          <a:xfrm>
            <a:off x="6982629" y="4850610"/>
            <a:ext cx="109061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71" b="1" dirty="0" err="1">
                <a:solidFill>
                  <a:srgbClr val="1A365D"/>
                </a:solidFill>
                <a:latin typeface="Quattrocento Sans" pitchFamily="34" charset="0"/>
              </a:rPr>
              <a:t>Меры</a:t>
            </a:r>
            <a:r>
              <a:rPr lang="en-US" sz="1271" b="1" dirty="0">
                <a:solidFill>
                  <a:srgbClr val="1A365D"/>
                </a:solidFill>
                <a:latin typeface="Quattrocento Sans" pitchFamily="34" charset="0"/>
              </a:rPr>
              <a:t> </a:t>
            </a:r>
            <a:r>
              <a:rPr lang="en-US" sz="1271" b="1" dirty="0" err="1">
                <a:solidFill>
                  <a:srgbClr val="1A365D"/>
                </a:solidFill>
                <a:latin typeface="Quattrocento Sans" pitchFamily="34" charset="0"/>
              </a:rPr>
              <a:t>по</a:t>
            </a:r>
            <a:r>
              <a:rPr lang="en-US" sz="1271" b="1" dirty="0">
                <a:solidFill>
                  <a:srgbClr val="1A365D"/>
                </a:solidFill>
                <a:latin typeface="Quattrocento Sans" pitchFamily="34" charset="0"/>
              </a:rPr>
              <a:t> </a:t>
            </a:r>
            <a:r>
              <a:rPr lang="en-US" sz="1271" b="1" dirty="0" err="1">
                <a:solidFill>
                  <a:srgbClr val="1A365D"/>
                </a:solidFill>
                <a:latin typeface="Quattrocento Sans" pitchFamily="34" charset="0"/>
              </a:rPr>
              <a:t>искоренению</a:t>
            </a:r>
            <a:r>
              <a:rPr lang="en-US" sz="1271" b="1" dirty="0">
                <a:solidFill>
                  <a:srgbClr val="1A365D"/>
                </a:solidFill>
                <a:latin typeface="Quattrocento Sans" pitchFamily="34" charset="0"/>
              </a:rPr>
              <a:t> </a:t>
            </a:r>
            <a:r>
              <a:rPr lang="en-US" sz="1271" b="1" dirty="0" err="1">
                <a:solidFill>
                  <a:srgbClr val="1A365D"/>
                </a:solidFill>
                <a:latin typeface="Quattrocento Sans" pitchFamily="34" charset="0"/>
              </a:rPr>
              <a:t>социального</a:t>
            </a:r>
            <a:r>
              <a:rPr lang="en-US" sz="1271" b="1" dirty="0">
                <a:solidFill>
                  <a:srgbClr val="1A365D"/>
                </a:solidFill>
                <a:latin typeface="Quattrocento Sans" pitchFamily="34" charset="0"/>
              </a:rPr>
              <a:t> </a:t>
            </a:r>
            <a:r>
              <a:rPr lang="en-US" sz="1271" b="1" dirty="0" err="1">
                <a:solidFill>
                  <a:srgbClr val="1A365D"/>
                </a:solidFill>
                <a:latin typeface="Quattrocento Sans" pitchFamily="34" charset="0"/>
              </a:rPr>
              <a:t>иждивенчества</a:t>
            </a:r>
            <a:r>
              <a:rPr lang="en-US" sz="1271" b="1" dirty="0">
                <a:solidFill>
                  <a:srgbClr val="1A365D"/>
                </a:solidFill>
                <a:latin typeface="Quattrocento Sans" pitchFamily="34" charset="0"/>
              </a:rPr>
              <a:t> и </a:t>
            </a:r>
            <a:r>
              <a:rPr lang="en-US" sz="1271" b="1" dirty="0" err="1">
                <a:solidFill>
                  <a:srgbClr val="1A365D"/>
                </a:solidFill>
                <a:latin typeface="Quattrocento Sans" pitchFamily="34" charset="0"/>
              </a:rPr>
              <a:t>мошенничества</a:t>
            </a:r>
            <a:endParaRPr lang="en-US" sz="1271" b="1" dirty="0">
              <a:solidFill>
                <a:srgbClr val="1A365D"/>
              </a:solidFill>
              <a:latin typeface="Quattrocento Sans" pitchFamily="34" charset="0"/>
            </a:endParaRPr>
          </a:p>
        </p:txBody>
      </p:sp>
      <p:sp>
        <p:nvSpPr>
          <p:cNvPr id="55" name="Shape 34">
            <a:extLst>
              <a:ext uri="{FF2B5EF4-FFF2-40B4-BE49-F238E27FC236}">
                <a16:creationId xmlns:a16="http://schemas.microsoft.com/office/drawing/2014/main" id="{4915D821-EF42-4491-8C8A-13A98ECAA892}"/>
              </a:ext>
            </a:extLst>
          </p:cNvPr>
          <p:cNvSpPr/>
          <p:nvPr/>
        </p:nvSpPr>
        <p:spPr>
          <a:xfrm>
            <a:off x="7062784" y="6193986"/>
            <a:ext cx="407989" cy="39995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4299E1"/>
              </a:gs>
              <a:gs pos="100000">
                <a:srgbClr val="1A365D"/>
              </a:gs>
            </a:gsLst>
            <a:lin ang="2700000" scaled="1"/>
          </a:gradFill>
          <a:ln/>
        </p:spPr>
      </p:sp>
      <p:sp>
        <p:nvSpPr>
          <p:cNvPr id="56" name="Text 36">
            <a:extLst>
              <a:ext uri="{FF2B5EF4-FFF2-40B4-BE49-F238E27FC236}">
                <a16:creationId xmlns:a16="http://schemas.microsoft.com/office/drawing/2014/main" id="{7806D1FA-6B25-464B-9CD8-ACB361CCB9D6}"/>
              </a:ext>
            </a:extLst>
          </p:cNvPr>
          <p:cNvSpPr/>
          <p:nvPr/>
        </p:nvSpPr>
        <p:spPr>
          <a:xfrm>
            <a:off x="7642483" y="6208467"/>
            <a:ext cx="3387467" cy="3303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ru-RU" sz="1350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ВЫНЕСЕНО </a:t>
            </a:r>
            <a:r>
              <a:rPr lang="ru-RU" sz="135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6 </a:t>
            </a:r>
            <a:r>
              <a:rPr lang="ru-RU" sz="1350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судебных приговоров, сумма ущерба Фонду </a:t>
            </a:r>
            <a:r>
              <a:rPr lang="ru-RU" sz="135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354 млн</a:t>
            </a:r>
            <a:r>
              <a:rPr lang="ru-RU" sz="1350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</a:t>
            </a:r>
            <a:r>
              <a:rPr lang="ru-RU" sz="1350" dirty="0" err="1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тг</a:t>
            </a:r>
            <a:r>
              <a:rPr lang="ru-RU" sz="1350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.</a:t>
            </a:r>
          </a:p>
        </p:txBody>
      </p:sp>
      <p:sp>
        <p:nvSpPr>
          <p:cNvPr id="57" name="Shape 6">
            <a:extLst>
              <a:ext uri="{FF2B5EF4-FFF2-40B4-BE49-F238E27FC236}">
                <a16:creationId xmlns:a16="http://schemas.microsoft.com/office/drawing/2014/main" id="{B1B1BB0D-FB9E-4060-AC8D-50CB4E228578}"/>
              </a:ext>
            </a:extLst>
          </p:cNvPr>
          <p:cNvSpPr/>
          <p:nvPr/>
        </p:nvSpPr>
        <p:spPr>
          <a:xfrm>
            <a:off x="7171969" y="6335956"/>
            <a:ext cx="208315" cy="137199"/>
          </a:xfrm>
          <a:custGeom>
            <a:avLst/>
            <a:gdLst/>
            <a:ahLst/>
            <a:cxnLst/>
            <a:rect l="l" t="t" r="r" b="b"/>
            <a:pathLst>
              <a:path w="363097" h="290478">
                <a:moveTo>
                  <a:pt x="217858" y="18155"/>
                </a:moveTo>
                <a:lnTo>
                  <a:pt x="290478" y="18155"/>
                </a:lnTo>
                <a:cubicBezTo>
                  <a:pt x="300520" y="18155"/>
                  <a:pt x="308633" y="26268"/>
                  <a:pt x="308633" y="36310"/>
                </a:cubicBezTo>
                <a:cubicBezTo>
                  <a:pt x="308633" y="46352"/>
                  <a:pt x="300520" y="54465"/>
                  <a:pt x="290478" y="54465"/>
                </a:cubicBezTo>
                <a:lnTo>
                  <a:pt x="226028" y="54465"/>
                </a:lnTo>
                <a:cubicBezTo>
                  <a:pt x="223078" y="69102"/>
                  <a:pt x="213036" y="81186"/>
                  <a:pt x="199704" y="86973"/>
                </a:cubicBezTo>
                <a:lnTo>
                  <a:pt x="199704" y="254168"/>
                </a:lnTo>
                <a:lnTo>
                  <a:pt x="290478" y="254168"/>
                </a:lnTo>
                <a:cubicBezTo>
                  <a:pt x="300520" y="254168"/>
                  <a:pt x="308633" y="262281"/>
                  <a:pt x="308633" y="272323"/>
                </a:cubicBezTo>
                <a:cubicBezTo>
                  <a:pt x="308633" y="282365"/>
                  <a:pt x="300520" y="290478"/>
                  <a:pt x="290478" y="290478"/>
                </a:cubicBezTo>
                <a:lnTo>
                  <a:pt x="72619" y="290478"/>
                </a:lnTo>
                <a:cubicBezTo>
                  <a:pt x="62578" y="290478"/>
                  <a:pt x="54465" y="282365"/>
                  <a:pt x="54465" y="272323"/>
                </a:cubicBezTo>
                <a:cubicBezTo>
                  <a:pt x="54465" y="262281"/>
                  <a:pt x="62578" y="254168"/>
                  <a:pt x="72619" y="254168"/>
                </a:cubicBezTo>
                <a:lnTo>
                  <a:pt x="163394" y="254168"/>
                </a:lnTo>
                <a:lnTo>
                  <a:pt x="163394" y="86973"/>
                </a:lnTo>
                <a:cubicBezTo>
                  <a:pt x="150061" y="81130"/>
                  <a:pt x="140019" y="69045"/>
                  <a:pt x="137069" y="54465"/>
                </a:cubicBezTo>
                <a:lnTo>
                  <a:pt x="72619" y="54465"/>
                </a:lnTo>
                <a:cubicBezTo>
                  <a:pt x="62578" y="54465"/>
                  <a:pt x="54465" y="46352"/>
                  <a:pt x="54465" y="36310"/>
                </a:cubicBezTo>
                <a:cubicBezTo>
                  <a:pt x="54465" y="26268"/>
                  <a:pt x="62578" y="18155"/>
                  <a:pt x="72619" y="18155"/>
                </a:cubicBezTo>
                <a:lnTo>
                  <a:pt x="145239" y="18155"/>
                </a:lnTo>
                <a:cubicBezTo>
                  <a:pt x="153522" y="7148"/>
                  <a:pt x="166684" y="0"/>
                  <a:pt x="181549" y="0"/>
                </a:cubicBezTo>
                <a:cubicBezTo>
                  <a:pt x="196413" y="0"/>
                  <a:pt x="209575" y="7148"/>
                  <a:pt x="217858" y="18155"/>
                </a:cubicBezTo>
                <a:close/>
                <a:moveTo>
                  <a:pt x="249402" y="181549"/>
                </a:moveTo>
                <a:lnTo>
                  <a:pt x="331553" y="181549"/>
                </a:lnTo>
                <a:lnTo>
                  <a:pt x="290478" y="111085"/>
                </a:lnTo>
                <a:lnTo>
                  <a:pt x="249402" y="181549"/>
                </a:lnTo>
                <a:close/>
                <a:moveTo>
                  <a:pt x="290478" y="236013"/>
                </a:moveTo>
                <a:cubicBezTo>
                  <a:pt x="254792" y="236013"/>
                  <a:pt x="225120" y="216724"/>
                  <a:pt x="218993" y="191250"/>
                </a:cubicBezTo>
                <a:cubicBezTo>
                  <a:pt x="217518" y="185009"/>
                  <a:pt x="219560" y="178598"/>
                  <a:pt x="222794" y="173039"/>
                </a:cubicBezTo>
                <a:lnTo>
                  <a:pt x="276805" y="80449"/>
                </a:lnTo>
                <a:cubicBezTo>
                  <a:pt x="279642" y="75570"/>
                  <a:pt x="284861" y="72619"/>
                  <a:pt x="290478" y="72619"/>
                </a:cubicBezTo>
                <a:cubicBezTo>
                  <a:pt x="296094" y="72619"/>
                  <a:pt x="301314" y="75626"/>
                  <a:pt x="304151" y="80449"/>
                </a:cubicBezTo>
                <a:lnTo>
                  <a:pt x="358161" y="173039"/>
                </a:lnTo>
                <a:cubicBezTo>
                  <a:pt x="361395" y="178598"/>
                  <a:pt x="363438" y="185009"/>
                  <a:pt x="361963" y="191250"/>
                </a:cubicBezTo>
                <a:cubicBezTo>
                  <a:pt x="355835" y="216667"/>
                  <a:pt x="326163" y="236013"/>
                  <a:pt x="290478" y="236013"/>
                </a:cubicBezTo>
                <a:close/>
                <a:moveTo>
                  <a:pt x="71939" y="111085"/>
                </a:moveTo>
                <a:lnTo>
                  <a:pt x="30863" y="181549"/>
                </a:lnTo>
                <a:lnTo>
                  <a:pt x="113071" y="181549"/>
                </a:lnTo>
                <a:lnTo>
                  <a:pt x="71939" y="111085"/>
                </a:lnTo>
                <a:close/>
                <a:moveTo>
                  <a:pt x="511" y="191250"/>
                </a:moveTo>
                <a:cubicBezTo>
                  <a:pt x="-964" y="185009"/>
                  <a:pt x="1078" y="178598"/>
                  <a:pt x="4312" y="173039"/>
                </a:cubicBezTo>
                <a:lnTo>
                  <a:pt x="58323" y="80449"/>
                </a:lnTo>
                <a:cubicBezTo>
                  <a:pt x="61159" y="75570"/>
                  <a:pt x="66379" y="72619"/>
                  <a:pt x="71995" y="72619"/>
                </a:cubicBezTo>
                <a:cubicBezTo>
                  <a:pt x="77612" y="72619"/>
                  <a:pt x="82832" y="75626"/>
                  <a:pt x="85668" y="80449"/>
                </a:cubicBezTo>
                <a:lnTo>
                  <a:pt x="139679" y="173039"/>
                </a:lnTo>
                <a:cubicBezTo>
                  <a:pt x="142913" y="178598"/>
                  <a:pt x="144955" y="185009"/>
                  <a:pt x="143480" y="191250"/>
                </a:cubicBezTo>
                <a:cubicBezTo>
                  <a:pt x="137353" y="216667"/>
                  <a:pt x="107681" y="236013"/>
                  <a:pt x="71995" y="236013"/>
                </a:cubicBezTo>
                <a:cubicBezTo>
                  <a:pt x="36310" y="236013"/>
                  <a:pt x="6638" y="216724"/>
                  <a:pt x="511" y="191250"/>
                </a:cubicBezTo>
                <a:close/>
              </a:path>
            </a:pathLst>
          </a:custGeom>
          <a:solidFill>
            <a:schemeClr val="bg1"/>
          </a:solidFill>
          <a:ln/>
        </p:spPr>
        <p:txBody>
          <a:bodyPr/>
          <a:lstStyle/>
          <a:p>
            <a:endParaRPr lang="ru-KZ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8469" y="330785"/>
            <a:ext cx="377832" cy="442340"/>
          </a:xfrm>
          <a:prstGeom prst="roundRect">
            <a:avLst>
              <a:gd name="adj" fmla="val 29268"/>
            </a:avLst>
          </a:prstGeom>
          <a:gradFill flip="none" rotWithShape="1">
            <a:gsLst>
              <a:gs pos="0">
                <a:srgbClr val="1A365D"/>
              </a:gs>
              <a:gs pos="100000">
                <a:srgbClr val="2B6CB0"/>
              </a:gs>
            </a:gsLst>
            <a:lin ang="2700000" scaled="1"/>
          </a:gradFill>
          <a:ln/>
          <a:effectLst>
            <a:outerShdw blurRad="138231" dist="92154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3" name="Shape 1"/>
          <p:cNvSpPr/>
          <p:nvPr/>
        </p:nvSpPr>
        <p:spPr>
          <a:xfrm>
            <a:off x="485375" y="459801"/>
            <a:ext cx="184308" cy="184308"/>
          </a:xfrm>
          <a:custGeom>
            <a:avLst/>
            <a:gdLst/>
            <a:ahLst/>
            <a:cxnLst/>
            <a:rect l="l" t="t" r="r" b="b"/>
            <a:pathLst>
              <a:path w="184308" h="184308">
                <a:moveTo>
                  <a:pt x="166022" y="6804"/>
                </a:moveTo>
                <a:cubicBezTo>
                  <a:pt x="170161" y="8639"/>
                  <a:pt x="172789" y="12743"/>
                  <a:pt x="172789" y="17279"/>
                </a:cubicBezTo>
                <a:lnTo>
                  <a:pt x="172789" y="167029"/>
                </a:lnTo>
                <a:cubicBezTo>
                  <a:pt x="172789" y="171565"/>
                  <a:pt x="170161" y="175669"/>
                  <a:pt x="166022" y="177505"/>
                </a:cubicBezTo>
                <a:cubicBezTo>
                  <a:pt x="161882" y="179341"/>
                  <a:pt x="157094" y="178657"/>
                  <a:pt x="153674" y="175669"/>
                </a:cubicBezTo>
                <a:lnTo>
                  <a:pt x="136899" y="161018"/>
                </a:lnTo>
                <a:cubicBezTo>
                  <a:pt x="121204" y="147303"/>
                  <a:pt x="101370" y="139311"/>
                  <a:pt x="80599" y="138339"/>
                </a:cubicBezTo>
                <a:lnTo>
                  <a:pt x="80599" y="172789"/>
                </a:lnTo>
                <a:cubicBezTo>
                  <a:pt x="80599" y="179161"/>
                  <a:pt x="75451" y="184308"/>
                  <a:pt x="69080" y="184308"/>
                </a:cubicBezTo>
                <a:lnTo>
                  <a:pt x="57560" y="184308"/>
                </a:lnTo>
                <a:cubicBezTo>
                  <a:pt x="51189" y="184308"/>
                  <a:pt x="46041" y="179161"/>
                  <a:pt x="46041" y="172789"/>
                </a:cubicBezTo>
                <a:lnTo>
                  <a:pt x="46041" y="138231"/>
                </a:lnTo>
                <a:cubicBezTo>
                  <a:pt x="20627" y="138231"/>
                  <a:pt x="0" y="117605"/>
                  <a:pt x="0" y="92154"/>
                </a:cubicBezTo>
                <a:cubicBezTo>
                  <a:pt x="0" y="66704"/>
                  <a:pt x="20627" y="46077"/>
                  <a:pt x="46077" y="46077"/>
                </a:cubicBezTo>
                <a:lnTo>
                  <a:pt x="76495" y="46077"/>
                </a:lnTo>
                <a:cubicBezTo>
                  <a:pt x="98742" y="46005"/>
                  <a:pt x="120196" y="37906"/>
                  <a:pt x="136935" y="23291"/>
                </a:cubicBezTo>
                <a:lnTo>
                  <a:pt x="153710" y="8639"/>
                </a:lnTo>
                <a:cubicBezTo>
                  <a:pt x="157094" y="5652"/>
                  <a:pt x="161954" y="4968"/>
                  <a:pt x="166058" y="6804"/>
                </a:cubicBezTo>
                <a:close/>
                <a:moveTo>
                  <a:pt x="80635" y="115193"/>
                </a:moveTo>
                <a:lnTo>
                  <a:pt x="80635" y="115265"/>
                </a:lnTo>
                <a:cubicBezTo>
                  <a:pt x="105941" y="116237"/>
                  <a:pt x="130240" y="125524"/>
                  <a:pt x="149751" y="141687"/>
                </a:cubicBezTo>
                <a:lnTo>
                  <a:pt x="149751" y="42585"/>
                </a:lnTo>
                <a:cubicBezTo>
                  <a:pt x="130240" y="58748"/>
                  <a:pt x="105941" y="68036"/>
                  <a:pt x="80635" y="69008"/>
                </a:cubicBezTo>
                <a:lnTo>
                  <a:pt x="80635" y="115193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5" name="Text 3"/>
          <p:cNvSpPr/>
          <p:nvPr/>
        </p:nvSpPr>
        <p:spPr>
          <a:xfrm>
            <a:off x="896920" y="215591"/>
            <a:ext cx="11132227" cy="7372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4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ОСНОВНЫЕ РЕЗУЛЬТАТЫ - </a:t>
            </a:r>
            <a:r>
              <a:rPr lang="ru-RU" sz="24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ИНФОРМАЦИОННО-РАЗЪЯСНИТЕЛЬНАЯ РАБОТА</a:t>
            </a:r>
          </a:p>
        </p:txBody>
      </p:sp>
      <p:sp>
        <p:nvSpPr>
          <p:cNvPr id="6" name="Shape 4"/>
          <p:cNvSpPr/>
          <p:nvPr/>
        </p:nvSpPr>
        <p:spPr>
          <a:xfrm>
            <a:off x="402963" y="883710"/>
            <a:ext cx="884680" cy="36862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4299E1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7" name="Shape 5"/>
          <p:cNvSpPr/>
          <p:nvPr/>
        </p:nvSpPr>
        <p:spPr>
          <a:xfrm>
            <a:off x="375097" y="4278483"/>
            <a:ext cx="11449089" cy="2049513"/>
          </a:xfrm>
          <a:prstGeom prst="roundRect">
            <a:avLst>
              <a:gd name="adj" fmla="val 4412"/>
            </a:avLst>
          </a:prstGeom>
          <a:solidFill>
            <a:srgbClr val="FFFFFF"/>
          </a:solidFill>
          <a:ln/>
          <a:effectLst>
            <a:outerShdw blurRad="55293" dist="36862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617822" y="4564058"/>
            <a:ext cx="207347" cy="184308"/>
          </a:xfrm>
          <a:custGeom>
            <a:avLst/>
            <a:gdLst/>
            <a:ahLst/>
            <a:cxnLst/>
            <a:rect l="l" t="t" r="r" b="b"/>
            <a:pathLst>
              <a:path w="207347" h="184308">
                <a:moveTo>
                  <a:pt x="0" y="46077"/>
                </a:moveTo>
                <a:cubicBezTo>
                  <a:pt x="0" y="33370"/>
                  <a:pt x="10331" y="23039"/>
                  <a:pt x="23039" y="23039"/>
                </a:cubicBezTo>
                <a:lnTo>
                  <a:pt x="184308" y="23039"/>
                </a:lnTo>
                <a:cubicBezTo>
                  <a:pt x="197016" y="23039"/>
                  <a:pt x="207347" y="33370"/>
                  <a:pt x="207347" y="46077"/>
                </a:cubicBezTo>
                <a:lnTo>
                  <a:pt x="207347" y="138231"/>
                </a:lnTo>
                <a:cubicBezTo>
                  <a:pt x="207347" y="150938"/>
                  <a:pt x="197016" y="161270"/>
                  <a:pt x="184308" y="161270"/>
                </a:cubicBezTo>
                <a:lnTo>
                  <a:pt x="23039" y="161270"/>
                </a:lnTo>
                <a:cubicBezTo>
                  <a:pt x="10331" y="161270"/>
                  <a:pt x="0" y="150938"/>
                  <a:pt x="0" y="138231"/>
                </a:cubicBezTo>
                <a:lnTo>
                  <a:pt x="0" y="46077"/>
                </a:lnTo>
                <a:close/>
                <a:moveTo>
                  <a:pt x="23039" y="57596"/>
                </a:moveTo>
                <a:lnTo>
                  <a:pt x="23039" y="69116"/>
                </a:lnTo>
                <a:cubicBezTo>
                  <a:pt x="23039" y="75487"/>
                  <a:pt x="28186" y="80635"/>
                  <a:pt x="34558" y="80635"/>
                </a:cubicBezTo>
                <a:lnTo>
                  <a:pt x="92154" y="80635"/>
                </a:lnTo>
                <a:cubicBezTo>
                  <a:pt x="98526" y="80635"/>
                  <a:pt x="103673" y="75487"/>
                  <a:pt x="103673" y="69116"/>
                </a:cubicBezTo>
                <a:lnTo>
                  <a:pt x="103673" y="57596"/>
                </a:lnTo>
                <a:cubicBezTo>
                  <a:pt x="103673" y="51225"/>
                  <a:pt x="98526" y="46077"/>
                  <a:pt x="92154" y="46077"/>
                </a:cubicBezTo>
                <a:lnTo>
                  <a:pt x="34558" y="46077"/>
                </a:lnTo>
                <a:cubicBezTo>
                  <a:pt x="28186" y="46077"/>
                  <a:pt x="23039" y="51225"/>
                  <a:pt x="23039" y="57596"/>
                </a:cubicBezTo>
                <a:close/>
                <a:moveTo>
                  <a:pt x="31678" y="126712"/>
                </a:moveTo>
                <a:cubicBezTo>
                  <a:pt x="26890" y="126712"/>
                  <a:pt x="23039" y="130564"/>
                  <a:pt x="23039" y="135351"/>
                </a:cubicBezTo>
                <a:cubicBezTo>
                  <a:pt x="23039" y="140139"/>
                  <a:pt x="26890" y="143991"/>
                  <a:pt x="31678" y="143991"/>
                </a:cubicBezTo>
                <a:lnTo>
                  <a:pt x="80635" y="143991"/>
                </a:lnTo>
                <a:cubicBezTo>
                  <a:pt x="85423" y="143991"/>
                  <a:pt x="89274" y="140139"/>
                  <a:pt x="89274" y="135351"/>
                </a:cubicBezTo>
                <a:cubicBezTo>
                  <a:pt x="89274" y="130564"/>
                  <a:pt x="85423" y="126712"/>
                  <a:pt x="80635" y="126712"/>
                </a:cubicBezTo>
                <a:lnTo>
                  <a:pt x="31678" y="126712"/>
                </a:lnTo>
                <a:close/>
                <a:moveTo>
                  <a:pt x="123832" y="126712"/>
                </a:moveTo>
                <a:cubicBezTo>
                  <a:pt x="119045" y="126712"/>
                  <a:pt x="115193" y="130564"/>
                  <a:pt x="115193" y="135351"/>
                </a:cubicBezTo>
                <a:cubicBezTo>
                  <a:pt x="115193" y="140139"/>
                  <a:pt x="119045" y="143991"/>
                  <a:pt x="123832" y="143991"/>
                </a:cubicBezTo>
                <a:lnTo>
                  <a:pt x="175669" y="143991"/>
                </a:lnTo>
                <a:cubicBezTo>
                  <a:pt x="180457" y="143991"/>
                  <a:pt x="184308" y="140139"/>
                  <a:pt x="184308" y="135351"/>
                </a:cubicBezTo>
                <a:cubicBezTo>
                  <a:pt x="184308" y="130564"/>
                  <a:pt x="180457" y="126712"/>
                  <a:pt x="175669" y="126712"/>
                </a:cubicBezTo>
                <a:lnTo>
                  <a:pt x="123832" y="126712"/>
                </a:lnTo>
                <a:close/>
                <a:moveTo>
                  <a:pt x="178549" y="69116"/>
                </a:moveTo>
                <a:cubicBezTo>
                  <a:pt x="178549" y="56400"/>
                  <a:pt x="168226" y="46077"/>
                  <a:pt x="155510" y="46077"/>
                </a:cubicBezTo>
                <a:cubicBezTo>
                  <a:pt x="142795" y="46077"/>
                  <a:pt x="132472" y="56400"/>
                  <a:pt x="132472" y="69116"/>
                </a:cubicBezTo>
                <a:cubicBezTo>
                  <a:pt x="132472" y="81831"/>
                  <a:pt x="142795" y="92154"/>
                  <a:pt x="155510" y="92154"/>
                </a:cubicBezTo>
                <a:cubicBezTo>
                  <a:pt x="168226" y="92154"/>
                  <a:pt x="178549" y="81831"/>
                  <a:pt x="178549" y="69116"/>
                </a:cubicBezTo>
                <a:close/>
                <a:moveTo>
                  <a:pt x="31678" y="112313"/>
                </a:moveTo>
                <a:cubicBezTo>
                  <a:pt x="36446" y="112313"/>
                  <a:pt x="40317" y="108442"/>
                  <a:pt x="40317" y="103673"/>
                </a:cubicBezTo>
                <a:cubicBezTo>
                  <a:pt x="40317" y="98905"/>
                  <a:pt x="36446" y="95034"/>
                  <a:pt x="31678" y="95034"/>
                </a:cubicBezTo>
                <a:cubicBezTo>
                  <a:pt x="26910" y="95034"/>
                  <a:pt x="23039" y="98905"/>
                  <a:pt x="23039" y="103673"/>
                </a:cubicBezTo>
                <a:cubicBezTo>
                  <a:pt x="23039" y="108442"/>
                  <a:pt x="26910" y="112313"/>
                  <a:pt x="31678" y="112313"/>
                </a:cubicBezTo>
                <a:close/>
                <a:moveTo>
                  <a:pt x="69116" y="103673"/>
                </a:moveTo>
                <a:cubicBezTo>
                  <a:pt x="69116" y="98905"/>
                  <a:pt x="65244" y="95034"/>
                  <a:pt x="60476" y="95034"/>
                </a:cubicBezTo>
                <a:cubicBezTo>
                  <a:pt x="55708" y="95034"/>
                  <a:pt x="51837" y="98905"/>
                  <a:pt x="51837" y="103673"/>
                </a:cubicBezTo>
                <a:cubicBezTo>
                  <a:pt x="51837" y="108442"/>
                  <a:pt x="55708" y="112313"/>
                  <a:pt x="60476" y="112313"/>
                </a:cubicBezTo>
                <a:cubicBezTo>
                  <a:pt x="65244" y="112313"/>
                  <a:pt x="69116" y="108442"/>
                  <a:pt x="69116" y="103673"/>
                </a:cubicBezTo>
                <a:close/>
                <a:moveTo>
                  <a:pt x="89274" y="112313"/>
                </a:moveTo>
                <a:cubicBezTo>
                  <a:pt x="94043" y="112313"/>
                  <a:pt x="97914" y="108442"/>
                  <a:pt x="97914" y="103673"/>
                </a:cubicBezTo>
                <a:cubicBezTo>
                  <a:pt x="97914" y="98905"/>
                  <a:pt x="94043" y="95034"/>
                  <a:pt x="89274" y="95034"/>
                </a:cubicBezTo>
                <a:cubicBezTo>
                  <a:pt x="84506" y="95034"/>
                  <a:pt x="80635" y="98905"/>
                  <a:pt x="80635" y="103673"/>
                </a:cubicBezTo>
                <a:cubicBezTo>
                  <a:pt x="80635" y="108442"/>
                  <a:pt x="84506" y="112313"/>
                  <a:pt x="89274" y="112313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9" name="Text 7"/>
          <p:cNvSpPr/>
          <p:nvPr/>
        </p:nvSpPr>
        <p:spPr>
          <a:xfrm>
            <a:off x="898681" y="4511698"/>
            <a:ext cx="10947918" cy="258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51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Цифровая трансформация коммуникаций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96503" y="4699566"/>
            <a:ext cx="11159873" cy="4792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Современная тенденция цифровой трансформации позволяет переходить от ресурсоемких традиционных форм коммуникаций (публикации, конференции, семинары) к оперативным и интерактивным цифровым каналам.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541392" y="5199935"/>
            <a:ext cx="2681687" cy="1096635"/>
          </a:xfrm>
          <a:prstGeom prst="roundRect">
            <a:avLst>
              <a:gd name="adj" fmla="val 6723"/>
            </a:avLst>
          </a:prstGeom>
          <a:gradFill flip="none" rotWithShape="1">
            <a:gsLst>
              <a:gs pos="0">
                <a:srgbClr val="1A365D">
                  <a:alpha val="5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 w="12700">
            <a:solidFill>
              <a:srgbClr val="1A365D">
                <a:alpha val="10196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744724" y="5315127"/>
            <a:ext cx="276463" cy="276463"/>
          </a:xfrm>
          <a:custGeom>
            <a:avLst/>
            <a:gdLst/>
            <a:ahLst/>
            <a:cxnLst/>
            <a:rect l="l" t="t" r="r" b="b"/>
            <a:pathLst>
              <a:path w="276463" h="276463">
                <a:moveTo>
                  <a:pt x="138231" y="0"/>
                </a:moveTo>
                <a:cubicBezTo>
                  <a:pt x="214523" y="0"/>
                  <a:pt x="276463" y="61939"/>
                  <a:pt x="276463" y="138231"/>
                </a:cubicBezTo>
                <a:cubicBezTo>
                  <a:pt x="276463" y="214523"/>
                  <a:pt x="214523" y="276463"/>
                  <a:pt x="138231" y="276463"/>
                </a:cubicBezTo>
                <a:cubicBezTo>
                  <a:pt x="61939" y="276463"/>
                  <a:pt x="0" y="214523"/>
                  <a:pt x="0" y="138231"/>
                </a:cubicBezTo>
                <a:cubicBezTo>
                  <a:pt x="0" y="61939"/>
                  <a:pt x="61939" y="0"/>
                  <a:pt x="138231" y="0"/>
                </a:cubicBezTo>
                <a:close/>
                <a:moveTo>
                  <a:pt x="125272" y="64796"/>
                </a:moveTo>
                <a:lnTo>
                  <a:pt x="125272" y="138231"/>
                </a:lnTo>
                <a:cubicBezTo>
                  <a:pt x="125272" y="142551"/>
                  <a:pt x="127432" y="146601"/>
                  <a:pt x="131050" y="149031"/>
                </a:cubicBezTo>
                <a:lnTo>
                  <a:pt x="182886" y="183588"/>
                </a:lnTo>
                <a:cubicBezTo>
                  <a:pt x="188826" y="187584"/>
                  <a:pt x="196872" y="185964"/>
                  <a:pt x="200867" y="179971"/>
                </a:cubicBezTo>
                <a:cubicBezTo>
                  <a:pt x="204863" y="173977"/>
                  <a:pt x="203243" y="165986"/>
                  <a:pt x="197250" y="161990"/>
                </a:cubicBezTo>
                <a:lnTo>
                  <a:pt x="151190" y="131320"/>
                </a:lnTo>
                <a:lnTo>
                  <a:pt x="151190" y="64796"/>
                </a:lnTo>
                <a:cubicBezTo>
                  <a:pt x="151190" y="57614"/>
                  <a:pt x="145413" y="51837"/>
                  <a:pt x="138231" y="51837"/>
                </a:cubicBezTo>
                <a:cubicBezTo>
                  <a:pt x="131050" y="51837"/>
                  <a:pt x="125272" y="57614"/>
                  <a:pt x="125272" y="64796"/>
                </a:cubicBezTo>
                <a:close/>
              </a:path>
            </a:pathLst>
          </a:custGeom>
          <a:solidFill>
            <a:srgbClr val="1A365D"/>
          </a:solidFill>
          <a:ln/>
        </p:spPr>
      </p:sp>
      <p:sp>
        <p:nvSpPr>
          <p:cNvPr id="13" name="Text 11"/>
          <p:cNvSpPr/>
          <p:nvPr/>
        </p:nvSpPr>
        <p:spPr>
          <a:xfrm>
            <a:off x="624331" y="5665313"/>
            <a:ext cx="2515810" cy="184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16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Доступность 24/7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28938" y="5886483"/>
            <a:ext cx="2506594" cy="2948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Информация на интернет-ресурсе и в соцсетях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3339784" y="5199935"/>
            <a:ext cx="2681687" cy="1096635"/>
          </a:xfrm>
          <a:prstGeom prst="roundRect">
            <a:avLst>
              <a:gd name="adj" fmla="val 6723"/>
            </a:avLst>
          </a:prstGeom>
          <a:gradFill flip="none" rotWithShape="1">
            <a:gsLst>
              <a:gs pos="0">
                <a:srgbClr val="2B6CB0">
                  <a:alpha val="5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 w="12700">
            <a:solidFill>
              <a:srgbClr val="2B6CB0">
                <a:alpha val="10196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560395" y="5315127"/>
            <a:ext cx="241905" cy="276463"/>
          </a:xfrm>
          <a:custGeom>
            <a:avLst/>
            <a:gdLst/>
            <a:ahLst/>
            <a:cxnLst/>
            <a:rect l="l" t="t" r="r" b="b"/>
            <a:pathLst>
              <a:path w="241905" h="276463">
                <a:moveTo>
                  <a:pt x="182940" y="-5346"/>
                </a:moveTo>
                <a:cubicBezTo>
                  <a:pt x="189366" y="-702"/>
                  <a:pt x="191742" y="7722"/>
                  <a:pt x="188826" y="15065"/>
                </a:cubicBezTo>
                <a:lnTo>
                  <a:pt x="146493" y="120952"/>
                </a:lnTo>
                <a:lnTo>
                  <a:pt x="224626" y="120952"/>
                </a:lnTo>
                <a:cubicBezTo>
                  <a:pt x="231915" y="120952"/>
                  <a:pt x="238395" y="125488"/>
                  <a:pt x="240879" y="132346"/>
                </a:cubicBezTo>
                <a:cubicBezTo>
                  <a:pt x="243363" y="139203"/>
                  <a:pt x="241257" y="146871"/>
                  <a:pt x="235695" y="151514"/>
                </a:cubicBezTo>
                <a:lnTo>
                  <a:pt x="80185" y="281106"/>
                </a:lnTo>
                <a:cubicBezTo>
                  <a:pt x="74083" y="286182"/>
                  <a:pt x="65390" y="286452"/>
                  <a:pt x="58964" y="281808"/>
                </a:cubicBezTo>
                <a:cubicBezTo>
                  <a:pt x="52539" y="277165"/>
                  <a:pt x="50163" y="268741"/>
                  <a:pt x="53079" y="261398"/>
                </a:cubicBezTo>
                <a:lnTo>
                  <a:pt x="95412" y="155510"/>
                </a:lnTo>
                <a:lnTo>
                  <a:pt x="17279" y="155510"/>
                </a:lnTo>
                <a:cubicBezTo>
                  <a:pt x="9989" y="155510"/>
                  <a:pt x="3510" y="150974"/>
                  <a:pt x="1026" y="144117"/>
                </a:cubicBezTo>
                <a:cubicBezTo>
                  <a:pt x="-1458" y="137259"/>
                  <a:pt x="648" y="129592"/>
                  <a:pt x="6210" y="124948"/>
                </a:cubicBezTo>
                <a:lnTo>
                  <a:pt x="161720" y="-4644"/>
                </a:lnTo>
                <a:cubicBezTo>
                  <a:pt x="167821" y="-9719"/>
                  <a:pt x="176515" y="-9989"/>
                  <a:pt x="182940" y="-5346"/>
                </a:cubicBezTo>
                <a:close/>
              </a:path>
            </a:pathLst>
          </a:custGeom>
          <a:solidFill>
            <a:srgbClr val="2B6CB0"/>
          </a:solidFill>
          <a:ln/>
        </p:spPr>
      </p:sp>
      <p:sp>
        <p:nvSpPr>
          <p:cNvPr id="17" name="Text 15"/>
          <p:cNvSpPr/>
          <p:nvPr/>
        </p:nvSpPr>
        <p:spPr>
          <a:xfrm>
            <a:off x="3422722" y="5665313"/>
            <a:ext cx="2515810" cy="184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16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Оперативность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3427330" y="5886483"/>
            <a:ext cx="2506594" cy="2948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Мгновенная публикация обновлений и обратная связь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6138175" y="5199935"/>
            <a:ext cx="2681687" cy="1096635"/>
          </a:xfrm>
          <a:prstGeom prst="roundRect">
            <a:avLst>
              <a:gd name="adj" fmla="val 6723"/>
            </a:avLst>
          </a:prstGeom>
          <a:gradFill flip="none" rotWithShape="1">
            <a:gsLst>
              <a:gs pos="0">
                <a:srgbClr val="4299E1">
                  <a:alpha val="5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 w="12700">
            <a:solidFill>
              <a:srgbClr val="4299E1">
                <a:alpha val="10196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324229" y="5315127"/>
            <a:ext cx="311020" cy="276463"/>
          </a:xfrm>
          <a:custGeom>
            <a:avLst/>
            <a:gdLst/>
            <a:ahLst/>
            <a:cxnLst/>
            <a:rect l="l" t="t" r="r" b="b"/>
            <a:pathLst>
              <a:path w="311020" h="276463">
                <a:moveTo>
                  <a:pt x="51837" y="34558"/>
                </a:moveTo>
                <a:cubicBezTo>
                  <a:pt x="32776" y="34558"/>
                  <a:pt x="17279" y="50055"/>
                  <a:pt x="17279" y="69116"/>
                </a:cubicBezTo>
                <a:lnTo>
                  <a:pt x="17279" y="207347"/>
                </a:lnTo>
                <a:cubicBezTo>
                  <a:pt x="17279" y="226408"/>
                  <a:pt x="32776" y="241905"/>
                  <a:pt x="51837" y="241905"/>
                </a:cubicBezTo>
                <a:lnTo>
                  <a:pt x="190068" y="241905"/>
                </a:lnTo>
                <a:cubicBezTo>
                  <a:pt x="209129" y="241905"/>
                  <a:pt x="224626" y="226408"/>
                  <a:pt x="224626" y="207347"/>
                </a:cubicBezTo>
                <a:lnTo>
                  <a:pt x="224626" y="69116"/>
                </a:lnTo>
                <a:cubicBezTo>
                  <a:pt x="224626" y="50055"/>
                  <a:pt x="209129" y="34558"/>
                  <a:pt x="190068" y="34558"/>
                </a:cubicBezTo>
                <a:lnTo>
                  <a:pt x="51837" y="34558"/>
                </a:lnTo>
                <a:close/>
                <a:moveTo>
                  <a:pt x="250544" y="181429"/>
                </a:moveTo>
                <a:lnTo>
                  <a:pt x="290232" y="213179"/>
                </a:lnTo>
                <a:cubicBezTo>
                  <a:pt x="292500" y="215014"/>
                  <a:pt x="295307" y="215986"/>
                  <a:pt x="298223" y="215986"/>
                </a:cubicBezTo>
                <a:cubicBezTo>
                  <a:pt x="305297" y="215986"/>
                  <a:pt x="311020" y="210263"/>
                  <a:pt x="311020" y="203189"/>
                </a:cubicBezTo>
                <a:lnTo>
                  <a:pt x="311020" y="73273"/>
                </a:lnTo>
                <a:cubicBezTo>
                  <a:pt x="311020" y="66200"/>
                  <a:pt x="305297" y="60476"/>
                  <a:pt x="298223" y="60476"/>
                </a:cubicBezTo>
                <a:cubicBezTo>
                  <a:pt x="295307" y="60476"/>
                  <a:pt x="292500" y="61448"/>
                  <a:pt x="290232" y="63284"/>
                </a:cubicBezTo>
                <a:lnTo>
                  <a:pt x="250544" y="95034"/>
                </a:lnTo>
                <a:lnTo>
                  <a:pt x="250544" y="181429"/>
                </a:ln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21" name="Text 19"/>
          <p:cNvSpPr/>
          <p:nvPr/>
        </p:nvSpPr>
        <p:spPr>
          <a:xfrm>
            <a:off x="6221114" y="5665313"/>
            <a:ext cx="2515810" cy="184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16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Вовлеченность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6225722" y="5886483"/>
            <a:ext cx="2506594" cy="2948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Короткие видео, инфографика повышают запоминаемость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8965440" y="5210542"/>
            <a:ext cx="2681687" cy="1096635"/>
          </a:xfrm>
          <a:prstGeom prst="roundRect">
            <a:avLst>
              <a:gd name="adj" fmla="val 6723"/>
            </a:avLst>
          </a:prstGeom>
          <a:gradFill flip="none" rotWithShape="1">
            <a:gsLst>
              <a:gs pos="0">
                <a:srgbClr val="1A365D">
                  <a:alpha val="5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 w="12700">
            <a:solidFill>
              <a:srgbClr val="1A365D">
                <a:alpha val="10196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0122692" y="5315127"/>
            <a:ext cx="311020" cy="276463"/>
          </a:xfrm>
          <a:custGeom>
            <a:avLst/>
            <a:gdLst/>
            <a:ahLst/>
            <a:cxnLst/>
            <a:rect l="l" t="t" r="r" b="b"/>
            <a:pathLst>
              <a:path w="311020" h="276463">
                <a:moveTo>
                  <a:pt x="207347" y="77755"/>
                </a:moveTo>
                <a:cubicBezTo>
                  <a:pt x="207347" y="130240"/>
                  <a:pt x="160910" y="172789"/>
                  <a:pt x="103673" y="172789"/>
                </a:cubicBezTo>
                <a:cubicBezTo>
                  <a:pt x="89256" y="172789"/>
                  <a:pt x="75541" y="170089"/>
                  <a:pt x="63068" y="165230"/>
                </a:cubicBezTo>
                <a:lnTo>
                  <a:pt x="19007" y="188556"/>
                </a:lnTo>
                <a:cubicBezTo>
                  <a:pt x="13985" y="191202"/>
                  <a:pt x="7830" y="190284"/>
                  <a:pt x="3780" y="186288"/>
                </a:cubicBezTo>
                <a:cubicBezTo>
                  <a:pt x="-270" y="182293"/>
                  <a:pt x="-1188" y="176083"/>
                  <a:pt x="1512" y="171061"/>
                </a:cubicBezTo>
                <a:lnTo>
                  <a:pt x="20735" y="134776"/>
                </a:lnTo>
                <a:cubicBezTo>
                  <a:pt x="7722" y="118901"/>
                  <a:pt x="0" y="99138"/>
                  <a:pt x="0" y="77755"/>
                </a:cubicBezTo>
                <a:cubicBezTo>
                  <a:pt x="0" y="25270"/>
                  <a:pt x="46437" y="-17279"/>
                  <a:pt x="103673" y="-17279"/>
                </a:cubicBezTo>
                <a:cubicBezTo>
                  <a:pt x="160910" y="-17279"/>
                  <a:pt x="207347" y="25270"/>
                  <a:pt x="207347" y="77755"/>
                </a:cubicBezTo>
                <a:close/>
                <a:moveTo>
                  <a:pt x="207347" y="276463"/>
                </a:moveTo>
                <a:cubicBezTo>
                  <a:pt x="156536" y="276463"/>
                  <a:pt x="114257" y="242931"/>
                  <a:pt x="105401" y="198707"/>
                </a:cubicBezTo>
                <a:cubicBezTo>
                  <a:pt x="170197" y="197898"/>
                  <a:pt x="226516" y="151784"/>
                  <a:pt x="232725" y="89256"/>
                </a:cubicBezTo>
                <a:cubicBezTo>
                  <a:pt x="277705" y="99624"/>
                  <a:pt x="311020" y="136935"/>
                  <a:pt x="311020" y="181429"/>
                </a:cubicBezTo>
                <a:cubicBezTo>
                  <a:pt x="311020" y="202811"/>
                  <a:pt x="303299" y="222574"/>
                  <a:pt x="290286" y="238449"/>
                </a:cubicBezTo>
                <a:lnTo>
                  <a:pt x="309509" y="274735"/>
                </a:lnTo>
                <a:cubicBezTo>
                  <a:pt x="312154" y="279756"/>
                  <a:pt x="311236" y="285912"/>
                  <a:pt x="307241" y="289962"/>
                </a:cubicBezTo>
                <a:cubicBezTo>
                  <a:pt x="303245" y="294011"/>
                  <a:pt x="297035" y="294929"/>
                  <a:pt x="292014" y="292230"/>
                </a:cubicBezTo>
                <a:lnTo>
                  <a:pt x="247952" y="268903"/>
                </a:lnTo>
                <a:cubicBezTo>
                  <a:pt x="235479" y="273763"/>
                  <a:pt x="221764" y="276463"/>
                  <a:pt x="207347" y="276463"/>
                </a:cubicBezTo>
                <a:close/>
              </a:path>
            </a:pathLst>
          </a:custGeom>
          <a:solidFill>
            <a:srgbClr val="1A365D"/>
          </a:solidFill>
          <a:ln/>
        </p:spPr>
      </p:sp>
      <p:sp>
        <p:nvSpPr>
          <p:cNvPr id="25" name="Text 23"/>
          <p:cNvSpPr/>
          <p:nvPr/>
        </p:nvSpPr>
        <p:spPr>
          <a:xfrm>
            <a:off x="9019506" y="5665313"/>
            <a:ext cx="2515810" cy="184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16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Диалог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9024114" y="5886483"/>
            <a:ext cx="2506594" cy="2948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Быстрый диалог между Фондом и аудиторией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6" name="Группа 55">
            <a:extLst>
              <a:ext uri="{FF2B5EF4-FFF2-40B4-BE49-F238E27FC236}">
                <a16:creationId xmlns:a16="http://schemas.microsoft.com/office/drawing/2014/main" id="{C1C54EC0-5F5C-EA50-A8A2-3291FD5BC3DE}"/>
              </a:ext>
            </a:extLst>
          </p:cNvPr>
          <p:cNvGrpSpPr/>
          <p:nvPr/>
        </p:nvGrpSpPr>
        <p:grpSpPr>
          <a:xfrm>
            <a:off x="6176440" y="906160"/>
            <a:ext cx="5600532" cy="2322286"/>
            <a:chOff x="362673" y="4085176"/>
            <a:chExt cx="5600532" cy="2322286"/>
          </a:xfrm>
        </p:grpSpPr>
        <p:sp>
          <p:nvSpPr>
            <p:cNvPr id="27" name="Shape 25"/>
            <p:cNvSpPr/>
            <p:nvPr/>
          </p:nvSpPr>
          <p:spPr>
            <a:xfrm>
              <a:off x="362673" y="4085176"/>
              <a:ext cx="5600532" cy="2322286"/>
            </a:xfrm>
            <a:prstGeom prst="roundRect">
              <a:avLst>
                <a:gd name="adj" fmla="val 4762"/>
              </a:avLst>
            </a:prstGeom>
            <a:solidFill>
              <a:srgbClr val="FFFFFF"/>
            </a:solidFill>
            <a:ln/>
            <a:effectLst>
              <a:outerShdw blurRad="55293" dist="36862" dir="5400000" algn="bl" rotWithShape="0">
                <a:srgbClr val="000000">
                  <a:alpha val="10196"/>
                </a:srgbClr>
              </a:outerShdw>
            </a:effectLst>
          </p:spPr>
        </p:sp>
        <p:sp>
          <p:nvSpPr>
            <p:cNvPr id="28" name="Shape 26"/>
            <p:cNvSpPr/>
            <p:nvPr/>
          </p:nvSpPr>
          <p:spPr>
            <a:xfrm>
              <a:off x="525280" y="4305571"/>
              <a:ext cx="165878" cy="165878"/>
            </a:xfrm>
            <a:custGeom>
              <a:avLst/>
              <a:gdLst/>
              <a:ahLst/>
              <a:cxnLst/>
              <a:rect l="l" t="t" r="r" b="b"/>
              <a:pathLst>
                <a:path w="165878" h="165878">
                  <a:moveTo>
                    <a:pt x="124408" y="62204"/>
                  </a:moveTo>
                  <a:cubicBezTo>
                    <a:pt x="141579" y="62204"/>
                    <a:pt x="155510" y="48273"/>
                    <a:pt x="155510" y="31102"/>
                  </a:cubicBezTo>
                  <a:cubicBezTo>
                    <a:pt x="155510" y="13931"/>
                    <a:pt x="141579" y="0"/>
                    <a:pt x="124408" y="0"/>
                  </a:cubicBezTo>
                  <a:cubicBezTo>
                    <a:pt x="107237" y="0"/>
                    <a:pt x="93306" y="13931"/>
                    <a:pt x="93306" y="31102"/>
                  </a:cubicBezTo>
                  <a:cubicBezTo>
                    <a:pt x="93306" y="32852"/>
                    <a:pt x="93468" y="34601"/>
                    <a:pt x="93727" y="36286"/>
                  </a:cubicBezTo>
                  <a:lnTo>
                    <a:pt x="51707" y="59645"/>
                  </a:lnTo>
                  <a:cubicBezTo>
                    <a:pt x="46232" y="54785"/>
                    <a:pt x="39007" y="51837"/>
                    <a:pt x="31102" y="51837"/>
                  </a:cubicBezTo>
                  <a:cubicBezTo>
                    <a:pt x="13931" y="51837"/>
                    <a:pt x="0" y="65768"/>
                    <a:pt x="0" y="82939"/>
                  </a:cubicBezTo>
                  <a:cubicBezTo>
                    <a:pt x="0" y="100110"/>
                    <a:pt x="13931" y="114041"/>
                    <a:pt x="31102" y="114041"/>
                  </a:cubicBezTo>
                  <a:cubicBezTo>
                    <a:pt x="39007" y="114041"/>
                    <a:pt x="46199" y="111093"/>
                    <a:pt x="51707" y="106233"/>
                  </a:cubicBezTo>
                  <a:lnTo>
                    <a:pt x="93727" y="129592"/>
                  </a:lnTo>
                  <a:cubicBezTo>
                    <a:pt x="93436" y="131277"/>
                    <a:pt x="93306" y="132994"/>
                    <a:pt x="93306" y="134776"/>
                  </a:cubicBezTo>
                  <a:cubicBezTo>
                    <a:pt x="93306" y="151946"/>
                    <a:pt x="107237" y="165878"/>
                    <a:pt x="124408" y="165878"/>
                  </a:cubicBezTo>
                  <a:cubicBezTo>
                    <a:pt x="141579" y="165878"/>
                    <a:pt x="155510" y="151946"/>
                    <a:pt x="155510" y="134776"/>
                  </a:cubicBezTo>
                  <a:cubicBezTo>
                    <a:pt x="155510" y="117605"/>
                    <a:pt x="141579" y="103673"/>
                    <a:pt x="124408" y="103673"/>
                  </a:cubicBezTo>
                  <a:cubicBezTo>
                    <a:pt x="116503" y="103673"/>
                    <a:pt x="109311" y="106622"/>
                    <a:pt x="103803" y="111481"/>
                  </a:cubicBezTo>
                  <a:lnTo>
                    <a:pt x="61783" y="88122"/>
                  </a:lnTo>
                  <a:cubicBezTo>
                    <a:pt x="62074" y="86438"/>
                    <a:pt x="62204" y="84721"/>
                    <a:pt x="62204" y="82939"/>
                  </a:cubicBezTo>
                  <a:cubicBezTo>
                    <a:pt x="62204" y="81157"/>
                    <a:pt x="62042" y="79440"/>
                    <a:pt x="61783" y="77755"/>
                  </a:cubicBezTo>
                  <a:lnTo>
                    <a:pt x="103803" y="54396"/>
                  </a:lnTo>
                  <a:cubicBezTo>
                    <a:pt x="109278" y="59256"/>
                    <a:pt x="116503" y="62204"/>
                    <a:pt x="124408" y="62204"/>
                  </a:cubicBezTo>
                  <a:close/>
                </a:path>
              </a:pathLst>
            </a:custGeom>
            <a:solidFill>
              <a:srgbClr val="4299E1"/>
            </a:solidFill>
            <a:ln/>
          </p:spPr>
        </p:sp>
        <p:sp>
          <p:nvSpPr>
            <p:cNvPr id="29" name="Text 27"/>
            <p:cNvSpPr/>
            <p:nvPr/>
          </p:nvSpPr>
          <p:spPr>
            <a:xfrm>
              <a:off x="783311" y="4245950"/>
              <a:ext cx="5151420" cy="258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en-US" sz="1306" b="1" dirty="0">
                  <a:solidFill>
                    <a:srgbClr val="1A365D"/>
                  </a:solidFill>
                  <a:latin typeface="Quattrocento Sans" pitchFamily="34" charset="0"/>
                  <a:ea typeface="Quattrocento Sans" pitchFamily="34" charset="-122"/>
                  <a:cs typeface="Quattrocento Sans" pitchFamily="34" charset="-120"/>
                </a:rPr>
                <a:t>Источники информации</a:t>
              </a:r>
              <a:endParaRPr lang="en-US" sz="1600" dirty="0"/>
            </a:p>
          </p:txBody>
        </p:sp>
        <p:sp>
          <p:nvSpPr>
            <p:cNvPr id="30" name="Shape 28"/>
            <p:cNvSpPr/>
            <p:nvPr/>
          </p:nvSpPr>
          <p:spPr>
            <a:xfrm>
              <a:off x="552925" y="4613517"/>
              <a:ext cx="5280435" cy="479202"/>
            </a:xfrm>
            <a:prstGeom prst="roundRect">
              <a:avLst>
                <a:gd name="adj" fmla="val 15385"/>
              </a:avLst>
            </a:prstGeom>
            <a:solidFill>
              <a:srgbClr val="F0F4F8"/>
            </a:solidFill>
            <a:ln/>
          </p:spPr>
        </p:sp>
        <p:sp>
          <p:nvSpPr>
            <p:cNvPr id="31" name="Shape 29"/>
            <p:cNvSpPr/>
            <p:nvPr/>
          </p:nvSpPr>
          <p:spPr>
            <a:xfrm>
              <a:off x="645079" y="4731274"/>
              <a:ext cx="147447" cy="147447"/>
            </a:xfrm>
            <a:custGeom>
              <a:avLst/>
              <a:gdLst/>
              <a:ahLst/>
              <a:cxnLst/>
              <a:rect l="l" t="t" r="r" b="b"/>
              <a:pathLst>
                <a:path w="147447" h="147447">
                  <a:moveTo>
                    <a:pt x="101341" y="80635"/>
                  </a:moveTo>
                  <a:lnTo>
                    <a:pt x="46365" y="80635"/>
                  </a:lnTo>
                  <a:cubicBezTo>
                    <a:pt x="47200" y="99210"/>
                    <a:pt x="51318" y="116316"/>
                    <a:pt x="57164" y="128843"/>
                  </a:cubicBezTo>
                  <a:cubicBezTo>
                    <a:pt x="60447" y="135899"/>
                    <a:pt x="63990" y="140881"/>
                    <a:pt x="67273" y="143933"/>
                  </a:cubicBezTo>
                  <a:cubicBezTo>
                    <a:pt x="70498" y="146957"/>
                    <a:pt x="72715" y="147447"/>
                    <a:pt x="73867" y="147447"/>
                  </a:cubicBezTo>
                  <a:cubicBezTo>
                    <a:pt x="75019" y="147447"/>
                    <a:pt x="77237" y="146957"/>
                    <a:pt x="80462" y="143933"/>
                  </a:cubicBezTo>
                  <a:cubicBezTo>
                    <a:pt x="83745" y="140881"/>
                    <a:pt x="87287" y="135870"/>
                    <a:pt x="90570" y="128843"/>
                  </a:cubicBezTo>
                  <a:cubicBezTo>
                    <a:pt x="96416" y="116316"/>
                    <a:pt x="100534" y="99210"/>
                    <a:pt x="101370" y="80635"/>
                  </a:cubicBezTo>
                  <a:close/>
                  <a:moveTo>
                    <a:pt x="46336" y="66812"/>
                  </a:moveTo>
                  <a:lnTo>
                    <a:pt x="101312" y="66812"/>
                  </a:lnTo>
                  <a:cubicBezTo>
                    <a:pt x="100506" y="48237"/>
                    <a:pt x="96388" y="31131"/>
                    <a:pt x="90541" y="18604"/>
                  </a:cubicBezTo>
                  <a:cubicBezTo>
                    <a:pt x="87259" y="11577"/>
                    <a:pt x="83716" y="6566"/>
                    <a:pt x="80433" y="3513"/>
                  </a:cubicBezTo>
                  <a:cubicBezTo>
                    <a:pt x="77208" y="490"/>
                    <a:pt x="74990" y="0"/>
                    <a:pt x="73839" y="0"/>
                  </a:cubicBezTo>
                  <a:cubicBezTo>
                    <a:pt x="72687" y="0"/>
                    <a:pt x="70469" y="490"/>
                    <a:pt x="67244" y="3513"/>
                  </a:cubicBezTo>
                  <a:cubicBezTo>
                    <a:pt x="63961" y="6566"/>
                    <a:pt x="60419" y="11577"/>
                    <a:pt x="57136" y="18604"/>
                  </a:cubicBezTo>
                  <a:cubicBezTo>
                    <a:pt x="51290" y="31131"/>
                    <a:pt x="47171" y="48237"/>
                    <a:pt x="46336" y="66812"/>
                  </a:cubicBezTo>
                  <a:close/>
                  <a:moveTo>
                    <a:pt x="32513" y="66812"/>
                  </a:moveTo>
                  <a:cubicBezTo>
                    <a:pt x="33521" y="42161"/>
                    <a:pt x="39885" y="19266"/>
                    <a:pt x="49187" y="4233"/>
                  </a:cubicBezTo>
                  <a:cubicBezTo>
                    <a:pt x="22664" y="13622"/>
                    <a:pt x="3139" y="37783"/>
                    <a:pt x="432" y="66812"/>
                  </a:cubicBezTo>
                  <a:lnTo>
                    <a:pt x="32513" y="66812"/>
                  </a:lnTo>
                  <a:close/>
                  <a:moveTo>
                    <a:pt x="432" y="80635"/>
                  </a:moveTo>
                  <a:cubicBezTo>
                    <a:pt x="3139" y="109663"/>
                    <a:pt x="22664" y="133825"/>
                    <a:pt x="49187" y="143213"/>
                  </a:cubicBezTo>
                  <a:cubicBezTo>
                    <a:pt x="39885" y="128181"/>
                    <a:pt x="33521" y="105286"/>
                    <a:pt x="32513" y="80635"/>
                  </a:cubicBezTo>
                  <a:lnTo>
                    <a:pt x="432" y="80635"/>
                  </a:lnTo>
                  <a:close/>
                  <a:moveTo>
                    <a:pt x="115164" y="80635"/>
                  </a:moveTo>
                  <a:cubicBezTo>
                    <a:pt x="114156" y="105286"/>
                    <a:pt x="107792" y="128181"/>
                    <a:pt x="98490" y="143213"/>
                  </a:cubicBezTo>
                  <a:cubicBezTo>
                    <a:pt x="125013" y="133796"/>
                    <a:pt x="144538" y="109663"/>
                    <a:pt x="147245" y="80635"/>
                  </a:cubicBezTo>
                  <a:lnTo>
                    <a:pt x="115164" y="80635"/>
                  </a:lnTo>
                  <a:close/>
                  <a:moveTo>
                    <a:pt x="147245" y="66812"/>
                  </a:moveTo>
                  <a:cubicBezTo>
                    <a:pt x="144538" y="37783"/>
                    <a:pt x="125013" y="13622"/>
                    <a:pt x="98490" y="4233"/>
                  </a:cubicBezTo>
                  <a:cubicBezTo>
                    <a:pt x="107792" y="19266"/>
                    <a:pt x="114156" y="42161"/>
                    <a:pt x="115164" y="66812"/>
                  </a:cubicBezTo>
                  <a:lnTo>
                    <a:pt x="147245" y="66812"/>
                  </a:lnTo>
                  <a:close/>
                </a:path>
              </a:pathLst>
            </a:custGeom>
            <a:solidFill>
              <a:srgbClr val="4299E1"/>
            </a:solidFill>
            <a:ln/>
          </p:spPr>
        </p:sp>
        <p:sp>
          <p:nvSpPr>
            <p:cNvPr id="32" name="Text 30"/>
            <p:cNvSpPr/>
            <p:nvPr/>
          </p:nvSpPr>
          <p:spPr>
            <a:xfrm>
              <a:off x="844866" y="4659934"/>
              <a:ext cx="1234866" cy="1843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>
                <a:lnSpc>
                  <a:spcPct val="120000"/>
                </a:lnSpc>
              </a:pPr>
              <a:r>
                <a:rPr lang="en-US" sz="1016" b="1" dirty="0">
                  <a:solidFill>
                    <a:srgbClr val="1A365D"/>
                  </a:solidFill>
                  <a:latin typeface="MiSans" pitchFamily="34" charset="0"/>
                  <a:ea typeface="MiSans" pitchFamily="34" charset="-122"/>
                  <a:cs typeface="MiSans" pitchFamily="34" charset="-120"/>
                </a:rPr>
                <a:t>Интернет-ресурсы</a:t>
              </a:r>
              <a:endParaRPr lang="en-US" sz="1600" dirty="0"/>
            </a:p>
          </p:txBody>
        </p:sp>
        <p:sp>
          <p:nvSpPr>
            <p:cNvPr id="33" name="Text 31"/>
            <p:cNvSpPr/>
            <p:nvPr/>
          </p:nvSpPr>
          <p:spPr>
            <a:xfrm>
              <a:off x="853175" y="4826474"/>
              <a:ext cx="3312339" cy="33636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>
                <a:lnSpc>
                  <a:spcPct val="110000"/>
                </a:lnSpc>
              </a:pPr>
              <a:r>
                <a:rPr lang="ru-RU" sz="871" dirty="0">
                  <a:solidFill>
                    <a:srgbClr val="2B6CB0"/>
                  </a:solidFill>
                  <a:latin typeface="MiSans" pitchFamily="34" charset="0"/>
                  <a:ea typeface="MiSans" pitchFamily="34" charset="-122"/>
                  <a:cs typeface="MiSans" pitchFamily="34" charset="-120"/>
                </a:rPr>
                <a:t>Интернет-ресурсы МТСЗН (</a:t>
              </a:r>
              <a:r>
                <a:rPr lang="en-US" sz="871" dirty="0" err="1">
                  <a:solidFill>
                    <a:srgbClr val="2B6CB0"/>
                  </a:solidFill>
                  <a:latin typeface="MiSans" pitchFamily="34" charset="0"/>
                  <a:ea typeface="MiSans" pitchFamily="34" charset="-122"/>
                  <a:cs typeface="MiSans" pitchFamily="34" charset="-120"/>
                </a:rPr>
                <a:t>enbek.gov.kz</a:t>
              </a:r>
              <a:r>
                <a:rPr lang="en-US" sz="871" dirty="0">
                  <a:solidFill>
                    <a:srgbClr val="2B6CB0"/>
                  </a:solidFill>
                  <a:latin typeface="MiSans" pitchFamily="34" charset="0"/>
                  <a:ea typeface="MiSans" pitchFamily="34" charset="-122"/>
                  <a:cs typeface="MiSans" pitchFamily="34" charset="-120"/>
                </a:rPr>
                <a:t>), </a:t>
              </a:r>
              <a:r>
                <a:rPr lang="ru-RU" sz="871" dirty="0">
                  <a:solidFill>
                    <a:srgbClr val="2B6CB0"/>
                  </a:solidFill>
                  <a:latin typeface="MiSans" pitchFamily="34" charset="0"/>
                  <a:ea typeface="MiSans" pitchFamily="34" charset="-122"/>
                  <a:cs typeface="MiSans" pitchFamily="34" charset="-120"/>
                </a:rPr>
                <a:t>ГФСС (</a:t>
              </a:r>
              <a:r>
                <a:rPr lang="en-US" sz="871" dirty="0" err="1">
                  <a:solidFill>
                    <a:srgbClr val="2B6CB0"/>
                  </a:solidFill>
                  <a:latin typeface="MiSans" pitchFamily="34" charset="0"/>
                  <a:ea typeface="MiSans" pitchFamily="34" charset="-122"/>
                  <a:cs typeface="MiSans" pitchFamily="34" charset="-120"/>
                </a:rPr>
                <a:t>gfss.kz</a:t>
              </a:r>
              <a:r>
                <a:rPr lang="en-US" sz="871" dirty="0">
                  <a:solidFill>
                    <a:srgbClr val="2B6CB0"/>
                  </a:solidFill>
                  <a:latin typeface="MiSans" pitchFamily="34" charset="0"/>
                  <a:ea typeface="MiSans" pitchFamily="34" charset="-122"/>
                  <a:cs typeface="MiSans" pitchFamily="34" charset="-120"/>
                </a:rPr>
                <a:t>);</a:t>
              </a:r>
            </a:p>
            <a:p>
              <a:pPr>
                <a:lnSpc>
                  <a:spcPct val="110000"/>
                </a:lnSpc>
              </a:pPr>
              <a:endParaRPr lang="en-US" sz="871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endParaRPr>
            </a:p>
          </p:txBody>
        </p:sp>
        <p:sp>
          <p:nvSpPr>
            <p:cNvPr id="34" name="Shape 32"/>
            <p:cNvSpPr/>
            <p:nvPr/>
          </p:nvSpPr>
          <p:spPr>
            <a:xfrm>
              <a:off x="525280" y="5173806"/>
              <a:ext cx="5280435" cy="479202"/>
            </a:xfrm>
            <a:prstGeom prst="roundRect">
              <a:avLst>
                <a:gd name="adj" fmla="val 15385"/>
              </a:avLst>
            </a:prstGeom>
            <a:solidFill>
              <a:srgbClr val="F0F4F8"/>
            </a:solidFill>
            <a:ln/>
          </p:spPr>
        </p:sp>
        <p:sp>
          <p:nvSpPr>
            <p:cNvPr id="35" name="Shape 33"/>
            <p:cNvSpPr/>
            <p:nvPr/>
          </p:nvSpPr>
          <p:spPr>
            <a:xfrm>
              <a:off x="603611" y="5256292"/>
              <a:ext cx="129016" cy="147447"/>
            </a:xfrm>
            <a:custGeom>
              <a:avLst/>
              <a:gdLst/>
              <a:ahLst/>
              <a:cxnLst/>
              <a:rect l="l" t="t" r="r" b="b"/>
              <a:pathLst>
                <a:path w="129016" h="147447">
                  <a:moveTo>
                    <a:pt x="64594" y="40605"/>
                  </a:moveTo>
                  <a:cubicBezTo>
                    <a:pt x="52762" y="40575"/>
                    <a:pt x="41813" y="46858"/>
                    <a:pt x="35870" y="57090"/>
                  </a:cubicBezTo>
                  <a:cubicBezTo>
                    <a:pt x="29928" y="67321"/>
                    <a:pt x="29895" y="79945"/>
                    <a:pt x="35784" y="90207"/>
                  </a:cubicBezTo>
                  <a:cubicBezTo>
                    <a:pt x="41673" y="100470"/>
                    <a:pt x="52590" y="106810"/>
                    <a:pt x="64422" y="106841"/>
                  </a:cubicBezTo>
                  <a:cubicBezTo>
                    <a:pt x="82700" y="106889"/>
                    <a:pt x="97578" y="92088"/>
                    <a:pt x="97626" y="73810"/>
                  </a:cubicBezTo>
                  <a:cubicBezTo>
                    <a:pt x="97674" y="55531"/>
                    <a:pt x="82873" y="40653"/>
                    <a:pt x="64594" y="40605"/>
                  </a:cubicBezTo>
                  <a:close/>
                  <a:moveTo>
                    <a:pt x="64422" y="52240"/>
                  </a:moveTo>
                  <a:cubicBezTo>
                    <a:pt x="72097" y="52209"/>
                    <a:pt x="79206" y="56275"/>
                    <a:pt x="83070" y="62907"/>
                  </a:cubicBezTo>
                  <a:cubicBezTo>
                    <a:pt x="86934" y="69538"/>
                    <a:pt x="86967" y="77728"/>
                    <a:pt x="83156" y="84390"/>
                  </a:cubicBezTo>
                  <a:cubicBezTo>
                    <a:pt x="79345" y="91053"/>
                    <a:pt x="72270" y="95176"/>
                    <a:pt x="64594" y="95207"/>
                  </a:cubicBezTo>
                  <a:cubicBezTo>
                    <a:pt x="52737" y="95254"/>
                    <a:pt x="43072" y="85667"/>
                    <a:pt x="43024" y="73810"/>
                  </a:cubicBezTo>
                  <a:cubicBezTo>
                    <a:pt x="42977" y="61953"/>
                    <a:pt x="52565" y="52288"/>
                    <a:pt x="64422" y="52240"/>
                  </a:cubicBezTo>
                  <a:close/>
                  <a:moveTo>
                    <a:pt x="91319" y="39252"/>
                  </a:moveTo>
                  <a:cubicBezTo>
                    <a:pt x="91319" y="34992"/>
                    <a:pt x="94777" y="31534"/>
                    <a:pt x="99037" y="31534"/>
                  </a:cubicBezTo>
                  <a:cubicBezTo>
                    <a:pt x="103297" y="31534"/>
                    <a:pt x="106755" y="34992"/>
                    <a:pt x="106755" y="39252"/>
                  </a:cubicBezTo>
                  <a:cubicBezTo>
                    <a:pt x="106755" y="43512"/>
                    <a:pt x="103297" y="46970"/>
                    <a:pt x="99037" y="46970"/>
                  </a:cubicBezTo>
                  <a:cubicBezTo>
                    <a:pt x="94777" y="46970"/>
                    <a:pt x="91319" y="43512"/>
                    <a:pt x="91319" y="39252"/>
                  </a:cubicBezTo>
                  <a:close/>
                  <a:moveTo>
                    <a:pt x="128670" y="47085"/>
                  </a:moveTo>
                  <a:cubicBezTo>
                    <a:pt x="128181" y="36746"/>
                    <a:pt x="125819" y="27589"/>
                    <a:pt x="118245" y="20044"/>
                  </a:cubicBezTo>
                  <a:cubicBezTo>
                    <a:pt x="110700" y="12498"/>
                    <a:pt x="101542" y="10137"/>
                    <a:pt x="91204" y="9619"/>
                  </a:cubicBezTo>
                  <a:cubicBezTo>
                    <a:pt x="80549" y="9014"/>
                    <a:pt x="48611" y="9014"/>
                    <a:pt x="37956" y="9619"/>
                  </a:cubicBezTo>
                  <a:cubicBezTo>
                    <a:pt x="27646" y="10108"/>
                    <a:pt x="18488" y="12470"/>
                    <a:pt x="10915" y="20015"/>
                  </a:cubicBezTo>
                  <a:cubicBezTo>
                    <a:pt x="3341" y="27560"/>
                    <a:pt x="1008" y="36718"/>
                    <a:pt x="490" y="47056"/>
                  </a:cubicBezTo>
                  <a:cubicBezTo>
                    <a:pt x="-115" y="57712"/>
                    <a:pt x="-115" y="89649"/>
                    <a:pt x="490" y="100304"/>
                  </a:cubicBezTo>
                  <a:cubicBezTo>
                    <a:pt x="979" y="110643"/>
                    <a:pt x="3341" y="119800"/>
                    <a:pt x="10915" y="127346"/>
                  </a:cubicBezTo>
                  <a:cubicBezTo>
                    <a:pt x="18488" y="134891"/>
                    <a:pt x="27617" y="137252"/>
                    <a:pt x="37956" y="137771"/>
                  </a:cubicBezTo>
                  <a:cubicBezTo>
                    <a:pt x="48611" y="138375"/>
                    <a:pt x="80549" y="138375"/>
                    <a:pt x="91204" y="137771"/>
                  </a:cubicBezTo>
                  <a:cubicBezTo>
                    <a:pt x="101542" y="137281"/>
                    <a:pt x="110700" y="134920"/>
                    <a:pt x="118245" y="127346"/>
                  </a:cubicBezTo>
                  <a:cubicBezTo>
                    <a:pt x="125790" y="119800"/>
                    <a:pt x="128152" y="110643"/>
                    <a:pt x="128670" y="100304"/>
                  </a:cubicBezTo>
                  <a:cubicBezTo>
                    <a:pt x="129275" y="89649"/>
                    <a:pt x="129275" y="57740"/>
                    <a:pt x="128670" y="47085"/>
                  </a:cubicBezTo>
                  <a:close/>
                  <a:moveTo>
                    <a:pt x="114905" y="111737"/>
                  </a:moveTo>
                  <a:cubicBezTo>
                    <a:pt x="112659" y="117381"/>
                    <a:pt x="108310" y="121730"/>
                    <a:pt x="102637" y="124005"/>
                  </a:cubicBezTo>
                  <a:cubicBezTo>
                    <a:pt x="94141" y="127374"/>
                    <a:pt x="73983" y="126597"/>
                    <a:pt x="64594" y="126597"/>
                  </a:cubicBezTo>
                  <a:cubicBezTo>
                    <a:pt x="55206" y="126597"/>
                    <a:pt x="35019" y="127346"/>
                    <a:pt x="26552" y="124005"/>
                  </a:cubicBezTo>
                  <a:cubicBezTo>
                    <a:pt x="20907" y="121759"/>
                    <a:pt x="16559" y="117410"/>
                    <a:pt x="14284" y="111737"/>
                  </a:cubicBezTo>
                  <a:cubicBezTo>
                    <a:pt x="10915" y="103241"/>
                    <a:pt x="11692" y="83083"/>
                    <a:pt x="11692" y="73695"/>
                  </a:cubicBezTo>
                  <a:cubicBezTo>
                    <a:pt x="11692" y="64306"/>
                    <a:pt x="10943" y="44119"/>
                    <a:pt x="14284" y="35652"/>
                  </a:cubicBezTo>
                  <a:cubicBezTo>
                    <a:pt x="16530" y="30008"/>
                    <a:pt x="20879" y="25659"/>
                    <a:pt x="26552" y="23384"/>
                  </a:cubicBezTo>
                  <a:cubicBezTo>
                    <a:pt x="35047" y="20015"/>
                    <a:pt x="55206" y="20792"/>
                    <a:pt x="64594" y="20792"/>
                  </a:cubicBezTo>
                  <a:cubicBezTo>
                    <a:pt x="73983" y="20792"/>
                    <a:pt x="94170" y="20044"/>
                    <a:pt x="102637" y="23384"/>
                  </a:cubicBezTo>
                  <a:cubicBezTo>
                    <a:pt x="108281" y="25630"/>
                    <a:pt x="112630" y="29979"/>
                    <a:pt x="114905" y="35652"/>
                  </a:cubicBezTo>
                  <a:cubicBezTo>
                    <a:pt x="118274" y="44148"/>
                    <a:pt x="117497" y="64306"/>
                    <a:pt x="117497" y="73695"/>
                  </a:cubicBezTo>
                  <a:cubicBezTo>
                    <a:pt x="117497" y="83083"/>
                    <a:pt x="118274" y="103270"/>
                    <a:pt x="114905" y="111737"/>
                  </a:cubicBezTo>
                  <a:close/>
                </a:path>
              </a:pathLst>
            </a:custGeom>
            <a:solidFill>
              <a:srgbClr val="4299E1"/>
            </a:solidFill>
            <a:ln/>
          </p:spPr>
        </p:sp>
        <p:sp>
          <p:nvSpPr>
            <p:cNvPr id="36" name="Text 34"/>
            <p:cNvSpPr/>
            <p:nvPr/>
          </p:nvSpPr>
          <p:spPr>
            <a:xfrm>
              <a:off x="833996" y="5230334"/>
              <a:ext cx="2027392" cy="1843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>
                <a:lnSpc>
                  <a:spcPct val="120000"/>
                </a:lnSpc>
              </a:pPr>
              <a:r>
                <a:rPr lang="en-US" sz="1016" b="1" dirty="0">
                  <a:solidFill>
                    <a:srgbClr val="1A365D"/>
                  </a:solidFill>
                  <a:latin typeface="MiSans" pitchFamily="34" charset="0"/>
                  <a:ea typeface="MiSans" pitchFamily="34" charset="-122"/>
                  <a:cs typeface="MiSans" pitchFamily="34" charset="-120"/>
                </a:rPr>
                <a:t>Социальные сети</a:t>
              </a:r>
              <a:endParaRPr lang="en-US" sz="1600" dirty="0"/>
            </a:p>
          </p:txBody>
        </p:sp>
        <p:sp>
          <p:nvSpPr>
            <p:cNvPr id="37" name="Text 35"/>
            <p:cNvSpPr/>
            <p:nvPr/>
          </p:nvSpPr>
          <p:spPr>
            <a:xfrm>
              <a:off x="833996" y="5386977"/>
              <a:ext cx="4408509" cy="21394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>
                <a:lnSpc>
                  <a:spcPct val="110000"/>
                </a:lnSpc>
              </a:pPr>
              <a:r>
                <a:rPr lang="en-US" sz="871" dirty="0">
                  <a:solidFill>
                    <a:srgbClr val="2B6CB0"/>
                  </a:solidFill>
                  <a:latin typeface="MiSans" pitchFamily="34" charset="0"/>
                  <a:ea typeface="MiSans" pitchFamily="34" charset="-122"/>
                  <a:cs typeface="MiSans" pitchFamily="34" charset="-120"/>
                </a:rPr>
                <a:t>Instagram: @</a:t>
              </a:r>
              <a:r>
                <a:rPr lang="en-US" sz="871" dirty="0" err="1">
                  <a:solidFill>
                    <a:srgbClr val="2B6CB0"/>
                  </a:solidFill>
                  <a:latin typeface="MiSans" pitchFamily="34" charset="0"/>
                  <a:ea typeface="MiSans" pitchFamily="34" charset="-122"/>
                  <a:cs typeface="MiSans" pitchFamily="34" charset="-120"/>
                </a:rPr>
                <a:t>gfss</a:t>
              </a:r>
              <a:r>
                <a:rPr lang="en-US" sz="871" dirty="0">
                  <a:solidFill>
                    <a:srgbClr val="2B6CB0"/>
                  </a:solidFill>
                  <a:latin typeface="MiSans" pitchFamily="34" charset="0"/>
                  <a:ea typeface="MiSans" pitchFamily="34" charset="-122"/>
                  <a:cs typeface="MiSans" pitchFamily="34" charset="-120"/>
                </a:rPr>
                <a:t>_, Facebook: @</a:t>
              </a:r>
              <a:r>
                <a:rPr lang="en-US" sz="871" dirty="0" err="1">
                  <a:solidFill>
                    <a:srgbClr val="2B6CB0"/>
                  </a:solidFill>
                  <a:latin typeface="MiSans" pitchFamily="34" charset="0"/>
                  <a:ea typeface="MiSans" pitchFamily="34" charset="-122"/>
                  <a:cs typeface="MiSans" pitchFamily="34" charset="-120"/>
                </a:rPr>
                <a:t>gfsskaz</a:t>
              </a:r>
              <a:r>
                <a:rPr lang="en-US" sz="871" dirty="0">
                  <a:solidFill>
                    <a:srgbClr val="2B6CB0"/>
                  </a:solidFill>
                  <a:latin typeface="MiSans" pitchFamily="34" charset="0"/>
                  <a:ea typeface="MiSans" pitchFamily="34" charset="-122"/>
                  <a:cs typeface="MiSans" pitchFamily="34" charset="-120"/>
                </a:rPr>
                <a:t>, TikTok: @</a:t>
              </a:r>
              <a:r>
                <a:rPr lang="en-US" sz="871" dirty="0" err="1">
                  <a:solidFill>
                    <a:srgbClr val="2B6CB0"/>
                  </a:solidFill>
                  <a:latin typeface="MiSans" pitchFamily="34" charset="0"/>
                  <a:ea typeface="MiSans" pitchFamily="34" charset="-122"/>
                  <a:cs typeface="MiSans" pitchFamily="34" charset="-120"/>
                </a:rPr>
                <a:t>gfsskz</a:t>
              </a:r>
              <a:r>
                <a:rPr lang="en-US" sz="871" dirty="0">
                  <a:solidFill>
                    <a:srgbClr val="2B6CB0"/>
                  </a:solidFill>
                  <a:latin typeface="MiSans" pitchFamily="34" charset="0"/>
                  <a:ea typeface="MiSans" pitchFamily="34" charset="-122"/>
                  <a:cs typeface="MiSans" pitchFamily="34" charset="-120"/>
                </a:rPr>
                <a:t>_, YouTube: @</a:t>
              </a:r>
              <a:r>
                <a:rPr lang="en-US" sz="871" dirty="0" err="1">
                  <a:solidFill>
                    <a:srgbClr val="2B6CB0"/>
                  </a:solidFill>
                  <a:latin typeface="MiSans" pitchFamily="34" charset="0"/>
                  <a:ea typeface="MiSans" pitchFamily="34" charset="-122"/>
                  <a:cs typeface="MiSans" pitchFamily="34" charset="-120"/>
                </a:rPr>
                <a:t>gfsskaz</a:t>
              </a:r>
              <a:r>
                <a:rPr lang="en-US" sz="871" dirty="0">
                  <a:solidFill>
                    <a:srgbClr val="2B6CB0"/>
                  </a:solidFill>
                  <a:latin typeface="MiSans" pitchFamily="34" charset="0"/>
                  <a:ea typeface="MiSans" pitchFamily="34" charset="-122"/>
                  <a:cs typeface="MiSans" pitchFamily="34" charset="-120"/>
                </a:rPr>
                <a:t> </a:t>
              </a:r>
              <a:endParaRPr lang="en-US" sz="1600" dirty="0"/>
            </a:p>
          </p:txBody>
        </p:sp>
        <p:sp>
          <p:nvSpPr>
            <p:cNvPr id="38" name="Shape 36"/>
            <p:cNvSpPr/>
            <p:nvPr/>
          </p:nvSpPr>
          <p:spPr>
            <a:xfrm>
              <a:off x="525280" y="5733961"/>
              <a:ext cx="5257396" cy="559452"/>
            </a:xfrm>
            <a:prstGeom prst="roundRect">
              <a:avLst>
                <a:gd name="adj" fmla="val 15385"/>
              </a:avLst>
            </a:prstGeom>
            <a:solidFill>
              <a:srgbClr val="F0F4F8"/>
            </a:solidFill>
            <a:ln/>
          </p:spPr>
        </p:sp>
        <p:sp>
          <p:nvSpPr>
            <p:cNvPr id="39" name="Shape 37"/>
            <p:cNvSpPr/>
            <p:nvPr/>
          </p:nvSpPr>
          <p:spPr>
            <a:xfrm>
              <a:off x="603611" y="5844546"/>
              <a:ext cx="129016" cy="147447"/>
            </a:xfrm>
            <a:custGeom>
              <a:avLst/>
              <a:gdLst/>
              <a:ahLst/>
              <a:cxnLst/>
              <a:rect l="l" t="t" r="r" b="b"/>
              <a:pathLst>
                <a:path w="129016" h="147447">
                  <a:moveTo>
                    <a:pt x="129016" y="59267"/>
                  </a:moveTo>
                  <a:cubicBezTo>
                    <a:pt x="124754" y="62089"/>
                    <a:pt x="119858" y="64364"/>
                    <a:pt x="114761" y="66178"/>
                  </a:cubicBezTo>
                  <a:cubicBezTo>
                    <a:pt x="101226" y="71016"/>
                    <a:pt x="83457" y="73723"/>
                    <a:pt x="64508" y="73723"/>
                  </a:cubicBezTo>
                  <a:cubicBezTo>
                    <a:pt x="45559" y="73723"/>
                    <a:pt x="27761" y="70988"/>
                    <a:pt x="14255" y="66178"/>
                  </a:cubicBezTo>
                  <a:cubicBezTo>
                    <a:pt x="9187" y="64364"/>
                    <a:pt x="4262" y="62089"/>
                    <a:pt x="0" y="59267"/>
                  </a:cubicBezTo>
                  <a:lnTo>
                    <a:pt x="0" y="82939"/>
                  </a:lnTo>
                  <a:cubicBezTo>
                    <a:pt x="0" y="95668"/>
                    <a:pt x="28885" y="105977"/>
                    <a:pt x="64508" y="105977"/>
                  </a:cubicBezTo>
                  <a:cubicBezTo>
                    <a:pt x="100131" y="105977"/>
                    <a:pt x="129016" y="95668"/>
                    <a:pt x="129016" y="82939"/>
                  </a:cubicBezTo>
                  <a:lnTo>
                    <a:pt x="129016" y="59267"/>
                  </a:lnTo>
                  <a:close/>
                  <a:moveTo>
                    <a:pt x="129016" y="36862"/>
                  </a:moveTo>
                  <a:lnTo>
                    <a:pt x="129016" y="23039"/>
                  </a:lnTo>
                  <a:cubicBezTo>
                    <a:pt x="129016" y="10310"/>
                    <a:pt x="100131" y="0"/>
                    <a:pt x="64508" y="0"/>
                  </a:cubicBezTo>
                  <a:cubicBezTo>
                    <a:pt x="28885" y="0"/>
                    <a:pt x="0" y="10310"/>
                    <a:pt x="0" y="23039"/>
                  </a:cubicBezTo>
                  <a:lnTo>
                    <a:pt x="0" y="36862"/>
                  </a:lnTo>
                  <a:cubicBezTo>
                    <a:pt x="0" y="49590"/>
                    <a:pt x="28885" y="59900"/>
                    <a:pt x="64508" y="59900"/>
                  </a:cubicBezTo>
                  <a:cubicBezTo>
                    <a:pt x="100131" y="59900"/>
                    <a:pt x="129016" y="49590"/>
                    <a:pt x="129016" y="36862"/>
                  </a:cubicBezTo>
                  <a:close/>
                  <a:moveTo>
                    <a:pt x="114761" y="112255"/>
                  </a:moveTo>
                  <a:cubicBezTo>
                    <a:pt x="101254" y="117065"/>
                    <a:pt x="83486" y="119800"/>
                    <a:pt x="64508" y="119800"/>
                  </a:cubicBezTo>
                  <a:cubicBezTo>
                    <a:pt x="45530" y="119800"/>
                    <a:pt x="27761" y="117065"/>
                    <a:pt x="14255" y="112255"/>
                  </a:cubicBezTo>
                  <a:cubicBezTo>
                    <a:pt x="9187" y="110441"/>
                    <a:pt x="4262" y="108166"/>
                    <a:pt x="0" y="105344"/>
                  </a:cubicBezTo>
                  <a:lnTo>
                    <a:pt x="0" y="124408"/>
                  </a:lnTo>
                  <a:cubicBezTo>
                    <a:pt x="0" y="137137"/>
                    <a:pt x="28885" y="147447"/>
                    <a:pt x="64508" y="147447"/>
                  </a:cubicBezTo>
                  <a:cubicBezTo>
                    <a:pt x="100131" y="147447"/>
                    <a:pt x="129016" y="137137"/>
                    <a:pt x="129016" y="124408"/>
                  </a:cubicBezTo>
                  <a:lnTo>
                    <a:pt x="129016" y="105344"/>
                  </a:lnTo>
                  <a:cubicBezTo>
                    <a:pt x="124754" y="108166"/>
                    <a:pt x="119858" y="110441"/>
                    <a:pt x="114761" y="112255"/>
                  </a:cubicBezTo>
                  <a:close/>
                </a:path>
              </a:pathLst>
            </a:custGeom>
            <a:solidFill>
              <a:srgbClr val="4299E1"/>
            </a:solidFill>
            <a:ln/>
          </p:spPr>
        </p:sp>
        <p:sp>
          <p:nvSpPr>
            <p:cNvPr id="40" name="Text 38"/>
            <p:cNvSpPr/>
            <p:nvPr/>
          </p:nvSpPr>
          <p:spPr>
            <a:xfrm>
              <a:off x="833996" y="5807684"/>
              <a:ext cx="3627992" cy="14569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>
                <a:lnSpc>
                  <a:spcPct val="120000"/>
                </a:lnSpc>
              </a:pPr>
              <a:r>
                <a:rPr lang="en-US" sz="1016" b="1" dirty="0">
                  <a:solidFill>
                    <a:srgbClr val="1A365D"/>
                  </a:solidFill>
                  <a:latin typeface="MiSans" pitchFamily="34" charset="0"/>
                  <a:ea typeface="MiSans" pitchFamily="34" charset="-122"/>
                  <a:cs typeface="MiSans" pitchFamily="34" charset="-120"/>
                </a:rPr>
                <a:t>Портал «Открытые данные»</a:t>
              </a:r>
              <a:endParaRPr lang="en-US" sz="1600" dirty="0"/>
            </a:p>
          </p:txBody>
        </p:sp>
        <p:sp>
          <p:nvSpPr>
            <p:cNvPr id="41" name="Text 39"/>
            <p:cNvSpPr/>
            <p:nvPr/>
          </p:nvSpPr>
          <p:spPr>
            <a:xfrm>
              <a:off x="833996" y="5991993"/>
              <a:ext cx="5050050" cy="21542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871" dirty="0" err="1">
                  <a:solidFill>
                    <a:srgbClr val="2B6CB0"/>
                  </a:solidFill>
                  <a:latin typeface="MiSans" pitchFamily="34" charset="0"/>
                  <a:ea typeface="MiSans" pitchFamily="34" charset="-122"/>
                  <a:cs typeface="MiSans" pitchFamily="34" charset="-120"/>
                </a:rPr>
                <a:t>data.egov.kz</a:t>
              </a:r>
              <a:r>
                <a:rPr lang="kk-KZ" sz="871" dirty="0">
                  <a:solidFill>
                    <a:srgbClr val="2B6CB0"/>
                  </a:solidFill>
                  <a:latin typeface="MiSans" pitchFamily="34" charset="0"/>
                  <a:ea typeface="MiSans" pitchFamily="34" charset="-122"/>
                  <a:cs typeface="MiSans" pitchFamily="34" charset="-120"/>
                </a:rPr>
                <a:t> </a:t>
              </a:r>
              <a:endParaRPr lang="en-US" sz="871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endParaRPr>
            </a:p>
            <a:p>
              <a:r>
                <a:rPr lang="en-US" sz="871" dirty="0">
                  <a:solidFill>
                    <a:srgbClr val="2B6CB0"/>
                  </a:solidFill>
                  <a:latin typeface="MiSans" pitchFamily="34" charset="0"/>
                  <a:ea typeface="MiSans" pitchFamily="34" charset="-122"/>
                  <a:cs typeface="MiSans" pitchFamily="34" charset="-120"/>
                </a:rPr>
                <a:t>(</a:t>
              </a:r>
              <a:r>
                <a:rPr lang="kk-KZ" sz="871" dirty="0" err="1">
                  <a:solidFill>
                    <a:srgbClr val="2B6CB0"/>
                  </a:solidFill>
                  <a:latin typeface="MiSans" pitchFamily="34" charset="0"/>
                  <a:ea typeface="MiSans" pitchFamily="34" charset="-122"/>
                  <a:cs typeface="MiSans" pitchFamily="34" charset="-120"/>
                </a:rPr>
                <a:t>размещены</a:t>
              </a:r>
              <a:r>
                <a:rPr lang="kk-KZ" sz="871" dirty="0">
                  <a:solidFill>
                    <a:srgbClr val="2B6CB0"/>
                  </a:solidFill>
                  <a:latin typeface="MiSans" pitchFamily="34" charset="0"/>
                  <a:ea typeface="MiSans" pitchFamily="34" charset="-122"/>
                  <a:cs typeface="MiSans" pitchFamily="34" charset="-120"/>
                </a:rPr>
                <a:t> </a:t>
              </a:r>
              <a:r>
                <a:rPr lang="kk-KZ" sz="871" dirty="0" err="1">
                  <a:solidFill>
                    <a:srgbClr val="2B6CB0"/>
                  </a:solidFill>
                  <a:latin typeface="MiSans" pitchFamily="34" charset="0"/>
                  <a:ea typeface="MiSans" pitchFamily="34" charset="-122"/>
                  <a:cs typeface="MiSans" pitchFamily="34" charset="-120"/>
                </a:rPr>
                <a:t>наборы</a:t>
              </a:r>
              <a:r>
                <a:rPr lang="kk-KZ" sz="871" dirty="0">
                  <a:solidFill>
                    <a:srgbClr val="2B6CB0"/>
                  </a:solidFill>
                  <a:latin typeface="MiSans" pitchFamily="34" charset="0"/>
                  <a:ea typeface="MiSans" pitchFamily="34" charset="-122"/>
                  <a:cs typeface="MiSans" pitchFamily="34" charset="-120"/>
                </a:rPr>
                <a:t> </a:t>
              </a:r>
              <a:r>
                <a:rPr lang="kk-KZ" sz="871" dirty="0" err="1">
                  <a:solidFill>
                    <a:srgbClr val="2B6CB0"/>
                  </a:solidFill>
                  <a:latin typeface="MiSans" pitchFamily="34" charset="0"/>
                  <a:ea typeface="MiSans" pitchFamily="34" charset="-122"/>
                  <a:cs typeface="MiSans" pitchFamily="34" charset="-120"/>
                </a:rPr>
                <a:t>данных</a:t>
              </a:r>
              <a:r>
                <a:rPr lang="kk-KZ" sz="871" dirty="0">
                  <a:solidFill>
                    <a:srgbClr val="2B6CB0"/>
                  </a:solidFill>
                  <a:latin typeface="MiSans" pitchFamily="34" charset="0"/>
                  <a:ea typeface="MiSans" pitchFamily="34" charset="-122"/>
                  <a:cs typeface="MiSans" pitchFamily="34" charset="-120"/>
                </a:rPr>
                <a:t>, </a:t>
              </a:r>
              <a:r>
                <a:rPr lang="kk-KZ" sz="871" dirty="0" err="1">
                  <a:solidFill>
                    <a:srgbClr val="2B6CB0"/>
                  </a:solidFill>
                  <a:latin typeface="MiSans" pitchFamily="34" charset="0"/>
                  <a:ea typeface="MiSans" pitchFamily="34" charset="-122"/>
                  <a:cs typeface="MiSans" pitchFamily="34" charset="-120"/>
                </a:rPr>
                <a:t>структурированные</a:t>
              </a:r>
              <a:r>
                <a:rPr lang="kk-KZ" sz="871" dirty="0">
                  <a:solidFill>
                    <a:srgbClr val="2B6CB0"/>
                  </a:solidFill>
                  <a:latin typeface="MiSans" pitchFamily="34" charset="0"/>
                  <a:ea typeface="MiSans" pitchFamily="34" charset="-122"/>
                  <a:cs typeface="MiSans" pitchFamily="34" charset="-120"/>
                </a:rPr>
                <a:t> </a:t>
              </a:r>
              <a:r>
                <a:rPr lang="kk-KZ" sz="871" dirty="0" err="1">
                  <a:solidFill>
                    <a:srgbClr val="2B6CB0"/>
                  </a:solidFill>
                  <a:latin typeface="MiSans" pitchFamily="34" charset="0"/>
                  <a:ea typeface="MiSans" pitchFamily="34" charset="-122"/>
                  <a:cs typeface="MiSans" pitchFamily="34" charset="-120"/>
                </a:rPr>
                <a:t>для</a:t>
              </a:r>
              <a:r>
                <a:rPr lang="kk-KZ" sz="871" dirty="0">
                  <a:solidFill>
                    <a:srgbClr val="2B6CB0"/>
                  </a:solidFill>
                  <a:latin typeface="MiSans" pitchFamily="34" charset="0"/>
                  <a:ea typeface="MiSans" pitchFamily="34" charset="-122"/>
                  <a:cs typeface="MiSans" pitchFamily="34" charset="-120"/>
                </a:rPr>
                <a:t> </a:t>
              </a:r>
              <a:r>
                <a:rPr lang="kk-KZ" sz="871" dirty="0" err="1">
                  <a:solidFill>
                    <a:srgbClr val="2B6CB0"/>
                  </a:solidFill>
                  <a:latin typeface="MiSans" pitchFamily="34" charset="0"/>
                  <a:ea typeface="MiSans" pitchFamily="34" charset="-122"/>
                  <a:cs typeface="MiSans" pitchFamily="34" charset="-120"/>
                </a:rPr>
                <a:t>публичного</a:t>
              </a:r>
              <a:r>
                <a:rPr lang="kk-KZ" sz="871" dirty="0">
                  <a:solidFill>
                    <a:srgbClr val="2B6CB0"/>
                  </a:solidFill>
                  <a:latin typeface="MiSans" pitchFamily="34" charset="0"/>
                  <a:ea typeface="MiSans" pitchFamily="34" charset="-122"/>
                  <a:cs typeface="MiSans" pitchFamily="34" charset="-120"/>
                </a:rPr>
                <a:t> </a:t>
              </a:r>
              <a:r>
                <a:rPr lang="kk-KZ" sz="871" dirty="0" err="1">
                  <a:solidFill>
                    <a:srgbClr val="2B6CB0"/>
                  </a:solidFill>
                  <a:latin typeface="MiSans" pitchFamily="34" charset="0"/>
                  <a:ea typeface="MiSans" pitchFamily="34" charset="-122"/>
                  <a:cs typeface="MiSans" pitchFamily="34" charset="-120"/>
                </a:rPr>
                <a:t>использования</a:t>
              </a:r>
              <a:r>
                <a:rPr lang="en-US" sz="871" dirty="0">
                  <a:solidFill>
                    <a:srgbClr val="2B6CB0"/>
                  </a:solidFill>
                  <a:latin typeface="MiSans" pitchFamily="34" charset="0"/>
                  <a:ea typeface="MiSans" pitchFamily="34" charset="-122"/>
                  <a:cs typeface="MiSans" pitchFamily="34" charset="-120"/>
                </a:rPr>
                <a:t>)</a:t>
              </a:r>
              <a:endParaRPr lang="en-US" sz="1600" dirty="0"/>
            </a:p>
          </p:txBody>
        </p:sp>
      </p:grpSp>
      <p:grpSp>
        <p:nvGrpSpPr>
          <p:cNvPr id="55" name="Группа 54">
            <a:extLst>
              <a:ext uri="{FF2B5EF4-FFF2-40B4-BE49-F238E27FC236}">
                <a16:creationId xmlns:a16="http://schemas.microsoft.com/office/drawing/2014/main" id="{9DB56558-E4A0-5BEA-429E-409643473647}"/>
              </a:ext>
            </a:extLst>
          </p:cNvPr>
          <p:cNvGrpSpPr/>
          <p:nvPr/>
        </p:nvGrpSpPr>
        <p:grpSpPr>
          <a:xfrm>
            <a:off x="6208689" y="3314336"/>
            <a:ext cx="5600532" cy="1321918"/>
            <a:chOff x="6235796" y="4355402"/>
            <a:chExt cx="7355764" cy="1542239"/>
          </a:xfrm>
        </p:grpSpPr>
        <p:sp>
          <p:nvSpPr>
            <p:cNvPr id="42" name="Shape 40"/>
            <p:cNvSpPr/>
            <p:nvPr/>
          </p:nvSpPr>
          <p:spPr>
            <a:xfrm>
              <a:off x="6235796" y="4355402"/>
              <a:ext cx="7355764" cy="1542239"/>
            </a:xfrm>
            <a:prstGeom prst="roundRect">
              <a:avLst>
                <a:gd name="adj" fmla="val 4762"/>
              </a:avLst>
            </a:prstGeom>
            <a:gradFill flip="none" rotWithShape="1">
              <a:gsLst>
                <a:gs pos="0">
                  <a:srgbClr val="1A365D"/>
                </a:gs>
                <a:gs pos="100000">
                  <a:srgbClr val="2B6CB0"/>
                </a:gs>
              </a:gsLst>
              <a:lin ang="2700000" scaled="1"/>
            </a:gradFill>
            <a:ln/>
            <a:effectLst>
              <a:outerShdw blurRad="138231" dist="92154" dir="5400000" algn="bl" rotWithShape="0">
                <a:srgbClr val="000000">
                  <a:alpha val="10196"/>
                </a:srgbClr>
              </a:outerShdw>
            </a:effectLst>
          </p:spPr>
        </p:sp>
        <p:sp>
          <p:nvSpPr>
            <p:cNvPr id="43" name="Shape 41"/>
            <p:cNvSpPr/>
            <p:nvPr/>
          </p:nvSpPr>
          <p:spPr>
            <a:xfrm>
              <a:off x="6375486" y="4432617"/>
              <a:ext cx="165878" cy="165878"/>
            </a:xfrm>
            <a:custGeom>
              <a:avLst/>
              <a:gdLst/>
              <a:ahLst/>
              <a:cxnLst/>
              <a:rect l="l" t="t" r="r" b="b"/>
              <a:pathLst>
                <a:path w="165878" h="165878">
                  <a:moveTo>
                    <a:pt x="122983" y="97"/>
                  </a:moveTo>
                  <a:cubicBezTo>
                    <a:pt x="120099" y="486"/>
                    <a:pt x="117410" y="2106"/>
                    <a:pt x="115726" y="4665"/>
                  </a:cubicBezTo>
                  <a:cubicBezTo>
                    <a:pt x="113522" y="8035"/>
                    <a:pt x="113458" y="12473"/>
                    <a:pt x="115596" y="15875"/>
                  </a:cubicBezTo>
                  <a:cubicBezTo>
                    <a:pt x="117410" y="18758"/>
                    <a:pt x="120618" y="19990"/>
                    <a:pt x="123307" y="21869"/>
                  </a:cubicBezTo>
                  <a:cubicBezTo>
                    <a:pt x="125736" y="23553"/>
                    <a:pt x="129009" y="26145"/>
                    <a:pt x="132281" y="29709"/>
                  </a:cubicBezTo>
                  <a:cubicBezTo>
                    <a:pt x="138760" y="36739"/>
                    <a:pt x="145078" y="47301"/>
                    <a:pt x="145078" y="62204"/>
                  </a:cubicBezTo>
                  <a:cubicBezTo>
                    <a:pt x="145078" y="67939"/>
                    <a:pt x="149711" y="72571"/>
                    <a:pt x="155445" y="72571"/>
                  </a:cubicBezTo>
                  <a:cubicBezTo>
                    <a:pt x="161180" y="72571"/>
                    <a:pt x="165813" y="67939"/>
                    <a:pt x="165813" y="62204"/>
                  </a:cubicBezTo>
                  <a:cubicBezTo>
                    <a:pt x="165813" y="40821"/>
                    <a:pt x="156579" y="25465"/>
                    <a:pt x="147508" y="15648"/>
                  </a:cubicBezTo>
                  <a:cubicBezTo>
                    <a:pt x="143005" y="10756"/>
                    <a:pt x="138501" y="7192"/>
                    <a:pt x="135099" y="4860"/>
                  </a:cubicBezTo>
                  <a:cubicBezTo>
                    <a:pt x="131536" y="2397"/>
                    <a:pt x="127486" y="-518"/>
                    <a:pt x="122918" y="97"/>
                  </a:cubicBezTo>
                  <a:close/>
                  <a:moveTo>
                    <a:pt x="77755" y="41469"/>
                  </a:moveTo>
                  <a:cubicBezTo>
                    <a:pt x="59094" y="41469"/>
                    <a:pt x="43705" y="55595"/>
                    <a:pt x="41696" y="73705"/>
                  </a:cubicBezTo>
                  <a:cubicBezTo>
                    <a:pt x="41081" y="79407"/>
                    <a:pt x="35929" y="83490"/>
                    <a:pt x="30260" y="82874"/>
                  </a:cubicBezTo>
                  <a:cubicBezTo>
                    <a:pt x="24590" y="82258"/>
                    <a:pt x="20476" y="77107"/>
                    <a:pt x="21091" y="71438"/>
                  </a:cubicBezTo>
                  <a:cubicBezTo>
                    <a:pt x="24234" y="42927"/>
                    <a:pt x="48403" y="20735"/>
                    <a:pt x="77755" y="20735"/>
                  </a:cubicBezTo>
                  <a:cubicBezTo>
                    <a:pt x="109246" y="20735"/>
                    <a:pt x="134776" y="46264"/>
                    <a:pt x="134776" y="77755"/>
                  </a:cubicBezTo>
                  <a:cubicBezTo>
                    <a:pt x="134776" y="92658"/>
                    <a:pt x="129041" y="106233"/>
                    <a:pt x="119678" y="116406"/>
                  </a:cubicBezTo>
                  <a:cubicBezTo>
                    <a:pt x="115790" y="120618"/>
                    <a:pt x="114041" y="124441"/>
                    <a:pt x="114041" y="127648"/>
                  </a:cubicBezTo>
                  <a:lnTo>
                    <a:pt x="114041" y="129624"/>
                  </a:lnTo>
                  <a:cubicBezTo>
                    <a:pt x="114041" y="149679"/>
                    <a:pt x="97809" y="165910"/>
                    <a:pt x="77755" y="165910"/>
                  </a:cubicBezTo>
                  <a:cubicBezTo>
                    <a:pt x="72021" y="165910"/>
                    <a:pt x="67388" y="161277"/>
                    <a:pt x="67388" y="155543"/>
                  </a:cubicBezTo>
                  <a:cubicBezTo>
                    <a:pt x="67388" y="149808"/>
                    <a:pt x="72021" y="145175"/>
                    <a:pt x="77755" y="145175"/>
                  </a:cubicBezTo>
                  <a:cubicBezTo>
                    <a:pt x="86341" y="145175"/>
                    <a:pt x="93306" y="138210"/>
                    <a:pt x="93306" y="129624"/>
                  </a:cubicBezTo>
                  <a:lnTo>
                    <a:pt x="93306" y="127648"/>
                  </a:lnTo>
                  <a:cubicBezTo>
                    <a:pt x="93306" y="116989"/>
                    <a:pt x="98943" y="108339"/>
                    <a:pt x="104451" y="102378"/>
                  </a:cubicBezTo>
                  <a:cubicBezTo>
                    <a:pt x="110412" y="95898"/>
                    <a:pt x="114041" y="87280"/>
                    <a:pt x="114041" y="77788"/>
                  </a:cubicBezTo>
                  <a:cubicBezTo>
                    <a:pt x="114041" y="57733"/>
                    <a:pt x="97809" y="41502"/>
                    <a:pt x="77755" y="41502"/>
                  </a:cubicBezTo>
                  <a:close/>
                  <a:moveTo>
                    <a:pt x="0" y="155510"/>
                  </a:moveTo>
                  <a:cubicBezTo>
                    <a:pt x="0" y="149788"/>
                    <a:pt x="4645" y="145143"/>
                    <a:pt x="10367" y="145143"/>
                  </a:cubicBezTo>
                  <a:cubicBezTo>
                    <a:pt x="16089" y="145143"/>
                    <a:pt x="20735" y="149788"/>
                    <a:pt x="20735" y="155510"/>
                  </a:cubicBezTo>
                  <a:cubicBezTo>
                    <a:pt x="20735" y="161232"/>
                    <a:pt x="16089" y="165878"/>
                    <a:pt x="10367" y="165878"/>
                  </a:cubicBezTo>
                  <a:cubicBezTo>
                    <a:pt x="4645" y="165878"/>
                    <a:pt x="0" y="161232"/>
                    <a:pt x="0" y="155510"/>
                  </a:cubicBezTo>
                  <a:close/>
                  <a:moveTo>
                    <a:pt x="51837" y="124408"/>
                  </a:moveTo>
                  <a:cubicBezTo>
                    <a:pt x="57559" y="124408"/>
                    <a:pt x="62204" y="119763"/>
                    <a:pt x="62204" y="114041"/>
                  </a:cubicBezTo>
                  <a:cubicBezTo>
                    <a:pt x="62204" y="108319"/>
                    <a:pt x="57559" y="103673"/>
                    <a:pt x="51837" y="103673"/>
                  </a:cubicBezTo>
                  <a:cubicBezTo>
                    <a:pt x="46115" y="103673"/>
                    <a:pt x="41469" y="108319"/>
                    <a:pt x="41469" y="114041"/>
                  </a:cubicBezTo>
                  <a:cubicBezTo>
                    <a:pt x="41469" y="119763"/>
                    <a:pt x="46115" y="124408"/>
                    <a:pt x="51837" y="124408"/>
                  </a:cubicBezTo>
                  <a:close/>
                  <a:moveTo>
                    <a:pt x="28057" y="117086"/>
                  </a:moveTo>
                  <a:cubicBezTo>
                    <a:pt x="24007" y="113036"/>
                    <a:pt x="17430" y="113036"/>
                    <a:pt x="13380" y="117086"/>
                  </a:cubicBezTo>
                  <a:cubicBezTo>
                    <a:pt x="9331" y="121136"/>
                    <a:pt x="9331" y="127713"/>
                    <a:pt x="13380" y="131763"/>
                  </a:cubicBezTo>
                  <a:lnTo>
                    <a:pt x="34115" y="152497"/>
                  </a:lnTo>
                  <a:cubicBezTo>
                    <a:pt x="38165" y="156547"/>
                    <a:pt x="44742" y="156547"/>
                    <a:pt x="48791" y="152497"/>
                  </a:cubicBezTo>
                  <a:cubicBezTo>
                    <a:pt x="52841" y="148447"/>
                    <a:pt x="52841" y="141871"/>
                    <a:pt x="48791" y="137821"/>
                  </a:cubicBezTo>
                  <a:lnTo>
                    <a:pt x="28057" y="117086"/>
                  </a:lnTo>
                  <a:close/>
                  <a:moveTo>
                    <a:pt x="77755" y="67388"/>
                  </a:moveTo>
                  <a:cubicBezTo>
                    <a:pt x="72021" y="67388"/>
                    <a:pt x="67388" y="72021"/>
                    <a:pt x="67388" y="77755"/>
                  </a:cubicBezTo>
                  <a:cubicBezTo>
                    <a:pt x="67388" y="82064"/>
                    <a:pt x="63921" y="85531"/>
                    <a:pt x="59612" y="85531"/>
                  </a:cubicBezTo>
                  <a:cubicBezTo>
                    <a:pt x="55303" y="85531"/>
                    <a:pt x="51837" y="82064"/>
                    <a:pt x="51837" y="77755"/>
                  </a:cubicBezTo>
                  <a:cubicBezTo>
                    <a:pt x="51837" y="63435"/>
                    <a:pt x="63435" y="51837"/>
                    <a:pt x="77755" y="51837"/>
                  </a:cubicBezTo>
                  <a:cubicBezTo>
                    <a:pt x="92075" y="51837"/>
                    <a:pt x="103673" y="63435"/>
                    <a:pt x="103673" y="77755"/>
                  </a:cubicBezTo>
                  <a:cubicBezTo>
                    <a:pt x="103673" y="82064"/>
                    <a:pt x="100207" y="85531"/>
                    <a:pt x="95898" y="85531"/>
                  </a:cubicBezTo>
                  <a:cubicBezTo>
                    <a:pt x="91589" y="85531"/>
                    <a:pt x="88122" y="82064"/>
                    <a:pt x="88122" y="77755"/>
                  </a:cubicBezTo>
                  <a:cubicBezTo>
                    <a:pt x="88122" y="72021"/>
                    <a:pt x="83490" y="67388"/>
                    <a:pt x="77755" y="67388"/>
                  </a:cubicBezTo>
                  <a:close/>
                </a:path>
              </a:pathLst>
            </a:custGeom>
            <a:solidFill>
              <a:srgbClr val="FFFFFF"/>
            </a:solidFill>
            <a:ln/>
          </p:spPr>
        </p:sp>
        <p:sp>
          <p:nvSpPr>
            <p:cNvPr id="44" name="Text 42"/>
            <p:cNvSpPr/>
            <p:nvPr/>
          </p:nvSpPr>
          <p:spPr>
            <a:xfrm>
              <a:off x="6694049" y="4371042"/>
              <a:ext cx="5239902" cy="31039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>
                <a:lnSpc>
                  <a:spcPct val="130000"/>
                </a:lnSpc>
              </a:pPr>
              <a:r>
                <a:rPr lang="en-US" sz="1306" b="1" dirty="0">
                  <a:solidFill>
                    <a:srgbClr val="FFFFFF"/>
                  </a:solidFill>
                  <a:latin typeface="Quattrocento Sans" pitchFamily="34" charset="0"/>
                  <a:ea typeface="Quattrocento Sans" pitchFamily="34" charset="-122"/>
                  <a:cs typeface="Quattrocento Sans" pitchFamily="34" charset="-120"/>
                </a:rPr>
                <a:t>Концепция «Слышащее государство»</a:t>
              </a:r>
              <a:endParaRPr lang="en-US" sz="1600" dirty="0"/>
            </a:p>
          </p:txBody>
        </p:sp>
        <p:sp>
          <p:nvSpPr>
            <p:cNvPr id="45" name="Text 43"/>
            <p:cNvSpPr/>
            <p:nvPr/>
          </p:nvSpPr>
          <p:spPr>
            <a:xfrm>
              <a:off x="6420105" y="4755156"/>
              <a:ext cx="7007294" cy="32027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1016" dirty="0">
                  <a:solidFill>
                    <a:srgbClr val="FFFFFF">
                      <a:alpha val="90000"/>
                    </a:srgbClr>
                  </a:solidFill>
                  <a:latin typeface="MiSans" pitchFamily="34" charset="0"/>
                  <a:ea typeface="MiSans" pitchFamily="34" charset="-122"/>
                  <a:cs typeface="MiSans" pitchFamily="34" charset="-120"/>
                </a:rPr>
                <a:t>Значительный рост консультаций по телефону (на 29% по сравнению с 2023 годом), приема граждан (более чем в 2 раза) обусловлен:</a:t>
              </a:r>
              <a:endParaRPr lang="en-US" sz="1600" dirty="0"/>
            </a:p>
          </p:txBody>
        </p:sp>
        <p:sp>
          <p:nvSpPr>
            <p:cNvPr id="46" name="Shape 44"/>
            <p:cNvSpPr/>
            <p:nvPr/>
          </p:nvSpPr>
          <p:spPr>
            <a:xfrm>
              <a:off x="6337228" y="5161437"/>
              <a:ext cx="147447" cy="147447"/>
            </a:xfrm>
            <a:custGeom>
              <a:avLst/>
              <a:gdLst/>
              <a:ahLst/>
              <a:cxnLst/>
              <a:rect l="l" t="t" r="r" b="b"/>
              <a:pathLst>
                <a:path w="147447" h="147447">
                  <a:moveTo>
                    <a:pt x="73723" y="147447"/>
                  </a:moveTo>
                  <a:cubicBezTo>
                    <a:pt x="114412" y="147447"/>
                    <a:pt x="147447" y="114412"/>
                    <a:pt x="147447" y="73723"/>
                  </a:cubicBezTo>
                  <a:cubicBezTo>
                    <a:pt x="147447" y="33034"/>
                    <a:pt x="114412" y="0"/>
                    <a:pt x="73723" y="0"/>
                  </a:cubicBezTo>
                  <a:cubicBezTo>
                    <a:pt x="33034" y="0"/>
                    <a:pt x="0" y="33034"/>
                    <a:pt x="0" y="73723"/>
                  </a:cubicBezTo>
                  <a:cubicBezTo>
                    <a:pt x="0" y="114412"/>
                    <a:pt x="33034" y="147447"/>
                    <a:pt x="73723" y="147447"/>
                  </a:cubicBezTo>
                  <a:close/>
                  <a:moveTo>
                    <a:pt x="98029" y="61254"/>
                  </a:moveTo>
                  <a:lnTo>
                    <a:pt x="74990" y="98115"/>
                  </a:lnTo>
                  <a:cubicBezTo>
                    <a:pt x="73781" y="100045"/>
                    <a:pt x="71707" y="101254"/>
                    <a:pt x="69432" y="101370"/>
                  </a:cubicBezTo>
                  <a:cubicBezTo>
                    <a:pt x="67157" y="101485"/>
                    <a:pt x="64969" y="100448"/>
                    <a:pt x="63615" y="98605"/>
                  </a:cubicBezTo>
                  <a:lnTo>
                    <a:pt x="49792" y="80174"/>
                  </a:lnTo>
                  <a:cubicBezTo>
                    <a:pt x="47488" y="77122"/>
                    <a:pt x="48122" y="72802"/>
                    <a:pt x="51174" y="70498"/>
                  </a:cubicBezTo>
                  <a:cubicBezTo>
                    <a:pt x="54227" y="68194"/>
                    <a:pt x="58547" y="68828"/>
                    <a:pt x="60851" y="71880"/>
                  </a:cubicBezTo>
                  <a:lnTo>
                    <a:pt x="68626" y="82248"/>
                  </a:lnTo>
                  <a:lnTo>
                    <a:pt x="86308" y="53939"/>
                  </a:lnTo>
                  <a:cubicBezTo>
                    <a:pt x="88324" y="50714"/>
                    <a:pt x="92586" y="49706"/>
                    <a:pt x="95840" y="51750"/>
                  </a:cubicBezTo>
                  <a:cubicBezTo>
                    <a:pt x="99095" y="53795"/>
                    <a:pt x="100074" y="58028"/>
                    <a:pt x="98029" y="61283"/>
                  </a:cubicBezTo>
                  <a:close/>
                </a:path>
              </a:pathLst>
            </a:custGeom>
            <a:solidFill>
              <a:srgbClr val="4299E1"/>
            </a:solidFill>
            <a:ln/>
          </p:spPr>
        </p:sp>
        <p:sp>
          <p:nvSpPr>
            <p:cNvPr id="47" name="Text 45"/>
            <p:cNvSpPr/>
            <p:nvPr/>
          </p:nvSpPr>
          <p:spPr>
            <a:xfrm>
              <a:off x="6644485" y="5124574"/>
              <a:ext cx="5944284" cy="25334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>
                <a:lnSpc>
                  <a:spcPct val="120000"/>
                </a:lnSpc>
              </a:pPr>
              <a:r>
                <a:rPr lang="en-US" sz="1016" dirty="0">
                  <a:solidFill>
                    <a:srgbClr val="FFFFFF"/>
                  </a:solidFill>
                  <a:latin typeface="MiSans" pitchFamily="34" charset="0"/>
                  <a:ea typeface="MiSans" pitchFamily="34" charset="-122"/>
                  <a:cs typeface="MiSans" pitchFamily="34" charset="-120"/>
                </a:rPr>
                <a:t>Изменениями в законодательстве</a:t>
              </a:r>
              <a:endParaRPr lang="en-US" sz="1600" dirty="0"/>
            </a:p>
          </p:txBody>
        </p:sp>
        <p:sp>
          <p:nvSpPr>
            <p:cNvPr id="48" name="Shape 46"/>
            <p:cNvSpPr/>
            <p:nvPr/>
          </p:nvSpPr>
          <p:spPr>
            <a:xfrm>
              <a:off x="6404884" y="5385770"/>
              <a:ext cx="147447" cy="147447"/>
            </a:xfrm>
            <a:custGeom>
              <a:avLst/>
              <a:gdLst/>
              <a:ahLst/>
              <a:cxnLst/>
              <a:rect l="l" t="t" r="r" b="b"/>
              <a:pathLst>
                <a:path w="147447" h="147447">
                  <a:moveTo>
                    <a:pt x="73723" y="147447"/>
                  </a:moveTo>
                  <a:cubicBezTo>
                    <a:pt x="114412" y="147447"/>
                    <a:pt x="147447" y="114412"/>
                    <a:pt x="147447" y="73723"/>
                  </a:cubicBezTo>
                  <a:cubicBezTo>
                    <a:pt x="147447" y="33034"/>
                    <a:pt x="114412" y="0"/>
                    <a:pt x="73723" y="0"/>
                  </a:cubicBezTo>
                  <a:cubicBezTo>
                    <a:pt x="33034" y="0"/>
                    <a:pt x="0" y="33034"/>
                    <a:pt x="0" y="73723"/>
                  </a:cubicBezTo>
                  <a:cubicBezTo>
                    <a:pt x="0" y="114412"/>
                    <a:pt x="33034" y="147447"/>
                    <a:pt x="73723" y="147447"/>
                  </a:cubicBezTo>
                  <a:close/>
                  <a:moveTo>
                    <a:pt x="98029" y="61254"/>
                  </a:moveTo>
                  <a:lnTo>
                    <a:pt x="74990" y="98115"/>
                  </a:lnTo>
                  <a:cubicBezTo>
                    <a:pt x="73781" y="100045"/>
                    <a:pt x="71707" y="101254"/>
                    <a:pt x="69432" y="101370"/>
                  </a:cubicBezTo>
                  <a:cubicBezTo>
                    <a:pt x="67157" y="101485"/>
                    <a:pt x="64969" y="100448"/>
                    <a:pt x="63615" y="98605"/>
                  </a:cubicBezTo>
                  <a:lnTo>
                    <a:pt x="49792" y="80174"/>
                  </a:lnTo>
                  <a:cubicBezTo>
                    <a:pt x="47488" y="77122"/>
                    <a:pt x="48122" y="72802"/>
                    <a:pt x="51174" y="70498"/>
                  </a:cubicBezTo>
                  <a:cubicBezTo>
                    <a:pt x="54227" y="68194"/>
                    <a:pt x="58547" y="68828"/>
                    <a:pt x="60851" y="71880"/>
                  </a:cubicBezTo>
                  <a:lnTo>
                    <a:pt x="68626" y="82248"/>
                  </a:lnTo>
                  <a:lnTo>
                    <a:pt x="86308" y="53939"/>
                  </a:lnTo>
                  <a:cubicBezTo>
                    <a:pt x="88324" y="50714"/>
                    <a:pt x="92586" y="49706"/>
                    <a:pt x="95840" y="51750"/>
                  </a:cubicBezTo>
                  <a:cubicBezTo>
                    <a:pt x="99095" y="53795"/>
                    <a:pt x="100074" y="58028"/>
                    <a:pt x="98029" y="61283"/>
                  </a:cubicBezTo>
                  <a:close/>
                </a:path>
              </a:pathLst>
            </a:custGeom>
            <a:solidFill>
              <a:srgbClr val="4299E1"/>
            </a:solidFill>
            <a:ln/>
          </p:spPr>
          <p:txBody>
            <a:bodyPr/>
            <a:lstStyle/>
            <a:p>
              <a:endParaRPr lang="ru-KZ" dirty="0"/>
            </a:p>
          </p:txBody>
        </p:sp>
        <p:sp>
          <p:nvSpPr>
            <p:cNvPr id="49" name="Text 47"/>
            <p:cNvSpPr/>
            <p:nvPr/>
          </p:nvSpPr>
          <p:spPr>
            <a:xfrm>
              <a:off x="6644485" y="5349486"/>
              <a:ext cx="6059266" cy="23065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>
                <a:lnSpc>
                  <a:spcPct val="120000"/>
                </a:lnSpc>
              </a:pPr>
              <a:r>
                <a:rPr lang="en-US" sz="1016" dirty="0">
                  <a:solidFill>
                    <a:srgbClr val="FFFFFF"/>
                  </a:solidFill>
                  <a:latin typeface="MiSans" pitchFamily="34" charset="0"/>
                  <a:ea typeface="MiSans" pitchFamily="34" charset="-122"/>
                  <a:cs typeface="MiSans" pitchFamily="34" charset="-120"/>
                </a:rPr>
                <a:t>Внедрением новых цифровых форматов</a:t>
              </a:r>
              <a:endParaRPr lang="en-US" sz="1600" dirty="0"/>
            </a:p>
          </p:txBody>
        </p:sp>
        <p:sp>
          <p:nvSpPr>
            <p:cNvPr id="50" name="Shape 48"/>
            <p:cNvSpPr/>
            <p:nvPr/>
          </p:nvSpPr>
          <p:spPr>
            <a:xfrm>
              <a:off x="6337228" y="5599736"/>
              <a:ext cx="147447" cy="147447"/>
            </a:xfrm>
            <a:custGeom>
              <a:avLst/>
              <a:gdLst/>
              <a:ahLst/>
              <a:cxnLst/>
              <a:rect l="l" t="t" r="r" b="b"/>
              <a:pathLst>
                <a:path w="147447" h="147447">
                  <a:moveTo>
                    <a:pt x="73723" y="147447"/>
                  </a:moveTo>
                  <a:cubicBezTo>
                    <a:pt x="114412" y="147447"/>
                    <a:pt x="147447" y="114412"/>
                    <a:pt x="147447" y="73723"/>
                  </a:cubicBezTo>
                  <a:cubicBezTo>
                    <a:pt x="147447" y="33034"/>
                    <a:pt x="114412" y="0"/>
                    <a:pt x="73723" y="0"/>
                  </a:cubicBezTo>
                  <a:cubicBezTo>
                    <a:pt x="33034" y="0"/>
                    <a:pt x="0" y="33034"/>
                    <a:pt x="0" y="73723"/>
                  </a:cubicBezTo>
                  <a:cubicBezTo>
                    <a:pt x="0" y="114412"/>
                    <a:pt x="33034" y="147447"/>
                    <a:pt x="73723" y="147447"/>
                  </a:cubicBezTo>
                  <a:close/>
                  <a:moveTo>
                    <a:pt x="98029" y="61254"/>
                  </a:moveTo>
                  <a:lnTo>
                    <a:pt x="74990" y="98115"/>
                  </a:lnTo>
                  <a:cubicBezTo>
                    <a:pt x="73781" y="100045"/>
                    <a:pt x="71707" y="101254"/>
                    <a:pt x="69432" y="101370"/>
                  </a:cubicBezTo>
                  <a:cubicBezTo>
                    <a:pt x="67157" y="101485"/>
                    <a:pt x="64969" y="100448"/>
                    <a:pt x="63615" y="98605"/>
                  </a:cubicBezTo>
                  <a:lnTo>
                    <a:pt x="49792" y="80174"/>
                  </a:lnTo>
                  <a:cubicBezTo>
                    <a:pt x="47488" y="77122"/>
                    <a:pt x="48122" y="72802"/>
                    <a:pt x="51174" y="70498"/>
                  </a:cubicBezTo>
                  <a:cubicBezTo>
                    <a:pt x="54227" y="68194"/>
                    <a:pt x="58547" y="68828"/>
                    <a:pt x="60851" y="71880"/>
                  </a:cubicBezTo>
                  <a:lnTo>
                    <a:pt x="68626" y="82248"/>
                  </a:lnTo>
                  <a:lnTo>
                    <a:pt x="86308" y="53939"/>
                  </a:lnTo>
                  <a:cubicBezTo>
                    <a:pt x="88324" y="50714"/>
                    <a:pt x="92586" y="49706"/>
                    <a:pt x="95840" y="51750"/>
                  </a:cubicBezTo>
                  <a:cubicBezTo>
                    <a:pt x="99095" y="53795"/>
                    <a:pt x="100074" y="58028"/>
                    <a:pt x="98029" y="61283"/>
                  </a:cubicBezTo>
                  <a:close/>
                </a:path>
              </a:pathLst>
            </a:custGeom>
            <a:solidFill>
              <a:srgbClr val="4299E1"/>
            </a:solidFill>
            <a:ln/>
          </p:spPr>
        </p:sp>
        <p:sp>
          <p:nvSpPr>
            <p:cNvPr id="51" name="Text 49"/>
            <p:cNvSpPr/>
            <p:nvPr/>
          </p:nvSpPr>
          <p:spPr>
            <a:xfrm>
              <a:off x="6644485" y="5577806"/>
              <a:ext cx="5454539" cy="20635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>
                <a:lnSpc>
                  <a:spcPct val="120000"/>
                </a:lnSpc>
              </a:pPr>
              <a:r>
                <a:rPr lang="en-US" sz="1016" dirty="0">
                  <a:solidFill>
                    <a:srgbClr val="FFFFFF"/>
                  </a:solidFill>
                  <a:latin typeface="MiSans" pitchFamily="34" charset="0"/>
                  <a:ea typeface="MiSans" pitchFamily="34" charset="-122"/>
                  <a:cs typeface="MiSans" pitchFamily="34" charset="-120"/>
                </a:rPr>
                <a:t>Повышением активности граждан</a:t>
              </a:r>
              <a:endParaRPr lang="en-US" sz="1600" dirty="0"/>
            </a:p>
          </p:txBody>
        </p:sp>
      </p:grpSp>
      <p:sp>
        <p:nvSpPr>
          <p:cNvPr id="57" name="Shape 5">
            <a:extLst>
              <a:ext uri="{FF2B5EF4-FFF2-40B4-BE49-F238E27FC236}">
                <a16:creationId xmlns:a16="http://schemas.microsoft.com/office/drawing/2014/main" id="{8D3A3A38-B86D-1A12-936A-9E5C60F292E9}"/>
              </a:ext>
            </a:extLst>
          </p:cNvPr>
          <p:cNvSpPr/>
          <p:nvPr/>
        </p:nvSpPr>
        <p:spPr>
          <a:xfrm>
            <a:off x="415028" y="1072410"/>
            <a:ext cx="5704368" cy="3203584"/>
          </a:xfrm>
          <a:prstGeom prst="roundRect">
            <a:avLst>
              <a:gd name="adj" fmla="val 4412"/>
            </a:avLst>
          </a:prstGeom>
          <a:solidFill>
            <a:srgbClr val="FFFFFF"/>
          </a:solidFill>
          <a:ln/>
          <a:effectLst>
            <a:outerShdw blurRad="55293" dist="36862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58" name="Shape 6">
            <a:extLst>
              <a:ext uri="{FF2B5EF4-FFF2-40B4-BE49-F238E27FC236}">
                <a16:creationId xmlns:a16="http://schemas.microsoft.com/office/drawing/2014/main" id="{16B28A1F-ECE5-0678-DED0-DDFDB5069293}"/>
              </a:ext>
            </a:extLst>
          </p:cNvPr>
          <p:cNvSpPr/>
          <p:nvPr/>
        </p:nvSpPr>
        <p:spPr>
          <a:xfrm>
            <a:off x="485598" y="1261000"/>
            <a:ext cx="207347" cy="184308"/>
          </a:xfrm>
          <a:custGeom>
            <a:avLst/>
            <a:gdLst/>
            <a:ahLst/>
            <a:cxnLst/>
            <a:rect l="l" t="t" r="r" b="b"/>
            <a:pathLst>
              <a:path w="207347" h="184308">
                <a:moveTo>
                  <a:pt x="0" y="46077"/>
                </a:moveTo>
                <a:cubicBezTo>
                  <a:pt x="0" y="33370"/>
                  <a:pt x="10331" y="23039"/>
                  <a:pt x="23039" y="23039"/>
                </a:cubicBezTo>
                <a:lnTo>
                  <a:pt x="184308" y="23039"/>
                </a:lnTo>
                <a:cubicBezTo>
                  <a:pt x="197016" y="23039"/>
                  <a:pt x="207347" y="33370"/>
                  <a:pt x="207347" y="46077"/>
                </a:cubicBezTo>
                <a:lnTo>
                  <a:pt x="207347" y="138231"/>
                </a:lnTo>
                <a:cubicBezTo>
                  <a:pt x="207347" y="150938"/>
                  <a:pt x="197016" y="161270"/>
                  <a:pt x="184308" y="161270"/>
                </a:cubicBezTo>
                <a:lnTo>
                  <a:pt x="23039" y="161270"/>
                </a:lnTo>
                <a:cubicBezTo>
                  <a:pt x="10331" y="161270"/>
                  <a:pt x="0" y="150938"/>
                  <a:pt x="0" y="138231"/>
                </a:cubicBezTo>
                <a:lnTo>
                  <a:pt x="0" y="46077"/>
                </a:lnTo>
                <a:close/>
                <a:moveTo>
                  <a:pt x="23039" y="57596"/>
                </a:moveTo>
                <a:lnTo>
                  <a:pt x="23039" y="69116"/>
                </a:lnTo>
                <a:cubicBezTo>
                  <a:pt x="23039" y="75487"/>
                  <a:pt x="28186" y="80635"/>
                  <a:pt x="34558" y="80635"/>
                </a:cubicBezTo>
                <a:lnTo>
                  <a:pt x="92154" y="80635"/>
                </a:lnTo>
                <a:cubicBezTo>
                  <a:pt x="98526" y="80635"/>
                  <a:pt x="103673" y="75487"/>
                  <a:pt x="103673" y="69116"/>
                </a:cubicBezTo>
                <a:lnTo>
                  <a:pt x="103673" y="57596"/>
                </a:lnTo>
                <a:cubicBezTo>
                  <a:pt x="103673" y="51225"/>
                  <a:pt x="98526" y="46077"/>
                  <a:pt x="92154" y="46077"/>
                </a:cubicBezTo>
                <a:lnTo>
                  <a:pt x="34558" y="46077"/>
                </a:lnTo>
                <a:cubicBezTo>
                  <a:pt x="28186" y="46077"/>
                  <a:pt x="23039" y="51225"/>
                  <a:pt x="23039" y="57596"/>
                </a:cubicBezTo>
                <a:close/>
                <a:moveTo>
                  <a:pt x="31678" y="126712"/>
                </a:moveTo>
                <a:cubicBezTo>
                  <a:pt x="26890" y="126712"/>
                  <a:pt x="23039" y="130564"/>
                  <a:pt x="23039" y="135351"/>
                </a:cubicBezTo>
                <a:cubicBezTo>
                  <a:pt x="23039" y="140139"/>
                  <a:pt x="26890" y="143991"/>
                  <a:pt x="31678" y="143991"/>
                </a:cubicBezTo>
                <a:lnTo>
                  <a:pt x="80635" y="143991"/>
                </a:lnTo>
                <a:cubicBezTo>
                  <a:pt x="85423" y="143991"/>
                  <a:pt x="89274" y="140139"/>
                  <a:pt x="89274" y="135351"/>
                </a:cubicBezTo>
                <a:cubicBezTo>
                  <a:pt x="89274" y="130564"/>
                  <a:pt x="85423" y="126712"/>
                  <a:pt x="80635" y="126712"/>
                </a:cubicBezTo>
                <a:lnTo>
                  <a:pt x="31678" y="126712"/>
                </a:lnTo>
                <a:close/>
                <a:moveTo>
                  <a:pt x="123832" y="126712"/>
                </a:moveTo>
                <a:cubicBezTo>
                  <a:pt x="119045" y="126712"/>
                  <a:pt x="115193" y="130564"/>
                  <a:pt x="115193" y="135351"/>
                </a:cubicBezTo>
                <a:cubicBezTo>
                  <a:pt x="115193" y="140139"/>
                  <a:pt x="119045" y="143991"/>
                  <a:pt x="123832" y="143991"/>
                </a:cubicBezTo>
                <a:lnTo>
                  <a:pt x="175669" y="143991"/>
                </a:lnTo>
                <a:cubicBezTo>
                  <a:pt x="180457" y="143991"/>
                  <a:pt x="184308" y="140139"/>
                  <a:pt x="184308" y="135351"/>
                </a:cubicBezTo>
                <a:cubicBezTo>
                  <a:pt x="184308" y="130564"/>
                  <a:pt x="180457" y="126712"/>
                  <a:pt x="175669" y="126712"/>
                </a:cubicBezTo>
                <a:lnTo>
                  <a:pt x="123832" y="126712"/>
                </a:lnTo>
                <a:close/>
                <a:moveTo>
                  <a:pt x="178549" y="69116"/>
                </a:moveTo>
                <a:cubicBezTo>
                  <a:pt x="178549" y="56400"/>
                  <a:pt x="168226" y="46077"/>
                  <a:pt x="155510" y="46077"/>
                </a:cubicBezTo>
                <a:cubicBezTo>
                  <a:pt x="142795" y="46077"/>
                  <a:pt x="132472" y="56400"/>
                  <a:pt x="132472" y="69116"/>
                </a:cubicBezTo>
                <a:cubicBezTo>
                  <a:pt x="132472" y="81831"/>
                  <a:pt x="142795" y="92154"/>
                  <a:pt x="155510" y="92154"/>
                </a:cubicBezTo>
                <a:cubicBezTo>
                  <a:pt x="168226" y="92154"/>
                  <a:pt x="178549" y="81831"/>
                  <a:pt x="178549" y="69116"/>
                </a:cubicBezTo>
                <a:close/>
                <a:moveTo>
                  <a:pt x="31678" y="112313"/>
                </a:moveTo>
                <a:cubicBezTo>
                  <a:pt x="36446" y="112313"/>
                  <a:pt x="40317" y="108442"/>
                  <a:pt x="40317" y="103673"/>
                </a:cubicBezTo>
                <a:cubicBezTo>
                  <a:pt x="40317" y="98905"/>
                  <a:pt x="36446" y="95034"/>
                  <a:pt x="31678" y="95034"/>
                </a:cubicBezTo>
                <a:cubicBezTo>
                  <a:pt x="26910" y="95034"/>
                  <a:pt x="23039" y="98905"/>
                  <a:pt x="23039" y="103673"/>
                </a:cubicBezTo>
                <a:cubicBezTo>
                  <a:pt x="23039" y="108442"/>
                  <a:pt x="26910" y="112313"/>
                  <a:pt x="31678" y="112313"/>
                </a:cubicBezTo>
                <a:close/>
                <a:moveTo>
                  <a:pt x="69116" y="103673"/>
                </a:moveTo>
                <a:cubicBezTo>
                  <a:pt x="69116" y="98905"/>
                  <a:pt x="65244" y="95034"/>
                  <a:pt x="60476" y="95034"/>
                </a:cubicBezTo>
                <a:cubicBezTo>
                  <a:pt x="55708" y="95034"/>
                  <a:pt x="51837" y="98905"/>
                  <a:pt x="51837" y="103673"/>
                </a:cubicBezTo>
                <a:cubicBezTo>
                  <a:pt x="51837" y="108442"/>
                  <a:pt x="55708" y="112313"/>
                  <a:pt x="60476" y="112313"/>
                </a:cubicBezTo>
                <a:cubicBezTo>
                  <a:pt x="65244" y="112313"/>
                  <a:pt x="69116" y="108442"/>
                  <a:pt x="69116" y="103673"/>
                </a:cubicBezTo>
                <a:close/>
                <a:moveTo>
                  <a:pt x="89274" y="112313"/>
                </a:moveTo>
                <a:cubicBezTo>
                  <a:pt x="94043" y="112313"/>
                  <a:pt x="97914" y="108442"/>
                  <a:pt x="97914" y="103673"/>
                </a:cubicBezTo>
                <a:cubicBezTo>
                  <a:pt x="97914" y="98905"/>
                  <a:pt x="94043" y="95034"/>
                  <a:pt x="89274" y="95034"/>
                </a:cubicBezTo>
                <a:cubicBezTo>
                  <a:pt x="84506" y="95034"/>
                  <a:pt x="80635" y="98905"/>
                  <a:pt x="80635" y="103673"/>
                </a:cubicBezTo>
                <a:cubicBezTo>
                  <a:pt x="80635" y="108442"/>
                  <a:pt x="84506" y="112313"/>
                  <a:pt x="89274" y="112313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59" name="Text 7">
            <a:extLst>
              <a:ext uri="{FF2B5EF4-FFF2-40B4-BE49-F238E27FC236}">
                <a16:creationId xmlns:a16="http://schemas.microsoft.com/office/drawing/2014/main" id="{1BDB8782-0B5D-B365-4C02-1FC4EC814927}"/>
              </a:ext>
            </a:extLst>
          </p:cNvPr>
          <p:cNvSpPr/>
          <p:nvPr/>
        </p:nvSpPr>
        <p:spPr>
          <a:xfrm>
            <a:off x="781498" y="1205088"/>
            <a:ext cx="5182392" cy="2773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ru-RU" sz="1451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Формы проведения информационно-разъяснительной работы</a:t>
            </a:r>
          </a:p>
        </p:txBody>
      </p:sp>
      <p:graphicFrame>
        <p:nvGraphicFramePr>
          <p:cNvPr id="61" name="Таблица 60">
            <a:extLst>
              <a:ext uri="{FF2B5EF4-FFF2-40B4-BE49-F238E27FC236}">
                <a16:creationId xmlns:a16="http://schemas.microsoft.com/office/drawing/2014/main" id="{5376BBCB-D013-7745-9309-EDAC60CCBA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6964720"/>
              </p:ext>
            </p:extLst>
          </p:nvPr>
        </p:nvGraphicFramePr>
        <p:xfrm>
          <a:off x="726072" y="1611468"/>
          <a:ext cx="5182392" cy="2012086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844090">
                  <a:extLst>
                    <a:ext uri="{9D8B030D-6E8A-4147-A177-3AD203B41FA5}">
                      <a16:colId xmlns:a16="http://schemas.microsoft.com/office/drawing/2014/main" val="3954621739"/>
                    </a:ext>
                  </a:extLst>
                </a:gridCol>
                <a:gridCol w="821410">
                  <a:extLst>
                    <a:ext uri="{9D8B030D-6E8A-4147-A177-3AD203B41FA5}">
                      <a16:colId xmlns:a16="http://schemas.microsoft.com/office/drawing/2014/main" val="951986174"/>
                    </a:ext>
                  </a:extLst>
                </a:gridCol>
                <a:gridCol w="728420">
                  <a:extLst>
                    <a:ext uri="{9D8B030D-6E8A-4147-A177-3AD203B41FA5}">
                      <a16:colId xmlns:a16="http://schemas.microsoft.com/office/drawing/2014/main" val="457097963"/>
                    </a:ext>
                  </a:extLst>
                </a:gridCol>
                <a:gridCol w="788472">
                  <a:extLst>
                    <a:ext uri="{9D8B030D-6E8A-4147-A177-3AD203B41FA5}">
                      <a16:colId xmlns:a16="http://schemas.microsoft.com/office/drawing/2014/main" val="2236167486"/>
                    </a:ext>
                  </a:extLst>
                </a:gridCol>
              </a:tblGrid>
              <a:tr h="2531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Мероприятие</a:t>
                      </a:r>
                      <a:endParaRPr lang="ru-RU" sz="10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2B6CB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2023</a:t>
                      </a:r>
                      <a:endParaRPr lang="ru-KZ" sz="10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2B6CB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2024</a:t>
                      </a:r>
                      <a:endParaRPr lang="ru-KZ" sz="10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2B6CB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2025</a:t>
                      </a:r>
                      <a:endParaRPr lang="ru-KZ" sz="10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2B6C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305903"/>
                  </a:ext>
                </a:extLst>
              </a:tr>
              <a:tr h="248821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 dirty="0">
                          <a:effectLst/>
                        </a:rPr>
                        <a:t>Публикации в печатных и электронных СМИ</a:t>
                      </a:r>
                      <a:endParaRPr lang="ru-RU" sz="1000" b="0" i="0" u="none" strike="noStrike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>
                          <a:effectLst/>
                        </a:rPr>
                        <a:t>502</a:t>
                      </a:r>
                      <a:endParaRPr lang="ru-KZ" sz="1000" b="0" i="0" u="none" strike="noStrike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>
                          <a:effectLst/>
                        </a:rPr>
                        <a:t>313</a:t>
                      </a:r>
                      <a:endParaRPr lang="ru-KZ" sz="1000" b="0" i="0" u="none" strike="noStrike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>
                          <a:effectLst/>
                        </a:rPr>
                        <a:t>188</a:t>
                      </a:r>
                      <a:endParaRPr lang="ru-KZ" sz="1000" b="0" i="0" u="none" strike="noStrike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8725573"/>
                  </a:ext>
                </a:extLst>
              </a:tr>
              <a:tr h="263471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 dirty="0">
                          <a:effectLst/>
                        </a:rPr>
                        <a:t>Выступления на ТВ, Радио и социальных сетях</a:t>
                      </a:r>
                      <a:endParaRPr lang="ru-RU" sz="1000" b="0" i="0" u="none" strike="noStrike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 dirty="0">
                          <a:effectLst/>
                        </a:rPr>
                        <a:t>128</a:t>
                      </a:r>
                      <a:endParaRPr lang="ru-KZ" sz="1000" b="0" i="0" u="none" strike="noStrike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>
                          <a:effectLst/>
                        </a:rPr>
                        <a:t>66</a:t>
                      </a:r>
                      <a:endParaRPr lang="ru-KZ" sz="1000" b="0" i="0" u="none" strike="noStrike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 dirty="0">
                          <a:effectLst/>
                        </a:rPr>
                        <a:t>89</a:t>
                      </a:r>
                      <a:endParaRPr lang="ru-KZ" sz="1000" b="0" i="0" u="none" strike="noStrike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25401863"/>
                  </a:ext>
                </a:extLst>
              </a:tr>
              <a:tr h="356461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 dirty="0">
                          <a:effectLst/>
                        </a:rPr>
                        <a:t>Семинары, брифинги, круглые столы, онлайн-конференции и заседания комиссий</a:t>
                      </a:r>
                      <a:endParaRPr lang="ru-RU" sz="1000" b="0" i="0" u="none" strike="noStrike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 dirty="0">
                          <a:effectLst/>
                        </a:rPr>
                        <a:t>154</a:t>
                      </a:r>
                      <a:endParaRPr lang="ru-KZ" sz="1000" b="0" i="0" u="none" strike="noStrike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 dirty="0">
                          <a:effectLst/>
                        </a:rPr>
                        <a:t>137</a:t>
                      </a:r>
                      <a:endParaRPr lang="ru-KZ" sz="1000" b="0" i="0" u="none" strike="noStrike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 dirty="0">
                          <a:effectLst/>
                        </a:rPr>
                        <a:t>91</a:t>
                      </a:r>
                      <a:endParaRPr lang="ru-KZ" sz="1000" b="0" i="0" u="none" strike="noStrike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44661359"/>
                  </a:ext>
                </a:extLst>
              </a:tr>
              <a:tr h="166115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</a:rPr>
                        <a:t>Дни открытых дверей</a:t>
                      </a:r>
                      <a:endParaRPr lang="ru-RU" sz="1000" b="0" i="0" u="none" strike="noStrike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>
                          <a:effectLst/>
                        </a:rPr>
                        <a:t>79</a:t>
                      </a:r>
                      <a:endParaRPr lang="ru-KZ" sz="1000" b="0" i="0" u="none" strike="noStrike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 dirty="0">
                          <a:effectLst/>
                        </a:rPr>
                        <a:t>75</a:t>
                      </a:r>
                      <a:endParaRPr lang="ru-KZ" sz="1000" b="0" i="0" u="none" strike="noStrike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>
                          <a:effectLst/>
                        </a:rPr>
                        <a:t>59</a:t>
                      </a:r>
                      <a:endParaRPr lang="ru-KZ" sz="1000" b="0" i="0" u="none" strike="noStrike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47154550"/>
                  </a:ext>
                </a:extLst>
              </a:tr>
              <a:tr h="205844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 dirty="0">
                          <a:effectLst/>
                        </a:rPr>
                        <a:t>Мероприятия по ИРР (онлайн/офлайн лекции)</a:t>
                      </a:r>
                      <a:endParaRPr lang="ru-RU" sz="1000" b="0" i="0" u="none" strike="noStrike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>
                          <a:effectLst/>
                        </a:rPr>
                        <a:t>5 030</a:t>
                      </a:r>
                      <a:endParaRPr lang="ru-KZ" sz="1000" b="0" i="0" u="none" strike="noStrike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 dirty="0">
                          <a:effectLst/>
                        </a:rPr>
                        <a:t>3854</a:t>
                      </a:r>
                      <a:endParaRPr lang="ru-KZ" sz="1000" b="0" i="0" u="none" strike="noStrike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 dirty="0">
                          <a:effectLst/>
                        </a:rPr>
                        <a:t>3057</a:t>
                      </a:r>
                      <a:endParaRPr lang="ru-KZ" sz="1000" b="0" i="0" u="none" strike="noStrike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18493835"/>
                  </a:ext>
                </a:extLst>
              </a:tr>
              <a:tr h="166115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</a:rPr>
                        <a:t>Консультации по телефону</a:t>
                      </a:r>
                      <a:endParaRPr lang="ru-RU" sz="1000" b="0" i="0" u="none" strike="noStrike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 dirty="0">
                          <a:effectLst/>
                        </a:rPr>
                        <a:t>50 639</a:t>
                      </a:r>
                      <a:endParaRPr lang="ru-KZ" sz="1000" b="0" i="0" u="none" strike="noStrike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 dirty="0">
                          <a:effectLst/>
                        </a:rPr>
                        <a:t>52 830</a:t>
                      </a:r>
                      <a:endParaRPr lang="ru-KZ" sz="1000" b="0" i="0" u="none" strike="noStrike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 dirty="0">
                          <a:effectLst/>
                        </a:rPr>
                        <a:t>65 355 </a:t>
                      </a:r>
                      <a:endParaRPr lang="ru-KZ" sz="1000" b="0" i="0" u="none" strike="noStrike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5316368"/>
                  </a:ext>
                </a:extLst>
              </a:tr>
              <a:tr h="166115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>
                          <a:effectLst/>
                        </a:rPr>
                        <a:t>Консультации (прием граждан)</a:t>
                      </a:r>
                      <a:endParaRPr lang="ru-RU" sz="1000" b="0" i="0" u="none" strike="noStrike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>
                          <a:effectLst/>
                        </a:rPr>
                        <a:t>5 440</a:t>
                      </a:r>
                      <a:endParaRPr lang="ru-KZ" sz="1000" b="0" i="0" u="none" strike="noStrike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>
                          <a:effectLst/>
                        </a:rPr>
                        <a:t>10 003</a:t>
                      </a:r>
                      <a:endParaRPr lang="ru-KZ" sz="1000" b="0" i="0" u="none" strike="noStrike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12 183</a:t>
                      </a:r>
                      <a:r>
                        <a:rPr lang="ru-KZ" sz="1000" u="none" strike="noStrike" dirty="0">
                          <a:effectLst/>
                        </a:rPr>
                        <a:t> </a:t>
                      </a:r>
                      <a:endParaRPr lang="ru-KZ" sz="1000" b="0" i="0" u="none" strike="noStrike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121597974"/>
                  </a:ext>
                </a:extLst>
              </a:tr>
              <a:tr h="185964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u="none" strike="noStrike" dirty="0">
                          <a:effectLst/>
                        </a:rPr>
                        <a:t>*Публикации в социальных сетях (</a:t>
                      </a:r>
                      <a:r>
                        <a:rPr lang="ru-RU" sz="1000" u="none" strike="noStrike" dirty="0" err="1">
                          <a:effectLst/>
                        </a:rPr>
                        <a:t>сторис</a:t>
                      </a:r>
                      <a:r>
                        <a:rPr lang="ru-RU" sz="1000" u="none" strike="noStrike" dirty="0">
                          <a:effectLst/>
                        </a:rPr>
                        <a:t>, </a:t>
                      </a:r>
                      <a:r>
                        <a:rPr lang="ru-RU" sz="1000" u="none" strike="noStrike" dirty="0" err="1">
                          <a:effectLst/>
                        </a:rPr>
                        <a:t>рилсы</a:t>
                      </a:r>
                      <a:r>
                        <a:rPr lang="ru-RU" sz="1000" u="none" strike="noStrike" dirty="0">
                          <a:effectLst/>
                        </a:rPr>
                        <a:t>)</a:t>
                      </a:r>
                      <a:endParaRPr lang="ru-RU" sz="1000" b="0" i="0" u="none" strike="noStrike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 dirty="0">
                          <a:effectLst/>
                        </a:rPr>
                        <a:t>3 386</a:t>
                      </a:r>
                      <a:endParaRPr lang="ru-KZ" sz="1000" b="0" i="0" u="none" strike="noStrike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>
                          <a:effectLst/>
                        </a:rPr>
                        <a:t>906</a:t>
                      </a:r>
                      <a:endParaRPr lang="ru-KZ" sz="1000" b="0" i="0" u="none" strike="noStrike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 dirty="0">
                          <a:effectLst/>
                        </a:rPr>
                        <a:t>540</a:t>
                      </a:r>
                      <a:endParaRPr lang="ru-KZ" sz="1000" b="0" i="0" u="none" strike="noStrike" dirty="0">
                        <a:solidFill>
                          <a:srgbClr val="0070C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96912544"/>
                  </a:ext>
                </a:extLst>
              </a:tr>
            </a:tbl>
          </a:graphicData>
        </a:graphic>
      </p:graphicFrame>
      <p:sp>
        <p:nvSpPr>
          <p:cNvPr id="62" name="TextBox 61">
            <a:extLst>
              <a:ext uri="{FF2B5EF4-FFF2-40B4-BE49-F238E27FC236}">
                <a16:creationId xmlns:a16="http://schemas.microsoft.com/office/drawing/2014/main" id="{F9FF0A05-FF0D-1A26-E8DB-6C05814A9C1E}"/>
              </a:ext>
            </a:extLst>
          </p:cNvPr>
          <p:cNvSpPr txBox="1"/>
          <p:nvPr/>
        </p:nvSpPr>
        <p:spPr>
          <a:xfrm>
            <a:off x="629097" y="3702336"/>
            <a:ext cx="52793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>
                <a:solidFill>
                  <a:srgbClr val="2B6C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</a:t>
            </a:r>
            <a:r>
              <a:rPr lang="ru-RU" sz="800" i="1" dirty="0">
                <a:solidFill>
                  <a:srgbClr val="2B6C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повышения качества контента ведется единый официальный аккаунт Фонда (страницы филиалов закрыты), это объясняет  уменьшение публикаций в социальных сетях .</a:t>
            </a:r>
            <a:endParaRPr lang="ru-KZ" sz="800" i="1" dirty="0">
              <a:solidFill>
                <a:srgbClr val="2B6CB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Text 2">
            <a:extLst>
              <a:ext uri="{FF2B5EF4-FFF2-40B4-BE49-F238E27FC236}">
                <a16:creationId xmlns:a16="http://schemas.microsoft.com/office/drawing/2014/main" id="{4529D169-D89C-4659-87A5-0752C0426EBE}"/>
              </a:ext>
            </a:extLst>
          </p:cNvPr>
          <p:cNvSpPr/>
          <p:nvPr/>
        </p:nvSpPr>
        <p:spPr>
          <a:xfrm>
            <a:off x="896920" y="259382"/>
            <a:ext cx="109632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b="1" kern="0" spc="53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РАЗДЕЛ 0</a:t>
            </a:r>
            <a:r>
              <a:rPr lang="ru-RU" sz="1000" b="1" kern="0" spc="53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2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Text 52">
            <a:extLst>
              <a:ext uri="{FF2B5EF4-FFF2-40B4-BE49-F238E27FC236}">
                <a16:creationId xmlns:a16="http://schemas.microsoft.com/office/drawing/2014/main" id="{F9D1518C-1D86-46CB-A41B-6E7650647567}"/>
              </a:ext>
            </a:extLst>
          </p:cNvPr>
          <p:cNvSpPr/>
          <p:nvPr/>
        </p:nvSpPr>
        <p:spPr>
          <a:xfrm>
            <a:off x="11680904" y="6563478"/>
            <a:ext cx="202739" cy="184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19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Shape 49">
            <a:extLst>
              <a:ext uri="{FF2B5EF4-FFF2-40B4-BE49-F238E27FC236}">
                <a16:creationId xmlns:a16="http://schemas.microsoft.com/office/drawing/2014/main" id="{44C4D280-5DB7-4FA7-8B5D-9D5872CEB3B0}"/>
              </a:ext>
            </a:extLst>
          </p:cNvPr>
          <p:cNvSpPr/>
          <p:nvPr/>
        </p:nvSpPr>
        <p:spPr>
          <a:xfrm>
            <a:off x="541392" y="6407032"/>
            <a:ext cx="100013" cy="133350"/>
          </a:xfrm>
          <a:custGeom>
            <a:avLst/>
            <a:gdLst/>
            <a:ahLst/>
            <a:cxnLst/>
            <a:rect l="l" t="t" r="r" b="b"/>
            <a:pathLst>
              <a:path w="100013" h="133350">
                <a:moveTo>
                  <a:pt x="16669" y="0"/>
                </a:moveTo>
                <a:cubicBezTo>
                  <a:pt x="7475" y="0"/>
                  <a:pt x="0" y="7475"/>
                  <a:pt x="0" y="16669"/>
                </a:cubicBezTo>
                <a:lnTo>
                  <a:pt x="0" y="116681"/>
                </a:lnTo>
                <a:cubicBezTo>
                  <a:pt x="0" y="125875"/>
                  <a:pt x="7475" y="133350"/>
                  <a:pt x="16669" y="133350"/>
                </a:cubicBezTo>
                <a:lnTo>
                  <a:pt x="83344" y="133350"/>
                </a:lnTo>
                <a:cubicBezTo>
                  <a:pt x="92538" y="133350"/>
                  <a:pt x="100013" y="125875"/>
                  <a:pt x="100013" y="116681"/>
                </a:cubicBezTo>
                <a:lnTo>
                  <a:pt x="100013" y="16669"/>
                </a:lnTo>
                <a:cubicBezTo>
                  <a:pt x="100013" y="7475"/>
                  <a:pt x="92538" y="0"/>
                  <a:pt x="83344" y="0"/>
                </a:cubicBezTo>
                <a:lnTo>
                  <a:pt x="16669" y="0"/>
                </a:lnTo>
                <a:close/>
                <a:moveTo>
                  <a:pt x="45839" y="91678"/>
                </a:moveTo>
                <a:lnTo>
                  <a:pt x="54173" y="91678"/>
                </a:lnTo>
                <a:cubicBezTo>
                  <a:pt x="58783" y="91678"/>
                  <a:pt x="62508" y="95403"/>
                  <a:pt x="62508" y="100013"/>
                </a:cubicBezTo>
                <a:lnTo>
                  <a:pt x="62508" y="120848"/>
                </a:lnTo>
                <a:lnTo>
                  <a:pt x="37505" y="120848"/>
                </a:lnTo>
                <a:lnTo>
                  <a:pt x="37505" y="100013"/>
                </a:lnTo>
                <a:cubicBezTo>
                  <a:pt x="37505" y="95403"/>
                  <a:pt x="41229" y="91678"/>
                  <a:pt x="45839" y="91678"/>
                </a:cubicBezTo>
                <a:close/>
                <a:moveTo>
                  <a:pt x="25003" y="29170"/>
                </a:moveTo>
                <a:cubicBezTo>
                  <a:pt x="25003" y="26878"/>
                  <a:pt x="26878" y="25003"/>
                  <a:pt x="29170" y="25003"/>
                </a:cubicBezTo>
                <a:lnTo>
                  <a:pt x="37505" y="25003"/>
                </a:lnTo>
                <a:cubicBezTo>
                  <a:pt x="39797" y="25003"/>
                  <a:pt x="41672" y="26878"/>
                  <a:pt x="41672" y="29170"/>
                </a:cubicBezTo>
                <a:lnTo>
                  <a:pt x="41672" y="37505"/>
                </a:lnTo>
                <a:cubicBezTo>
                  <a:pt x="41672" y="39797"/>
                  <a:pt x="39797" y="41672"/>
                  <a:pt x="37505" y="41672"/>
                </a:cubicBezTo>
                <a:lnTo>
                  <a:pt x="29170" y="41672"/>
                </a:lnTo>
                <a:cubicBezTo>
                  <a:pt x="26878" y="41672"/>
                  <a:pt x="25003" y="39797"/>
                  <a:pt x="25003" y="37505"/>
                </a:cubicBezTo>
                <a:lnTo>
                  <a:pt x="25003" y="29170"/>
                </a:lnTo>
                <a:close/>
                <a:moveTo>
                  <a:pt x="62508" y="25003"/>
                </a:moveTo>
                <a:lnTo>
                  <a:pt x="70842" y="25003"/>
                </a:lnTo>
                <a:cubicBezTo>
                  <a:pt x="73134" y="25003"/>
                  <a:pt x="75009" y="26878"/>
                  <a:pt x="75009" y="29170"/>
                </a:cubicBezTo>
                <a:lnTo>
                  <a:pt x="75009" y="37505"/>
                </a:lnTo>
                <a:cubicBezTo>
                  <a:pt x="75009" y="39797"/>
                  <a:pt x="73134" y="41672"/>
                  <a:pt x="70842" y="41672"/>
                </a:cubicBezTo>
                <a:lnTo>
                  <a:pt x="62508" y="41672"/>
                </a:lnTo>
                <a:cubicBezTo>
                  <a:pt x="60216" y="41672"/>
                  <a:pt x="58341" y="39797"/>
                  <a:pt x="58341" y="37505"/>
                </a:cubicBezTo>
                <a:lnTo>
                  <a:pt x="58341" y="29170"/>
                </a:lnTo>
                <a:cubicBezTo>
                  <a:pt x="58341" y="26878"/>
                  <a:pt x="60216" y="25003"/>
                  <a:pt x="62508" y="25003"/>
                </a:cubicBezTo>
                <a:close/>
                <a:moveTo>
                  <a:pt x="25003" y="62508"/>
                </a:moveTo>
                <a:cubicBezTo>
                  <a:pt x="25003" y="60216"/>
                  <a:pt x="26878" y="58341"/>
                  <a:pt x="29170" y="58341"/>
                </a:cubicBezTo>
                <a:lnTo>
                  <a:pt x="37505" y="58341"/>
                </a:lnTo>
                <a:cubicBezTo>
                  <a:pt x="39797" y="58341"/>
                  <a:pt x="41672" y="60216"/>
                  <a:pt x="41672" y="62508"/>
                </a:cubicBezTo>
                <a:lnTo>
                  <a:pt x="41672" y="70842"/>
                </a:lnTo>
                <a:cubicBezTo>
                  <a:pt x="41672" y="73134"/>
                  <a:pt x="39797" y="75009"/>
                  <a:pt x="37505" y="75009"/>
                </a:cubicBezTo>
                <a:lnTo>
                  <a:pt x="29170" y="75009"/>
                </a:lnTo>
                <a:cubicBezTo>
                  <a:pt x="26878" y="75009"/>
                  <a:pt x="25003" y="73134"/>
                  <a:pt x="25003" y="70842"/>
                </a:cubicBezTo>
                <a:lnTo>
                  <a:pt x="25003" y="62508"/>
                </a:lnTo>
                <a:close/>
                <a:moveTo>
                  <a:pt x="62508" y="58341"/>
                </a:moveTo>
                <a:lnTo>
                  <a:pt x="70842" y="58341"/>
                </a:lnTo>
                <a:cubicBezTo>
                  <a:pt x="73134" y="58341"/>
                  <a:pt x="75009" y="60216"/>
                  <a:pt x="75009" y="62508"/>
                </a:cubicBezTo>
                <a:lnTo>
                  <a:pt x="75009" y="70842"/>
                </a:lnTo>
                <a:cubicBezTo>
                  <a:pt x="75009" y="73134"/>
                  <a:pt x="73134" y="75009"/>
                  <a:pt x="70842" y="75009"/>
                </a:cubicBezTo>
                <a:lnTo>
                  <a:pt x="62508" y="75009"/>
                </a:lnTo>
                <a:cubicBezTo>
                  <a:pt x="60216" y="75009"/>
                  <a:pt x="58341" y="73134"/>
                  <a:pt x="58341" y="70842"/>
                </a:cubicBezTo>
                <a:lnTo>
                  <a:pt x="58341" y="62508"/>
                </a:lnTo>
                <a:cubicBezTo>
                  <a:pt x="58341" y="60216"/>
                  <a:pt x="60216" y="58341"/>
                  <a:pt x="62508" y="58341"/>
                </a:cubicBezTo>
                <a:close/>
              </a:path>
            </a:pathLst>
          </a:custGeom>
          <a:solidFill>
            <a:srgbClr val="2B6CB0"/>
          </a:solidFill>
          <a:ln/>
        </p:spPr>
      </p:sp>
      <p:sp>
        <p:nvSpPr>
          <p:cNvPr id="66" name="Text 50">
            <a:extLst>
              <a:ext uri="{FF2B5EF4-FFF2-40B4-BE49-F238E27FC236}">
                <a16:creationId xmlns:a16="http://schemas.microsoft.com/office/drawing/2014/main" id="{48721910-DD97-401B-BBF3-872D5B4D66F6}"/>
              </a:ext>
            </a:extLst>
          </p:cNvPr>
          <p:cNvSpPr/>
          <p:nvPr/>
        </p:nvSpPr>
        <p:spPr>
          <a:xfrm>
            <a:off x="681120" y="6405495"/>
            <a:ext cx="828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crosoft JhengHei UI Light" panose="020B0304030504040204" pitchFamily="34" charset="-120"/>
                <a:cs typeface="Arial" panose="020B0604020202020204" pitchFamily="34" charset="0"/>
              </a:rPr>
              <a:t>АО «ГФСС»</a:t>
            </a:r>
            <a:endParaRPr lang="en-US" sz="1000" dirty="0">
              <a:latin typeface="Arial" panose="020B0604020202020204" pitchFamily="34" charset="0"/>
              <a:ea typeface="Microsoft JhengHei UI Light" panose="020B0304030504040204" pitchFamily="34" charset="-120"/>
              <a:cs typeface="Arial" panose="020B0604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4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9034CA-F0C0-1F41-E605-D3C314CA8E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3" name="Таблица 82">
            <a:extLst>
              <a:ext uri="{FF2B5EF4-FFF2-40B4-BE49-F238E27FC236}">
                <a16:creationId xmlns:a16="http://schemas.microsoft.com/office/drawing/2014/main" id="{7F2FF0A7-12B6-9270-FA25-0CBFA4D93E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7936796"/>
              </p:ext>
            </p:extLst>
          </p:nvPr>
        </p:nvGraphicFramePr>
        <p:xfrm>
          <a:off x="435971" y="4246982"/>
          <a:ext cx="7382453" cy="20076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21069">
                  <a:extLst>
                    <a:ext uri="{9D8B030D-6E8A-4147-A177-3AD203B41FA5}">
                      <a16:colId xmlns:a16="http://schemas.microsoft.com/office/drawing/2014/main" val="3568615525"/>
                    </a:ext>
                  </a:extLst>
                </a:gridCol>
                <a:gridCol w="779352">
                  <a:extLst>
                    <a:ext uri="{9D8B030D-6E8A-4147-A177-3AD203B41FA5}">
                      <a16:colId xmlns:a16="http://schemas.microsoft.com/office/drawing/2014/main" val="3873864738"/>
                    </a:ext>
                  </a:extLst>
                </a:gridCol>
                <a:gridCol w="968056">
                  <a:extLst>
                    <a:ext uri="{9D8B030D-6E8A-4147-A177-3AD203B41FA5}">
                      <a16:colId xmlns:a16="http://schemas.microsoft.com/office/drawing/2014/main" val="3017622110"/>
                    </a:ext>
                  </a:extLst>
                </a:gridCol>
                <a:gridCol w="787334">
                  <a:extLst>
                    <a:ext uri="{9D8B030D-6E8A-4147-A177-3AD203B41FA5}">
                      <a16:colId xmlns:a16="http://schemas.microsoft.com/office/drawing/2014/main" val="329678092"/>
                    </a:ext>
                  </a:extLst>
                </a:gridCol>
                <a:gridCol w="801306">
                  <a:extLst>
                    <a:ext uri="{9D8B030D-6E8A-4147-A177-3AD203B41FA5}">
                      <a16:colId xmlns:a16="http://schemas.microsoft.com/office/drawing/2014/main" val="818946542"/>
                    </a:ext>
                  </a:extLst>
                </a:gridCol>
                <a:gridCol w="981189">
                  <a:extLst>
                    <a:ext uri="{9D8B030D-6E8A-4147-A177-3AD203B41FA5}">
                      <a16:colId xmlns:a16="http://schemas.microsoft.com/office/drawing/2014/main" val="2536099230"/>
                    </a:ext>
                  </a:extLst>
                </a:gridCol>
                <a:gridCol w="556008">
                  <a:extLst>
                    <a:ext uri="{9D8B030D-6E8A-4147-A177-3AD203B41FA5}">
                      <a16:colId xmlns:a16="http://schemas.microsoft.com/office/drawing/2014/main" val="2879216879"/>
                    </a:ext>
                  </a:extLst>
                </a:gridCol>
                <a:gridCol w="654127">
                  <a:extLst>
                    <a:ext uri="{9D8B030D-6E8A-4147-A177-3AD203B41FA5}">
                      <a16:colId xmlns:a16="http://schemas.microsoft.com/office/drawing/2014/main" val="844392953"/>
                    </a:ext>
                  </a:extLst>
                </a:gridCol>
                <a:gridCol w="834012">
                  <a:extLst>
                    <a:ext uri="{9D8B030D-6E8A-4147-A177-3AD203B41FA5}">
                      <a16:colId xmlns:a16="http://schemas.microsoft.com/office/drawing/2014/main" val="1485357041"/>
                    </a:ext>
                  </a:extLst>
                </a:gridCol>
              </a:tblGrid>
              <a:tr h="34104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Период</a:t>
                      </a:r>
                      <a:br>
                        <a:rPr lang="ru-RU" sz="1000" u="none" strike="noStrike" dirty="0">
                          <a:solidFill>
                            <a:schemeClr val="bg1"/>
                          </a:solidFill>
                          <a:effectLst/>
                        </a:rPr>
                      </a:br>
                      <a:endParaRPr lang="ru-RU" sz="10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2B6CB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Всего обращений</a:t>
                      </a:r>
                      <a:endParaRPr lang="ru-RU" sz="10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2B6CB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в том числе 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2B6CB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solidFill>
                            <a:schemeClr val="bg1"/>
                          </a:solidFill>
                          <a:effectLst/>
                        </a:rPr>
                        <a:t>в том числе по источнику обращений</a:t>
                      </a:r>
                      <a:endParaRPr lang="ru-RU" sz="8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2B6CB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6335628"/>
                  </a:ext>
                </a:extLst>
              </a:tr>
              <a:tr h="400050"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Центральный аппарат</a:t>
                      </a:r>
                      <a:endParaRPr lang="ru-RU" sz="10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2B6CB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Филиалы</a:t>
                      </a:r>
                      <a:endParaRPr lang="ru-RU" sz="10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2B6CB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ИС «Е-</a:t>
                      </a:r>
                      <a:r>
                        <a:rPr lang="ru-RU" sz="10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Өтініш</a:t>
                      </a:r>
                      <a:r>
                        <a:rPr lang="ru-RU" sz="1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» </a:t>
                      </a:r>
                      <a:endParaRPr lang="ru-RU" sz="10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2B6CB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интернет-ресурса Фонда </a:t>
                      </a:r>
                      <a:endParaRPr lang="ru-RU" sz="10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2B6CB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СЭД</a:t>
                      </a:r>
                      <a:endParaRPr lang="ru-RU" sz="10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2B6CB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Instagram 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2B6CB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solidFill>
                            <a:schemeClr val="bg1"/>
                          </a:solidFill>
                          <a:effectLst/>
                        </a:rPr>
                        <a:t>«Открытый диалог» </a:t>
                      </a:r>
                      <a:endParaRPr lang="ru-RU" sz="10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2B6C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1378936"/>
                  </a:ext>
                </a:extLst>
              </a:tr>
              <a:tr h="231144"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>
                          <a:effectLst/>
                        </a:rPr>
                        <a:t>2023</a:t>
                      </a:r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>
                          <a:effectLst/>
                        </a:rPr>
                        <a:t>5507</a:t>
                      </a:r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>
                          <a:effectLst/>
                        </a:rPr>
                        <a:t>3733</a:t>
                      </a:r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>
                          <a:effectLst/>
                        </a:rPr>
                        <a:t>1774</a:t>
                      </a:r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>
                          <a:effectLst/>
                        </a:rPr>
                        <a:t>3673</a:t>
                      </a:r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>
                          <a:effectLst/>
                        </a:rPr>
                        <a:t>1573</a:t>
                      </a:r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KZ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KZ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KZ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67582139"/>
                  </a:ext>
                </a:extLst>
              </a:tr>
              <a:tr h="231144"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>
                          <a:effectLst/>
                        </a:rPr>
                        <a:t>2024</a:t>
                      </a:r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>
                          <a:effectLst/>
                        </a:rPr>
                        <a:t>20356</a:t>
                      </a:r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>
                          <a:effectLst/>
                        </a:rPr>
                        <a:t>3959</a:t>
                      </a:r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>
                          <a:effectLst/>
                        </a:rPr>
                        <a:t>16397</a:t>
                      </a:r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>
                          <a:effectLst/>
                        </a:rPr>
                        <a:t>18465</a:t>
                      </a:r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 dirty="0">
                          <a:effectLst/>
                        </a:rPr>
                        <a:t>1756</a:t>
                      </a:r>
                      <a:endParaRPr lang="ru-KZ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KZ" sz="1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KZ" sz="1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KZ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50659021"/>
                  </a:ext>
                </a:extLst>
              </a:tr>
              <a:tr h="231144"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>
                          <a:effectLst/>
                        </a:rPr>
                        <a:t>2025</a:t>
                      </a:r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>
                          <a:effectLst/>
                        </a:rPr>
                        <a:t>20654</a:t>
                      </a:r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>
                          <a:effectLst/>
                        </a:rPr>
                        <a:t>5867</a:t>
                      </a:r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>
                          <a:effectLst/>
                        </a:rPr>
                        <a:t>14787</a:t>
                      </a:r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>
                          <a:effectLst/>
                        </a:rPr>
                        <a:t>17842</a:t>
                      </a:r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u="none" strike="noStrike">
                          <a:effectLst/>
                        </a:rPr>
                        <a:t>2680</a:t>
                      </a:r>
                      <a:endParaRPr lang="ru-KZ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KZ" sz="1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KZ" sz="10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KZ" sz="10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31238273"/>
                  </a:ext>
                </a:extLst>
              </a:tr>
              <a:tr h="5731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Темп роста (+)/</a:t>
                      </a:r>
                    </a:p>
                    <a:p>
                      <a:pPr algn="ctr" fontAlgn="ctr"/>
                      <a:r>
                        <a:rPr lang="ru-RU" sz="1000" u="none" strike="noStrike" dirty="0">
                          <a:effectLst/>
                        </a:rPr>
                        <a:t>снижения (-)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в 3,7 раз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в 1,6 раз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в 8 раз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в 5 раз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в 1,7 раз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900" u="none" strike="noStrike">
                          <a:effectLst/>
                        </a:rPr>
                        <a:t>-79%</a:t>
                      </a:r>
                      <a:endParaRPr lang="ru-KZ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900" u="none" strike="noStrike">
                          <a:effectLst/>
                        </a:rPr>
                        <a:t>-39%</a:t>
                      </a:r>
                      <a:endParaRPr lang="ru-KZ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900" u="none" strike="noStrike" dirty="0">
                          <a:effectLst/>
                        </a:rPr>
                        <a:t>0%</a:t>
                      </a:r>
                      <a:endParaRPr lang="ru-KZ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80885210"/>
                  </a:ext>
                </a:extLst>
              </a:tr>
            </a:tbl>
          </a:graphicData>
        </a:graphic>
      </p:graphicFrame>
      <p:sp>
        <p:nvSpPr>
          <p:cNvPr id="2" name="Shape 0">
            <a:extLst>
              <a:ext uri="{FF2B5EF4-FFF2-40B4-BE49-F238E27FC236}">
                <a16:creationId xmlns:a16="http://schemas.microsoft.com/office/drawing/2014/main" id="{6AD4EAAF-55A3-B75A-A0D8-6CC73F688537}"/>
              </a:ext>
            </a:extLst>
          </p:cNvPr>
          <p:cNvSpPr/>
          <p:nvPr/>
        </p:nvSpPr>
        <p:spPr>
          <a:xfrm>
            <a:off x="359116" y="412984"/>
            <a:ext cx="430940" cy="430940"/>
          </a:xfrm>
          <a:prstGeom prst="roundRect">
            <a:avLst>
              <a:gd name="adj" fmla="val 25000"/>
            </a:avLst>
          </a:prstGeom>
          <a:gradFill flip="none" rotWithShape="1">
            <a:gsLst>
              <a:gs pos="0">
                <a:srgbClr val="1A365D"/>
              </a:gs>
              <a:gs pos="100000">
                <a:srgbClr val="2B6CB0"/>
              </a:gs>
            </a:gsLst>
            <a:lin ang="2700000" scaled="1"/>
          </a:gradFill>
          <a:ln/>
          <a:effectLst>
            <a:outerShdw blurRad="134669" dist="89779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B8496E7B-D9A0-8278-32B1-E53D2C9D1AAE}"/>
              </a:ext>
            </a:extLst>
          </p:cNvPr>
          <p:cNvSpPr/>
          <p:nvPr/>
        </p:nvSpPr>
        <p:spPr>
          <a:xfrm>
            <a:off x="484807" y="538675"/>
            <a:ext cx="179558" cy="179558"/>
          </a:xfrm>
          <a:custGeom>
            <a:avLst/>
            <a:gdLst/>
            <a:ahLst/>
            <a:cxnLst/>
            <a:rect l="l" t="t" r="r" b="b"/>
            <a:pathLst>
              <a:path w="179558" h="179558">
                <a:moveTo>
                  <a:pt x="11222" y="11222"/>
                </a:moveTo>
                <a:cubicBezTo>
                  <a:pt x="17430" y="11222"/>
                  <a:pt x="22445" y="16237"/>
                  <a:pt x="22445" y="22445"/>
                </a:cubicBezTo>
                <a:lnTo>
                  <a:pt x="22445" y="140280"/>
                </a:lnTo>
                <a:cubicBezTo>
                  <a:pt x="22445" y="143366"/>
                  <a:pt x="24970" y="145891"/>
                  <a:pt x="28056" y="145891"/>
                </a:cubicBezTo>
                <a:lnTo>
                  <a:pt x="168336" y="145891"/>
                </a:lnTo>
                <a:cubicBezTo>
                  <a:pt x="174543" y="145891"/>
                  <a:pt x="179558" y="150906"/>
                  <a:pt x="179558" y="157113"/>
                </a:cubicBezTo>
                <a:cubicBezTo>
                  <a:pt x="179558" y="163321"/>
                  <a:pt x="174543" y="168336"/>
                  <a:pt x="168336" y="168336"/>
                </a:cubicBezTo>
                <a:lnTo>
                  <a:pt x="28056" y="168336"/>
                </a:lnTo>
                <a:cubicBezTo>
                  <a:pt x="12555" y="168336"/>
                  <a:pt x="0" y="155781"/>
                  <a:pt x="0" y="140280"/>
                </a:cubicBezTo>
                <a:lnTo>
                  <a:pt x="0" y="22445"/>
                </a:lnTo>
                <a:cubicBezTo>
                  <a:pt x="0" y="16237"/>
                  <a:pt x="5015" y="11222"/>
                  <a:pt x="11222" y="11222"/>
                </a:cubicBezTo>
                <a:close/>
                <a:moveTo>
                  <a:pt x="44890" y="33667"/>
                </a:moveTo>
                <a:cubicBezTo>
                  <a:pt x="44890" y="27460"/>
                  <a:pt x="49905" y="22445"/>
                  <a:pt x="56112" y="22445"/>
                </a:cubicBezTo>
                <a:lnTo>
                  <a:pt x="123446" y="22445"/>
                </a:lnTo>
                <a:cubicBezTo>
                  <a:pt x="129654" y="22445"/>
                  <a:pt x="134669" y="27460"/>
                  <a:pt x="134669" y="33667"/>
                </a:cubicBezTo>
                <a:cubicBezTo>
                  <a:pt x="134669" y="39875"/>
                  <a:pt x="129654" y="44890"/>
                  <a:pt x="123446" y="44890"/>
                </a:cubicBezTo>
                <a:lnTo>
                  <a:pt x="56112" y="44890"/>
                </a:lnTo>
                <a:cubicBezTo>
                  <a:pt x="49905" y="44890"/>
                  <a:pt x="44890" y="39875"/>
                  <a:pt x="44890" y="33667"/>
                </a:cubicBezTo>
                <a:close/>
                <a:moveTo>
                  <a:pt x="56112" y="61723"/>
                </a:moveTo>
                <a:lnTo>
                  <a:pt x="101001" y="61723"/>
                </a:lnTo>
                <a:cubicBezTo>
                  <a:pt x="107209" y="61723"/>
                  <a:pt x="112224" y="66738"/>
                  <a:pt x="112224" y="72946"/>
                </a:cubicBezTo>
                <a:cubicBezTo>
                  <a:pt x="112224" y="79153"/>
                  <a:pt x="107209" y="84168"/>
                  <a:pt x="101001" y="84168"/>
                </a:cubicBezTo>
                <a:lnTo>
                  <a:pt x="56112" y="84168"/>
                </a:lnTo>
                <a:cubicBezTo>
                  <a:pt x="49905" y="84168"/>
                  <a:pt x="44890" y="79153"/>
                  <a:pt x="44890" y="72946"/>
                </a:cubicBezTo>
                <a:cubicBezTo>
                  <a:pt x="44890" y="66738"/>
                  <a:pt x="49905" y="61723"/>
                  <a:pt x="56112" y="61723"/>
                </a:cubicBezTo>
                <a:close/>
                <a:moveTo>
                  <a:pt x="56112" y="101001"/>
                </a:moveTo>
                <a:lnTo>
                  <a:pt x="145891" y="101001"/>
                </a:lnTo>
                <a:cubicBezTo>
                  <a:pt x="152098" y="101001"/>
                  <a:pt x="157113" y="106016"/>
                  <a:pt x="157113" y="112224"/>
                </a:cubicBezTo>
                <a:cubicBezTo>
                  <a:pt x="157113" y="118431"/>
                  <a:pt x="152098" y="123446"/>
                  <a:pt x="145891" y="123446"/>
                </a:cubicBezTo>
                <a:lnTo>
                  <a:pt x="56112" y="123446"/>
                </a:lnTo>
                <a:cubicBezTo>
                  <a:pt x="49905" y="123446"/>
                  <a:pt x="44890" y="118431"/>
                  <a:pt x="44890" y="112224"/>
                </a:cubicBezTo>
                <a:cubicBezTo>
                  <a:pt x="44890" y="106016"/>
                  <a:pt x="49905" y="101001"/>
                  <a:pt x="56112" y="101001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F9CF2DD6-B386-FF64-AFFD-3819377F0600}"/>
              </a:ext>
            </a:extLst>
          </p:cNvPr>
          <p:cNvSpPr/>
          <p:nvPr/>
        </p:nvSpPr>
        <p:spPr>
          <a:xfrm>
            <a:off x="359116" y="969614"/>
            <a:ext cx="861879" cy="35912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4299E1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54" name="Shape 52">
            <a:extLst>
              <a:ext uri="{FF2B5EF4-FFF2-40B4-BE49-F238E27FC236}">
                <a16:creationId xmlns:a16="http://schemas.microsoft.com/office/drawing/2014/main" id="{F440FA46-EDEA-D1DF-9E3B-04A525EFB219}"/>
              </a:ext>
            </a:extLst>
          </p:cNvPr>
          <p:cNvSpPr/>
          <p:nvPr/>
        </p:nvSpPr>
        <p:spPr>
          <a:xfrm>
            <a:off x="8140062" y="3606054"/>
            <a:ext cx="3755807" cy="1145940"/>
          </a:xfrm>
          <a:prstGeom prst="roundRect">
            <a:avLst>
              <a:gd name="adj" fmla="val 7080"/>
            </a:avLst>
          </a:prstGeom>
          <a:gradFill flip="none" rotWithShape="1">
            <a:gsLst>
              <a:gs pos="0">
                <a:srgbClr val="4299E1">
                  <a:alpha val="5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 w="12700">
            <a:solidFill>
              <a:srgbClr val="4299E1">
                <a:alpha val="10196"/>
              </a:srgbClr>
            </a:solidFill>
            <a:prstDash val="solid"/>
          </a:ln>
        </p:spPr>
      </p:sp>
      <p:sp>
        <p:nvSpPr>
          <p:cNvPr id="55" name="Shape 53">
            <a:extLst>
              <a:ext uri="{FF2B5EF4-FFF2-40B4-BE49-F238E27FC236}">
                <a16:creationId xmlns:a16="http://schemas.microsoft.com/office/drawing/2014/main" id="{757475B4-8EDA-F681-2662-DBD2874C48E4}"/>
              </a:ext>
            </a:extLst>
          </p:cNvPr>
          <p:cNvSpPr/>
          <p:nvPr/>
        </p:nvSpPr>
        <p:spPr>
          <a:xfrm>
            <a:off x="8310642" y="3757514"/>
            <a:ext cx="169201" cy="161602"/>
          </a:xfrm>
          <a:custGeom>
            <a:avLst/>
            <a:gdLst/>
            <a:ahLst/>
            <a:cxnLst/>
            <a:rect l="l" t="t" r="r" b="b"/>
            <a:pathLst>
              <a:path w="161602" h="161602">
                <a:moveTo>
                  <a:pt x="106052" y="111102"/>
                </a:moveTo>
                <a:cubicBezTo>
                  <a:pt x="136731" y="111102"/>
                  <a:pt x="161602" y="86230"/>
                  <a:pt x="161602" y="55551"/>
                </a:cubicBezTo>
                <a:cubicBezTo>
                  <a:pt x="161602" y="24872"/>
                  <a:pt x="136731" y="0"/>
                  <a:pt x="106052" y="0"/>
                </a:cubicBezTo>
                <a:cubicBezTo>
                  <a:pt x="75372" y="0"/>
                  <a:pt x="50501" y="24872"/>
                  <a:pt x="50501" y="55551"/>
                </a:cubicBezTo>
                <a:cubicBezTo>
                  <a:pt x="50501" y="61453"/>
                  <a:pt x="51416" y="67166"/>
                  <a:pt x="53120" y="72500"/>
                </a:cubicBezTo>
                <a:lnTo>
                  <a:pt x="2209" y="123411"/>
                </a:lnTo>
                <a:cubicBezTo>
                  <a:pt x="789" y="124832"/>
                  <a:pt x="0" y="126757"/>
                  <a:pt x="0" y="128777"/>
                </a:cubicBezTo>
                <a:lnTo>
                  <a:pt x="0" y="154027"/>
                </a:lnTo>
                <a:cubicBezTo>
                  <a:pt x="0" y="158225"/>
                  <a:pt x="3377" y="161602"/>
                  <a:pt x="7575" y="161602"/>
                </a:cubicBezTo>
                <a:lnTo>
                  <a:pt x="32825" y="161602"/>
                </a:lnTo>
                <a:cubicBezTo>
                  <a:pt x="37023" y="161602"/>
                  <a:pt x="40401" y="158225"/>
                  <a:pt x="40401" y="154027"/>
                </a:cubicBezTo>
                <a:lnTo>
                  <a:pt x="40401" y="141402"/>
                </a:lnTo>
                <a:lnTo>
                  <a:pt x="53026" y="141402"/>
                </a:lnTo>
                <a:cubicBezTo>
                  <a:pt x="57224" y="141402"/>
                  <a:pt x="60601" y="138025"/>
                  <a:pt x="60601" y="133827"/>
                </a:cubicBezTo>
                <a:lnTo>
                  <a:pt x="60601" y="121202"/>
                </a:lnTo>
                <a:lnTo>
                  <a:pt x="73226" y="121202"/>
                </a:lnTo>
                <a:cubicBezTo>
                  <a:pt x="75246" y="121202"/>
                  <a:pt x="77171" y="120413"/>
                  <a:pt x="78592" y="118992"/>
                </a:cubicBezTo>
                <a:lnTo>
                  <a:pt x="89102" y="108482"/>
                </a:lnTo>
                <a:cubicBezTo>
                  <a:pt x="94436" y="110186"/>
                  <a:pt x="100149" y="111102"/>
                  <a:pt x="106052" y="111102"/>
                </a:cubicBezTo>
                <a:close/>
                <a:moveTo>
                  <a:pt x="118677" y="30300"/>
                </a:moveTo>
                <a:cubicBezTo>
                  <a:pt x="125645" y="30300"/>
                  <a:pt x="131302" y="35958"/>
                  <a:pt x="131302" y="42926"/>
                </a:cubicBezTo>
                <a:cubicBezTo>
                  <a:pt x="131302" y="49894"/>
                  <a:pt x="125645" y="55551"/>
                  <a:pt x="118677" y="55551"/>
                </a:cubicBezTo>
                <a:cubicBezTo>
                  <a:pt x="111709" y="55551"/>
                  <a:pt x="106052" y="49894"/>
                  <a:pt x="106052" y="42926"/>
                </a:cubicBezTo>
                <a:cubicBezTo>
                  <a:pt x="106052" y="35958"/>
                  <a:pt x="111709" y="30300"/>
                  <a:pt x="118677" y="30300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56" name="Text 54">
            <a:extLst>
              <a:ext uri="{FF2B5EF4-FFF2-40B4-BE49-F238E27FC236}">
                <a16:creationId xmlns:a16="http://schemas.microsoft.com/office/drawing/2014/main" id="{E444FD0C-AA88-3093-85D9-4AE29E59B60F}"/>
              </a:ext>
            </a:extLst>
          </p:cNvPr>
          <p:cNvSpPr/>
          <p:nvPr/>
        </p:nvSpPr>
        <p:spPr>
          <a:xfrm>
            <a:off x="8554988" y="3684582"/>
            <a:ext cx="2939191" cy="2830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72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Ключевые факторы роста обращений</a:t>
            </a:r>
            <a:endParaRPr lang="en-US" sz="1600" dirty="0"/>
          </a:p>
        </p:txBody>
      </p:sp>
      <p:sp>
        <p:nvSpPr>
          <p:cNvPr id="57" name="Shape 55">
            <a:extLst>
              <a:ext uri="{FF2B5EF4-FFF2-40B4-BE49-F238E27FC236}">
                <a16:creationId xmlns:a16="http://schemas.microsoft.com/office/drawing/2014/main" id="{CDB0622D-FA0D-549E-EFD8-2724BDC3DBEA}"/>
              </a:ext>
            </a:extLst>
          </p:cNvPr>
          <p:cNvSpPr/>
          <p:nvPr/>
        </p:nvSpPr>
        <p:spPr>
          <a:xfrm>
            <a:off x="8288197" y="4057009"/>
            <a:ext cx="188001" cy="143647"/>
          </a:xfrm>
          <a:custGeom>
            <a:avLst/>
            <a:gdLst/>
            <a:ahLst/>
            <a:cxnLst/>
            <a:rect l="l" t="t" r="r" b="b"/>
            <a:pathLst>
              <a:path w="179558" h="143647">
                <a:moveTo>
                  <a:pt x="98757" y="0"/>
                </a:moveTo>
                <a:cubicBezTo>
                  <a:pt x="98757" y="-4966"/>
                  <a:pt x="94745" y="-8978"/>
                  <a:pt x="89779" y="-8978"/>
                </a:cubicBezTo>
                <a:cubicBezTo>
                  <a:pt x="84813" y="-8978"/>
                  <a:pt x="80801" y="-4966"/>
                  <a:pt x="80801" y="0"/>
                </a:cubicBezTo>
                <a:lnTo>
                  <a:pt x="80801" y="17956"/>
                </a:lnTo>
                <a:lnTo>
                  <a:pt x="53867" y="17956"/>
                </a:lnTo>
                <a:cubicBezTo>
                  <a:pt x="38998" y="17956"/>
                  <a:pt x="26934" y="30020"/>
                  <a:pt x="26934" y="44890"/>
                </a:cubicBezTo>
                <a:lnTo>
                  <a:pt x="26934" y="107735"/>
                </a:lnTo>
                <a:cubicBezTo>
                  <a:pt x="26934" y="122605"/>
                  <a:pt x="38998" y="134669"/>
                  <a:pt x="53867" y="134669"/>
                </a:cubicBezTo>
                <a:lnTo>
                  <a:pt x="125691" y="134669"/>
                </a:lnTo>
                <a:cubicBezTo>
                  <a:pt x="140560" y="134669"/>
                  <a:pt x="152624" y="122605"/>
                  <a:pt x="152624" y="107735"/>
                </a:cubicBezTo>
                <a:lnTo>
                  <a:pt x="152624" y="44890"/>
                </a:lnTo>
                <a:cubicBezTo>
                  <a:pt x="152624" y="30020"/>
                  <a:pt x="140560" y="17956"/>
                  <a:pt x="125691" y="17956"/>
                </a:cubicBezTo>
                <a:lnTo>
                  <a:pt x="98757" y="17956"/>
                </a:lnTo>
                <a:lnTo>
                  <a:pt x="98757" y="0"/>
                </a:lnTo>
                <a:close/>
                <a:moveTo>
                  <a:pt x="44890" y="103246"/>
                </a:moveTo>
                <a:cubicBezTo>
                  <a:pt x="44890" y="99515"/>
                  <a:pt x="47892" y="96513"/>
                  <a:pt x="51623" y="96513"/>
                </a:cubicBezTo>
                <a:lnTo>
                  <a:pt x="60601" y="96513"/>
                </a:lnTo>
                <a:cubicBezTo>
                  <a:pt x="64332" y="96513"/>
                  <a:pt x="67334" y="99515"/>
                  <a:pt x="67334" y="103246"/>
                </a:cubicBezTo>
                <a:cubicBezTo>
                  <a:pt x="67334" y="106977"/>
                  <a:pt x="64332" y="109979"/>
                  <a:pt x="60601" y="109979"/>
                </a:cubicBezTo>
                <a:lnTo>
                  <a:pt x="51623" y="109979"/>
                </a:lnTo>
                <a:cubicBezTo>
                  <a:pt x="47892" y="109979"/>
                  <a:pt x="44890" y="106977"/>
                  <a:pt x="44890" y="103246"/>
                </a:cubicBezTo>
                <a:close/>
                <a:moveTo>
                  <a:pt x="78557" y="103246"/>
                </a:moveTo>
                <a:cubicBezTo>
                  <a:pt x="78557" y="99515"/>
                  <a:pt x="81559" y="96513"/>
                  <a:pt x="85290" y="96513"/>
                </a:cubicBezTo>
                <a:lnTo>
                  <a:pt x="94268" y="96513"/>
                </a:lnTo>
                <a:cubicBezTo>
                  <a:pt x="97999" y="96513"/>
                  <a:pt x="101001" y="99515"/>
                  <a:pt x="101001" y="103246"/>
                </a:cubicBezTo>
                <a:cubicBezTo>
                  <a:pt x="101001" y="106977"/>
                  <a:pt x="97999" y="109979"/>
                  <a:pt x="94268" y="109979"/>
                </a:cubicBezTo>
                <a:lnTo>
                  <a:pt x="85290" y="109979"/>
                </a:lnTo>
                <a:cubicBezTo>
                  <a:pt x="81559" y="109979"/>
                  <a:pt x="78557" y="106977"/>
                  <a:pt x="78557" y="103246"/>
                </a:cubicBezTo>
                <a:close/>
                <a:moveTo>
                  <a:pt x="112224" y="103246"/>
                </a:moveTo>
                <a:cubicBezTo>
                  <a:pt x="112224" y="99515"/>
                  <a:pt x="115226" y="96513"/>
                  <a:pt x="118957" y="96513"/>
                </a:cubicBezTo>
                <a:lnTo>
                  <a:pt x="127935" y="96513"/>
                </a:lnTo>
                <a:cubicBezTo>
                  <a:pt x="131667" y="96513"/>
                  <a:pt x="134669" y="99515"/>
                  <a:pt x="134669" y="103246"/>
                </a:cubicBezTo>
                <a:cubicBezTo>
                  <a:pt x="134669" y="106977"/>
                  <a:pt x="131667" y="109979"/>
                  <a:pt x="127935" y="109979"/>
                </a:cubicBezTo>
                <a:lnTo>
                  <a:pt x="118957" y="109979"/>
                </a:lnTo>
                <a:cubicBezTo>
                  <a:pt x="115226" y="109979"/>
                  <a:pt x="112224" y="106977"/>
                  <a:pt x="112224" y="103246"/>
                </a:cubicBezTo>
                <a:close/>
                <a:moveTo>
                  <a:pt x="62845" y="49378"/>
                </a:moveTo>
                <a:cubicBezTo>
                  <a:pt x="70278" y="49378"/>
                  <a:pt x="76312" y="55413"/>
                  <a:pt x="76312" y="62845"/>
                </a:cubicBezTo>
                <a:cubicBezTo>
                  <a:pt x="76312" y="70278"/>
                  <a:pt x="70278" y="76312"/>
                  <a:pt x="62845" y="76312"/>
                </a:cubicBezTo>
                <a:cubicBezTo>
                  <a:pt x="55413" y="76312"/>
                  <a:pt x="49378" y="70278"/>
                  <a:pt x="49378" y="62845"/>
                </a:cubicBezTo>
                <a:cubicBezTo>
                  <a:pt x="49378" y="55413"/>
                  <a:pt x="55413" y="49378"/>
                  <a:pt x="62845" y="49378"/>
                </a:cubicBezTo>
                <a:close/>
                <a:moveTo>
                  <a:pt x="103246" y="62845"/>
                </a:moveTo>
                <a:cubicBezTo>
                  <a:pt x="103246" y="55413"/>
                  <a:pt x="109280" y="49378"/>
                  <a:pt x="116713" y="49378"/>
                </a:cubicBezTo>
                <a:cubicBezTo>
                  <a:pt x="124145" y="49378"/>
                  <a:pt x="130180" y="55413"/>
                  <a:pt x="130180" y="62845"/>
                </a:cubicBezTo>
                <a:cubicBezTo>
                  <a:pt x="130180" y="70278"/>
                  <a:pt x="124145" y="76312"/>
                  <a:pt x="116713" y="76312"/>
                </a:cubicBezTo>
                <a:cubicBezTo>
                  <a:pt x="109280" y="76312"/>
                  <a:pt x="103246" y="70278"/>
                  <a:pt x="103246" y="62845"/>
                </a:cubicBezTo>
                <a:close/>
                <a:moveTo>
                  <a:pt x="17956" y="62845"/>
                </a:moveTo>
                <a:cubicBezTo>
                  <a:pt x="17956" y="57879"/>
                  <a:pt x="13944" y="53867"/>
                  <a:pt x="8978" y="53867"/>
                </a:cubicBezTo>
                <a:cubicBezTo>
                  <a:pt x="4012" y="53867"/>
                  <a:pt x="0" y="57879"/>
                  <a:pt x="0" y="62845"/>
                </a:cubicBezTo>
                <a:lnTo>
                  <a:pt x="0" y="89779"/>
                </a:lnTo>
                <a:cubicBezTo>
                  <a:pt x="0" y="94745"/>
                  <a:pt x="4012" y="98757"/>
                  <a:pt x="8978" y="98757"/>
                </a:cubicBezTo>
                <a:cubicBezTo>
                  <a:pt x="13944" y="98757"/>
                  <a:pt x="17956" y="94745"/>
                  <a:pt x="17956" y="89779"/>
                </a:cubicBezTo>
                <a:lnTo>
                  <a:pt x="17956" y="62845"/>
                </a:lnTo>
                <a:close/>
                <a:moveTo>
                  <a:pt x="170580" y="53867"/>
                </a:moveTo>
                <a:cubicBezTo>
                  <a:pt x="165614" y="53867"/>
                  <a:pt x="161602" y="57879"/>
                  <a:pt x="161602" y="62845"/>
                </a:cubicBezTo>
                <a:lnTo>
                  <a:pt x="161602" y="89779"/>
                </a:lnTo>
                <a:cubicBezTo>
                  <a:pt x="161602" y="94745"/>
                  <a:pt x="165614" y="98757"/>
                  <a:pt x="170580" y="98757"/>
                </a:cubicBezTo>
                <a:cubicBezTo>
                  <a:pt x="175546" y="98757"/>
                  <a:pt x="179558" y="94745"/>
                  <a:pt x="179558" y="89779"/>
                </a:cubicBezTo>
                <a:lnTo>
                  <a:pt x="179558" y="62845"/>
                </a:lnTo>
                <a:cubicBezTo>
                  <a:pt x="179558" y="57879"/>
                  <a:pt x="175546" y="53867"/>
                  <a:pt x="170580" y="53867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58" name="Text 56">
            <a:extLst>
              <a:ext uri="{FF2B5EF4-FFF2-40B4-BE49-F238E27FC236}">
                <a16:creationId xmlns:a16="http://schemas.microsoft.com/office/drawing/2014/main" id="{D253884D-3E73-EC52-DF1D-2328B5AE30FC}"/>
              </a:ext>
            </a:extLst>
          </p:cNvPr>
          <p:cNvSpPr/>
          <p:nvPr/>
        </p:nvSpPr>
        <p:spPr>
          <a:xfrm>
            <a:off x="8539579" y="4021098"/>
            <a:ext cx="3224218" cy="179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00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Автоматизация и проактивность (автоназначение)</a:t>
            </a:r>
            <a:endParaRPr lang="en-US" sz="900" dirty="0"/>
          </a:p>
        </p:txBody>
      </p:sp>
      <p:sp>
        <p:nvSpPr>
          <p:cNvPr id="59" name="Shape 57">
            <a:extLst>
              <a:ext uri="{FF2B5EF4-FFF2-40B4-BE49-F238E27FC236}">
                <a16:creationId xmlns:a16="http://schemas.microsoft.com/office/drawing/2014/main" id="{BEC775CC-1104-EFBD-A35C-3CD93C71757F}"/>
              </a:ext>
            </a:extLst>
          </p:cNvPr>
          <p:cNvSpPr/>
          <p:nvPr/>
        </p:nvSpPr>
        <p:spPr>
          <a:xfrm>
            <a:off x="8324109" y="4267989"/>
            <a:ext cx="112801" cy="143647"/>
          </a:xfrm>
          <a:custGeom>
            <a:avLst/>
            <a:gdLst/>
            <a:ahLst/>
            <a:cxnLst/>
            <a:rect l="l" t="t" r="r" b="b"/>
            <a:pathLst>
              <a:path w="107735" h="143647">
                <a:moveTo>
                  <a:pt x="0" y="17956"/>
                </a:moveTo>
                <a:cubicBezTo>
                  <a:pt x="0" y="8052"/>
                  <a:pt x="8052" y="0"/>
                  <a:pt x="17956" y="0"/>
                </a:cubicBezTo>
                <a:lnTo>
                  <a:pt x="59899" y="0"/>
                </a:lnTo>
                <a:cubicBezTo>
                  <a:pt x="64669" y="0"/>
                  <a:pt x="69242" y="1880"/>
                  <a:pt x="72609" y="5246"/>
                </a:cubicBezTo>
                <a:lnTo>
                  <a:pt x="102488" y="35154"/>
                </a:lnTo>
                <a:cubicBezTo>
                  <a:pt x="105855" y="38521"/>
                  <a:pt x="107735" y="43094"/>
                  <a:pt x="107735" y="47863"/>
                </a:cubicBezTo>
                <a:lnTo>
                  <a:pt x="107735" y="125691"/>
                </a:lnTo>
                <a:cubicBezTo>
                  <a:pt x="107735" y="135594"/>
                  <a:pt x="99683" y="143647"/>
                  <a:pt x="89779" y="143647"/>
                </a:cubicBezTo>
                <a:lnTo>
                  <a:pt x="17956" y="143647"/>
                </a:lnTo>
                <a:cubicBezTo>
                  <a:pt x="8052" y="143647"/>
                  <a:pt x="0" y="135594"/>
                  <a:pt x="0" y="125691"/>
                </a:cubicBezTo>
                <a:lnTo>
                  <a:pt x="0" y="17956"/>
                </a:lnTo>
                <a:close/>
                <a:moveTo>
                  <a:pt x="58356" y="16413"/>
                </a:moveTo>
                <a:lnTo>
                  <a:pt x="58356" y="42645"/>
                </a:lnTo>
                <a:cubicBezTo>
                  <a:pt x="58356" y="46377"/>
                  <a:pt x="61358" y="49378"/>
                  <a:pt x="65090" y="49378"/>
                </a:cubicBezTo>
                <a:lnTo>
                  <a:pt x="91322" y="49378"/>
                </a:lnTo>
                <a:lnTo>
                  <a:pt x="58356" y="16413"/>
                </a:lnTo>
                <a:close/>
                <a:moveTo>
                  <a:pt x="33667" y="71823"/>
                </a:moveTo>
                <a:cubicBezTo>
                  <a:pt x="29936" y="71823"/>
                  <a:pt x="26934" y="74825"/>
                  <a:pt x="26934" y="78557"/>
                </a:cubicBezTo>
                <a:cubicBezTo>
                  <a:pt x="26934" y="82288"/>
                  <a:pt x="29936" y="85290"/>
                  <a:pt x="33667" y="85290"/>
                </a:cubicBezTo>
                <a:lnTo>
                  <a:pt x="74068" y="85290"/>
                </a:lnTo>
                <a:cubicBezTo>
                  <a:pt x="77799" y="85290"/>
                  <a:pt x="80801" y="82288"/>
                  <a:pt x="80801" y="78557"/>
                </a:cubicBezTo>
                <a:cubicBezTo>
                  <a:pt x="80801" y="74825"/>
                  <a:pt x="77799" y="71823"/>
                  <a:pt x="74068" y="71823"/>
                </a:cubicBezTo>
                <a:lnTo>
                  <a:pt x="33667" y="71823"/>
                </a:lnTo>
                <a:close/>
                <a:moveTo>
                  <a:pt x="33667" y="98757"/>
                </a:moveTo>
                <a:cubicBezTo>
                  <a:pt x="29936" y="98757"/>
                  <a:pt x="26934" y="101759"/>
                  <a:pt x="26934" y="105490"/>
                </a:cubicBezTo>
                <a:cubicBezTo>
                  <a:pt x="26934" y="109222"/>
                  <a:pt x="29936" y="112224"/>
                  <a:pt x="33667" y="112224"/>
                </a:cubicBezTo>
                <a:lnTo>
                  <a:pt x="74068" y="112224"/>
                </a:lnTo>
                <a:cubicBezTo>
                  <a:pt x="77799" y="112224"/>
                  <a:pt x="80801" y="109222"/>
                  <a:pt x="80801" y="105490"/>
                </a:cubicBezTo>
                <a:cubicBezTo>
                  <a:pt x="80801" y="101759"/>
                  <a:pt x="77799" y="98757"/>
                  <a:pt x="74068" y="98757"/>
                </a:cubicBezTo>
                <a:lnTo>
                  <a:pt x="33667" y="98757"/>
                </a:ln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60" name="Text 58">
            <a:extLst>
              <a:ext uri="{FF2B5EF4-FFF2-40B4-BE49-F238E27FC236}">
                <a16:creationId xmlns:a16="http://schemas.microsoft.com/office/drawing/2014/main" id="{A084F4D4-A499-A7A2-DACE-BEB6D2445FFC}"/>
              </a:ext>
            </a:extLst>
          </p:cNvPr>
          <p:cNvSpPr/>
          <p:nvPr/>
        </p:nvSpPr>
        <p:spPr>
          <a:xfrm>
            <a:off x="8539579" y="4154209"/>
            <a:ext cx="3628421" cy="359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00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Дополнительные документы для подтверждения дохода</a:t>
            </a:r>
            <a:endParaRPr lang="en-US" sz="900" dirty="0"/>
          </a:p>
        </p:txBody>
      </p:sp>
      <p:sp>
        <p:nvSpPr>
          <p:cNvPr id="61" name="Shape 59">
            <a:extLst>
              <a:ext uri="{FF2B5EF4-FFF2-40B4-BE49-F238E27FC236}">
                <a16:creationId xmlns:a16="http://schemas.microsoft.com/office/drawing/2014/main" id="{02FE626D-1A4B-6BB0-714C-528231BF8379}"/>
              </a:ext>
            </a:extLst>
          </p:cNvPr>
          <p:cNvSpPr/>
          <p:nvPr/>
        </p:nvSpPr>
        <p:spPr>
          <a:xfrm>
            <a:off x="8306154" y="4496101"/>
            <a:ext cx="150401" cy="143647"/>
          </a:xfrm>
          <a:custGeom>
            <a:avLst/>
            <a:gdLst/>
            <a:ahLst/>
            <a:cxnLst/>
            <a:rect l="l" t="t" r="r" b="b"/>
            <a:pathLst>
              <a:path w="143647" h="143647">
                <a:moveTo>
                  <a:pt x="71823" y="143647"/>
                </a:moveTo>
                <a:cubicBezTo>
                  <a:pt x="111464" y="143647"/>
                  <a:pt x="143647" y="111464"/>
                  <a:pt x="143647" y="71823"/>
                </a:cubicBezTo>
                <a:cubicBezTo>
                  <a:pt x="143647" y="32183"/>
                  <a:pt x="111464" y="0"/>
                  <a:pt x="71823" y="0"/>
                </a:cubicBezTo>
                <a:cubicBezTo>
                  <a:pt x="32183" y="0"/>
                  <a:pt x="0" y="32183"/>
                  <a:pt x="0" y="71823"/>
                </a:cubicBezTo>
                <a:cubicBezTo>
                  <a:pt x="0" y="111464"/>
                  <a:pt x="32183" y="143647"/>
                  <a:pt x="71823" y="143647"/>
                </a:cubicBezTo>
                <a:close/>
                <a:moveTo>
                  <a:pt x="71823" y="38156"/>
                </a:moveTo>
                <a:cubicBezTo>
                  <a:pt x="75555" y="38156"/>
                  <a:pt x="78557" y="41158"/>
                  <a:pt x="78557" y="44890"/>
                </a:cubicBezTo>
                <a:lnTo>
                  <a:pt x="78557" y="76312"/>
                </a:lnTo>
                <a:cubicBezTo>
                  <a:pt x="78557" y="80044"/>
                  <a:pt x="75555" y="83046"/>
                  <a:pt x="71823" y="83046"/>
                </a:cubicBezTo>
                <a:cubicBezTo>
                  <a:pt x="68092" y="83046"/>
                  <a:pt x="65090" y="80044"/>
                  <a:pt x="65090" y="76312"/>
                </a:cubicBezTo>
                <a:lnTo>
                  <a:pt x="65090" y="44890"/>
                </a:lnTo>
                <a:cubicBezTo>
                  <a:pt x="65090" y="41158"/>
                  <a:pt x="68092" y="38156"/>
                  <a:pt x="71823" y="38156"/>
                </a:cubicBezTo>
                <a:close/>
                <a:moveTo>
                  <a:pt x="64332" y="98757"/>
                </a:moveTo>
                <a:cubicBezTo>
                  <a:pt x="64162" y="95976"/>
                  <a:pt x="65549" y="93331"/>
                  <a:pt x="67932" y="91889"/>
                </a:cubicBezTo>
                <a:cubicBezTo>
                  <a:pt x="70316" y="90447"/>
                  <a:pt x="73303" y="90447"/>
                  <a:pt x="75686" y="91889"/>
                </a:cubicBezTo>
                <a:cubicBezTo>
                  <a:pt x="78070" y="93331"/>
                  <a:pt x="79457" y="95976"/>
                  <a:pt x="79286" y="98757"/>
                </a:cubicBezTo>
                <a:cubicBezTo>
                  <a:pt x="79457" y="101538"/>
                  <a:pt x="78070" y="104183"/>
                  <a:pt x="75686" y="105625"/>
                </a:cubicBezTo>
                <a:cubicBezTo>
                  <a:pt x="73303" y="107067"/>
                  <a:pt x="70316" y="107067"/>
                  <a:pt x="67932" y="105625"/>
                </a:cubicBezTo>
                <a:cubicBezTo>
                  <a:pt x="65549" y="104183"/>
                  <a:pt x="64162" y="101538"/>
                  <a:pt x="64332" y="98757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62" name="Text 60">
            <a:extLst>
              <a:ext uri="{FF2B5EF4-FFF2-40B4-BE49-F238E27FC236}">
                <a16:creationId xmlns:a16="http://schemas.microsoft.com/office/drawing/2014/main" id="{1AAF5C42-4076-A03D-746C-C292FF0CBD90}"/>
              </a:ext>
            </a:extLst>
          </p:cNvPr>
          <p:cNvSpPr/>
          <p:nvPr/>
        </p:nvSpPr>
        <p:spPr>
          <a:xfrm>
            <a:off x="8539579" y="4473068"/>
            <a:ext cx="2086812" cy="179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00" dirty="0" err="1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Несогласие</a:t>
            </a:r>
            <a:r>
              <a:rPr lang="en-US" sz="900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с решением Фонда</a:t>
            </a:r>
            <a:endParaRPr lang="en-US" sz="900" dirty="0"/>
          </a:p>
        </p:txBody>
      </p:sp>
      <p:sp>
        <p:nvSpPr>
          <p:cNvPr id="65" name="Text 63">
            <a:extLst>
              <a:ext uri="{FF2B5EF4-FFF2-40B4-BE49-F238E27FC236}">
                <a16:creationId xmlns:a16="http://schemas.microsoft.com/office/drawing/2014/main" id="{C01C297F-7A9C-57E4-4E54-A27183C0C3FC}"/>
              </a:ext>
            </a:extLst>
          </p:cNvPr>
          <p:cNvSpPr/>
          <p:nvPr/>
        </p:nvSpPr>
        <p:spPr>
          <a:xfrm>
            <a:off x="11601103" y="6489503"/>
            <a:ext cx="206492" cy="179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20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Shape 25">
            <a:extLst>
              <a:ext uri="{FF2B5EF4-FFF2-40B4-BE49-F238E27FC236}">
                <a16:creationId xmlns:a16="http://schemas.microsoft.com/office/drawing/2014/main" id="{8D3E99F8-3718-5A7D-98EF-296D7A0B085C}"/>
              </a:ext>
            </a:extLst>
          </p:cNvPr>
          <p:cNvSpPr/>
          <p:nvPr/>
        </p:nvSpPr>
        <p:spPr>
          <a:xfrm>
            <a:off x="429879" y="1555251"/>
            <a:ext cx="3421039" cy="2430657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/>
          <a:effectLst>
            <a:outerShdw blurRad="53867" dist="35912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28" name="Shape 26">
            <a:extLst>
              <a:ext uri="{FF2B5EF4-FFF2-40B4-BE49-F238E27FC236}">
                <a16:creationId xmlns:a16="http://schemas.microsoft.com/office/drawing/2014/main" id="{98790B64-A864-A2E3-E52A-C5CE65D64045}"/>
              </a:ext>
            </a:extLst>
          </p:cNvPr>
          <p:cNvSpPr/>
          <p:nvPr/>
        </p:nvSpPr>
        <p:spPr>
          <a:xfrm>
            <a:off x="485256" y="1645270"/>
            <a:ext cx="202003" cy="179558"/>
          </a:xfrm>
          <a:custGeom>
            <a:avLst/>
            <a:gdLst/>
            <a:ahLst/>
            <a:cxnLst/>
            <a:rect l="l" t="t" r="r" b="b"/>
            <a:pathLst>
              <a:path w="202003" h="179558">
                <a:moveTo>
                  <a:pt x="179698" y="84168"/>
                </a:moveTo>
                <a:lnTo>
                  <a:pt x="117975" y="84168"/>
                </a:lnTo>
                <a:cubicBezTo>
                  <a:pt x="111768" y="84168"/>
                  <a:pt x="106753" y="79153"/>
                  <a:pt x="106753" y="72946"/>
                </a:cubicBezTo>
                <a:lnTo>
                  <a:pt x="106753" y="11222"/>
                </a:lnTo>
                <a:cubicBezTo>
                  <a:pt x="106753" y="5015"/>
                  <a:pt x="111803" y="-70"/>
                  <a:pt x="117940" y="736"/>
                </a:cubicBezTo>
                <a:cubicBezTo>
                  <a:pt x="155465" y="5716"/>
                  <a:pt x="185204" y="35456"/>
                  <a:pt x="190184" y="72981"/>
                </a:cubicBezTo>
                <a:cubicBezTo>
                  <a:pt x="190991" y="79118"/>
                  <a:pt x="185906" y="84168"/>
                  <a:pt x="179698" y="84168"/>
                </a:cubicBezTo>
                <a:close/>
                <a:moveTo>
                  <a:pt x="78066" y="13046"/>
                </a:moveTo>
                <a:cubicBezTo>
                  <a:pt x="84413" y="11713"/>
                  <a:pt x="89919" y="16904"/>
                  <a:pt x="89919" y="23392"/>
                </a:cubicBezTo>
                <a:lnTo>
                  <a:pt x="89919" y="92585"/>
                </a:lnTo>
                <a:cubicBezTo>
                  <a:pt x="89919" y="94549"/>
                  <a:pt x="90621" y="96442"/>
                  <a:pt x="91848" y="97950"/>
                </a:cubicBezTo>
                <a:lnTo>
                  <a:pt x="138176" y="153852"/>
                </a:lnTo>
                <a:cubicBezTo>
                  <a:pt x="142279" y="158797"/>
                  <a:pt x="141402" y="166267"/>
                  <a:pt x="135756" y="169318"/>
                </a:cubicBezTo>
                <a:cubicBezTo>
                  <a:pt x="123797" y="175841"/>
                  <a:pt x="110085" y="179558"/>
                  <a:pt x="95531" y="179558"/>
                </a:cubicBezTo>
                <a:cubicBezTo>
                  <a:pt x="49063" y="179558"/>
                  <a:pt x="11363" y="141858"/>
                  <a:pt x="11363" y="95390"/>
                </a:cubicBezTo>
                <a:cubicBezTo>
                  <a:pt x="11363" y="54884"/>
                  <a:pt x="39945" y="21077"/>
                  <a:pt x="78066" y="13046"/>
                </a:cubicBezTo>
                <a:close/>
                <a:moveTo>
                  <a:pt x="167564" y="101001"/>
                </a:moveTo>
                <a:lnTo>
                  <a:pt x="190009" y="101001"/>
                </a:lnTo>
                <a:cubicBezTo>
                  <a:pt x="196497" y="101001"/>
                  <a:pt x="201687" y="106507"/>
                  <a:pt x="200355" y="112855"/>
                </a:cubicBezTo>
                <a:cubicBezTo>
                  <a:pt x="196778" y="129829"/>
                  <a:pt x="188080" y="144909"/>
                  <a:pt x="175946" y="156412"/>
                </a:cubicBezTo>
                <a:cubicBezTo>
                  <a:pt x="171632" y="160515"/>
                  <a:pt x="164864" y="159638"/>
                  <a:pt x="161076" y="155044"/>
                </a:cubicBezTo>
                <a:lnTo>
                  <a:pt x="131477" y="119378"/>
                </a:lnTo>
                <a:cubicBezTo>
                  <a:pt x="125410" y="112049"/>
                  <a:pt x="130636" y="101001"/>
                  <a:pt x="140104" y="101001"/>
                </a:cubicBezTo>
                <a:lnTo>
                  <a:pt x="167529" y="101001"/>
                </a:ln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40" name="Shape 38">
            <a:extLst>
              <a:ext uri="{FF2B5EF4-FFF2-40B4-BE49-F238E27FC236}">
                <a16:creationId xmlns:a16="http://schemas.microsoft.com/office/drawing/2014/main" id="{1D807B42-A4A8-AE10-E6F9-4025C071E3DD}"/>
              </a:ext>
            </a:extLst>
          </p:cNvPr>
          <p:cNvSpPr/>
          <p:nvPr/>
        </p:nvSpPr>
        <p:spPr>
          <a:xfrm>
            <a:off x="3914299" y="1555252"/>
            <a:ext cx="3934674" cy="2430656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/>
          <a:effectLst>
            <a:outerShdw blurRad="53867" dist="35912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41" name="Shape 39">
            <a:extLst>
              <a:ext uri="{FF2B5EF4-FFF2-40B4-BE49-F238E27FC236}">
                <a16:creationId xmlns:a16="http://schemas.microsoft.com/office/drawing/2014/main" id="{CD04E384-5A82-7274-2B02-5ACD94C14736}"/>
              </a:ext>
            </a:extLst>
          </p:cNvPr>
          <p:cNvSpPr/>
          <p:nvPr/>
        </p:nvSpPr>
        <p:spPr>
          <a:xfrm>
            <a:off x="4041116" y="1645270"/>
            <a:ext cx="179558" cy="179558"/>
          </a:xfrm>
          <a:custGeom>
            <a:avLst/>
            <a:gdLst/>
            <a:ahLst/>
            <a:cxnLst/>
            <a:rect l="l" t="t" r="r" b="b"/>
            <a:pathLst>
              <a:path w="179558" h="179558">
                <a:moveTo>
                  <a:pt x="16834" y="50501"/>
                </a:moveTo>
                <a:cubicBezTo>
                  <a:pt x="26124" y="50501"/>
                  <a:pt x="33667" y="42958"/>
                  <a:pt x="33667" y="33667"/>
                </a:cubicBezTo>
                <a:cubicBezTo>
                  <a:pt x="33667" y="24376"/>
                  <a:pt x="26124" y="16834"/>
                  <a:pt x="16834" y="16834"/>
                </a:cubicBezTo>
                <a:cubicBezTo>
                  <a:pt x="7543" y="16834"/>
                  <a:pt x="0" y="24376"/>
                  <a:pt x="0" y="33667"/>
                </a:cubicBezTo>
                <a:cubicBezTo>
                  <a:pt x="0" y="42958"/>
                  <a:pt x="7543" y="50501"/>
                  <a:pt x="16834" y="50501"/>
                </a:cubicBezTo>
                <a:close/>
                <a:moveTo>
                  <a:pt x="67334" y="22445"/>
                </a:moveTo>
                <a:cubicBezTo>
                  <a:pt x="61127" y="22445"/>
                  <a:pt x="56112" y="27460"/>
                  <a:pt x="56112" y="33667"/>
                </a:cubicBezTo>
                <a:cubicBezTo>
                  <a:pt x="56112" y="39875"/>
                  <a:pt x="61127" y="44890"/>
                  <a:pt x="67334" y="44890"/>
                </a:cubicBezTo>
                <a:lnTo>
                  <a:pt x="168336" y="44890"/>
                </a:lnTo>
                <a:cubicBezTo>
                  <a:pt x="174543" y="44890"/>
                  <a:pt x="179558" y="39875"/>
                  <a:pt x="179558" y="33667"/>
                </a:cubicBezTo>
                <a:cubicBezTo>
                  <a:pt x="179558" y="27460"/>
                  <a:pt x="174543" y="22445"/>
                  <a:pt x="168336" y="22445"/>
                </a:cubicBezTo>
                <a:lnTo>
                  <a:pt x="67334" y="22445"/>
                </a:lnTo>
                <a:close/>
                <a:moveTo>
                  <a:pt x="67334" y="78557"/>
                </a:moveTo>
                <a:cubicBezTo>
                  <a:pt x="61127" y="78557"/>
                  <a:pt x="56112" y="83572"/>
                  <a:pt x="56112" y="89779"/>
                </a:cubicBezTo>
                <a:cubicBezTo>
                  <a:pt x="56112" y="95986"/>
                  <a:pt x="61127" y="101001"/>
                  <a:pt x="67334" y="101001"/>
                </a:cubicBezTo>
                <a:lnTo>
                  <a:pt x="168336" y="101001"/>
                </a:lnTo>
                <a:cubicBezTo>
                  <a:pt x="174543" y="101001"/>
                  <a:pt x="179558" y="95986"/>
                  <a:pt x="179558" y="89779"/>
                </a:cubicBezTo>
                <a:cubicBezTo>
                  <a:pt x="179558" y="83572"/>
                  <a:pt x="174543" y="78557"/>
                  <a:pt x="168336" y="78557"/>
                </a:cubicBezTo>
                <a:lnTo>
                  <a:pt x="67334" y="78557"/>
                </a:lnTo>
                <a:close/>
                <a:moveTo>
                  <a:pt x="67334" y="134669"/>
                </a:moveTo>
                <a:cubicBezTo>
                  <a:pt x="61127" y="134669"/>
                  <a:pt x="56112" y="139684"/>
                  <a:pt x="56112" y="145891"/>
                </a:cubicBezTo>
                <a:cubicBezTo>
                  <a:pt x="56112" y="152098"/>
                  <a:pt x="61127" y="157113"/>
                  <a:pt x="67334" y="157113"/>
                </a:cubicBezTo>
                <a:lnTo>
                  <a:pt x="168336" y="157113"/>
                </a:lnTo>
                <a:cubicBezTo>
                  <a:pt x="174543" y="157113"/>
                  <a:pt x="179558" y="152098"/>
                  <a:pt x="179558" y="145891"/>
                </a:cubicBezTo>
                <a:cubicBezTo>
                  <a:pt x="179558" y="139684"/>
                  <a:pt x="174543" y="134669"/>
                  <a:pt x="168336" y="134669"/>
                </a:cubicBezTo>
                <a:lnTo>
                  <a:pt x="67334" y="134669"/>
                </a:lnTo>
                <a:close/>
                <a:moveTo>
                  <a:pt x="16834" y="162725"/>
                </a:moveTo>
                <a:cubicBezTo>
                  <a:pt x="26124" y="162725"/>
                  <a:pt x="33667" y="155182"/>
                  <a:pt x="33667" y="145891"/>
                </a:cubicBezTo>
                <a:cubicBezTo>
                  <a:pt x="33667" y="136600"/>
                  <a:pt x="26124" y="129057"/>
                  <a:pt x="16834" y="129057"/>
                </a:cubicBezTo>
                <a:cubicBezTo>
                  <a:pt x="7543" y="129057"/>
                  <a:pt x="0" y="136600"/>
                  <a:pt x="0" y="145891"/>
                </a:cubicBezTo>
                <a:cubicBezTo>
                  <a:pt x="0" y="155182"/>
                  <a:pt x="7543" y="162725"/>
                  <a:pt x="16834" y="162725"/>
                </a:cubicBezTo>
                <a:close/>
                <a:moveTo>
                  <a:pt x="33667" y="89779"/>
                </a:moveTo>
                <a:cubicBezTo>
                  <a:pt x="33667" y="80488"/>
                  <a:pt x="26124" y="72946"/>
                  <a:pt x="16834" y="72946"/>
                </a:cubicBezTo>
                <a:cubicBezTo>
                  <a:pt x="7543" y="72946"/>
                  <a:pt x="0" y="80488"/>
                  <a:pt x="0" y="89779"/>
                </a:cubicBezTo>
                <a:cubicBezTo>
                  <a:pt x="0" y="99070"/>
                  <a:pt x="7543" y="106613"/>
                  <a:pt x="16834" y="106613"/>
                </a:cubicBezTo>
                <a:cubicBezTo>
                  <a:pt x="26124" y="106613"/>
                  <a:pt x="33667" y="99070"/>
                  <a:pt x="33667" y="89779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42" name="Text 40">
            <a:extLst>
              <a:ext uri="{FF2B5EF4-FFF2-40B4-BE49-F238E27FC236}">
                <a16:creationId xmlns:a16="http://schemas.microsoft.com/office/drawing/2014/main" id="{15E54742-E598-8B2F-5DFA-1573515DE47A}"/>
              </a:ext>
            </a:extLst>
          </p:cNvPr>
          <p:cNvSpPr/>
          <p:nvPr/>
        </p:nvSpPr>
        <p:spPr>
          <a:xfrm>
            <a:off x="801824" y="1571633"/>
            <a:ext cx="2273229" cy="2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14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Способы подачи обращений</a:t>
            </a:r>
            <a:endParaRPr lang="en-US" sz="1600" dirty="0"/>
          </a:p>
        </p:txBody>
      </p:sp>
      <p:sp>
        <p:nvSpPr>
          <p:cNvPr id="29" name="Text 27">
            <a:extLst>
              <a:ext uri="{FF2B5EF4-FFF2-40B4-BE49-F238E27FC236}">
                <a16:creationId xmlns:a16="http://schemas.microsoft.com/office/drawing/2014/main" id="{A5E73340-3AF8-9ECD-D152-BDC69B69338F}"/>
              </a:ext>
            </a:extLst>
          </p:cNvPr>
          <p:cNvSpPr/>
          <p:nvPr/>
        </p:nvSpPr>
        <p:spPr>
          <a:xfrm>
            <a:off x="4302176" y="1569115"/>
            <a:ext cx="2585638" cy="2579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14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Структура обращений по видам</a:t>
            </a:r>
            <a:endParaRPr lang="en-US" sz="1600" dirty="0"/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FF5044D1-9EBD-54B2-B372-C7B7A9E7987C}"/>
              </a:ext>
            </a:extLst>
          </p:cNvPr>
          <p:cNvGrpSpPr/>
          <p:nvPr/>
        </p:nvGrpSpPr>
        <p:grpSpPr>
          <a:xfrm>
            <a:off x="662821" y="1793929"/>
            <a:ext cx="3494767" cy="1969683"/>
            <a:chOff x="9346532" y="5263899"/>
            <a:chExt cx="5410200" cy="3835401"/>
          </a:xfrm>
        </p:grpSpPr>
        <p:graphicFrame>
          <p:nvGraphicFramePr>
            <p:cNvPr id="66" name="Диаграмма 65">
              <a:extLst>
                <a:ext uri="{FF2B5EF4-FFF2-40B4-BE49-F238E27FC236}">
                  <a16:creationId xmlns:a16="http://schemas.microsoft.com/office/drawing/2014/main" id="{3521D061-333B-D59D-700A-A92FAF1530D1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981358293"/>
                </p:ext>
              </p:extLst>
            </p:nvPr>
          </p:nvGraphicFramePr>
          <p:xfrm>
            <a:off x="9346532" y="5263899"/>
            <a:ext cx="5410200" cy="383540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0135CD1D-6EC7-120A-85E4-EA3255F1DB25}"/>
                </a:ext>
              </a:extLst>
            </p:cNvPr>
            <p:cNvSpPr txBox="1"/>
            <p:nvPr/>
          </p:nvSpPr>
          <p:spPr>
            <a:xfrm>
              <a:off x="10827767" y="6656339"/>
              <a:ext cx="2227577" cy="15282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kk-KZ" sz="9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Всего</a:t>
              </a:r>
            </a:p>
            <a:p>
              <a:pPr lvl="0" algn="ctr">
                <a:defRPr/>
              </a:pPr>
              <a:r>
                <a:rPr lang="kk-KZ" sz="9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обращений</a:t>
              </a:r>
            </a:p>
            <a:p>
              <a:pPr lvl="0" algn="ctr">
                <a:defRPr/>
              </a:pPr>
              <a:r>
                <a:rPr kumimoji="0" lang="ru-RU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20 654</a:t>
              </a:r>
              <a:r>
                <a:rPr kumimoji="0" lang="kk-KZ" sz="9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k-KZ" sz="9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ЦА – </a:t>
              </a:r>
              <a:r>
                <a:rPr kumimoji="0" lang="ru-RU" sz="900" b="0" i="1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5 867</a:t>
              </a:r>
              <a:endParaRPr kumimoji="0" lang="kk-KZ" sz="9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k-KZ" sz="9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филиалы – </a:t>
              </a:r>
              <a:r>
                <a:rPr kumimoji="0" lang="ru-RU" sz="900" b="0" i="1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14 787</a:t>
              </a:r>
              <a:endParaRPr kumimoji="0" lang="ru-KZ" sz="9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70" name="Диаграмма 69">
            <a:extLst>
              <a:ext uri="{FF2B5EF4-FFF2-40B4-BE49-F238E27FC236}">
                <a16:creationId xmlns:a16="http://schemas.microsoft.com/office/drawing/2014/main" id="{5BF9BBB7-8048-01BD-81F8-8EC3B786521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41262419"/>
              </p:ext>
            </p:extLst>
          </p:nvPr>
        </p:nvGraphicFramePr>
        <p:xfrm>
          <a:off x="3924844" y="1931417"/>
          <a:ext cx="3983248" cy="19461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Shape 5">
            <a:extLst>
              <a:ext uri="{FF2B5EF4-FFF2-40B4-BE49-F238E27FC236}">
                <a16:creationId xmlns:a16="http://schemas.microsoft.com/office/drawing/2014/main" id="{5F65EE3C-FC9D-852A-8A46-1422050F5CE7}"/>
              </a:ext>
            </a:extLst>
          </p:cNvPr>
          <p:cNvSpPr/>
          <p:nvPr/>
        </p:nvSpPr>
        <p:spPr>
          <a:xfrm>
            <a:off x="8140062" y="969009"/>
            <a:ext cx="3755807" cy="814293"/>
          </a:xfrm>
          <a:prstGeom prst="roundRect">
            <a:avLst>
              <a:gd name="adj" fmla="val 7792"/>
            </a:avLst>
          </a:prstGeom>
          <a:gradFill flip="none" rotWithShape="1">
            <a:gsLst>
              <a:gs pos="0">
                <a:srgbClr val="1A365D"/>
              </a:gs>
              <a:gs pos="100000">
                <a:srgbClr val="2B6CB0"/>
              </a:gs>
            </a:gsLst>
            <a:lin ang="2700000" scaled="1"/>
          </a:gradFill>
          <a:ln/>
          <a:effectLst>
            <a:outerShdw blurRad="134669" dist="89779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ru-KZ" dirty="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FCA679BD-E0A2-8485-045B-89EF4EB2AC35}"/>
              </a:ext>
            </a:extLst>
          </p:cNvPr>
          <p:cNvSpPr/>
          <p:nvPr/>
        </p:nvSpPr>
        <p:spPr>
          <a:xfrm>
            <a:off x="8372661" y="1224974"/>
            <a:ext cx="269337" cy="269337"/>
          </a:xfrm>
          <a:custGeom>
            <a:avLst/>
            <a:gdLst/>
            <a:ahLst/>
            <a:cxnLst/>
            <a:rect l="l" t="t" r="r" b="b"/>
            <a:pathLst>
              <a:path w="269337" h="269337">
                <a:moveTo>
                  <a:pt x="25250" y="33667"/>
                </a:moveTo>
                <a:cubicBezTo>
                  <a:pt x="11310" y="33667"/>
                  <a:pt x="0" y="44977"/>
                  <a:pt x="0" y="58918"/>
                </a:cubicBezTo>
                <a:cubicBezTo>
                  <a:pt x="0" y="66861"/>
                  <a:pt x="3735" y="74331"/>
                  <a:pt x="10100" y="79118"/>
                </a:cubicBezTo>
                <a:lnTo>
                  <a:pt x="119518" y="161182"/>
                </a:lnTo>
                <a:cubicBezTo>
                  <a:pt x="128514" y="167915"/>
                  <a:pt x="140823" y="167915"/>
                  <a:pt x="149819" y="161182"/>
                </a:cubicBezTo>
                <a:lnTo>
                  <a:pt x="259237" y="79118"/>
                </a:lnTo>
                <a:cubicBezTo>
                  <a:pt x="265602" y="74331"/>
                  <a:pt x="269337" y="66861"/>
                  <a:pt x="269337" y="58918"/>
                </a:cubicBezTo>
                <a:cubicBezTo>
                  <a:pt x="269337" y="44977"/>
                  <a:pt x="258027" y="33667"/>
                  <a:pt x="244087" y="33667"/>
                </a:cubicBezTo>
                <a:lnTo>
                  <a:pt x="25250" y="33667"/>
                </a:lnTo>
                <a:close/>
                <a:moveTo>
                  <a:pt x="0" y="103106"/>
                </a:moveTo>
                <a:lnTo>
                  <a:pt x="0" y="202003"/>
                </a:lnTo>
                <a:cubicBezTo>
                  <a:pt x="0" y="220572"/>
                  <a:pt x="15098" y="235670"/>
                  <a:pt x="33667" y="235670"/>
                </a:cubicBezTo>
                <a:lnTo>
                  <a:pt x="235670" y="235670"/>
                </a:lnTo>
                <a:cubicBezTo>
                  <a:pt x="254240" y="235670"/>
                  <a:pt x="269337" y="220572"/>
                  <a:pt x="269337" y="202003"/>
                </a:cubicBezTo>
                <a:lnTo>
                  <a:pt x="269337" y="103106"/>
                </a:lnTo>
                <a:lnTo>
                  <a:pt x="164969" y="181382"/>
                </a:lnTo>
                <a:cubicBezTo>
                  <a:pt x="147031" y="194849"/>
                  <a:pt x="122306" y="194849"/>
                  <a:pt x="104368" y="181382"/>
                </a:cubicBezTo>
                <a:lnTo>
                  <a:pt x="0" y="103106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3E0A531A-6B32-E9C2-2FA3-F9A8608BCE09}"/>
              </a:ext>
            </a:extLst>
          </p:cNvPr>
          <p:cNvSpPr/>
          <p:nvPr/>
        </p:nvSpPr>
        <p:spPr>
          <a:xfrm>
            <a:off x="8913667" y="1040524"/>
            <a:ext cx="2549726" cy="2154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endParaRPr lang="en-US" sz="160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7C2D6078-6E79-C08B-AB54-311FD9D8BAA1}"/>
              </a:ext>
            </a:extLst>
          </p:cNvPr>
          <p:cNvSpPr/>
          <p:nvPr/>
        </p:nvSpPr>
        <p:spPr>
          <a:xfrm>
            <a:off x="8900056" y="1100261"/>
            <a:ext cx="2612571" cy="3232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121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86,4%</a:t>
            </a:r>
            <a:endParaRPr lang="en-US" sz="160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DA8A406F-E035-AA60-C00D-9A5E23019D4B}"/>
              </a:ext>
            </a:extLst>
          </p:cNvPr>
          <p:cNvSpPr/>
          <p:nvPr/>
        </p:nvSpPr>
        <p:spPr>
          <a:xfrm>
            <a:off x="8891523" y="1416249"/>
            <a:ext cx="2531770" cy="1436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ru-RU" sz="848" dirty="0">
                <a:solidFill>
                  <a:srgbClr val="FFFFFF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обращений поступило через «Е-</a:t>
            </a:r>
            <a:r>
              <a:rPr lang="ru-RU" sz="848" dirty="0" err="1">
                <a:solidFill>
                  <a:srgbClr val="FFFFFF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Өтініш</a:t>
            </a:r>
            <a:r>
              <a:rPr lang="ru-RU" sz="848" dirty="0">
                <a:solidFill>
                  <a:srgbClr val="FFFFFF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»</a:t>
            </a:r>
            <a:endParaRPr lang="en-US" sz="1600" dirty="0"/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9F36A9C0-BEEF-BFF9-80B3-91DD28A778C0}"/>
              </a:ext>
            </a:extLst>
          </p:cNvPr>
          <p:cNvSpPr/>
          <p:nvPr/>
        </p:nvSpPr>
        <p:spPr>
          <a:xfrm>
            <a:off x="8140062" y="1883421"/>
            <a:ext cx="3755807" cy="842274"/>
          </a:xfrm>
          <a:prstGeom prst="roundRect">
            <a:avLst>
              <a:gd name="adj" fmla="val 7792"/>
            </a:avLst>
          </a:prstGeom>
          <a:gradFill flip="none" rotWithShape="1">
            <a:gsLst>
              <a:gs pos="0">
                <a:srgbClr val="2B6CB0"/>
              </a:gs>
              <a:gs pos="100000">
                <a:srgbClr val="4299E1"/>
              </a:gs>
            </a:gsLst>
            <a:lin ang="2700000" scaled="1"/>
          </a:gradFill>
          <a:ln/>
          <a:effectLst>
            <a:outerShdw blurRad="134669" dist="89779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EF4A7609-33FC-D083-E385-F3CD1DFBF67F}"/>
              </a:ext>
            </a:extLst>
          </p:cNvPr>
          <p:cNvSpPr/>
          <p:nvPr/>
        </p:nvSpPr>
        <p:spPr>
          <a:xfrm>
            <a:off x="8394855" y="2166880"/>
            <a:ext cx="202003" cy="269337"/>
          </a:xfrm>
          <a:custGeom>
            <a:avLst/>
            <a:gdLst/>
            <a:ahLst/>
            <a:cxnLst/>
            <a:rect l="l" t="t" r="r" b="b"/>
            <a:pathLst>
              <a:path w="202003" h="269337">
                <a:moveTo>
                  <a:pt x="63126" y="46292"/>
                </a:moveTo>
                <a:cubicBezTo>
                  <a:pt x="63126" y="25388"/>
                  <a:pt x="80097" y="8417"/>
                  <a:pt x="101001" y="8417"/>
                </a:cubicBezTo>
                <a:cubicBezTo>
                  <a:pt x="121906" y="8417"/>
                  <a:pt x="138877" y="25388"/>
                  <a:pt x="138877" y="46292"/>
                </a:cubicBezTo>
                <a:cubicBezTo>
                  <a:pt x="138877" y="67196"/>
                  <a:pt x="121906" y="84168"/>
                  <a:pt x="101001" y="84168"/>
                </a:cubicBezTo>
                <a:cubicBezTo>
                  <a:pt x="80097" y="84168"/>
                  <a:pt x="63126" y="67196"/>
                  <a:pt x="63126" y="46292"/>
                </a:cubicBezTo>
                <a:close/>
                <a:moveTo>
                  <a:pt x="4051" y="76014"/>
                </a:moveTo>
                <a:cubicBezTo>
                  <a:pt x="10889" y="66598"/>
                  <a:pt x="24040" y="64546"/>
                  <a:pt x="33457" y="71385"/>
                </a:cubicBezTo>
                <a:lnTo>
                  <a:pt x="52500" y="85220"/>
                </a:lnTo>
                <a:cubicBezTo>
                  <a:pt x="66598" y="95478"/>
                  <a:pt x="83589" y="101001"/>
                  <a:pt x="101001" y="101001"/>
                </a:cubicBezTo>
                <a:cubicBezTo>
                  <a:pt x="118414" y="101001"/>
                  <a:pt x="135405" y="95478"/>
                  <a:pt x="149503" y="85220"/>
                </a:cubicBezTo>
                <a:lnTo>
                  <a:pt x="168546" y="71332"/>
                </a:lnTo>
                <a:cubicBezTo>
                  <a:pt x="177962" y="64494"/>
                  <a:pt x="191114" y="66598"/>
                  <a:pt x="197952" y="75962"/>
                </a:cubicBezTo>
                <a:cubicBezTo>
                  <a:pt x="204791" y="85325"/>
                  <a:pt x="202687" y="98529"/>
                  <a:pt x="193323" y="105368"/>
                </a:cubicBezTo>
                <a:lnTo>
                  <a:pt x="174280" y="119255"/>
                </a:lnTo>
                <a:cubicBezTo>
                  <a:pt x="167126" y="124463"/>
                  <a:pt x="159498" y="128829"/>
                  <a:pt x="151502" y="132407"/>
                </a:cubicBezTo>
                <a:lnTo>
                  <a:pt x="151502" y="151502"/>
                </a:lnTo>
                <a:lnTo>
                  <a:pt x="50501" y="151502"/>
                </a:lnTo>
                <a:lnTo>
                  <a:pt x="50501" y="132407"/>
                </a:lnTo>
                <a:cubicBezTo>
                  <a:pt x="42505" y="128882"/>
                  <a:pt x="34877" y="124463"/>
                  <a:pt x="27723" y="119255"/>
                </a:cubicBezTo>
                <a:lnTo>
                  <a:pt x="8680" y="105368"/>
                </a:lnTo>
                <a:cubicBezTo>
                  <a:pt x="-736" y="98529"/>
                  <a:pt x="-2788" y="85378"/>
                  <a:pt x="4051" y="75962"/>
                </a:cubicBezTo>
                <a:close/>
                <a:moveTo>
                  <a:pt x="51290" y="173228"/>
                </a:moveTo>
                <a:lnTo>
                  <a:pt x="83168" y="201109"/>
                </a:lnTo>
                <a:lnTo>
                  <a:pt x="69491" y="220678"/>
                </a:lnTo>
                <a:lnTo>
                  <a:pt x="82274" y="233461"/>
                </a:lnTo>
                <a:cubicBezTo>
                  <a:pt x="90480" y="241667"/>
                  <a:pt x="90480" y="254976"/>
                  <a:pt x="82274" y="263235"/>
                </a:cubicBezTo>
                <a:cubicBezTo>
                  <a:pt x="74068" y="271494"/>
                  <a:pt x="60759" y="271441"/>
                  <a:pt x="52500" y="263235"/>
                </a:cubicBezTo>
                <a:lnTo>
                  <a:pt x="27249" y="237985"/>
                </a:lnTo>
                <a:cubicBezTo>
                  <a:pt x="19990" y="230725"/>
                  <a:pt x="18990" y="219363"/>
                  <a:pt x="24830" y="210998"/>
                </a:cubicBezTo>
                <a:lnTo>
                  <a:pt x="51237" y="173228"/>
                </a:lnTo>
                <a:close/>
                <a:moveTo>
                  <a:pt x="118887" y="201109"/>
                </a:moveTo>
                <a:lnTo>
                  <a:pt x="150766" y="173228"/>
                </a:lnTo>
                <a:lnTo>
                  <a:pt x="177173" y="210998"/>
                </a:lnTo>
                <a:cubicBezTo>
                  <a:pt x="183013" y="219363"/>
                  <a:pt x="182013" y="230725"/>
                  <a:pt x="174806" y="237932"/>
                </a:cubicBezTo>
                <a:lnTo>
                  <a:pt x="149556" y="263182"/>
                </a:lnTo>
                <a:cubicBezTo>
                  <a:pt x="141349" y="271389"/>
                  <a:pt x="128040" y="271389"/>
                  <a:pt x="119781" y="263182"/>
                </a:cubicBezTo>
                <a:cubicBezTo>
                  <a:pt x="111522" y="254976"/>
                  <a:pt x="111575" y="241667"/>
                  <a:pt x="119781" y="233408"/>
                </a:cubicBezTo>
                <a:lnTo>
                  <a:pt x="132564" y="220625"/>
                </a:lnTo>
                <a:lnTo>
                  <a:pt x="118887" y="201056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48E2F00F-7125-DB0E-C035-6FDFBD46736A}"/>
              </a:ext>
            </a:extLst>
          </p:cNvPr>
          <p:cNvSpPr/>
          <p:nvPr/>
        </p:nvSpPr>
        <p:spPr>
          <a:xfrm>
            <a:off x="7904880" y="2285886"/>
            <a:ext cx="2549726" cy="2154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endParaRPr lang="en-US" sz="1600" dirty="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B26DA233-B2A5-703A-4BCE-5E01B6C46127}"/>
              </a:ext>
            </a:extLst>
          </p:cNvPr>
          <p:cNvSpPr/>
          <p:nvPr/>
        </p:nvSpPr>
        <p:spPr>
          <a:xfrm>
            <a:off x="8882244" y="1985371"/>
            <a:ext cx="2612571" cy="3232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121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74,4%</a:t>
            </a:r>
            <a:endParaRPr lang="en-US" sz="1600" dirty="0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95DC8544-AF54-56C5-00B2-3F511C19932A}"/>
              </a:ext>
            </a:extLst>
          </p:cNvPr>
          <p:cNvSpPr/>
          <p:nvPr/>
        </p:nvSpPr>
        <p:spPr>
          <a:xfrm>
            <a:off x="8882244" y="2383365"/>
            <a:ext cx="2531770" cy="1436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ru-RU" sz="848" dirty="0">
                <a:solidFill>
                  <a:srgbClr val="FFFFFF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обращений по вопросам социальных выплат по   материнству и детству</a:t>
            </a:r>
            <a:endParaRPr lang="en-US" sz="1600" dirty="0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45D32C3A-CCCF-6C33-36D7-2D78C2B2AC41}"/>
              </a:ext>
            </a:extLst>
          </p:cNvPr>
          <p:cNvSpPr/>
          <p:nvPr/>
        </p:nvSpPr>
        <p:spPr>
          <a:xfrm>
            <a:off x="8140062" y="2820656"/>
            <a:ext cx="3755807" cy="684432"/>
          </a:xfrm>
          <a:prstGeom prst="roundRect">
            <a:avLst>
              <a:gd name="adj" fmla="val 7792"/>
            </a:avLst>
          </a:prstGeom>
          <a:gradFill flip="none" rotWithShape="1">
            <a:gsLst>
              <a:gs pos="0">
                <a:srgbClr val="4299E1"/>
              </a:gs>
              <a:gs pos="100000">
                <a:srgbClr val="1A365D"/>
              </a:gs>
            </a:gsLst>
            <a:lin ang="2700000" scaled="1"/>
          </a:gradFill>
          <a:ln/>
          <a:effectLst>
            <a:outerShdw blurRad="134669" dist="89779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18" name="Shape 16">
            <a:extLst>
              <a:ext uri="{FF2B5EF4-FFF2-40B4-BE49-F238E27FC236}">
                <a16:creationId xmlns:a16="http://schemas.microsoft.com/office/drawing/2014/main" id="{A53B088E-CC09-D7C7-869D-75AF997688DC}"/>
              </a:ext>
            </a:extLst>
          </p:cNvPr>
          <p:cNvSpPr/>
          <p:nvPr/>
        </p:nvSpPr>
        <p:spPr>
          <a:xfrm>
            <a:off x="8348155" y="3013750"/>
            <a:ext cx="269337" cy="269337"/>
          </a:xfrm>
          <a:custGeom>
            <a:avLst/>
            <a:gdLst/>
            <a:ahLst/>
            <a:cxnLst/>
            <a:rect l="l" t="t" r="r" b="b"/>
            <a:pathLst>
              <a:path w="269337" h="269337">
                <a:moveTo>
                  <a:pt x="33667" y="33667"/>
                </a:moveTo>
                <a:cubicBezTo>
                  <a:pt x="33667" y="24356"/>
                  <a:pt x="26145" y="16834"/>
                  <a:pt x="16834" y="16834"/>
                </a:cubicBezTo>
                <a:cubicBezTo>
                  <a:pt x="7523" y="16834"/>
                  <a:pt x="0" y="24356"/>
                  <a:pt x="0" y="33667"/>
                </a:cubicBezTo>
                <a:lnTo>
                  <a:pt x="0" y="210420"/>
                </a:lnTo>
                <a:cubicBezTo>
                  <a:pt x="0" y="233671"/>
                  <a:pt x="18833" y="252504"/>
                  <a:pt x="42084" y="252504"/>
                </a:cubicBezTo>
                <a:lnTo>
                  <a:pt x="252504" y="252504"/>
                </a:lnTo>
                <a:cubicBezTo>
                  <a:pt x="261815" y="252504"/>
                  <a:pt x="269337" y="244981"/>
                  <a:pt x="269337" y="235670"/>
                </a:cubicBezTo>
                <a:cubicBezTo>
                  <a:pt x="269337" y="226359"/>
                  <a:pt x="261815" y="218837"/>
                  <a:pt x="252504" y="218837"/>
                </a:cubicBezTo>
                <a:lnTo>
                  <a:pt x="42084" y="218837"/>
                </a:lnTo>
                <a:cubicBezTo>
                  <a:pt x="37455" y="218837"/>
                  <a:pt x="33667" y="215049"/>
                  <a:pt x="33667" y="210420"/>
                </a:cubicBezTo>
                <a:lnTo>
                  <a:pt x="33667" y="33667"/>
                </a:lnTo>
                <a:close/>
                <a:moveTo>
                  <a:pt x="247559" y="79223"/>
                </a:moveTo>
                <a:cubicBezTo>
                  <a:pt x="254134" y="72647"/>
                  <a:pt x="254134" y="61969"/>
                  <a:pt x="247559" y="55393"/>
                </a:cubicBezTo>
                <a:cubicBezTo>
                  <a:pt x="240983" y="48817"/>
                  <a:pt x="230304" y="48817"/>
                  <a:pt x="223729" y="55393"/>
                </a:cubicBezTo>
                <a:lnTo>
                  <a:pt x="168336" y="110839"/>
                </a:lnTo>
                <a:lnTo>
                  <a:pt x="138141" y="80696"/>
                </a:lnTo>
                <a:cubicBezTo>
                  <a:pt x="131565" y="74120"/>
                  <a:pt x="120886" y="74120"/>
                  <a:pt x="114311" y="80696"/>
                </a:cubicBezTo>
                <a:lnTo>
                  <a:pt x="63810" y="131197"/>
                </a:lnTo>
                <a:cubicBezTo>
                  <a:pt x="57234" y="137772"/>
                  <a:pt x="57234" y="148451"/>
                  <a:pt x="63810" y="155027"/>
                </a:cubicBezTo>
                <a:cubicBezTo>
                  <a:pt x="70385" y="161602"/>
                  <a:pt x="81064" y="161602"/>
                  <a:pt x="87640" y="155027"/>
                </a:cubicBezTo>
                <a:lnTo>
                  <a:pt x="126252" y="116415"/>
                </a:lnTo>
                <a:lnTo>
                  <a:pt x="156447" y="146610"/>
                </a:lnTo>
                <a:cubicBezTo>
                  <a:pt x="163023" y="153186"/>
                  <a:pt x="173701" y="153186"/>
                  <a:pt x="180277" y="146610"/>
                </a:cubicBezTo>
                <a:lnTo>
                  <a:pt x="247611" y="79276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982A4B6B-7CEC-54E7-2B27-C7E1ADE86C8D}"/>
              </a:ext>
            </a:extLst>
          </p:cNvPr>
          <p:cNvSpPr/>
          <p:nvPr/>
        </p:nvSpPr>
        <p:spPr>
          <a:xfrm>
            <a:off x="7873641" y="3240502"/>
            <a:ext cx="2549726" cy="2154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endParaRPr lang="en-US" sz="1600" dirty="0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A7200E3B-07E5-4E56-F32B-E9E1D92550EC}"/>
              </a:ext>
            </a:extLst>
          </p:cNvPr>
          <p:cNvSpPr/>
          <p:nvPr/>
        </p:nvSpPr>
        <p:spPr>
          <a:xfrm>
            <a:off x="8103048" y="2910056"/>
            <a:ext cx="2612571" cy="3232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ru-RU" sz="2121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в 3,7 раз </a:t>
            </a:r>
            <a:endParaRPr lang="en-US" sz="1600" dirty="0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30CCC9DC-0E4C-7E3A-EBD4-95DD4B39B26F}"/>
              </a:ext>
            </a:extLst>
          </p:cNvPr>
          <p:cNvSpPr/>
          <p:nvPr/>
        </p:nvSpPr>
        <p:spPr>
          <a:xfrm>
            <a:off x="8831044" y="3248048"/>
            <a:ext cx="2531770" cy="1436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ru-RU" sz="848" dirty="0">
                <a:solidFill>
                  <a:srgbClr val="FFFFFF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рост количества обращений </a:t>
            </a:r>
          </a:p>
        </p:txBody>
      </p:sp>
      <p:sp>
        <p:nvSpPr>
          <p:cNvPr id="22" name="Shape 20">
            <a:extLst>
              <a:ext uri="{FF2B5EF4-FFF2-40B4-BE49-F238E27FC236}">
                <a16:creationId xmlns:a16="http://schemas.microsoft.com/office/drawing/2014/main" id="{9CD6730E-757E-AF4C-6157-3F1DA484C38F}"/>
              </a:ext>
            </a:extLst>
          </p:cNvPr>
          <p:cNvSpPr/>
          <p:nvPr/>
        </p:nvSpPr>
        <p:spPr>
          <a:xfrm>
            <a:off x="8129125" y="4848915"/>
            <a:ext cx="3766744" cy="684432"/>
          </a:xfrm>
          <a:prstGeom prst="roundRect">
            <a:avLst>
              <a:gd name="adj" fmla="val 7792"/>
            </a:avLst>
          </a:prstGeom>
          <a:gradFill flip="none" rotWithShape="1">
            <a:gsLst>
              <a:gs pos="0">
                <a:srgbClr val="1A365D"/>
              </a:gs>
              <a:gs pos="100000">
                <a:srgbClr val="2B6CB0"/>
              </a:gs>
            </a:gsLst>
            <a:lin ang="2700000" scaled="1"/>
          </a:gradFill>
          <a:ln/>
          <a:effectLst>
            <a:outerShdw blurRad="134669" dist="89779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ru-KZ"/>
          </a:p>
        </p:txBody>
      </p:sp>
      <p:sp>
        <p:nvSpPr>
          <p:cNvPr id="23" name="Shape 21">
            <a:extLst>
              <a:ext uri="{FF2B5EF4-FFF2-40B4-BE49-F238E27FC236}">
                <a16:creationId xmlns:a16="http://schemas.microsoft.com/office/drawing/2014/main" id="{021A071B-45F6-53D8-655C-E81C410E2DDD}"/>
              </a:ext>
            </a:extLst>
          </p:cNvPr>
          <p:cNvSpPr/>
          <p:nvPr/>
        </p:nvSpPr>
        <p:spPr>
          <a:xfrm>
            <a:off x="8296845" y="5057568"/>
            <a:ext cx="336672" cy="269337"/>
          </a:xfrm>
          <a:custGeom>
            <a:avLst/>
            <a:gdLst/>
            <a:ahLst/>
            <a:cxnLst/>
            <a:rect l="l" t="t" r="r" b="b"/>
            <a:pathLst>
              <a:path w="336672" h="269337">
                <a:moveTo>
                  <a:pt x="67334" y="16834"/>
                </a:moveTo>
                <a:cubicBezTo>
                  <a:pt x="48765" y="16834"/>
                  <a:pt x="33667" y="31931"/>
                  <a:pt x="33667" y="50501"/>
                </a:cubicBezTo>
                <a:lnTo>
                  <a:pt x="33667" y="176753"/>
                </a:lnTo>
                <a:lnTo>
                  <a:pt x="67334" y="176753"/>
                </a:lnTo>
                <a:lnTo>
                  <a:pt x="67334" y="50501"/>
                </a:lnTo>
                <a:lnTo>
                  <a:pt x="269337" y="50501"/>
                </a:lnTo>
                <a:lnTo>
                  <a:pt x="269337" y="176753"/>
                </a:lnTo>
                <a:lnTo>
                  <a:pt x="303004" y="176753"/>
                </a:lnTo>
                <a:lnTo>
                  <a:pt x="303004" y="50501"/>
                </a:lnTo>
                <a:cubicBezTo>
                  <a:pt x="303004" y="31931"/>
                  <a:pt x="287907" y="16834"/>
                  <a:pt x="269337" y="16834"/>
                </a:cubicBezTo>
                <a:lnTo>
                  <a:pt x="67334" y="16834"/>
                </a:lnTo>
                <a:close/>
                <a:moveTo>
                  <a:pt x="10100" y="202003"/>
                </a:moveTo>
                <a:cubicBezTo>
                  <a:pt x="4524" y="202003"/>
                  <a:pt x="0" y="206527"/>
                  <a:pt x="0" y="212103"/>
                </a:cubicBezTo>
                <a:cubicBezTo>
                  <a:pt x="0" y="234408"/>
                  <a:pt x="18096" y="252504"/>
                  <a:pt x="40401" y="252504"/>
                </a:cubicBezTo>
                <a:lnTo>
                  <a:pt x="296271" y="252504"/>
                </a:lnTo>
                <a:cubicBezTo>
                  <a:pt x="318575" y="252504"/>
                  <a:pt x="336672" y="234408"/>
                  <a:pt x="336672" y="212103"/>
                </a:cubicBezTo>
                <a:cubicBezTo>
                  <a:pt x="336672" y="206527"/>
                  <a:pt x="332148" y="202003"/>
                  <a:pt x="326571" y="202003"/>
                </a:cubicBezTo>
                <a:lnTo>
                  <a:pt x="10100" y="202003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D2E9F121-B969-FDA9-7ADB-3838F5078F3D}"/>
              </a:ext>
            </a:extLst>
          </p:cNvPr>
          <p:cNvSpPr/>
          <p:nvPr/>
        </p:nvSpPr>
        <p:spPr>
          <a:xfrm>
            <a:off x="8831044" y="4927601"/>
            <a:ext cx="2612571" cy="3232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ru-RU" sz="2121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в 5 раз </a:t>
            </a:r>
            <a:endParaRPr lang="en-US" sz="1600" dirty="0"/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54755724-211F-69F6-3F2F-ACE83DC60573}"/>
              </a:ext>
            </a:extLst>
          </p:cNvPr>
          <p:cNvSpPr/>
          <p:nvPr/>
        </p:nvSpPr>
        <p:spPr>
          <a:xfrm>
            <a:off x="8831043" y="5266477"/>
            <a:ext cx="2612571" cy="120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ru-RU" sz="848" dirty="0">
                <a:solidFill>
                  <a:srgbClr val="FFFFFF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увеличение обращений через ИС «Е-</a:t>
            </a:r>
            <a:r>
              <a:rPr lang="ru-RU" sz="848" dirty="0" err="1">
                <a:solidFill>
                  <a:srgbClr val="FFFFFF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Өтініш</a:t>
            </a:r>
            <a:r>
              <a:rPr lang="ru-RU" sz="848" dirty="0">
                <a:solidFill>
                  <a:srgbClr val="FFFFFF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» </a:t>
            </a:r>
            <a:endParaRPr lang="en-US" sz="1600" dirty="0"/>
          </a:p>
        </p:txBody>
      </p:sp>
      <p:sp>
        <p:nvSpPr>
          <p:cNvPr id="91" name="Shape 15">
            <a:extLst>
              <a:ext uri="{FF2B5EF4-FFF2-40B4-BE49-F238E27FC236}">
                <a16:creationId xmlns:a16="http://schemas.microsoft.com/office/drawing/2014/main" id="{A15B1FFF-BFA9-7788-75BC-465808AAB5B5}"/>
              </a:ext>
            </a:extLst>
          </p:cNvPr>
          <p:cNvSpPr/>
          <p:nvPr/>
        </p:nvSpPr>
        <p:spPr>
          <a:xfrm>
            <a:off x="8140062" y="5641359"/>
            <a:ext cx="3755807" cy="684432"/>
          </a:xfrm>
          <a:prstGeom prst="roundRect">
            <a:avLst>
              <a:gd name="adj" fmla="val 7792"/>
            </a:avLst>
          </a:prstGeom>
          <a:gradFill flip="none" rotWithShape="1">
            <a:gsLst>
              <a:gs pos="0">
                <a:srgbClr val="4299E1"/>
              </a:gs>
              <a:gs pos="100000">
                <a:srgbClr val="1A365D"/>
              </a:gs>
            </a:gsLst>
            <a:lin ang="2700000" scaled="1"/>
          </a:gradFill>
          <a:ln/>
          <a:effectLst>
            <a:outerShdw blurRad="134669" dist="89779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92" name="Shape 16">
            <a:extLst>
              <a:ext uri="{FF2B5EF4-FFF2-40B4-BE49-F238E27FC236}">
                <a16:creationId xmlns:a16="http://schemas.microsoft.com/office/drawing/2014/main" id="{85DE8CF3-AB5B-9DFA-02AB-FD68AFAF659C}"/>
              </a:ext>
            </a:extLst>
          </p:cNvPr>
          <p:cNvSpPr/>
          <p:nvPr/>
        </p:nvSpPr>
        <p:spPr>
          <a:xfrm>
            <a:off x="8348155" y="5834453"/>
            <a:ext cx="269337" cy="269337"/>
          </a:xfrm>
          <a:custGeom>
            <a:avLst/>
            <a:gdLst/>
            <a:ahLst/>
            <a:cxnLst/>
            <a:rect l="l" t="t" r="r" b="b"/>
            <a:pathLst>
              <a:path w="269337" h="269337">
                <a:moveTo>
                  <a:pt x="33667" y="33667"/>
                </a:moveTo>
                <a:cubicBezTo>
                  <a:pt x="33667" y="24356"/>
                  <a:pt x="26145" y="16834"/>
                  <a:pt x="16834" y="16834"/>
                </a:cubicBezTo>
                <a:cubicBezTo>
                  <a:pt x="7523" y="16834"/>
                  <a:pt x="0" y="24356"/>
                  <a:pt x="0" y="33667"/>
                </a:cubicBezTo>
                <a:lnTo>
                  <a:pt x="0" y="210420"/>
                </a:lnTo>
                <a:cubicBezTo>
                  <a:pt x="0" y="233671"/>
                  <a:pt x="18833" y="252504"/>
                  <a:pt x="42084" y="252504"/>
                </a:cubicBezTo>
                <a:lnTo>
                  <a:pt x="252504" y="252504"/>
                </a:lnTo>
                <a:cubicBezTo>
                  <a:pt x="261815" y="252504"/>
                  <a:pt x="269337" y="244981"/>
                  <a:pt x="269337" y="235670"/>
                </a:cubicBezTo>
                <a:cubicBezTo>
                  <a:pt x="269337" y="226359"/>
                  <a:pt x="261815" y="218837"/>
                  <a:pt x="252504" y="218837"/>
                </a:cubicBezTo>
                <a:lnTo>
                  <a:pt x="42084" y="218837"/>
                </a:lnTo>
                <a:cubicBezTo>
                  <a:pt x="37455" y="218837"/>
                  <a:pt x="33667" y="215049"/>
                  <a:pt x="33667" y="210420"/>
                </a:cubicBezTo>
                <a:lnTo>
                  <a:pt x="33667" y="33667"/>
                </a:lnTo>
                <a:close/>
                <a:moveTo>
                  <a:pt x="247559" y="79223"/>
                </a:moveTo>
                <a:cubicBezTo>
                  <a:pt x="254134" y="72647"/>
                  <a:pt x="254134" y="61969"/>
                  <a:pt x="247559" y="55393"/>
                </a:cubicBezTo>
                <a:cubicBezTo>
                  <a:pt x="240983" y="48817"/>
                  <a:pt x="230304" y="48817"/>
                  <a:pt x="223729" y="55393"/>
                </a:cubicBezTo>
                <a:lnTo>
                  <a:pt x="168336" y="110839"/>
                </a:lnTo>
                <a:lnTo>
                  <a:pt x="138141" y="80696"/>
                </a:lnTo>
                <a:cubicBezTo>
                  <a:pt x="131565" y="74120"/>
                  <a:pt x="120886" y="74120"/>
                  <a:pt x="114311" y="80696"/>
                </a:cubicBezTo>
                <a:lnTo>
                  <a:pt x="63810" y="131197"/>
                </a:lnTo>
                <a:cubicBezTo>
                  <a:pt x="57234" y="137772"/>
                  <a:pt x="57234" y="148451"/>
                  <a:pt x="63810" y="155027"/>
                </a:cubicBezTo>
                <a:cubicBezTo>
                  <a:pt x="70385" y="161602"/>
                  <a:pt x="81064" y="161602"/>
                  <a:pt x="87640" y="155027"/>
                </a:cubicBezTo>
                <a:lnTo>
                  <a:pt x="126252" y="116415"/>
                </a:lnTo>
                <a:lnTo>
                  <a:pt x="156447" y="146610"/>
                </a:lnTo>
                <a:cubicBezTo>
                  <a:pt x="163023" y="153186"/>
                  <a:pt x="173701" y="153186"/>
                  <a:pt x="180277" y="146610"/>
                </a:cubicBezTo>
                <a:lnTo>
                  <a:pt x="247611" y="79276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93" name="Text 17">
            <a:extLst>
              <a:ext uri="{FF2B5EF4-FFF2-40B4-BE49-F238E27FC236}">
                <a16:creationId xmlns:a16="http://schemas.microsoft.com/office/drawing/2014/main" id="{AAC38527-A56D-257D-787A-79B2E0F1C594}"/>
              </a:ext>
            </a:extLst>
          </p:cNvPr>
          <p:cNvSpPr/>
          <p:nvPr/>
        </p:nvSpPr>
        <p:spPr>
          <a:xfrm>
            <a:off x="7873641" y="6061205"/>
            <a:ext cx="2549726" cy="2154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endParaRPr lang="en-US" sz="1600" dirty="0"/>
          </a:p>
        </p:txBody>
      </p:sp>
      <p:sp>
        <p:nvSpPr>
          <p:cNvPr id="94" name="Text 18">
            <a:extLst>
              <a:ext uri="{FF2B5EF4-FFF2-40B4-BE49-F238E27FC236}">
                <a16:creationId xmlns:a16="http://schemas.microsoft.com/office/drawing/2014/main" id="{F10E6BDF-718F-E371-FB8A-2FA559307B20}"/>
              </a:ext>
            </a:extLst>
          </p:cNvPr>
          <p:cNvSpPr/>
          <p:nvPr/>
        </p:nvSpPr>
        <p:spPr>
          <a:xfrm>
            <a:off x="8820011" y="5705117"/>
            <a:ext cx="2612571" cy="3232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ru-RU" sz="2121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79% и 39% </a:t>
            </a:r>
            <a:endParaRPr lang="en-US" sz="1600" dirty="0"/>
          </a:p>
        </p:txBody>
      </p:sp>
      <p:sp>
        <p:nvSpPr>
          <p:cNvPr id="95" name="Text 19">
            <a:extLst>
              <a:ext uri="{FF2B5EF4-FFF2-40B4-BE49-F238E27FC236}">
                <a16:creationId xmlns:a16="http://schemas.microsoft.com/office/drawing/2014/main" id="{D0711D23-5FD0-35F8-20A2-11C203C67906}"/>
              </a:ext>
            </a:extLst>
          </p:cNvPr>
          <p:cNvSpPr/>
          <p:nvPr/>
        </p:nvSpPr>
        <p:spPr>
          <a:xfrm>
            <a:off x="8831044" y="6054442"/>
            <a:ext cx="2932753" cy="1117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ru-RU" sz="848" dirty="0">
                <a:solidFill>
                  <a:srgbClr val="FFFFFF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снижение обращений через СЭД и социальные сети</a:t>
            </a:r>
          </a:p>
        </p:txBody>
      </p:sp>
      <p:sp>
        <p:nvSpPr>
          <p:cNvPr id="63" name="Text 2">
            <a:extLst>
              <a:ext uri="{FF2B5EF4-FFF2-40B4-BE49-F238E27FC236}">
                <a16:creationId xmlns:a16="http://schemas.microsoft.com/office/drawing/2014/main" id="{A0994CD7-7849-45C0-9AB9-7046E86C63FC}"/>
              </a:ext>
            </a:extLst>
          </p:cNvPr>
          <p:cNvSpPr/>
          <p:nvPr/>
        </p:nvSpPr>
        <p:spPr>
          <a:xfrm>
            <a:off x="883833" y="322166"/>
            <a:ext cx="109632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b="1" kern="0" spc="53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РАЗДЕЛ 0</a:t>
            </a:r>
            <a:r>
              <a:rPr lang="ru-RU" sz="1000" b="1" kern="0" spc="53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2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Shape 50">
            <a:extLst>
              <a:ext uri="{FF2B5EF4-FFF2-40B4-BE49-F238E27FC236}">
                <a16:creationId xmlns:a16="http://schemas.microsoft.com/office/drawing/2014/main" id="{8BDE58F0-139A-4784-AF6E-03718EF1C93A}"/>
              </a:ext>
            </a:extLst>
          </p:cNvPr>
          <p:cNvSpPr/>
          <p:nvPr/>
        </p:nvSpPr>
        <p:spPr>
          <a:xfrm>
            <a:off x="403175" y="6591124"/>
            <a:ext cx="96762" cy="129016"/>
          </a:xfrm>
          <a:custGeom>
            <a:avLst/>
            <a:gdLst/>
            <a:ahLst/>
            <a:cxnLst/>
            <a:rect l="l" t="t" r="r" b="b"/>
            <a:pathLst>
              <a:path w="96762" h="129016">
                <a:moveTo>
                  <a:pt x="16127" y="0"/>
                </a:moveTo>
                <a:cubicBezTo>
                  <a:pt x="7232" y="0"/>
                  <a:pt x="0" y="7232"/>
                  <a:pt x="0" y="16127"/>
                </a:cubicBezTo>
                <a:lnTo>
                  <a:pt x="0" y="112889"/>
                </a:lnTo>
                <a:cubicBezTo>
                  <a:pt x="0" y="121784"/>
                  <a:pt x="7232" y="129016"/>
                  <a:pt x="16127" y="129016"/>
                </a:cubicBezTo>
                <a:lnTo>
                  <a:pt x="80635" y="129016"/>
                </a:lnTo>
                <a:cubicBezTo>
                  <a:pt x="89530" y="129016"/>
                  <a:pt x="96762" y="121784"/>
                  <a:pt x="96762" y="112889"/>
                </a:cubicBezTo>
                <a:lnTo>
                  <a:pt x="96762" y="16127"/>
                </a:lnTo>
                <a:cubicBezTo>
                  <a:pt x="96762" y="7232"/>
                  <a:pt x="89530" y="0"/>
                  <a:pt x="80635" y="0"/>
                </a:cubicBezTo>
                <a:lnTo>
                  <a:pt x="16127" y="0"/>
                </a:lnTo>
                <a:close/>
                <a:moveTo>
                  <a:pt x="44349" y="88698"/>
                </a:moveTo>
                <a:lnTo>
                  <a:pt x="52413" y="88698"/>
                </a:lnTo>
                <a:cubicBezTo>
                  <a:pt x="56873" y="88698"/>
                  <a:pt x="60476" y="92302"/>
                  <a:pt x="60476" y="96762"/>
                </a:cubicBezTo>
                <a:lnTo>
                  <a:pt x="60476" y="116921"/>
                </a:lnTo>
                <a:lnTo>
                  <a:pt x="36286" y="116921"/>
                </a:lnTo>
                <a:lnTo>
                  <a:pt x="36286" y="96762"/>
                </a:lnTo>
                <a:cubicBezTo>
                  <a:pt x="36286" y="92302"/>
                  <a:pt x="39889" y="88698"/>
                  <a:pt x="44349" y="88698"/>
                </a:cubicBezTo>
                <a:close/>
                <a:moveTo>
                  <a:pt x="24190" y="28222"/>
                </a:moveTo>
                <a:cubicBezTo>
                  <a:pt x="24190" y="26005"/>
                  <a:pt x="26005" y="24190"/>
                  <a:pt x="28222" y="24190"/>
                </a:cubicBezTo>
                <a:lnTo>
                  <a:pt x="36286" y="24190"/>
                </a:lnTo>
                <a:cubicBezTo>
                  <a:pt x="38503" y="24190"/>
                  <a:pt x="40317" y="26005"/>
                  <a:pt x="40317" y="28222"/>
                </a:cubicBezTo>
                <a:lnTo>
                  <a:pt x="40317" y="36286"/>
                </a:lnTo>
                <a:cubicBezTo>
                  <a:pt x="40317" y="38503"/>
                  <a:pt x="38503" y="40317"/>
                  <a:pt x="36286" y="40317"/>
                </a:cubicBezTo>
                <a:lnTo>
                  <a:pt x="28222" y="40317"/>
                </a:lnTo>
                <a:cubicBezTo>
                  <a:pt x="26005" y="40317"/>
                  <a:pt x="24190" y="38503"/>
                  <a:pt x="24190" y="36286"/>
                </a:cubicBezTo>
                <a:lnTo>
                  <a:pt x="24190" y="28222"/>
                </a:lnTo>
                <a:close/>
                <a:moveTo>
                  <a:pt x="60476" y="24190"/>
                </a:moveTo>
                <a:lnTo>
                  <a:pt x="68540" y="24190"/>
                </a:lnTo>
                <a:cubicBezTo>
                  <a:pt x="70757" y="24190"/>
                  <a:pt x="72571" y="26005"/>
                  <a:pt x="72571" y="28222"/>
                </a:cubicBezTo>
                <a:lnTo>
                  <a:pt x="72571" y="36286"/>
                </a:lnTo>
                <a:cubicBezTo>
                  <a:pt x="72571" y="38503"/>
                  <a:pt x="70757" y="40317"/>
                  <a:pt x="68540" y="40317"/>
                </a:cubicBezTo>
                <a:lnTo>
                  <a:pt x="60476" y="40317"/>
                </a:lnTo>
                <a:cubicBezTo>
                  <a:pt x="58259" y="40317"/>
                  <a:pt x="56444" y="38503"/>
                  <a:pt x="56444" y="36286"/>
                </a:cubicBezTo>
                <a:lnTo>
                  <a:pt x="56444" y="28222"/>
                </a:lnTo>
                <a:cubicBezTo>
                  <a:pt x="56444" y="26005"/>
                  <a:pt x="58259" y="24190"/>
                  <a:pt x="60476" y="24190"/>
                </a:cubicBezTo>
                <a:close/>
                <a:moveTo>
                  <a:pt x="24190" y="60476"/>
                </a:moveTo>
                <a:cubicBezTo>
                  <a:pt x="24190" y="58259"/>
                  <a:pt x="26005" y="56444"/>
                  <a:pt x="28222" y="56444"/>
                </a:cubicBezTo>
                <a:lnTo>
                  <a:pt x="36286" y="56444"/>
                </a:lnTo>
                <a:cubicBezTo>
                  <a:pt x="38503" y="56444"/>
                  <a:pt x="40317" y="58259"/>
                  <a:pt x="40317" y="60476"/>
                </a:cubicBezTo>
                <a:lnTo>
                  <a:pt x="40317" y="68540"/>
                </a:lnTo>
                <a:cubicBezTo>
                  <a:pt x="40317" y="70757"/>
                  <a:pt x="38503" y="72571"/>
                  <a:pt x="36286" y="72571"/>
                </a:cubicBezTo>
                <a:lnTo>
                  <a:pt x="28222" y="72571"/>
                </a:lnTo>
                <a:cubicBezTo>
                  <a:pt x="26005" y="72571"/>
                  <a:pt x="24190" y="70757"/>
                  <a:pt x="24190" y="68540"/>
                </a:cubicBezTo>
                <a:lnTo>
                  <a:pt x="24190" y="60476"/>
                </a:lnTo>
                <a:close/>
                <a:moveTo>
                  <a:pt x="60476" y="56444"/>
                </a:moveTo>
                <a:lnTo>
                  <a:pt x="68540" y="56444"/>
                </a:lnTo>
                <a:cubicBezTo>
                  <a:pt x="70757" y="56444"/>
                  <a:pt x="72571" y="58259"/>
                  <a:pt x="72571" y="60476"/>
                </a:cubicBezTo>
                <a:lnTo>
                  <a:pt x="72571" y="68540"/>
                </a:lnTo>
                <a:cubicBezTo>
                  <a:pt x="72571" y="70757"/>
                  <a:pt x="70757" y="72571"/>
                  <a:pt x="68540" y="72571"/>
                </a:cubicBezTo>
                <a:lnTo>
                  <a:pt x="60476" y="72571"/>
                </a:lnTo>
                <a:cubicBezTo>
                  <a:pt x="58259" y="72571"/>
                  <a:pt x="56444" y="70757"/>
                  <a:pt x="56444" y="68540"/>
                </a:cubicBezTo>
                <a:lnTo>
                  <a:pt x="56444" y="60476"/>
                </a:lnTo>
                <a:cubicBezTo>
                  <a:pt x="56444" y="58259"/>
                  <a:pt x="58259" y="56444"/>
                  <a:pt x="60476" y="56444"/>
                </a:cubicBezTo>
                <a:close/>
              </a:path>
            </a:pathLst>
          </a:custGeom>
          <a:solidFill>
            <a:srgbClr val="2B6CB0"/>
          </a:solidFill>
          <a:ln/>
        </p:spPr>
      </p:sp>
      <p:sp>
        <p:nvSpPr>
          <p:cNvPr id="68" name="Text 51">
            <a:extLst>
              <a:ext uri="{FF2B5EF4-FFF2-40B4-BE49-F238E27FC236}">
                <a16:creationId xmlns:a16="http://schemas.microsoft.com/office/drawing/2014/main" id="{FBB20A8F-9EC1-4D2D-BF96-62A2A40F2F20}"/>
              </a:ext>
            </a:extLst>
          </p:cNvPr>
          <p:cNvSpPr/>
          <p:nvPr/>
        </p:nvSpPr>
        <p:spPr>
          <a:xfrm>
            <a:off x="603610" y="6563478"/>
            <a:ext cx="801741" cy="184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АО «ГФСС»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Text 3">
            <a:extLst>
              <a:ext uri="{FF2B5EF4-FFF2-40B4-BE49-F238E27FC236}">
                <a16:creationId xmlns:a16="http://schemas.microsoft.com/office/drawing/2014/main" id="{898F260E-D677-448E-8801-D3B526F3A383}"/>
              </a:ext>
            </a:extLst>
          </p:cNvPr>
          <p:cNvSpPr/>
          <p:nvPr/>
        </p:nvSpPr>
        <p:spPr>
          <a:xfrm>
            <a:off x="435971" y="1164951"/>
            <a:ext cx="10247717" cy="3591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</a:t>
            </a:r>
            <a:r>
              <a:rPr lang="ru-RU" dirty="0">
                <a:solidFill>
                  <a:srgbClr val="1A355D"/>
                </a:solidFill>
              </a:rPr>
              <a:t>МОНИТОРИНГ ПОСТУПИВШИХ ОБРАЩЕНИЙ</a:t>
            </a:r>
          </a:p>
        </p:txBody>
      </p:sp>
      <p:sp>
        <p:nvSpPr>
          <p:cNvPr id="71" name="Text 3">
            <a:extLst>
              <a:ext uri="{FF2B5EF4-FFF2-40B4-BE49-F238E27FC236}">
                <a16:creationId xmlns:a16="http://schemas.microsoft.com/office/drawing/2014/main" id="{27FB7485-E8C3-4039-9331-FB33F0CE4A17}"/>
              </a:ext>
            </a:extLst>
          </p:cNvPr>
          <p:cNvSpPr/>
          <p:nvPr/>
        </p:nvSpPr>
        <p:spPr>
          <a:xfrm>
            <a:off x="883833" y="322944"/>
            <a:ext cx="11132227" cy="7372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4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ОСНОВНЫЕ РЕЗУЛЬТАТЫ - </a:t>
            </a:r>
            <a:r>
              <a:rPr lang="ru-RU" sz="24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ИНФОРМАЦИОННО-РАЗЪЯСНИТЕЛЬНАЯ РАБОТА</a:t>
            </a:r>
          </a:p>
        </p:txBody>
      </p:sp>
    </p:spTree>
    <p:extLst>
      <p:ext uri="{BB962C8B-B14F-4D97-AF65-F5344CB8AC3E}">
        <p14:creationId xmlns:p14="http://schemas.microsoft.com/office/powerpoint/2010/main" val="5637062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4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DDE110-62AB-B65B-DFBC-867BEFE2C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5">
            <a:extLst>
              <a:ext uri="{FF2B5EF4-FFF2-40B4-BE49-F238E27FC236}">
                <a16:creationId xmlns:a16="http://schemas.microsoft.com/office/drawing/2014/main" id="{BF98ADFB-D6D2-4760-A990-C5BB71B98D2F}"/>
              </a:ext>
            </a:extLst>
          </p:cNvPr>
          <p:cNvSpPr/>
          <p:nvPr/>
        </p:nvSpPr>
        <p:spPr>
          <a:xfrm>
            <a:off x="6055743" y="1061885"/>
            <a:ext cx="5770698" cy="4197177"/>
          </a:xfrm>
          <a:prstGeom prst="roundRect">
            <a:avLst>
              <a:gd name="adj" fmla="val 5357"/>
            </a:avLst>
          </a:prstGeom>
          <a:solidFill>
            <a:srgbClr val="FFFFFF"/>
          </a:solidFill>
          <a:ln/>
          <a:effectLst>
            <a:outerShdw blurRad="57150" dist="3810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55" name="Shape 5">
            <a:extLst>
              <a:ext uri="{FF2B5EF4-FFF2-40B4-BE49-F238E27FC236}">
                <a16:creationId xmlns:a16="http://schemas.microsoft.com/office/drawing/2014/main" id="{0FFA4303-5953-4E3E-BA87-A61DCE9F01E9}"/>
              </a:ext>
            </a:extLst>
          </p:cNvPr>
          <p:cNvSpPr/>
          <p:nvPr/>
        </p:nvSpPr>
        <p:spPr>
          <a:xfrm>
            <a:off x="416719" y="1114103"/>
            <a:ext cx="5417489" cy="997529"/>
          </a:xfrm>
          <a:prstGeom prst="roundRect">
            <a:avLst>
              <a:gd name="adj" fmla="val 5357"/>
            </a:avLst>
          </a:prstGeom>
          <a:solidFill>
            <a:srgbClr val="FFFFFF"/>
          </a:solidFill>
          <a:ln/>
          <a:effectLst>
            <a:outerShdw blurRad="57150" dist="3810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2" name="Shape 0">
            <a:extLst>
              <a:ext uri="{FF2B5EF4-FFF2-40B4-BE49-F238E27FC236}">
                <a16:creationId xmlns:a16="http://schemas.microsoft.com/office/drawing/2014/main" id="{FB237A5A-7D6C-E3AD-DD23-75819DEB4445}"/>
              </a:ext>
            </a:extLst>
          </p:cNvPr>
          <p:cNvSpPr/>
          <p:nvPr/>
        </p:nvSpPr>
        <p:spPr>
          <a:xfrm>
            <a:off x="419668" y="305198"/>
            <a:ext cx="457200" cy="457200"/>
          </a:xfrm>
          <a:prstGeom prst="roundRect">
            <a:avLst>
              <a:gd name="adj" fmla="val 25000"/>
            </a:avLst>
          </a:prstGeom>
          <a:gradFill flip="none" rotWithShape="1">
            <a:gsLst>
              <a:gs pos="0">
                <a:srgbClr val="1A365D"/>
              </a:gs>
              <a:gs pos="100000">
                <a:srgbClr val="2B6CB0"/>
              </a:gs>
            </a:gsLst>
            <a:lin ang="2700000" scaled="1"/>
          </a:gra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0825F738-2314-71D8-A0E2-847F17932007}"/>
              </a:ext>
            </a:extLst>
          </p:cNvPr>
          <p:cNvSpPr/>
          <p:nvPr/>
        </p:nvSpPr>
        <p:spPr>
          <a:xfrm>
            <a:off x="529206" y="438548"/>
            <a:ext cx="238125" cy="190500"/>
          </a:xfrm>
          <a:custGeom>
            <a:avLst/>
            <a:gdLst/>
            <a:ahLst/>
            <a:cxnLst/>
            <a:rect l="l" t="t" r="r" b="b"/>
            <a:pathLst>
              <a:path w="238125" h="190500">
                <a:moveTo>
                  <a:pt x="23812" y="35719"/>
                </a:moveTo>
                <a:cubicBezTo>
                  <a:pt x="23812" y="22585"/>
                  <a:pt x="34491" y="11906"/>
                  <a:pt x="47625" y="11906"/>
                </a:cubicBezTo>
                <a:lnTo>
                  <a:pt x="190500" y="11906"/>
                </a:lnTo>
                <a:cubicBezTo>
                  <a:pt x="203634" y="11906"/>
                  <a:pt x="214313" y="22585"/>
                  <a:pt x="214313" y="35719"/>
                </a:cubicBezTo>
                <a:lnTo>
                  <a:pt x="214313" y="125016"/>
                </a:lnTo>
                <a:lnTo>
                  <a:pt x="190500" y="125016"/>
                </a:lnTo>
                <a:lnTo>
                  <a:pt x="190500" y="35719"/>
                </a:lnTo>
                <a:lnTo>
                  <a:pt x="47625" y="35719"/>
                </a:lnTo>
                <a:lnTo>
                  <a:pt x="47625" y="125016"/>
                </a:lnTo>
                <a:lnTo>
                  <a:pt x="23812" y="125016"/>
                </a:lnTo>
                <a:lnTo>
                  <a:pt x="23812" y="35719"/>
                </a:lnTo>
                <a:close/>
                <a:moveTo>
                  <a:pt x="0" y="150019"/>
                </a:moveTo>
                <a:cubicBezTo>
                  <a:pt x="0" y="146075"/>
                  <a:pt x="3200" y="142875"/>
                  <a:pt x="7144" y="142875"/>
                </a:cubicBezTo>
                <a:lnTo>
                  <a:pt x="230981" y="142875"/>
                </a:lnTo>
                <a:cubicBezTo>
                  <a:pt x="234925" y="142875"/>
                  <a:pt x="238125" y="146075"/>
                  <a:pt x="238125" y="150019"/>
                </a:cubicBezTo>
                <a:cubicBezTo>
                  <a:pt x="238125" y="165795"/>
                  <a:pt x="225326" y="178594"/>
                  <a:pt x="209550" y="178594"/>
                </a:cubicBezTo>
                <a:lnTo>
                  <a:pt x="28575" y="178594"/>
                </a:lnTo>
                <a:cubicBezTo>
                  <a:pt x="12799" y="178594"/>
                  <a:pt x="0" y="165795"/>
                  <a:pt x="0" y="150019"/>
                </a:cubicBezTo>
                <a:close/>
                <a:moveTo>
                  <a:pt x="104552" y="77763"/>
                </a:moveTo>
                <a:lnTo>
                  <a:pt x="93018" y="89297"/>
                </a:lnTo>
                <a:lnTo>
                  <a:pt x="104552" y="100831"/>
                </a:lnTo>
                <a:cubicBezTo>
                  <a:pt x="108049" y="104329"/>
                  <a:pt x="108049" y="109984"/>
                  <a:pt x="104552" y="113444"/>
                </a:cubicBezTo>
                <a:cubicBezTo>
                  <a:pt x="101054" y="116904"/>
                  <a:pt x="95399" y="116942"/>
                  <a:pt x="91939" y="113444"/>
                </a:cubicBezTo>
                <a:lnTo>
                  <a:pt x="74079" y="95585"/>
                </a:lnTo>
                <a:cubicBezTo>
                  <a:pt x="70582" y="92087"/>
                  <a:pt x="70582" y="86432"/>
                  <a:pt x="74079" y="82972"/>
                </a:cubicBezTo>
                <a:lnTo>
                  <a:pt x="91939" y="65112"/>
                </a:lnTo>
                <a:cubicBezTo>
                  <a:pt x="95436" y="61615"/>
                  <a:pt x="101092" y="61615"/>
                  <a:pt x="104552" y="65112"/>
                </a:cubicBezTo>
                <a:cubicBezTo>
                  <a:pt x="108012" y="68610"/>
                  <a:pt x="108049" y="74265"/>
                  <a:pt x="104552" y="77725"/>
                </a:cubicBezTo>
                <a:close/>
                <a:moveTo>
                  <a:pt x="146224" y="65112"/>
                </a:moveTo>
                <a:lnTo>
                  <a:pt x="164083" y="82972"/>
                </a:lnTo>
                <a:cubicBezTo>
                  <a:pt x="167580" y="86469"/>
                  <a:pt x="167580" y="92125"/>
                  <a:pt x="164083" y="95585"/>
                </a:cubicBezTo>
                <a:lnTo>
                  <a:pt x="146224" y="113444"/>
                </a:lnTo>
                <a:cubicBezTo>
                  <a:pt x="142726" y="116942"/>
                  <a:pt x="137071" y="116942"/>
                  <a:pt x="133610" y="113444"/>
                </a:cubicBezTo>
                <a:cubicBezTo>
                  <a:pt x="130150" y="109947"/>
                  <a:pt x="130113" y="104291"/>
                  <a:pt x="133610" y="100831"/>
                </a:cubicBezTo>
                <a:lnTo>
                  <a:pt x="145145" y="89297"/>
                </a:lnTo>
                <a:lnTo>
                  <a:pt x="133610" y="77763"/>
                </a:lnTo>
                <a:cubicBezTo>
                  <a:pt x="130113" y="74265"/>
                  <a:pt x="130113" y="68610"/>
                  <a:pt x="133610" y="65150"/>
                </a:cubicBezTo>
                <a:cubicBezTo>
                  <a:pt x="137108" y="61689"/>
                  <a:pt x="142763" y="61652"/>
                  <a:pt x="146224" y="6515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69B2F0AD-0E63-E06A-E246-6FBE9C10CF1B}"/>
              </a:ext>
            </a:extLst>
          </p:cNvPr>
          <p:cNvSpPr/>
          <p:nvPr/>
        </p:nvSpPr>
        <p:spPr>
          <a:xfrm>
            <a:off x="956047" y="425091"/>
            <a:ext cx="11103994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4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ОСНОВНЫЕ РЕЗУЛЬТАТЫ - </a:t>
            </a:r>
            <a:r>
              <a:rPr lang="ru-RU" sz="24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ИНФОРМАЦИОННОЕ РАЗВИТИЕ </a:t>
            </a:r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D0AE2154-9401-D7F2-9D21-AB3463E53BA9}"/>
              </a:ext>
            </a:extLst>
          </p:cNvPr>
          <p:cNvSpPr/>
          <p:nvPr/>
        </p:nvSpPr>
        <p:spPr>
          <a:xfrm>
            <a:off x="419668" y="895748"/>
            <a:ext cx="914400" cy="381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4299E1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CD9FE32C-A8FC-45FE-29E9-85B9785E39D6}"/>
              </a:ext>
            </a:extLst>
          </p:cNvPr>
          <p:cNvSpPr/>
          <p:nvPr/>
        </p:nvSpPr>
        <p:spPr>
          <a:xfrm>
            <a:off x="313884" y="2364214"/>
            <a:ext cx="5480929" cy="3706921"/>
          </a:xfrm>
          <a:prstGeom prst="roundRect">
            <a:avLst>
              <a:gd name="adj" fmla="val 5357"/>
            </a:avLst>
          </a:prstGeom>
          <a:solidFill>
            <a:srgbClr val="FFFFFF"/>
          </a:solidFill>
          <a:ln/>
          <a:effectLst>
            <a:outerShdw blurRad="57150" dist="38100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ru-KZ" dirty="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2CD46664-B9E9-8B30-ADB3-03829E3951CD}"/>
              </a:ext>
            </a:extLst>
          </p:cNvPr>
          <p:cNvSpPr/>
          <p:nvPr/>
        </p:nvSpPr>
        <p:spPr>
          <a:xfrm>
            <a:off x="568670" y="2521456"/>
            <a:ext cx="184020" cy="169811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134243" y="446"/>
                </a:moveTo>
                <a:cubicBezTo>
                  <a:pt x="127918" y="-1377"/>
                  <a:pt x="121332" y="2307"/>
                  <a:pt x="119509" y="8632"/>
                </a:cubicBezTo>
                <a:lnTo>
                  <a:pt x="71884" y="175320"/>
                </a:lnTo>
                <a:cubicBezTo>
                  <a:pt x="70061" y="181645"/>
                  <a:pt x="73744" y="188230"/>
                  <a:pt x="80070" y="190054"/>
                </a:cubicBezTo>
                <a:cubicBezTo>
                  <a:pt x="86395" y="191877"/>
                  <a:pt x="92980" y="188193"/>
                  <a:pt x="94804" y="181868"/>
                </a:cubicBezTo>
                <a:lnTo>
                  <a:pt x="142429" y="15180"/>
                </a:lnTo>
                <a:cubicBezTo>
                  <a:pt x="144252" y="8855"/>
                  <a:pt x="140568" y="2270"/>
                  <a:pt x="134243" y="446"/>
                </a:cubicBezTo>
                <a:close/>
                <a:moveTo>
                  <a:pt x="158279" y="51085"/>
                </a:moveTo>
                <a:cubicBezTo>
                  <a:pt x="153628" y="55736"/>
                  <a:pt x="153628" y="63289"/>
                  <a:pt x="158279" y="67940"/>
                </a:cubicBezTo>
                <a:lnTo>
                  <a:pt x="185589" y="95250"/>
                </a:lnTo>
                <a:lnTo>
                  <a:pt x="158279" y="122560"/>
                </a:lnTo>
                <a:cubicBezTo>
                  <a:pt x="153628" y="127211"/>
                  <a:pt x="153628" y="134764"/>
                  <a:pt x="158279" y="139415"/>
                </a:cubicBezTo>
                <a:cubicBezTo>
                  <a:pt x="162930" y="144066"/>
                  <a:pt x="170483" y="144066"/>
                  <a:pt x="175133" y="139415"/>
                </a:cubicBezTo>
                <a:lnTo>
                  <a:pt x="210852" y="103696"/>
                </a:lnTo>
                <a:cubicBezTo>
                  <a:pt x="215503" y="99045"/>
                  <a:pt x="215503" y="91492"/>
                  <a:pt x="210852" y="86841"/>
                </a:cubicBezTo>
                <a:lnTo>
                  <a:pt x="175133" y="51122"/>
                </a:lnTo>
                <a:cubicBezTo>
                  <a:pt x="170483" y="46472"/>
                  <a:pt x="162930" y="46472"/>
                  <a:pt x="158279" y="51122"/>
                </a:cubicBezTo>
                <a:close/>
                <a:moveTo>
                  <a:pt x="56071" y="51085"/>
                </a:moveTo>
                <a:cubicBezTo>
                  <a:pt x="51420" y="46434"/>
                  <a:pt x="43867" y="46434"/>
                  <a:pt x="39216" y="51085"/>
                </a:cubicBezTo>
                <a:lnTo>
                  <a:pt x="3497" y="86804"/>
                </a:lnTo>
                <a:cubicBezTo>
                  <a:pt x="-1153" y="91455"/>
                  <a:pt x="-1153" y="99008"/>
                  <a:pt x="3497" y="103659"/>
                </a:cubicBezTo>
                <a:lnTo>
                  <a:pt x="39216" y="139378"/>
                </a:lnTo>
                <a:cubicBezTo>
                  <a:pt x="43867" y="144028"/>
                  <a:pt x="51420" y="144028"/>
                  <a:pt x="56071" y="139378"/>
                </a:cubicBezTo>
                <a:cubicBezTo>
                  <a:pt x="60722" y="134727"/>
                  <a:pt x="60722" y="127174"/>
                  <a:pt x="56071" y="122523"/>
                </a:cubicBezTo>
                <a:lnTo>
                  <a:pt x="28761" y="95250"/>
                </a:lnTo>
                <a:lnTo>
                  <a:pt x="56034" y="67940"/>
                </a:lnTo>
                <a:cubicBezTo>
                  <a:pt x="60685" y="63289"/>
                  <a:pt x="60685" y="55736"/>
                  <a:pt x="56034" y="51085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9BC12A02-54A8-37B4-7441-A1E9CDCBD2A6}"/>
              </a:ext>
            </a:extLst>
          </p:cNvPr>
          <p:cNvSpPr/>
          <p:nvPr/>
        </p:nvSpPr>
        <p:spPr>
          <a:xfrm>
            <a:off x="831886" y="2483412"/>
            <a:ext cx="4741278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ru-RU" sz="1000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АВТОМАТИЗАЦИЯ ВНУТРЕННИХ БИЗНЕС-ПРОЦЕССОВ</a:t>
            </a:r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EFF38C24-FF93-7B97-ABC1-ABF21C3CAF2B}"/>
              </a:ext>
            </a:extLst>
          </p:cNvPr>
          <p:cNvSpPr/>
          <p:nvPr/>
        </p:nvSpPr>
        <p:spPr>
          <a:xfrm>
            <a:off x="7093995" y="1980768"/>
            <a:ext cx="34099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endParaRPr lang="en-US" sz="1600" dirty="0"/>
          </a:p>
        </p:txBody>
      </p:sp>
      <p:sp>
        <p:nvSpPr>
          <p:cNvPr id="50" name="Shape 48">
            <a:extLst>
              <a:ext uri="{FF2B5EF4-FFF2-40B4-BE49-F238E27FC236}">
                <a16:creationId xmlns:a16="http://schemas.microsoft.com/office/drawing/2014/main" id="{E3EBFF78-976C-B085-F81C-78BE62580B03}"/>
              </a:ext>
            </a:extLst>
          </p:cNvPr>
          <p:cNvSpPr/>
          <p:nvPr/>
        </p:nvSpPr>
        <p:spPr>
          <a:xfrm>
            <a:off x="563099" y="1337892"/>
            <a:ext cx="195262" cy="180976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85725" y="0"/>
                </a:moveTo>
                <a:cubicBezTo>
                  <a:pt x="87265" y="0"/>
                  <a:pt x="88806" y="335"/>
                  <a:pt x="90212" y="971"/>
                </a:cubicBezTo>
                <a:lnTo>
                  <a:pt x="153300" y="27727"/>
                </a:lnTo>
                <a:cubicBezTo>
                  <a:pt x="160667" y="30841"/>
                  <a:pt x="166159" y="38107"/>
                  <a:pt x="166126" y="46881"/>
                </a:cubicBezTo>
                <a:cubicBezTo>
                  <a:pt x="165958" y="80099"/>
                  <a:pt x="152296" y="140877"/>
                  <a:pt x="94599" y="168503"/>
                </a:cubicBezTo>
                <a:cubicBezTo>
                  <a:pt x="89007" y="171182"/>
                  <a:pt x="82510" y="171182"/>
                  <a:pt x="76918" y="168503"/>
                </a:cubicBezTo>
                <a:cubicBezTo>
                  <a:pt x="19188" y="140877"/>
                  <a:pt x="5559" y="80099"/>
                  <a:pt x="5391" y="46881"/>
                </a:cubicBezTo>
                <a:cubicBezTo>
                  <a:pt x="5358" y="38107"/>
                  <a:pt x="10850" y="30841"/>
                  <a:pt x="18217" y="27727"/>
                </a:cubicBezTo>
                <a:lnTo>
                  <a:pt x="81271" y="971"/>
                </a:lnTo>
                <a:cubicBezTo>
                  <a:pt x="82678" y="335"/>
                  <a:pt x="84185" y="0"/>
                  <a:pt x="85725" y="0"/>
                </a:cubicBezTo>
                <a:close/>
                <a:moveTo>
                  <a:pt x="85725" y="22369"/>
                </a:moveTo>
                <a:lnTo>
                  <a:pt x="85725" y="148981"/>
                </a:lnTo>
                <a:cubicBezTo>
                  <a:pt x="131936" y="126612"/>
                  <a:pt x="144360" y="77052"/>
                  <a:pt x="144661" y="47383"/>
                </a:cubicBezTo>
                <a:lnTo>
                  <a:pt x="85725" y="22402"/>
                </a:lnTo>
                <a:lnTo>
                  <a:pt x="85725" y="22402"/>
                </a:ln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51" name="Text 49">
            <a:extLst>
              <a:ext uri="{FF2B5EF4-FFF2-40B4-BE49-F238E27FC236}">
                <a16:creationId xmlns:a16="http://schemas.microsoft.com/office/drawing/2014/main" id="{B8573B01-79D6-07F6-1C49-9A526F942191}"/>
              </a:ext>
            </a:extLst>
          </p:cNvPr>
          <p:cNvSpPr/>
          <p:nvPr/>
        </p:nvSpPr>
        <p:spPr>
          <a:xfrm>
            <a:off x="916088" y="1024437"/>
            <a:ext cx="4734280" cy="9037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just">
              <a:lnSpc>
                <a:spcPct val="130000"/>
              </a:lnSpc>
            </a:pPr>
            <a:r>
              <a:rPr lang="en-US" sz="1000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ИНФОРМАЦИОННАЯ БЕЗОПАСНОСТЬ</a:t>
            </a:r>
            <a:r>
              <a:rPr lang="ru-RU" sz="1000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lang="ru-RU" sz="1000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выстроена строго в соответствии с  </a:t>
            </a:r>
            <a:r>
              <a:rPr lang="ru-RU" sz="1000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Политикой информационной безопасности </a:t>
            </a:r>
            <a:r>
              <a:rPr lang="ru-RU" sz="1000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(Приказ Фонда от 26.10.2018 г. №215-ө). Обновлена 12 января 2026 г. решение Совета директоров № 1 </a:t>
            </a:r>
            <a:endParaRPr lang="en-US" sz="1000" dirty="0">
              <a:solidFill>
                <a:srgbClr val="1A365D"/>
              </a:solidFill>
              <a:latin typeface="MiSans" pitchFamily="34" charset="0"/>
              <a:ea typeface="MiSans" pitchFamily="34" charset="-122"/>
              <a:cs typeface="MiSans" pitchFamily="34" charset="-120"/>
            </a:endParaRPr>
          </a:p>
        </p:txBody>
      </p:sp>
      <p:sp>
        <p:nvSpPr>
          <p:cNvPr id="66" name="Text 64">
            <a:extLst>
              <a:ext uri="{FF2B5EF4-FFF2-40B4-BE49-F238E27FC236}">
                <a16:creationId xmlns:a16="http://schemas.microsoft.com/office/drawing/2014/main" id="{F12EDA1A-7491-5BC1-33DD-ABF0096A8737}"/>
              </a:ext>
            </a:extLst>
          </p:cNvPr>
          <p:cNvSpPr/>
          <p:nvPr/>
        </p:nvSpPr>
        <p:spPr>
          <a:xfrm>
            <a:off x="11657856" y="6286500"/>
            <a:ext cx="219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2</a:t>
            </a: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1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Text 18">
            <a:extLst>
              <a:ext uri="{FF2B5EF4-FFF2-40B4-BE49-F238E27FC236}">
                <a16:creationId xmlns:a16="http://schemas.microsoft.com/office/drawing/2014/main" id="{E092032E-FB4D-8C15-479C-98E71737273E}"/>
              </a:ext>
            </a:extLst>
          </p:cNvPr>
          <p:cNvSpPr/>
          <p:nvPr/>
        </p:nvSpPr>
        <p:spPr>
          <a:xfrm>
            <a:off x="7119284" y="2966741"/>
            <a:ext cx="34099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endParaRPr lang="en-US" sz="1600" dirty="0"/>
          </a:p>
        </p:txBody>
      </p:sp>
      <p:sp>
        <p:nvSpPr>
          <p:cNvPr id="88" name="Text 18">
            <a:extLst>
              <a:ext uri="{FF2B5EF4-FFF2-40B4-BE49-F238E27FC236}">
                <a16:creationId xmlns:a16="http://schemas.microsoft.com/office/drawing/2014/main" id="{EEF44E4F-3300-0798-4641-E2FD9251303B}"/>
              </a:ext>
            </a:extLst>
          </p:cNvPr>
          <p:cNvSpPr/>
          <p:nvPr/>
        </p:nvSpPr>
        <p:spPr>
          <a:xfrm>
            <a:off x="7103448" y="4278446"/>
            <a:ext cx="34099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endParaRPr lang="en-US" sz="1600" dirty="0"/>
          </a:p>
        </p:txBody>
      </p:sp>
      <p:sp>
        <p:nvSpPr>
          <p:cNvPr id="93" name="Text 18">
            <a:extLst>
              <a:ext uri="{FF2B5EF4-FFF2-40B4-BE49-F238E27FC236}">
                <a16:creationId xmlns:a16="http://schemas.microsoft.com/office/drawing/2014/main" id="{B74A1324-71AE-6F88-97EF-38A4D84D32FA}"/>
              </a:ext>
            </a:extLst>
          </p:cNvPr>
          <p:cNvSpPr/>
          <p:nvPr/>
        </p:nvSpPr>
        <p:spPr>
          <a:xfrm>
            <a:off x="7093995" y="5139148"/>
            <a:ext cx="34099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endParaRPr lang="en-US" sz="1600" dirty="0"/>
          </a:p>
        </p:txBody>
      </p:sp>
      <p:sp>
        <p:nvSpPr>
          <p:cNvPr id="39" name="Text 2">
            <a:extLst>
              <a:ext uri="{FF2B5EF4-FFF2-40B4-BE49-F238E27FC236}">
                <a16:creationId xmlns:a16="http://schemas.microsoft.com/office/drawing/2014/main" id="{EBC6A783-364D-4B36-B435-C1E4FA50442D}"/>
              </a:ext>
            </a:extLst>
          </p:cNvPr>
          <p:cNvSpPr/>
          <p:nvPr/>
        </p:nvSpPr>
        <p:spPr>
          <a:xfrm>
            <a:off x="956047" y="255105"/>
            <a:ext cx="109632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b="1" kern="0" spc="53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РАЗДЕЛ 0</a:t>
            </a:r>
            <a:r>
              <a:rPr lang="ru-RU" sz="1000" b="1" kern="0" spc="53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2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Shape 26">
            <a:extLst>
              <a:ext uri="{FF2B5EF4-FFF2-40B4-BE49-F238E27FC236}">
                <a16:creationId xmlns:a16="http://schemas.microsoft.com/office/drawing/2014/main" id="{D6A16636-29F0-49AC-9514-332CFD31761C}"/>
              </a:ext>
            </a:extLst>
          </p:cNvPr>
          <p:cNvSpPr/>
          <p:nvPr/>
        </p:nvSpPr>
        <p:spPr>
          <a:xfrm flipV="1">
            <a:off x="416719" y="6448424"/>
            <a:ext cx="100013" cy="165361"/>
          </a:xfrm>
          <a:custGeom>
            <a:avLst/>
            <a:gdLst/>
            <a:ahLst/>
            <a:cxnLst/>
            <a:rect l="l" t="t" r="r" b="b"/>
            <a:pathLst>
              <a:path w="100013" h="133350">
                <a:moveTo>
                  <a:pt x="16669" y="0"/>
                </a:moveTo>
                <a:cubicBezTo>
                  <a:pt x="7475" y="0"/>
                  <a:pt x="0" y="7475"/>
                  <a:pt x="0" y="16669"/>
                </a:cubicBezTo>
                <a:lnTo>
                  <a:pt x="0" y="116681"/>
                </a:lnTo>
                <a:cubicBezTo>
                  <a:pt x="0" y="125875"/>
                  <a:pt x="7475" y="133350"/>
                  <a:pt x="16669" y="133350"/>
                </a:cubicBezTo>
                <a:lnTo>
                  <a:pt x="83344" y="133350"/>
                </a:lnTo>
                <a:cubicBezTo>
                  <a:pt x="92538" y="133350"/>
                  <a:pt x="100013" y="125875"/>
                  <a:pt x="100013" y="116681"/>
                </a:cubicBezTo>
                <a:lnTo>
                  <a:pt x="100013" y="16669"/>
                </a:lnTo>
                <a:cubicBezTo>
                  <a:pt x="100013" y="7475"/>
                  <a:pt x="92538" y="0"/>
                  <a:pt x="83344" y="0"/>
                </a:cubicBezTo>
                <a:lnTo>
                  <a:pt x="16669" y="0"/>
                </a:lnTo>
                <a:close/>
                <a:moveTo>
                  <a:pt x="45839" y="91678"/>
                </a:moveTo>
                <a:lnTo>
                  <a:pt x="54173" y="91678"/>
                </a:lnTo>
                <a:cubicBezTo>
                  <a:pt x="58783" y="91678"/>
                  <a:pt x="62508" y="95403"/>
                  <a:pt x="62508" y="100013"/>
                </a:cubicBezTo>
                <a:lnTo>
                  <a:pt x="62508" y="120848"/>
                </a:lnTo>
                <a:lnTo>
                  <a:pt x="37505" y="120848"/>
                </a:lnTo>
                <a:lnTo>
                  <a:pt x="37505" y="100013"/>
                </a:lnTo>
                <a:cubicBezTo>
                  <a:pt x="37505" y="95403"/>
                  <a:pt x="41229" y="91678"/>
                  <a:pt x="45839" y="91678"/>
                </a:cubicBezTo>
                <a:close/>
                <a:moveTo>
                  <a:pt x="25003" y="29170"/>
                </a:moveTo>
                <a:cubicBezTo>
                  <a:pt x="25003" y="26878"/>
                  <a:pt x="26878" y="25003"/>
                  <a:pt x="29170" y="25003"/>
                </a:cubicBezTo>
                <a:lnTo>
                  <a:pt x="37505" y="25003"/>
                </a:lnTo>
                <a:cubicBezTo>
                  <a:pt x="39797" y="25003"/>
                  <a:pt x="41672" y="26878"/>
                  <a:pt x="41672" y="29170"/>
                </a:cubicBezTo>
                <a:lnTo>
                  <a:pt x="41672" y="37505"/>
                </a:lnTo>
                <a:cubicBezTo>
                  <a:pt x="41672" y="39797"/>
                  <a:pt x="39797" y="41672"/>
                  <a:pt x="37505" y="41672"/>
                </a:cubicBezTo>
                <a:lnTo>
                  <a:pt x="29170" y="41672"/>
                </a:lnTo>
                <a:cubicBezTo>
                  <a:pt x="26878" y="41672"/>
                  <a:pt x="25003" y="39797"/>
                  <a:pt x="25003" y="37505"/>
                </a:cubicBezTo>
                <a:lnTo>
                  <a:pt x="25003" y="29170"/>
                </a:lnTo>
                <a:close/>
                <a:moveTo>
                  <a:pt x="62508" y="25003"/>
                </a:moveTo>
                <a:lnTo>
                  <a:pt x="70842" y="25003"/>
                </a:lnTo>
                <a:cubicBezTo>
                  <a:pt x="73134" y="25003"/>
                  <a:pt x="75009" y="26878"/>
                  <a:pt x="75009" y="29170"/>
                </a:cubicBezTo>
                <a:lnTo>
                  <a:pt x="75009" y="37505"/>
                </a:lnTo>
                <a:cubicBezTo>
                  <a:pt x="75009" y="39797"/>
                  <a:pt x="73134" y="41672"/>
                  <a:pt x="70842" y="41672"/>
                </a:cubicBezTo>
                <a:lnTo>
                  <a:pt x="62508" y="41672"/>
                </a:lnTo>
                <a:cubicBezTo>
                  <a:pt x="60216" y="41672"/>
                  <a:pt x="58341" y="39797"/>
                  <a:pt x="58341" y="37505"/>
                </a:cubicBezTo>
                <a:lnTo>
                  <a:pt x="58341" y="29170"/>
                </a:lnTo>
                <a:cubicBezTo>
                  <a:pt x="58341" y="26878"/>
                  <a:pt x="60216" y="25003"/>
                  <a:pt x="62508" y="25003"/>
                </a:cubicBezTo>
                <a:close/>
                <a:moveTo>
                  <a:pt x="25003" y="62508"/>
                </a:moveTo>
                <a:cubicBezTo>
                  <a:pt x="25003" y="60216"/>
                  <a:pt x="26878" y="58341"/>
                  <a:pt x="29170" y="58341"/>
                </a:cubicBezTo>
                <a:lnTo>
                  <a:pt x="37505" y="58341"/>
                </a:lnTo>
                <a:cubicBezTo>
                  <a:pt x="39797" y="58341"/>
                  <a:pt x="41672" y="60216"/>
                  <a:pt x="41672" y="62508"/>
                </a:cubicBezTo>
                <a:lnTo>
                  <a:pt x="41672" y="70842"/>
                </a:lnTo>
                <a:cubicBezTo>
                  <a:pt x="41672" y="73134"/>
                  <a:pt x="39797" y="75009"/>
                  <a:pt x="37505" y="75009"/>
                </a:cubicBezTo>
                <a:lnTo>
                  <a:pt x="29170" y="75009"/>
                </a:lnTo>
                <a:cubicBezTo>
                  <a:pt x="26878" y="75009"/>
                  <a:pt x="25003" y="73134"/>
                  <a:pt x="25003" y="70842"/>
                </a:cubicBezTo>
                <a:lnTo>
                  <a:pt x="25003" y="62508"/>
                </a:lnTo>
                <a:close/>
                <a:moveTo>
                  <a:pt x="62508" y="58341"/>
                </a:moveTo>
                <a:lnTo>
                  <a:pt x="70842" y="58341"/>
                </a:lnTo>
                <a:cubicBezTo>
                  <a:pt x="73134" y="58341"/>
                  <a:pt x="75009" y="60216"/>
                  <a:pt x="75009" y="62508"/>
                </a:cubicBezTo>
                <a:lnTo>
                  <a:pt x="75009" y="70842"/>
                </a:lnTo>
                <a:cubicBezTo>
                  <a:pt x="75009" y="73134"/>
                  <a:pt x="73134" y="75009"/>
                  <a:pt x="70842" y="75009"/>
                </a:cubicBezTo>
                <a:lnTo>
                  <a:pt x="62508" y="75009"/>
                </a:lnTo>
                <a:cubicBezTo>
                  <a:pt x="60216" y="75009"/>
                  <a:pt x="58341" y="73134"/>
                  <a:pt x="58341" y="70842"/>
                </a:cubicBezTo>
                <a:lnTo>
                  <a:pt x="58341" y="62508"/>
                </a:lnTo>
                <a:cubicBezTo>
                  <a:pt x="58341" y="60216"/>
                  <a:pt x="60216" y="58341"/>
                  <a:pt x="62508" y="58341"/>
                </a:cubicBezTo>
                <a:close/>
              </a:path>
            </a:pathLst>
          </a:custGeom>
          <a:solidFill>
            <a:srgbClr val="2B6CB0"/>
          </a:solidFill>
          <a:ln/>
        </p:spPr>
      </p:sp>
      <p:sp>
        <p:nvSpPr>
          <p:cNvPr id="41" name="Text 27">
            <a:extLst>
              <a:ext uri="{FF2B5EF4-FFF2-40B4-BE49-F238E27FC236}">
                <a16:creationId xmlns:a16="http://schemas.microsoft.com/office/drawing/2014/main" id="{03F8D17F-AF16-4C8F-9818-165B12E2DB31}"/>
              </a:ext>
            </a:extLst>
          </p:cNvPr>
          <p:cNvSpPr/>
          <p:nvPr/>
        </p:nvSpPr>
        <p:spPr>
          <a:xfrm>
            <a:off x="606235" y="6435854"/>
            <a:ext cx="828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АО «ГФСС»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 22">
            <a:extLst>
              <a:ext uri="{FF2B5EF4-FFF2-40B4-BE49-F238E27FC236}">
                <a16:creationId xmlns:a16="http://schemas.microsoft.com/office/drawing/2014/main" id="{1FF73C72-FF33-4A21-922E-92D872975395}"/>
              </a:ext>
            </a:extLst>
          </p:cNvPr>
          <p:cNvSpPr/>
          <p:nvPr/>
        </p:nvSpPr>
        <p:spPr>
          <a:xfrm>
            <a:off x="6752442" y="2103945"/>
            <a:ext cx="5378295" cy="5477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endParaRPr lang="ru-RU" sz="2000" b="1" dirty="0">
              <a:solidFill>
                <a:srgbClr val="1A365D"/>
              </a:solidFill>
              <a:latin typeface="Quattrocento Sans" pitchFamily="34" charset="0"/>
              <a:ea typeface="Quattrocento Sans" pitchFamily="34" charset="-122"/>
              <a:cs typeface="Quattrocento Sans" pitchFamily="34" charset="-12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75D4CC6-C1D6-4F3C-BBD9-27203FC87E72}"/>
              </a:ext>
            </a:extLst>
          </p:cNvPr>
          <p:cNvSpPr txBox="1"/>
          <p:nvPr/>
        </p:nvSpPr>
        <p:spPr>
          <a:xfrm rot="10800000" flipV="1">
            <a:off x="6333577" y="1099713"/>
            <a:ext cx="5288502" cy="286232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000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             РАЗВИТИЕ ЦИФРОВЫХ РЕШЕНИЙ  В ОКАЗАНИИ           </a:t>
            </a:r>
          </a:p>
          <a:p>
            <a:pPr algn="just"/>
            <a:r>
              <a:rPr lang="ru-RU" sz="1000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             ГОСУДАРСТВЕННЫХ УСЛУГ</a:t>
            </a:r>
          </a:p>
          <a:p>
            <a:pPr algn="just"/>
            <a:endParaRPr lang="ru-RU" sz="1000" dirty="0">
              <a:solidFill>
                <a:srgbClr val="1A365D"/>
              </a:solidFill>
              <a:latin typeface="MiSans" pitchFamily="34" charset="0"/>
              <a:ea typeface="MiSans" pitchFamily="34" charset="-122"/>
              <a:cs typeface="MiSans" pitchFamily="34" charset="-120"/>
            </a:endParaRPr>
          </a:p>
          <a:p>
            <a:pPr algn="just"/>
            <a:r>
              <a:rPr lang="ru-RU" sz="1000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В АИС «</a:t>
            </a:r>
            <a:r>
              <a:rPr lang="ru-RU" sz="1000" dirty="0" err="1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Емакет</a:t>
            </a:r>
            <a:r>
              <a:rPr lang="ru-RU" sz="1000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» с </a:t>
            </a:r>
            <a:r>
              <a:rPr lang="ru-RU" sz="1000" dirty="0" err="1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15.10.2025г</a:t>
            </a:r>
            <a:r>
              <a:rPr lang="ru-RU" sz="1000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. реализуется пилот </a:t>
            </a:r>
            <a:r>
              <a:rPr lang="ru-RU" sz="1000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автоматического принятия решений по </a:t>
            </a:r>
            <a:r>
              <a:rPr lang="ru-RU" sz="1000" b="1" dirty="0" err="1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соцвыплатам</a:t>
            </a:r>
            <a:r>
              <a:rPr lang="ru-RU" sz="1000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lang="ru-RU" sz="1000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(Приказ МТСЗН №236 от 5.08.2025 г.). </a:t>
            </a:r>
          </a:p>
          <a:p>
            <a:pPr algn="just"/>
            <a:r>
              <a:rPr lang="ru-RU" sz="1000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Внедрен функционал: </a:t>
            </a:r>
            <a:r>
              <a:rPr lang="ru-RU" sz="1000" dirty="0" err="1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автоназначение</a:t>
            </a:r>
            <a:r>
              <a:rPr lang="ru-RU" sz="1000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; </a:t>
            </a:r>
          </a:p>
          <a:p>
            <a:pPr algn="just"/>
            <a:r>
              <a:rPr lang="ru-RU" sz="1000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                                     </a:t>
            </a:r>
            <a:r>
              <a:rPr lang="ru-RU" sz="1000" dirty="0" err="1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автоотказ</a:t>
            </a:r>
            <a:r>
              <a:rPr lang="ru-RU" sz="1000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; </a:t>
            </a:r>
          </a:p>
          <a:p>
            <a:pPr algn="just"/>
            <a:r>
              <a:rPr lang="ru-RU" sz="1000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                                     </a:t>
            </a:r>
            <a:r>
              <a:rPr lang="ru-RU" sz="1000" dirty="0" err="1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автопрекращение</a:t>
            </a:r>
            <a:r>
              <a:rPr lang="ru-RU" sz="1000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;   </a:t>
            </a:r>
          </a:p>
          <a:p>
            <a:pPr algn="just"/>
            <a:r>
              <a:rPr lang="ru-RU" sz="1000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                                     </a:t>
            </a:r>
            <a:r>
              <a:rPr lang="ru-RU" sz="1000" dirty="0" err="1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автоприостановление</a:t>
            </a:r>
            <a:r>
              <a:rPr lang="ru-RU" sz="1000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. </a:t>
            </a:r>
          </a:p>
          <a:p>
            <a:pPr algn="just"/>
            <a:r>
              <a:rPr lang="ru-RU" sz="1000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Эффект: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исключен человеческий фактор</a:t>
            </a:r>
          </a:p>
          <a:p>
            <a:pPr marL="179388" indent="-179388" algn="just"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быстрое и своевременное принятие решений, что повлияло на сокращение сумм излишних выплат, снижение судебных издержек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сокращен срок оказания госуслуг с 4 до 1 дня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сокращен срок оформления решений по прекращению, приостановлению с 2 до 1 дня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ср. нагрузка на 1 работника за счёт </a:t>
            </a:r>
            <a:r>
              <a:rPr lang="ru-RU" sz="1000" dirty="0" err="1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автоназначения</a:t>
            </a:r>
            <a:r>
              <a:rPr lang="ru-RU" sz="1000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выплат снижена на 24,5 %</a:t>
            </a:r>
          </a:p>
          <a:p>
            <a:pPr algn="just"/>
            <a:endParaRPr lang="ru-RU" sz="1000" dirty="0">
              <a:solidFill>
                <a:srgbClr val="1A365D"/>
              </a:solidFill>
              <a:latin typeface="MiSans" pitchFamily="34" charset="0"/>
              <a:ea typeface="MiSans" pitchFamily="34" charset="-122"/>
              <a:cs typeface="MiSans" pitchFamily="34" charset="-12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B1EC2134-9C39-4302-8920-DD323C9A2FA7}"/>
              </a:ext>
            </a:extLst>
          </p:cNvPr>
          <p:cNvSpPr txBox="1"/>
          <p:nvPr/>
        </p:nvSpPr>
        <p:spPr>
          <a:xfrm rot="10800000" flipH="1" flipV="1">
            <a:off x="6327941" y="3760452"/>
            <a:ext cx="5375154" cy="116955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000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Основные критерии для автоматического назначения социальных выплат</a:t>
            </a:r>
            <a:r>
              <a:rPr lang="ru-RU" sz="10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поступление социальных отчислений только от одного плательщика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своевременность уплаты социальных отчислений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соответствие ежемесячного дохода по социальным отчислениям к</a:t>
            </a:r>
          </a:p>
          <a:p>
            <a:pPr algn="just"/>
            <a:r>
              <a:rPr lang="ru-RU" sz="1000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    ежемесячному доходу работника по обязательным пенсионным взносам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наличие полного пакета оцифрованных документов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для каждого социального риска предусмотрены дополнительные критерии</a:t>
            </a:r>
          </a:p>
        </p:txBody>
      </p:sp>
      <p:sp>
        <p:nvSpPr>
          <p:cNvPr id="61" name="Shape 34">
            <a:extLst>
              <a:ext uri="{FF2B5EF4-FFF2-40B4-BE49-F238E27FC236}">
                <a16:creationId xmlns:a16="http://schemas.microsoft.com/office/drawing/2014/main" id="{3FE14026-9D15-454B-8BCB-923F213644FD}"/>
              </a:ext>
            </a:extLst>
          </p:cNvPr>
          <p:cNvSpPr/>
          <p:nvPr/>
        </p:nvSpPr>
        <p:spPr>
          <a:xfrm>
            <a:off x="6508044" y="1194077"/>
            <a:ext cx="196659" cy="209978"/>
          </a:xfrm>
          <a:custGeom>
            <a:avLst/>
            <a:gdLst/>
            <a:ahLst/>
            <a:cxnLst/>
            <a:rect l="l" t="t" r="r" b="b"/>
            <a:pathLst>
              <a:path w="111125" h="111125">
                <a:moveTo>
                  <a:pt x="55563" y="111125"/>
                </a:moveTo>
                <a:cubicBezTo>
                  <a:pt x="86228" y="111125"/>
                  <a:pt x="111125" y="86228"/>
                  <a:pt x="111125" y="55563"/>
                </a:cubicBezTo>
                <a:cubicBezTo>
                  <a:pt x="111125" y="24897"/>
                  <a:pt x="86228" y="0"/>
                  <a:pt x="55563" y="0"/>
                </a:cubicBezTo>
                <a:cubicBezTo>
                  <a:pt x="24897" y="0"/>
                  <a:pt x="0" y="24897"/>
                  <a:pt x="0" y="55563"/>
                </a:cubicBezTo>
                <a:cubicBezTo>
                  <a:pt x="0" y="86228"/>
                  <a:pt x="24897" y="111125"/>
                  <a:pt x="55562" y="111125"/>
                </a:cubicBezTo>
                <a:close/>
                <a:moveTo>
                  <a:pt x="73881" y="46165"/>
                </a:moveTo>
                <a:lnTo>
                  <a:pt x="56517" y="73946"/>
                </a:lnTo>
                <a:cubicBezTo>
                  <a:pt x="55606" y="75400"/>
                  <a:pt x="54043" y="76312"/>
                  <a:pt x="52329" y="76398"/>
                </a:cubicBezTo>
                <a:cubicBezTo>
                  <a:pt x="50614" y="76485"/>
                  <a:pt x="48964" y="75704"/>
                  <a:pt x="47944" y="74315"/>
                </a:cubicBezTo>
                <a:lnTo>
                  <a:pt x="37526" y="60424"/>
                </a:lnTo>
                <a:cubicBezTo>
                  <a:pt x="35790" y="58124"/>
                  <a:pt x="36268" y="54868"/>
                  <a:pt x="38568" y="53132"/>
                </a:cubicBezTo>
                <a:cubicBezTo>
                  <a:pt x="40869" y="51395"/>
                  <a:pt x="44124" y="51873"/>
                  <a:pt x="45861" y="54173"/>
                </a:cubicBezTo>
                <a:lnTo>
                  <a:pt x="51721" y="61987"/>
                </a:lnTo>
                <a:lnTo>
                  <a:pt x="65047" y="40652"/>
                </a:lnTo>
                <a:cubicBezTo>
                  <a:pt x="66566" y="38221"/>
                  <a:pt x="69779" y="37461"/>
                  <a:pt x="72231" y="39002"/>
                </a:cubicBezTo>
                <a:cubicBezTo>
                  <a:pt x="74684" y="40543"/>
                  <a:pt x="75422" y="43734"/>
                  <a:pt x="73881" y="46186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B288590-5499-44E0-8C4A-2EB487D0D018}"/>
              </a:ext>
            </a:extLst>
          </p:cNvPr>
          <p:cNvSpPr txBox="1"/>
          <p:nvPr/>
        </p:nvSpPr>
        <p:spPr>
          <a:xfrm rot="10800000" flipV="1">
            <a:off x="477790" y="2854431"/>
            <a:ext cx="5209674" cy="286232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000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1. В 2025 году разработаны и успешно внедрены программные продукты:</a:t>
            </a:r>
          </a:p>
          <a:p>
            <a:pPr marL="179387" algn="just">
              <a:tabLst>
                <a:tab pos="179388" algn="l"/>
              </a:tabLst>
            </a:pPr>
            <a:r>
              <a:rPr lang="en-US" sz="1000" b="1" dirty="0" err="1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Qyzmetker</a:t>
            </a:r>
            <a:r>
              <a:rPr lang="en-US" sz="1000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lang="ru-RU" sz="1000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- </a:t>
            </a:r>
            <a:r>
              <a:rPr lang="ru-RU" sz="1000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фиксация и контроль времени отсутствия работника </a:t>
            </a:r>
          </a:p>
          <a:p>
            <a:pPr marL="179387" algn="just"/>
            <a:r>
              <a:rPr lang="en-US" sz="1000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TOLEM</a:t>
            </a:r>
            <a:r>
              <a:rPr lang="en-US" sz="1000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lang="ru-RU" sz="1000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- просмотр данных о платежах социальных отчислений</a:t>
            </a:r>
          </a:p>
          <a:p>
            <a:pPr marL="179387" algn="just"/>
            <a:r>
              <a:rPr lang="ru-RU" sz="1000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ИРР - </a:t>
            </a:r>
            <a:r>
              <a:rPr lang="ru-RU" sz="1000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мониторинг разъяснительной работы с населением и СМИ </a:t>
            </a:r>
          </a:p>
          <a:p>
            <a:pPr marL="179387" algn="just"/>
            <a:r>
              <a:rPr lang="ru-RU" sz="1000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Отчеты на </a:t>
            </a:r>
            <a:r>
              <a:rPr lang="en-US" sz="1000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Python </a:t>
            </a:r>
            <a:r>
              <a:rPr lang="ru-RU" sz="1000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- </a:t>
            </a:r>
            <a:r>
              <a:rPr lang="ru-RU" sz="1000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автоматическое формирование статистических данных по СОСС </a:t>
            </a:r>
          </a:p>
          <a:p>
            <a:pPr marL="179387" algn="just"/>
            <a:r>
              <a:rPr lang="ru-RU" sz="1000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Актуарный расчет пенсий - </a:t>
            </a:r>
            <a:r>
              <a:rPr lang="ru-RU" sz="1000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долгосрочное прогнозирование финансовой устойчивости Фонда</a:t>
            </a:r>
          </a:p>
          <a:p>
            <a:pPr marL="179387" algn="just"/>
            <a:r>
              <a:rPr lang="ru-RU" sz="1000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Учет переплат и возвратов социальных выплат </a:t>
            </a:r>
            <a:r>
              <a:rPr lang="ru-RU" sz="1000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- управление излишне выплаченными суммами</a:t>
            </a:r>
          </a:p>
          <a:p>
            <a:pPr algn="just"/>
            <a:r>
              <a:rPr lang="ru-RU" sz="1000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2. Запуск </a:t>
            </a:r>
            <a:r>
              <a:rPr lang="ru-RU" sz="1000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сервера виртуализации </a:t>
            </a:r>
            <a:r>
              <a:rPr lang="ru-RU" sz="1000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— ключевой шаг к созданию платформы для работы изолированных виртуальных машин на одном хосте</a:t>
            </a:r>
          </a:p>
          <a:p>
            <a:pPr algn="just"/>
            <a:r>
              <a:rPr lang="ru-RU" sz="1000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3. </a:t>
            </a:r>
            <a:r>
              <a:rPr lang="ru-RU" sz="1000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Мобильное приложение СЭД «</a:t>
            </a:r>
            <a:r>
              <a:rPr lang="en-US" sz="1000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Workspace» </a:t>
            </a:r>
            <a:r>
              <a:rPr lang="ru-RU" sz="1000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на </a:t>
            </a:r>
            <a:r>
              <a:rPr lang="en-US" sz="1000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iOS </a:t>
            </a:r>
            <a:r>
              <a:rPr lang="ru-RU" sz="1000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и </a:t>
            </a:r>
            <a:r>
              <a:rPr lang="en-US" sz="1000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Android, </a:t>
            </a:r>
            <a:r>
              <a:rPr lang="ru-RU" sz="1000" dirty="0"/>
              <a:t>для удаленной работы с документами и ускорения согласований</a:t>
            </a:r>
            <a:endParaRPr lang="ru-RU" sz="1000" dirty="0">
              <a:solidFill>
                <a:srgbClr val="1A365D"/>
              </a:solidFill>
              <a:latin typeface="MiSans" pitchFamily="34" charset="0"/>
              <a:ea typeface="MiSans" pitchFamily="34" charset="-122"/>
              <a:cs typeface="MiSans" pitchFamily="34" charset="-120"/>
            </a:endParaRPr>
          </a:p>
          <a:p>
            <a:pPr algn="just"/>
            <a:r>
              <a:rPr lang="ru-RU" sz="1000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4. </a:t>
            </a:r>
            <a:r>
              <a:rPr lang="ru-RU" sz="1000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Бизнес-аналитика (BI) </a:t>
            </a:r>
            <a:r>
              <a:rPr lang="ru-RU" sz="1000" b="1" dirty="0" err="1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Qlik</a:t>
            </a:r>
            <a:r>
              <a:rPr lang="ru-RU" sz="1000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lang="ru-RU" sz="1000" b="1" dirty="0" err="1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Sense</a:t>
            </a:r>
            <a:r>
              <a:rPr lang="ru-RU" sz="1000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-</a:t>
            </a:r>
            <a:r>
              <a:rPr lang="ru-RU" sz="1000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единая модель данных из разных источников для мониторинга показателей и проверки гипотез</a:t>
            </a:r>
          </a:p>
          <a:p>
            <a:pPr algn="just"/>
            <a:r>
              <a:rPr lang="ru-RU" sz="1000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5. </a:t>
            </a:r>
            <a:r>
              <a:rPr lang="ru-RU" sz="1000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Подключение к ЕТС ГО  - </a:t>
            </a:r>
            <a:r>
              <a:rPr lang="ru-RU" sz="1000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защищенный обмен данными с государственными органами</a:t>
            </a:r>
          </a:p>
        </p:txBody>
      </p:sp>
      <p:sp>
        <p:nvSpPr>
          <p:cNvPr id="33" name="Shape 15">
            <a:extLst>
              <a:ext uri="{FF2B5EF4-FFF2-40B4-BE49-F238E27FC236}">
                <a16:creationId xmlns:a16="http://schemas.microsoft.com/office/drawing/2014/main" id="{1FA93E57-0607-4F87-B1CB-1320E4B45D5D}"/>
              </a:ext>
            </a:extLst>
          </p:cNvPr>
          <p:cNvSpPr/>
          <p:nvPr/>
        </p:nvSpPr>
        <p:spPr>
          <a:xfrm>
            <a:off x="6095999" y="5386704"/>
            <a:ext cx="5730441" cy="684432"/>
          </a:xfrm>
          <a:prstGeom prst="roundRect">
            <a:avLst>
              <a:gd name="adj" fmla="val 7792"/>
            </a:avLst>
          </a:prstGeom>
          <a:gradFill flip="none" rotWithShape="1">
            <a:gsLst>
              <a:gs pos="100000">
                <a:srgbClr val="4299E1">
                  <a:lumMod val="88000"/>
                  <a:lumOff val="12000"/>
                </a:srgbClr>
              </a:gs>
              <a:gs pos="100000">
                <a:srgbClr val="1A365D"/>
              </a:gs>
            </a:gsLst>
            <a:lin ang="2700000" scaled="1"/>
          </a:gradFill>
          <a:ln/>
          <a:effectLst>
            <a:outerShdw blurRad="134669" dist="89779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ru-KZ"/>
          </a:p>
        </p:txBody>
      </p:sp>
      <p:sp>
        <p:nvSpPr>
          <p:cNvPr id="34" name="Shape 16">
            <a:extLst>
              <a:ext uri="{FF2B5EF4-FFF2-40B4-BE49-F238E27FC236}">
                <a16:creationId xmlns:a16="http://schemas.microsoft.com/office/drawing/2014/main" id="{5B224162-036A-4793-8258-69862F33306A}"/>
              </a:ext>
            </a:extLst>
          </p:cNvPr>
          <p:cNvSpPr/>
          <p:nvPr/>
        </p:nvSpPr>
        <p:spPr>
          <a:xfrm>
            <a:off x="6257124" y="5568526"/>
            <a:ext cx="287140" cy="269337"/>
          </a:xfrm>
          <a:custGeom>
            <a:avLst/>
            <a:gdLst/>
            <a:ahLst/>
            <a:cxnLst/>
            <a:rect l="l" t="t" r="r" b="b"/>
            <a:pathLst>
              <a:path w="269337" h="269337">
                <a:moveTo>
                  <a:pt x="33667" y="33667"/>
                </a:moveTo>
                <a:cubicBezTo>
                  <a:pt x="33667" y="24356"/>
                  <a:pt x="26145" y="16834"/>
                  <a:pt x="16834" y="16834"/>
                </a:cubicBezTo>
                <a:cubicBezTo>
                  <a:pt x="7523" y="16834"/>
                  <a:pt x="0" y="24356"/>
                  <a:pt x="0" y="33667"/>
                </a:cubicBezTo>
                <a:lnTo>
                  <a:pt x="0" y="210420"/>
                </a:lnTo>
                <a:cubicBezTo>
                  <a:pt x="0" y="233671"/>
                  <a:pt x="18833" y="252504"/>
                  <a:pt x="42084" y="252504"/>
                </a:cubicBezTo>
                <a:lnTo>
                  <a:pt x="252504" y="252504"/>
                </a:lnTo>
                <a:cubicBezTo>
                  <a:pt x="261815" y="252504"/>
                  <a:pt x="269337" y="244981"/>
                  <a:pt x="269337" y="235670"/>
                </a:cubicBezTo>
                <a:cubicBezTo>
                  <a:pt x="269337" y="226359"/>
                  <a:pt x="261815" y="218837"/>
                  <a:pt x="252504" y="218837"/>
                </a:cubicBezTo>
                <a:lnTo>
                  <a:pt x="42084" y="218837"/>
                </a:lnTo>
                <a:cubicBezTo>
                  <a:pt x="37455" y="218837"/>
                  <a:pt x="33667" y="215049"/>
                  <a:pt x="33667" y="210420"/>
                </a:cubicBezTo>
                <a:lnTo>
                  <a:pt x="33667" y="33667"/>
                </a:lnTo>
                <a:close/>
                <a:moveTo>
                  <a:pt x="247559" y="79223"/>
                </a:moveTo>
                <a:cubicBezTo>
                  <a:pt x="254134" y="72647"/>
                  <a:pt x="254134" y="61969"/>
                  <a:pt x="247559" y="55393"/>
                </a:cubicBezTo>
                <a:cubicBezTo>
                  <a:pt x="240983" y="48817"/>
                  <a:pt x="230304" y="48817"/>
                  <a:pt x="223729" y="55393"/>
                </a:cubicBezTo>
                <a:lnTo>
                  <a:pt x="168336" y="110839"/>
                </a:lnTo>
                <a:lnTo>
                  <a:pt x="138141" y="80696"/>
                </a:lnTo>
                <a:cubicBezTo>
                  <a:pt x="131565" y="74120"/>
                  <a:pt x="120886" y="74120"/>
                  <a:pt x="114311" y="80696"/>
                </a:cubicBezTo>
                <a:lnTo>
                  <a:pt x="63810" y="131197"/>
                </a:lnTo>
                <a:cubicBezTo>
                  <a:pt x="57234" y="137772"/>
                  <a:pt x="57234" y="148451"/>
                  <a:pt x="63810" y="155027"/>
                </a:cubicBezTo>
                <a:cubicBezTo>
                  <a:pt x="70385" y="161602"/>
                  <a:pt x="81064" y="161602"/>
                  <a:pt x="87640" y="155027"/>
                </a:cubicBezTo>
                <a:lnTo>
                  <a:pt x="126252" y="116415"/>
                </a:lnTo>
                <a:lnTo>
                  <a:pt x="156447" y="146610"/>
                </a:lnTo>
                <a:cubicBezTo>
                  <a:pt x="163023" y="153186"/>
                  <a:pt x="173701" y="153186"/>
                  <a:pt x="180277" y="146610"/>
                </a:cubicBezTo>
                <a:lnTo>
                  <a:pt x="247611" y="79276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35" name="Text 19">
            <a:extLst>
              <a:ext uri="{FF2B5EF4-FFF2-40B4-BE49-F238E27FC236}">
                <a16:creationId xmlns:a16="http://schemas.microsoft.com/office/drawing/2014/main" id="{14595837-398B-4088-8949-C43C28ECA4E3}"/>
              </a:ext>
            </a:extLst>
          </p:cNvPr>
          <p:cNvSpPr/>
          <p:nvPr/>
        </p:nvSpPr>
        <p:spPr>
          <a:xfrm>
            <a:off x="6750856" y="5483281"/>
            <a:ext cx="4707305" cy="4623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ru-RU" sz="1000" dirty="0">
                <a:solidFill>
                  <a:schemeClr val="bg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В 4 квартале через автоматическое принятие решений назначено  </a:t>
            </a:r>
            <a:r>
              <a:rPr lang="ru-RU" sz="1000" b="1" dirty="0">
                <a:solidFill>
                  <a:schemeClr val="bg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20976 </a:t>
            </a:r>
            <a:r>
              <a:rPr lang="ru-RU" sz="1000" dirty="0" err="1">
                <a:solidFill>
                  <a:schemeClr val="bg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соцвыплат</a:t>
            </a:r>
            <a:r>
              <a:rPr lang="ru-RU" sz="1000" dirty="0">
                <a:solidFill>
                  <a:schemeClr val="bg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, отказано </a:t>
            </a:r>
            <a:r>
              <a:rPr lang="ru-RU" sz="1000" b="1" dirty="0">
                <a:solidFill>
                  <a:schemeClr val="bg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313</a:t>
            </a:r>
            <a:r>
              <a:rPr lang="ru-RU" sz="1000" dirty="0">
                <a:solidFill>
                  <a:schemeClr val="bg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, приостановлено, прекращено, осуществлен перерасчет по 20546 со выплатам  </a:t>
            </a:r>
          </a:p>
        </p:txBody>
      </p:sp>
    </p:spTree>
    <p:extLst>
      <p:ext uri="{BB962C8B-B14F-4D97-AF65-F5344CB8AC3E}">
        <p14:creationId xmlns:p14="http://schemas.microsoft.com/office/powerpoint/2010/main" val="13838851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49"/>
          <p:cNvSpPr/>
          <p:nvPr/>
        </p:nvSpPr>
        <p:spPr>
          <a:xfrm>
            <a:off x="291484" y="965264"/>
            <a:ext cx="4586500" cy="148160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/>
          <a:effectLst>
            <a:outerShdw blurRad="53867" dist="35912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2" name="Shape 0"/>
          <p:cNvSpPr/>
          <p:nvPr/>
        </p:nvSpPr>
        <p:spPr>
          <a:xfrm>
            <a:off x="392784" y="329938"/>
            <a:ext cx="386050" cy="430940"/>
          </a:xfrm>
          <a:prstGeom prst="roundRect">
            <a:avLst>
              <a:gd name="adj" fmla="val 27907"/>
            </a:avLst>
          </a:prstGeom>
          <a:gradFill flip="none" rotWithShape="1">
            <a:gsLst>
              <a:gs pos="0">
                <a:srgbClr val="1A365D"/>
              </a:gs>
              <a:gs pos="100000">
                <a:srgbClr val="2B6CB0"/>
              </a:gs>
            </a:gsLst>
            <a:lin ang="2700000" scaled="1"/>
          </a:gradFill>
          <a:ln/>
          <a:effectLst>
            <a:outerShdw blurRad="134669" dist="89779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3" name="Shape 1"/>
          <p:cNvSpPr/>
          <p:nvPr/>
        </p:nvSpPr>
        <p:spPr>
          <a:xfrm>
            <a:off x="493856" y="455629"/>
            <a:ext cx="179558" cy="179558"/>
          </a:xfrm>
          <a:custGeom>
            <a:avLst/>
            <a:gdLst/>
            <a:ahLst/>
            <a:cxnLst/>
            <a:rect l="l" t="t" r="r" b="b"/>
            <a:pathLst>
              <a:path w="179558" h="179558">
                <a:moveTo>
                  <a:pt x="44890" y="33667"/>
                </a:moveTo>
                <a:lnTo>
                  <a:pt x="44890" y="28056"/>
                </a:lnTo>
                <a:cubicBezTo>
                  <a:pt x="44890" y="12555"/>
                  <a:pt x="75050" y="0"/>
                  <a:pt x="112224" y="0"/>
                </a:cubicBezTo>
                <a:cubicBezTo>
                  <a:pt x="149398" y="0"/>
                  <a:pt x="179558" y="12555"/>
                  <a:pt x="179558" y="28056"/>
                </a:cubicBezTo>
                <a:lnTo>
                  <a:pt x="179558" y="33667"/>
                </a:lnTo>
                <a:cubicBezTo>
                  <a:pt x="179558" y="44399"/>
                  <a:pt x="165074" y="53727"/>
                  <a:pt x="143787" y="58462"/>
                </a:cubicBezTo>
                <a:cubicBezTo>
                  <a:pt x="142945" y="57480"/>
                  <a:pt x="142068" y="56533"/>
                  <a:pt x="141192" y="55656"/>
                </a:cubicBezTo>
                <a:cubicBezTo>
                  <a:pt x="135756" y="50290"/>
                  <a:pt x="128742" y="46222"/>
                  <a:pt x="121412" y="43206"/>
                </a:cubicBezTo>
                <a:cubicBezTo>
                  <a:pt x="106718" y="37069"/>
                  <a:pt x="87570" y="33702"/>
                  <a:pt x="67334" y="33702"/>
                </a:cubicBezTo>
                <a:cubicBezTo>
                  <a:pt x="59654" y="33702"/>
                  <a:pt x="52149" y="34193"/>
                  <a:pt x="44960" y="35140"/>
                </a:cubicBezTo>
                <a:cubicBezTo>
                  <a:pt x="44890" y="34684"/>
                  <a:pt x="44890" y="34193"/>
                  <a:pt x="44890" y="33702"/>
                </a:cubicBezTo>
                <a:close/>
                <a:moveTo>
                  <a:pt x="151502" y="123797"/>
                </a:moveTo>
                <a:lnTo>
                  <a:pt x="151502" y="107595"/>
                </a:lnTo>
                <a:cubicBezTo>
                  <a:pt x="156798" y="106227"/>
                  <a:pt x="161778" y="104614"/>
                  <a:pt x="166302" y="102720"/>
                </a:cubicBezTo>
                <a:cubicBezTo>
                  <a:pt x="170931" y="100791"/>
                  <a:pt x="175455" y="98441"/>
                  <a:pt x="179558" y="95601"/>
                </a:cubicBezTo>
                <a:lnTo>
                  <a:pt x="179558" y="101001"/>
                </a:lnTo>
                <a:cubicBezTo>
                  <a:pt x="179558" y="110400"/>
                  <a:pt x="168511" y="118712"/>
                  <a:pt x="151502" y="123797"/>
                </a:cubicBezTo>
                <a:close/>
                <a:moveTo>
                  <a:pt x="151502" y="90130"/>
                </a:moveTo>
                <a:lnTo>
                  <a:pt x="151502" y="78557"/>
                </a:lnTo>
                <a:cubicBezTo>
                  <a:pt x="151502" y="76979"/>
                  <a:pt x="151362" y="75471"/>
                  <a:pt x="151152" y="73998"/>
                </a:cubicBezTo>
                <a:cubicBezTo>
                  <a:pt x="156587" y="72630"/>
                  <a:pt x="161672" y="70982"/>
                  <a:pt x="166302" y="69018"/>
                </a:cubicBezTo>
                <a:cubicBezTo>
                  <a:pt x="170931" y="67054"/>
                  <a:pt x="175455" y="64739"/>
                  <a:pt x="179558" y="61898"/>
                </a:cubicBezTo>
                <a:lnTo>
                  <a:pt x="179558" y="67299"/>
                </a:lnTo>
                <a:cubicBezTo>
                  <a:pt x="179558" y="76698"/>
                  <a:pt x="168511" y="85010"/>
                  <a:pt x="151502" y="90095"/>
                </a:cubicBezTo>
                <a:close/>
                <a:moveTo>
                  <a:pt x="0" y="84168"/>
                </a:moveTo>
                <a:lnTo>
                  <a:pt x="0" y="78557"/>
                </a:lnTo>
                <a:cubicBezTo>
                  <a:pt x="0" y="63056"/>
                  <a:pt x="30160" y="50501"/>
                  <a:pt x="67334" y="50501"/>
                </a:cubicBezTo>
                <a:cubicBezTo>
                  <a:pt x="104508" y="50501"/>
                  <a:pt x="134669" y="63056"/>
                  <a:pt x="134669" y="78557"/>
                </a:cubicBezTo>
                <a:lnTo>
                  <a:pt x="134669" y="84168"/>
                </a:lnTo>
                <a:cubicBezTo>
                  <a:pt x="134669" y="99669"/>
                  <a:pt x="104508" y="112224"/>
                  <a:pt x="67334" y="112224"/>
                </a:cubicBezTo>
                <a:cubicBezTo>
                  <a:pt x="30160" y="112224"/>
                  <a:pt x="0" y="99669"/>
                  <a:pt x="0" y="84168"/>
                </a:cubicBezTo>
                <a:close/>
                <a:moveTo>
                  <a:pt x="134669" y="117835"/>
                </a:moveTo>
                <a:cubicBezTo>
                  <a:pt x="134669" y="133336"/>
                  <a:pt x="104508" y="145891"/>
                  <a:pt x="67334" y="145891"/>
                </a:cubicBezTo>
                <a:cubicBezTo>
                  <a:pt x="30160" y="145891"/>
                  <a:pt x="0" y="133336"/>
                  <a:pt x="0" y="117835"/>
                </a:cubicBezTo>
                <a:lnTo>
                  <a:pt x="0" y="112434"/>
                </a:lnTo>
                <a:cubicBezTo>
                  <a:pt x="4068" y="115275"/>
                  <a:pt x="8592" y="117590"/>
                  <a:pt x="13256" y="119553"/>
                </a:cubicBezTo>
                <a:cubicBezTo>
                  <a:pt x="27951" y="125691"/>
                  <a:pt x="47099" y="129057"/>
                  <a:pt x="67334" y="129057"/>
                </a:cubicBezTo>
                <a:cubicBezTo>
                  <a:pt x="87570" y="129057"/>
                  <a:pt x="106718" y="125656"/>
                  <a:pt x="121412" y="119553"/>
                </a:cubicBezTo>
                <a:cubicBezTo>
                  <a:pt x="126041" y="117625"/>
                  <a:pt x="130565" y="115275"/>
                  <a:pt x="134669" y="112434"/>
                </a:cubicBezTo>
                <a:lnTo>
                  <a:pt x="134669" y="117835"/>
                </a:lnTo>
                <a:close/>
                <a:moveTo>
                  <a:pt x="134669" y="146101"/>
                </a:moveTo>
                <a:lnTo>
                  <a:pt x="134669" y="151502"/>
                </a:lnTo>
                <a:cubicBezTo>
                  <a:pt x="134669" y="167003"/>
                  <a:pt x="104508" y="179558"/>
                  <a:pt x="67334" y="179558"/>
                </a:cubicBezTo>
                <a:cubicBezTo>
                  <a:pt x="30160" y="179558"/>
                  <a:pt x="0" y="167003"/>
                  <a:pt x="0" y="151502"/>
                </a:cubicBezTo>
                <a:lnTo>
                  <a:pt x="0" y="146101"/>
                </a:lnTo>
                <a:cubicBezTo>
                  <a:pt x="4068" y="148942"/>
                  <a:pt x="8592" y="151257"/>
                  <a:pt x="13256" y="153221"/>
                </a:cubicBezTo>
                <a:cubicBezTo>
                  <a:pt x="27951" y="159358"/>
                  <a:pt x="47099" y="162725"/>
                  <a:pt x="67334" y="162725"/>
                </a:cubicBezTo>
                <a:cubicBezTo>
                  <a:pt x="87570" y="162725"/>
                  <a:pt x="106718" y="159323"/>
                  <a:pt x="121412" y="153221"/>
                </a:cubicBezTo>
                <a:cubicBezTo>
                  <a:pt x="126041" y="151292"/>
                  <a:pt x="130565" y="148942"/>
                  <a:pt x="134669" y="146101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5" name="Text 3"/>
          <p:cNvSpPr/>
          <p:nvPr/>
        </p:nvSpPr>
        <p:spPr>
          <a:xfrm>
            <a:off x="879906" y="269938"/>
            <a:ext cx="11150563" cy="7182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4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РЕЗУЛЬТАТЫ ФИНАНСОВОЙ ДЕЯТЕЛЬНОСТИ - ФИНАНСОВЫЕ ПОКАЗАТЕЛИ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301132" y="860185"/>
            <a:ext cx="861879" cy="35912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4299E1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7" name="Shape 5"/>
          <p:cNvSpPr/>
          <p:nvPr/>
        </p:nvSpPr>
        <p:spPr>
          <a:xfrm>
            <a:off x="301132" y="4217921"/>
            <a:ext cx="4622361" cy="2344813"/>
          </a:xfrm>
          <a:prstGeom prst="roundRect">
            <a:avLst>
              <a:gd name="adj" fmla="val 2542"/>
            </a:avLst>
          </a:prstGeom>
          <a:solidFill>
            <a:srgbClr val="FFFFFF"/>
          </a:solidFill>
          <a:ln/>
          <a:effectLst>
            <a:outerShdw blurRad="53867" dist="35912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491913" y="4376292"/>
            <a:ext cx="202003" cy="179558"/>
          </a:xfrm>
          <a:custGeom>
            <a:avLst/>
            <a:gdLst/>
            <a:ahLst/>
            <a:cxnLst/>
            <a:rect l="l" t="t" r="r" b="b"/>
            <a:pathLst>
              <a:path w="202003" h="179558">
                <a:moveTo>
                  <a:pt x="179698" y="84168"/>
                </a:moveTo>
                <a:lnTo>
                  <a:pt x="117975" y="84168"/>
                </a:lnTo>
                <a:cubicBezTo>
                  <a:pt x="111768" y="84168"/>
                  <a:pt x="106753" y="79153"/>
                  <a:pt x="106753" y="72946"/>
                </a:cubicBezTo>
                <a:lnTo>
                  <a:pt x="106753" y="11222"/>
                </a:lnTo>
                <a:cubicBezTo>
                  <a:pt x="106753" y="5015"/>
                  <a:pt x="111803" y="-70"/>
                  <a:pt x="117940" y="736"/>
                </a:cubicBezTo>
                <a:cubicBezTo>
                  <a:pt x="155465" y="5716"/>
                  <a:pt x="185204" y="35456"/>
                  <a:pt x="190184" y="72981"/>
                </a:cubicBezTo>
                <a:cubicBezTo>
                  <a:pt x="190991" y="79118"/>
                  <a:pt x="185906" y="84168"/>
                  <a:pt x="179698" y="84168"/>
                </a:cubicBezTo>
                <a:close/>
                <a:moveTo>
                  <a:pt x="78066" y="13046"/>
                </a:moveTo>
                <a:cubicBezTo>
                  <a:pt x="84413" y="11713"/>
                  <a:pt x="89919" y="16904"/>
                  <a:pt x="89919" y="23392"/>
                </a:cubicBezTo>
                <a:lnTo>
                  <a:pt x="89919" y="92585"/>
                </a:lnTo>
                <a:cubicBezTo>
                  <a:pt x="89919" y="94549"/>
                  <a:pt x="90621" y="96442"/>
                  <a:pt x="91848" y="97950"/>
                </a:cubicBezTo>
                <a:lnTo>
                  <a:pt x="138176" y="153852"/>
                </a:lnTo>
                <a:cubicBezTo>
                  <a:pt x="142279" y="158797"/>
                  <a:pt x="141402" y="166267"/>
                  <a:pt x="135756" y="169318"/>
                </a:cubicBezTo>
                <a:cubicBezTo>
                  <a:pt x="123797" y="175841"/>
                  <a:pt x="110085" y="179558"/>
                  <a:pt x="95531" y="179558"/>
                </a:cubicBezTo>
                <a:cubicBezTo>
                  <a:pt x="49063" y="179558"/>
                  <a:pt x="11363" y="141858"/>
                  <a:pt x="11363" y="95390"/>
                </a:cubicBezTo>
                <a:cubicBezTo>
                  <a:pt x="11363" y="54884"/>
                  <a:pt x="39945" y="21077"/>
                  <a:pt x="78066" y="13046"/>
                </a:cubicBezTo>
                <a:close/>
                <a:moveTo>
                  <a:pt x="167564" y="101001"/>
                </a:moveTo>
                <a:lnTo>
                  <a:pt x="190009" y="101001"/>
                </a:lnTo>
                <a:cubicBezTo>
                  <a:pt x="196497" y="101001"/>
                  <a:pt x="201687" y="106507"/>
                  <a:pt x="200355" y="112855"/>
                </a:cubicBezTo>
                <a:cubicBezTo>
                  <a:pt x="196778" y="129829"/>
                  <a:pt x="188080" y="144909"/>
                  <a:pt x="175946" y="156412"/>
                </a:cubicBezTo>
                <a:cubicBezTo>
                  <a:pt x="171632" y="160515"/>
                  <a:pt x="164864" y="159638"/>
                  <a:pt x="161076" y="155044"/>
                </a:cubicBezTo>
                <a:lnTo>
                  <a:pt x="131477" y="119378"/>
                </a:lnTo>
                <a:cubicBezTo>
                  <a:pt x="125410" y="112049"/>
                  <a:pt x="130636" y="101001"/>
                  <a:pt x="140104" y="101001"/>
                </a:cubicBezTo>
                <a:lnTo>
                  <a:pt x="167529" y="101001"/>
                </a:ln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9" name="Text 7"/>
          <p:cNvSpPr/>
          <p:nvPr/>
        </p:nvSpPr>
        <p:spPr>
          <a:xfrm>
            <a:off x="778834" y="4298642"/>
            <a:ext cx="3939420" cy="2811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14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Структура инвестиционного портфеля за 2025 г.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301132" y="2505911"/>
            <a:ext cx="4586501" cy="1622886"/>
          </a:xfrm>
          <a:prstGeom prst="roundRect">
            <a:avLst>
              <a:gd name="adj" fmla="val 7692"/>
            </a:avLst>
          </a:prstGeom>
          <a:gradFill flip="none" rotWithShape="1">
            <a:gsLst>
              <a:gs pos="0">
                <a:srgbClr val="1A365D"/>
              </a:gs>
              <a:gs pos="100000">
                <a:srgbClr val="2B6CB0"/>
              </a:gs>
            </a:gsLst>
            <a:lin ang="2700000" scaled="1"/>
          </a:gradFill>
          <a:ln/>
          <a:effectLst>
            <a:outerShdw blurRad="134669" dist="89779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37" name="Text 35"/>
          <p:cNvSpPr/>
          <p:nvPr/>
        </p:nvSpPr>
        <p:spPr>
          <a:xfrm>
            <a:off x="462085" y="2762501"/>
            <a:ext cx="3510775" cy="2548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ru-RU" sz="105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Активы Фонда размещены через Национальный банк РК в финансовые инструменты:</a:t>
            </a:r>
          </a:p>
          <a:p>
            <a:pPr>
              <a:lnSpc>
                <a:spcPct val="120000"/>
              </a:lnSpc>
            </a:pPr>
            <a:endParaRPr lang="ru-RU" sz="1050" b="1" dirty="0">
              <a:solidFill>
                <a:srgbClr val="FFFFFF"/>
              </a:solidFill>
              <a:latin typeface="Quattrocento Sans" pitchFamily="34" charset="0"/>
              <a:ea typeface="Quattrocento Sans" pitchFamily="34" charset="-122"/>
              <a:cs typeface="Quattrocento Sans" pitchFamily="34" charset="-120"/>
            </a:endParaRPr>
          </a:p>
        </p:txBody>
      </p:sp>
      <p:sp>
        <p:nvSpPr>
          <p:cNvPr id="38" name="Shape 36"/>
          <p:cNvSpPr/>
          <p:nvPr/>
        </p:nvSpPr>
        <p:spPr>
          <a:xfrm>
            <a:off x="449267" y="3055959"/>
            <a:ext cx="143647" cy="143647"/>
          </a:xfrm>
          <a:custGeom>
            <a:avLst/>
            <a:gdLst/>
            <a:ahLst/>
            <a:cxnLst/>
            <a:rect l="l" t="t" r="r" b="b"/>
            <a:pathLst>
              <a:path w="143647" h="143647">
                <a:moveTo>
                  <a:pt x="71823" y="143647"/>
                </a:moveTo>
                <a:cubicBezTo>
                  <a:pt x="111464" y="143647"/>
                  <a:pt x="143647" y="111464"/>
                  <a:pt x="143647" y="71823"/>
                </a:cubicBezTo>
                <a:cubicBezTo>
                  <a:pt x="143647" y="32183"/>
                  <a:pt x="111464" y="0"/>
                  <a:pt x="71823" y="0"/>
                </a:cubicBezTo>
                <a:cubicBezTo>
                  <a:pt x="32183" y="0"/>
                  <a:pt x="0" y="32183"/>
                  <a:pt x="0" y="71823"/>
                </a:cubicBezTo>
                <a:cubicBezTo>
                  <a:pt x="0" y="111464"/>
                  <a:pt x="32183" y="143647"/>
                  <a:pt x="71823" y="143647"/>
                </a:cubicBezTo>
                <a:close/>
                <a:moveTo>
                  <a:pt x="95503" y="59675"/>
                </a:moveTo>
                <a:lnTo>
                  <a:pt x="73058" y="95587"/>
                </a:lnTo>
                <a:cubicBezTo>
                  <a:pt x="71879" y="97466"/>
                  <a:pt x="69859" y="98645"/>
                  <a:pt x="67643" y="98757"/>
                </a:cubicBezTo>
                <a:cubicBezTo>
                  <a:pt x="65427" y="98869"/>
                  <a:pt x="63294" y="97859"/>
                  <a:pt x="61976" y="96064"/>
                </a:cubicBezTo>
                <a:lnTo>
                  <a:pt x="48509" y="78108"/>
                </a:lnTo>
                <a:cubicBezTo>
                  <a:pt x="46264" y="75134"/>
                  <a:pt x="46882" y="70925"/>
                  <a:pt x="49855" y="68681"/>
                </a:cubicBezTo>
                <a:cubicBezTo>
                  <a:pt x="52829" y="66437"/>
                  <a:pt x="57038" y="67054"/>
                  <a:pt x="59282" y="70028"/>
                </a:cubicBezTo>
                <a:lnTo>
                  <a:pt x="66857" y="80128"/>
                </a:lnTo>
                <a:lnTo>
                  <a:pt x="84084" y="52549"/>
                </a:lnTo>
                <a:cubicBezTo>
                  <a:pt x="86048" y="49407"/>
                  <a:pt x="90200" y="48425"/>
                  <a:pt x="93370" y="50417"/>
                </a:cubicBezTo>
                <a:cubicBezTo>
                  <a:pt x="96541" y="52409"/>
                  <a:pt x="97494" y="56533"/>
                  <a:pt x="95503" y="59703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39" name="Text 37"/>
          <p:cNvSpPr/>
          <p:nvPr/>
        </p:nvSpPr>
        <p:spPr>
          <a:xfrm>
            <a:off x="670348" y="3033420"/>
            <a:ext cx="2810085" cy="179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ru-RU" sz="99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Государственные ценные бумаги</a:t>
            </a:r>
          </a:p>
        </p:txBody>
      </p:sp>
      <p:sp>
        <p:nvSpPr>
          <p:cNvPr id="40" name="Shape 38"/>
          <p:cNvSpPr/>
          <p:nvPr/>
        </p:nvSpPr>
        <p:spPr>
          <a:xfrm>
            <a:off x="449266" y="3257015"/>
            <a:ext cx="143647" cy="143647"/>
          </a:xfrm>
          <a:custGeom>
            <a:avLst/>
            <a:gdLst/>
            <a:ahLst/>
            <a:cxnLst/>
            <a:rect l="l" t="t" r="r" b="b"/>
            <a:pathLst>
              <a:path w="143647" h="143647">
                <a:moveTo>
                  <a:pt x="71823" y="143647"/>
                </a:moveTo>
                <a:cubicBezTo>
                  <a:pt x="111464" y="143647"/>
                  <a:pt x="143647" y="111464"/>
                  <a:pt x="143647" y="71823"/>
                </a:cubicBezTo>
                <a:cubicBezTo>
                  <a:pt x="143647" y="32183"/>
                  <a:pt x="111464" y="0"/>
                  <a:pt x="71823" y="0"/>
                </a:cubicBezTo>
                <a:cubicBezTo>
                  <a:pt x="32183" y="0"/>
                  <a:pt x="0" y="32183"/>
                  <a:pt x="0" y="71823"/>
                </a:cubicBezTo>
                <a:cubicBezTo>
                  <a:pt x="0" y="111464"/>
                  <a:pt x="32183" y="143647"/>
                  <a:pt x="71823" y="143647"/>
                </a:cubicBezTo>
                <a:close/>
                <a:moveTo>
                  <a:pt x="95503" y="59675"/>
                </a:moveTo>
                <a:lnTo>
                  <a:pt x="73058" y="95587"/>
                </a:lnTo>
                <a:cubicBezTo>
                  <a:pt x="71879" y="97466"/>
                  <a:pt x="69859" y="98645"/>
                  <a:pt x="67643" y="98757"/>
                </a:cubicBezTo>
                <a:cubicBezTo>
                  <a:pt x="65427" y="98869"/>
                  <a:pt x="63294" y="97859"/>
                  <a:pt x="61976" y="96064"/>
                </a:cubicBezTo>
                <a:lnTo>
                  <a:pt x="48509" y="78108"/>
                </a:lnTo>
                <a:cubicBezTo>
                  <a:pt x="46264" y="75134"/>
                  <a:pt x="46882" y="70925"/>
                  <a:pt x="49855" y="68681"/>
                </a:cubicBezTo>
                <a:cubicBezTo>
                  <a:pt x="52829" y="66437"/>
                  <a:pt x="57038" y="67054"/>
                  <a:pt x="59282" y="70028"/>
                </a:cubicBezTo>
                <a:lnTo>
                  <a:pt x="66857" y="80128"/>
                </a:lnTo>
                <a:lnTo>
                  <a:pt x="84084" y="52549"/>
                </a:lnTo>
                <a:cubicBezTo>
                  <a:pt x="86048" y="49407"/>
                  <a:pt x="90200" y="48425"/>
                  <a:pt x="93370" y="50417"/>
                </a:cubicBezTo>
                <a:cubicBezTo>
                  <a:pt x="96541" y="52409"/>
                  <a:pt x="97494" y="56533"/>
                  <a:pt x="95503" y="59703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41" name="Text 39"/>
          <p:cNvSpPr/>
          <p:nvPr/>
        </p:nvSpPr>
        <p:spPr>
          <a:xfrm>
            <a:off x="665996" y="3239059"/>
            <a:ext cx="3788677" cy="179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ru-RU" sz="99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Агентские ценные бумаги</a:t>
            </a:r>
          </a:p>
        </p:txBody>
      </p:sp>
      <p:sp>
        <p:nvSpPr>
          <p:cNvPr id="42" name="Shape 40"/>
          <p:cNvSpPr/>
          <p:nvPr/>
        </p:nvSpPr>
        <p:spPr>
          <a:xfrm>
            <a:off x="449266" y="3450491"/>
            <a:ext cx="143647" cy="143647"/>
          </a:xfrm>
          <a:custGeom>
            <a:avLst/>
            <a:gdLst/>
            <a:ahLst/>
            <a:cxnLst/>
            <a:rect l="l" t="t" r="r" b="b"/>
            <a:pathLst>
              <a:path w="143647" h="143647">
                <a:moveTo>
                  <a:pt x="71823" y="143647"/>
                </a:moveTo>
                <a:cubicBezTo>
                  <a:pt x="111464" y="143647"/>
                  <a:pt x="143647" y="111464"/>
                  <a:pt x="143647" y="71823"/>
                </a:cubicBezTo>
                <a:cubicBezTo>
                  <a:pt x="143647" y="32183"/>
                  <a:pt x="111464" y="0"/>
                  <a:pt x="71823" y="0"/>
                </a:cubicBezTo>
                <a:cubicBezTo>
                  <a:pt x="32183" y="0"/>
                  <a:pt x="0" y="32183"/>
                  <a:pt x="0" y="71823"/>
                </a:cubicBezTo>
                <a:cubicBezTo>
                  <a:pt x="0" y="111464"/>
                  <a:pt x="32183" y="143647"/>
                  <a:pt x="71823" y="143647"/>
                </a:cubicBezTo>
                <a:close/>
                <a:moveTo>
                  <a:pt x="95503" y="59675"/>
                </a:moveTo>
                <a:lnTo>
                  <a:pt x="73058" y="95587"/>
                </a:lnTo>
                <a:cubicBezTo>
                  <a:pt x="71879" y="97466"/>
                  <a:pt x="69859" y="98645"/>
                  <a:pt x="67643" y="98757"/>
                </a:cubicBezTo>
                <a:cubicBezTo>
                  <a:pt x="65427" y="98869"/>
                  <a:pt x="63294" y="97859"/>
                  <a:pt x="61976" y="96064"/>
                </a:cubicBezTo>
                <a:lnTo>
                  <a:pt x="48509" y="78108"/>
                </a:lnTo>
                <a:cubicBezTo>
                  <a:pt x="46264" y="75134"/>
                  <a:pt x="46882" y="70925"/>
                  <a:pt x="49855" y="68681"/>
                </a:cubicBezTo>
                <a:cubicBezTo>
                  <a:pt x="52829" y="66437"/>
                  <a:pt x="57038" y="67054"/>
                  <a:pt x="59282" y="70028"/>
                </a:cubicBezTo>
                <a:lnTo>
                  <a:pt x="66857" y="80128"/>
                </a:lnTo>
                <a:lnTo>
                  <a:pt x="84084" y="52549"/>
                </a:lnTo>
                <a:cubicBezTo>
                  <a:pt x="86048" y="49407"/>
                  <a:pt x="90200" y="48425"/>
                  <a:pt x="93370" y="50417"/>
                </a:cubicBezTo>
                <a:cubicBezTo>
                  <a:pt x="96541" y="52409"/>
                  <a:pt x="97494" y="56533"/>
                  <a:pt x="95503" y="59703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43" name="Text 41"/>
          <p:cNvSpPr/>
          <p:nvPr/>
        </p:nvSpPr>
        <p:spPr>
          <a:xfrm>
            <a:off x="665996" y="3444698"/>
            <a:ext cx="3870001" cy="179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ru-RU" sz="99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Облигации международных финансовых организаций</a:t>
            </a:r>
          </a:p>
        </p:txBody>
      </p:sp>
      <p:sp>
        <p:nvSpPr>
          <p:cNvPr id="44" name="Shape 42"/>
          <p:cNvSpPr/>
          <p:nvPr/>
        </p:nvSpPr>
        <p:spPr>
          <a:xfrm>
            <a:off x="6254643" y="2268971"/>
            <a:ext cx="5576001" cy="2372429"/>
          </a:xfrm>
          <a:custGeom>
            <a:avLst/>
            <a:gdLst/>
            <a:ahLst/>
            <a:cxnLst/>
            <a:rect l="l" t="t" r="r" b="b"/>
            <a:pathLst>
              <a:path w="5647105" h="2693373">
                <a:moveTo>
                  <a:pt x="35941" y="0"/>
                </a:moveTo>
                <a:lnTo>
                  <a:pt x="5539359" y="0"/>
                </a:lnTo>
                <a:cubicBezTo>
                  <a:pt x="5598838" y="0"/>
                  <a:pt x="5647055" y="48217"/>
                  <a:pt x="5647055" y="107696"/>
                </a:cubicBezTo>
                <a:lnTo>
                  <a:pt x="5647055" y="2585593"/>
                </a:lnTo>
                <a:cubicBezTo>
                  <a:pt x="5647089" y="2614178"/>
                  <a:pt x="5635757" y="2641603"/>
                  <a:pt x="5615557" y="2661828"/>
                </a:cubicBezTo>
                <a:cubicBezTo>
                  <a:pt x="5595356" y="2682052"/>
                  <a:pt x="5567944" y="2693416"/>
                  <a:pt x="5539359" y="2693416"/>
                </a:cubicBezTo>
                <a:lnTo>
                  <a:pt x="35941" y="2693416"/>
                </a:lnTo>
                <a:cubicBezTo>
                  <a:pt x="16091" y="2693416"/>
                  <a:pt x="0" y="2677325"/>
                  <a:pt x="0" y="2657475"/>
                </a:cubicBezTo>
                <a:lnTo>
                  <a:pt x="0" y="35941"/>
                </a:lnTo>
                <a:cubicBezTo>
                  <a:pt x="0" y="16105"/>
                  <a:pt x="16105" y="0"/>
                  <a:pt x="35941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53867" dist="35912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45" name="Shape 43"/>
          <p:cNvSpPr/>
          <p:nvPr/>
        </p:nvSpPr>
        <p:spPr>
          <a:xfrm>
            <a:off x="6208924" y="2275761"/>
            <a:ext cx="45719" cy="2372429"/>
          </a:xfrm>
          <a:custGeom>
            <a:avLst/>
            <a:gdLst/>
            <a:ahLst/>
            <a:cxnLst/>
            <a:rect l="l" t="t" r="r" b="b"/>
            <a:pathLst>
              <a:path w="35912" h="2693373">
                <a:moveTo>
                  <a:pt x="35941" y="0"/>
                </a:moveTo>
                <a:lnTo>
                  <a:pt x="35941" y="0"/>
                </a:lnTo>
                <a:lnTo>
                  <a:pt x="35941" y="2693416"/>
                </a:lnTo>
                <a:lnTo>
                  <a:pt x="35941" y="2693416"/>
                </a:lnTo>
                <a:cubicBezTo>
                  <a:pt x="16091" y="2693416"/>
                  <a:pt x="0" y="2677325"/>
                  <a:pt x="0" y="2657475"/>
                </a:cubicBezTo>
                <a:lnTo>
                  <a:pt x="0" y="35941"/>
                </a:lnTo>
                <a:cubicBezTo>
                  <a:pt x="0" y="16105"/>
                  <a:pt x="16105" y="0"/>
                  <a:pt x="35941" y="0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46" name="Shape 44"/>
          <p:cNvSpPr/>
          <p:nvPr/>
        </p:nvSpPr>
        <p:spPr>
          <a:xfrm>
            <a:off x="6340439" y="2391561"/>
            <a:ext cx="117133" cy="154376"/>
          </a:xfrm>
          <a:custGeom>
            <a:avLst/>
            <a:gdLst/>
            <a:ahLst/>
            <a:cxnLst/>
            <a:rect l="l" t="t" r="r" b="b"/>
            <a:pathLst>
              <a:path w="121202" h="161602">
                <a:moveTo>
                  <a:pt x="98287" y="10100"/>
                </a:moveTo>
                <a:lnTo>
                  <a:pt x="101001" y="10100"/>
                </a:lnTo>
                <a:cubicBezTo>
                  <a:pt x="112143" y="10100"/>
                  <a:pt x="121202" y="19159"/>
                  <a:pt x="121202" y="30300"/>
                </a:cubicBezTo>
                <a:lnTo>
                  <a:pt x="121202" y="141402"/>
                </a:lnTo>
                <a:cubicBezTo>
                  <a:pt x="121202" y="152544"/>
                  <a:pt x="112143" y="161602"/>
                  <a:pt x="101001" y="161602"/>
                </a:cubicBezTo>
                <a:lnTo>
                  <a:pt x="20200" y="161602"/>
                </a:lnTo>
                <a:cubicBezTo>
                  <a:pt x="9059" y="161602"/>
                  <a:pt x="0" y="152544"/>
                  <a:pt x="0" y="141402"/>
                </a:cubicBezTo>
                <a:lnTo>
                  <a:pt x="0" y="30300"/>
                </a:lnTo>
                <a:cubicBezTo>
                  <a:pt x="0" y="19159"/>
                  <a:pt x="9059" y="10100"/>
                  <a:pt x="20200" y="10100"/>
                </a:cubicBezTo>
                <a:lnTo>
                  <a:pt x="22915" y="10100"/>
                </a:lnTo>
                <a:cubicBezTo>
                  <a:pt x="26387" y="4072"/>
                  <a:pt x="32920" y="0"/>
                  <a:pt x="40401" y="0"/>
                </a:cubicBezTo>
                <a:lnTo>
                  <a:pt x="80801" y="0"/>
                </a:lnTo>
                <a:cubicBezTo>
                  <a:pt x="88282" y="0"/>
                  <a:pt x="94815" y="4072"/>
                  <a:pt x="98287" y="10100"/>
                </a:cubicBezTo>
                <a:close/>
                <a:moveTo>
                  <a:pt x="78276" y="35351"/>
                </a:moveTo>
                <a:cubicBezTo>
                  <a:pt x="82474" y="35351"/>
                  <a:pt x="85851" y="31973"/>
                  <a:pt x="85851" y="27775"/>
                </a:cubicBezTo>
                <a:cubicBezTo>
                  <a:pt x="85851" y="23578"/>
                  <a:pt x="82474" y="20200"/>
                  <a:pt x="78276" y="20200"/>
                </a:cubicBezTo>
                <a:lnTo>
                  <a:pt x="42926" y="20200"/>
                </a:lnTo>
                <a:cubicBezTo>
                  <a:pt x="38728" y="20200"/>
                  <a:pt x="35351" y="23578"/>
                  <a:pt x="35351" y="27775"/>
                </a:cubicBezTo>
                <a:cubicBezTo>
                  <a:pt x="35351" y="31973"/>
                  <a:pt x="38728" y="35351"/>
                  <a:pt x="42926" y="35351"/>
                </a:cubicBezTo>
                <a:lnTo>
                  <a:pt x="78276" y="35351"/>
                </a:lnTo>
                <a:close/>
                <a:moveTo>
                  <a:pt x="87240" y="82285"/>
                </a:moveTo>
                <a:cubicBezTo>
                  <a:pt x="89449" y="78750"/>
                  <a:pt x="88376" y="74078"/>
                  <a:pt x="84841" y="71837"/>
                </a:cubicBezTo>
                <a:cubicBezTo>
                  <a:pt x="81306" y="69596"/>
                  <a:pt x="76635" y="70701"/>
                  <a:pt x="74394" y="74236"/>
                </a:cubicBezTo>
                <a:lnTo>
                  <a:pt x="55014" y="105262"/>
                </a:lnTo>
                <a:lnTo>
                  <a:pt x="46492" y="93900"/>
                </a:lnTo>
                <a:cubicBezTo>
                  <a:pt x="43967" y="90554"/>
                  <a:pt x="39233" y="89860"/>
                  <a:pt x="35887" y="92385"/>
                </a:cubicBezTo>
                <a:cubicBezTo>
                  <a:pt x="32541" y="94910"/>
                  <a:pt x="31847" y="99644"/>
                  <a:pt x="34372" y="102990"/>
                </a:cubicBezTo>
                <a:lnTo>
                  <a:pt x="49522" y="123190"/>
                </a:lnTo>
                <a:cubicBezTo>
                  <a:pt x="51006" y="125179"/>
                  <a:pt x="53405" y="126315"/>
                  <a:pt x="55898" y="126220"/>
                </a:cubicBezTo>
                <a:cubicBezTo>
                  <a:pt x="58391" y="126126"/>
                  <a:pt x="60664" y="124800"/>
                  <a:pt x="61990" y="122654"/>
                </a:cubicBezTo>
                <a:lnTo>
                  <a:pt x="87240" y="82253"/>
                </a:ln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47" name="Text 45"/>
          <p:cNvSpPr/>
          <p:nvPr/>
        </p:nvSpPr>
        <p:spPr>
          <a:xfrm>
            <a:off x="6530069" y="2326210"/>
            <a:ext cx="5130401" cy="23151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just"/>
            <a:r>
              <a:rPr lang="ru-RU" sz="1100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Аудит годовой финансовой отчетности Фонда по состоянию на 31.12.2025 г. проведен </a:t>
            </a:r>
            <a:r>
              <a:rPr lang="ru-RU" sz="11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ТОО «НАК </a:t>
            </a:r>
            <a:r>
              <a:rPr lang="ru-RU" sz="1100" b="1" dirty="0" err="1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Центраудит</a:t>
            </a:r>
            <a:r>
              <a:rPr lang="ru-RU" sz="11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-Казахстан» по договору от 14.11.2025 г. №040440004549/250173/00</a:t>
            </a:r>
            <a:r>
              <a:rPr lang="ru-RU" sz="1100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. Размер оплаты услуг определен решением Совета директоров Фонда (№15 от 1.12.2025 г.) в размере 10 млн. тенге с НДС (9 млн. тенге без НДС). </a:t>
            </a:r>
          </a:p>
          <a:p>
            <a:pPr algn="just"/>
            <a:endParaRPr lang="ru-RU" sz="500" dirty="0">
              <a:solidFill>
                <a:srgbClr val="1A365D"/>
              </a:solidFill>
              <a:latin typeface="Quattrocento Sans" pitchFamily="34" charset="0"/>
              <a:ea typeface="Quattrocento Sans" pitchFamily="34" charset="-122"/>
              <a:cs typeface="Quattrocento Sans" pitchFamily="34" charset="-120"/>
            </a:endParaRPr>
          </a:p>
          <a:p>
            <a:pPr algn="just"/>
            <a:r>
              <a:rPr lang="ru-RU" sz="11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Вывод по проведенному аудита: </a:t>
            </a:r>
            <a:r>
              <a:rPr lang="ru-RU" sz="1100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соответствие финансовой отчетности Фонда международным стандартам финансовой отчетности и достоверное отражение во всех существенных аспектах финансового положения Фонда как по активам, так и по собственным средствам. </a:t>
            </a:r>
          </a:p>
          <a:p>
            <a:pPr algn="just"/>
            <a:endParaRPr lang="ru-RU" sz="500" dirty="0">
              <a:solidFill>
                <a:srgbClr val="1A365D"/>
              </a:solidFill>
              <a:latin typeface="Quattrocento Sans" pitchFamily="34" charset="0"/>
              <a:ea typeface="Quattrocento Sans" pitchFamily="34" charset="-122"/>
              <a:cs typeface="Quattrocento Sans" pitchFamily="34" charset="-120"/>
            </a:endParaRPr>
          </a:p>
          <a:p>
            <a:pPr algn="just"/>
            <a:r>
              <a:rPr lang="ru-RU" sz="11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Годовая финансовая отчетность Фонда </a:t>
            </a:r>
            <a:r>
              <a:rPr lang="ru-RU" sz="1100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по собственным средствам и активам за 2025 год  утверждена приказом МТСЗН РК № 111 от 01 апреля 2026 года.</a:t>
            </a:r>
          </a:p>
          <a:p>
            <a:endParaRPr lang="ru-RU" sz="1100" dirty="0">
              <a:solidFill>
                <a:srgbClr val="1A365D"/>
              </a:solidFill>
              <a:latin typeface="Quattrocento Sans" pitchFamily="34" charset="0"/>
              <a:ea typeface="Quattrocento Sans" pitchFamily="34" charset="-122"/>
              <a:cs typeface="Quattrocento Sans" pitchFamily="34" charset="-120"/>
            </a:endParaRPr>
          </a:p>
        </p:txBody>
      </p:sp>
      <p:sp>
        <p:nvSpPr>
          <p:cNvPr id="52" name="Shape 50"/>
          <p:cNvSpPr/>
          <p:nvPr/>
        </p:nvSpPr>
        <p:spPr>
          <a:xfrm>
            <a:off x="495108" y="1047105"/>
            <a:ext cx="215470" cy="215470"/>
          </a:xfrm>
          <a:custGeom>
            <a:avLst/>
            <a:gdLst/>
            <a:ahLst/>
            <a:cxnLst/>
            <a:rect l="l" t="t" r="r" b="b"/>
            <a:pathLst>
              <a:path w="215470" h="215470">
                <a:moveTo>
                  <a:pt x="107735" y="215470"/>
                </a:moveTo>
                <a:cubicBezTo>
                  <a:pt x="167195" y="215470"/>
                  <a:pt x="215470" y="167195"/>
                  <a:pt x="215470" y="107735"/>
                </a:cubicBezTo>
                <a:cubicBezTo>
                  <a:pt x="215470" y="48274"/>
                  <a:pt x="167195" y="0"/>
                  <a:pt x="107735" y="0"/>
                </a:cubicBezTo>
                <a:cubicBezTo>
                  <a:pt x="48274" y="0"/>
                  <a:pt x="0" y="48274"/>
                  <a:pt x="0" y="107735"/>
                </a:cubicBezTo>
                <a:cubicBezTo>
                  <a:pt x="0" y="167195"/>
                  <a:pt x="48274" y="215470"/>
                  <a:pt x="107735" y="215470"/>
                </a:cubicBezTo>
                <a:close/>
                <a:moveTo>
                  <a:pt x="94268" y="67334"/>
                </a:moveTo>
                <a:cubicBezTo>
                  <a:pt x="94268" y="59902"/>
                  <a:pt x="100302" y="53867"/>
                  <a:pt x="107735" y="53867"/>
                </a:cubicBezTo>
                <a:cubicBezTo>
                  <a:pt x="115167" y="53867"/>
                  <a:pt x="121202" y="59902"/>
                  <a:pt x="121202" y="67334"/>
                </a:cubicBezTo>
                <a:cubicBezTo>
                  <a:pt x="121202" y="74767"/>
                  <a:pt x="115167" y="80801"/>
                  <a:pt x="107735" y="80801"/>
                </a:cubicBezTo>
                <a:cubicBezTo>
                  <a:pt x="100302" y="80801"/>
                  <a:pt x="94268" y="74767"/>
                  <a:pt x="94268" y="67334"/>
                </a:cubicBezTo>
                <a:close/>
                <a:moveTo>
                  <a:pt x="90901" y="94268"/>
                </a:moveTo>
                <a:lnTo>
                  <a:pt x="111102" y="94268"/>
                </a:lnTo>
                <a:cubicBezTo>
                  <a:pt x="116699" y="94268"/>
                  <a:pt x="121202" y="98771"/>
                  <a:pt x="121202" y="104368"/>
                </a:cubicBezTo>
                <a:lnTo>
                  <a:pt x="121202" y="141402"/>
                </a:lnTo>
                <a:lnTo>
                  <a:pt x="124568" y="141402"/>
                </a:lnTo>
                <a:cubicBezTo>
                  <a:pt x="130166" y="141402"/>
                  <a:pt x="134669" y="145905"/>
                  <a:pt x="134669" y="151502"/>
                </a:cubicBezTo>
                <a:cubicBezTo>
                  <a:pt x="134669" y="157099"/>
                  <a:pt x="130166" y="161602"/>
                  <a:pt x="124568" y="161602"/>
                </a:cubicBezTo>
                <a:lnTo>
                  <a:pt x="90901" y="161602"/>
                </a:lnTo>
                <a:cubicBezTo>
                  <a:pt x="85304" y="161602"/>
                  <a:pt x="80801" y="157099"/>
                  <a:pt x="80801" y="151502"/>
                </a:cubicBezTo>
                <a:cubicBezTo>
                  <a:pt x="80801" y="145905"/>
                  <a:pt x="85304" y="141402"/>
                  <a:pt x="90901" y="141402"/>
                </a:cubicBezTo>
                <a:lnTo>
                  <a:pt x="101001" y="141402"/>
                </a:lnTo>
                <a:lnTo>
                  <a:pt x="101001" y="114468"/>
                </a:lnTo>
                <a:lnTo>
                  <a:pt x="90901" y="114468"/>
                </a:lnTo>
                <a:cubicBezTo>
                  <a:pt x="85304" y="114468"/>
                  <a:pt x="80801" y="109965"/>
                  <a:pt x="80801" y="104368"/>
                </a:cubicBezTo>
                <a:cubicBezTo>
                  <a:pt x="80801" y="98771"/>
                  <a:pt x="85304" y="94268"/>
                  <a:pt x="90901" y="94268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53" name="Text 51"/>
          <p:cNvSpPr/>
          <p:nvPr/>
        </p:nvSpPr>
        <p:spPr>
          <a:xfrm>
            <a:off x="786785" y="1011957"/>
            <a:ext cx="4007466" cy="14163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just"/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В соответствии Социальным кодексом РК Фонд ведет</a:t>
            </a:r>
          </a:p>
          <a:p>
            <a:pPr algn="just"/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раздельный учет по: </a:t>
            </a:r>
          </a:p>
          <a:p>
            <a:pPr algn="just"/>
            <a:r>
              <a:rPr lang="ru-RU" sz="1000" b="1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собственным средствам</a:t>
            </a: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: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уставной капитал Фонда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комиссионное вознаграждение</a:t>
            </a:r>
          </a:p>
          <a:p>
            <a:pPr algn="just"/>
            <a:r>
              <a:rPr lang="ru-RU" sz="1000" b="1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активам</a:t>
            </a: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социальные отчисления и пеня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инвестиционный доход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возврат излишне зачисленных (выплаченных) сумм</a:t>
            </a:r>
          </a:p>
        </p:txBody>
      </p:sp>
      <p:sp>
        <p:nvSpPr>
          <p:cNvPr id="54" name="Shape 52"/>
          <p:cNvSpPr/>
          <p:nvPr/>
        </p:nvSpPr>
        <p:spPr>
          <a:xfrm>
            <a:off x="392784" y="6706498"/>
            <a:ext cx="94268" cy="125691"/>
          </a:xfrm>
          <a:custGeom>
            <a:avLst/>
            <a:gdLst/>
            <a:ahLst/>
            <a:cxnLst/>
            <a:rect l="l" t="t" r="r" b="b"/>
            <a:pathLst>
              <a:path w="94268" h="125691">
                <a:moveTo>
                  <a:pt x="15711" y="0"/>
                </a:moveTo>
                <a:cubicBezTo>
                  <a:pt x="7046" y="0"/>
                  <a:pt x="0" y="7046"/>
                  <a:pt x="0" y="15711"/>
                </a:cubicBezTo>
                <a:lnTo>
                  <a:pt x="0" y="109979"/>
                </a:lnTo>
                <a:cubicBezTo>
                  <a:pt x="0" y="118645"/>
                  <a:pt x="7046" y="125691"/>
                  <a:pt x="15711" y="125691"/>
                </a:cubicBezTo>
                <a:lnTo>
                  <a:pt x="78557" y="125691"/>
                </a:lnTo>
                <a:cubicBezTo>
                  <a:pt x="87222" y="125691"/>
                  <a:pt x="94268" y="118645"/>
                  <a:pt x="94268" y="109979"/>
                </a:cubicBezTo>
                <a:lnTo>
                  <a:pt x="94268" y="15711"/>
                </a:lnTo>
                <a:cubicBezTo>
                  <a:pt x="94268" y="7046"/>
                  <a:pt x="87222" y="0"/>
                  <a:pt x="78557" y="0"/>
                </a:cubicBezTo>
                <a:lnTo>
                  <a:pt x="15711" y="0"/>
                </a:lnTo>
                <a:close/>
                <a:moveTo>
                  <a:pt x="43206" y="86412"/>
                </a:moveTo>
                <a:lnTo>
                  <a:pt x="51062" y="86412"/>
                </a:lnTo>
                <a:cubicBezTo>
                  <a:pt x="55407" y="86412"/>
                  <a:pt x="58918" y="89923"/>
                  <a:pt x="58918" y="94268"/>
                </a:cubicBezTo>
                <a:lnTo>
                  <a:pt x="58918" y="113907"/>
                </a:lnTo>
                <a:lnTo>
                  <a:pt x="35351" y="113907"/>
                </a:lnTo>
                <a:lnTo>
                  <a:pt x="35351" y="94268"/>
                </a:lnTo>
                <a:cubicBezTo>
                  <a:pt x="35351" y="89923"/>
                  <a:pt x="38861" y="86412"/>
                  <a:pt x="43206" y="86412"/>
                </a:cubicBezTo>
                <a:close/>
                <a:moveTo>
                  <a:pt x="23567" y="27495"/>
                </a:moveTo>
                <a:cubicBezTo>
                  <a:pt x="23567" y="25335"/>
                  <a:pt x="25335" y="23567"/>
                  <a:pt x="27495" y="23567"/>
                </a:cubicBezTo>
                <a:lnTo>
                  <a:pt x="35351" y="23567"/>
                </a:lnTo>
                <a:cubicBezTo>
                  <a:pt x="37511" y="23567"/>
                  <a:pt x="39278" y="25335"/>
                  <a:pt x="39278" y="27495"/>
                </a:cubicBezTo>
                <a:lnTo>
                  <a:pt x="39278" y="35351"/>
                </a:lnTo>
                <a:cubicBezTo>
                  <a:pt x="39278" y="37511"/>
                  <a:pt x="37511" y="39278"/>
                  <a:pt x="35351" y="39278"/>
                </a:cubicBezTo>
                <a:lnTo>
                  <a:pt x="27495" y="39278"/>
                </a:lnTo>
                <a:cubicBezTo>
                  <a:pt x="25335" y="39278"/>
                  <a:pt x="23567" y="37511"/>
                  <a:pt x="23567" y="35351"/>
                </a:cubicBezTo>
                <a:lnTo>
                  <a:pt x="23567" y="27495"/>
                </a:lnTo>
                <a:close/>
                <a:moveTo>
                  <a:pt x="58918" y="23567"/>
                </a:moveTo>
                <a:lnTo>
                  <a:pt x="66773" y="23567"/>
                </a:lnTo>
                <a:cubicBezTo>
                  <a:pt x="68934" y="23567"/>
                  <a:pt x="70701" y="25335"/>
                  <a:pt x="70701" y="27495"/>
                </a:cubicBezTo>
                <a:lnTo>
                  <a:pt x="70701" y="35351"/>
                </a:lnTo>
                <a:cubicBezTo>
                  <a:pt x="70701" y="37511"/>
                  <a:pt x="68934" y="39278"/>
                  <a:pt x="66773" y="39278"/>
                </a:cubicBezTo>
                <a:lnTo>
                  <a:pt x="58918" y="39278"/>
                </a:lnTo>
                <a:cubicBezTo>
                  <a:pt x="56757" y="39278"/>
                  <a:pt x="54990" y="37511"/>
                  <a:pt x="54990" y="35351"/>
                </a:cubicBezTo>
                <a:lnTo>
                  <a:pt x="54990" y="27495"/>
                </a:lnTo>
                <a:cubicBezTo>
                  <a:pt x="54990" y="25335"/>
                  <a:pt x="56757" y="23567"/>
                  <a:pt x="58918" y="23567"/>
                </a:cubicBezTo>
                <a:close/>
                <a:moveTo>
                  <a:pt x="23567" y="58918"/>
                </a:moveTo>
                <a:cubicBezTo>
                  <a:pt x="23567" y="56757"/>
                  <a:pt x="25335" y="54990"/>
                  <a:pt x="27495" y="54990"/>
                </a:cubicBezTo>
                <a:lnTo>
                  <a:pt x="35351" y="54990"/>
                </a:lnTo>
                <a:cubicBezTo>
                  <a:pt x="37511" y="54990"/>
                  <a:pt x="39278" y="56757"/>
                  <a:pt x="39278" y="58918"/>
                </a:cubicBezTo>
                <a:lnTo>
                  <a:pt x="39278" y="66773"/>
                </a:lnTo>
                <a:cubicBezTo>
                  <a:pt x="39278" y="68934"/>
                  <a:pt x="37511" y="70701"/>
                  <a:pt x="35351" y="70701"/>
                </a:cubicBezTo>
                <a:lnTo>
                  <a:pt x="27495" y="70701"/>
                </a:lnTo>
                <a:cubicBezTo>
                  <a:pt x="25335" y="70701"/>
                  <a:pt x="23567" y="68934"/>
                  <a:pt x="23567" y="66773"/>
                </a:cubicBezTo>
                <a:lnTo>
                  <a:pt x="23567" y="58918"/>
                </a:lnTo>
                <a:close/>
                <a:moveTo>
                  <a:pt x="58918" y="54990"/>
                </a:moveTo>
                <a:lnTo>
                  <a:pt x="66773" y="54990"/>
                </a:lnTo>
                <a:cubicBezTo>
                  <a:pt x="68934" y="54990"/>
                  <a:pt x="70701" y="56757"/>
                  <a:pt x="70701" y="58918"/>
                </a:cubicBezTo>
                <a:lnTo>
                  <a:pt x="70701" y="66773"/>
                </a:lnTo>
                <a:cubicBezTo>
                  <a:pt x="70701" y="68934"/>
                  <a:pt x="68934" y="70701"/>
                  <a:pt x="66773" y="70701"/>
                </a:cubicBezTo>
                <a:lnTo>
                  <a:pt x="58918" y="70701"/>
                </a:lnTo>
                <a:cubicBezTo>
                  <a:pt x="56757" y="70701"/>
                  <a:pt x="54990" y="68934"/>
                  <a:pt x="54990" y="66773"/>
                </a:cubicBezTo>
                <a:lnTo>
                  <a:pt x="54990" y="58918"/>
                </a:lnTo>
                <a:cubicBezTo>
                  <a:pt x="54990" y="56757"/>
                  <a:pt x="56757" y="54990"/>
                  <a:pt x="58918" y="54990"/>
                </a:cubicBezTo>
                <a:close/>
              </a:path>
            </a:pathLst>
          </a:custGeom>
          <a:solidFill>
            <a:srgbClr val="2B6CB0"/>
          </a:solidFill>
          <a:ln/>
        </p:spPr>
      </p:sp>
      <p:sp>
        <p:nvSpPr>
          <p:cNvPr id="55" name="Text 53"/>
          <p:cNvSpPr/>
          <p:nvPr/>
        </p:nvSpPr>
        <p:spPr>
          <a:xfrm>
            <a:off x="588053" y="6679564"/>
            <a:ext cx="781078" cy="179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АО «ГФСС»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 54"/>
          <p:cNvSpPr/>
          <p:nvPr/>
        </p:nvSpPr>
        <p:spPr>
          <a:xfrm>
            <a:off x="11757818" y="6549731"/>
            <a:ext cx="206492" cy="179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</a:t>
            </a:r>
            <a:endParaRPr lang="en-US" sz="1000" dirty="0">
              <a:solidFill>
                <a:srgbClr val="2B6CB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7" name="Диаграмма 56">
            <a:extLst>
              <a:ext uri="{FF2B5EF4-FFF2-40B4-BE49-F238E27FC236}">
                <a16:creationId xmlns:a16="http://schemas.microsoft.com/office/drawing/2014/main" id="{99905E6B-E272-9ECC-C635-999510CA62A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2225208"/>
              </p:ext>
            </p:extLst>
          </p:nvPr>
        </p:nvGraphicFramePr>
        <p:xfrm>
          <a:off x="-245460" y="4555850"/>
          <a:ext cx="5611193" cy="2084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9" name="Shape 38">
            <a:extLst>
              <a:ext uri="{FF2B5EF4-FFF2-40B4-BE49-F238E27FC236}">
                <a16:creationId xmlns:a16="http://schemas.microsoft.com/office/drawing/2014/main" id="{804933BD-8628-3BF8-6ADC-F24FDEA940E1}"/>
              </a:ext>
            </a:extLst>
          </p:cNvPr>
          <p:cNvSpPr/>
          <p:nvPr/>
        </p:nvSpPr>
        <p:spPr>
          <a:xfrm>
            <a:off x="449266" y="3654476"/>
            <a:ext cx="143647" cy="143647"/>
          </a:xfrm>
          <a:custGeom>
            <a:avLst/>
            <a:gdLst/>
            <a:ahLst/>
            <a:cxnLst/>
            <a:rect l="l" t="t" r="r" b="b"/>
            <a:pathLst>
              <a:path w="143647" h="143647">
                <a:moveTo>
                  <a:pt x="71823" y="143647"/>
                </a:moveTo>
                <a:cubicBezTo>
                  <a:pt x="111464" y="143647"/>
                  <a:pt x="143647" y="111464"/>
                  <a:pt x="143647" y="71823"/>
                </a:cubicBezTo>
                <a:cubicBezTo>
                  <a:pt x="143647" y="32183"/>
                  <a:pt x="111464" y="0"/>
                  <a:pt x="71823" y="0"/>
                </a:cubicBezTo>
                <a:cubicBezTo>
                  <a:pt x="32183" y="0"/>
                  <a:pt x="0" y="32183"/>
                  <a:pt x="0" y="71823"/>
                </a:cubicBezTo>
                <a:cubicBezTo>
                  <a:pt x="0" y="111464"/>
                  <a:pt x="32183" y="143647"/>
                  <a:pt x="71823" y="143647"/>
                </a:cubicBezTo>
                <a:close/>
                <a:moveTo>
                  <a:pt x="95503" y="59675"/>
                </a:moveTo>
                <a:lnTo>
                  <a:pt x="73058" y="95587"/>
                </a:lnTo>
                <a:cubicBezTo>
                  <a:pt x="71879" y="97466"/>
                  <a:pt x="69859" y="98645"/>
                  <a:pt x="67643" y="98757"/>
                </a:cubicBezTo>
                <a:cubicBezTo>
                  <a:pt x="65427" y="98869"/>
                  <a:pt x="63294" y="97859"/>
                  <a:pt x="61976" y="96064"/>
                </a:cubicBezTo>
                <a:lnTo>
                  <a:pt x="48509" y="78108"/>
                </a:lnTo>
                <a:cubicBezTo>
                  <a:pt x="46264" y="75134"/>
                  <a:pt x="46882" y="70925"/>
                  <a:pt x="49855" y="68681"/>
                </a:cubicBezTo>
                <a:cubicBezTo>
                  <a:pt x="52829" y="66437"/>
                  <a:pt x="57038" y="67054"/>
                  <a:pt x="59282" y="70028"/>
                </a:cubicBezTo>
                <a:lnTo>
                  <a:pt x="66857" y="80128"/>
                </a:lnTo>
                <a:lnTo>
                  <a:pt x="84084" y="52549"/>
                </a:lnTo>
                <a:cubicBezTo>
                  <a:pt x="86048" y="49407"/>
                  <a:pt x="90200" y="48425"/>
                  <a:pt x="93370" y="50417"/>
                </a:cubicBezTo>
                <a:cubicBezTo>
                  <a:pt x="96541" y="52409"/>
                  <a:pt x="97494" y="56533"/>
                  <a:pt x="95503" y="59703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60" name="Shape 40">
            <a:extLst>
              <a:ext uri="{FF2B5EF4-FFF2-40B4-BE49-F238E27FC236}">
                <a16:creationId xmlns:a16="http://schemas.microsoft.com/office/drawing/2014/main" id="{A998DB1B-F28D-E2D4-B3B9-450EC6B79B34}"/>
              </a:ext>
            </a:extLst>
          </p:cNvPr>
          <p:cNvSpPr/>
          <p:nvPr/>
        </p:nvSpPr>
        <p:spPr>
          <a:xfrm>
            <a:off x="449266" y="3847952"/>
            <a:ext cx="143647" cy="143647"/>
          </a:xfrm>
          <a:custGeom>
            <a:avLst/>
            <a:gdLst/>
            <a:ahLst/>
            <a:cxnLst/>
            <a:rect l="l" t="t" r="r" b="b"/>
            <a:pathLst>
              <a:path w="143647" h="143647">
                <a:moveTo>
                  <a:pt x="71823" y="143647"/>
                </a:moveTo>
                <a:cubicBezTo>
                  <a:pt x="111464" y="143647"/>
                  <a:pt x="143647" y="111464"/>
                  <a:pt x="143647" y="71823"/>
                </a:cubicBezTo>
                <a:cubicBezTo>
                  <a:pt x="143647" y="32183"/>
                  <a:pt x="111464" y="0"/>
                  <a:pt x="71823" y="0"/>
                </a:cubicBezTo>
                <a:cubicBezTo>
                  <a:pt x="32183" y="0"/>
                  <a:pt x="0" y="32183"/>
                  <a:pt x="0" y="71823"/>
                </a:cubicBezTo>
                <a:cubicBezTo>
                  <a:pt x="0" y="111464"/>
                  <a:pt x="32183" y="143647"/>
                  <a:pt x="71823" y="143647"/>
                </a:cubicBezTo>
                <a:close/>
                <a:moveTo>
                  <a:pt x="95503" y="59675"/>
                </a:moveTo>
                <a:lnTo>
                  <a:pt x="73058" y="95587"/>
                </a:lnTo>
                <a:cubicBezTo>
                  <a:pt x="71879" y="97466"/>
                  <a:pt x="69859" y="98645"/>
                  <a:pt x="67643" y="98757"/>
                </a:cubicBezTo>
                <a:cubicBezTo>
                  <a:pt x="65427" y="98869"/>
                  <a:pt x="63294" y="97859"/>
                  <a:pt x="61976" y="96064"/>
                </a:cubicBezTo>
                <a:lnTo>
                  <a:pt x="48509" y="78108"/>
                </a:lnTo>
                <a:cubicBezTo>
                  <a:pt x="46264" y="75134"/>
                  <a:pt x="46882" y="70925"/>
                  <a:pt x="49855" y="68681"/>
                </a:cubicBezTo>
                <a:cubicBezTo>
                  <a:pt x="52829" y="66437"/>
                  <a:pt x="57038" y="67054"/>
                  <a:pt x="59282" y="70028"/>
                </a:cubicBezTo>
                <a:lnTo>
                  <a:pt x="66857" y="80128"/>
                </a:lnTo>
                <a:lnTo>
                  <a:pt x="84084" y="52549"/>
                </a:lnTo>
                <a:cubicBezTo>
                  <a:pt x="86048" y="49407"/>
                  <a:pt x="90200" y="48425"/>
                  <a:pt x="93370" y="50417"/>
                </a:cubicBezTo>
                <a:cubicBezTo>
                  <a:pt x="96541" y="52409"/>
                  <a:pt x="97494" y="56533"/>
                  <a:pt x="95503" y="59703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61" name="Text 41">
            <a:extLst>
              <a:ext uri="{FF2B5EF4-FFF2-40B4-BE49-F238E27FC236}">
                <a16:creationId xmlns:a16="http://schemas.microsoft.com/office/drawing/2014/main" id="{15DA0283-03AD-0C5C-03F6-CB5AE931677A}"/>
              </a:ext>
            </a:extLst>
          </p:cNvPr>
          <p:cNvSpPr/>
          <p:nvPr/>
        </p:nvSpPr>
        <p:spPr>
          <a:xfrm>
            <a:off x="665996" y="3641517"/>
            <a:ext cx="2298345" cy="179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ru-RU" sz="99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Депозиты в Национальном банке</a:t>
            </a:r>
          </a:p>
        </p:txBody>
      </p:sp>
      <p:sp>
        <p:nvSpPr>
          <p:cNvPr id="62" name="Text 41">
            <a:extLst>
              <a:ext uri="{FF2B5EF4-FFF2-40B4-BE49-F238E27FC236}">
                <a16:creationId xmlns:a16="http://schemas.microsoft.com/office/drawing/2014/main" id="{DC6E5454-C3E7-F770-7417-89CD648BA04D}"/>
              </a:ext>
            </a:extLst>
          </p:cNvPr>
          <p:cNvSpPr/>
          <p:nvPr/>
        </p:nvSpPr>
        <p:spPr>
          <a:xfrm>
            <a:off x="665995" y="3839144"/>
            <a:ext cx="2298345" cy="179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ru-RU" sz="99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Обратное РЕПО</a:t>
            </a:r>
          </a:p>
        </p:txBody>
      </p:sp>
      <p:graphicFrame>
        <p:nvGraphicFramePr>
          <p:cNvPr id="64" name="Таблица 63">
            <a:extLst>
              <a:ext uri="{FF2B5EF4-FFF2-40B4-BE49-F238E27FC236}">
                <a16:creationId xmlns:a16="http://schemas.microsoft.com/office/drawing/2014/main" id="{AC792F5F-82CA-CBEB-40EC-E5F74817AD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4106533"/>
              </p:ext>
            </p:extLst>
          </p:nvPr>
        </p:nvGraphicFramePr>
        <p:xfrm>
          <a:off x="6253176" y="4877728"/>
          <a:ext cx="5526074" cy="162202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09974">
                  <a:extLst>
                    <a:ext uri="{9D8B030D-6E8A-4147-A177-3AD203B41FA5}">
                      <a16:colId xmlns:a16="http://schemas.microsoft.com/office/drawing/2014/main" val="3850394805"/>
                    </a:ext>
                  </a:extLst>
                </a:gridCol>
                <a:gridCol w="1816100">
                  <a:extLst>
                    <a:ext uri="{9D8B030D-6E8A-4147-A177-3AD203B41FA5}">
                      <a16:colId xmlns:a16="http://schemas.microsoft.com/office/drawing/2014/main" val="2052348848"/>
                    </a:ext>
                  </a:extLst>
                </a:gridCol>
              </a:tblGrid>
              <a:tr h="4142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Вид финансового инструмента</a:t>
                      </a: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Рыночная стоимость </a:t>
                      </a:r>
                      <a:r>
                        <a:rPr lang="ru-RU" sz="1000" u="none" strike="noStrike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млрд.тенге</a:t>
                      </a: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4670872"/>
                  </a:ext>
                </a:extLst>
              </a:tr>
              <a:tr h="1302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Государственные ценные бумаги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576,0</a:t>
                      </a:r>
                      <a:endParaRPr lang="ru-KZ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76760525"/>
                  </a:ext>
                </a:extLst>
              </a:tr>
              <a:tr h="193061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Депозиты в Национальном Банке РК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80,8</a:t>
                      </a:r>
                      <a:endParaRPr lang="ru-KZ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13333765"/>
                  </a:ext>
                </a:extLst>
              </a:tr>
              <a:tr h="246685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Облигации международных финансовых организаций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103,0</a:t>
                      </a:r>
                      <a:endParaRPr lang="ru-KZ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76943381"/>
                  </a:ext>
                </a:extLst>
              </a:tr>
              <a:tr h="225239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Агентские облигации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238,5</a:t>
                      </a:r>
                      <a:endParaRPr lang="ru-KZ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32389510"/>
                  </a:ext>
                </a:extLst>
              </a:tr>
              <a:tr h="1302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Сделки обратного РЕПО.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100,1</a:t>
                      </a:r>
                      <a:endParaRPr lang="ru-KZ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15129607"/>
                  </a:ext>
                </a:extLst>
              </a:tr>
              <a:tr h="24936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      </a:t>
                      </a: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000" b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1 098,5</a:t>
                      </a:r>
                      <a:endParaRPr lang="ru-KZ" sz="10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2683003"/>
                  </a:ext>
                </a:extLst>
              </a:tr>
            </a:tbl>
          </a:graphicData>
        </a:graphic>
      </p:graphicFrame>
      <p:graphicFrame>
        <p:nvGraphicFramePr>
          <p:cNvPr id="65" name="Диаграмма 64">
            <a:extLst>
              <a:ext uri="{FF2B5EF4-FFF2-40B4-BE49-F238E27FC236}">
                <a16:creationId xmlns:a16="http://schemas.microsoft.com/office/drawing/2014/main" id="{68B1D806-803D-C88B-B2B3-69EA6B33EC3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93332958"/>
              </p:ext>
            </p:extLst>
          </p:nvPr>
        </p:nvGraphicFramePr>
        <p:xfrm>
          <a:off x="6253176" y="691362"/>
          <a:ext cx="5056533" cy="15523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4" name="Text 2">
            <a:extLst>
              <a:ext uri="{FF2B5EF4-FFF2-40B4-BE49-F238E27FC236}">
                <a16:creationId xmlns:a16="http://schemas.microsoft.com/office/drawing/2014/main" id="{18D641C6-65B5-4C35-83BA-0570D50C94A3}"/>
              </a:ext>
            </a:extLst>
          </p:cNvPr>
          <p:cNvSpPr/>
          <p:nvPr/>
        </p:nvSpPr>
        <p:spPr>
          <a:xfrm>
            <a:off x="899564" y="265390"/>
            <a:ext cx="109632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b="1" kern="0" spc="53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РАЗДЕЛ 0</a:t>
            </a:r>
            <a:r>
              <a:rPr lang="ru-RU" sz="1000" b="1" kern="0" spc="53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3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37028" y="387583"/>
            <a:ext cx="404434" cy="404434"/>
          </a:xfrm>
          <a:prstGeom prst="roundRect">
            <a:avLst>
              <a:gd name="adj" fmla="val 25000"/>
            </a:avLst>
          </a:prstGeom>
          <a:gradFill flip="none" rotWithShape="1">
            <a:gsLst>
              <a:gs pos="0">
                <a:srgbClr val="1A365D"/>
              </a:gs>
              <a:gs pos="100000">
                <a:srgbClr val="2B6CB0"/>
              </a:gs>
            </a:gsLst>
            <a:lin ang="2700000" scaled="1"/>
          </a:gradFill>
          <a:ln/>
          <a:effectLst>
            <a:outerShdw blurRad="126386" dist="84257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3" name="Shape 1"/>
          <p:cNvSpPr/>
          <p:nvPr/>
        </p:nvSpPr>
        <p:spPr>
          <a:xfrm>
            <a:off x="454988" y="505543"/>
            <a:ext cx="168514" cy="168514"/>
          </a:xfrm>
          <a:custGeom>
            <a:avLst/>
            <a:gdLst/>
            <a:ahLst/>
            <a:cxnLst/>
            <a:rect l="l" t="t" r="r" b="b"/>
            <a:pathLst>
              <a:path w="168514" h="168514">
                <a:moveTo>
                  <a:pt x="10532" y="10532"/>
                </a:moveTo>
                <a:cubicBezTo>
                  <a:pt x="16358" y="10532"/>
                  <a:pt x="21064" y="15239"/>
                  <a:pt x="21064" y="21064"/>
                </a:cubicBezTo>
                <a:lnTo>
                  <a:pt x="21064" y="131652"/>
                </a:lnTo>
                <a:cubicBezTo>
                  <a:pt x="21064" y="134548"/>
                  <a:pt x="23434" y="136918"/>
                  <a:pt x="26330" y="136918"/>
                </a:cubicBezTo>
                <a:lnTo>
                  <a:pt x="157982" y="136918"/>
                </a:lnTo>
                <a:cubicBezTo>
                  <a:pt x="163808" y="136918"/>
                  <a:pt x="168514" y="141624"/>
                  <a:pt x="168514" y="147450"/>
                </a:cubicBezTo>
                <a:cubicBezTo>
                  <a:pt x="168514" y="153275"/>
                  <a:pt x="163808" y="157982"/>
                  <a:pt x="157982" y="157982"/>
                </a:cubicBezTo>
                <a:lnTo>
                  <a:pt x="26330" y="157982"/>
                </a:lnTo>
                <a:cubicBezTo>
                  <a:pt x="11783" y="157982"/>
                  <a:pt x="0" y="146199"/>
                  <a:pt x="0" y="131652"/>
                </a:cubicBezTo>
                <a:lnTo>
                  <a:pt x="0" y="21064"/>
                </a:lnTo>
                <a:cubicBezTo>
                  <a:pt x="0" y="15239"/>
                  <a:pt x="4707" y="10532"/>
                  <a:pt x="10532" y="10532"/>
                </a:cubicBezTo>
                <a:close/>
                <a:moveTo>
                  <a:pt x="78991" y="31596"/>
                </a:moveTo>
                <a:cubicBezTo>
                  <a:pt x="81196" y="31596"/>
                  <a:pt x="83303" y="32518"/>
                  <a:pt x="84817" y="34164"/>
                </a:cubicBezTo>
                <a:lnTo>
                  <a:pt x="108218" y="59671"/>
                </a:lnTo>
                <a:lnTo>
                  <a:pt x="123423" y="44432"/>
                </a:lnTo>
                <a:cubicBezTo>
                  <a:pt x="126517" y="41339"/>
                  <a:pt x="131520" y="41339"/>
                  <a:pt x="134581" y="44432"/>
                </a:cubicBezTo>
                <a:lnTo>
                  <a:pt x="155645" y="65497"/>
                </a:lnTo>
                <a:cubicBezTo>
                  <a:pt x="157126" y="66978"/>
                  <a:pt x="157949" y="68985"/>
                  <a:pt x="157949" y="71092"/>
                </a:cubicBezTo>
                <a:lnTo>
                  <a:pt x="157949" y="107954"/>
                </a:lnTo>
                <a:cubicBezTo>
                  <a:pt x="157949" y="112332"/>
                  <a:pt x="154427" y="115853"/>
                  <a:pt x="150050" y="115853"/>
                </a:cubicBezTo>
                <a:lnTo>
                  <a:pt x="49995" y="115853"/>
                </a:lnTo>
                <a:cubicBezTo>
                  <a:pt x="45617" y="115853"/>
                  <a:pt x="42096" y="112332"/>
                  <a:pt x="42096" y="107954"/>
                </a:cubicBezTo>
                <a:lnTo>
                  <a:pt x="42096" y="71092"/>
                </a:lnTo>
                <a:cubicBezTo>
                  <a:pt x="42096" y="69117"/>
                  <a:pt x="42853" y="67208"/>
                  <a:pt x="44169" y="65760"/>
                </a:cubicBezTo>
                <a:lnTo>
                  <a:pt x="73133" y="34164"/>
                </a:lnTo>
                <a:cubicBezTo>
                  <a:pt x="74614" y="32518"/>
                  <a:pt x="76753" y="31596"/>
                  <a:pt x="78958" y="31596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5" name="Text 3"/>
          <p:cNvSpPr/>
          <p:nvPr/>
        </p:nvSpPr>
        <p:spPr>
          <a:xfrm>
            <a:off x="842571" y="505543"/>
            <a:ext cx="10633244" cy="3370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4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РЕЗУЛЬТАТЫ ФИНАНСОВОЙ ДЕЯТЕЛЬНОСТИ - </a:t>
            </a:r>
            <a:r>
              <a:rPr lang="ru-RU" sz="24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ФИНАНСОВЫЕ ПОКАЗАТЕЛИ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337028" y="909977"/>
            <a:ext cx="808868" cy="33703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4299E1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7" name="Text 5"/>
          <p:cNvSpPr/>
          <p:nvPr/>
        </p:nvSpPr>
        <p:spPr>
          <a:xfrm>
            <a:off x="337028" y="1078491"/>
            <a:ext cx="8754311" cy="3033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ru-RU" sz="199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АКТИВЫ, ПАССИВЫ, тыс. тенге </a:t>
            </a:r>
          </a:p>
        </p:txBody>
      </p:sp>
      <p:sp>
        <p:nvSpPr>
          <p:cNvPr id="32" name="Text 30"/>
          <p:cNvSpPr/>
          <p:nvPr/>
        </p:nvSpPr>
        <p:spPr>
          <a:xfrm>
            <a:off x="11717132" y="6486334"/>
            <a:ext cx="193791" cy="1685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23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3" name="Таблица 32">
            <a:extLst>
              <a:ext uri="{FF2B5EF4-FFF2-40B4-BE49-F238E27FC236}">
                <a16:creationId xmlns:a16="http://schemas.microsoft.com/office/drawing/2014/main" id="{D655F2FC-1B2C-EB5B-F0AB-3B5A5AEC4E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1193165"/>
              </p:ext>
            </p:extLst>
          </p:nvPr>
        </p:nvGraphicFramePr>
        <p:xfrm>
          <a:off x="388903" y="1381817"/>
          <a:ext cx="11466070" cy="47797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8421">
                  <a:extLst>
                    <a:ext uri="{9D8B030D-6E8A-4147-A177-3AD203B41FA5}">
                      <a16:colId xmlns:a16="http://schemas.microsoft.com/office/drawing/2014/main" val="2231778498"/>
                    </a:ext>
                  </a:extLst>
                </a:gridCol>
                <a:gridCol w="1706708">
                  <a:extLst>
                    <a:ext uri="{9D8B030D-6E8A-4147-A177-3AD203B41FA5}">
                      <a16:colId xmlns:a16="http://schemas.microsoft.com/office/drawing/2014/main" val="1005464662"/>
                    </a:ext>
                  </a:extLst>
                </a:gridCol>
                <a:gridCol w="1794103">
                  <a:extLst>
                    <a:ext uri="{9D8B030D-6E8A-4147-A177-3AD203B41FA5}">
                      <a16:colId xmlns:a16="http://schemas.microsoft.com/office/drawing/2014/main" val="918949595"/>
                    </a:ext>
                  </a:extLst>
                </a:gridCol>
                <a:gridCol w="1866838">
                  <a:extLst>
                    <a:ext uri="{9D8B030D-6E8A-4147-A177-3AD203B41FA5}">
                      <a16:colId xmlns:a16="http://schemas.microsoft.com/office/drawing/2014/main" val="3301631385"/>
                    </a:ext>
                  </a:extLst>
                </a:gridCol>
              </a:tblGrid>
              <a:tr h="27530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50" b="1" dirty="0">
                          <a:solidFill>
                            <a:srgbClr val="1A355D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статей</a:t>
                      </a:r>
                    </a:p>
                  </a:txBody>
                  <a:tcPr marL="6387" marR="6387" marT="6386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050" b="1" dirty="0">
                          <a:solidFill>
                            <a:srgbClr val="1A355D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31 декабря </a:t>
                      </a:r>
                    </a:p>
                    <a:p>
                      <a:pPr algn="ctr" fontAlgn="b"/>
                      <a:r>
                        <a:rPr lang="ru-RU" sz="1050" b="1" dirty="0">
                          <a:solidFill>
                            <a:srgbClr val="1A355D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 года</a:t>
                      </a:r>
                    </a:p>
                  </a:txBody>
                  <a:tcPr marL="6387" marR="6387" marT="6386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050" b="1" dirty="0">
                          <a:solidFill>
                            <a:srgbClr val="1A355D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31 декабря </a:t>
                      </a:r>
                    </a:p>
                    <a:p>
                      <a:pPr algn="ctr" fontAlgn="b"/>
                      <a:r>
                        <a:rPr lang="ru-RU" sz="1050" b="1" dirty="0">
                          <a:solidFill>
                            <a:srgbClr val="1A355D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года</a:t>
                      </a:r>
                    </a:p>
                  </a:txBody>
                  <a:tcPr marL="6387" marR="6387" marT="6386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050" b="1" dirty="0">
                          <a:solidFill>
                            <a:srgbClr val="1A355D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31 декабря </a:t>
                      </a:r>
                    </a:p>
                    <a:p>
                      <a:pPr algn="ctr" fontAlgn="b"/>
                      <a:r>
                        <a:rPr lang="ru-RU" sz="1050" b="1" dirty="0">
                          <a:solidFill>
                            <a:srgbClr val="1A355D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года</a:t>
                      </a:r>
                    </a:p>
                  </a:txBody>
                  <a:tcPr marL="6387" marR="6387" marT="6386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0701832"/>
                  </a:ext>
                </a:extLst>
              </a:tr>
              <a:tr h="25379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kern="1200" dirty="0">
                          <a:solidFill>
                            <a:srgbClr val="2B6CB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Активы</a:t>
                      </a:r>
                    </a:p>
                  </a:txBody>
                  <a:tcPr marL="6387" marR="6387" marT="6386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494018"/>
                  </a:ext>
                </a:extLst>
              </a:tr>
              <a:tr h="218137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Деньги на счетах в Национальном Банке Республики Казахстан</a:t>
                      </a:r>
                      <a:endParaRPr lang="ru-RU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Z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108 455 202</a:t>
                      </a:r>
                      <a:endParaRPr lang="ru-KZ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Z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129 855 713</a:t>
                      </a:r>
                      <a:endParaRPr lang="ru-KZ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Z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34 113 917</a:t>
                      </a:r>
                      <a:endParaRPr lang="ru-KZ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extLst>
                  <a:ext uri="{0D108BD9-81ED-4DB2-BD59-A6C34878D82A}">
                    <a16:rowId xmlns:a16="http://schemas.microsoft.com/office/drawing/2014/main" val="74648008"/>
                  </a:ext>
                </a:extLst>
              </a:tr>
              <a:tr h="17337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Вклады размещенные</a:t>
                      </a:r>
                      <a:endParaRPr lang="ru-RU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Z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109 134</a:t>
                      </a:r>
                      <a:endParaRPr lang="ru-KZ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Z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1 400 554</a:t>
                      </a:r>
                      <a:endParaRPr lang="ru-KZ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Z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80 838 156</a:t>
                      </a:r>
                      <a:endParaRPr lang="ru-KZ" sz="10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extLst>
                  <a:ext uri="{0D108BD9-81ED-4DB2-BD59-A6C34878D82A}">
                    <a16:rowId xmlns:a16="http://schemas.microsoft.com/office/drawing/2014/main" val="444983853"/>
                  </a:ext>
                </a:extLst>
              </a:tr>
              <a:tr h="32341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Ценные бумаги, оцениваемые по справедливой стоимости, изменения которой отражаются в составе прибыли или убытка</a:t>
                      </a:r>
                      <a:endParaRPr lang="ru-RU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Z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KZ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Z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KZ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Z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KZ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extLst>
                  <a:ext uri="{0D108BD9-81ED-4DB2-BD59-A6C34878D82A}">
                    <a16:rowId xmlns:a16="http://schemas.microsoft.com/office/drawing/2014/main" val="1349563537"/>
                  </a:ext>
                </a:extLst>
              </a:tr>
              <a:tr h="32341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Ценные бумаги, оцениваемые по справедливой стоимости, изменение которой отражается через прочий совокупный доход</a:t>
                      </a:r>
                      <a:endParaRPr lang="ru-RU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Z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1 023 534 822</a:t>
                      </a:r>
                      <a:endParaRPr lang="ru-KZ" sz="10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Z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810 827 907</a:t>
                      </a:r>
                      <a:endParaRPr lang="ru-KZ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Z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789 547 137</a:t>
                      </a:r>
                      <a:endParaRPr lang="ru-KZ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extLst>
                  <a:ext uri="{0D108BD9-81ED-4DB2-BD59-A6C34878D82A}">
                    <a16:rowId xmlns:a16="http://schemas.microsoft.com/office/drawing/2014/main" val="3499145951"/>
                  </a:ext>
                </a:extLst>
              </a:tr>
              <a:tr h="19400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Ценные бумаги, учитываемые по амортизационной стоимости</a:t>
                      </a:r>
                      <a:endParaRPr lang="ru-RU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Z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126 670 683</a:t>
                      </a:r>
                      <a:endParaRPr lang="ru-KZ" sz="10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Z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126 009 621</a:t>
                      </a:r>
                      <a:endParaRPr lang="ru-KZ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Z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128 000 213</a:t>
                      </a:r>
                      <a:endParaRPr lang="ru-KZ" sz="10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extLst>
                  <a:ext uri="{0D108BD9-81ED-4DB2-BD59-A6C34878D82A}">
                    <a16:rowId xmlns:a16="http://schemas.microsoft.com/office/drawing/2014/main" val="2267160561"/>
                  </a:ext>
                </a:extLst>
              </a:tr>
              <a:tr h="17780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Дебиторская задолженность по сделкам «обратного </a:t>
                      </a:r>
                      <a:r>
                        <a:rPr lang="ru-RU" sz="10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репо</a:t>
                      </a:r>
                      <a:r>
                        <a:rPr lang="ru-RU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</a:t>
                      </a:r>
                      <a:endParaRPr lang="ru-RU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Z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KZ" sz="10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Z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KZ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Z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100 101 778</a:t>
                      </a:r>
                      <a:endParaRPr lang="ru-KZ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extLst>
                  <a:ext uri="{0D108BD9-81ED-4DB2-BD59-A6C34878D82A}">
                    <a16:rowId xmlns:a16="http://schemas.microsoft.com/office/drawing/2014/main" val="3979885821"/>
                  </a:ext>
                </a:extLst>
              </a:tr>
              <a:tr h="18050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Прочие активы</a:t>
                      </a:r>
                      <a:endParaRPr lang="ru-RU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Z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KZ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Z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KZ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Z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9 894</a:t>
                      </a:r>
                      <a:endParaRPr lang="ru-KZ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extLst>
                  <a:ext uri="{0D108BD9-81ED-4DB2-BD59-A6C34878D82A}">
                    <a16:rowId xmlns:a16="http://schemas.microsoft.com/office/drawing/2014/main" val="3464922845"/>
                  </a:ext>
                </a:extLst>
              </a:tr>
              <a:tr h="16502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dirty="0">
                          <a:solidFill>
                            <a:srgbClr val="2B6CB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 активов </a:t>
                      </a:r>
                    </a:p>
                  </a:txBody>
                  <a:tcPr marL="6387" marR="6387" marT="63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Z" sz="1000" b="1" dirty="0">
                          <a:solidFill>
                            <a:srgbClr val="2B6CB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1 258 769 841</a:t>
                      </a:r>
                    </a:p>
                  </a:txBody>
                  <a:tcPr marL="6387" marR="6387" marT="63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Z" sz="1000" b="1" dirty="0">
                          <a:solidFill>
                            <a:srgbClr val="2B6CB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1 068 093 795</a:t>
                      </a:r>
                    </a:p>
                  </a:txBody>
                  <a:tcPr marL="6387" marR="6387" marT="63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Z" sz="1000" b="1" dirty="0">
                          <a:solidFill>
                            <a:srgbClr val="2B6CB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1 132 611 095</a:t>
                      </a:r>
                    </a:p>
                  </a:txBody>
                  <a:tcPr marL="6387" marR="6387" marT="6386" marB="0" anchor="b"/>
                </a:tc>
                <a:extLst>
                  <a:ext uri="{0D108BD9-81ED-4DB2-BD59-A6C34878D82A}">
                    <a16:rowId xmlns:a16="http://schemas.microsoft.com/office/drawing/2014/main" val="1637237511"/>
                  </a:ext>
                </a:extLst>
              </a:tr>
              <a:tr h="165024">
                <a:tc gridSpan="4">
                  <a:txBody>
                    <a:bodyPr/>
                    <a:lstStyle/>
                    <a:p>
                      <a:pPr algn="l" fontAlgn="b"/>
                      <a:r>
                        <a:rPr lang="ru-RU" sz="1000" b="1" dirty="0">
                          <a:solidFill>
                            <a:srgbClr val="2B6CB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Пассивы</a:t>
                      </a:r>
                      <a:endParaRPr lang="ru-RU" sz="1000" b="1" i="0" u="none" strike="noStrike" dirty="0">
                        <a:solidFill>
                          <a:srgbClr val="2B6CB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1746801"/>
                  </a:ext>
                </a:extLst>
              </a:tr>
              <a:tr h="34276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Кредиторская задолженность по комиссионному вознаграждению, начисленному от активов акционерного общества «Государственный фонд социального страхования»</a:t>
                      </a:r>
                      <a:endParaRPr lang="ru-RU" sz="10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Z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KZ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Z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439 008</a:t>
                      </a:r>
                      <a:endParaRPr lang="ru-KZ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Z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KZ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extLst>
                  <a:ext uri="{0D108BD9-81ED-4DB2-BD59-A6C34878D82A}">
                    <a16:rowId xmlns:a16="http://schemas.microsoft.com/office/drawing/2014/main" val="1897922848"/>
                  </a:ext>
                </a:extLst>
              </a:tr>
              <a:tr h="16502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Прочие обязательства</a:t>
                      </a:r>
                      <a:endParaRPr lang="ru-RU" sz="10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Z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KZ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Z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KZ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Z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KZ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extLst>
                  <a:ext uri="{0D108BD9-81ED-4DB2-BD59-A6C34878D82A}">
                    <a16:rowId xmlns:a16="http://schemas.microsoft.com/office/drawing/2014/main" val="2733944421"/>
                  </a:ext>
                </a:extLst>
              </a:tr>
              <a:tr h="16502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Провизии всего, в том числе:</a:t>
                      </a:r>
                      <a:endParaRPr lang="ru-RU" sz="10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Z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985 925 369</a:t>
                      </a:r>
                      <a:endParaRPr lang="ru-KZ" sz="1000" b="1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Z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1 134 498 047</a:t>
                      </a:r>
                      <a:endParaRPr lang="ru-KZ" sz="1000" b="1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Z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1 239 257 545</a:t>
                      </a:r>
                      <a:endParaRPr lang="ru-KZ" sz="10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extLst>
                  <a:ext uri="{0D108BD9-81ED-4DB2-BD59-A6C34878D82A}">
                    <a16:rowId xmlns:a16="http://schemas.microsoft.com/office/drawing/2014/main" val="1287259990"/>
                  </a:ext>
                </a:extLst>
              </a:tr>
              <a:tr h="16502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случай утраты трудоспособности</a:t>
                      </a:r>
                      <a:endParaRPr lang="ru-RU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Z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426 244 807</a:t>
                      </a:r>
                      <a:endParaRPr lang="ru-KZ" sz="10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Z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474 514 690</a:t>
                      </a:r>
                      <a:endParaRPr lang="ru-KZ" sz="10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Z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562 595 518</a:t>
                      </a:r>
                      <a:endParaRPr lang="ru-KZ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extLst>
                  <a:ext uri="{0D108BD9-81ED-4DB2-BD59-A6C34878D82A}">
                    <a16:rowId xmlns:a16="http://schemas.microsoft.com/office/drawing/2014/main" val="692489303"/>
                  </a:ext>
                </a:extLst>
              </a:tr>
              <a:tr h="16502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случай потери кормильца</a:t>
                      </a:r>
                      <a:endParaRPr lang="ru-RU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Z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271 587 602</a:t>
                      </a:r>
                      <a:endParaRPr lang="ru-KZ" sz="10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Z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334 539 193</a:t>
                      </a:r>
                      <a:endParaRPr lang="ru-KZ" sz="10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Z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391 809 908</a:t>
                      </a:r>
                      <a:endParaRPr lang="ru-KZ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extLst>
                  <a:ext uri="{0D108BD9-81ED-4DB2-BD59-A6C34878D82A}">
                    <a16:rowId xmlns:a16="http://schemas.microsoft.com/office/drawing/2014/main" val="2746626786"/>
                  </a:ext>
                </a:extLst>
              </a:tr>
              <a:tr h="16502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случай потери работы</a:t>
                      </a:r>
                      <a:endParaRPr lang="ru-RU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Z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13 991 747</a:t>
                      </a:r>
                      <a:endParaRPr lang="ru-KZ" sz="10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Z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23 296 877</a:t>
                      </a:r>
                      <a:endParaRPr lang="ru-KZ" sz="10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Z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30 473 218</a:t>
                      </a:r>
                      <a:endParaRPr lang="ru-KZ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extLst>
                  <a:ext uri="{0D108BD9-81ED-4DB2-BD59-A6C34878D82A}">
                    <a16:rowId xmlns:a16="http://schemas.microsoft.com/office/drawing/2014/main" val="2559523161"/>
                  </a:ext>
                </a:extLst>
              </a:tr>
              <a:tr h="32341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случаи потери дохода в связи с беременностью и родами, с усыновлением (удочерением) новорожденного ребенка (детей)</a:t>
                      </a:r>
                      <a:endParaRPr lang="ru-RU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Z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KZ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Z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KZ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Z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KZ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extLst>
                  <a:ext uri="{0D108BD9-81ED-4DB2-BD59-A6C34878D82A}">
                    <a16:rowId xmlns:a16="http://schemas.microsoft.com/office/drawing/2014/main" val="3917198619"/>
                  </a:ext>
                </a:extLst>
              </a:tr>
              <a:tr h="17862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случай потери дохода в связи с уходом за ребенком по достижении им полутора лет</a:t>
                      </a:r>
                      <a:endParaRPr lang="ru-RU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Z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274 101 213</a:t>
                      </a:r>
                      <a:endParaRPr lang="ru-KZ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Z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302 147 287</a:t>
                      </a:r>
                      <a:endParaRPr lang="ru-KZ" sz="10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Z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254 378 901</a:t>
                      </a:r>
                      <a:endParaRPr lang="ru-KZ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extLst>
                  <a:ext uri="{0D108BD9-81ED-4DB2-BD59-A6C34878D82A}">
                    <a16:rowId xmlns:a16="http://schemas.microsoft.com/office/drawing/2014/main" val="1933408746"/>
                  </a:ext>
                </a:extLst>
              </a:tr>
              <a:tr h="16502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Резервы</a:t>
                      </a:r>
                      <a:endParaRPr lang="ru-RU" sz="10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Z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328 382 907</a:t>
                      </a:r>
                      <a:endParaRPr lang="ru-KZ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Z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-81 986 593</a:t>
                      </a:r>
                      <a:endParaRPr lang="ru-KZ" sz="10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Z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-43 383 288</a:t>
                      </a:r>
                      <a:endParaRPr lang="ru-KZ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extLst>
                  <a:ext uri="{0D108BD9-81ED-4DB2-BD59-A6C34878D82A}">
                    <a16:rowId xmlns:a16="http://schemas.microsoft.com/office/drawing/2014/main" val="3265330420"/>
                  </a:ext>
                </a:extLst>
              </a:tr>
              <a:tr h="16502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Резервы переоценки финансовых инструментов</a:t>
                      </a:r>
                      <a:endParaRPr lang="ru-RU" sz="10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Z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-154 130 972</a:t>
                      </a:r>
                      <a:endParaRPr lang="ru-KZ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Z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-98 306 472</a:t>
                      </a:r>
                      <a:endParaRPr lang="ru-KZ" sz="10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Z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-187 188 917</a:t>
                      </a:r>
                      <a:endParaRPr lang="ru-KZ" sz="10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extLst>
                  <a:ext uri="{0D108BD9-81ED-4DB2-BD59-A6C34878D82A}">
                    <a16:rowId xmlns:a16="http://schemas.microsoft.com/office/drawing/2014/main" val="2781986020"/>
                  </a:ext>
                </a:extLst>
              </a:tr>
              <a:tr h="16502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Минимально требуемый размер резерва</a:t>
                      </a:r>
                      <a:endParaRPr lang="ru-RU" sz="1000" b="1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Z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98 592 537</a:t>
                      </a:r>
                      <a:endParaRPr lang="ru-KZ" sz="10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Z" sz="10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113 449 805</a:t>
                      </a:r>
                      <a:endParaRPr lang="ru-KZ" sz="1000" b="1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Z" sz="10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123 925 755</a:t>
                      </a:r>
                      <a:endParaRPr lang="ru-KZ" sz="10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extLst>
                  <a:ext uri="{0D108BD9-81ED-4DB2-BD59-A6C34878D82A}">
                    <a16:rowId xmlns:a16="http://schemas.microsoft.com/office/drawing/2014/main" val="96287157"/>
                  </a:ext>
                </a:extLst>
              </a:tr>
              <a:tr h="16502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dirty="0">
                          <a:solidFill>
                            <a:srgbClr val="2B6CB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 пассивов </a:t>
                      </a:r>
                    </a:p>
                  </a:txBody>
                  <a:tcPr marL="6387" marR="6387" marT="63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Z" sz="1000" b="1" dirty="0">
                          <a:solidFill>
                            <a:srgbClr val="2B6CB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1 258 769 841</a:t>
                      </a:r>
                      <a:endParaRPr lang="ru-KZ" sz="1000" b="1" i="0" u="none" strike="noStrike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87" marR="6387" marT="63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Z" sz="1000" b="1" dirty="0">
                          <a:solidFill>
                            <a:srgbClr val="2B6CB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1 068 093 795</a:t>
                      </a:r>
                    </a:p>
                  </a:txBody>
                  <a:tcPr marL="6387" marR="6387" marT="638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KZ" sz="1000" b="1" dirty="0">
                          <a:solidFill>
                            <a:srgbClr val="2B6CB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1 132 611 095</a:t>
                      </a:r>
                    </a:p>
                  </a:txBody>
                  <a:tcPr marL="6387" marR="6387" marT="6386" marB="0" anchor="b"/>
                </a:tc>
                <a:extLst>
                  <a:ext uri="{0D108BD9-81ED-4DB2-BD59-A6C34878D82A}">
                    <a16:rowId xmlns:a16="http://schemas.microsoft.com/office/drawing/2014/main" val="2081310345"/>
                  </a:ext>
                </a:extLst>
              </a:tr>
            </a:tbl>
          </a:graphicData>
        </a:graphic>
      </p:graphicFrame>
      <p:sp>
        <p:nvSpPr>
          <p:cNvPr id="9" name="Text 2">
            <a:extLst>
              <a:ext uri="{FF2B5EF4-FFF2-40B4-BE49-F238E27FC236}">
                <a16:creationId xmlns:a16="http://schemas.microsoft.com/office/drawing/2014/main" id="{704C9489-ED97-429D-AAB0-7559B42EDE5A}"/>
              </a:ext>
            </a:extLst>
          </p:cNvPr>
          <p:cNvSpPr/>
          <p:nvPr/>
        </p:nvSpPr>
        <p:spPr>
          <a:xfrm>
            <a:off x="842571" y="321233"/>
            <a:ext cx="109632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b="1" kern="0" spc="53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РАЗДЕЛ 0</a:t>
            </a:r>
            <a:r>
              <a:rPr lang="ru-RU" sz="1000" b="1" kern="0" spc="53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3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hape 52">
            <a:extLst>
              <a:ext uri="{FF2B5EF4-FFF2-40B4-BE49-F238E27FC236}">
                <a16:creationId xmlns:a16="http://schemas.microsoft.com/office/drawing/2014/main" id="{9A7B312F-ED7C-46CE-BF69-2D6150B0B9F4}"/>
              </a:ext>
            </a:extLst>
          </p:cNvPr>
          <p:cNvSpPr/>
          <p:nvPr/>
        </p:nvSpPr>
        <p:spPr>
          <a:xfrm>
            <a:off x="407854" y="6444900"/>
            <a:ext cx="94268" cy="125691"/>
          </a:xfrm>
          <a:custGeom>
            <a:avLst/>
            <a:gdLst/>
            <a:ahLst/>
            <a:cxnLst/>
            <a:rect l="l" t="t" r="r" b="b"/>
            <a:pathLst>
              <a:path w="94268" h="125691">
                <a:moveTo>
                  <a:pt x="15711" y="0"/>
                </a:moveTo>
                <a:cubicBezTo>
                  <a:pt x="7046" y="0"/>
                  <a:pt x="0" y="7046"/>
                  <a:pt x="0" y="15711"/>
                </a:cubicBezTo>
                <a:lnTo>
                  <a:pt x="0" y="109979"/>
                </a:lnTo>
                <a:cubicBezTo>
                  <a:pt x="0" y="118645"/>
                  <a:pt x="7046" y="125691"/>
                  <a:pt x="15711" y="125691"/>
                </a:cubicBezTo>
                <a:lnTo>
                  <a:pt x="78557" y="125691"/>
                </a:lnTo>
                <a:cubicBezTo>
                  <a:pt x="87222" y="125691"/>
                  <a:pt x="94268" y="118645"/>
                  <a:pt x="94268" y="109979"/>
                </a:cubicBezTo>
                <a:lnTo>
                  <a:pt x="94268" y="15711"/>
                </a:lnTo>
                <a:cubicBezTo>
                  <a:pt x="94268" y="7046"/>
                  <a:pt x="87222" y="0"/>
                  <a:pt x="78557" y="0"/>
                </a:cubicBezTo>
                <a:lnTo>
                  <a:pt x="15711" y="0"/>
                </a:lnTo>
                <a:close/>
                <a:moveTo>
                  <a:pt x="43206" y="86412"/>
                </a:moveTo>
                <a:lnTo>
                  <a:pt x="51062" y="86412"/>
                </a:lnTo>
                <a:cubicBezTo>
                  <a:pt x="55407" y="86412"/>
                  <a:pt x="58918" y="89923"/>
                  <a:pt x="58918" y="94268"/>
                </a:cubicBezTo>
                <a:lnTo>
                  <a:pt x="58918" y="113907"/>
                </a:lnTo>
                <a:lnTo>
                  <a:pt x="35351" y="113907"/>
                </a:lnTo>
                <a:lnTo>
                  <a:pt x="35351" y="94268"/>
                </a:lnTo>
                <a:cubicBezTo>
                  <a:pt x="35351" y="89923"/>
                  <a:pt x="38861" y="86412"/>
                  <a:pt x="43206" y="86412"/>
                </a:cubicBezTo>
                <a:close/>
                <a:moveTo>
                  <a:pt x="23567" y="27495"/>
                </a:moveTo>
                <a:cubicBezTo>
                  <a:pt x="23567" y="25335"/>
                  <a:pt x="25335" y="23567"/>
                  <a:pt x="27495" y="23567"/>
                </a:cubicBezTo>
                <a:lnTo>
                  <a:pt x="35351" y="23567"/>
                </a:lnTo>
                <a:cubicBezTo>
                  <a:pt x="37511" y="23567"/>
                  <a:pt x="39278" y="25335"/>
                  <a:pt x="39278" y="27495"/>
                </a:cubicBezTo>
                <a:lnTo>
                  <a:pt x="39278" y="35351"/>
                </a:lnTo>
                <a:cubicBezTo>
                  <a:pt x="39278" y="37511"/>
                  <a:pt x="37511" y="39278"/>
                  <a:pt x="35351" y="39278"/>
                </a:cubicBezTo>
                <a:lnTo>
                  <a:pt x="27495" y="39278"/>
                </a:lnTo>
                <a:cubicBezTo>
                  <a:pt x="25335" y="39278"/>
                  <a:pt x="23567" y="37511"/>
                  <a:pt x="23567" y="35351"/>
                </a:cubicBezTo>
                <a:lnTo>
                  <a:pt x="23567" y="27495"/>
                </a:lnTo>
                <a:close/>
                <a:moveTo>
                  <a:pt x="58918" y="23567"/>
                </a:moveTo>
                <a:lnTo>
                  <a:pt x="66773" y="23567"/>
                </a:lnTo>
                <a:cubicBezTo>
                  <a:pt x="68934" y="23567"/>
                  <a:pt x="70701" y="25335"/>
                  <a:pt x="70701" y="27495"/>
                </a:cubicBezTo>
                <a:lnTo>
                  <a:pt x="70701" y="35351"/>
                </a:lnTo>
                <a:cubicBezTo>
                  <a:pt x="70701" y="37511"/>
                  <a:pt x="68934" y="39278"/>
                  <a:pt x="66773" y="39278"/>
                </a:cubicBezTo>
                <a:lnTo>
                  <a:pt x="58918" y="39278"/>
                </a:lnTo>
                <a:cubicBezTo>
                  <a:pt x="56757" y="39278"/>
                  <a:pt x="54990" y="37511"/>
                  <a:pt x="54990" y="35351"/>
                </a:cubicBezTo>
                <a:lnTo>
                  <a:pt x="54990" y="27495"/>
                </a:lnTo>
                <a:cubicBezTo>
                  <a:pt x="54990" y="25335"/>
                  <a:pt x="56757" y="23567"/>
                  <a:pt x="58918" y="23567"/>
                </a:cubicBezTo>
                <a:close/>
                <a:moveTo>
                  <a:pt x="23567" y="58918"/>
                </a:moveTo>
                <a:cubicBezTo>
                  <a:pt x="23567" y="56757"/>
                  <a:pt x="25335" y="54990"/>
                  <a:pt x="27495" y="54990"/>
                </a:cubicBezTo>
                <a:lnTo>
                  <a:pt x="35351" y="54990"/>
                </a:lnTo>
                <a:cubicBezTo>
                  <a:pt x="37511" y="54990"/>
                  <a:pt x="39278" y="56757"/>
                  <a:pt x="39278" y="58918"/>
                </a:cubicBezTo>
                <a:lnTo>
                  <a:pt x="39278" y="66773"/>
                </a:lnTo>
                <a:cubicBezTo>
                  <a:pt x="39278" y="68934"/>
                  <a:pt x="37511" y="70701"/>
                  <a:pt x="35351" y="70701"/>
                </a:cubicBezTo>
                <a:lnTo>
                  <a:pt x="27495" y="70701"/>
                </a:lnTo>
                <a:cubicBezTo>
                  <a:pt x="25335" y="70701"/>
                  <a:pt x="23567" y="68934"/>
                  <a:pt x="23567" y="66773"/>
                </a:cubicBezTo>
                <a:lnTo>
                  <a:pt x="23567" y="58918"/>
                </a:lnTo>
                <a:close/>
                <a:moveTo>
                  <a:pt x="58918" y="54990"/>
                </a:moveTo>
                <a:lnTo>
                  <a:pt x="66773" y="54990"/>
                </a:lnTo>
                <a:cubicBezTo>
                  <a:pt x="68934" y="54990"/>
                  <a:pt x="70701" y="56757"/>
                  <a:pt x="70701" y="58918"/>
                </a:cubicBezTo>
                <a:lnTo>
                  <a:pt x="70701" y="66773"/>
                </a:lnTo>
                <a:cubicBezTo>
                  <a:pt x="70701" y="68934"/>
                  <a:pt x="68934" y="70701"/>
                  <a:pt x="66773" y="70701"/>
                </a:cubicBezTo>
                <a:lnTo>
                  <a:pt x="58918" y="70701"/>
                </a:lnTo>
                <a:cubicBezTo>
                  <a:pt x="56757" y="70701"/>
                  <a:pt x="54990" y="68934"/>
                  <a:pt x="54990" y="66773"/>
                </a:cubicBezTo>
                <a:lnTo>
                  <a:pt x="54990" y="58918"/>
                </a:lnTo>
                <a:cubicBezTo>
                  <a:pt x="54990" y="56757"/>
                  <a:pt x="56757" y="54990"/>
                  <a:pt x="58918" y="54990"/>
                </a:cubicBezTo>
                <a:close/>
              </a:path>
            </a:pathLst>
          </a:custGeom>
          <a:solidFill>
            <a:srgbClr val="2B6CB0"/>
          </a:solidFill>
          <a:ln/>
        </p:spPr>
      </p:sp>
      <p:sp>
        <p:nvSpPr>
          <p:cNvPr id="11" name="Text 53">
            <a:extLst>
              <a:ext uri="{FF2B5EF4-FFF2-40B4-BE49-F238E27FC236}">
                <a16:creationId xmlns:a16="http://schemas.microsoft.com/office/drawing/2014/main" id="{909C4E76-0567-4981-B9FA-FFB2168C7A2A}"/>
              </a:ext>
            </a:extLst>
          </p:cNvPr>
          <p:cNvSpPr/>
          <p:nvPr/>
        </p:nvSpPr>
        <p:spPr>
          <a:xfrm>
            <a:off x="608503" y="6417966"/>
            <a:ext cx="781078" cy="179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АО «ГФСС»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3">
            <a:extLst>
              <a:ext uri="{FF2B5EF4-FFF2-40B4-BE49-F238E27FC236}">
                <a16:creationId xmlns:a16="http://schemas.microsoft.com/office/drawing/2014/main" id="{F2C780B3-AA12-48BA-B3AD-2FFAF0657013}"/>
              </a:ext>
            </a:extLst>
          </p:cNvPr>
          <p:cNvSpPr txBox="1">
            <a:spLocks/>
          </p:cNvSpPr>
          <p:nvPr/>
        </p:nvSpPr>
        <p:spPr>
          <a:xfrm>
            <a:off x="309603" y="4172093"/>
            <a:ext cx="5386247" cy="425549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ПОСТУПЛЕНИЕ АКТИВОВ и КОМИССИОНННОГО ВОЗНАГРАЖДЕНИЯ, </a:t>
            </a:r>
            <a:r>
              <a:rPr lang="ru-RU" sz="10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млн. тенге</a:t>
            </a:r>
            <a:r>
              <a:rPr lang="ru-RU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ru-RU" sz="14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0D03E76-143C-4561-9DB9-28BC22986D20}"/>
              </a:ext>
            </a:extLst>
          </p:cNvPr>
          <p:cNvSpPr txBox="1"/>
          <p:nvPr/>
        </p:nvSpPr>
        <p:spPr>
          <a:xfrm>
            <a:off x="6603524" y="1457903"/>
            <a:ext cx="4881366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ДОХОДЫ, РАСХОДЫ, ПРИБЫЛЬ</a:t>
            </a:r>
            <a:r>
              <a:rPr lang="ru-RU" sz="1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 налогообложения,</a:t>
            </a:r>
            <a:r>
              <a:rPr lang="en-US" sz="1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млрд. тенге </a:t>
            </a:r>
            <a:endParaRPr lang="ru-KZ" sz="1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3912636"/>
              </p:ext>
            </p:extLst>
          </p:nvPr>
        </p:nvGraphicFramePr>
        <p:xfrm>
          <a:off x="6784257" y="1677260"/>
          <a:ext cx="4519899" cy="19607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Таблица 15">
            <a:extLst>
              <a:ext uri="{FF2B5EF4-FFF2-40B4-BE49-F238E27FC236}">
                <a16:creationId xmlns:a16="http://schemas.microsoft.com/office/drawing/2014/main" id="{9D94AF00-2530-4A21-894A-FA26EA795E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1755104"/>
              </p:ext>
            </p:extLst>
          </p:nvPr>
        </p:nvGraphicFramePr>
        <p:xfrm>
          <a:off x="407854" y="4632518"/>
          <a:ext cx="5329858" cy="15811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08761">
                  <a:extLst>
                    <a:ext uri="{9D8B030D-6E8A-4147-A177-3AD203B41FA5}">
                      <a16:colId xmlns:a16="http://schemas.microsoft.com/office/drawing/2014/main" val="1134601824"/>
                    </a:ext>
                  </a:extLst>
                </a:gridCol>
                <a:gridCol w="707721">
                  <a:extLst>
                    <a:ext uri="{9D8B030D-6E8A-4147-A177-3AD203B41FA5}">
                      <a16:colId xmlns:a16="http://schemas.microsoft.com/office/drawing/2014/main" val="3214482005"/>
                    </a:ext>
                  </a:extLst>
                </a:gridCol>
                <a:gridCol w="701458">
                  <a:extLst>
                    <a:ext uri="{9D8B030D-6E8A-4147-A177-3AD203B41FA5}">
                      <a16:colId xmlns:a16="http://schemas.microsoft.com/office/drawing/2014/main" val="991887537"/>
                    </a:ext>
                  </a:extLst>
                </a:gridCol>
                <a:gridCol w="675647">
                  <a:extLst>
                    <a:ext uri="{9D8B030D-6E8A-4147-A177-3AD203B41FA5}">
                      <a16:colId xmlns:a16="http://schemas.microsoft.com/office/drawing/2014/main" val="3887705166"/>
                    </a:ext>
                  </a:extLst>
                </a:gridCol>
                <a:gridCol w="695953">
                  <a:extLst>
                    <a:ext uri="{9D8B030D-6E8A-4147-A177-3AD203B41FA5}">
                      <a16:colId xmlns:a16="http://schemas.microsoft.com/office/drawing/2014/main" val="2805175211"/>
                    </a:ext>
                  </a:extLst>
                </a:gridCol>
                <a:gridCol w="720246">
                  <a:extLst>
                    <a:ext uri="{9D8B030D-6E8A-4147-A177-3AD203B41FA5}">
                      <a16:colId xmlns:a16="http://schemas.microsoft.com/office/drawing/2014/main" val="1114159480"/>
                    </a:ext>
                  </a:extLst>
                </a:gridCol>
                <a:gridCol w="620072">
                  <a:extLst>
                    <a:ext uri="{9D8B030D-6E8A-4147-A177-3AD203B41FA5}">
                      <a16:colId xmlns:a16="http://schemas.microsoft.com/office/drawing/2014/main" val="4144743783"/>
                    </a:ext>
                  </a:extLst>
                </a:gridCol>
              </a:tblGrid>
              <a:tr h="374168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Показатель </a:t>
                      </a:r>
                      <a:endParaRPr lang="ru-KZ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>
                          <a:effectLst/>
                        </a:rPr>
                        <a:t>Факт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Прогноз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endParaRPr lang="ru-RU" sz="120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(</a:t>
                      </a:r>
                      <a:r>
                        <a:rPr lang="ru-RU" sz="1200" dirty="0">
                          <a:effectLst/>
                        </a:rPr>
                        <a:t>ПСЭР на 2026-2028гг)</a:t>
                      </a:r>
                      <a:endParaRPr lang="ru-KZ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6301297"/>
                  </a:ext>
                </a:extLst>
              </a:tr>
              <a:tr h="279298">
                <a:tc vMerge="1">
                  <a:txBody>
                    <a:bodyPr/>
                    <a:lstStyle/>
                    <a:p>
                      <a:endParaRPr lang="ru-K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2023 год</a:t>
                      </a:r>
                      <a:endParaRPr lang="ru-KZ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2024 год</a:t>
                      </a:r>
                      <a:endParaRPr lang="ru-KZ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2025 год</a:t>
                      </a:r>
                      <a:endParaRPr lang="ru-KZ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2026 год</a:t>
                      </a:r>
                      <a:endParaRPr lang="ru-KZ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2027 год</a:t>
                      </a:r>
                      <a:endParaRPr lang="ru-KZ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2028 год</a:t>
                      </a:r>
                      <a:endParaRPr lang="ru-KZ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98685719"/>
                  </a:ext>
                </a:extLst>
              </a:tr>
              <a:tr h="31506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Поступление активов</a:t>
                      </a:r>
                      <a:endParaRPr lang="ru-KZ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690 555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745 753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1 079 430</a:t>
                      </a:r>
                      <a:endParaRPr lang="ru-KZ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1 186 695</a:t>
                      </a:r>
                      <a:endParaRPr lang="ru-KZ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 1 282 503</a:t>
                      </a:r>
                      <a:endParaRPr lang="ru-KZ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1 381 538</a:t>
                      </a:r>
                      <a:endParaRPr lang="ru-KZ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60491357"/>
                  </a:ext>
                </a:extLst>
              </a:tr>
              <a:tr h="50204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Величина процентной ставки комиссионного вознаграждения</a:t>
                      </a:r>
                      <a:endParaRPr lang="ru-KZ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0,5</a:t>
                      </a:r>
                      <a:r>
                        <a:rPr lang="en-US" sz="1000" dirty="0">
                          <a:effectLst/>
                        </a:rPr>
                        <a:t>8</a:t>
                      </a:r>
                      <a:r>
                        <a:rPr lang="ru-RU" sz="1000" dirty="0">
                          <a:effectLst/>
                        </a:rPr>
                        <a:t>%</a:t>
                      </a:r>
                      <a:endParaRPr lang="ru-KZ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0,63%</a:t>
                      </a:r>
                      <a:endParaRPr lang="ru-KZ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0</a:t>
                      </a:r>
                      <a:r>
                        <a:rPr lang="ru-RU" sz="1000" dirty="0">
                          <a:effectLst/>
                        </a:rPr>
                        <a:t>,</a:t>
                      </a:r>
                      <a:r>
                        <a:rPr lang="en-US" sz="1000" dirty="0">
                          <a:effectLst/>
                        </a:rPr>
                        <a:t>57%</a:t>
                      </a:r>
                      <a:endParaRPr lang="ru-KZ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0,7</a:t>
                      </a:r>
                      <a:r>
                        <a:rPr lang="kk-KZ" sz="1000" dirty="0">
                          <a:effectLst/>
                        </a:rPr>
                        <a:t>0 </a:t>
                      </a:r>
                      <a:r>
                        <a:rPr lang="ru-RU" sz="1000" dirty="0">
                          <a:effectLst/>
                        </a:rPr>
                        <a:t>%</a:t>
                      </a:r>
                      <a:endParaRPr lang="ru-KZ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0,7</a:t>
                      </a:r>
                      <a:r>
                        <a:rPr lang="kk-KZ" sz="1000" dirty="0">
                          <a:effectLst/>
                        </a:rPr>
                        <a:t>0 </a:t>
                      </a:r>
                      <a:r>
                        <a:rPr lang="ru-RU" sz="1000" dirty="0">
                          <a:effectLst/>
                        </a:rPr>
                        <a:t>%</a:t>
                      </a:r>
                      <a:endParaRPr lang="ru-KZ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0,7</a:t>
                      </a:r>
                      <a:r>
                        <a:rPr lang="kk-KZ" sz="1000" dirty="0">
                          <a:effectLst/>
                        </a:rPr>
                        <a:t>0 </a:t>
                      </a:r>
                      <a:r>
                        <a:rPr lang="ru-RU" sz="1000" dirty="0">
                          <a:effectLst/>
                        </a:rPr>
                        <a:t>%</a:t>
                      </a:r>
                      <a:endParaRPr lang="ru-KZ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0744971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524106BC-4263-46DD-8973-D86FBC1EB365}"/>
              </a:ext>
            </a:extLst>
          </p:cNvPr>
          <p:cNvSpPr txBox="1"/>
          <p:nvPr/>
        </p:nvSpPr>
        <p:spPr>
          <a:xfrm>
            <a:off x="6672925" y="3830054"/>
            <a:ext cx="5044208" cy="1788259"/>
          </a:xfrm>
          <a:prstGeom prst="roundRect">
            <a:avLst>
              <a:gd name="adj" fmla="val 4436"/>
            </a:avLst>
          </a:prstGeom>
          <a:gradFill flip="none" rotWithShape="1">
            <a:gsLst>
              <a:gs pos="0">
                <a:srgbClr val="1A365D"/>
              </a:gs>
              <a:gs pos="100000">
                <a:srgbClr val="2B6CB0"/>
              </a:gs>
            </a:gsLst>
            <a:lin ang="3000000" scaled="0"/>
          </a:gra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Финансово-хозяйственная деятельность Фонда регулируется </a:t>
            </a:r>
            <a:r>
              <a:rPr lang="ru-RU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Планом развития </a:t>
            </a:r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2022-2026 годы, утвержденным решением Совета директоров от 2.12.2021 г. №9. Решением Совета директоров от 23.12.2025 г. утверждены ежегодное уточнение Плана развития на 2026 год и  полугодовое уточнение (второе полугодие 2025 года).</a:t>
            </a: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Доход, полученный от комиссионного вознаграждения, покрывает административные  расходы, необходимые для функционирования  Фонда</a:t>
            </a:r>
            <a:endParaRPr lang="ru-KZ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Прямоугольник: скругленные верхние углы 18">
            <a:extLst>
              <a:ext uri="{FF2B5EF4-FFF2-40B4-BE49-F238E27FC236}">
                <a16:creationId xmlns:a16="http://schemas.microsoft.com/office/drawing/2014/main" id="{2B4073CD-5419-4D5A-98F5-AEFFE9478011}"/>
              </a:ext>
            </a:extLst>
          </p:cNvPr>
          <p:cNvSpPr/>
          <p:nvPr/>
        </p:nvSpPr>
        <p:spPr>
          <a:xfrm>
            <a:off x="335070" y="1226501"/>
            <a:ext cx="5347716" cy="1292571"/>
          </a:xfrm>
          <a:prstGeom prst="round2SameRect">
            <a:avLst/>
          </a:prstGeom>
          <a:solidFill>
            <a:srgbClr val="FFFFFF"/>
          </a:solidFill>
          <a:ln/>
          <a:effectLst>
            <a:outerShdw blurRad="57150" dist="38100" dir="5400000" algn="bl" rotWithShape="0">
              <a:srgbClr val="000000">
                <a:alpha val="10196"/>
              </a:srgbClr>
            </a:outerShdw>
          </a:effectLst>
        </p:spPr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2F27EB6-DCB7-4CE2-9024-F4EC358C1CBB}"/>
              </a:ext>
            </a:extLst>
          </p:cNvPr>
          <p:cNvSpPr txBox="1"/>
          <p:nvPr/>
        </p:nvSpPr>
        <p:spPr>
          <a:xfrm>
            <a:off x="348134" y="1256677"/>
            <a:ext cx="52807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solidFill>
                  <a:srgbClr val="2B6C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Фонд - некоммерческая организация в форме акционерного общества, учредителем и единственным акционером которого является государство в лице Министерства труда и социальной защиты населения РК. </a:t>
            </a:r>
          </a:p>
          <a:p>
            <a:pPr algn="just"/>
            <a:r>
              <a:rPr lang="ru-RU" sz="1200" dirty="0">
                <a:solidFill>
                  <a:srgbClr val="2B6C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Фонд не начисляет и не выплачивают дивиденды по своим акциям.</a:t>
            </a:r>
          </a:p>
          <a:p>
            <a:pPr algn="just"/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800" dirty="0">
                <a:solidFill>
                  <a:srgbClr val="2B6C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(п. 7. ст.22 Закона РК «Об акционерных обществах»).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B8EC439-5711-4523-89D0-4BDDBC755ADD}"/>
              </a:ext>
            </a:extLst>
          </p:cNvPr>
          <p:cNvSpPr txBox="1"/>
          <p:nvPr/>
        </p:nvSpPr>
        <p:spPr>
          <a:xfrm>
            <a:off x="348134" y="2674482"/>
            <a:ext cx="5347716" cy="1384995"/>
          </a:xfrm>
          <a:prstGeom prst="rect">
            <a:avLst/>
          </a:prstGeom>
          <a:solidFill>
            <a:srgbClr val="FFFFFF"/>
          </a:solidFill>
          <a:ln/>
          <a:effectLst>
            <a:outerShdw blurRad="57150" dist="38100" dir="5400000" algn="bl" rotWithShape="0">
              <a:srgbClr val="000000">
                <a:alpha val="10196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solidFill>
                  <a:srgbClr val="2B6C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Фонд осуществляет свою деятельность за счет комиссионного вознаграждения, которое взимается (ППРК от 15 июня 2023 года № 475) от: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2B6C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поступивших социальных отчислений;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2B6C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пени за несвоевременную и (или) неполную уплату  социальных отчислений;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2B6C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инвестиционного дохода.</a:t>
            </a:r>
          </a:p>
        </p:txBody>
      </p:sp>
      <p:sp>
        <p:nvSpPr>
          <p:cNvPr id="4" name="Shape 0">
            <a:extLst>
              <a:ext uri="{FF2B5EF4-FFF2-40B4-BE49-F238E27FC236}">
                <a16:creationId xmlns:a16="http://schemas.microsoft.com/office/drawing/2014/main" id="{897AE12C-665E-F7EE-9445-6A630E495E94}"/>
              </a:ext>
            </a:extLst>
          </p:cNvPr>
          <p:cNvSpPr/>
          <p:nvPr/>
        </p:nvSpPr>
        <p:spPr>
          <a:xfrm>
            <a:off x="271074" y="268797"/>
            <a:ext cx="400050" cy="457200"/>
          </a:xfrm>
          <a:prstGeom prst="roundRect">
            <a:avLst>
              <a:gd name="adj" fmla="val 28571"/>
            </a:avLst>
          </a:prstGeom>
          <a:gradFill flip="none" rotWithShape="1">
            <a:gsLst>
              <a:gs pos="0">
                <a:srgbClr val="1A365D"/>
              </a:gs>
              <a:gs pos="100000">
                <a:srgbClr val="2B6CB0"/>
              </a:gs>
            </a:gsLst>
            <a:lin ang="2700000" scaled="1"/>
          </a:gra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8" name="Shape 1">
            <a:extLst>
              <a:ext uri="{FF2B5EF4-FFF2-40B4-BE49-F238E27FC236}">
                <a16:creationId xmlns:a16="http://schemas.microsoft.com/office/drawing/2014/main" id="{A587E6D6-AC76-2758-48B9-36C6D4F35007}"/>
              </a:ext>
            </a:extLst>
          </p:cNvPr>
          <p:cNvSpPr/>
          <p:nvPr/>
        </p:nvSpPr>
        <p:spPr>
          <a:xfrm>
            <a:off x="374584" y="402147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0" y="156121"/>
                </a:moveTo>
                <a:lnTo>
                  <a:pt x="0" y="40742"/>
                </a:lnTo>
                <a:cubicBezTo>
                  <a:pt x="0" y="32110"/>
                  <a:pt x="8967" y="26380"/>
                  <a:pt x="17227" y="28835"/>
                </a:cubicBezTo>
                <a:cubicBezTo>
                  <a:pt x="49857" y="38584"/>
                  <a:pt x="72926" y="30882"/>
                  <a:pt x="96143" y="23143"/>
                </a:cubicBezTo>
                <a:cubicBezTo>
                  <a:pt x="120142" y="15143"/>
                  <a:pt x="144289" y="7107"/>
                  <a:pt x="179226" y="18269"/>
                </a:cubicBezTo>
                <a:cubicBezTo>
                  <a:pt x="186110" y="20464"/>
                  <a:pt x="190500" y="27124"/>
                  <a:pt x="190500" y="34379"/>
                </a:cubicBezTo>
                <a:lnTo>
                  <a:pt x="190500" y="149758"/>
                </a:lnTo>
                <a:cubicBezTo>
                  <a:pt x="190500" y="158390"/>
                  <a:pt x="181533" y="164120"/>
                  <a:pt x="173310" y="161665"/>
                </a:cubicBezTo>
                <a:cubicBezTo>
                  <a:pt x="140680" y="151916"/>
                  <a:pt x="117574" y="159618"/>
                  <a:pt x="94394" y="167357"/>
                </a:cubicBezTo>
                <a:cubicBezTo>
                  <a:pt x="70396" y="175357"/>
                  <a:pt x="46248" y="183393"/>
                  <a:pt x="11311" y="172231"/>
                </a:cubicBezTo>
                <a:cubicBezTo>
                  <a:pt x="4428" y="170036"/>
                  <a:pt x="37" y="163376"/>
                  <a:pt x="37" y="156121"/>
                </a:cubicBezTo>
                <a:close/>
                <a:moveTo>
                  <a:pt x="125016" y="95250"/>
                </a:moveTo>
                <a:cubicBezTo>
                  <a:pt x="125016" y="75530"/>
                  <a:pt x="111696" y="59531"/>
                  <a:pt x="95250" y="59531"/>
                </a:cubicBezTo>
                <a:cubicBezTo>
                  <a:pt x="78804" y="59531"/>
                  <a:pt x="65484" y="75530"/>
                  <a:pt x="65484" y="95250"/>
                </a:cubicBezTo>
                <a:cubicBezTo>
                  <a:pt x="65484" y="114970"/>
                  <a:pt x="78804" y="130969"/>
                  <a:pt x="95250" y="130969"/>
                </a:cubicBezTo>
                <a:cubicBezTo>
                  <a:pt x="111696" y="130969"/>
                  <a:pt x="125016" y="114970"/>
                  <a:pt x="125016" y="95250"/>
                </a:cubicBezTo>
                <a:close/>
                <a:moveTo>
                  <a:pt x="44648" y="153888"/>
                </a:moveTo>
                <a:cubicBezTo>
                  <a:pt x="46286" y="153888"/>
                  <a:pt x="47588" y="152474"/>
                  <a:pt x="47327" y="150875"/>
                </a:cubicBezTo>
                <a:cubicBezTo>
                  <a:pt x="45616" y="140531"/>
                  <a:pt x="37281" y="132457"/>
                  <a:pt x="26789" y="131155"/>
                </a:cubicBezTo>
                <a:cubicBezTo>
                  <a:pt x="25152" y="130969"/>
                  <a:pt x="23812" y="132308"/>
                  <a:pt x="23812" y="133945"/>
                </a:cubicBezTo>
                <a:lnTo>
                  <a:pt x="23812" y="148791"/>
                </a:lnTo>
                <a:cubicBezTo>
                  <a:pt x="23812" y="150130"/>
                  <a:pt x="24705" y="151321"/>
                  <a:pt x="26045" y="151656"/>
                </a:cubicBezTo>
                <a:cubicBezTo>
                  <a:pt x="32705" y="153219"/>
                  <a:pt x="38807" y="153925"/>
                  <a:pt x="44648" y="153925"/>
                </a:cubicBezTo>
                <a:close/>
                <a:moveTo>
                  <a:pt x="163153" y="134875"/>
                </a:moveTo>
                <a:cubicBezTo>
                  <a:pt x="165013" y="135173"/>
                  <a:pt x="166688" y="133759"/>
                  <a:pt x="166688" y="131899"/>
                </a:cubicBezTo>
                <a:lnTo>
                  <a:pt x="166688" y="116049"/>
                </a:lnTo>
                <a:cubicBezTo>
                  <a:pt x="166688" y="114412"/>
                  <a:pt x="165348" y="113035"/>
                  <a:pt x="163711" y="113258"/>
                </a:cubicBezTo>
                <a:cubicBezTo>
                  <a:pt x="154335" y="114412"/>
                  <a:pt x="146633" y="121034"/>
                  <a:pt x="143917" y="129853"/>
                </a:cubicBezTo>
                <a:cubicBezTo>
                  <a:pt x="143396" y="131601"/>
                  <a:pt x="144773" y="133238"/>
                  <a:pt x="146596" y="133276"/>
                </a:cubicBezTo>
                <a:cubicBezTo>
                  <a:pt x="151879" y="133424"/>
                  <a:pt x="157386" y="133908"/>
                  <a:pt x="163116" y="134875"/>
                </a:cubicBezTo>
                <a:close/>
                <a:moveTo>
                  <a:pt x="166688" y="56555"/>
                </a:moveTo>
                <a:lnTo>
                  <a:pt x="166688" y="41709"/>
                </a:lnTo>
                <a:cubicBezTo>
                  <a:pt x="166688" y="40370"/>
                  <a:pt x="165757" y="39179"/>
                  <a:pt x="164455" y="38844"/>
                </a:cubicBezTo>
                <a:cubicBezTo>
                  <a:pt x="157795" y="37281"/>
                  <a:pt x="151693" y="36575"/>
                  <a:pt x="145852" y="36575"/>
                </a:cubicBezTo>
                <a:cubicBezTo>
                  <a:pt x="144214" y="36575"/>
                  <a:pt x="142912" y="37988"/>
                  <a:pt x="143173" y="39588"/>
                </a:cubicBezTo>
                <a:cubicBezTo>
                  <a:pt x="144884" y="49932"/>
                  <a:pt x="153219" y="58006"/>
                  <a:pt x="163711" y="59308"/>
                </a:cubicBezTo>
                <a:cubicBezTo>
                  <a:pt x="165348" y="59494"/>
                  <a:pt x="166688" y="58155"/>
                  <a:pt x="166688" y="56517"/>
                </a:cubicBezTo>
                <a:close/>
                <a:moveTo>
                  <a:pt x="46583" y="60610"/>
                </a:moveTo>
                <a:cubicBezTo>
                  <a:pt x="47104" y="58862"/>
                  <a:pt x="45727" y="57224"/>
                  <a:pt x="43904" y="57187"/>
                </a:cubicBezTo>
                <a:cubicBezTo>
                  <a:pt x="38621" y="57038"/>
                  <a:pt x="33114" y="56555"/>
                  <a:pt x="27384" y="55587"/>
                </a:cubicBezTo>
                <a:cubicBezTo>
                  <a:pt x="25524" y="55290"/>
                  <a:pt x="23850" y="56704"/>
                  <a:pt x="23850" y="58564"/>
                </a:cubicBezTo>
                <a:lnTo>
                  <a:pt x="23812" y="74414"/>
                </a:lnTo>
                <a:cubicBezTo>
                  <a:pt x="23812" y="76051"/>
                  <a:pt x="25152" y="77428"/>
                  <a:pt x="26789" y="77205"/>
                </a:cubicBezTo>
                <a:cubicBezTo>
                  <a:pt x="36165" y="76051"/>
                  <a:pt x="43867" y="69428"/>
                  <a:pt x="46583" y="6061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0" name="Text 3">
            <a:extLst>
              <a:ext uri="{FF2B5EF4-FFF2-40B4-BE49-F238E27FC236}">
                <a16:creationId xmlns:a16="http://schemas.microsoft.com/office/drawing/2014/main" id="{D9FBA620-D9EC-7C51-ACB2-1116DA1BD4A9}"/>
              </a:ext>
            </a:extLst>
          </p:cNvPr>
          <p:cNvSpPr/>
          <p:nvPr/>
        </p:nvSpPr>
        <p:spPr>
          <a:xfrm>
            <a:off x="782894" y="211647"/>
            <a:ext cx="110871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4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РЕЗУЛЬТАТЫ ФИНАНСОВОЙ ДЕЯТЕЛЬНОСТИ - ПОСТУПЛЕНИЕ АКТИВОВ</a:t>
            </a:r>
            <a:endParaRPr lang="en-US" sz="2400" dirty="0"/>
          </a:p>
        </p:txBody>
      </p:sp>
      <p:sp>
        <p:nvSpPr>
          <p:cNvPr id="11" name="Shape 4">
            <a:extLst>
              <a:ext uri="{FF2B5EF4-FFF2-40B4-BE49-F238E27FC236}">
                <a16:creationId xmlns:a16="http://schemas.microsoft.com/office/drawing/2014/main" id="{E5EB33A8-1496-5992-884D-200358C6FD33}"/>
              </a:ext>
            </a:extLst>
          </p:cNvPr>
          <p:cNvSpPr/>
          <p:nvPr/>
        </p:nvSpPr>
        <p:spPr>
          <a:xfrm>
            <a:off x="322006" y="785555"/>
            <a:ext cx="914400" cy="381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4299E1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21" name="Text 2">
            <a:extLst>
              <a:ext uri="{FF2B5EF4-FFF2-40B4-BE49-F238E27FC236}">
                <a16:creationId xmlns:a16="http://schemas.microsoft.com/office/drawing/2014/main" id="{BFC018F3-9DC6-4586-8CFB-239EF13DAD9C}"/>
              </a:ext>
            </a:extLst>
          </p:cNvPr>
          <p:cNvSpPr/>
          <p:nvPr/>
        </p:nvSpPr>
        <p:spPr>
          <a:xfrm>
            <a:off x="779206" y="203759"/>
            <a:ext cx="109632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b="1" kern="0" spc="53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РАЗДЕЛ 0</a:t>
            </a:r>
            <a:r>
              <a:rPr lang="ru-RU" sz="1000" b="1" kern="0" spc="53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3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30">
            <a:extLst>
              <a:ext uri="{FF2B5EF4-FFF2-40B4-BE49-F238E27FC236}">
                <a16:creationId xmlns:a16="http://schemas.microsoft.com/office/drawing/2014/main" id="{7B42645C-6214-46BA-84D1-A5D3C7FDFF85}"/>
              </a:ext>
            </a:extLst>
          </p:cNvPr>
          <p:cNvSpPr/>
          <p:nvPr/>
        </p:nvSpPr>
        <p:spPr>
          <a:xfrm>
            <a:off x="11717132" y="6477839"/>
            <a:ext cx="193791" cy="1685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  <a:endParaRPr lang="en-US" sz="1000" dirty="0">
              <a:solidFill>
                <a:srgbClr val="2B6CB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Shape 52">
            <a:extLst>
              <a:ext uri="{FF2B5EF4-FFF2-40B4-BE49-F238E27FC236}">
                <a16:creationId xmlns:a16="http://schemas.microsoft.com/office/drawing/2014/main" id="{23FCD821-3B4A-46C1-B7AC-8D1ECFDA176B}"/>
              </a:ext>
            </a:extLst>
          </p:cNvPr>
          <p:cNvSpPr/>
          <p:nvPr/>
        </p:nvSpPr>
        <p:spPr>
          <a:xfrm>
            <a:off x="407854" y="6444900"/>
            <a:ext cx="94268" cy="125691"/>
          </a:xfrm>
          <a:custGeom>
            <a:avLst/>
            <a:gdLst/>
            <a:ahLst/>
            <a:cxnLst/>
            <a:rect l="l" t="t" r="r" b="b"/>
            <a:pathLst>
              <a:path w="94268" h="125691">
                <a:moveTo>
                  <a:pt x="15711" y="0"/>
                </a:moveTo>
                <a:cubicBezTo>
                  <a:pt x="7046" y="0"/>
                  <a:pt x="0" y="7046"/>
                  <a:pt x="0" y="15711"/>
                </a:cubicBezTo>
                <a:lnTo>
                  <a:pt x="0" y="109979"/>
                </a:lnTo>
                <a:cubicBezTo>
                  <a:pt x="0" y="118645"/>
                  <a:pt x="7046" y="125691"/>
                  <a:pt x="15711" y="125691"/>
                </a:cubicBezTo>
                <a:lnTo>
                  <a:pt x="78557" y="125691"/>
                </a:lnTo>
                <a:cubicBezTo>
                  <a:pt x="87222" y="125691"/>
                  <a:pt x="94268" y="118645"/>
                  <a:pt x="94268" y="109979"/>
                </a:cubicBezTo>
                <a:lnTo>
                  <a:pt x="94268" y="15711"/>
                </a:lnTo>
                <a:cubicBezTo>
                  <a:pt x="94268" y="7046"/>
                  <a:pt x="87222" y="0"/>
                  <a:pt x="78557" y="0"/>
                </a:cubicBezTo>
                <a:lnTo>
                  <a:pt x="15711" y="0"/>
                </a:lnTo>
                <a:close/>
                <a:moveTo>
                  <a:pt x="43206" y="86412"/>
                </a:moveTo>
                <a:lnTo>
                  <a:pt x="51062" y="86412"/>
                </a:lnTo>
                <a:cubicBezTo>
                  <a:pt x="55407" y="86412"/>
                  <a:pt x="58918" y="89923"/>
                  <a:pt x="58918" y="94268"/>
                </a:cubicBezTo>
                <a:lnTo>
                  <a:pt x="58918" y="113907"/>
                </a:lnTo>
                <a:lnTo>
                  <a:pt x="35351" y="113907"/>
                </a:lnTo>
                <a:lnTo>
                  <a:pt x="35351" y="94268"/>
                </a:lnTo>
                <a:cubicBezTo>
                  <a:pt x="35351" y="89923"/>
                  <a:pt x="38861" y="86412"/>
                  <a:pt x="43206" y="86412"/>
                </a:cubicBezTo>
                <a:close/>
                <a:moveTo>
                  <a:pt x="23567" y="27495"/>
                </a:moveTo>
                <a:cubicBezTo>
                  <a:pt x="23567" y="25335"/>
                  <a:pt x="25335" y="23567"/>
                  <a:pt x="27495" y="23567"/>
                </a:cubicBezTo>
                <a:lnTo>
                  <a:pt x="35351" y="23567"/>
                </a:lnTo>
                <a:cubicBezTo>
                  <a:pt x="37511" y="23567"/>
                  <a:pt x="39278" y="25335"/>
                  <a:pt x="39278" y="27495"/>
                </a:cubicBezTo>
                <a:lnTo>
                  <a:pt x="39278" y="35351"/>
                </a:lnTo>
                <a:cubicBezTo>
                  <a:pt x="39278" y="37511"/>
                  <a:pt x="37511" y="39278"/>
                  <a:pt x="35351" y="39278"/>
                </a:cubicBezTo>
                <a:lnTo>
                  <a:pt x="27495" y="39278"/>
                </a:lnTo>
                <a:cubicBezTo>
                  <a:pt x="25335" y="39278"/>
                  <a:pt x="23567" y="37511"/>
                  <a:pt x="23567" y="35351"/>
                </a:cubicBezTo>
                <a:lnTo>
                  <a:pt x="23567" y="27495"/>
                </a:lnTo>
                <a:close/>
                <a:moveTo>
                  <a:pt x="58918" y="23567"/>
                </a:moveTo>
                <a:lnTo>
                  <a:pt x="66773" y="23567"/>
                </a:lnTo>
                <a:cubicBezTo>
                  <a:pt x="68934" y="23567"/>
                  <a:pt x="70701" y="25335"/>
                  <a:pt x="70701" y="27495"/>
                </a:cubicBezTo>
                <a:lnTo>
                  <a:pt x="70701" y="35351"/>
                </a:lnTo>
                <a:cubicBezTo>
                  <a:pt x="70701" y="37511"/>
                  <a:pt x="68934" y="39278"/>
                  <a:pt x="66773" y="39278"/>
                </a:cubicBezTo>
                <a:lnTo>
                  <a:pt x="58918" y="39278"/>
                </a:lnTo>
                <a:cubicBezTo>
                  <a:pt x="56757" y="39278"/>
                  <a:pt x="54990" y="37511"/>
                  <a:pt x="54990" y="35351"/>
                </a:cubicBezTo>
                <a:lnTo>
                  <a:pt x="54990" y="27495"/>
                </a:lnTo>
                <a:cubicBezTo>
                  <a:pt x="54990" y="25335"/>
                  <a:pt x="56757" y="23567"/>
                  <a:pt x="58918" y="23567"/>
                </a:cubicBezTo>
                <a:close/>
                <a:moveTo>
                  <a:pt x="23567" y="58918"/>
                </a:moveTo>
                <a:cubicBezTo>
                  <a:pt x="23567" y="56757"/>
                  <a:pt x="25335" y="54990"/>
                  <a:pt x="27495" y="54990"/>
                </a:cubicBezTo>
                <a:lnTo>
                  <a:pt x="35351" y="54990"/>
                </a:lnTo>
                <a:cubicBezTo>
                  <a:pt x="37511" y="54990"/>
                  <a:pt x="39278" y="56757"/>
                  <a:pt x="39278" y="58918"/>
                </a:cubicBezTo>
                <a:lnTo>
                  <a:pt x="39278" y="66773"/>
                </a:lnTo>
                <a:cubicBezTo>
                  <a:pt x="39278" y="68934"/>
                  <a:pt x="37511" y="70701"/>
                  <a:pt x="35351" y="70701"/>
                </a:cubicBezTo>
                <a:lnTo>
                  <a:pt x="27495" y="70701"/>
                </a:lnTo>
                <a:cubicBezTo>
                  <a:pt x="25335" y="70701"/>
                  <a:pt x="23567" y="68934"/>
                  <a:pt x="23567" y="66773"/>
                </a:cubicBezTo>
                <a:lnTo>
                  <a:pt x="23567" y="58918"/>
                </a:lnTo>
                <a:close/>
                <a:moveTo>
                  <a:pt x="58918" y="54990"/>
                </a:moveTo>
                <a:lnTo>
                  <a:pt x="66773" y="54990"/>
                </a:lnTo>
                <a:cubicBezTo>
                  <a:pt x="68934" y="54990"/>
                  <a:pt x="70701" y="56757"/>
                  <a:pt x="70701" y="58918"/>
                </a:cubicBezTo>
                <a:lnTo>
                  <a:pt x="70701" y="66773"/>
                </a:lnTo>
                <a:cubicBezTo>
                  <a:pt x="70701" y="68934"/>
                  <a:pt x="68934" y="70701"/>
                  <a:pt x="66773" y="70701"/>
                </a:cubicBezTo>
                <a:lnTo>
                  <a:pt x="58918" y="70701"/>
                </a:lnTo>
                <a:cubicBezTo>
                  <a:pt x="56757" y="70701"/>
                  <a:pt x="54990" y="68934"/>
                  <a:pt x="54990" y="66773"/>
                </a:cubicBezTo>
                <a:lnTo>
                  <a:pt x="54990" y="58918"/>
                </a:lnTo>
                <a:cubicBezTo>
                  <a:pt x="54990" y="56757"/>
                  <a:pt x="56757" y="54990"/>
                  <a:pt x="58918" y="54990"/>
                </a:cubicBezTo>
                <a:close/>
              </a:path>
            </a:pathLst>
          </a:custGeom>
          <a:solidFill>
            <a:srgbClr val="2B6CB0"/>
          </a:solidFill>
          <a:ln/>
        </p:spPr>
      </p:sp>
      <p:sp>
        <p:nvSpPr>
          <p:cNvPr id="25" name="Text 53">
            <a:extLst>
              <a:ext uri="{FF2B5EF4-FFF2-40B4-BE49-F238E27FC236}">
                <a16:creationId xmlns:a16="http://schemas.microsoft.com/office/drawing/2014/main" id="{B2312626-A472-4004-955B-9CD1457C0C46}"/>
              </a:ext>
            </a:extLst>
          </p:cNvPr>
          <p:cNvSpPr/>
          <p:nvPr/>
        </p:nvSpPr>
        <p:spPr>
          <a:xfrm>
            <a:off x="608503" y="6417966"/>
            <a:ext cx="781078" cy="179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АО «ГФСС»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24B3BE6-CF61-4BE2-8671-AB170D48B9FB}"/>
              </a:ext>
            </a:extLst>
          </p:cNvPr>
          <p:cNvSpPr txBox="1"/>
          <p:nvPr/>
        </p:nvSpPr>
        <p:spPr>
          <a:xfrm>
            <a:off x="7521388" y="3331119"/>
            <a:ext cx="54684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>
                <a:latin typeface="Arial" panose="020B0604020202020204" pitchFamily="34" charset="0"/>
                <a:cs typeface="Arial" panose="020B0604020202020204" pitchFamily="34" charset="0"/>
              </a:rPr>
              <a:t>доходы</a:t>
            </a:r>
            <a:endParaRPr lang="ru-KZ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6CE86B2-8F97-419E-99C7-6F6EB28BE0F2}"/>
              </a:ext>
            </a:extLst>
          </p:cNvPr>
          <p:cNvSpPr txBox="1"/>
          <p:nvPr/>
        </p:nvSpPr>
        <p:spPr>
          <a:xfrm>
            <a:off x="8373036" y="3336332"/>
            <a:ext cx="69924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>
                <a:latin typeface="Arial" panose="020B0604020202020204" pitchFamily="34" charset="0"/>
                <a:cs typeface="Arial" panose="020B0604020202020204" pitchFamily="34" charset="0"/>
              </a:rPr>
              <a:t>расходы</a:t>
            </a:r>
            <a:endParaRPr lang="ru-KZ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4BED35E-58A5-4EA1-AAC5-91B519CF729E}"/>
              </a:ext>
            </a:extLst>
          </p:cNvPr>
          <p:cNvSpPr txBox="1"/>
          <p:nvPr/>
        </p:nvSpPr>
        <p:spPr>
          <a:xfrm>
            <a:off x="9315769" y="3331119"/>
            <a:ext cx="19883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>
                <a:latin typeface="Arial" panose="020B0604020202020204" pitchFamily="34" charset="0"/>
                <a:cs typeface="Arial" panose="020B0604020202020204" pitchFamily="34" charset="0"/>
              </a:rPr>
              <a:t>прибыль  до налогообложения</a:t>
            </a:r>
            <a:endParaRPr lang="ru-KZ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75237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5">
            <a:extLst>
              <a:ext uri="{FF2B5EF4-FFF2-40B4-BE49-F238E27FC236}">
                <a16:creationId xmlns:a16="http://schemas.microsoft.com/office/drawing/2014/main" id="{1174E4EB-15ED-FE65-C0CC-5387D65386B2}"/>
              </a:ext>
            </a:extLst>
          </p:cNvPr>
          <p:cNvSpPr/>
          <p:nvPr/>
        </p:nvSpPr>
        <p:spPr>
          <a:xfrm>
            <a:off x="5944371" y="5719242"/>
            <a:ext cx="5929100" cy="627164"/>
          </a:xfrm>
          <a:prstGeom prst="roundRect">
            <a:avLst>
              <a:gd name="adj" fmla="val 7792"/>
            </a:avLst>
          </a:prstGeom>
          <a:gradFill flip="none" rotWithShape="1">
            <a:gsLst>
              <a:gs pos="0">
                <a:srgbClr val="1A365D"/>
              </a:gs>
              <a:gs pos="100000">
                <a:srgbClr val="2B6CB0"/>
              </a:gs>
            </a:gsLst>
            <a:lin ang="2700000" scaled="1"/>
          </a:gra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21" name="Shape 5">
            <a:extLst>
              <a:ext uri="{FF2B5EF4-FFF2-40B4-BE49-F238E27FC236}">
                <a16:creationId xmlns:a16="http://schemas.microsoft.com/office/drawing/2014/main" id="{BE54D621-7A7F-3FF8-BEAB-88E11673106B}"/>
              </a:ext>
            </a:extLst>
          </p:cNvPr>
          <p:cNvSpPr/>
          <p:nvPr/>
        </p:nvSpPr>
        <p:spPr>
          <a:xfrm>
            <a:off x="5944371" y="5059812"/>
            <a:ext cx="5936080" cy="573772"/>
          </a:xfrm>
          <a:prstGeom prst="roundRect">
            <a:avLst>
              <a:gd name="adj" fmla="val 7792"/>
            </a:avLst>
          </a:prstGeom>
          <a:gradFill flip="none" rotWithShape="1">
            <a:gsLst>
              <a:gs pos="0">
                <a:srgbClr val="1A365D"/>
              </a:gs>
              <a:gs pos="100000">
                <a:srgbClr val="2B6CB0"/>
              </a:gs>
            </a:gsLst>
            <a:lin ang="2700000" scaled="1"/>
          </a:gra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20" name="Shape 5">
            <a:extLst>
              <a:ext uri="{FF2B5EF4-FFF2-40B4-BE49-F238E27FC236}">
                <a16:creationId xmlns:a16="http://schemas.microsoft.com/office/drawing/2014/main" id="{776BABD2-348D-3EF6-E058-29AEC8009B35}"/>
              </a:ext>
            </a:extLst>
          </p:cNvPr>
          <p:cNvSpPr/>
          <p:nvPr/>
        </p:nvSpPr>
        <p:spPr>
          <a:xfrm>
            <a:off x="5937391" y="4402482"/>
            <a:ext cx="5936080" cy="580477"/>
          </a:xfrm>
          <a:prstGeom prst="roundRect">
            <a:avLst>
              <a:gd name="adj" fmla="val 7792"/>
            </a:avLst>
          </a:prstGeom>
          <a:gradFill flip="none" rotWithShape="1">
            <a:gsLst>
              <a:gs pos="0">
                <a:srgbClr val="1A365D"/>
              </a:gs>
              <a:gs pos="100000">
                <a:srgbClr val="2B6CB0"/>
              </a:gs>
            </a:gsLst>
            <a:lin ang="2700000" scaled="1"/>
          </a:gra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19" name="Shape 5">
            <a:extLst>
              <a:ext uri="{FF2B5EF4-FFF2-40B4-BE49-F238E27FC236}">
                <a16:creationId xmlns:a16="http://schemas.microsoft.com/office/drawing/2014/main" id="{CF140714-8C78-06D2-CF55-CF6BCC59FED2}"/>
              </a:ext>
            </a:extLst>
          </p:cNvPr>
          <p:cNvSpPr/>
          <p:nvPr/>
        </p:nvSpPr>
        <p:spPr>
          <a:xfrm>
            <a:off x="316555" y="4991302"/>
            <a:ext cx="5434628" cy="1360011"/>
          </a:xfrm>
          <a:prstGeom prst="roundRect">
            <a:avLst>
              <a:gd name="adj" fmla="val 7792"/>
            </a:avLst>
          </a:prstGeom>
          <a:gradFill flip="none" rotWithShape="1">
            <a:gsLst>
              <a:gs pos="0">
                <a:srgbClr val="1A365D"/>
              </a:gs>
              <a:gs pos="100000">
                <a:srgbClr val="2B6CB0"/>
              </a:gs>
            </a:gsLst>
            <a:lin ang="2700000" scaled="1"/>
          </a:gra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832FDAA-3EE3-4630-80AA-CFD59DD9E752}"/>
              </a:ext>
            </a:extLst>
          </p:cNvPr>
          <p:cNvSpPr txBox="1"/>
          <p:nvPr/>
        </p:nvSpPr>
        <p:spPr>
          <a:xfrm>
            <a:off x="1307717" y="874975"/>
            <a:ext cx="3304315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ИНВЕСТИЦИОННОЕ  УПРАВЛЕНИЕ</a:t>
            </a:r>
            <a:endParaRPr lang="ru-KZ" sz="1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BDB50E2-62DB-4C4A-B441-63229C84154B}"/>
              </a:ext>
            </a:extLst>
          </p:cNvPr>
          <p:cNvSpPr txBox="1"/>
          <p:nvPr/>
        </p:nvSpPr>
        <p:spPr>
          <a:xfrm>
            <a:off x="629763" y="4997096"/>
            <a:ext cx="5016175" cy="1354217"/>
          </a:xfrm>
          <a:prstGeom prst="rect">
            <a:avLst/>
          </a:prstGeom>
          <a:noFill/>
          <a:ln>
            <a:noFill/>
          </a:ln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Снижение активов, размещенных в финансовые инструменты на </a:t>
            </a: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4,5</a:t>
            </a:r>
            <a:r>
              <a:rPr lang="ru-RU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(</a:t>
            </a:r>
            <a:r>
              <a:rPr lang="ru-RU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1150,3 млрд. тенге на 1098,5 млрд. тенге</a:t>
            </a:r>
            <a:r>
              <a:rPr lang="ru-RU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ru-RU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Уменьшение инвестиционного дохода на </a:t>
            </a: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63,2</a:t>
            </a:r>
            <a:r>
              <a:rPr lang="ru-RU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</a:p>
          <a:p>
            <a:r>
              <a:rPr lang="ru-RU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Понижение доходности активов на </a:t>
            </a: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47,9</a:t>
            </a:r>
            <a:r>
              <a:rPr lang="ru-RU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</a:p>
          <a:p>
            <a:r>
              <a:rPr lang="ru-RU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Уровень инфляции </a:t>
            </a: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12,5</a:t>
            </a:r>
            <a:r>
              <a:rPr lang="ru-RU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ru-KZ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DD3D24F4-821D-4605-8D54-325CCA57022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8548328"/>
              </p:ext>
            </p:extLst>
          </p:nvPr>
        </p:nvGraphicFramePr>
        <p:xfrm>
          <a:off x="5944804" y="1237922"/>
          <a:ext cx="5928362" cy="27429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C4092608-527C-4945-A4E6-300F4A85B90E}"/>
              </a:ext>
            </a:extLst>
          </p:cNvPr>
          <p:cNvSpPr txBox="1"/>
          <p:nvPr/>
        </p:nvSpPr>
        <p:spPr>
          <a:xfrm>
            <a:off x="5937087" y="3869698"/>
            <a:ext cx="5936080" cy="400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defPPr>
              <a:defRPr lang="ru-KZ"/>
            </a:defPPr>
            <a:lvl1pPr>
              <a:lnSpc>
                <a:spcPct val="120000"/>
              </a:lnSpc>
              <a:defRPr sz="1500" b="1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defRPr>
            </a:lvl1pPr>
          </a:lstStyle>
          <a:p>
            <a:pPr algn="just">
              <a:lnSpc>
                <a:spcPct val="100000"/>
              </a:lnSpc>
            </a:pPr>
            <a:r>
              <a:rPr lang="ru-RU" sz="1200" b="0" dirty="0">
                <a:latin typeface="Arial" panose="020B0604020202020204" pitchFamily="34" charset="0"/>
                <a:cs typeface="Arial" panose="020B0604020202020204" pitchFamily="34" charset="0"/>
              </a:rPr>
              <a:t>В структуре инвестиционного портфеля Фонда  по срокам погашения финансовых инструментов произошли следующие изменения:</a:t>
            </a:r>
            <a:endParaRPr lang="ru-KZ" sz="12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3A26DC-B45E-4D0A-81C5-0E194B22C767}"/>
              </a:ext>
            </a:extLst>
          </p:cNvPr>
          <p:cNvSpPr txBox="1"/>
          <p:nvPr/>
        </p:nvSpPr>
        <p:spPr>
          <a:xfrm>
            <a:off x="6360466" y="4406022"/>
            <a:ext cx="5062983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снижение  доли долгосрочных финансовых инструментов </a:t>
            </a:r>
            <a:r>
              <a:rPr lang="ru-RU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более 5 лет</a:t>
            </a:r>
            <a:r>
              <a:rPr lang="ru-RU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с </a:t>
            </a: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60,2</a:t>
            </a:r>
            <a:r>
              <a:rPr lang="ru-RU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до </a:t>
            </a: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42,5</a:t>
            </a:r>
            <a:r>
              <a:rPr lang="ru-RU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ru-KZ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31D6FE3-77DC-4D42-9338-4654EEEAB980}"/>
              </a:ext>
            </a:extLst>
          </p:cNvPr>
          <p:cNvSpPr txBox="1"/>
          <p:nvPr/>
        </p:nvSpPr>
        <p:spPr>
          <a:xfrm>
            <a:off x="6360466" y="5078678"/>
            <a:ext cx="5567485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уменьшение доли среднесрочных финансовых инструментов</a:t>
            </a:r>
            <a:r>
              <a:rPr lang="ru-RU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(от 1 года до 5 лет) 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34,7</a:t>
            </a:r>
            <a:r>
              <a:rPr lang="ru-RU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на </a:t>
            </a: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30,3</a:t>
            </a:r>
            <a:r>
              <a:rPr lang="ru-RU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ru-KZ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7574EFE-5FCA-4517-B0B3-3DB75B06161E}"/>
              </a:ext>
            </a:extLst>
          </p:cNvPr>
          <p:cNvSpPr txBox="1"/>
          <p:nvPr/>
        </p:nvSpPr>
        <p:spPr>
          <a:xfrm>
            <a:off x="6360466" y="5753492"/>
            <a:ext cx="4957355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повышение доли краткосрочных финансовых инструментов</a:t>
            </a:r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(до 1 года) </a:t>
            </a:r>
            <a:r>
              <a:rPr lang="ru-RU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5,1</a:t>
            </a:r>
            <a:r>
              <a:rPr lang="ru-RU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до </a:t>
            </a: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27,2</a:t>
            </a:r>
            <a:r>
              <a:rPr lang="ru-RU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ru-KZ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01D6889-5E1D-462F-9CC1-7DE57FA37A74}"/>
              </a:ext>
            </a:extLst>
          </p:cNvPr>
          <p:cNvSpPr txBox="1"/>
          <p:nvPr/>
        </p:nvSpPr>
        <p:spPr>
          <a:xfrm>
            <a:off x="7270487" y="889420"/>
            <a:ext cx="377081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СТРУКТУРА ИНВЕСТИЦИОННОГО ПОРТФЕЛЯ </a:t>
            </a:r>
            <a:r>
              <a:rPr lang="ru-RU" sz="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СРОКАМ ПОГАШЕНИЯ</a:t>
            </a:r>
            <a:endParaRPr lang="ru-KZ" sz="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4186F89-4628-49F9-8955-5C31A45CF1A1}"/>
              </a:ext>
            </a:extLst>
          </p:cNvPr>
          <p:cNvSpPr txBox="1"/>
          <p:nvPr/>
        </p:nvSpPr>
        <p:spPr>
          <a:xfrm>
            <a:off x="310366" y="4096359"/>
            <a:ext cx="5423096" cy="7918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defPPr>
              <a:defRPr lang="ru-KZ"/>
            </a:defPPr>
            <a:lvl1pPr>
              <a:lnSpc>
                <a:spcPct val="120000"/>
              </a:lnSpc>
              <a:defRPr sz="1500" b="1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defRPr>
            </a:lvl1pPr>
          </a:lstStyle>
          <a:p>
            <a:pPr algn="just">
              <a:lnSpc>
                <a:spcPct val="100000"/>
              </a:lnSpc>
            </a:pPr>
            <a:r>
              <a:rPr lang="ru-RU" sz="1200" b="0" dirty="0">
                <a:latin typeface="Arial" panose="020B0604020202020204" pitchFamily="34" charset="0"/>
                <a:cs typeface="Arial" panose="020B0604020202020204" pitchFamily="34" charset="0"/>
              </a:rPr>
              <a:t>Активы Фонда находятся в доверительном управлении Национального банка РК. </a:t>
            </a:r>
          </a:p>
          <a:p>
            <a:pPr algn="just">
              <a:lnSpc>
                <a:spcPct val="100000"/>
              </a:lnSpc>
            </a:pPr>
            <a:r>
              <a:rPr lang="ru-RU" sz="1200" b="0" dirty="0">
                <a:latin typeface="Arial" panose="020B0604020202020204" pitchFamily="34" charset="0"/>
                <a:cs typeface="Arial" panose="020B0604020202020204" pitchFamily="34" charset="0"/>
              </a:rPr>
              <a:t>Инвестирование производится в разрешенные финансовые инструменты </a:t>
            </a:r>
            <a:r>
              <a:rPr lang="ru-RU" sz="1000" b="0" dirty="0">
                <a:latin typeface="Arial" panose="020B0604020202020204" pitchFamily="34" charset="0"/>
                <a:cs typeface="Arial" panose="020B0604020202020204" pitchFamily="34" charset="0"/>
              </a:rPr>
              <a:t>(государственные ценные бумаги Минфина РК, агентские ценные бумаги, облигации МФО, депозиты НБРК).</a:t>
            </a:r>
            <a:endParaRPr lang="ru-KZ" sz="10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hape 6">
            <a:extLst>
              <a:ext uri="{FF2B5EF4-FFF2-40B4-BE49-F238E27FC236}">
                <a16:creationId xmlns:a16="http://schemas.microsoft.com/office/drawing/2014/main" id="{5E5D7A36-50EF-6317-D5DD-9247BA841F61}"/>
              </a:ext>
            </a:extLst>
          </p:cNvPr>
          <p:cNvSpPr/>
          <p:nvPr/>
        </p:nvSpPr>
        <p:spPr>
          <a:xfrm>
            <a:off x="502763" y="5277911"/>
            <a:ext cx="127000" cy="169333"/>
          </a:xfrm>
          <a:custGeom>
            <a:avLst/>
            <a:gdLst/>
            <a:ahLst/>
            <a:cxnLst/>
            <a:rect l="l" t="t" r="r" b="b"/>
            <a:pathLst>
              <a:path w="214313" h="285750">
                <a:moveTo>
                  <a:pt x="94543" y="280504"/>
                </a:moveTo>
                <a:cubicBezTo>
                  <a:pt x="101519" y="287480"/>
                  <a:pt x="112849" y="287480"/>
                  <a:pt x="119825" y="280504"/>
                </a:cubicBezTo>
                <a:lnTo>
                  <a:pt x="209122" y="191207"/>
                </a:lnTo>
                <a:cubicBezTo>
                  <a:pt x="216098" y="184231"/>
                  <a:pt x="216098" y="172901"/>
                  <a:pt x="209122" y="165925"/>
                </a:cubicBezTo>
                <a:cubicBezTo>
                  <a:pt x="202146" y="158948"/>
                  <a:pt x="190816" y="158948"/>
                  <a:pt x="183840" y="165925"/>
                </a:cubicBezTo>
                <a:lnTo>
                  <a:pt x="125016" y="224749"/>
                </a:lnTo>
                <a:lnTo>
                  <a:pt x="125016" y="17859"/>
                </a:lnTo>
                <a:cubicBezTo>
                  <a:pt x="125016" y="7981"/>
                  <a:pt x="117035" y="0"/>
                  <a:pt x="107156" y="0"/>
                </a:cubicBezTo>
                <a:cubicBezTo>
                  <a:pt x="97278" y="0"/>
                  <a:pt x="89297" y="7981"/>
                  <a:pt x="89297" y="17859"/>
                </a:cubicBezTo>
                <a:lnTo>
                  <a:pt x="89297" y="224749"/>
                </a:lnTo>
                <a:lnTo>
                  <a:pt x="30473" y="165925"/>
                </a:lnTo>
                <a:cubicBezTo>
                  <a:pt x="23496" y="158948"/>
                  <a:pt x="12167" y="158948"/>
                  <a:pt x="5190" y="165925"/>
                </a:cubicBezTo>
                <a:cubicBezTo>
                  <a:pt x="-1786" y="172901"/>
                  <a:pt x="-1786" y="184231"/>
                  <a:pt x="5190" y="191207"/>
                </a:cubicBezTo>
                <a:lnTo>
                  <a:pt x="94487" y="280504"/>
                </a:lnTo>
                <a:close/>
              </a:path>
            </a:pathLst>
          </a:custGeom>
          <a:solidFill>
            <a:srgbClr val="4299E1"/>
          </a:solidFill>
          <a:ln/>
        </p:spPr>
        <p:txBody>
          <a:bodyPr/>
          <a:lstStyle/>
          <a:p>
            <a:endParaRPr lang="ru-KZ" dirty="0"/>
          </a:p>
        </p:txBody>
      </p:sp>
      <p:sp>
        <p:nvSpPr>
          <p:cNvPr id="16" name="Shape 11">
            <a:extLst>
              <a:ext uri="{FF2B5EF4-FFF2-40B4-BE49-F238E27FC236}">
                <a16:creationId xmlns:a16="http://schemas.microsoft.com/office/drawing/2014/main" id="{32741870-7EB4-A226-950A-DED065FBB8DB}"/>
              </a:ext>
            </a:extLst>
          </p:cNvPr>
          <p:cNvSpPr/>
          <p:nvPr/>
        </p:nvSpPr>
        <p:spPr>
          <a:xfrm>
            <a:off x="468835" y="5532403"/>
            <a:ext cx="160928" cy="160928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35719" y="35719"/>
                </a:moveTo>
                <a:cubicBezTo>
                  <a:pt x="35719" y="25840"/>
                  <a:pt x="27738" y="17859"/>
                  <a:pt x="17859" y="17859"/>
                </a:cubicBezTo>
                <a:cubicBezTo>
                  <a:pt x="7981" y="17859"/>
                  <a:pt x="0" y="25840"/>
                  <a:pt x="0" y="35719"/>
                </a:cubicBezTo>
                <a:lnTo>
                  <a:pt x="0" y="223242"/>
                </a:lnTo>
                <a:cubicBezTo>
                  <a:pt x="0" y="247910"/>
                  <a:pt x="19980" y="267891"/>
                  <a:pt x="44648" y="267891"/>
                </a:cubicBezTo>
                <a:lnTo>
                  <a:pt x="267891" y="267891"/>
                </a:lnTo>
                <a:cubicBezTo>
                  <a:pt x="277769" y="267891"/>
                  <a:pt x="285750" y="259910"/>
                  <a:pt x="285750" y="250031"/>
                </a:cubicBezTo>
                <a:cubicBezTo>
                  <a:pt x="285750" y="240153"/>
                  <a:pt x="277769" y="232172"/>
                  <a:pt x="267891" y="232172"/>
                </a:cubicBezTo>
                <a:lnTo>
                  <a:pt x="44648" y="232172"/>
                </a:lnTo>
                <a:cubicBezTo>
                  <a:pt x="39737" y="232172"/>
                  <a:pt x="35719" y="228154"/>
                  <a:pt x="35719" y="223242"/>
                </a:cubicBezTo>
                <a:lnTo>
                  <a:pt x="35719" y="35719"/>
                </a:lnTo>
                <a:close/>
                <a:moveTo>
                  <a:pt x="262644" y="84051"/>
                </a:moveTo>
                <a:cubicBezTo>
                  <a:pt x="269621" y="77074"/>
                  <a:pt x="269621" y="65745"/>
                  <a:pt x="262644" y="58769"/>
                </a:cubicBezTo>
                <a:cubicBezTo>
                  <a:pt x="255668" y="51792"/>
                  <a:pt x="244339" y="51792"/>
                  <a:pt x="237362" y="58769"/>
                </a:cubicBezTo>
                <a:lnTo>
                  <a:pt x="178594" y="117593"/>
                </a:lnTo>
                <a:lnTo>
                  <a:pt x="146558" y="85613"/>
                </a:lnTo>
                <a:cubicBezTo>
                  <a:pt x="139582" y="78637"/>
                  <a:pt x="128253" y="78637"/>
                  <a:pt x="121276" y="85613"/>
                </a:cubicBezTo>
                <a:lnTo>
                  <a:pt x="67698" y="139192"/>
                </a:lnTo>
                <a:cubicBezTo>
                  <a:pt x="60722" y="146168"/>
                  <a:pt x="60722" y="157497"/>
                  <a:pt x="67698" y="164474"/>
                </a:cubicBezTo>
                <a:cubicBezTo>
                  <a:pt x="74675" y="171450"/>
                  <a:pt x="86004" y="171450"/>
                  <a:pt x="92980" y="164474"/>
                </a:cubicBezTo>
                <a:lnTo>
                  <a:pt x="133945" y="123509"/>
                </a:lnTo>
                <a:lnTo>
                  <a:pt x="165981" y="155544"/>
                </a:lnTo>
                <a:cubicBezTo>
                  <a:pt x="172957" y="162520"/>
                  <a:pt x="184286" y="162520"/>
                  <a:pt x="191263" y="155544"/>
                </a:cubicBezTo>
                <a:lnTo>
                  <a:pt x="262700" y="84106"/>
                </a:ln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17" name="Shape 16">
            <a:extLst>
              <a:ext uri="{FF2B5EF4-FFF2-40B4-BE49-F238E27FC236}">
                <a16:creationId xmlns:a16="http://schemas.microsoft.com/office/drawing/2014/main" id="{915A5123-1E57-3436-67FD-90521D9D1FB9}"/>
              </a:ext>
            </a:extLst>
          </p:cNvPr>
          <p:cNvSpPr/>
          <p:nvPr/>
        </p:nvSpPr>
        <p:spPr>
          <a:xfrm>
            <a:off x="470885" y="5806578"/>
            <a:ext cx="140812" cy="160928"/>
          </a:xfrm>
          <a:custGeom>
            <a:avLst/>
            <a:gdLst/>
            <a:ahLst/>
            <a:cxnLst/>
            <a:rect l="l" t="t" r="r" b="b"/>
            <a:pathLst>
              <a:path w="250031" h="285750">
                <a:moveTo>
                  <a:pt x="107156" y="71438"/>
                </a:moveTo>
                <a:cubicBezTo>
                  <a:pt x="107156" y="41867"/>
                  <a:pt x="83149" y="17859"/>
                  <a:pt x="53578" y="17859"/>
                </a:cubicBezTo>
                <a:cubicBezTo>
                  <a:pt x="24008" y="17859"/>
                  <a:pt x="0" y="41867"/>
                  <a:pt x="0" y="71438"/>
                </a:cubicBezTo>
                <a:cubicBezTo>
                  <a:pt x="0" y="101008"/>
                  <a:pt x="24008" y="125016"/>
                  <a:pt x="53578" y="125016"/>
                </a:cubicBezTo>
                <a:cubicBezTo>
                  <a:pt x="83149" y="125016"/>
                  <a:pt x="107156" y="101008"/>
                  <a:pt x="107156" y="71438"/>
                </a:cubicBezTo>
                <a:close/>
                <a:moveTo>
                  <a:pt x="250031" y="214313"/>
                </a:moveTo>
                <a:cubicBezTo>
                  <a:pt x="250031" y="184742"/>
                  <a:pt x="226024" y="160734"/>
                  <a:pt x="196453" y="160734"/>
                </a:cubicBezTo>
                <a:cubicBezTo>
                  <a:pt x="166883" y="160734"/>
                  <a:pt x="142875" y="184742"/>
                  <a:pt x="142875" y="214313"/>
                </a:cubicBezTo>
                <a:cubicBezTo>
                  <a:pt x="142875" y="243883"/>
                  <a:pt x="166883" y="267891"/>
                  <a:pt x="196453" y="267891"/>
                </a:cubicBezTo>
                <a:cubicBezTo>
                  <a:pt x="226024" y="267891"/>
                  <a:pt x="250031" y="243883"/>
                  <a:pt x="250031" y="214313"/>
                </a:cubicBezTo>
                <a:close/>
                <a:moveTo>
                  <a:pt x="244785" y="48332"/>
                </a:moveTo>
                <a:cubicBezTo>
                  <a:pt x="251761" y="41356"/>
                  <a:pt x="251761" y="30026"/>
                  <a:pt x="244785" y="23050"/>
                </a:cubicBezTo>
                <a:cubicBezTo>
                  <a:pt x="237809" y="16073"/>
                  <a:pt x="226479" y="16073"/>
                  <a:pt x="219503" y="23050"/>
                </a:cubicBezTo>
                <a:lnTo>
                  <a:pt x="5190" y="237362"/>
                </a:lnTo>
                <a:cubicBezTo>
                  <a:pt x="-1786" y="244339"/>
                  <a:pt x="-1786" y="255668"/>
                  <a:pt x="5190" y="262644"/>
                </a:cubicBezTo>
                <a:cubicBezTo>
                  <a:pt x="12167" y="269621"/>
                  <a:pt x="23496" y="269621"/>
                  <a:pt x="30473" y="262644"/>
                </a:cubicBezTo>
                <a:lnTo>
                  <a:pt x="244785" y="48332"/>
                </a:ln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18" name="Shape 21">
            <a:extLst>
              <a:ext uri="{FF2B5EF4-FFF2-40B4-BE49-F238E27FC236}">
                <a16:creationId xmlns:a16="http://schemas.microsoft.com/office/drawing/2014/main" id="{B2DD02D5-8B40-CDF8-A1F6-DAA65C8F9BBA}"/>
              </a:ext>
            </a:extLst>
          </p:cNvPr>
          <p:cNvSpPr/>
          <p:nvPr/>
        </p:nvSpPr>
        <p:spPr>
          <a:xfrm>
            <a:off x="468835" y="6087986"/>
            <a:ext cx="160928" cy="160928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36779" y="127527"/>
                </a:moveTo>
                <a:cubicBezTo>
                  <a:pt x="44202" y="75623"/>
                  <a:pt x="88906" y="35719"/>
                  <a:pt x="142875" y="35719"/>
                </a:cubicBezTo>
                <a:cubicBezTo>
                  <a:pt x="172455" y="35719"/>
                  <a:pt x="199244" y="47718"/>
                  <a:pt x="218666" y="67084"/>
                </a:cubicBezTo>
                <a:cubicBezTo>
                  <a:pt x="218777" y="67196"/>
                  <a:pt x="218889" y="67308"/>
                  <a:pt x="219001" y="67419"/>
                </a:cubicBezTo>
                <a:lnTo>
                  <a:pt x="223242" y="71438"/>
                </a:lnTo>
                <a:lnTo>
                  <a:pt x="196509" y="71438"/>
                </a:lnTo>
                <a:cubicBezTo>
                  <a:pt x="186630" y="71438"/>
                  <a:pt x="178650" y="79418"/>
                  <a:pt x="178650" y="89297"/>
                </a:cubicBezTo>
                <a:cubicBezTo>
                  <a:pt x="178650" y="99175"/>
                  <a:pt x="186630" y="107156"/>
                  <a:pt x="196509" y="107156"/>
                </a:cubicBezTo>
                <a:lnTo>
                  <a:pt x="267946" y="107156"/>
                </a:lnTo>
                <a:cubicBezTo>
                  <a:pt x="277825" y="107156"/>
                  <a:pt x="285806" y="99175"/>
                  <a:pt x="285806" y="89297"/>
                </a:cubicBezTo>
                <a:lnTo>
                  <a:pt x="285806" y="17859"/>
                </a:lnTo>
                <a:cubicBezTo>
                  <a:pt x="285806" y="7981"/>
                  <a:pt x="277825" y="0"/>
                  <a:pt x="267946" y="0"/>
                </a:cubicBezTo>
                <a:cubicBezTo>
                  <a:pt x="258068" y="0"/>
                  <a:pt x="250087" y="7981"/>
                  <a:pt x="250087" y="17859"/>
                </a:cubicBezTo>
                <a:lnTo>
                  <a:pt x="250087" y="47662"/>
                </a:lnTo>
                <a:lnTo>
                  <a:pt x="243780" y="41690"/>
                </a:lnTo>
                <a:cubicBezTo>
                  <a:pt x="217940" y="15962"/>
                  <a:pt x="182221" y="0"/>
                  <a:pt x="142875" y="0"/>
                </a:cubicBezTo>
                <a:cubicBezTo>
                  <a:pt x="70879" y="0"/>
                  <a:pt x="11330" y="53243"/>
                  <a:pt x="1451" y="122504"/>
                </a:cubicBezTo>
                <a:cubicBezTo>
                  <a:pt x="56" y="132271"/>
                  <a:pt x="6809" y="141312"/>
                  <a:pt x="16576" y="142708"/>
                </a:cubicBezTo>
                <a:cubicBezTo>
                  <a:pt x="26343" y="144103"/>
                  <a:pt x="35384" y="137294"/>
                  <a:pt x="36779" y="127583"/>
                </a:cubicBezTo>
                <a:close/>
                <a:moveTo>
                  <a:pt x="284299" y="163246"/>
                </a:moveTo>
                <a:cubicBezTo>
                  <a:pt x="285694" y="153479"/>
                  <a:pt x="278885" y="144438"/>
                  <a:pt x="269174" y="143042"/>
                </a:cubicBezTo>
                <a:cubicBezTo>
                  <a:pt x="259463" y="141647"/>
                  <a:pt x="250366" y="148456"/>
                  <a:pt x="248971" y="158167"/>
                </a:cubicBezTo>
                <a:cubicBezTo>
                  <a:pt x="241548" y="210071"/>
                  <a:pt x="196844" y="249975"/>
                  <a:pt x="142875" y="249975"/>
                </a:cubicBezTo>
                <a:cubicBezTo>
                  <a:pt x="113295" y="249975"/>
                  <a:pt x="86506" y="237976"/>
                  <a:pt x="67084" y="218610"/>
                </a:cubicBezTo>
                <a:cubicBezTo>
                  <a:pt x="66973" y="218498"/>
                  <a:pt x="66861" y="218387"/>
                  <a:pt x="66749" y="218275"/>
                </a:cubicBezTo>
                <a:lnTo>
                  <a:pt x="62508" y="214257"/>
                </a:lnTo>
                <a:lnTo>
                  <a:pt x="89241" y="214257"/>
                </a:lnTo>
                <a:cubicBezTo>
                  <a:pt x="99120" y="214257"/>
                  <a:pt x="107100" y="206276"/>
                  <a:pt x="107100" y="196397"/>
                </a:cubicBezTo>
                <a:cubicBezTo>
                  <a:pt x="107100" y="186519"/>
                  <a:pt x="99120" y="178538"/>
                  <a:pt x="89241" y="178538"/>
                </a:cubicBezTo>
                <a:lnTo>
                  <a:pt x="17859" y="178594"/>
                </a:lnTo>
                <a:cubicBezTo>
                  <a:pt x="13115" y="178594"/>
                  <a:pt x="8539" y="180491"/>
                  <a:pt x="5190" y="183896"/>
                </a:cubicBezTo>
                <a:cubicBezTo>
                  <a:pt x="1842" y="187300"/>
                  <a:pt x="-56" y="191821"/>
                  <a:pt x="0" y="196621"/>
                </a:cubicBezTo>
                <a:lnTo>
                  <a:pt x="558" y="267500"/>
                </a:lnTo>
                <a:cubicBezTo>
                  <a:pt x="614" y="277378"/>
                  <a:pt x="8706" y="285304"/>
                  <a:pt x="18585" y="285192"/>
                </a:cubicBezTo>
                <a:cubicBezTo>
                  <a:pt x="28463" y="285080"/>
                  <a:pt x="36388" y="277044"/>
                  <a:pt x="36277" y="267165"/>
                </a:cubicBezTo>
                <a:lnTo>
                  <a:pt x="36054" y="238423"/>
                </a:lnTo>
                <a:lnTo>
                  <a:pt x="42025" y="244060"/>
                </a:lnTo>
                <a:cubicBezTo>
                  <a:pt x="67866" y="269788"/>
                  <a:pt x="103529" y="285750"/>
                  <a:pt x="142875" y="285750"/>
                </a:cubicBezTo>
                <a:cubicBezTo>
                  <a:pt x="214871" y="285750"/>
                  <a:pt x="274420" y="232507"/>
                  <a:pt x="284299" y="163246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23" name="Shape 40">
            <a:extLst>
              <a:ext uri="{FF2B5EF4-FFF2-40B4-BE49-F238E27FC236}">
                <a16:creationId xmlns:a16="http://schemas.microsoft.com/office/drawing/2014/main" id="{9E66275B-A768-DF4F-321F-B04F887A0A35}"/>
              </a:ext>
            </a:extLst>
          </p:cNvPr>
          <p:cNvSpPr/>
          <p:nvPr/>
        </p:nvSpPr>
        <p:spPr>
          <a:xfrm>
            <a:off x="6031928" y="4548008"/>
            <a:ext cx="270025" cy="270025"/>
          </a:xfrm>
          <a:custGeom>
            <a:avLst/>
            <a:gdLst/>
            <a:ahLst/>
            <a:cxnLst/>
            <a:rect l="l" t="t" r="r" b="b"/>
            <a:pathLst>
              <a:path w="143647" h="143647">
                <a:moveTo>
                  <a:pt x="71823" y="143647"/>
                </a:moveTo>
                <a:cubicBezTo>
                  <a:pt x="111464" y="143647"/>
                  <a:pt x="143647" y="111464"/>
                  <a:pt x="143647" y="71823"/>
                </a:cubicBezTo>
                <a:cubicBezTo>
                  <a:pt x="143647" y="32183"/>
                  <a:pt x="111464" y="0"/>
                  <a:pt x="71823" y="0"/>
                </a:cubicBezTo>
                <a:cubicBezTo>
                  <a:pt x="32183" y="0"/>
                  <a:pt x="0" y="32183"/>
                  <a:pt x="0" y="71823"/>
                </a:cubicBezTo>
                <a:cubicBezTo>
                  <a:pt x="0" y="111464"/>
                  <a:pt x="32183" y="143647"/>
                  <a:pt x="71823" y="143647"/>
                </a:cubicBezTo>
                <a:close/>
                <a:moveTo>
                  <a:pt x="95503" y="59675"/>
                </a:moveTo>
                <a:lnTo>
                  <a:pt x="73058" y="95587"/>
                </a:lnTo>
                <a:cubicBezTo>
                  <a:pt x="71879" y="97466"/>
                  <a:pt x="69859" y="98645"/>
                  <a:pt x="67643" y="98757"/>
                </a:cubicBezTo>
                <a:cubicBezTo>
                  <a:pt x="65427" y="98869"/>
                  <a:pt x="63294" y="97859"/>
                  <a:pt x="61976" y="96064"/>
                </a:cubicBezTo>
                <a:lnTo>
                  <a:pt x="48509" y="78108"/>
                </a:lnTo>
                <a:cubicBezTo>
                  <a:pt x="46264" y="75134"/>
                  <a:pt x="46882" y="70925"/>
                  <a:pt x="49855" y="68681"/>
                </a:cubicBezTo>
                <a:cubicBezTo>
                  <a:pt x="52829" y="66437"/>
                  <a:pt x="57038" y="67054"/>
                  <a:pt x="59282" y="70028"/>
                </a:cubicBezTo>
                <a:lnTo>
                  <a:pt x="66857" y="80128"/>
                </a:lnTo>
                <a:lnTo>
                  <a:pt x="84084" y="52549"/>
                </a:lnTo>
                <a:cubicBezTo>
                  <a:pt x="86048" y="49407"/>
                  <a:pt x="90200" y="48425"/>
                  <a:pt x="93370" y="50417"/>
                </a:cubicBezTo>
                <a:cubicBezTo>
                  <a:pt x="96541" y="52409"/>
                  <a:pt x="97494" y="56533"/>
                  <a:pt x="95503" y="59703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24" name="Shape 40">
            <a:extLst>
              <a:ext uri="{FF2B5EF4-FFF2-40B4-BE49-F238E27FC236}">
                <a16:creationId xmlns:a16="http://schemas.microsoft.com/office/drawing/2014/main" id="{B48FEAE6-3418-4FD9-96F5-1F98F6C4C52B}"/>
              </a:ext>
            </a:extLst>
          </p:cNvPr>
          <p:cNvSpPr/>
          <p:nvPr/>
        </p:nvSpPr>
        <p:spPr>
          <a:xfrm>
            <a:off x="6042941" y="5211685"/>
            <a:ext cx="270025" cy="270025"/>
          </a:xfrm>
          <a:custGeom>
            <a:avLst/>
            <a:gdLst/>
            <a:ahLst/>
            <a:cxnLst/>
            <a:rect l="l" t="t" r="r" b="b"/>
            <a:pathLst>
              <a:path w="143647" h="143647">
                <a:moveTo>
                  <a:pt x="71823" y="143647"/>
                </a:moveTo>
                <a:cubicBezTo>
                  <a:pt x="111464" y="143647"/>
                  <a:pt x="143647" y="111464"/>
                  <a:pt x="143647" y="71823"/>
                </a:cubicBezTo>
                <a:cubicBezTo>
                  <a:pt x="143647" y="32183"/>
                  <a:pt x="111464" y="0"/>
                  <a:pt x="71823" y="0"/>
                </a:cubicBezTo>
                <a:cubicBezTo>
                  <a:pt x="32183" y="0"/>
                  <a:pt x="0" y="32183"/>
                  <a:pt x="0" y="71823"/>
                </a:cubicBezTo>
                <a:cubicBezTo>
                  <a:pt x="0" y="111464"/>
                  <a:pt x="32183" y="143647"/>
                  <a:pt x="71823" y="143647"/>
                </a:cubicBezTo>
                <a:close/>
                <a:moveTo>
                  <a:pt x="95503" y="59675"/>
                </a:moveTo>
                <a:lnTo>
                  <a:pt x="73058" y="95587"/>
                </a:lnTo>
                <a:cubicBezTo>
                  <a:pt x="71879" y="97466"/>
                  <a:pt x="69859" y="98645"/>
                  <a:pt x="67643" y="98757"/>
                </a:cubicBezTo>
                <a:cubicBezTo>
                  <a:pt x="65427" y="98869"/>
                  <a:pt x="63294" y="97859"/>
                  <a:pt x="61976" y="96064"/>
                </a:cubicBezTo>
                <a:lnTo>
                  <a:pt x="48509" y="78108"/>
                </a:lnTo>
                <a:cubicBezTo>
                  <a:pt x="46264" y="75134"/>
                  <a:pt x="46882" y="70925"/>
                  <a:pt x="49855" y="68681"/>
                </a:cubicBezTo>
                <a:cubicBezTo>
                  <a:pt x="52829" y="66437"/>
                  <a:pt x="57038" y="67054"/>
                  <a:pt x="59282" y="70028"/>
                </a:cubicBezTo>
                <a:lnTo>
                  <a:pt x="66857" y="80128"/>
                </a:lnTo>
                <a:lnTo>
                  <a:pt x="84084" y="52549"/>
                </a:lnTo>
                <a:cubicBezTo>
                  <a:pt x="86048" y="49407"/>
                  <a:pt x="90200" y="48425"/>
                  <a:pt x="93370" y="50417"/>
                </a:cubicBezTo>
                <a:cubicBezTo>
                  <a:pt x="96541" y="52409"/>
                  <a:pt x="97494" y="56533"/>
                  <a:pt x="95503" y="59703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25" name="Shape 40">
            <a:extLst>
              <a:ext uri="{FF2B5EF4-FFF2-40B4-BE49-F238E27FC236}">
                <a16:creationId xmlns:a16="http://schemas.microsoft.com/office/drawing/2014/main" id="{88C673F6-61CE-7A3A-E924-875758CBC250}"/>
              </a:ext>
            </a:extLst>
          </p:cNvPr>
          <p:cNvSpPr/>
          <p:nvPr/>
        </p:nvSpPr>
        <p:spPr>
          <a:xfrm>
            <a:off x="6042940" y="5895478"/>
            <a:ext cx="270025" cy="270025"/>
          </a:xfrm>
          <a:custGeom>
            <a:avLst/>
            <a:gdLst/>
            <a:ahLst/>
            <a:cxnLst/>
            <a:rect l="l" t="t" r="r" b="b"/>
            <a:pathLst>
              <a:path w="143647" h="143647">
                <a:moveTo>
                  <a:pt x="71823" y="143647"/>
                </a:moveTo>
                <a:cubicBezTo>
                  <a:pt x="111464" y="143647"/>
                  <a:pt x="143647" y="111464"/>
                  <a:pt x="143647" y="71823"/>
                </a:cubicBezTo>
                <a:cubicBezTo>
                  <a:pt x="143647" y="32183"/>
                  <a:pt x="111464" y="0"/>
                  <a:pt x="71823" y="0"/>
                </a:cubicBezTo>
                <a:cubicBezTo>
                  <a:pt x="32183" y="0"/>
                  <a:pt x="0" y="32183"/>
                  <a:pt x="0" y="71823"/>
                </a:cubicBezTo>
                <a:cubicBezTo>
                  <a:pt x="0" y="111464"/>
                  <a:pt x="32183" y="143647"/>
                  <a:pt x="71823" y="143647"/>
                </a:cubicBezTo>
                <a:close/>
                <a:moveTo>
                  <a:pt x="95503" y="59675"/>
                </a:moveTo>
                <a:lnTo>
                  <a:pt x="73058" y="95587"/>
                </a:lnTo>
                <a:cubicBezTo>
                  <a:pt x="71879" y="97466"/>
                  <a:pt x="69859" y="98645"/>
                  <a:pt x="67643" y="98757"/>
                </a:cubicBezTo>
                <a:cubicBezTo>
                  <a:pt x="65427" y="98869"/>
                  <a:pt x="63294" y="97859"/>
                  <a:pt x="61976" y="96064"/>
                </a:cubicBezTo>
                <a:lnTo>
                  <a:pt x="48509" y="78108"/>
                </a:lnTo>
                <a:cubicBezTo>
                  <a:pt x="46264" y="75134"/>
                  <a:pt x="46882" y="70925"/>
                  <a:pt x="49855" y="68681"/>
                </a:cubicBezTo>
                <a:cubicBezTo>
                  <a:pt x="52829" y="66437"/>
                  <a:pt x="57038" y="67054"/>
                  <a:pt x="59282" y="70028"/>
                </a:cubicBezTo>
                <a:lnTo>
                  <a:pt x="66857" y="80128"/>
                </a:lnTo>
                <a:lnTo>
                  <a:pt x="84084" y="52549"/>
                </a:lnTo>
                <a:cubicBezTo>
                  <a:pt x="86048" y="49407"/>
                  <a:pt x="90200" y="48425"/>
                  <a:pt x="93370" y="50417"/>
                </a:cubicBezTo>
                <a:cubicBezTo>
                  <a:pt x="96541" y="52409"/>
                  <a:pt x="97494" y="56533"/>
                  <a:pt x="95503" y="59703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graphicFrame>
        <p:nvGraphicFramePr>
          <p:cNvPr id="26" name="Диаграмма 25">
            <a:extLst>
              <a:ext uri="{FF2B5EF4-FFF2-40B4-BE49-F238E27FC236}">
                <a16:creationId xmlns:a16="http://schemas.microsoft.com/office/drawing/2014/main" id="{95A02E20-6D10-6B8F-5500-3B57EDD5089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7052424"/>
              </p:ext>
            </p:extLst>
          </p:nvPr>
        </p:nvGraphicFramePr>
        <p:xfrm>
          <a:off x="330153" y="976889"/>
          <a:ext cx="5362962" cy="31370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9" name="Shape 0">
            <a:extLst>
              <a:ext uri="{FF2B5EF4-FFF2-40B4-BE49-F238E27FC236}">
                <a16:creationId xmlns:a16="http://schemas.microsoft.com/office/drawing/2014/main" id="{3ECF889C-14CA-64D2-B4BD-27374491F9C4}"/>
              </a:ext>
            </a:extLst>
          </p:cNvPr>
          <p:cNvSpPr/>
          <p:nvPr/>
        </p:nvSpPr>
        <p:spPr>
          <a:xfrm>
            <a:off x="385276" y="251295"/>
            <a:ext cx="342900" cy="457200"/>
          </a:xfrm>
          <a:prstGeom prst="roundRect">
            <a:avLst>
              <a:gd name="adj" fmla="val 33333"/>
            </a:avLst>
          </a:prstGeom>
          <a:gradFill flip="none" rotWithShape="1">
            <a:gsLst>
              <a:gs pos="0">
                <a:srgbClr val="1A365D"/>
              </a:gs>
              <a:gs pos="100000">
                <a:srgbClr val="2B6CB0"/>
              </a:gs>
            </a:gsLst>
            <a:lin ang="2700000" scaled="1"/>
          </a:gra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30" name="Shape 1">
            <a:extLst>
              <a:ext uri="{FF2B5EF4-FFF2-40B4-BE49-F238E27FC236}">
                <a16:creationId xmlns:a16="http://schemas.microsoft.com/office/drawing/2014/main" id="{B5BAB687-E4FD-6119-DFC4-0A46DBDCAD36}"/>
              </a:ext>
            </a:extLst>
          </p:cNvPr>
          <p:cNvSpPr/>
          <p:nvPr/>
        </p:nvSpPr>
        <p:spPr>
          <a:xfrm>
            <a:off x="463783" y="384645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23812" y="23812"/>
                </a:moveTo>
                <a:cubicBezTo>
                  <a:pt x="23812" y="17227"/>
                  <a:pt x="18492" y="11906"/>
                  <a:pt x="11906" y="11906"/>
                </a:cubicBezTo>
                <a:cubicBezTo>
                  <a:pt x="5321" y="11906"/>
                  <a:pt x="0" y="17227"/>
                  <a:pt x="0" y="23812"/>
                </a:cubicBezTo>
                <a:lnTo>
                  <a:pt x="0" y="148828"/>
                </a:lnTo>
                <a:cubicBezTo>
                  <a:pt x="0" y="165274"/>
                  <a:pt x="13320" y="178594"/>
                  <a:pt x="29766" y="178594"/>
                </a:cubicBezTo>
                <a:lnTo>
                  <a:pt x="178594" y="178594"/>
                </a:lnTo>
                <a:cubicBezTo>
                  <a:pt x="185179" y="178594"/>
                  <a:pt x="190500" y="173273"/>
                  <a:pt x="190500" y="166688"/>
                </a:cubicBezTo>
                <a:cubicBezTo>
                  <a:pt x="190500" y="160102"/>
                  <a:pt x="185179" y="154781"/>
                  <a:pt x="178594" y="154781"/>
                </a:cubicBezTo>
                <a:lnTo>
                  <a:pt x="29766" y="154781"/>
                </a:lnTo>
                <a:cubicBezTo>
                  <a:pt x="26491" y="154781"/>
                  <a:pt x="23812" y="152102"/>
                  <a:pt x="23812" y="148828"/>
                </a:cubicBezTo>
                <a:lnTo>
                  <a:pt x="23812" y="23812"/>
                </a:lnTo>
                <a:close/>
                <a:moveTo>
                  <a:pt x="175096" y="56034"/>
                </a:moveTo>
                <a:cubicBezTo>
                  <a:pt x="179747" y="51383"/>
                  <a:pt x="179747" y="43830"/>
                  <a:pt x="175096" y="39179"/>
                </a:cubicBezTo>
                <a:cubicBezTo>
                  <a:pt x="170445" y="34528"/>
                  <a:pt x="162892" y="34528"/>
                  <a:pt x="158242" y="39179"/>
                </a:cubicBezTo>
                <a:lnTo>
                  <a:pt x="119063" y="78395"/>
                </a:lnTo>
                <a:lnTo>
                  <a:pt x="97706" y="57076"/>
                </a:lnTo>
                <a:cubicBezTo>
                  <a:pt x="93055" y="52425"/>
                  <a:pt x="85502" y="52425"/>
                  <a:pt x="80851" y="57076"/>
                </a:cubicBezTo>
                <a:lnTo>
                  <a:pt x="45132" y="92794"/>
                </a:lnTo>
                <a:cubicBezTo>
                  <a:pt x="40481" y="97445"/>
                  <a:pt x="40481" y="104998"/>
                  <a:pt x="45132" y="109649"/>
                </a:cubicBezTo>
                <a:cubicBezTo>
                  <a:pt x="49783" y="114300"/>
                  <a:pt x="57336" y="114300"/>
                  <a:pt x="61987" y="109649"/>
                </a:cubicBezTo>
                <a:lnTo>
                  <a:pt x="89297" y="82339"/>
                </a:lnTo>
                <a:lnTo>
                  <a:pt x="110654" y="103696"/>
                </a:lnTo>
                <a:cubicBezTo>
                  <a:pt x="115305" y="108347"/>
                  <a:pt x="122858" y="108347"/>
                  <a:pt x="127508" y="103696"/>
                </a:cubicBezTo>
                <a:lnTo>
                  <a:pt x="175133" y="56071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31" name="Text 3">
            <a:extLst>
              <a:ext uri="{FF2B5EF4-FFF2-40B4-BE49-F238E27FC236}">
                <a16:creationId xmlns:a16="http://schemas.microsoft.com/office/drawing/2014/main" id="{9105AB6A-EE14-C6CA-1D3A-7F993A6A2615}"/>
              </a:ext>
            </a:extLst>
          </p:cNvPr>
          <p:cNvSpPr/>
          <p:nvPr/>
        </p:nvSpPr>
        <p:spPr>
          <a:xfrm>
            <a:off x="847089" y="128830"/>
            <a:ext cx="12660535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4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РЕЗУЛЬТАТЫ ФИНАНСОВОЙ ДЕЯТЕЛЬНОСТИ - </a:t>
            </a:r>
            <a:r>
              <a:rPr lang="ru-RU" sz="24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ИНВЕСТИЦИОННАЯ ДЕЯТЕЛЬНОСТЬ</a:t>
            </a:r>
            <a:endParaRPr lang="en-US" sz="2400" dirty="0"/>
          </a:p>
        </p:txBody>
      </p:sp>
      <p:sp>
        <p:nvSpPr>
          <p:cNvPr id="32" name="Shape 4">
            <a:extLst>
              <a:ext uri="{FF2B5EF4-FFF2-40B4-BE49-F238E27FC236}">
                <a16:creationId xmlns:a16="http://schemas.microsoft.com/office/drawing/2014/main" id="{A0401F7D-F27D-9090-765E-733C87EEB250}"/>
              </a:ext>
            </a:extLst>
          </p:cNvPr>
          <p:cNvSpPr/>
          <p:nvPr/>
        </p:nvSpPr>
        <p:spPr>
          <a:xfrm>
            <a:off x="426896" y="795655"/>
            <a:ext cx="914400" cy="381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4299E1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27" name="Text 2">
            <a:extLst>
              <a:ext uri="{FF2B5EF4-FFF2-40B4-BE49-F238E27FC236}">
                <a16:creationId xmlns:a16="http://schemas.microsoft.com/office/drawing/2014/main" id="{C68B755A-102B-4B52-89DC-8352ED1BE33F}"/>
              </a:ext>
            </a:extLst>
          </p:cNvPr>
          <p:cNvSpPr/>
          <p:nvPr/>
        </p:nvSpPr>
        <p:spPr>
          <a:xfrm>
            <a:off x="847089" y="179414"/>
            <a:ext cx="109632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b="1" kern="0" spc="53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РАЗДЕЛ 0</a:t>
            </a:r>
            <a:r>
              <a:rPr lang="ru-RU" sz="1000" b="1" kern="0" spc="53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3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 30">
            <a:extLst>
              <a:ext uri="{FF2B5EF4-FFF2-40B4-BE49-F238E27FC236}">
                <a16:creationId xmlns:a16="http://schemas.microsoft.com/office/drawing/2014/main" id="{4ED9E5FD-2FBC-4C9B-BDF2-7695FF86AD1B}"/>
              </a:ext>
            </a:extLst>
          </p:cNvPr>
          <p:cNvSpPr/>
          <p:nvPr/>
        </p:nvSpPr>
        <p:spPr>
          <a:xfrm>
            <a:off x="11717132" y="6477839"/>
            <a:ext cx="193791" cy="1685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25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Shape 52">
            <a:extLst>
              <a:ext uri="{FF2B5EF4-FFF2-40B4-BE49-F238E27FC236}">
                <a16:creationId xmlns:a16="http://schemas.microsoft.com/office/drawing/2014/main" id="{243C355B-8C53-4894-8EE6-B0548C8892FF}"/>
              </a:ext>
            </a:extLst>
          </p:cNvPr>
          <p:cNvSpPr/>
          <p:nvPr/>
        </p:nvSpPr>
        <p:spPr>
          <a:xfrm>
            <a:off x="429669" y="6444900"/>
            <a:ext cx="94268" cy="125691"/>
          </a:xfrm>
          <a:custGeom>
            <a:avLst/>
            <a:gdLst/>
            <a:ahLst/>
            <a:cxnLst/>
            <a:rect l="l" t="t" r="r" b="b"/>
            <a:pathLst>
              <a:path w="94268" h="125691">
                <a:moveTo>
                  <a:pt x="15711" y="0"/>
                </a:moveTo>
                <a:cubicBezTo>
                  <a:pt x="7046" y="0"/>
                  <a:pt x="0" y="7046"/>
                  <a:pt x="0" y="15711"/>
                </a:cubicBezTo>
                <a:lnTo>
                  <a:pt x="0" y="109979"/>
                </a:lnTo>
                <a:cubicBezTo>
                  <a:pt x="0" y="118645"/>
                  <a:pt x="7046" y="125691"/>
                  <a:pt x="15711" y="125691"/>
                </a:cubicBezTo>
                <a:lnTo>
                  <a:pt x="78557" y="125691"/>
                </a:lnTo>
                <a:cubicBezTo>
                  <a:pt x="87222" y="125691"/>
                  <a:pt x="94268" y="118645"/>
                  <a:pt x="94268" y="109979"/>
                </a:cubicBezTo>
                <a:lnTo>
                  <a:pt x="94268" y="15711"/>
                </a:lnTo>
                <a:cubicBezTo>
                  <a:pt x="94268" y="7046"/>
                  <a:pt x="87222" y="0"/>
                  <a:pt x="78557" y="0"/>
                </a:cubicBezTo>
                <a:lnTo>
                  <a:pt x="15711" y="0"/>
                </a:lnTo>
                <a:close/>
                <a:moveTo>
                  <a:pt x="43206" y="86412"/>
                </a:moveTo>
                <a:lnTo>
                  <a:pt x="51062" y="86412"/>
                </a:lnTo>
                <a:cubicBezTo>
                  <a:pt x="55407" y="86412"/>
                  <a:pt x="58918" y="89923"/>
                  <a:pt x="58918" y="94268"/>
                </a:cubicBezTo>
                <a:lnTo>
                  <a:pt x="58918" y="113907"/>
                </a:lnTo>
                <a:lnTo>
                  <a:pt x="35351" y="113907"/>
                </a:lnTo>
                <a:lnTo>
                  <a:pt x="35351" y="94268"/>
                </a:lnTo>
                <a:cubicBezTo>
                  <a:pt x="35351" y="89923"/>
                  <a:pt x="38861" y="86412"/>
                  <a:pt x="43206" y="86412"/>
                </a:cubicBezTo>
                <a:close/>
                <a:moveTo>
                  <a:pt x="23567" y="27495"/>
                </a:moveTo>
                <a:cubicBezTo>
                  <a:pt x="23567" y="25335"/>
                  <a:pt x="25335" y="23567"/>
                  <a:pt x="27495" y="23567"/>
                </a:cubicBezTo>
                <a:lnTo>
                  <a:pt x="35351" y="23567"/>
                </a:lnTo>
                <a:cubicBezTo>
                  <a:pt x="37511" y="23567"/>
                  <a:pt x="39278" y="25335"/>
                  <a:pt x="39278" y="27495"/>
                </a:cubicBezTo>
                <a:lnTo>
                  <a:pt x="39278" y="35351"/>
                </a:lnTo>
                <a:cubicBezTo>
                  <a:pt x="39278" y="37511"/>
                  <a:pt x="37511" y="39278"/>
                  <a:pt x="35351" y="39278"/>
                </a:cubicBezTo>
                <a:lnTo>
                  <a:pt x="27495" y="39278"/>
                </a:lnTo>
                <a:cubicBezTo>
                  <a:pt x="25335" y="39278"/>
                  <a:pt x="23567" y="37511"/>
                  <a:pt x="23567" y="35351"/>
                </a:cubicBezTo>
                <a:lnTo>
                  <a:pt x="23567" y="27495"/>
                </a:lnTo>
                <a:close/>
                <a:moveTo>
                  <a:pt x="58918" y="23567"/>
                </a:moveTo>
                <a:lnTo>
                  <a:pt x="66773" y="23567"/>
                </a:lnTo>
                <a:cubicBezTo>
                  <a:pt x="68934" y="23567"/>
                  <a:pt x="70701" y="25335"/>
                  <a:pt x="70701" y="27495"/>
                </a:cubicBezTo>
                <a:lnTo>
                  <a:pt x="70701" y="35351"/>
                </a:lnTo>
                <a:cubicBezTo>
                  <a:pt x="70701" y="37511"/>
                  <a:pt x="68934" y="39278"/>
                  <a:pt x="66773" y="39278"/>
                </a:cubicBezTo>
                <a:lnTo>
                  <a:pt x="58918" y="39278"/>
                </a:lnTo>
                <a:cubicBezTo>
                  <a:pt x="56757" y="39278"/>
                  <a:pt x="54990" y="37511"/>
                  <a:pt x="54990" y="35351"/>
                </a:cubicBezTo>
                <a:lnTo>
                  <a:pt x="54990" y="27495"/>
                </a:lnTo>
                <a:cubicBezTo>
                  <a:pt x="54990" y="25335"/>
                  <a:pt x="56757" y="23567"/>
                  <a:pt x="58918" y="23567"/>
                </a:cubicBezTo>
                <a:close/>
                <a:moveTo>
                  <a:pt x="23567" y="58918"/>
                </a:moveTo>
                <a:cubicBezTo>
                  <a:pt x="23567" y="56757"/>
                  <a:pt x="25335" y="54990"/>
                  <a:pt x="27495" y="54990"/>
                </a:cubicBezTo>
                <a:lnTo>
                  <a:pt x="35351" y="54990"/>
                </a:lnTo>
                <a:cubicBezTo>
                  <a:pt x="37511" y="54990"/>
                  <a:pt x="39278" y="56757"/>
                  <a:pt x="39278" y="58918"/>
                </a:cubicBezTo>
                <a:lnTo>
                  <a:pt x="39278" y="66773"/>
                </a:lnTo>
                <a:cubicBezTo>
                  <a:pt x="39278" y="68934"/>
                  <a:pt x="37511" y="70701"/>
                  <a:pt x="35351" y="70701"/>
                </a:cubicBezTo>
                <a:lnTo>
                  <a:pt x="27495" y="70701"/>
                </a:lnTo>
                <a:cubicBezTo>
                  <a:pt x="25335" y="70701"/>
                  <a:pt x="23567" y="68934"/>
                  <a:pt x="23567" y="66773"/>
                </a:cubicBezTo>
                <a:lnTo>
                  <a:pt x="23567" y="58918"/>
                </a:lnTo>
                <a:close/>
                <a:moveTo>
                  <a:pt x="58918" y="54990"/>
                </a:moveTo>
                <a:lnTo>
                  <a:pt x="66773" y="54990"/>
                </a:lnTo>
                <a:cubicBezTo>
                  <a:pt x="68934" y="54990"/>
                  <a:pt x="70701" y="56757"/>
                  <a:pt x="70701" y="58918"/>
                </a:cubicBezTo>
                <a:lnTo>
                  <a:pt x="70701" y="66773"/>
                </a:lnTo>
                <a:cubicBezTo>
                  <a:pt x="70701" y="68934"/>
                  <a:pt x="68934" y="70701"/>
                  <a:pt x="66773" y="70701"/>
                </a:cubicBezTo>
                <a:lnTo>
                  <a:pt x="58918" y="70701"/>
                </a:lnTo>
                <a:cubicBezTo>
                  <a:pt x="56757" y="70701"/>
                  <a:pt x="54990" y="68934"/>
                  <a:pt x="54990" y="66773"/>
                </a:cubicBezTo>
                <a:lnTo>
                  <a:pt x="54990" y="58918"/>
                </a:lnTo>
                <a:cubicBezTo>
                  <a:pt x="54990" y="56757"/>
                  <a:pt x="56757" y="54990"/>
                  <a:pt x="58918" y="54990"/>
                </a:cubicBezTo>
                <a:close/>
              </a:path>
            </a:pathLst>
          </a:custGeom>
          <a:solidFill>
            <a:srgbClr val="2B6CB0"/>
          </a:solidFill>
          <a:ln/>
        </p:spPr>
      </p:sp>
      <p:sp>
        <p:nvSpPr>
          <p:cNvPr id="34" name="Text 53">
            <a:extLst>
              <a:ext uri="{FF2B5EF4-FFF2-40B4-BE49-F238E27FC236}">
                <a16:creationId xmlns:a16="http://schemas.microsoft.com/office/drawing/2014/main" id="{2243067D-76C0-44F2-B8D2-D55A2F6E0762}"/>
              </a:ext>
            </a:extLst>
          </p:cNvPr>
          <p:cNvSpPr/>
          <p:nvPr/>
        </p:nvSpPr>
        <p:spPr>
          <a:xfrm>
            <a:off x="608503" y="6417966"/>
            <a:ext cx="781078" cy="1795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АО «ГФСС»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9420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33799" y="550768"/>
            <a:ext cx="375524" cy="400559"/>
          </a:xfrm>
          <a:prstGeom prst="roundRect">
            <a:avLst>
              <a:gd name="adj" fmla="val 26667"/>
            </a:avLst>
          </a:prstGeom>
          <a:gradFill flip="none" rotWithShape="1">
            <a:gsLst>
              <a:gs pos="0">
                <a:srgbClr val="1A365D"/>
              </a:gs>
              <a:gs pos="100000">
                <a:srgbClr val="2B6CB0"/>
              </a:gs>
            </a:gsLst>
            <a:lin ang="2700000" scaled="1"/>
          </a:gradFill>
          <a:ln/>
          <a:effectLst>
            <a:outerShdw blurRad="125175" dist="8345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3" name="Shape 1"/>
          <p:cNvSpPr/>
          <p:nvPr/>
        </p:nvSpPr>
        <p:spPr>
          <a:xfrm>
            <a:off x="418096" y="667598"/>
            <a:ext cx="208624" cy="166899"/>
          </a:xfrm>
          <a:custGeom>
            <a:avLst/>
            <a:gdLst/>
            <a:ahLst/>
            <a:cxnLst/>
            <a:rect l="l" t="t" r="r" b="b"/>
            <a:pathLst>
              <a:path w="208624" h="166899">
                <a:moveTo>
                  <a:pt x="7823" y="-5216"/>
                </a:moveTo>
                <a:cubicBezTo>
                  <a:pt x="3488" y="-5216"/>
                  <a:pt x="0" y="-1728"/>
                  <a:pt x="0" y="2608"/>
                </a:cubicBezTo>
                <a:cubicBezTo>
                  <a:pt x="0" y="6943"/>
                  <a:pt x="3488" y="10431"/>
                  <a:pt x="7823" y="10431"/>
                </a:cubicBezTo>
                <a:lnTo>
                  <a:pt x="22590" y="10431"/>
                </a:lnTo>
                <a:cubicBezTo>
                  <a:pt x="23861" y="10431"/>
                  <a:pt x="24937" y="11344"/>
                  <a:pt x="25165" y="12583"/>
                </a:cubicBezTo>
                <a:lnTo>
                  <a:pt x="42149" y="105909"/>
                </a:lnTo>
                <a:cubicBezTo>
                  <a:pt x="44170" y="117058"/>
                  <a:pt x="53884" y="125175"/>
                  <a:pt x="65228" y="125175"/>
                </a:cubicBezTo>
                <a:lnTo>
                  <a:pt x="148645" y="125175"/>
                </a:lnTo>
                <a:cubicBezTo>
                  <a:pt x="152980" y="125175"/>
                  <a:pt x="156468" y="121687"/>
                  <a:pt x="156468" y="117351"/>
                </a:cubicBezTo>
                <a:cubicBezTo>
                  <a:pt x="156468" y="113016"/>
                  <a:pt x="152980" y="109528"/>
                  <a:pt x="148645" y="109528"/>
                </a:cubicBezTo>
                <a:lnTo>
                  <a:pt x="65228" y="109528"/>
                </a:lnTo>
                <a:cubicBezTo>
                  <a:pt x="61446" y="109528"/>
                  <a:pt x="58219" y="106822"/>
                  <a:pt x="57535" y="103106"/>
                </a:cubicBezTo>
                <a:lnTo>
                  <a:pt x="55872" y="93881"/>
                </a:lnTo>
                <a:lnTo>
                  <a:pt x="154838" y="93881"/>
                </a:lnTo>
                <a:cubicBezTo>
                  <a:pt x="164878" y="93881"/>
                  <a:pt x="173484" y="86742"/>
                  <a:pt x="175342" y="76865"/>
                </a:cubicBezTo>
                <a:lnTo>
                  <a:pt x="185447" y="22786"/>
                </a:lnTo>
                <a:cubicBezTo>
                  <a:pt x="186653" y="16364"/>
                  <a:pt x="181731" y="10431"/>
                  <a:pt x="175179" y="10431"/>
                </a:cubicBezTo>
                <a:lnTo>
                  <a:pt x="40649" y="10431"/>
                </a:lnTo>
                <a:lnTo>
                  <a:pt x="40519" y="9779"/>
                </a:lnTo>
                <a:cubicBezTo>
                  <a:pt x="38954" y="1108"/>
                  <a:pt x="31391" y="-5216"/>
                  <a:pt x="22557" y="-5216"/>
                </a:cubicBezTo>
                <a:lnTo>
                  <a:pt x="7823" y="-5216"/>
                </a:lnTo>
                <a:close/>
                <a:moveTo>
                  <a:pt x="67803" y="166899"/>
                </a:moveTo>
                <a:cubicBezTo>
                  <a:pt x="76439" y="166899"/>
                  <a:pt x="83450" y="159888"/>
                  <a:pt x="83450" y="151253"/>
                </a:cubicBezTo>
                <a:cubicBezTo>
                  <a:pt x="83450" y="142617"/>
                  <a:pt x="76439" y="135606"/>
                  <a:pt x="67803" y="135606"/>
                </a:cubicBezTo>
                <a:cubicBezTo>
                  <a:pt x="59167" y="135606"/>
                  <a:pt x="52156" y="142617"/>
                  <a:pt x="52156" y="151253"/>
                </a:cubicBezTo>
                <a:cubicBezTo>
                  <a:pt x="52156" y="159888"/>
                  <a:pt x="59167" y="166899"/>
                  <a:pt x="67803" y="166899"/>
                </a:cubicBezTo>
                <a:close/>
                <a:moveTo>
                  <a:pt x="140821" y="166899"/>
                </a:moveTo>
                <a:cubicBezTo>
                  <a:pt x="149457" y="166899"/>
                  <a:pt x="156468" y="159888"/>
                  <a:pt x="156468" y="151253"/>
                </a:cubicBezTo>
                <a:cubicBezTo>
                  <a:pt x="156468" y="142617"/>
                  <a:pt x="149457" y="135606"/>
                  <a:pt x="140821" y="135606"/>
                </a:cubicBezTo>
                <a:cubicBezTo>
                  <a:pt x="132186" y="135606"/>
                  <a:pt x="125175" y="142617"/>
                  <a:pt x="125175" y="151253"/>
                </a:cubicBezTo>
                <a:cubicBezTo>
                  <a:pt x="125175" y="159888"/>
                  <a:pt x="132186" y="166899"/>
                  <a:pt x="140821" y="166899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5" name="Text 3"/>
          <p:cNvSpPr/>
          <p:nvPr/>
        </p:nvSpPr>
        <p:spPr>
          <a:xfrm>
            <a:off x="845023" y="432966"/>
            <a:ext cx="11198949" cy="6675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4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РЕЗУЛЬТАТЫ ФИНАНСОВОЙ ДЕЯТЕЛЬНОСТИ - ЗАКУПОЧНАЯ ДЕЯТЕЛЬНОСТЬ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350732" y="1133452"/>
            <a:ext cx="801117" cy="3338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4299E1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7" name="Shape 5"/>
          <p:cNvSpPr/>
          <p:nvPr/>
        </p:nvSpPr>
        <p:spPr>
          <a:xfrm>
            <a:off x="316866" y="1282414"/>
            <a:ext cx="6778688" cy="5035944"/>
          </a:xfrm>
          <a:prstGeom prst="roundRect">
            <a:avLst>
              <a:gd name="adj" fmla="val 3774"/>
            </a:avLst>
          </a:prstGeom>
          <a:solidFill>
            <a:srgbClr val="FFFFFF"/>
          </a:solidFill>
          <a:ln/>
          <a:effectLst>
            <a:outerShdw blurRad="50070" dist="3338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17145" y="1412398"/>
            <a:ext cx="250349" cy="200279"/>
          </a:xfrm>
          <a:custGeom>
            <a:avLst/>
            <a:gdLst/>
            <a:ahLst/>
            <a:cxnLst/>
            <a:rect l="l" t="t" r="r" b="b"/>
            <a:pathLst>
              <a:path w="250349" h="200279">
                <a:moveTo>
                  <a:pt x="150209" y="12517"/>
                </a:moveTo>
                <a:lnTo>
                  <a:pt x="200279" y="12517"/>
                </a:lnTo>
                <a:cubicBezTo>
                  <a:pt x="207203" y="12517"/>
                  <a:pt x="212797" y="18111"/>
                  <a:pt x="212797" y="25035"/>
                </a:cubicBezTo>
                <a:cubicBezTo>
                  <a:pt x="212797" y="31959"/>
                  <a:pt x="207203" y="37552"/>
                  <a:pt x="200279" y="37552"/>
                </a:cubicBezTo>
                <a:lnTo>
                  <a:pt x="155842" y="37552"/>
                </a:lnTo>
                <a:cubicBezTo>
                  <a:pt x="153808" y="47645"/>
                  <a:pt x="146884" y="55976"/>
                  <a:pt x="137692" y="59966"/>
                </a:cubicBezTo>
                <a:lnTo>
                  <a:pt x="137692" y="175244"/>
                </a:lnTo>
                <a:lnTo>
                  <a:pt x="200279" y="175244"/>
                </a:lnTo>
                <a:cubicBezTo>
                  <a:pt x="207203" y="175244"/>
                  <a:pt x="212797" y="180838"/>
                  <a:pt x="212797" y="187762"/>
                </a:cubicBezTo>
                <a:cubicBezTo>
                  <a:pt x="212797" y="194686"/>
                  <a:pt x="207203" y="200279"/>
                  <a:pt x="200279" y="200279"/>
                </a:cubicBezTo>
                <a:lnTo>
                  <a:pt x="50070" y="200279"/>
                </a:lnTo>
                <a:cubicBezTo>
                  <a:pt x="43146" y="200279"/>
                  <a:pt x="37552" y="194686"/>
                  <a:pt x="37552" y="187762"/>
                </a:cubicBezTo>
                <a:cubicBezTo>
                  <a:pt x="37552" y="180838"/>
                  <a:pt x="43146" y="175244"/>
                  <a:pt x="50070" y="175244"/>
                </a:cubicBezTo>
                <a:lnTo>
                  <a:pt x="112657" y="175244"/>
                </a:lnTo>
                <a:lnTo>
                  <a:pt x="112657" y="59966"/>
                </a:lnTo>
                <a:cubicBezTo>
                  <a:pt x="103465" y="55937"/>
                  <a:pt x="96541" y="47605"/>
                  <a:pt x="94507" y="37552"/>
                </a:cubicBezTo>
                <a:lnTo>
                  <a:pt x="50070" y="37552"/>
                </a:lnTo>
                <a:cubicBezTo>
                  <a:pt x="43146" y="37552"/>
                  <a:pt x="37552" y="31959"/>
                  <a:pt x="37552" y="25035"/>
                </a:cubicBezTo>
                <a:cubicBezTo>
                  <a:pt x="37552" y="18111"/>
                  <a:pt x="43146" y="12517"/>
                  <a:pt x="50070" y="12517"/>
                </a:cubicBezTo>
                <a:lnTo>
                  <a:pt x="100140" y="12517"/>
                </a:lnTo>
                <a:cubicBezTo>
                  <a:pt x="105851" y="4929"/>
                  <a:pt x="114926" y="0"/>
                  <a:pt x="125175" y="0"/>
                </a:cubicBezTo>
                <a:cubicBezTo>
                  <a:pt x="135423" y="0"/>
                  <a:pt x="144498" y="4929"/>
                  <a:pt x="150209" y="12517"/>
                </a:cubicBezTo>
                <a:close/>
                <a:moveTo>
                  <a:pt x="171959" y="125175"/>
                </a:moveTo>
                <a:lnTo>
                  <a:pt x="228600" y="125175"/>
                </a:lnTo>
                <a:lnTo>
                  <a:pt x="200279" y="76591"/>
                </a:lnTo>
                <a:lnTo>
                  <a:pt x="171959" y="125175"/>
                </a:lnTo>
                <a:close/>
                <a:moveTo>
                  <a:pt x="200279" y="162727"/>
                </a:moveTo>
                <a:cubicBezTo>
                  <a:pt x="175675" y="162727"/>
                  <a:pt x="155216" y="149427"/>
                  <a:pt x="150992" y="131864"/>
                </a:cubicBezTo>
                <a:cubicBezTo>
                  <a:pt x="149975" y="127561"/>
                  <a:pt x="151383" y="123140"/>
                  <a:pt x="153613" y="119307"/>
                </a:cubicBezTo>
                <a:lnTo>
                  <a:pt x="190852" y="55468"/>
                </a:lnTo>
                <a:cubicBezTo>
                  <a:pt x="192808" y="52104"/>
                  <a:pt x="196407" y="50070"/>
                  <a:pt x="200279" y="50070"/>
                </a:cubicBezTo>
                <a:cubicBezTo>
                  <a:pt x="204152" y="50070"/>
                  <a:pt x="207751" y="52143"/>
                  <a:pt x="209706" y="55468"/>
                </a:cubicBezTo>
                <a:lnTo>
                  <a:pt x="246946" y="119307"/>
                </a:lnTo>
                <a:cubicBezTo>
                  <a:pt x="249176" y="123140"/>
                  <a:pt x="250584" y="127561"/>
                  <a:pt x="249567" y="131864"/>
                </a:cubicBezTo>
                <a:cubicBezTo>
                  <a:pt x="245342" y="149388"/>
                  <a:pt x="224884" y="162727"/>
                  <a:pt x="200279" y="162727"/>
                </a:cubicBezTo>
                <a:close/>
                <a:moveTo>
                  <a:pt x="49600" y="76591"/>
                </a:moveTo>
                <a:lnTo>
                  <a:pt x="21280" y="125175"/>
                </a:lnTo>
                <a:lnTo>
                  <a:pt x="77960" y="125175"/>
                </a:lnTo>
                <a:lnTo>
                  <a:pt x="49600" y="76591"/>
                </a:lnTo>
                <a:close/>
                <a:moveTo>
                  <a:pt x="352" y="131864"/>
                </a:moveTo>
                <a:cubicBezTo>
                  <a:pt x="-665" y="127561"/>
                  <a:pt x="743" y="123140"/>
                  <a:pt x="2973" y="119307"/>
                </a:cubicBezTo>
                <a:lnTo>
                  <a:pt x="40212" y="55468"/>
                </a:lnTo>
                <a:cubicBezTo>
                  <a:pt x="42168" y="52104"/>
                  <a:pt x="45767" y="50070"/>
                  <a:pt x="49640" y="50070"/>
                </a:cubicBezTo>
                <a:cubicBezTo>
                  <a:pt x="53512" y="50070"/>
                  <a:pt x="57111" y="52143"/>
                  <a:pt x="59067" y="55468"/>
                </a:cubicBezTo>
                <a:lnTo>
                  <a:pt x="96306" y="119307"/>
                </a:lnTo>
                <a:cubicBezTo>
                  <a:pt x="98536" y="123140"/>
                  <a:pt x="99944" y="127561"/>
                  <a:pt x="98927" y="131864"/>
                </a:cubicBezTo>
                <a:cubicBezTo>
                  <a:pt x="94702" y="149388"/>
                  <a:pt x="74244" y="162727"/>
                  <a:pt x="49640" y="162727"/>
                </a:cubicBezTo>
                <a:cubicBezTo>
                  <a:pt x="25035" y="162727"/>
                  <a:pt x="4577" y="149427"/>
                  <a:pt x="352" y="131864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9" name="Text 7"/>
          <p:cNvSpPr/>
          <p:nvPr/>
        </p:nvSpPr>
        <p:spPr>
          <a:xfrm>
            <a:off x="878334" y="1379018"/>
            <a:ext cx="10973634" cy="2670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577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Принципы закупочной деятельности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34078" y="1708764"/>
            <a:ext cx="6346186" cy="650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just"/>
            <a:r>
              <a:rPr lang="en-US" sz="1100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Выбор поставщиков товаров, работ, услуг осуществляется Фондом на </a:t>
            </a:r>
            <a:r>
              <a:rPr lang="en-US" sz="1100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прозрачной основе</a:t>
            </a:r>
            <a:r>
              <a:rPr lang="en-US" sz="1100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в соответствии с требованиями законодательства Республики Казахстан и внутренних документов, и основывается на предпочтении лучшей цены, качества и условий поставок товаров, работ и услуг, а также хорошей деловой репутации контрагента.</a:t>
            </a: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5172" y="2489625"/>
            <a:ext cx="6346186" cy="836421"/>
          </a:xfrm>
          <a:prstGeom prst="roundRect">
            <a:avLst>
              <a:gd name="adj" fmla="val 6299"/>
            </a:avLst>
          </a:prstGeom>
          <a:gradFill flip="none" rotWithShape="1">
            <a:gsLst>
              <a:gs pos="0">
                <a:srgbClr val="1A365D">
                  <a:alpha val="5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 w="12700">
            <a:solidFill>
              <a:srgbClr val="1A365D">
                <a:alpha val="10196"/>
              </a:srgbClr>
            </a:solidFill>
            <a:prstDash val="solid"/>
          </a:ln>
        </p:spPr>
        <p:txBody>
          <a:bodyPr/>
          <a:lstStyle/>
          <a:p>
            <a:pPr algn="just"/>
            <a:endParaRPr lang="ru-KZ" dirty="0"/>
          </a:p>
        </p:txBody>
      </p:sp>
      <p:sp>
        <p:nvSpPr>
          <p:cNvPr id="12" name="Shape 10"/>
          <p:cNvSpPr/>
          <p:nvPr/>
        </p:nvSpPr>
        <p:spPr>
          <a:xfrm>
            <a:off x="647704" y="3578637"/>
            <a:ext cx="281643" cy="250349"/>
          </a:xfrm>
          <a:custGeom>
            <a:avLst/>
            <a:gdLst/>
            <a:ahLst/>
            <a:cxnLst/>
            <a:rect l="l" t="t" r="r" b="b"/>
            <a:pathLst>
              <a:path w="281643" h="250349">
                <a:moveTo>
                  <a:pt x="82928" y="75007"/>
                </a:moveTo>
                <a:lnTo>
                  <a:pt x="73785" y="65863"/>
                </a:lnTo>
                <a:cubicBezTo>
                  <a:pt x="67672" y="59751"/>
                  <a:pt x="67672" y="49825"/>
                  <a:pt x="73785" y="43713"/>
                </a:cubicBezTo>
                <a:lnTo>
                  <a:pt x="129869" y="-12420"/>
                </a:lnTo>
                <a:cubicBezTo>
                  <a:pt x="135981" y="-18532"/>
                  <a:pt x="145907" y="-18532"/>
                  <a:pt x="152019" y="-12420"/>
                </a:cubicBezTo>
                <a:lnTo>
                  <a:pt x="161162" y="-3227"/>
                </a:lnTo>
                <a:cubicBezTo>
                  <a:pt x="167274" y="2885"/>
                  <a:pt x="167274" y="12811"/>
                  <a:pt x="161162" y="18923"/>
                </a:cubicBezTo>
                <a:lnTo>
                  <a:pt x="105078" y="75007"/>
                </a:lnTo>
                <a:cubicBezTo>
                  <a:pt x="98966" y="81119"/>
                  <a:pt x="89040" y="81119"/>
                  <a:pt x="82928" y="75007"/>
                </a:cubicBezTo>
                <a:close/>
                <a:moveTo>
                  <a:pt x="134954" y="103513"/>
                </a:moveTo>
                <a:lnTo>
                  <a:pt x="119600" y="88160"/>
                </a:lnTo>
                <a:lnTo>
                  <a:pt x="174364" y="33396"/>
                </a:lnTo>
                <a:lnTo>
                  <a:pt x="232746" y="91778"/>
                </a:lnTo>
                <a:lnTo>
                  <a:pt x="177983" y="146542"/>
                </a:lnTo>
                <a:lnTo>
                  <a:pt x="162629" y="131189"/>
                </a:lnTo>
                <a:lnTo>
                  <a:pt x="49190" y="244628"/>
                </a:lnTo>
                <a:cubicBezTo>
                  <a:pt x="41562" y="252256"/>
                  <a:pt x="29191" y="252256"/>
                  <a:pt x="21514" y="244628"/>
                </a:cubicBezTo>
                <a:cubicBezTo>
                  <a:pt x="13838" y="237000"/>
                  <a:pt x="13887" y="224630"/>
                  <a:pt x="21514" y="216953"/>
                </a:cubicBezTo>
                <a:lnTo>
                  <a:pt x="134954" y="103513"/>
                </a:lnTo>
                <a:close/>
                <a:moveTo>
                  <a:pt x="191136" y="183166"/>
                </a:moveTo>
                <a:cubicBezTo>
                  <a:pt x="185024" y="177054"/>
                  <a:pt x="185024" y="167128"/>
                  <a:pt x="191136" y="161016"/>
                </a:cubicBezTo>
                <a:lnTo>
                  <a:pt x="247220" y="104931"/>
                </a:lnTo>
                <a:cubicBezTo>
                  <a:pt x="253332" y="98819"/>
                  <a:pt x="263258" y="98819"/>
                  <a:pt x="269370" y="104931"/>
                </a:cubicBezTo>
                <a:lnTo>
                  <a:pt x="278513" y="114075"/>
                </a:lnTo>
                <a:cubicBezTo>
                  <a:pt x="284625" y="120187"/>
                  <a:pt x="284625" y="130113"/>
                  <a:pt x="278513" y="136225"/>
                </a:cubicBezTo>
                <a:lnTo>
                  <a:pt x="222429" y="192358"/>
                </a:lnTo>
                <a:cubicBezTo>
                  <a:pt x="216317" y="198470"/>
                  <a:pt x="206391" y="198470"/>
                  <a:pt x="200279" y="192358"/>
                </a:cubicBezTo>
                <a:lnTo>
                  <a:pt x="191136" y="183214"/>
                </a:lnTo>
                <a:close/>
              </a:path>
            </a:pathLst>
          </a:custGeom>
          <a:solidFill>
            <a:srgbClr val="2B6CB0"/>
          </a:solidFill>
          <a:ln/>
        </p:spPr>
      </p:sp>
      <p:sp>
        <p:nvSpPr>
          <p:cNvPr id="13" name="Text 11"/>
          <p:cNvSpPr/>
          <p:nvPr/>
        </p:nvSpPr>
        <p:spPr>
          <a:xfrm>
            <a:off x="1059457" y="2705576"/>
            <a:ext cx="5652435" cy="3409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just"/>
            <a:r>
              <a:rPr lang="ru-RU" sz="105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Выбор поставщиков товаров, работ, услуг</a:t>
            </a:r>
            <a:r>
              <a:rPr lang="en-US" sz="105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5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осуществляется Фондом на прозрачной основе в соответствии с требованиями законодательства Республики Казахстан и внутренних документов, и основывается на предпочтении лучшей цены, качества и условий поставок товаров, работ и услуг, а также хорошей деловой репутации контрагента </a:t>
            </a:r>
          </a:p>
        </p:txBody>
      </p:sp>
      <p:sp>
        <p:nvSpPr>
          <p:cNvPr id="15" name="Shape 13"/>
          <p:cNvSpPr/>
          <p:nvPr/>
        </p:nvSpPr>
        <p:spPr>
          <a:xfrm>
            <a:off x="543448" y="3408670"/>
            <a:ext cx="6337910" cy="631510"/>
          </a:xfrm>
          <a:prstGeom prst="roundRect">
            <a:avLst>
              <a:gd name="adj" fmla="val 6299"/>
            </a:avLst>
          </a:prstGeom>
          <a:gradFill flip="none" rotWithShape="1">
            <a:gsLst>
              <a:gs pos="0">
                <a:srgbClr val="2B6CB0">
                  <a:alpha val="5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 w="12700">
            <a:solidFill>
              <a:srgbClr val="2B6CB0">
                <a:alpha val="10196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45656" y="3575923"/>
            <a:ext cx="5510443" cy="2384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just"/>
            <a:r>
              <a:rPr lang="ru-RU" sz="105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Фонд при осуществлении закупок товаров, работ и услуг  руководствуется Законом РК «О государственных закупках», Правилами осуществления государственных закупок, утвержденными Приказом Министра финансов РК от 9 октября 2024 года № 687 </a:t>
            </a:r>
          </a:p>
        </p:txBody>
      </p:sp>
      <p:sp>
        <p:nvSpPr>
          <p:cNvPr id="19" name="Shape 17"/>
          <p:cNvSpPr/>
          <p:nvPr/>
        </p:nvSpPr>
        <p:spPr>
          <a:xfrm>
            <a:off x="542727" y="4138892"/>
            <a:ext cx="6337910" cy="564713"/>
          </a:xfrm>
          <a:prstGeom prst="roundRect">
            <a:avLst>
              <a:gd name="adj" fmla="val 6299"/>
            </a:avLst>
          </a:prstGeom>
          <a:gradFill flip="none" rotWithShape="1">
            <a:gsLst>
              <a:gs pos="0">
                <a:srgbClr val="4299E1">
                  <a:alpha val="5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 w="12700">
            <a:solidFill>
              <a:srgbClr val="4299E1">
                <a:alpha val="10196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58915" y="4291667"/>
            <a:ext cx="312936" cy="250349"/>
          </a:xfrm>
          <a:custGeom>
            <a:avLst/>
            <a:gdLst/>
            <a:ahLst/>
            <a:cxnLst/>
            <a:rect l="l" t="t" r="r" b="b"/>
            <a:pathLst>
              <a:path w="312936" h="250349">
                <a:moveTo>
                  <a:pt x="66499" y="62587"/>
                </a:moveTo>
                <a:cubicBezTo>
                  <a:pt x="66499" y="30203"/>
                  <a:pt x="92791" y="3912"/>
                  <a:pt x="125175" y="3912"/>
                </a:cubicBezTo>
                <a:cubicBezTo>
                  <a:pt x="157558" y="3912"/>
                  <a:pt x="183850" y="30203"/>
                  <a:pt x="183850" y="62587"/>
                </a:cubicBezTo>
                <a:cubicBezTo>
                  <a:pt x="183850" y="94971"/>
                  <a:pt x="157558" y="121263"/>
                  <a:pt x="125175" y="121263"/>
                </a:cubicBezTo>
                <a:cubicBezTo>
                  <a:pt x="92791" y="121263"/>
                  <a:pt x="66499" y="94971"/>
                  <a:pt x="66499" y="62587"/>
                </a:cubicBezTo>
                <a:close/>
                <a:moveTo>
                  <a:pt x="23470" y="235827"/>
                </a:moveTo>
                <a:cubicBezTo>
                  <a:pt x="23470" y="187664"/>
                  <a:pt x="62489" y="148645"/>
                  <a:pt x="110652" y="148645"/>
                </a:cubicBezTo>
                <a:lnTo>
                  <a:pt x="139697" y="148645"/>
                </a:lnTo>
                <a:cubicBezTo>
                  <a:pt x="187860" y="148645"/>
                  <a:pt x="226879" y="187664"/>
                  <a:pt x="226879" y="235827"/>
                </a:cubicBezTo>
                <a:cubicBezTo>
                  <a:pt x="226879" y="243846"/>
                  <a:pt x="220376" y="250349"/>
                  <a:pt x="212357" y="250349"/>
                </a:cubicBezTo>
                <a:lnTo>
                  <a:pt x="37992" y="250349"/>
                </a:lnTo>
                <a:cubicBezTo>
                  <a:pt x="29973" y="250349"/>
                  <a:pt x="23470" y="243846"/>
                  <a:pt x="23470" y="235827"/>
                </a:cubicBezTo>
                <a:close/>
                <a:moveTo>
                  <a:pt x="299441" y="64885"/>
                </a:moveTo>
                <a:lnTo>
                  <a:pt x="260324" y="127473"/>
                </a:lnTo>
                <a:cubicBezTo>
                  <a:pt x="258270" y="130749"/>
                  <a:pt x="254750" y="132802"/>
                  <a:pt x="250887" y="132998"/>
                </a:cubicBezTo>
                <a:cubicBezTo>
                  <a:pt x="247024" y="133194"/>
                  <a:pt x="243308" y="131433"/>
                  <a:pt x="241010" y="128304"/>
                </a:cubicBezTo>
                <a:lnTo>
                  <a:pt x="217540" y="97010"/>
                </a:lnTo>
                <a:cubicBezTo>
                  <a:pt x="213628" y="91827"/>
                  <a:pt x="214704" y="84493"/>
                  <a:pt x="219887" y="80581"/>
                </a:cubicBezTo>
                <a:cubicBezTo>
                  <a:pt x="225070" y="76669"/>
                  <a:pt x="232404" y="77745"/>
                  <a:pt x="236316" y="82928"/>
                </a:cubicBezTo>
                <a:lnTo>
                  <a:pt x="249518" y="100531"/>
                </a:lnTo>
                <a:lnTo>
                  <a:pt x="279540" y="52466"/>
                </a:lnTo>
                <a:cubicBezTo>
                  <a:pt x="282963" y="46989"/>
                  <a:pt x="290200" y="45278"/>
                  <a:pt x="295725" y="48750"/>
                </a:cubicBezTo>
                <a:cubicBezTo>
                  <a:pt x="301250" y="52221"/>
                  <a:pt x="302913" y="59409"/>
                  <a:pt x="299441" y="64934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21" name="Text 19"/>
          <p:cNvSpPr/>
          <p:nvPr/>
        </p:nvSpPr>
        <p:spPr>
          <a:xfrm>
            <a:off x="1088039" y="4390915"/>
            <a:ext cx="5171663" cy="625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just"/>
            <a:r>
              <a:rPr lang="ru-RU" sz="105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Структурным подразделением, ответственным за закупки, определен Департамент закупок Фонда    </a:t>
            </a:r>
          </a:p>
        </p:txBody>
      </p:sp>
      <p:sp>
        <p:nvSpPr>
          <p:cNvPr id="23" name="Shape 21"/>
          <p:cNvSpPr/>
          <p:nvPr/>
        </p:nvSpPr>
        <p:spPr>
          <a:xfrm>
            <a:off x="7277949" y="1282414"/>
            <a:ext cx="4792799" cy="3433409"/>
          </a:xfrm>
          <a:prstGeom prst="roundRect">
            <a:avLst>
              <a:gd name="adj" fmla="val 4545"/>
            </a:avLst>
          </a:prstGeom>
          <a:gradFill flip="none" rotWithShape="1">
            <a:gsLst>
              <a:gs pos="0">
                <a:srgbClr val="1A365D"/>
              </a:gs>
              <a:gs pos="100000">
                <a:srgbClr val="2B6CB0"/>
              </a:gs>
            </a:gsLst>
            <a:lin ang="2700000" scaled="1"/>
          </a:gradFill>
          <a:ln/>
          <a:effectLst>
            <a:outerShdw blurRad="125175" dist="8345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7422032" y="1459427"/>
            <a:ext cx="166899" cy="166899"/>
          </a:xfrm>
          <a:custGeom>
            <a:avLst/>
            <a:gdLst/>
            <a:ahLst/>
            <a:cxnLst/>
            <a:rect l="l" t="t" r="r" b="b"/>
            <a:pathLst>
              <a:path w="166899" h="166899">
                <a:moveTo>
                  <a:pt x="10431" y="10431"/>
                </a:moveTo>
                <a:cubicBezTo>
                  <a:pt x="16201" y="10431"/>
                  <a:pt x="20862" y="15093"/>
                  <a:pt x="20862" y="20862"/>
                </a:cubicBezTo>
                <a:lnTo>
                  <a:pt x="20862" y="130390"/>
                </a:lnTo>
                <a:cubicBezTo>
                  <a:pt x="20862" y="133259"/>
                  <a:pt x="23209" y="135606"/>
                  <a:pt x="26078" y="135606"/>
                </a:cubicBezTo>
                <a:lnTo>
                  <a:pt x="156468" y="135606"/>
                </a:lnTo>
                <a:cubicBezTo>
                  <a:pt x="162238" y="135606"/>
                  <a:pt x="166899" y="140267"/>
                  <a:pt x="166899" y="146037"/>
                </a:cubicBezTo>
                <a:cubicBezTo>
                  <a:pt x="166899" y="151807"/>
                  <a:pt x="162238" y="156468"/>
                  <a:pt x="156468" y="156468"/>
                </a:cubicBezTo>
                <a:lnTo>
                  <a:pt x="26078" y="156468"/>
                </a:lnTo>
                <a:cubicBezTo>
                  <a:pt x="11670" y="156468"/>
                  <a:pt x="0" y="144798"/>
                  <a:pt x="0" y="130390"/>
                </a:cubicBezTo>
                <a:lnTo>
                  <a:pt x="0" y="20862"/>
                </a:lnTo>
                <a:cubicBezTo>
                  <a:pt x="0" y="15093"/>
                  <a:pt x="4661" y="10431"/>
                  <a:pt x="10431" y="10431"/>
                </a:cubicBezTo>
                <a:close/>
                <a:moveTo>
                  <a:pt x="41725" y="31294"/>
                </a:moveTo>
                <a:cubicBezTo>
                  <a:pt x="41725" y="25524"/>
                  <a:pt x="46386" y="20862"/>
                  <a:pt x="52156" y="20862"/>
                </a:cubicBezTo>
                <a:lnTo>
                  <a:pt x="114743" y="20862"/>
                </a:lnTo>
                <a:cubicBezTo>
                  <a:pt x="120513" y="20862"/>
                  <a:pt x="125175" y="25524"/>
                  <a:pt x="125175" y="31294"/>
                </a:cubicBezTo>
                <a:cubicBezTo>
                  <a:pt x="125175" y="37063"/>
                  <a:pt x="120513" y="41725"/>
                  <a:pt x="114743" y="41725"/>
                </a:cubicBezTo>
                <a:lnTo>
                  <a:pt x="52156" y="41725"/>
                </a:lnTo>
                <a:cubicBezTo>
                  <a:pt x="46386" y="41725"/>
                  <a:pt x="41725" y="37063"/>
                  <a:pt x="41725" y="31294"/>
                </a:cubicBezTo>
                <a:close/>
                <a:moveTo>
                  <a:pt x="52156" y="57372"/>
                </a:moveTo>
                <a:lnTo>
                  <a:pt x="93881" y="57372"/>
                </a:lnTo>
                <a:cubicBezTo>
                  <a:pt x="99651" y="57372"/>
                  <a:pt x="104312" y="62033"/>
                  <a:pt x="104312" y="67803"/>
                </a:cubicBezTo>
                <a:cubicBezTo>
                  <a:pt x="104312" y="73573"/>
                  <a:pt x="99651" y="78234"/>
                  <a:pt x="93881" y="78234"/>
                </a:cubicBezTo>
                <a:lnTo>
                  <a:pt x="52156" y="78234"/>
                </a:lnTo>
                <a:cubicBezTo>
                  <a:pt x="46386" y="78234"/>
                  <a:pt x="41725" y="73573"/>
                  <a:pt x="41725" y="67803"/>
                </a:cubicBezTo>
                <a:cubicBezTo>
                  <a:pt x="41725" y="62033"/>
                  <a:pt x="46386" y="57372"/>
                  <a:pt x="52156" y="57372"/>
                </a:cubicBezTo>
                <a:close/>
                <a:moveTo>
                  <a:pt x="52156" y="93881"/>
                </a:moveTo>
                <a:lnTo>
                  <a:pt x="135606" y="93881"/>
                </a:lnTo>
                <a:cubicBezTo>
                  <a:pt x="141376" y="93881"/>
                  <a:pt x="146037" y="98542"/>
                  <a:pt x="146037" y="104312"/>
                </a:cubicBezTo>
                <a:cubicBezTo>
                  <a:pt x="146037" y="110082"/>
                  <a:pt x="141376" y="114743"/>
                  <a:pt x="135606" y="114743"/>
                </a:cubicBezTo>
                <a:lnTo>
                  <a:pt x="52156" y="114743"/>
                </a:lnTo>
                <a:cubicBezTo>
                  <a:pt x="46386" y="114743"/>
                  <a:pt x="41725" y="110082"/>
                  <a:pt x="41725" y="104312"/>
                </a:cubicBezTo>
                <a:cubicBezTo>
                  <a:pt x="41725" y="98542"/>
                  <a:pt x="46386" y="93881"/>
                  <a:pt x="52156" y="93881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5" name="Text 23"/>
          <p:cNvSpPr/>
          <p:nvPr/>
        </p:nvSpPr>
        <p:spPr>
          <a:xfrm>
            <a:off x="7661611" y="1374505"/>
            <a:ext cx="5511853" cy="355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ru-RU" sz="1314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Объем закупок в 2025 году и доля местного содержания</a:t>
            </a:r>
          </a:p>
        </p:txBody>
      </p:sp>
      <p:sp>
        <p:nvSpPr>
          <p:cNvPr id="26" name="Shape 24"/>
          <p:cNvSpPr/>
          <p:nvPr/>
        </p:nvSpPr>
        <p:spPr>
          <a:xfrm>
            <a:off x="7418073" y="1795958"/>
            <a:ext cx="4433896" cy="768828"/>
          </a:xfrm>
          <a:prstGeom prst="roundRect">
            <a:avLst>
              <a:gd name="adj" fmla="val 15385"/>
            </a:avLst>
          </a:prstGeom>
          <a:solidFill>
            <a:srgbClr val="FFFFFF">
              <a:alpha val="10196"/>
            </a:srgbClr>
          </a:solidFill>
          <a:ln/>
        </p:spPr>
      </p:sp>
      <p:sp>
        <p:nvSpPr>
          <p:cNvPr id="27" name="Text 25"/>
          <p:cNvSpPr/>
          <p:nvPr/>
        </p:nvSpPr>
        <p:spPr>
          <a:xfrm>
            <a:off x="7701426" y="1965585"/>
            <a:ext cx="4681826" cy="4673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ru-RU" sz="11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Общий объем закупок товаров, работ и услуг Фонда </a:t>
            </a:r>
            <a:endParaRPr lang="en-US" sz="1100" dirty="0">
              <a:solidFill>
                <a:srgbClr val="FFFFFF"/>
              </a:solidFill>
              <a:latin typeface="MiSans" pitchFamily="34" charset="0"/>
              <a:ea typeface="MiSans" pitchFamily="34" charset="-122"/>
              <a:cs typeface="MiSans" pitchFamily="34" charset="-120"/>
            </a:endParaRPr>
          </a:p>
          <a:p>
            <a:r>
              <a:rPr lang="ru-RU" sz="11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за 2025 год составил </a:t>
            </a:r>
          </a:p>
          <a:p>
            <a:pPr>
              <a:lnSpc>
                <a:spcPct val="150000"/>
              </a:lnSpc>
            </a:pPr>
            <a:r>
              <a:rPr lang="ru-RU" sz="14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970</a:t>
            </a:r>
            <a:r>
              <a:rPr lang="ru-RU" sz="1400" dirty="0">
                <a:solidFill>
                  <a:schemeClr val="accent4">
                    <a:lumMod val="40000"/>
                    <a:lumOff val="60000"/>
                  </a:scheme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lang="ru-RU" sz="14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млн. тенге</a:t>
            </a:r>
          </a:p>
        </p:txBody>
      </p:sp>
      <p:sp>
        <p:nvSpPr>
          <p:cNvPr id="44" name="Shape 42"/>
          <p:cNvSpPr/>
          <p:nvPr/>
        </p:nvSpPr>
        <p:spPr>
          <a:xfrm>
            <a:off x="7251173" y="4822512"/>
            <a:ext cx="4792799" cy="605751"/>
          </a:xfrm>
          <a:prstGeom prst="roundRect">
            <a:avLst>
              <a:gd name="adj" fmla="val 17778"/>
            </a:avLst>
          </a:prstGeom>
          <a:gradFill flip="none" rotWithShape="1">
            <a:gsLst>
              <a:gs pos="0">
                <a:srgbClr val="4299E1">
                  <a:alpha val="5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 w="12700">
            <a:solidFill>
              <a:srgbClr val="4299E1">
                <a:alpha val="10196"/>
              </a:srgbClr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7359698" y="5008180"/>
            <a:ext cx="192389" cy="176984"/>
          </a:xfrm>
          <a:custGeom>
            <a:avLst/>
            <a:gdLst/>
            <a:ahLst/>
            <a:cxnLst/>
            <a:rect l="l" t="t" r="r" b="b"/>
            <a:pathLst>
              <a:path w="116830" h="116830">
                <a:moveTo>
                  <a:pt x="58415" y="116830"/>
                </a:moveTo>
                <a:cubicBezTo>
                  <a:pt x="90655" y="116830"/>
                  <a:pt x="116830" y="90655"/>
                  <a:pt x="116830" y="58415"/>
                </a:cubicBezTo>
                <a:cubicBezTo>
                  <a:pt x="116830" y="26175"/>
                  <a:pt x="90655" y="0"/>
                  <a:pt x="58415" y="0"/>
                </a:cubicBezTo>
                <a:cubicBezTo>
                  <a:pt x="26175" y="0"/>
                  <a:pt x="0" y="26175"/>
                  <a:pt x="0" y="58415"/>
                </a:cubicBezTo>
                <a:cubicBezTo>
                  <a:pt x="0" y="90655"/>
                  <a:pt x="26175" y="116830"/>
                  <a:pt x="58415" y="116830"/>
                </a:cubicBezTo>
                <a:close/>
                <a:moveTo>
                  <a:pt x="51113" y="36509"/>
                </a:moveTo>
                <a:cubicBezTo>
                  <a:pt x="51113" y="32479"/>
                  <a:pt x="54385" y="29207"/>
                  <a:pt x="58415" y="29207"/>
                </a:cubicBezTo>
                <a:cubicBezTo>
                  <a:pt x="62445" y="29207"/>
                  <a:pt x="65717" y="32479"/>
                  <a:pt x="65717" y="36509"/>
                </a:cubicBezTo>
                <a:cubicBezTo>
                  <a:pt x="65717" y="40539"/>
                  <a:pt x="62445" y="43811"/>
                  <a:pt x="58415" y="43811"/>
                </a:cubicBezTo>
                <a:cubicBezTo>
                  <a:pt x="54385" y="43811"/>
                  <a:pt x="51113" y="40539"/>
                  <a:pt x="51113" y="36509"/>
                </a:cubicBezTo>
                <a:close/>
                <a:moveTo>
                  <a:pt x="49287" y="51113"/>
                </a:moveTo>
                <a:lnTo>
                  <a:pt x="60240" y="51113"/>
                </a:lnTo>
                <a:cubicBezTo>
                  <a:pt x="63275" y="51113"/>
                  <a:pt x="65717" y="53554"/>
                  <a:pt x="65717" y="56589"/>
                </a:cubicBezTo>
                <a:lnTo>
                  <a:pt x="65717" y="76669"/>
                </a:lnTo>
                <a:lnTo>
                  <a:pt x="67542" y="76669"/>
                </a:lnTo>
                <a:cubicBezTo>
                  <a:pt x="70577" y="76669"/>
                  <a:pt x="73018" y="79111"/>
                  <a:pt x="73018" y="82146"/>
                </a:cubicBezTo>
                <a:cubicBezTo>
                  <a:pt x="73018" y="85181"/>
                  <a:pt x="70577" y="87622"/>
                  <a:pt x="67542" y="87622"/>
                </a:cubicBezTo>
                <a:lnTo>
                  <a:pt x="49287" y="87622"/>
                </a:lnTo>
                <a:cubicBezTo>
                  <a:pt x="46253" y="87622"/>
                  <a:pt x="43811" y="85181"/>
                  <a:pt x="43811" y="82146"/>
                </a:cubicBezTo>
                <a:cubicBezTo>
                  <a:pt x="43811" y="79111"/>
                  <a:pt x="46253" y="76669"/>
                  <a:pt x="49287" y="76669"/>
                </a:cubicBezTo>
                <a:lnTo>
                  <a:pt x="54764" y="76669"/>
                </a:lnTo>
                <a:lnTo>
                  <a:pt x="54764" y="62066"/>
                </a:lnTo>
                <a:lnTo>
                  <a:pt x="49287" y="62066"/>
                </a:lnTo>
                <a:cubicBezTo>
                  <a:pt x="46253" y="62066"/>
                  <a:pt x="43811" y="59624"/>
                  <a:pt x="43811" y="56589"/>
                </a:cubicBezTo>
                <a:cubicBezTo>
                  <a:pt x="43811" y="53554"/>
                  <a:pt x="46253" y="51113"/>
                  <a:pt x="49287" y="51113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46" name="Text 44"/>
          <p:cNvSpPr/>
          <p:nvPr/>
        </p:nvSpPr>
        <p:spPr>
          <a:xfrm>
            <a:off x="7661611" y="4970340"/>
            <a:ext cx="4260677" cy="349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just">
              <a:lnSpc>
                <a:spcPct val="120000"/>
              </a:lnSpc>
            </a:pPr>
            <a:r>
              <a:rPr lang="en-US" sz="1100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Приоритет отдается </a:t>
            </a:r>
            <a:r>
              <a:rPr lang="en-US" sz="1100" dirty="0" err="1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отечественным</a:t>
            </a:r>
            <a:r>
              <a:rPr lang="en-US" sz="1100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lang="en-US" sz="1100" dirty="0" err="1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производителям</a:t>
            </a:r>
            <a:r>
              <a:rPr lang="ru-RU" sz="1100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lang="en-US" sz="1100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и </a:t>
            </a:r>
            <a:r>
              <a:rPr lang="en-US" sz="1100" dirty="0" err="1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поставщикам</a:t>
            </a:r>
            <a:endParaRPr lang="en-US" sz="1100" dirty="0">
              <a:solidFill>
                <a:srgbClr val="2B6CB0"/>
              </a:solidFill>
              <a:latin typeface="MiSans" pitchFamily="34" charset="0"/>
              <a:ea typeface="MiSans" pitchFamily="34" charset="-122"/>
              <a:cs typeface="MiSans" pitchFamily="34" charset="-120"/>
            </a:endParaRPr>
          </a:p>
        </p:txBody>
      </p:sp>
      <p:sp>
        <p:nvSpPr>
          <p:cNvPr id="47" name="Shape 45"/>
          <p:cNvSpPr/>
          <p:nvPr/>
        </p:nvSpPr>
        <p:spPr>
          <a:xfrm>
            <a:off x="365092" y="6550801"/>
            <a:ext cx="87622" cy="116830"/>
          </a:xfrm>
          <a:custGeom>
            <a:avLst/>
            <a:gdLst/>
            <a:ahLst/>
            <a:cxnLst/>
            <a:rect l="l" t="t" r="r" b="b"/>
            <a:pathLst>
              <a:path w="87622" h="116830">
                <a:moveTo>
                  <a:pt x="14604" y="0"/>
                </a:moveTo>
                <a:cubicBezTo>
                  <a:pt x="6549" y="0"/>
                  <a:pt x="0" y="6549"/>
                  <a:pt x="0" y="14604"/>
                </a:cubicBezTo>
                <a:lnTo>
                  <a:pt x="0" y="102226"/>
                </a:lnTo>
                <a:cubicBezTo>
                  <a:pt x="0" y="110281"/>
                  <a:pt x="6549" y="116830"/>
                  <a:pt x="14604" y="116830"/>
                </a:cubicBezTo>
                <a:lnTo>
                  <a:pt x="73018" y="116830"/>
                </a:lnTo>
                <a:cubicBezTo>
                  <a:pt x="81073" y="116830"/>
                  <a:pt x="87622" y="110281"/>
                  <a:pt x="87622" y="102226"/>
                </a:cubicBezTo>
                <a:lnTo>
                  <a:pt x="87622" y="14604"/>
                </a:lnTo>
                <a:cubicBezTo>
                  <a:pt x="87622" y="6549"/>
                  <a:pt x="81073" y="0"/>
                  <a:pt x="73018" y="0"/>
                </a:cubicBezTo>
                <a:lnTo>
                  <a:pt x="14604" y="0"/>
                </a:lnTo>
                <a:close/>
                <a:moveTo>
                  <a:pt x="40160" y="80320"/>
                </a:moveTo>
                <a:lnTo>
                  <a:pt x="47462" y="80320"/>
                </a:lnTo>
                <a:cubicBezTo>
                  <a:pt x="51501" y="80320"/>
                  <a:pt x="54764" y="83583"/>
                  <a:pt x="54764" y="87622"/>
                </a:cubicBezTo>
                <a:lnTo>
                  <a:pt x="54764" y="105877"/>
                </a:lnTo>
                <a:lnTo>
                  <a:pt x="32858" y="105877"/>
                </a:lnTo>
                <a:lnTo>
                  <a:pt x="32858" y="87622"/>
                </a:lnTo>
                <a:cubicBezTo>
                  <a:pt x="32858" y="83583"/>
                  <a:pt x="36121" y="80320"/>
                  <a:pt x="40160" y="80320"/>
                </a:cubicBezTo>
                <a:close/>
                <a:moveTo>
                  <a:pt x="21906" y="25556"/>
                </a:moveTo>
                <a:cubicBezTo>
                  <a:pt x="21906" y="23548"/>
                  <a:pt x="23548" y="21906"/>
                  <a:pt x="25556" y="21906"/>
                </a:cubicBezTo>
                <a:lnTo>
                  <a:pt x="32858" y="21906"/>
                </a:lnTo>
                <a:cubicBezTo>
                  <a:pt x="34866" y="21906"/>
                  <a:pt x="36509" y="23548"/>
                  <a:pt x="36509" y="25556"/>
                </a:cubicBezTo>
                <a:lnTo>
                  <a:pt x="36509" y="32858"/>
                </a:lnTo>
                <a:cubicBezTo>
                  <a:pt x="36509" y="34866"/>
                  <a:pt x="34866" y="36509"/>
                  <a:pt x="32858" y="36509"/>
                </a:cubicBezTo>
                <a:lnTo>
                  <a:pt x="25556" y="36509"/>
                </a:lnTo>
                <a:cubicBezTo>
                  <a:pt x="23548" y="36509"/>
                  <a:pt x="21906" y="34866"/>
                  <a:pt x="21906" y="32858"/>
                </a:cubicBezTo>
                <a:lnTo>
                  <a:pt x="21906" y="25556"/>
                </a:lnTo>
                <a:close/>
                <a:moveTo>
                  <a:pt x="54764" y="21906"/>
                </a:moveTo>
                <a:lnTo>
                  <a:pt x="62066" y="21906"/>
                </a:lnTo>
                <a:cubicBezTo>
                  <a:pt x="64074" y="21906"/>
                  <a:pt x="65717" y="23548"/>
                  <a:pt x="65717" y="25556"/>
                </a:cubicBezTo>
                <a:lnTo>
                  <a:pt x="65717" y="32858"/>
                </a:lnTo>
                <a:cubicBezTo>
                  <a:pt x="65717" y="34866"/>
                  <a:pt x="64074" y="36509"/>
                  <a:pt x="62066" y="36509"/>
                </a:cubicBezTo>
                <a:lnTo>
                  <a:pt x="54764" y="36509"/>
                </a:lnTo>
                <a:cubicBezTo>
                  <a:pt x="52756" y="36509"/>
                  <a:pt x="51113" y="34866"/>
                  <a:pt x="51113" y="32858"/>
                </a:cubicBezTo>
                <a:lnTo>
                  <a:pt x="51113" y="25556"/>
                </a:lnTo>
                <a:cubicBezTo>
                  <a:pt x="51113" y="23548"/>
                  <a:pt x="52756" y="21906"/>
                  <a:pt x="54764" y="21906"/>
                </a:cubicBezTo>
                <a:close/>
                <a:moveTo>
                  <a:pt x="21906" y="54764"/>
                </a:moveTo>
                <a:cubicBezTo>
                  <a:pt x="21906" y="52756"/>
                  <a:pt x="23548" y="51113"/>
                  <a:pt x="25556" y="51113"/>
                </a:cubicBezTo>
                <a:lnTo>
                  <a:pt x="32858" y="51113"/>
                </a:lnTo>
                <a:cubicBezTo>
                  <a:pt x="34866" y="51113"/>
                  <a:pt x="36509" y="52756"/>
                  <a:pt x="36509" y="54764"/>
                </a:cubicBezTo>
                <a:lnTo>
                  <a:pt x="36509" y="62066"/>
                </a:lnTo>
                <a:cubicBezTo>
                  <a:pt x="36509" y="64074"/>
                  <a:pt x="34866" y="65717"/>
                  <a:pt x="32858" y="65717"/>
                </a:cubicBezTo>
                <a:lnTo>
                  <a:pt x="25556" y="65717"/>
                </a:lnTo>
                <a:cubicBezTo>
                  <a:pt x="23548" y="65717"/>
                  <a:pt x="21906" y="64074"/>
                  <a:pt x="21906" y="62066"/>
                </a:cubicBezTo>
                <a:lnTo>
                  <a:pt x="21906" y="54764"/>
                </a:lnTo>
                <a:close/>
                <a:moveTo>
                  <a:pt x="54764" y="51113"/>
                </a:moveTo>
                <a:lnTo>
                  <a:pt x="62066" y="51113"/>
                </a:lnTo>
                <a:cubicBezTo>
                  <a:pt x="64074" y="51113"/>
                  <a:pt x="65717" y="52756"/>
                  <a:pt x="65717" y="54764"/>
                </a:cubicBezTo>
                <a:lnTo>
                  <a:pt x="65717" y="62066"/>
                </a:lnTo>
                <a:cubicBezTo>
                  <a:pt x="65717" y="64074"/>
                  <a:pt x="64074" y="65717"/>
                  <a:pt x="62066" y="65717"/>
                </a:cubicBezTo>
                <a:lnTo>
                  <a:pt x="54764" y="65717"/>
                </a:lnTo>
                <a:cubicBezTo>
                  <a:pt x="52756" y="65717"/>
                  <a:pt x="51113" y="64074"/>
                  <a:pt x="51113" y="62066"/>
                </a:cubicBezTo>
                <a:lnTo>
                  <a:pt x="51113" y="54764"/>
                </a:lnTo>
                <a:cubicBezTo>
                  <a:pt x="51113" y="52756"/>
                  <a:pt x="52756" y="51113"/>
                  <a:pt x="54764" y="51113"/>
                </a:cubicBezTo>
                <a:close/>
              </a:path>
            </a:pathLst>
          </a:custGeom>
          <a:solidFill>
            <a:srgbClr val="2B6CB0"/>
          </a:solidFill>
          <a:ln/>
        </p:spPr>
      </p:sp>
      <p:sp>
        <p:nvSpPr>
          <p:cNvPr id="48" name="Text 46"/>
          <p:cNvSpPr/>
          <p:nvPr/>
        </p:nvSpPr>
        <p:spPr>
          <a:xfrm>
            <a:off x="546595" y="6525766"/>
            <a:ext cx="726012" cy="166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АО «ГФСС»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 47"/>
          <p:cNvSpPr/>
          <p:nvPr/>
        </p:nvSpPr>
        <p:spPr>
          <a:xfrm>
            <a:off x="11722009" y="6525766"/>
            <a:ext cx="200279" cy="166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26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Shape 17">
            <a:extLst>
              <a:ext uri="{FF2B5EF4-FFF2-40B4-BE49-F238E27FC236}">
                <a16:creationId xmlns:a16="http://schemas.microsoft.com/office/drawing/2014/main" id="{802223A4-737C-F34C-52D2-5E3FC93314CD}"/>
              </a:ext>
            </a:extLst>
          </p:cNvPr>
          <p:cNvSpPr/>
          <p:nvPr/>
        </p:nvSpPr>
        <p:spPr>
          <a:xfrm>
            <a:off x="529662" y="4802317"/>
            <a:ext cx="6337910" cy="564713"/>
          </a:xfrm>
          <a:prstGeom prst="roundRect">
            <a:avLst>
              <a:gd name="adj" fmla="val 6299"/>
            </a:avLst>
          </a:prstGeom>
          <a:gradFill flip="none" rotWithShape="1">
            <a:gsLst>
              <a:gs pos="0">
                <a:srgbClr val="4299E1">
                  <a:alpha val="5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 w="12700">
            <a:solidFill>
              <a:srgbClr val="4299E1">
                <a:alpha val="10196"/>
              </a:srgbClr>
            </a:solidFill>
            <a:prstDash val="solid"/>
          </a:ln>
        </p:spPr>
      </p:sp>
      <p:sp>
        <p:nvSpPr>
          <p:cNvPr id="58" name="Text 19">
            <a:extLst>
              <a:ext uri="{FF2B5EF4-FFF2-40B4-BE49-F238E27FC236}">
                <a16:creationId xmlns:a16="http://schemas.microsoft.com/office/drawing/2014/main" id="{863F81AD-ACFA-6935-474D-82F6A534B67D}"/>
              </a:ext>
            </a:extLst>
          </p:cNvPr>
          <p:cNvSpPr/>
          <p:nvPr/>
        </p:nvSpPr>
        <p:spPr>
          <a:xfrm>
            <a:off x="1074974" y="5054340"/>
            <a:ext cx="5332435" cy="166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just"/>
            <a:r>
              <a:rPr lang="ru-RU" sz="105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 процедуры закупок осуществляются на веб-портале закупок, что обеспечивает прозрачное и открытое взаимодействие с поставщиками товаров, работ и услуг</a:t>
            </a:r>
          </a:p>
          <a:p>
            <a:endParaRPr lang="ru-RU" sz="1050" dirty="0">
              <a:solidFill>
                <a:srgbClr val="1A35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Shape 14">
            <a:extLst>
              <a:ext uri="{FF2B5EF4-FFF2-40B4-BE49-F238E27FC236}">
                <a16:creationId xmlns:a16="http://schemas.microsoft.com/office/drawing/2014/main" id="{AB5D0D60-A0D8-A035-C0DC-AB9AFC7A6D25}"/>
              </a:ext>
            </a:extLst>
          </p:cNvPr>
          <p:cNvSpPr/>
          <p:nvPr/>
        </p:nvSpPr>
        <p:spPr>
          <a:xfrm>
            <a:off x="677144" y="4945135"/>
            <a:ext cx="250349" cy="250349"/>
          </a:xfrm>
          <a:custGeom>
            <a:avLst/>
            <a:gdLst/>
            <a:ahLst/>
            <a:cxnLst/>
            <a:rect l="l" t="t" r="r" b="b"/>
            <a:pathLst>
              <a:path w="250349" h="250349">
                <a:moveTo>
                  <a:pt x="172066" y="136910"/>
                </a:moveTo>
                <a:lnTo>
                  <a:pt x="78723" y="136910"/>
                </a:lnTo>
                <a:cubicBezTo>
                  <a:pt x="80141" y="168448"/>
                  <a:pt x="87133" y="197492"/>
                  <a:pt x="97059" y="218762"/>
                </a:cubicBezTo>
                <a:cubicBezTo>
                  <a:pt x="102633" y="230742"/>
                  <a:pt x="108648" y="239201"/>
                  <a:pt x="114222" y="244384"/>
                </a:cubicBezTo>
                <a:cubicBezTo>
                  <a:pt x="119698" y="249518"/>
                  <a:pt x="123463" y="250349"/>
                  <a:pt x="125419" y="250349"/>
                </a:cubicBezTo>
                <a:cubicBezTo>
                  <a:pt x="127375" y="250349"/>
                  <a:pt x="131140" y="249518"/>
                  <a:pt x="136616" y="244384"/>
                </a:cubicBezTo>
                <a:cubicBezTo>
                  <a:pt x="142190" y="239201"/>
                  <a:pt x="148205" y="230693"/>
                  <a:pt x="153779" y="218762"/>
                </a:cubicBezTo>
                <a:cubicBezTo>
                  <a:pt x="163705" y="197492"/>
                  <a:pt x="170697" y="168448"/>
                  <a:pt x="172115" y="136910"/>
                </a:cubicBezTo>
                <a:close/>
                <a:moveTo>
                  <a:pt x="78674" y="113439"/>
                </a:moveTo>
                <a:lnTo>
                  <a:pt x="172017" y="113439"/>
                </a:lnTo>
                <a:cubicBezTo>
                  <a:pt x="170648" y="81901"/>
                  <a:pt x="163656" y="52857"/>
                  <a:pt x="153730" y="31587"/>
                </a:cubicBezTo>
                <a:cubicBezTo>
                  <a:pt x="148156" y="19656"/>
                  <a:pt x="142142" y="11148"/>
                  <a:pt x="136567" y="5965"/>
                </a:cubicBezTo>
                <a:cubicBezTo>
                  <a:pt x="131091" y="831"/>
                  <a:pt x="127326" y="0"/>
                  <a:pt x="125370" y="0"/>
                </a:cubicBezTo>
                <a:cubicBezTo>
                  <a:pt x="123414" y="0"/>
                  <a:pt x="119649" y="831"/>
                  <a:pt x="114173" y="5965"/>
                </a:cubicBezTo>
                <a:cubicBezTo>
                  <a:pt x="108599" y="11148"/>
                  <a:pt x="102584" y="19656"/>
                  <a:pt x="97010" y="31587"/>
                </a:cubicBezTo>
                <a:cubicBezTo>
                  <a:pt x="87084" y="52857"/>
                  <a:pt x="80092" y="81901"/>
                  <a:pt x="78674" y="113439"/>
                </a:cubicBezTo>
                <a:close/>
                <a:moveTo>
                  <a:pt x="55204" y="113439"/>
                </a:moveTo>
                <a:cubicBezTo>
                  <a:pt x="56915" y="71584"/>
                  <a:pt x="67721" y="32712"/>
                  <a:pt x="83515" y="7188"/>
                </a:cubicBezTo>
                <a:cubicBezTo>
                  <a:pt x="38481" y="23128"/>
                  <a:pt x="5330" y="64152"/>
                  <a:pt x="733" y="113439"/>
                </a:cubicBezTo>
                <a:lnTo>
                  <a:pt x="55204" y="113439"/>
                </a:lnTo>
                <a:close/>
                <a:moveTo>
                  <a:pt x="733" y="136910"/>
                </a:moveTo>
                <a:cubicBezTo>
                  <a:pt x="5330" y="186197"/>
                  <a:pt x="38481" y="227221"/>
                  <a:pt x="83515" y="243161"/>
                </a:cubicBezTo>
                <a:cubicBezTo>
                  <a:pt x="67721" y="217637"/>
                  <a:pt x="56915" y="178765"/>
                  <a:pt x="55204" y="136910"/>
                </a:cubicBezTo>
                <a:lnTo>
                  <a:pt x="733" y="136910"/>
                </a:lnTo>
                <a:close/>
                <a:moveTo>
                  <a:pt x="195536" y="136910"/>
                </a:moveTo>
                <a:cubicBezTo>
                  <a:pt x="193825" y="178765"/>
                  <a:pt x="183019" y="217637"/>
                  <a:pt x="167225" y="243161"/>
                </a:cubicBezTo>
                <a:cubicBezTo>
                  <a:pt x="212259" y="227172"/>
                  <a:pt x="245411" y="186197"/>
                  <a:pt x="250007" y="136910"/>
                </a:cubicBezTo>
                <a:lnTo>
                  <a:pt x="195536" y="136910"/>
                </a:lnTo>
                <a:close/>
                <a:moveTo>
                  <a:pt x="250007" y="113439"/>
                </a:moveTo>
                <a:cubicBezTo>
                  <a:pt x="245411" y="64152"/>
                  <a:pt x="212259" y="23128"/>
                  <a:pt x="167225" y="7188"/>
                </a:cubicBezTo>
                <a:cubicBezTo>
                  <a:pt x="183019" y="32712"/>
                  <a:pt x="193825" y="71584"/>
                  <a:pt x="195536" y="113439"/>
                </a:cubicBezTo>
                <a:lnTo>
                  <a:pt x="250007" y="113439"/>
                </a:lnTo>
                <a:close/>
              </a:path>
            </a:pathLst>
          </a:custGeom>
          <a:solidFill>
            <a:srgbClr val="45ACFB"/>
          </a:solidFill>
          <a:ln/>
        </p:spPr>
      </p:sp>
      <p:sp>
        <p:nvSpPr>
          <p:cNvPr id="62" name="Shape 13">
            <a:extLst>
              <a:ext uri="{FF2B5EF4-FFF2-40B4-BE49-F238E27FC236}">
                <a16:creationId xmlns:a16="http://schemas.microsoft.com/office/drawing/2014/main" id="{BE8047A1-A654-CF20-B5D4-68A51EA075C2}"/>
              </a:ext>
            </a:extLst>
          </p:cNvPr>
          <p:cNvSpPr/>
          <p:nvPr/>
        </p:nvSpPr>
        <p:spPr>
          <a:xfrm>
            <a:off x="542727" y="5490986"/>
            <a:ext cx="6337910" cy="631510"/>
          </a:xfrm>
          <a:prstGeom prst="roundRect">
            <a:avLst>
              <a:gd name="adj" fmla="val 6299"/>
            </a:avLst>
          </a:prstGeom>
          <a:gradFill flip="none" rotWithShape="1">
            <a:gsLst>
              <a:gs pos="0">
                <a:srgbClr val="2B6CB0">
                  <a:alpha val="5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 w="12700">
            <a:solidFill>
              <a:srgbClr val="2B6CB0">
                <a:alpha val="10196"/>
              </a:srgbClr>
            </a:solidFill>
            <a:prstDash val="solid"/>
          </a:ln>
        </p:spPr>
      </p:sp>
      <p:sp>
        <p:nvSpPr>
          <p:cNvPr id="63" name="Text 15">
            <a:extLst>
              <a:ext uri="{FF2B5EF4-FFF2-40B4-BE49-F238E27FC236}">
                <a16:creationId xmlns:a16="http://schemas.microsoft.com/office/drawing/2014/main" id="{57B0393D-13EB-EE18-D303-E7298120B531}"/>
              </a:ext>
            </a:extLst>
          </p:cNvPr>
          <p:cNvSpPr/>
          <p:nvPr/>
        </p:nvSpPr>
        <p:spPr>
          <a:xfrm>
            <a:off x="1044935" y="5685949"/>
            <a:ext cx="5822637" cy="359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just"/>
            <a:r>
              <a:rPr lang="ru-RU" sz="105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Контроль за соблюдением установленных процедур и правил проведения государственных закупок в Фонде осуществляется Департаментом  внутреннего государственного аудита Комитета внутреннего государственного аудита  Министерства финансов РК </a:t>
            </a:r>
          </a:p>
          <a:p>
            <a:endParaRPr lang="ru-RU" sz="1050" dirty="0">
              <a:solidFill>
                <a:srgbClr val="1A35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Shape 40">
            <a:extLst>
              <a:ext uri="{FF2B5EF4-FFF2-40B4-BE49-F238E27FC236}">
                <a16:creationId xmlns:a16="http://schemas.microsoft.com/office/drawing/2014/main" id="{A5CA3969-7662-08AA-B3E3-D567346C3BF6}"/>
              </a:ext>
            </a:extLst>
          </p:cNvPr>
          <p:cNvSpPr/>
          <p:nvPr/>
        </p:nvSpPr>
        <p:spPr>
          <a:xfrm>
            <a:off x="676701" y="2767941"/>
            <a:ext cx="270025" cy="270025"/>
          </a:xfrm>
          <a:custGeom>
            <a:avLst/>
            <a:gdLst/>
            <a:ahLst/>
            <a:cxnLst/>
            <a:rect l="l" t="t" r="r" b="b"/>
            <a:pathLst>
              <a:path w="143647" h="143647">
                <a:moveTo>
                  <a:pt x="71823" y="143647"/>
                </a:moveTo>
                <a:cubicBezTo>
                  <a:pt x="111464" y="143647"/>
                  <a:pt x="143647" y="111464"/>
                  <a:pt x="143647" y="71823"/>
                </a:cubicBezTo>
                <a:cubicBezTo>
                  <a:pt x="143647" y="32183"/>
                  <a:pt x="111464" y="0"/>
                  <a:pt x="71823" y="0"/>
                </a:cubicBezTo>
                <a:cubicBezTo>
                  <a:pt x="32183" y="0"/>
                  <a:pt x="0" y="32183"/>
                  <a:pt x="0" y="71823"/>
                </a:cubicBezTo>
                <a:cubicBezTo>
                  <a:pt x="0" y="111464"/>
                  <a:pt x="32183" y="143647"/>
                  <a:pt x="71823" y="143647"/>
                </a:cubicBezTo>
                <a:close/>
                <a:moveTo>
                  <a:pt x="95503" y="59675"/>
                </a:moveTo>
                <a:lnTo>
                  <a:pt x="73058" y="95587"/>
                </a:lnTo>
                <a:cubicBezTo>
                  <a:pt x="71879" y="97466"/>
                  <a:pt x="69859" y="98645"/>
                  <a:pt x="67643" y="98757"/>
                </a:cubicBezTo>
                <a:cubicBezTo>
                  <a:pt x="65427" y="98869"/>
                  <a:pt x="63294" y="97859"/>
                  <a:pt x="61976" y="96064"/>
                </a:cubicBezTo>
                <a:lnTo>
                  <a:pt x="48509" y="78108"/>
                </a:lnTo>
                <a:cubicBezTo>
                  <a:pt x="46264" y="75134"/>
                  <a:pt x="46882" y="70925"/>
                  <a:pt x="49855" y="68681"/>
                </a:cubicBezTo>
                <a:cubicBezTo>
                  <a:pt x="52829" y="66437"/>
                  <a:pt x="57038" y="67054"/>
                  <a:pt x="59282" y="70028"/>
                </a:cubicBezTo>
                <a:lnTo>
                  <a:pt x="66857" y="80128"/>
                </a:lnTo>
                <a:lnTo>
                  <a:pt x="84084" y="52549"/>
                </a:lnTo>
                <a:cubicBezTo>
                  <a:pt x="86048" y="49407"/>
                  <a:pt x="90200" y="48425"/>
                  <a:pt x="93370" y="50417"/>
                </a:cubicBezTo>
                <a:cubicBezTo>
                  <a:pt x="96541" y="52409"/>
                  <a:pt x="97494" y="56533"/>
                  <a:pt x="95503" y="59703"/>
                </a:cubicBezTo>
                <a:close/>
              </a:path>
            </a:pathLst>
          </a:custGeom>
          <a:solidFill>
            <a:srgbClr val="1A355D"/>
          </a:solidFill>
          <a:ln/>
        </p:spPr>
        <p:txBody>
          <a:bodyPr/>
          <a:lstStyle/>
          <a:p>
            <a:endParaRPr lang="ru-KZ" dirty="0"/>
          </a:p>
        </p:txBody>
      </p:sp>
      <p:sp>
        <p:nvSpPr>
          <p:cNvPr id="65" name="Shape 48">
            <a:extLst>
              <a:ext uri="{FF2B5EF4-FFF2-40B4-BE49-F238E27FC236}">
                <a16:creationId xmlns:a16="http://schemas.microsoft.com/office/drawing/2014/main" id="{A812144D-9E94-90B7-9D48-0001AA34B1A5}"/>
              </a:ext>
            </a:extLst>
          </p:cNvPr>
          <p:cNvSpPr/>
          <p:nvPr/>
        </p:nvSpPr>
        <p:spPr>
          <a:xfrm>
            <a:off x="662352" y="5667008"/>
            <a:ext cx="257739" cy="266837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85725" y="0"/>
                </a:moveTo>
                <a:cubicBezTo>
                  <a:pt x="87265" y="0"/>
                  <a:pt x="88806" y="335"/>
                  <a:pt x="90212" y="971"/>
                </a:cubicBezTo>
                <a:lnTo>
                  <a:pt x="153300" y="27727"/>
                </a:lnTo>
                <a:cubicBezTo>
                  <a:pt x="160667" y="30841"/>
                  <a:pt x="166159" y="38107"/>
                  <a:pt x="166126" y="46881"/>
                </a:cubicBezTo>
                <a:cubicBezTo>
                  <a:pt x="165958" y="80099"/>
                  <a:pt x="152296" y="140877"/>
                  <a:pt x="94599" y="168503"/>
                </a:cubicBezTo>
                <a:cubicBezTo>
                  <a:pt x="89007" y="171182"/>
                  <a:pt x="82510" y="171182"/>
                  <a:pt x="76918" y="168503"/>
                </a:cubicBezTo>
                <a:cubicBezTo>
                  <a:pt x="19188" y="140877"/>
                  <a:pt x="5559" y="80099"/>
                  <a:pt x="5391" y="46881"/>
                </a:cubicBezTo>
                <a:cubicBezTo>
                  <a:pt x="5358" y="38107"/>
                  <a:pt x="10850" y="30841"/>
                  <a:pt x="18217" y="27727"/>
                </a:cubicBezTo>
                <a:lnTo>
                  <a:pt x="81271" y="971"/>
                </a:lnTo>
                <a:cubicBezTo>
                  <a:pt x="82678" y="335"/>
                  <a:pt x="84185" y="0"/>
                  <a:pt x="85725" y="0"/>
                </a:cubicBezTo>
                <a:close/>
                <a:moveTo>
                  <a:pt x="85725" y="22369"/>
                </a:moveTo>
                <a:lnTo>
                  <a:pt x="85725" y="148981"/>
                </a:lnTo>
                <a:cubicBezTo>
                  <a:pt x="131936" y="126612"/>
                  <a:pt x="144360" y="77052"/>
                  <a:pt x="144661" y="47383"/>
                </a:cubicBezTo>
                <a:lnTo>
                  <a:pt x="85725" y="22402"/>
                </a:lnTo>
                <a:lnTo>
                  <a:pt x="85725" y="22402"/>
                </a:lnTo>
                <a:close/>
              </a:path>
            </a:pathLst>
          </a:custGeom>
          <a:solidFill>
            <a:srgbClr val="67C1DF"/>
          </a:solidFill>
          <a:ln/>
        </p:spPr>
      </p:sp>
      <p:sp>
        <p:nvSpPr>
          <p:cNvPr id="69" name="Shape 24">
            <a:extLst>
              <a:ext uri="{FF2B5EF4-FFF2-40B4-BE49-F238E27FC236}">
                <a16:creationId xmlns:a16="http://schemas.microsoft.com/office/drawing/2014/main" id="{BCA87B4C-3BE1-3F06-6FAD-46E10F20ED31}"/>
              </a:ext>
            </a:extLst>
          </p:cNvPr>
          <p:cNvSpPr/>
          <p:nvPr/>
        </p:nvSpPr>
        <p:spPr>
          <a:xfrm>
            <a:off x="7418073" y="2695373"/>
            <a:ext cx="4433896" cy="768828"/>
          </a:xfrm>
          <a:prstGeom prst="roundRect">
            <a:avLst>
              <a:gd name="adj" fmla="val 15385"/>
            </a:avLst>
          </a:prstGeom>
          <a:solidFill>
            <a:srgbClr val="FFFFFF">
              <a:alpha val="10196"/>
            </a:srgbClr>
          </a:solidFill>
          <a:ln/>
        </p:spPr>
      </p:sp>
      <p:sp>
        <p:nvSpPr>
          <p:cNvPr id="70" name="Text 25">
            <a:extLst>
              <a:ext uri="{FF2B5EF4-FFF2-40B4-BE49-F238E27FC236}">
                <a16:creationId xmlns:a16="http://schemas.microsoft.com/office/drawing/2014/main" id="{1DA5F5A4-95E1-492B-EBAD-5B8F723B436B}"/>
              </a:ext>
            </a:extLst>
          </p:cNvPr>
          <p:cNvSpPr/>
          <p:nvPr/>
        </p:nvSpPr>
        <p:spPr>
          <a:xfrm>
            <a:off x="7701426" y="2865000"/>
            <a:ext cx="4681826" cy="4673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ru-RU" sz="11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из них </a:t>
            </a:r>
          </a:p>
          <a:p>
            <a:r>
              <a:rPr lang="ru-RU" sz="11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у отечественных поставщиков </a:t>
            </a:r>
          </a:p>
          <a:p>
            <a:pPr>
              <a:lnSpc>
                <a:spcPct val="150000"/>
              </a:lnSpc>
            </a:pPr>
            <a:r>
              <a:rPr lang="ru-RU" sz="14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969</a:t>
            </a:r>
            <a:r>
              <a:rPr lang="ru-RU" sz="1400" dirty="0">
                <a:solidFill>
                  <a:schemeClr val="accent4">
                    <a:lumMod val="40000"/>
                    <a:lumOff val="60000"/>
                  </a:scheme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</a:t>
            </a:r>
            <a:r>
              <a:rPr lang="ru-RU" sz="14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млн. тенге</a:t>
            </a:r>
          </a:p>
        </p:txBody>
      </p:sp>
      <p:sp>
        <p:nvSpPr>
          <p:cNvPr id="71" name="Shape 24">
            <a:extLst>
              <a:ext uri="{FF2B5EF4-FFF2-40B4-BE49-F238E27FC236}">
                <a16:creationId xmlns:a16="http://schemas.microsoft.com/office/drawing/2014/main" id="{A75292BE-38C8-2A44-517C-A3FADFB0F9D0}"/>
              </a:ext>
            </a:extLst>
          </p:cNvPr>
          <p:cNvSpPr/>
          <p:nvPr/>
        </p:nvSpPr>
        <p:spPr>
          <a:xfrm>
            <a:off x="7418073" y="3592478"/>
            <a:ext cx="4433896" cy="768828"/>
          </a:xfrm>
          <a:prstGeom prst="roundRect">
            <a:avLst>
              <a:gd name="adj" fmla="val 15385"/>
            </a:avLst>
          </a:prstGeom>
          <a:solidFill>
            <a:srgbClr val="FFFFFF">
              <a:alpha val="10196"/>
            </a:srgbClr>
          </a:solidFill>
          <a:ln/>
        </p:spPr>
      </p:sp>
      <p:sp>
        <p:nvSpPr>
          <p:cNvPr id="72" name="Text 25">
            <a:extLst>
              <a:ext uri="{FF2B5EF4-FFF2-40B4-BE49-F238E27FC236}">
                <a16:creationId xmlns:a16="http://schemas.microsoft.com/office/drawing/2014/main" id="{F1B53C9E-1E5D-7E59-2113-632AC2612CBC}"/>
              </a:ext>
            </a:extLst>
          </p:cNvPr>
          <p:cNvSpPr/>
          <p:nvPr/>
        </p:nvSpPr>
        <p:spPr>
          <a:xfrm>
            <a:off x="7701426" y="3762105"/>
            <a:ext cx="4681826" cy="4673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ru-RU" sz="11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 общей долей </a:t>
            </a:r>
          </a:p>
          <a:p>
            <a:r>
              <a:rPr lang="ru-RU" sz="11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местного содержания </a:t>
            </a:r>
          </a:p>
          <a:p>
            <a:pPr>
              <a:lnSpc>
                <a:spcPct val="150000"/>
              </a:lnSpc>
            </a:pPr>
            <a:r>
              <a:rPr lang="ru-RU" sz="14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99,9</a:t>
            </a:r>
            <a:r>
              <a:rPr lang="en-US" sz="1400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%</a:t>
            </a:r>
            <a:endParaRPr lang="ru-RU" sz="1400" dirty="0">
              <a:solidFill>
                <a:srgbClr val="FFFFFF"/>
              </a:solidFill>
              <a:latin typeface="MiSans" pitchFamily="34" charset="0"/>
              <a:ea typeface="MiSans" pitchFamily="34" charset="-122"/>
              <a:cs typeface="MiSans" pitchFamily="34" charset="-120"/>
            </a:endParaRPr>
          </a:p>
        </p:txBody>
      </p:sp>
      <p:sp>
        <p:nvSpPr>
          <p:cNvPr id="40" name="Text 2">
            <a:extLst>
              <a:ext uri="{FF2B5EF4-FFF2-40B4-BE49-F238E27FC236}">
                <a16:creationId xmlns:a16="http://schemas.microsoft.com/office/drawing/2014/main" id="{1160354E-2107-4ED1-B5CA-081D5240B467}"/>
              </a:ext>
            </a:extLst>
          </p:cNvPr>
          <p:cNvSpPr/>
          <p:nvPr/>
        </p:nvSpPr>
        <p:spPr>
          <a:xfrm>
            <a:off x="858873" y="356117"/>
            <a:ext cx="109632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b="1" kern="0" spc="53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РАЗДЕЛ 0</a:t>
            </a:r>
            <a:r>
              <a:rPr lang="ru-RU" sz="1000" b="1" kern="0" spc="53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3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:a16="http://schemas.microsoft.com/office/drawing/2014/main" id="{B8D81ED9-1062-479D-AACE-79545EDA8E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68764" y="1000399"/>
            <a:ext cx="7278080" cy="5495961"/>
          </a:xfrm>
          <a:solidFill>
            <a:schemeClr val="accent6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txBody>
          <a:bodyPr numCol="2" spcCol="180000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15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50" b="1" dirty="0">
                <a:solidFill>
                  <a:srgbClr val="2B6C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Политика в области устойчивого развития </a:t>
            </a:r>
            <a:r>
              <a:rPr lang="ru-RU" sz="115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Фонда утверждена</a:t>
            </a:r>
            <a:r>
              <a:rPr lang="ru-RU" sz="115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5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решением Совета директоров от 18.12.2025 г. </a:t>
            </a:r>
            <a:r>
              <a:rPr lang="ru-RU" sz="1000" i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(размещена на сайте </a:t>
            </a:r>
            <a:r>
              <a:rPr lang="en-US" sz="1000" i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gfss.kz</a:t>
            </a:r>
            <a:r>
              <a:rPr lang="ru-RU" sz="1000" i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раздел «Устойчивое развитие»)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ru-RU" sz="400" i="1" dirty="0">
              <a:solidFill>
                <a:srgbClr val="1A35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15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Задачи:</a:t>
            </a:r>
          </a:p>
          <a:p>
            <a:pPr marL="171450" indent="-17145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ru-RU" sz="115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интеграция принципов устойчивого развития в деятельность Фонда</a:t>
            </a:r>
          </a:p>
          <a:p>
            <a:pPr marL="171450" indent="-17145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ru-RU" sz="115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анализ деятельности и контроль рисков в экологической, социальной и экономической составляющих устойчивого развития</a:t>
            </a:r>
          </a:p>
          <a:p>
            <a:pPr marL="171450" indent="-17145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ru-RU" sz="115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создание механизмов эффективного взаимодействия Фонда с заинтересованными сторонами, включая регулярное информирование о результатах деятельности в области устойчивого развития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ru-RU" sz="400" dirty="0">
              <a:solidFill>
                <a:srgbClr val="1A35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15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Определены и закреплены роли, компетенция, ответственность органов и всех работников за реализацию принципов и стандартов в области устойчивого развития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ru-RU" sz="400" dirty="0">
              <a:solidFill>
                <a:srgbClr val="1A35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15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Стратегическое руководство и контроль за внедрением устойчивого развития осуществляет Совет директоров Фонда.  </a:t>
            </a:r>
          </a:p>
          <a:p>
            <a:pPr indent="177800" algn="just">
              <a:lnSpc>
                <a:spcPct val="100000"/>
              </a:lnSpc>
              <a:spcBef>
                <a:spcPts val="0"/>
              </a:spcBef>
            </a:pPr>
            <a:endParaRPr lang="ru-RU" sz="400" dirty="0">
              <a:solidFill>
                <a:srgbClr val="1A35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15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Вопросы устойчивого развития делегированы Комитету по стратегическому развитию при Совете директоров Фонда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ru-RU" sz="400" dirty="0">
              <a:solidFill>
                <a:srgbClr val="1A35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15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Правление обеспечивает формирование надлежащей системы в области устойчивого развития и ее внедрение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br>
              <a:rPr lang="ru-RU" sz="11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100" dirty="0">
              <a:solidFill>
                <a:srgbClr val="1A35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ru-RU" sz="1100" dirty="0">
              <a:solidFill>
                <a:srgbClr val="1A35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ru-RU" sz="1100" dirty="0">
              <a:solidFill>
                <a:srgbClr val="1A35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ru-RU" sz="1100" dirty="0">
              <a:solidFill>
                <a:srgbClr val="1A35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ru-RU" sz="1100" dirty="0">
              <a:solidFill>
                <a:srgbClr val="1A35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ru-RU" sz="1100" dirty="0">
              <a:solidFill>
                <a:srgbClr val="1A35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ru-RU" sz="1100" dirty="0">
              <a:solidFill>
                <a:srgbClr val="1A35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ru-RU" sz="1100" dirty="0">
              <a:solidFill>
                <a:srgbClr val="1A35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50" b="1" dirty="0">
                <a:solidFill>
                  <a:srgbClr val="2B6C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 мероприятий по реализации Политики в области устойчивого развития на 2026-2027 гг. </a:t>
            </a:r>
            <a:r>
              <a:rPr lang="ru-RU" sz="1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утвержден Советом директоров Фонда </a:t>
            </a:r>
            <a:r>
              <a:rPr lang="ru-RU" sz="1000" i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(протокол №4 от 16.03.2026 г.)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ru-RU" sz="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Координатор по вопросам устойчивого развития в Фонде - Департамент стратегического развития и методологии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ru-RU" sz="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1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Карта стейкхолдеров на 2026-2028 </a:t>
            </a:r>
            <a:r>
              <a:rPr lang="ru-RU" sz="11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гг. утверждена Правлением Фонда</a:t>
            </a:r>
            <a:r>
              <a:rPr lang="ru-RU" sz="1000" i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(протокол №36 от 5.12.2025 г.)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ru-RU" sz="400" i="1" dirty="0">
              <a:solidFill>
                <a:srgbClr val="1A35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</a:pPr>
            <a:r>
              <a:rPr lang="ru-RU" sz="1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Фонд определил две группы заинтересованных сторон в зависимости от области воздействия: </a:t>
            </a:r>
            <a:r>
              <a:rPr lang="ru-RU" sz="115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внутренние и внешние стейкхолдеры, </a:t>
            </a:r>
            <a:r>
              <a:rPr lang="ru-RU" sz="1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исходя из степени их влияния на Фонд и степени заинтересованности в деятельности Фонда. </a:t>
            </a:r>
          </a:p>
          <a:p>
            <a:pPr algn="just">
              <a:spcBef>
                <a:spcPts val="0"/>
              </a:spcBef>
            </a:pPr>
            <a:endParaRPr lang="ru-RU" sz="5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</a:pPr>
            <a:r>
              <a:rPr lang="ru-RU" sz="1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Карта позволяет систематизировать и визуализировать информацию об окружении Фонда для построения адекватной стратегии работы с каждым из стейкхолдеров </a:t>
            </a:r>
            <a:r>
              <a:rPr lang="ru-RU" sz="1150" i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(Карта размещена на сайте </a:t>
            </a:r>
            <a:r>
              <a:rPr lang="en-US" sz="1150" i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gfss.kz</a:t>
            </a:r>
            <a:r>
              <a:rPr lang="ru-RU" sz="1150" i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раздел «Устойчивое развитие).  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ru-RU" sz="400" i="1" dirty="0">
              <a:solidFill>
                <a:srgbClr val="002060"/>
              </a:solidFill>
            </a:endParaRPr>
          </a:p>
          <a:p>
            <a:pPr algn="just">
              <a:spcBef>
                <a:spcPts val="0"/>
              </a:spcBef>
            </a:pPr>
            <a:r>
              <a:rPr lang="ru-RU" sz="1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области взаимодействия со стейкхолдерами:  </a:t>
            </a:r>
          </a:p>
          <a:p>
            <a:pPr marL="349250" indent="-17145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Стратегическое планирование </a:t>
            </a:r>
          </a:p>
          <a:p>
            <a:pPr marL="349250" indent="-17145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Финансовая деятельность  </a:t>
            </a:r>
          </a:p>
          <a:p>
            <a:pPr marL="349250" indent="-17145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проектами </a:t>
            </a:r>
          </a:p>
          <a:p>
            <a:pPr marL="349250" indent="-17145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Законотворчество</a:t>
            </a:r>
          </a:p>
          <a:p>
            <a:pPr marL="349250" indent="-17145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Операционная деятельность </a:t>
            </a:r>
          </a:p>
          <a:p>
            <a:pPr marL="349250" indent="-17145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Поставка товаров, работ и услуг </a:t>
            </a:r>
          </a:p>
          <a:p>
            <a:pPr marL="349250" indent="-17145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ru-RU" sz="1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СМИ</a:t>
            </a:r>
          </a:p>
          <a:p>
            <a:pPr algn="just">
              <a:spcBef>
                <a:spcPts val="0"/>
              </a:spcBef>
            </a:pPr>
            <a:endParaRPr lang="ru-RU" sz="11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</a:pPr>
            <a:endParaRPr lang="ru-KZ" sz="11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ru-RU" sz="11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ru-RU" sz="11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KZ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hape 0">
            <a:extLst>
              <a:ext uri="{FF2B5EF4-FFF2-40B4-BE49-F238E27FC236}">
                <a16:creationId xmlns:a16="http://schemas.microsoft.com/office/drawing/2014/main" id="{C74F29E2-02F4-8AC9-B3A2-D983F0BD3269}"/>
              </a:ext>
            </a:extLst>
          </p:cNvPr>
          <p:cNvSpPr/>
          <p:nvPr/>
        </p:nvSpPr>
        <p:spPr>
          <a:xfrm>
            <a:off x="366677" y="283667"/>
            <a:ext cx="385011" cy="440012"/>
          </a:xfrm>
          <a:prstGeom prst="roundRect">
            <a:avLst>
              <a:gd name="adj" fmla="val 28571"/>
            </a:avLst>
          </a:prstGeom>
          <a:gradFill flip="none" rotWithShape="1">
            <a:gsLst>
              <a:gs pos="0">
                <a:srgbClr val="1A365D"/>
              </a:gs>
              <a:gs pos="100000">
                <a:srgbClr val="2B6CB0"/>
              </a:gs>
            </a:gsLst>
            <a:lin ang="2700000" scaled="1"/>
          </a:gradFill>
          <a:ln/>
          <a:effectLst>
            <a:outerShdw blurRad="137504" dist="91669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D15DAC99-80B0-6DDD-2AD2-334103E2ADC9}"/>
              </a:ext>
            </a:extLst>
          </p:cNvPr>
          <p:cNvSpPr/>
          <p:nvPr/>
        </p:nvSpPr>
        <p:spPr>
          <a:xfrm>
            <a:off x="467728" y="412003"/>
            <a:ext cx="183338" cy="183338"/>
          </a:xfrm>
          <a:custGeom>
            <a:avLst/>
            <a:gdLst/>
            <a:ahLst/>
            <a:cxnLst/>
            <a:rect l="l" t="t" r="r" b="b"/>
            <a:pathLst>
              <a:path w="183338" h="183338">
                <a:moveTo>
                  <a:pt x="126009" y="100263"/>
                </a:moveTo>
                <a:lnTo>
                  <a:pt x="57651" y="100263"/>
                </a:lnTo>
                <a:cubicBezTo>
                  <a:pt x="58690" y="123359"/>
                  <a:pt x="63810" y="144630"/>
                  <a:pt x="71079" y="160206"/>
                </a:cubicBezTo>
                <a:cubicBezTo>
                  <a:pt x="75162" y="168979"/>
                  <a:pt x="79566" y="175174"/>
                  <a:pt x="83648" y="178970"/>
                </a:cubicBezTo>
                <a:cubicBezTo>
                  <a:pt x="87659" y="182730"/>
                  <a:pt x="90416" y="183338"/>
                  <a:pt x="91848" y="183338"/>
                </a:cubicBezTo>
                <a:cubicBezTo>
                  <a:pt x="93281" y="183338"/>
                  <a:pt x="96038" y="182730"/>
                  <a:pt x="100048" y="178970"/>
                </a:cubicBezTo>
                <a:cubicBezTo>
                  <a:pt x="104130" y="175174"/>
                  <a:pt x="108535" y="168943"/>
                  <a:pt x="112617" y="160206"/>
                </a:cubicBezTo>
                <a:cubicBezTo>
                  <a:pt x="119886" y="144630"/>
                  <a:pt x="125007" y="123359"/>
                  <a:pt x="126045" y="100263"/>
                </a:cubicBezTo>
                <a:close/>
                <a:moveTo>
                  <a:pt x="57616" y="83075"/>
                </a:moveTo>
                <a:lnTo>
                  <a:pt x="125973" y="83075"/>
                </a:lnTo>
                <a:cubicBezTo>
                  <a:pt x="124971" y="59979"/>
                  <a:pt x="119850" y="38709"/>
                  <a:pt x="112581" y="23132"/>
                </a:cubicBezTo>
                <a:cubicBezTo>
                  <a:pt x="108499" y="14395"/>
                  <a:pt x="104095" y="8164"/>
                  <a:pt x="100013" y="4369"/>
                </a:cubicBezTo>
                <a:cubicBezTo>
                  <a:pt x="96002" y="609"/>
                  <a:pt x="93245" y="0"/>
                  <a:pt x="91812" y="0"/>
                </a:cubicBezTo>
                <a:cubicBezTo>
                  <a:pt x="90380" y="0"/>
                  <a:pt x="87623" y="609"/>
                  <a:pt x="83612" y="4369"/>
                </a:cubicBezTo>
                <a:cubicBezTo>
                  <a:pt x="79530" y="8164"/>
                  <a:pt x="75126" y="14395"/>
                  <a:pt x="71044" y="23132"/>
                </a:cubicBezTo>
                <a:cubicBezTo>
                  <a:pt x="63775" y="38709"/>
                  <a:pt x="58654" y="59979"/>
                  <a:pt x="57616" y="83075"/>
                </a:cubicBezTo>
                <a:close/>
                <a:moveTo>
                  <a:pt x="40428" y="83075"/>
                </a:moveTo>
                <a:cubicBezTo>
                  <a:pt x="41681" y="52423"/>
                  <a:pt x="49594" y="23956"/>
                  <a:pt x="61161" y="5264"/>
                </a:cubicBezTo>
                <a:cubicBezTo>
                  <a:pt x="28181" y="16937"/>
                  <a:pt x="3903" y="46980"/>
                  <a:pt x="537" y="83075"/>
                </a:cubicBezTo>
                <a:lnTo>
                  <a:pt x="40428" y="83075"/>
                </a:lnTo>
                <a:close/>
                <a:moveTo>
                  <a:pt x="537" y="100263"/>
                </a:moveTo>
                <a:cubicBezTo>
                  <a:pt x="3903" y="136358"/>
                  <a:pt x="28181" y="166401"/>
                  <a:pt x="61161" y="178075"/>
                </a:cubicBezTo>
                <a:cubicBezTo>
                  <a:pt x="49594" y="159383"/>
                  <a:pt x="41681" y="130915"/>
                  <a:pt x="40428" y="100263"/>
                </a:cubicBezTo>
                <a:lnTo>
                  <a:pt x="537" y="100263"/>
                </a:lnTo>
                <a:close/>
                <a:moveTo>
                  <a:pt x="143197" y="100263"/>
                </a:moveTo>
                <a:cubicBezTo>
                  <a:pt x="141944" y="130915"/>
                  <a:pt x="134030" y="159383"/>
                  <a:pt x="122464" y="178075"/>
                </a:cubicBezTo>
                <a:cubicBezTo>
                  <a:pt x="155444" y="166365"/>
                  <a:pt x="179722" y="136358"/>
                  <a:pt x="183088" y="100263"/>
                </a:cubicBezTo>
                <a:lnTo>
                  <a:pt x="143197" y="100263"/>
                </a:lnTo>
                <a:close/>
                <a:moveTo>
                  <a:pt x="183088" y="83075"/>
                </a:moveTo>
                <a:cubicBezTo>
                  <a:pt x="179722" y="46980"/>
                  <a:pt x="155444" y="16937"/>
                  <a:pt x="122464" y="5264"/>
                </a:cubicBezTo>
                <a:cubicBezTo>
                  <a:pt x="134030" y="23956"/>
                  <a:pt x="141944" y="52423"/>
                  <a:pt x="143197" y="83075"/>
                </a:cubicBezTo>
                <a:lnTo>
                  <a:pt x="183088" y="83075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2" name="Text 3">
            <a:extLst>
              <a:ext uri="{FF2B5EF4-FFF2-40B4-BE49-F238E27FC236}">
                <a16:creationId xmlns:a16="http://schemas.microsoft.com/office/drawing/2014/main" id="{4D0C18B1-8077-BADF-73F6-99B9B7232345}"/>
              </a:ext>
            </a:extLst>
          </p:cNvPr>
          <p:cNvSpPr/>
          <p:nvPr/>
        </p:nvSpPr>
        <p:spPr>
          <a:xfrm>
            <a:off x="806689" y="227301"/>
            <a:ext cx="11128638" cy="7333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ru-RU" sz="20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УСТОЙЧИВЫМ РАЗВИТИЕМ</a:t>
            </a:r>
          </a:p>
          <a:p>
            <a:pPr>
              <a:lnSpc>
                <a:spcPct val="90000"/>
              </a:lnSpc>
            </a:pPr>
            <a:r>
              <a:rPr lang="ru-RU" sz="20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>
                <a:solidFill>
                  <a:srgbClr val="4299E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04-1</a:t>
            </a:r>
            <a:r>
              <a:rPr lang="ru-RU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СТРАТЕГИЯ И РИСКИ</a:t>
            </a:r>
            <a:endParaRPr lang="ru-RU" sz="2000" b="1" dirty="0">
              <a:solidFill>
                <a:srgbClr val="1A35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hape 4">
            <a:extLst>
              <a:ext uri="{FF2B5EF4-FFF2-40B4-BE49-F238E27FC236}">
                <a16:creationId xmlns:a16="http://schemas.microsoft.com/office/drawing/2014/main" id="{2ADF9F92-0657-2154-FFCA-AAA1E4485430}"/>
              </a:ext>
            </a:extLst>
          </p:cNvPr>
          <p:cNvSpPr/>
          <p:nvPr/>
        </p:nvSpPr>
        <p:spPr>
          <a:xfrm>
            <a:off x="366677" y="885454"/>
            <a:ext cx="880024" cy="36668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4299E1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15" name="Text 55">
            <a:extLst>
              <a:ext uri="{FF2B5EF4-FFF2-40B4-BE49-F238E27FC236}">
                <a16:creationId xmlns:a16="http://schemas.microsoft.com/office/drawing/2014/main" id="{FF712072-3B96-8D2B-E019-33468FE3034A}"/>
              </a:ext>
            </a:extLst>
          </p:cNvPr>
          <p:cNvSpPr/>
          <p:nvPr/>
        </p:nvSpPr>
        <p:spPr>
          <a:xfrm>
            <a:off x="11653242" y="6496360"/>
            <a:ext cx="2286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27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2">
            <a:extLst>
              <a:ext uri="{FF2B5EF4-FFF2-40B4-BE49-F238E27FC236}">
                <a16:creationId xmlns:a16="http://schemas.microsoft.com/office/drawing/2014/main" id="{527A6954-32FC-46C7-BB5B-99AE4AC856A8}"/>
              </a:ext>
            </a:extLst>
          </p:cNvPr>
          <p:cNvSpPr/>
          <p:nvPr/>
        </p:nvSpPr>
        <p:spPr>
          <a:xfrm>
            <a:off x="366677" y="66228"/>
            <a:ext cx="109632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b="1" kern="0" spc="53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РАЗДЕЛ 0</a:t>
            </a:r>
            <a:r>
              <a:rPr lang="ru-RU" sz="1000" b="1" kern="0" spc="53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4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hape 25">
            <a:extLst>
              <a:ext uri="{FF2B5EF4-FFF2-40B4-BE49-F238E27FC236}">
                <a16:creationId xmlns:a16="http://schemas.microsoft.com/office/drawing/2014/main" id="{1F811A82-9B55-43D5-869C-8161A7147581}"/>
              </a:ext>
            </a:extLst>
          </p:cNvPr>
          <p:cNvSpPr/>
          <p:nvPr/>
        </p:nvSpPr>
        <p:spPr>
          <a:xfrm>
            <a:off x="458865" y="6407596"/>
            <a:ext cx="100013" cy="133350"/>
          </a:xfrm>
          <a:custGeom>
            <a:avLst/>
            <a:gdLst/>
            <a:ahLst/>
            <a:cxnLst/>
            <a:rect l="l" t="t" r="r" b="b"/>
            <a:pathLst>
              <a:path w="100013" h="133350">
                <a:moveTo>
                  <a:pt x="16669" y="0"/>
                </a:moveTo>
                <a:cubicBezTo>
                  <a:pt x="7475" y="0"/>
                  <a:pt x="0" y="7475"/>
                  <a:pt x="0" y="16669"/>
                </a:cubicBezTo>
                <a:lnTo>
                  <a:pt x="0" y="116681"/>
                </a:lnTo>
                <a:cubicBezTo>
                  <a:pt x="0" y="125875"/>
                  <a:pt x="7475" y="133350"/>
                  <a:pt x="16669" y="133350"/>
                </a:cubicBezTo>
                <a:lnTo>
                  <a:pt x="83344" y="133350"/>
                </a:lnTo>
                <a:cubicBezTo>
                  <a:pt x="92538" y="133350"/>
                  <a:pt x="100013" y="125875"/>
                  <a:pt x="100013" y="116681"/>
                </a:cubicBezTo>
                <a:lnTo>
                  <a:pt x="100013" y="16669"/>
                </a:lnTo>
                <a:cubicBezTo>
                  <a:pt x="100013" y="7475"/>
                  <a:pt x="92538" y="0"/>
                  <a:pt x="83344" y="0"/>
                </a:cubicBezTo>
                <a:lnTo>
                  <a:pt x="16669" y="0"/>
                </a:lnTo>
                <a:close/>
                <a:moveTo>
                  <a:pt x="45839" y="91678"/>
                </a:moveTo>
                <a:lnTo>
                  <a:pt x="54173" y="91678"/>
                </a:lnTo>
                <a:cubicBezTo>
                  <a:pt x="58783" y="91678"/>
                  <a:pt x="62508" y="95403"/>
                  <a:pt x="62508" y="100013"/>
                </a:cubicBezTo>
                <a:lnTo>
                  <a:pt x="62508" y="120848"/>
                </a:lnTo>
                <a:lnTo>
                  <a:pt x="37505" y="120848"/>
                </a:lnTo>
                <a:lnTo>
                  <a:pt x="37505" y="100013"/>
                </a:lnTo>
                <a:cubicBezTo>
                  <a:pt x="37505" y="95403"/>
                  <a:pt x="41229" y="91678"/>
                  <a:pt x="45839" y="91678"/>
                </a:cubicBezTo>
                <a:close/>
                <a:moveTo>
                  <a:pt x="25003" y="29170"/>
                </a:moveTo>
                <a:cubicBezTo>
                  <a:pt x="25003" y="26878"/>
                  <a:pt x="26878" y="25003"/>
                  <a:pt x="29170" y="25003"/>
                </a:cubicBezTo>
                <a:lnTo>
                  <a:pt x="37505" y="25003"/>
                </a:lnTo>
                <a:cubicBezTo>
                  <a:pt x="39797" y="25003"/>
                  <a:pt x="41672" y="26878"/>
                  <a:pt x="41672" y="29170"/>
                </a:cubicBezTo>
                <a:lnTo>
                  <a:pt x="41672" y="37505"/>
                </a:lnTo>
                <a:cubicBezTo>
                  <a:pt x="41672" y="39797"/>
                  <a:pt x="39797" y="41672"/>
                  <a:pt x="37505" y="41672"/>
                </a:cubicBezTo>
                <a:lnTo>
                  <a:pt x="29170" y="41672"/>
                </a:lnTo>
                <a:cubicBezTo>
                  <a:pt x="26878" y="41672"/>
                  <a:pt x="25003" y="39797"/>
                  <a:pt x="25003" y="37505"/>
                </a:cubicBezTo>
                <a:lnTo>
                  <a:pt x="25003" y="29170"/>
                </a:lnTo>
                <a:close/>
                <a:moveTo>
                  <a:pt x="62508" y="25003"/>
                </a:moveTo>
                <a:lnTo>
                  <a:pt x="70842" y="25003"/>
                </a:lnTo>
                <a:cubicBezTo>
                  <a:pt x="73134" y="25003"/>
                  <a:pt x="75009" y="26878"/>
                  <a:pt x="75009" y="29170"/>
                </a:cubicBezTo>
                <a:lnTo>
                  <a:pt x="75009" y="37505"/>
                </a:lnTo>
                <a:cubicBezTo>
                  <a:pt x="75009" y="39797"/>
                  <a:pt x="73134" y="41672"/>
                  <a:pt x="70842" y="41672"/>
                </a:cubicBezTo>
                <a:lnTo>
                  <a:pt x="62508" y="41672"/>
                </a:lnTo>
                <a:cubicBezTo>
                  <a:pt x="60216" y="41672"/>
                  <a:pt x="58341" y="39797"/>
                  <a:pt x="58341" y="37505"/>
                </a:cubicBezTo>
                <a:lnTo>
                  <a:pt x="58341" y="29170"/>
                </a:lnTo>
                <a:cubicBezTo>
                  <a:pt x="58341" y="26878"/>
                  <a:pt x="60216" y="25003"/>
                  <a:pt x="62508" y="25003"/>
                </a:cubicBezTo>
                <a:close/>
                <a:moveTo>
                  <a:pt x="25003" y="62508"/>
                </a:moveTo>
                <a:cubicBezTo>
                  <a:pt x="25003" y="60216"/>
                  <a:pt x="26878" y="58341"/>
                  <a:pt x="29170" y="58341"/>
                </a:cubicBezTo>
                <a:lnTo>
                  <a:pt x="37505" y="58341"/>
                </a:lnTo>
                <a:cubicBezTo>
                  <a:pt x="39797" y="58341"/>
                  <a:pt x="41672" y="60216"/>
                  <a:pt x="41672" y="62508"/>
                </a:cubicBezTo>
                <a:lnTo>
                  <a:pt x="41672" y="70842"/>
                </a:lnTo>
                <a:cubicBezTo>
                  <a:pt x="41672" y="73134"/>
                  <a:pt x="39797" y="75009"/>
                  <a:pt x="37505" y="75009"/>
                </a:cubicBezTo>
                <a:lnTo>
                  <a:pt x="29170" y="75009"/>
                </a:lnTo>
                <a:cubicBezTo>
                  <a:pt x="26878" y="75009"/>
                  <a:pt x="25003" y="73134"/>
                  <a:pt x="25003" y="70842"/>
                </a:cubicBezTo>
                <a:lnTo>
                  <a:pt x="25003" y="62508"/>
                </a:lnTo>
                <a:close/>
                <a:moveTo>
                  <a:pt x="62508" y="58341"/>
                </a:moveTo>
                <a:lnTo>
                  <a:pt x="70842" y="58341"/>
                </a:lnTo>
                <a:cubicBezTo>
                  <a:pt x="73134" y="58341"/>
                  <a:pt x="75009" y="60216"/>
                  <a:pt x="75009" y="62508"/>
                </a:cubicBezTo>
                <a:lnTo>
                  <a:pt x="75009" y="70842"/>
                </a:lnTo>
                <a:cubicBezTo>
                  <a:pt x="75009" y="73134"/>
                  <a:pt x="73134" y="75009"/>
                  <a:pt x="70842" y="75009"/>
                </a:cubicBezTo>
                <a:lnTo>
                  <a:pt x="62508" y="75009"/>
                </a:lnTo>
                <a:cubicBezTo>
                  <a:pt x="60216" y="75009"/>
                  <a:pt x="58341" y="73134"/>
                  <a:pt x="58341" y="70842"/>
                </a:cubicBezTo>
                <a:lnTo>
                  <a:pt x="58341" y="62508"/>
                </a:lnTo>
                <a:cubicBezTo>
                  <a:pt x="58341" y="60216"/>
                  <a:pt x="60216" y="58341"/>
                  <a:pt x="62508" y="58341"/>
                </a:cubicBezTo>
                <a:close/>
              </a:path>
            </a:pathLst>
          </a:custGeom>
          <a:solidFill>
            <a:srgbClr val="2B6CB0"/>
          </a:solidFill>
          <a:ln/>
        </p:spPr>
      </p:sp>
      <p:sp>
        <p:nvSpPr>
          <p:cNvPr id="16" name="Text 26">
            <a:extLst>
              <a:ext uri="{FF2B5EF4-FFF2-40B4-BE49-F238E27FC236}">
                <a16:creationId xmlns:a16="http://schemas.microsoft.com/office/drawing/2014/main" id="{364940B8-F184-46B6-9C0D-5FC27BC80349}"/>
              </a:ext>
            </a:extLst>
          </p:cNvPr>
          <p:cNvSpPr/>
          <p:nvPr/>
        </p:nvSpPr>
        <p:spPr>
          <a:xfrm>
            <a:off x="651066" y="6379021"/>
            <a:ext cx="828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АО «ГФСС»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Shape 47">
            <a:extLst>
              <a:ext uri="{FF2B5EF4-FFF2-40B4-BE49-F238E27FC236}">
                <a16:creationId xmlns:a16="http://schemas.microsoft.com/office/drawing/2014/main" id="{28A05CAF-96A2-44EC-B169-B7735FEA4F13}"/>
              </a:ext>
            </a:extLst>
          </p:cNvPr>
          <p:cNvSpPr/>
          <p:nvPr/>
        </p:nvSpPr>
        <p:spPr>
          <a:xfrm>
            <a:off x="152399" y="1000399"/>
            <a:ext cx="4102101" cy="4701901"/>
          </a:xfrm>
          <a:prstGeom prst="roundRect">
            <a:avLst>
              <a:gd name="adj" fmla="val 10959"/>
            </a:avLst>
          </a:prstGeom>
          <a:gradFill flip="none" rotWithShape="1">
            <a:gsLst>
              <a:gs pos="0">
                <a:srgbClr val="4299E1">
                  <a:alpha val="5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 w="12700">
            <a:solidFill>
              <a:srgbClr val="4299E1">
                <a:alpha val="10196"/>
              </a:srgbClr>
            </a:solidFill>
            <a:prstDash val="solid"/>
          </a:ln>
        </p:spPr>
      </p:sp>
      <p:sp>
        <p:nvSpPr>
          <p:cNvPr id="18" name="Shape 48">
            <a:extLst>
              <a:ext uri="{FF2B5EF4-FFF2-40B4-BE49-F238E27FC236}">
                <a16:creationId xmlns:a16="http://schemas.microsoft.com/office/drawing/2014/main" id="{1B74F6FA-398F-4559-8BC3-5BF5261AB9CC}"/>
              </a:ext>
            </a:extLst>
          </p:cNvPr>
          <p:cNvSpPr/>
          <p:nvPr/>
        </p:nvSpPr>
        <p:spPr>
          <a:xfrm>
            <a:off x="237414" y="1433854"/>
            <a:ext cx="270079" cy="272987"/>
          </a:xfrm>
          <a:custGeom>
            <a:avLst/>
            <a:gdLst/>
            <a:ahLst/>
            <a:cxnLst/>
            <a:rect l="l" t="t" r="r" b="b"/>
            <a:pathLst>
              <a:path w="112665" h="112665">
                <a:moveTo>
                  <a:pt x="56333" y="112665"/>
                </a:moveTo>
                <a:cubicBezTo>
                  <a:pt x="87424" y="112665"/>
                  <a:pt x="112665" y="87424"/>
                  <a:pt x="112665" y="56333"/>
                </a:cubicBezTo>
                <a:cubicBezTo>
                  <a:pt x="112665" y="25242"/>
                  <a:pt x="87424" y="0"/>
                  <a:pt x="56333" y="0"/>
                </a:cubicBezTo>
                <a:cubicBezTo>
                  <a:pt x="25242" y="0"/>
                  <a:pt x="0" y="25242"/>
                  <a:pt x="0" y="56333"/>
                </a:cubicBezTo>
                <a:cubicBezTo>
                  <a:pt x="0" y="87424"/>
                  <a:pt x="25242" y="112665"/>
                  <a:pt x="56333" y="112665"/>
                </a:cubicBezTo>
                <a:close/>
                <a:moveTo>
                  <a:pt x="49291" y="35208"/>
                </a:moveTo>
                <a:cubicBezTo>
                  <a:pt x="49291" y="31322"/>
                  <a:pt x="52446" y="28166"/>
                  <a:pt x="56333" y="28166"/>
                </a:cubicBezTo>
                <a:cubicBezTo>
                  <a:pt x="60219" y="28166"/>
                  <a:pt x="63374" y="31322"/>
                  <a:pt x="63374" y="35208"/>
                </a:cubicBezTo>
                <a:cubicBezTo>
                  <a:pt x="63374" y="39094"/>
                  <a:pt x="60219" y="42250"/>
                  <a:pt x="56333" y="42250"/>
                </a:cubicBezTo>
                <a:cubicBezTo>
                  <a:pt x="52446" y="42250"/>
                  <a:pt x="49291" y="39094"/>
                  <a:pt x="49291" y="35208"/>
                </a:cubicBezTo>
                <a:close/>
                <a:moveTo>
                  <a:pt x="47531" y="49291"/>
                </a:moveTo>
                <a:lnTo>
                  <a:pt x="58093" y="49291"/>
                </a:lnTo>
                <a:cubicBezTo>
                  <a:pt x="61020" y="49291"/>
                  <a:pt x="63374" y="51646"/>
                  <a:pt x="63374" y="54572"/>
                </a:cubicBezTo>
                <a:lnTo>
                  <a:pt x="63374" y="73937"/>
                </a:lnTo>
                <a:lnTo>
                  <a:pt x="65135" y="73937"/>
                </a:lnTo>
                <a:cubicBezTo>
                  <a:pt x="68061" y="73937"/>
                  <a:pt x="70416" y="76291"/>
                  <a:pt x="70416" y="79218"/>
                </a:cubicBezTo>
                <a:cubicBezTo>
                  <a:pt x="70416" y="82144"/>
                  <a:pt x="68061" y="84499"/>
                  <a:pt x="65135" y="84499"/>
                </a:cubicBezTo>
                <a:lnTo>
                  <a:pt x="47531" y="84499"/>
                </a:lnTo>
                <a:cubicBezTo>
                  <a:pt x="44604" y="84499"/>
                  <a:pt x="42250" y="82144"/>
                  <a:pt x="42250" y="79218"/>
                </a:cubicBezTo>
                <a:cubicBezTo>
                  <a:pt x="42250" y="76291"/>
                  <a:pt x="44604" y="73937"/>
                  <a:pt x="47531" y="73937"/>
                </a:cubicBezTo>
                <a:lnTo>
                  <a:pt x="52812" y="73937"/>
                </a:lnTo>
                <a:lnTo>
                  <a:pt x="52812" y="59853"/>
                </a:lnTo>
                <a:lnTo>
                  <a:pt x="47531" y="59853"/>
                </a:lnTo>
                <a:cubicBezTo>
                  <a:pt x="44604" y="59853"/>
                  <a:pt x="42250" y="57499"/>
                  <a:pt x="42250" y="54572"/>
                </a:cubicBezTo>
                <a:cubicBezTo>
                  <a:pt x="42250" y="51646"/>
                  <a:pt x="44604" y="49291"/>
                  <a:pt x="47531" y="49291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19" name="Text 49">
            <a:extLst>
              <a:ext uri="{FF2B5EF4-FFF2-40B4-BE49-F238E27FC236}">
                <a16:creationId xmlns:a16="http://schemas.microsoft.com/office/drawing/2014/main" id="{9764E94C-CD99-4E9B-81CF-4976635934D3}"/>
              </a:ext>
            </a:extLst>
          </p:cNvPr>
          <p:cNvSpPr/>
          <p:nvPr/>
        </p:nvSpPr>
        <p:spPr>
          <a:xfrm>
            <a:off x="625654" y="1895601"/>
            <a:ext cx="3431996" cy="349773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400" dirty="0">
                <a:solidFill>
                  <a:srgbClr val="2B6C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Фонд осознает важность своего влияния на экономику, экологию и общество, стремясь к росту долгосрочной стоимости, обеспечивает свое устойчивое развитие в долгосрочном периоде, соблюдая баланс интересов заинтересованных сторон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ru-RU" sz="1400" dirty="0">
              <a:solidFill>
                <a:srgbClr val="2B6CB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400" dirty="0">
                <a:solidFill>
                  <a:srgbClr val="2B6C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Фонд поддерживает принятые в 2015 году Генеральной Ассамблеей ООН 17 Целей устойчивого развития ООН, признает их важность и стремится вносить значительный вклад в достижение ЦУР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ru-RU" sz="1400" dirty="0">
              <a:solidFill>
                <a:srgbClr val="2B6CB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ru-RU" sz="1400" dirty="0">
                <a:solidFill>
                  <a:srgbClr val="2B6C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рамках своей деятельности Фонд определил </a:t>
            </a:r>
            <a:r>
              <a:rPr lang="ru-RU" sz="1400" b="1" dirty="0">
                <a:solidFill>
                  <a:srgbClr val="2B6C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 релевантных Целей устойчивого развития ООН</a:t>
            </a:r>
            <a:r>
              <a:rPr lang="ru-RU" sz="1400" dirty="0">
                <a:solidFill>
                  <a:srgbClr val="2B6C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в достижении которых Фонд может внести вклад и оказывать влияние</a:t>
            </a:r>
          </a:p>
          <a:p>
            <a:pPr>
              <a:lnSpc>
                <a:spcPct val="120000"/>
              </a:lnSpc>
            </a:pPr>
            <a:endParaRPr lang="ru-RU" sz="1400" dirty="0">
              <a:solidFill>
                <a:srgbClr val="2B6CB0"/>
              </a:solidFill>
              <a:latin typeface="Arial" panose="020B0604020202020204" pitchFamily="34" charset="0"/>
              <a:ea typeface="MiSans" pitchFamily="34" charset="-122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ru-RU" sz="1400" dirty="0">
              <a:solidFill>
                <a:srgbClr val="2B6CB0"/>
              </a:solidFill>
              <a:latin typeface="Arial" panose="020B0604020202020204" pitchFamily="34" charset="0"/>
              <a:ea typeface="MiSans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21918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4"/>
          <p:cNvSpPr/>
          <p:nvPr/>
        </p:nvSpPr>
        <p:spPr>
          <a:xfrm>
            <a:off x="381000" y="1028700"/>
            <a:ext cx="914400" cy="381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4299E1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7" name="Shape 5"/>
          <p:cNvSpPr/>
          <p:nvPr/>
        </p:nvSpPr>
        <p:spPr>
          <a:xfrm>
            <a:off x="387350" y="1170318"/>
            <a:ext cx="11494517" cy="4412718"/>
          </a:xfrm>
          <a:prstGeom prst="roundRect">
            <a:avLst>
              <a:gd name="adj" fmla="val 2542"/>
            </a:avLst>
          </a:prstGeom>
          <a:solidFill>
            <a:srgbClr val="FFFFFF"/>
          </a:solidFill>
          <a:ln/>
          <a:effectLst>
            <a:outerShdw blurRad="238125" dist="19050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532534" y="1365250"/>
            <a:ext cx="762000" cy="762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1A365D"/>
              </a:gs>
              <a:gs pos="100000">
                <a:srgbClr val="2B6CB0"/>
              </a:gs>
            </a:gsLst>
            <a:lin ang="2700000" scaled="1"/>
          </a:gradFill>
          <a:ln/>
        </p:spPr>
      </p:sp>
      <p:sp>
        <p:nvSpPr>
          <p:cNvPr id="9" name="Shape 7"/>
          <p:cNvSpPr/>
          <p:nvPr/>
        </p:nvSpPr>
        <p:spPr>
          <a:xfrm>
            <a:off x="742084" y="1574800"/>
            <a:ext cx="342900" cy="342900"/>
          </a:xfrm>
          <a:custGeom>
            <a:avLst/>
            <a:gdLst/>
            <a:ahLst/>
            <a:cxnLst/>
            <a:rect l="l" t="t" r="r" b="b"/>
            <a:pathLst>
              <a:path w="342900" h="342900">
                <a:moveTo>
                  <a:pt x="171450" y="0"/>
                </a:moveTo>
                <a:cubicBezTo>
                  <a:pt x="181295" y="0"/>
                  <a:pt x="190336" y="5425"/>
                  <a:pt x="195024" y="14064"/>
                </a:cubicBezTo>
                <a:lnTo>
                  <a:pt x="339685" y="281955"/>
                </a:lnTo>
                <a:cubicBezTo>
                  <a:pt x="344172" y="290259"/>
                  <a:pt x="343972" y="300305"/>
                  <a:pt x="339150" y="308409"/>
                </a:cubicBezTo>
                <a:cubicBezTo>
                  <a:pt x="334328" y="316513"/>
                  <a:pt x="325554" y="321469"/>
                  <a:pt x="316111" y="321469"/>
                </a:cubicBezTo>
                <a:lnTo>
                  <a:pt x="26789" y="321469"/>
                </a:lnTo>
                <a:cubicBezTo>
                  <a:pt x="17346" y="321469"/>
                  <a:pt x="8639" y="316513"/>
                  <a:pt x="3750" y="308409"/>
                </a:cubicBezTo>
                <a:cubicBezTo>
                  <a:pt x="-1139" y="300305"/>
                  <a:pt x="-1272" y="290259"/>
                  <a:pt x="3215" y="281955"/>
                </a:cubicBezTo>
                <a:lnTo>
                  <a:pt x="147876" y="14064"/>
                </a:lnTo>
                <a:cubicBezTo>
                  <a:pt x="152564" y="5425"/>
                  <a:pt x="161605" y="0"/>
                  <a:pt x="171450" y="0"/>
                </a:cubicBezTo>
                <a:close/>
                <a:moveTo>
                  <a:pt x="171450" y="112514"/>
                </a:moveTo>
                <a:cubicBezTo>
                  <a:pt x="162543" y="112514"/>
                  <a:pt x="155377" y="119680"/>
                  <a:pt x="155377" y="128588"/>
                </a:cubicBezTo>
                <a:lnTo>
                  <a:pt x="155377" y="203597"/>
                </a:lnTo>
                <a:cubicBezTo>
                  <a:pt x="155377" y="212504"/>
                  <a:pt x="162543" y="219670"/>
                  <a:pt x="171450" y="219670"/>
                </a:cubicBezTo>
                <a:cubicBezTo>
                  <a:pt x="180357" y="219670"/>
                  <a:pt x="187523" y="212504"/>
                  <a:pt x="187523" y="203597"/>
                </a:cubicBezTo>
                <a:lnTo>
                  <a:pt x="187523" y="128588"/>
                </a:lnTo>
                <a:cubicBezTo>
                  <a:pt x="187523" y="119680"/>
                  <a:pt x="180357" y="112514"/>
                  <a:pt x="171450" y="112514"/>
                </a:cubicBezTo>
                <a:close/>
                <a:moveTo>
                  <a:pt x="189332" y="257175"/>
                </a:moveTo>
                <a:cubicBezTo>
                  <a:pt x="189738" y="250538"/>
                  <a:pt x="186428" y="244223"/>
                  <a:pt x="180738" y="240781"/>
                </a:cubicBezTo>
                <a:cubicBezTo>
                  <a:pt x="175048" y="237339"/>
                  <a:pt x="167919" y="237339"/>
                  <a:pt x="162229" y="240781"/>
                </a:cubicBezTo>
                <a:cubicBezTo>
                  <a:pt x="156539" y="244223"/>
                  <a:pt x="153228" y="250538"/>
                  <a:pt x="153635" y="257175"/>
                </a:cubicBezTo>
                <a:cubicBezTo>
                  <a:pt x="153228" y="263812"/>
                  <a:pt x="156539" y="270127"/>
                  <a:pt x="162229" y="273569"/>
                </a:cubicBezTo>
                <a:cubicBezTo>
                  <a:pt x="167919" y="277011"/>
                  <a:pt x="175048" y="277011"/>
                  <a:pt x="180738" y="273569"/>
                </a:cubicBezTo>
                <a:cubicBezTo>
                  <a:pt x="186428" y="270127"/>
                  <a:pt x="189738" y="263812"/>
                  <a:pt x="189332" y="257175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1523134" y="1403350"/>
            <a:ext cx="44767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225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ESG риски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504084" y="1707950"/>
            <a:ext cx="6439766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Экологические, социальные и корпоративные риски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72291" y="2317750"/>
            <a:ext cx="3444280" cy="1697087"/>
          </a:xfrm>
          <a:prstGeom prst="roundRect">
            <a:avLst>
              <a:gd name="adj" fmla="val 4372"/>
            </a:avLst>
          </a:prstGeom>
          <a:gradFill flip="none" rotWithShape="1">
            <a:gsLst>
              <a:gs pos="0">
                <a:srgbClr val="F0FDF4"/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 w="12700">
            <a:solidFill>
              <a:srgbClr val="B9F8CF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05653" y="2513012"/>
            <a:ext cx="285750" cy="285750"/>
          </a:xfrm>
          <a:custGeom>
            <a:avLst/>
            <a:gdLst/>
            <a:ahLst/>
            <a:cxnLst/>
            <a:rect l="l" t="t" r="r" b="b"/>
            <a:pathLst>
              <a:path w="285750" h="285750">
                <a:moveTo>
                  <a:pt x="263035" y="3739"/>
                </a:moveTo>
                <a:cubicBezTo>
                  <a:pt x="266607" y="335"/>
                  <a:pt x="271797" y="-893"/>
                  <a:pt x="276597" y="670"/>
                </a:cubicBezTo>
                <a:cubicBezTo>
                  <a:pt x="282067" y="2511"/>
                  <a:pt x="285750" y="7646"/>
                  <a:pt x="285750" y="13395"/>
                </a:cubicBezTo>
                <a:lnTo>
                  <a:pt x="285750" y="117704"/>
                </a:lnTo>
                <a:cubicBezTo>
                  <a:pt x="285750" y="190928"/>
                  <a:pt x="225419" y="250031"/>
                  <a:pt x="152474" y="250031"/>
                </a:cubicBezTo>
                <a:cubicBezTo>
                  <a:pt x="109500" y="250031"/>
                  <a:pt x="72442" y="222405"/>
                  <a:pt x="58992" y="183784"/>
                </a:cubicBezTo>
                <a:cubicBezTo>
                  <a:pt x="39235" y="200974"/>
                  <a:pt x="26789" y="226256"/>
                  <a:pt x="26789" y="254496"/>
                </a:cubicBezTo>
                <a:cubicBezTo>
                  <a:pt x="26789" y="261919"/>
                  <a:pt x="20817" y="267891"/>
                  <a:pt x="13395" y="267891"/>
                </a:cubicBezTo>
                <a:cubicBezTo>
                  <a:pt x="5972" y="267891"/>
                  <a:pt x="0" y="261919"/>
                  <a:pt x="0" y="254496"/>
                </a:cubicBezTo>
                <a:cubicBezTo>
                  <a:pt x="0" y="212694"/>
                  <a:pt x="21320" y="175859"/>
                  <a:pt x="53634" y="154205"/>
                </a:cubicBezTo>
                <a:cubicBezTo>
                  <a:pt x="73335" y="141033"/>
                  <a:pt x="96831" y="133945"/>
                  <a:pt x="120551" y="133945"/>
                </a:cubicBezTo>
                <a:lnTo>
                  <a:pt x="165199" y="133945"/>
                </a:lnTo>
                <a:cubicBezTo>
                  <a:pt x="172622" y="133945"/>
                  <a:pt x="178594" y="127974"/>
                  <a:pt x="178594" y="120551"/>
                </a:cubicBezTo>
                <a:cubicBezTo>
                  <a:pt x="178594" y="113128"/>
                  <a:pt x="172622" y="107156"/>
                  <a:pt x="165199" y="107156"/>
                </a:cubicBezTo>
                <a:lnTo>
                  <a:pt x="120551" y="107156"/>
                </a:lnTo>
                <a:cubicBezTo>
                  <a:pt x="98394" y="107156"/>
                  <a:pt x="77409" y="112068"/>
                  <a:pt x="58601" y="120830"/>
                </a:cubicBezTo>
                <a:cubicBezTo>
                  <a:pt x="71605" y="81762"/>
                  <a:pt x="108384" y="53578"/>
                  <a:pt x="151805" y="53578"/>
                </a:cubicBezTo>
                <a:cubicBezTo>
                  <a:pt x="188863" y="53578"/>
                  <a:pt x="216433" y="41244"/>
                  <a:pt x="234795" y="29021"/>
                </a:cubicBezTo>
                <a:cubicBezTo>
                  <a:pt x="245511" y="21878"/>
                  <a:pt x="254608" y="13339"/>
                  <a:pt x="263091" y="3739"/>
                </a:cubicBezTo>
                <a:close/>
              </a:path>
            </a:pathLst>
          </a:custGeom>
          <a:solidFill>
            <a:srgbClr val="00A63E"/>
          </a:solidFill>
          <a:ln/>
        </p:spPr>
      </p:sp>
      <p:sp>
        <p:nvSpPr>
          <p:cNvPr id="14" name="Text 12"/>
          <p:cNvSpPr/>
          <p:nvPr/>
        </p:nvSpPr>
        <p:spPr>
          <a:xfrm>
            <a:off x="1239041" y="2522537"/>
            <a:ext cx="14763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Экологические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786603" y="2989262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00C950"/>
          </a:solidFill>
          <a:ln/>
        </p:spPr>
      </p:sp>
      <p:sp>
        <p:nvSpPr>
          <p:cNvPr id="16" name="Text 14"/>
          <p:cNvSpPr/>
          <p:nvPr/>
        </p:nvSpPr>
        <p:spPr>
          <a:xfrm>
            <a:off x="1034253" y="3078018"/>
            <a:ext cx="2858297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just">
              <a:lnSpc>
                <a:spcPct val="120000"/>
              </a:lnSpc>
            </a:pPr>
            <a:r>
              <a:rPr lang="ru-RU" sz="1050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Риски, вызванные изменением климата,  истощением природных ресурсов, загрязнением воздуха, воды и почвы, а также практиками по обращению с отходами</a:t>
            </a:r>
          </a:p>
        </p:txBody>
      </p:sp>
      <p:sp>
        <p:nvSpPr>
          <p:cNvPr id="21" name="Shape 19"/>
          <p:cNvSpPr/>
          <p:nvPr/>
        </p:nvSpPr>
        <p:spPr>
          <a:xfrm>
            <a:off x="4164209" y="2313420"/>
            <a:ext cx="3307857" cy="1193833"/>
          </a:xfrm>
          <a:prstGeom prst="roundRect">
            <a:avLst>
              <a:gd name="adj" fmla="val 4372"/>
            </a:avLst>
          </a:prstGeom>
          <a:gradFill flip="none" rotWithShape="1">
            <a:gsLst>
              <a:gs pos="0">
                <a:srgbClr val="EFF6FF"/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 w="12700">
            <a:solidFill>
              <a:srgbClr val="BEDBFF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360812" y="2484004"/>
            <a:ext cx="357188" cy="285750"/>
          </a:xfrm>
          <a:custGeom>
            <a:avLst/>
            <a:gdLst/>
            <a:ahLst/>
            <a:cxnLst/>
            <a:rect l="l" t="t" r="r" b="b"/>
            <a:pathLst>
              <a:path w="357188" h="285750">
                <a:moveTo>
                  <a:pt x="178594" y="8930"/>
                </a:moveTo>
                <a:cubicBezTo>
                  <a:pt x="210629" y="8930"/>
                  <a:pt x="236637" y="34938"/>
                  <a:pt x="236637" y="66973"/>
                </a:cubicBezTo>
                <a:cubicBezTo>
                  <a:pt x="236637" y="99007"/>
                  <a:pt x="210629" y="125016"/>
                  <a:pt x="178594" y="125016"/>
                </a:cubicBezTo>
                <a:cubicBezTo>
                  <a:pt x="146559" y="125016"/>
                  <a:pt x="120551" y="99007"/>
                  <a:pt x="120551" y="66973"/>
                </a:cubicBezTo>
                <a:cubicBezTo>
                  <a:pt x="120551" y="34938"/>
                  <a:pt x="146559" y="8930"/>
                  <a:pt x="178594" y="8930"/>
                </a:cubicBezTo>
                <a:close/>
                <a:moveTo>
                  <a:pt x="53578" y="49113"/>
                </a:moveTo>
                <a:cubicBezTo>
                  <a:pt x="75756" y="49113"/>
                  <a:pt x="93762" y="67119"/>
                  <a:pt x="93762" y="89297"/>
                </a:cubicBezTo>
                <a:cubicBezTo>
                  <a:pt x="93762" y="111475"/>
                  <a:pt x="75756" y="129480"/>
                  <a:pt x="53578" y="129480"/>
                </a:cubicBezTo>
                <a:cubicBezTo>
                  <a:pt x="31400" y="129480"/>
                  <a:pt x="13395" y="111475"/>
                  <a:pt x="13395" y="89297"/>
                </a:cubicBezTo>
                <a:cubicBezTo>
                  <a:pt x="13395" y="67119"/>
                  <a:pt x="31400" y="49113"/>
                  <a:pt x="53578" y="49113"/>
                </a:cubicBezTo>
                <a:close/>
                <a:moveTo>
                  <a:pt x="0" y="232172"/>
                </a:moveTo>
                <a:cubicBezTo>
                  <a:pt x="0" y="192714"/>
                  <a:pt x="31979" y="160734"/>
                  <a:pt x="71438" y="160734"/>
                </a:cubicBezTo>
                <a:cubicBezTo>
                  <a:pt x="78581" y="160734"/>
                  <a:pt x="85502" y="161795"/>
                  <a:pt x="92032" y="163748"/>
                </a:cubicBezTo>
                <a:cubicBezTo>
                  <a:pt x="73670" y="184286"/>
                  <a:pt x="62508" y="211410"/>
                  <a:pt x="62508" y="241102"/>
                </a:cubicBezTo>
                <a:lnTo>
                  <a:pt x="62508" y="250031"/>
                </a:lnTo>
                <a:cubicBezTo>
                  <a:pt x="62508" y="256394"/>
                  <a:pt x="63847" y="262421"/>
                  <a:pt x="66247" y="267891"/>
                </a:cubicBezTo>
                <a:lnTo>
                  <a:pt x="17859" y="267891"/>
                </a:lnTo>
                <a:cubicBezTo>
                  <a:pt x="7981" y="267891"/>
                  <a:pt x="0" y="259910"/>
                  <a:pt x="0" y="250031"/>
                </a:cubicBezTo>
                <a:lnTo>
                  <a:pt x="0" y="232172"/>
                </a:lnTo>
                <a:close/>
                <a:moveTo>
                  <a:pt x="290940" y="267891"/>
                </a:moveTo>
                <a:cubicBezTo>
                  <a:pt x="293340" y="262421"/>
                  <a:pt x="294680" y="256394"/>
                  <a:pt x="294680" y="250031"/>
                </a:cubicBezTo>
                <a:lnTo>
                  <a:pt x="294680" y="241102"/>
                </a:lnTo>
                <a:cubicBezTo>
                  <a:pt x="294680" y="211410"/>
                  <a:pt x="283518" y="184286"/>
                  <a:pt x="265156" y="163748"/>
                </a:cubicBezTo>
                <a:cubicBezTo>
                  <a:pt x="271686" y="161795"/>
                  <a:pt x="278606" y="160734"/>
                  <a:pt x="285750" y="160734"/>
                </a:cubicBezTo>
                <a:cubicBezTo>
                  <a:pt x="325208" y="160734"/>
                  <a:pt x="357188" y="192714"/>
                  <a:pt x="357188" y="232172"/>
                </a:cubicBezTo>
                <a:lnTo>
                  <a:pt x="357188" y="250031"/>
                </a:lnTo>
                <a:cubicBezTo>
                  <a:pt x="357188" y="259910"/>
                  <a:pt x="349207" y="267891"/>
                  <a:pt x="339328" y="267891"/>
                </a:cubicBezTo>
                <a:lnTo>
                  <a:pt x="290940" y="267891"/>
                </a:lnTo>
                <a:close/>
                <a:moveTo>
                  <a:pt x="263426" y="89297"/>
                </a:moveTo>
                <a:cubicBezTo>
                  <a:pt x="263426" y="67119"/>
                  <a:pt x="281431" y="49113"/>
                  <a:pt x="303609" y="49113"/>
                </a:cubicBezTo>
                <a:cubicBezTo>
                  <a:pt x="325787" y="49113"/>
                  <a:pt x="343793" y="67119"/>
                  <a:pt x="343793" y="89297"/>
                </a:cubicBezTo>
                <a:cubicBezTo>
                  <a:pt x="343793" y="111475"/>
                  <a:pt x="325787" y="129480"/>
                  <a:pt x="303609" y="129480"/>
                </a:cubicBezTo>
                <a:cubicBezTo>
                  <a:pt x="281431" y="129480"/>
                  <a:pt x="263426" y="111475"/>
                  <a:pt x="263426" y="89297"/>
                </a:cubicBezTo>
                <a:close/>
                <a:moveTo>
                  <a:pt x="89297" y="241102"/>
                </a:moveTo>
                <a:cubicBezTo>
                  <a:pt x="89297" y="191765"/>
                  <a:pt x="129257" y="151805"/>
                  <a:pt x="178594" y="151805"/>
                </a:cubicBezTo>
                <a:cubicBezTo>
                  <a:pt x="227930" y="151805"/>
                  <a:pt x="267891" y="191765"/>
                  <a:pt x="267891" y="241102"/>
                </a:cubicBezTo>
                <a:lnTo>
                  <a:pt x="267891" y="250031"/>
                </a:lnTo>
                <a:cubicBezTo>
                  <a:pt x="267891" y="259910"/>
                  <a:pt x="259910" y="267891"/>
                  <a:pt x="250031" y="267891"/>
                </a:cubicBezTo>
                <a:lnTo>
                  <a:pt x="107156" y="267891"/>
                </a:lnTo>
                <a:cubicBezTo>
                  <a:pt x="97278" y="267891"/>
                  <a:pt x="89297" y="259910"/>
                  <a:pt x="89297" y="250031"/>
                </a:cubicBezTo>
                <a:lnTo>
                  <a:pt x="89297" y="241102"/>
                </a:lnTo>
                <a:close/>
              </a:path>
            </a:pathLst>
          </a:custGeom>
          <a:solidFill>
            <a:srgbClr val="155DFC"/>
          </a:solidFill>
          <a:ln/>
        </p:spPr>
      </p:sp>
      <p:sp>
        <p:nvSpPr>
          <p:cNvPr id="23" name="Text 21"/>
          <p:cNvSpPr/>
          <p:nvPr/>
        </p:nvSpPr>
        <p:spPr>
          <a:xfrm>
            <a:off x="4829918" y="2493529"/>
            <a:ext cx="12287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Социальные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4377480" y="2960254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2B7FFF"/>
          </a:solidFill>
          <a:ln/>
        </p:spPr>
      </p:sp>
      <p:sp>
        <p:nvSpPr>
          <p:cNvPr id="25" name="Text 23"/>
          <p:cNvSpPr/>
          <p:nvPr/>
        </p:nvSpPr>
        <p:spPr>
          <a:xfrm>
            <a:off x="4625130" y="2922154"/>
            <a:ext cx="276627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just">
              <a:lnSpc>
                <a:spcPct val="120000"/>
              </a:lnSpc>
            </a:pPr>
            <a:r>
              <a:rPr lang="ru-RU" sz="1050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Риски нарушения прав работников, основных прав человека</a:t>
            </a:r>
          </a:p>
        </p:txBody>
      </p:sp>
      <p:sp>
        <p:nvSpPr>
          <p:cNvPr id="30" name="Shape 28"/>
          <p:cNvSpPr/>
          <p:nvPr/>
        </p:nvSpPr>
        <p:spPr>
          <a:xfrm>
            <a:off x="7582456" y="2306713"/>
            <a:ext cx="4145462" cy="1735366"/>
          </a:xfrm>
          <a:prstGeom prst="roundRect">
            <a:avLst>
              <a:gd name="adj" fmla="val 4372"/>
            </a:avLst>
          </a:prstGeom>
          <a:gradFill flip="none" rotWithShape="1">
            <a:gsLst>
              <a:gs pos="0">
                <a:srgbClr val="FAF5FF"/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 w="12700">
            <a:solidFill>
              <a:srgbClr val="E9D4FF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7716135" y="2335914"/>
            <a:ext cx="357188" cy="285750"/>
          </a:xfrm>
          <a:custGeom>
            <a:avLst/>
            <a:gdLst/>
            <a:ahLst/>
            <a:cxnLst/>
            <a:rect l="l" t="t" r="r" b="b"/>
            <a:pathLst>
              <a:path w="357188" h="285750">
                <a:moveTo>
                  <a:pt x="214313" y="17859"/>
                </a:moveTo>
                <a:lnTo>
                  <a:pt x="285750" y="17859"/>
                </a:lnTo>
                <a:cubicBezTo>
                  <a:pt x="295628" y="17859"/>
                  <a:pt x="303609" y="25840"/>
                  <a:pt x="303609" y="35719"/>
                </a:cubicBezTo>
                <a:cubicBezTo>
                  <a:pt x="303609" y="45597"/>
                  <a:pt x="295628" y="53578"/>
                  <a:pt x="285750" y="53578"/>
                </a:cubicBezTo>
                <a:lnTo>
                  <a:pt x="222349" y="53578"/>
                </a:lnTo>
                <a:cubicBezTo>
                  <a:pt x="219447" y="67977"/>
                  <a:pt x="209569" y="79865"/>
                  <a:pt x="196453" y="85558"/>
                </a:cubicBezTo>
                <a:lnTo>
                  <a:pt x="196453" y="250031"/>
                </a:lnTo>
                <a:lnTo>
                  <a:pt x="285750" y="250031"/>
                </a:lnTo>
                <a:cubicBezTo>
                  <a:pt x="295628" y="250031"/>
                  <a:pt x="303609" y="258012"/>
                  <a:pt x="303609" y="267891"/>
                </a:cubicBezTo>
                <a:cubicBezTo>
                  <a:pt x="303609" y="277769"/>
                  <a:pt x="295628" y="285750"/>
                  <a:pt x="285750" y="285750"/>
                </a:cubicBezTo>
                <a:lnTo>
                  <a:pt x="71438" y="285750"/>
                </a:lnTo>
                <a:cubicBezTo>
                  <a:pt x="61559" y="285750"/>
                  <a:pt x="53578" y="277769"/>
                  <a:pt x="53578" y="267891"/>
                </a:cubicBezTo>
                <a:cubicBezTo>
                  <a:pt x="53578" y="258012"/>
                  <a:pt x="61559" y="250031"/>
                  <a:pt x="71438" y="250031"/>
                </a:cubicBezTo>
                <a:lnTo>
                  <a:pt x="160734" y="250031"/>
                </a:lnTo>
                <a:lnTo>
                  <a:pt x="160734" y="85558"/>
                </a:lnTo>
                <a:cubicBezTo>
                  <a:pt x="147619" y="79809"/>
                  <a:pt x="137740" y="67921"/>
                  <a:pt x="134838" y="53578"/>
                </a:cubicBezTo>
                <a:lnTo>
                  <a:pt x="71438" y="53578"/>
                </a:lnTo>
                <a:cubicBezTo>
                  <a:pt x="61559" y="53578"/>
                  <a:pt x="53578" y="45597"/>
                  <a:pt x="53578" y="35719"/>
                </a:cubicBezTo>
                <a:cubicBezTo>
                  <a:pt x="53578" y="25840"/>
                  <a:pt x="61559" y="17859"/>
                  <a:pt x="71438" y="17859"/>
                </a:cubicBezTo>
                <a:lnTo>
                  <a:pt x="142875" y="17859"/>
                </a:lnTo>
                <a:cubicBezTo>
                  <a:pt x="151023" y="7032"/>
                  <a:pt x="163971" y="0"/>
                  <a:pt x="178594" y="0"/>
                </a:cubicBezTo>
                <a:cubicBezTo>
                  <a:pt x="193216" y="0"/>
                  <a:pt x="206164" y="7032"/>
                  <a:pt x="214313" y="17859"/>
                </a:cubicBezTo>
                <a:close/>
                <a:moveTo>
                  <a:pt x="245343" y="178594"/>
                </a:moveTo>
                <a:lnTo>
                  <a:pt x="326157" y="178594"/>
                </a:lnTo>
                <a:lnTo>
                  <a:pt x="285750" y="109277"/>
                </a:lnTo>
                <a:lnTo>
                  <a:pt x="245343" y="178594"/>
                </a:lnTo>
                <a:close/>
                <a:moveTo>
                  <a:pt x="285750" y="232172"/>
                </a:moveTo>
                <a:cubicBezTo>
                  <a:pt x="250645" y="232172"/>
                  <a:pt x="221456" y="213196"/>
                  <a:pt x="215429" y="188137"/>
                </a:cubicBezTo>
                <a:cubicBezTo>
                  <a:pt x="213978" y="181998"/>
                  <a:pt x="215987" y="175692"/>
                  <a:pt x="219168" y="170222"/>
                </a:cubicBezTo>
                <a:lnTo>
                  <a:pt x="272300" y="79139"/>
                </a:lnTo>
                <a:cubicBezTo>
                  <a:pt x="275090" y="74340"/>
                  <a:pt x="280225" y="71438"/>
                  <a:pt x="285750" y="71438"/>
                </a:cubicBezTo>
                <a:cubicBezTo>
                  <a:pt x="291275" y="71438"/>
                  <a:pt x="296410" y="74395"/>
                  <a:pt x="299200" y="79139"/>
                </a:cubicBezTo>
                <a:lnTo>
                  <a:pt x="352332" y="170222"/>
                </a:lnTo>
                <a:cubicBezTo>
                  <a:pt x="355513" y="175692"/>
                  <a:pt x="357522" y="181998"/>
                  <a:pt x="356071" y="188137"/>
                </a:cubicBezTo>
                <a:cubicBezTo>
                  <a:pt x="350044" y="213140"/>
                  <a:pt x="320855" y="232172"/>
                  <a:pt x="285750" y="232172"/>
                </a:cubicBezTo>
                <a:close/>
                <a:moveTo>
                  <a:pt x="70768" y="109277"/>
                </a:moveTo>
                <a:lnTo>
                  <a:pt x="30361" y="178594"/>
                </a:lnTo>
                <a:lnTo>
                  <a:pt x="111230" y="178594"/>
                </a:lnTo>
                <a:lnTo>
                  <a:pt x="70768" y="109277"/>
                </a:lnTo>
                <a:close/>
                <a:moveTo>
                  <a:pt x="502" y="188137"/>
                </a:moveTo>
                <a:cubicBezTo>
                  <a:pt x="-949" y="181998"/>
                  <a:pt x="1060" y="175692"/>
                  <a:pt x="4242" y="170222"/>
                </a:cubicBezTo>
                <a:lnTo>
                  <a:pt x="57373" y="79139"/>
                </a:lnTo>
                <a:cubicBezTo>
                  <a:pt x="60164" y="74340"/>
                  <a:pt x="65298" y="71438"/>
                  <a:pt x="70824" y="71438"/>
                </a:cubicBezTo>
                <a:cubicBezTo>
                  <a:pt x="76349" y="71438"/>
                  <a:pt x="81483" y="74395"/>
                  <a:pt x="84274" y="79139"/>
                </a:cubicBezTo>
                <a:lnTo>
                  <a:pt x="137406" y="170222"/>
                </a:lnTo>
                <a:cubicBezTo>
                  <a:pt x="140587" y="175692"/>
                  <a:pt x="142596" y="181998"/>
                  <a:pt x="141145" y="188137"/>
                </a:cubicBezTo>
                <a:cubicBezTo>
                  <a:pt x="135117" y="213140"/>
                  <a:pt x="105928" y="232172"/>
                  <a:pt x="70824" y="232172"/>
                </a:cubicBezTo>
                <a:cubicBezTo>
                  <a:pt x="35719" y="232172"/>
                  <a:pt x="6530" y="213196"/>
                  <a:pt x="502" y="188137"/>
                </a:cubicBezTo>
                <a:close/>
              </a:path>
            </a:pathLst>
          </a:custGeom>
          <a:solidFill>
            <a:srgbClr val="9810FA"/>
          </a:solidFill>
          <a:ln/>
        </p:spPr>
      </p:sp>
      <p:sp>
        <p:nvSpPr>
          <p:cNvPr id="32" name="Text 30"/>
          <p:cNvSpPr/>
          <p:nvPr/>
        </p:nvSpPr>
        <p:spPr>
          <a:xfrm>
            <a:off x="8185242" y="2345439"/>
            <a:ext cx="15335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ru-RU" sz="15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Управленческие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7648735" y="2759722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AD46FF"/>
          </a:solidFill>
          <a:ln/>
        </p:spPr>
      </p:sp>
      <p:sp>
        <p:nvSpPr>
          <p:cNvPr id="34" name="Text 32"/>
          <p:cNvSpPr/>
          <p:nvPr/>
        </p:nvSpPr>
        <p:spPr>
          <a:xfrm>
            <a:off x="7859872" y="2693126"/>
            <a:ext cx="3737003" cy="5788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just"/>
            <a:r>
              <a:rPr lang="ru-RU" sz="1050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Риски, вызванные неэффективным управлением, отсутствием прозрачности, конфликтами интересов, нарушениями этических норм</a:t>
            </a:r>
          </a:p>
        </p:txBody>
      </p:sp>
      <p:sp>
        <p:nvSpPr>
          <p:cNvPr id="35" name="Shape 33"/>
          <p:cNvSpPr/>
          <p:nvPr/>
        </p:nvSpPr>
        <p:spPr>
          <a:xfrm>
            <a:off x="7639935" y="3281731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AD46FF"/>
          </a:solidFill>
          <a:ln/>
        </p:spPr>
      </p:sp>
      <p:sp>
        <p:nvSpPr>
          <p:cNvPr id="37" name="Shape 35"/>
          <p:cNvSpPr/>
          <p:nvPr/>
        </p:nvSpPr>
        <p:spPr>
          <a:xfrm>
            <a:off x="7648735" y="3686299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AD46FF"/>
          </a:solidFill>
          <a:ln/>
        </p:spPr>
      </p:sp>
      <p:sp>
        <p:nvSpPr>
          <p:cNvPr id="39" name="Shape 37"/>
          <p:cNvSpPr/>
          <p:nvPr/>
        </p:nvSpPr>
        <p:spPr>
          <a:xfrm>
            <a:off x="574982" y="4126121"/>
            <a:ext cx="3444280" cy="1241561"/>
          </a:xfrm>
          <a:prstGeom prst="roundRect">
            <a:avLst>
              <a:gd name="adj" fmla="val 12500"/>
            </a:avLst>
          </a:prstGeom>
          <a:solidFill>
            <a:schemeClr val="accent6">
              <a:lumMod val="75000"/>
              <a:alpha val="44000"/>
            </a:schemeClr>
          </a:solidFill>
          <a:ln/>
        </p:spPr>
      </p:sp>
      <p:sp>
        <p:nvSpPr>
          <p:cNvPr id="41" name="Text 39"/>
          <p:cNvSpPr/>
          <p:nvPr/>
        </p:nvSpPr>
        <p:spPr>
          <a:xfrm>
            <a:off x="779707" y="4196945"/>
            <a:ext cx="3119193" cy="1122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85750" indent="-285750">
              <a:lnSpc>
                <a:spcPts val="1420"/>
              </a:lnSpc>
              <a:buClr>
                <a:schemeClr val="bg1"/>
              </a:buClr>
              <a:buSzPct val="120000"/>
              <a:buFont typeface="Wingdings" pitchFamily="2" charset="2"/>
              <a:buChar char="ü"/>
            </a:pPr>
            <a:r>
              <a:rPr lang="ru-RU" sz="11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Автоматизация процессов</a:t>
            </a:r>
            <a:endParaRPr lang="en-US" sz="1100" dirty="0">
              <a:solidFill>
                <a:srgbClr val="FFFFFF"/>
              </a:solidFill>
              <a:latin typeface="MiSans" pitchFamily="34" charset="0"/>
              <a:ea typeface="MiSans" pitchFamily="34" charset="-122"/>
              <a:cs typeface="MiSans" pitchFamily="34" charset="-120"/>
            </a:endParaRPr>
          </a:p>
          <a:p>
            <a:pPr marL="285750" indent="-285750">
              <a:lnSpc>
                <a:spcPts val="1420"/>
              </a:lnSpc>
              <a:buClr>
                <a:schemeClr val="bg1"/>
              </a:buClr>
              <a:buSzPct val="120000"/>
              <a:buFont typeface="Wingdings" pitchFamily="2" charset="2"/>
              <a:buChar char="ü"/>
            </a:pPr>
            <a:r>
              <a:rPr lang="ru-RU" sz="11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Снижение бумажного документооборота</a:t>
            </a:r>
          </a:p>
          <a:p>
            <a:pPr marL="285750" indent="-285750">
              <a:lnSpc>
                <a:spcPts val="1420"/>
              </a:lnSpc>
              <a:buClr>
                <a:schemeClr val="bg1"/>
              </a:buClr>
              <a:buSzPct val="120000"/>
              <a:buFont typeface="Wingdings" pitchFamily="2" charset="2"/>
              <a:buChar char="ü"/>
            </a:pPr>
            <a:r>
              <a:rPr lang="ru-RU" sz="11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Поддержание работоспособности информационных систем (ИС), телекоммуникаций.</a:t>
            </a:r>
          </a:p>
          <a:p>
            <a:pPr marL="285750" indent="-285750">
              <a:lnSpc>
                <a:spcPts val="1420"/>
              </a:lnSpc>
              <a:buClr>
                <a:schemeClr val="bg1"/>
              </a:buClr>
              <a:buSzPct val="120000"/>
              <a:buFont typeface="Wingdings" pitchFamily="2" charset="2"/>
              <a:buChar char="ü"/>
            </a:pPr>
            <a:endParaRPr lang="ru-RU" sz="1100" dirty="0">
              <a:solidFill>
                <a:srgbClr val="FFFFFF"/>
              </a:solidFill>
              <a:latin typeface="MiSans" pitchFamily="34" charset="0"/>
              <a:ea typeface="MiSans" pitchFamily="34" charset="-122"/>
              <a:cs typeface="MiSans" pitchFamily="34" charset="-120"/>
            </a:endParaRPr>
          </a:p>
        </p:txBody>
      </p:sp>
      <p:sp>
        <p:nvSpPr>
          <p:cNvPr id="42" name="Shape 40"/>
          <p:cNvSpPr/>
          <p:nvPr/>
        </p:nvSpPr>
        <p:spPr>
          <a:xfrm>
            <a:off x="387350" y="6306993"/>
            <a:ext cx="100013" cy="133350"/>
          </a:xfrm>
          <a:custGeom>
            <a:avLst/>
            <a:gdLst/>
            <a:ahLst/>
            <a:cxnLst/>
            <a:rect l="l" t="t" r="r" b="b"/>
            <a:pathLst>
              <a:path w="100013" h="133350">
                <a:moveTo>
                  <a:pt x="16669" y="0"/>
                </a:moveTo>
                <a:cubicBezTo>
                  <a:pt x="7475" y="0"/>
                  <a:pt x="0" y="7475"/>
                  <a:pt x="0" y="16669"/>
                </a:cubicBezTo>
                <a:lnTo>
                  <a:pt x="0" y="116681"/>
                </a:lnTo>
                <a:cubicBezTo>
                  <a:pt x="0" y="125875"/>
                  <a:pt x="7475" y="133350"/>
                  <a:pt x="16669" y="133350"/>
                </a:cubicBezTo>
                <a:lnTo>
                  <a:pt x="83344" y="133350"/>
                </a:lnTo>
                <a:cubicBezTo>
                  <a:pt x="92538" y="133350"/>
                  <a:pt x="100013" y="125875"/>
                  <a:pt x="100013" y="116681"/>
                </a:cubicBezTo>
                <a:lnTo>
                  <a:pt x="100013" y="16669"/>
                </a:lnTo>
                <a:cubicBezTo>
                  <a:pt x="100013" y="7475"/>
                  <a:pt x="92538" y="0"/>
                  <a:pt x="83344" y="0"/>
                </a:cubicBezTo>
                <a:lnTo>
                  <a:pt x="16669" y="0"/>
                </a:lnTo>
                <a:close/>
                <a:moveTo>
                  <a:pt x="45839" y="91678"/>
                </a:moveTo>
                <a:lnTo>
                  <a:pt x="54173" y="91678"/>
                </a:lnTo>
                <a:cubicBezTo>
                  <a:pt x="58783" y="91678"/>
                  <a:pt x="62508" y="95403"/>
                  <a:pt x="62508" y="100013"/>
                </a:cubicBezTo>
                <a:lnTo>
                  <a:pt x="62508" y="120848"/>
                </a:lnTo>
                <a:lnTo>
                  <a:pt x="37505" y="120848"/>
                </a:lnTo>
                <a:lnTo>
                  <a:pt x="37505" y="100013"/>
                </a:lnTo>
                <a:cubicBezTo>
                  <a:pt x="37505" y="95403"/>
                  <a:pt x="41229" y="91678"/>
                  <a:pt x="45839" y="91678"/>
                </a:cubicBezTo>
                <a:close/>
                <a:moveTo>
                  <a:pt x="25003" y="29170"/>
                </a:moveTo>
                <a:cubicBezTo>
                  <a:pt x="25003" y="26878"/>
                  <a:pt x="26878" y="25003"/>
                  <a:pt x="29170" y="25003"/>
                </a:cubicBezTo>
                <a:lnTo>
                  <a:pt x="37505" y="25003"/>
                </a:lnTo>
                <a:cubicBezTo>
                  <a:pt x="39797" y="25003"/>
                  <a:pt x="41672" y="26878"/>
                  <a:pt x="41672" y="29170"/>
                </a:cubicBezTo>
                <a:lnTo>
                  <a:pt x="41672" y="37505"/>
                </a:lnTo>
                <a:cubicBezTo>
                  <a:pt x="41672" y="39797"/>
                  <a:pt x="39797" y="41672"/>
                  <a:pt x="37505" y="41672"/>
                </a:cubicBezTo>
                <a:lnTo>
                  <a:pt x="29170" y="41672"/>
                </a:lnTo>
                <a:cubicBezTo>
                  <a:pt x="26878" y="41672"/>
                  <a:pt x="25003" y="39797"/>
                  <a:pt x="25003" y="37505"/>
                </a:cubicBezTo>
                <a:lnTo>
                  <a:pt x="25003" y="29170"/>
                </a:lnTo>
                <a:close/>
                <a:moveTo>
                  <a:pt x="62508" y="25003"/>
                </a:moveTo>
                <a:lnTo>
                  <a:pt x="70842" y="25003"/>
                </a:lnTo>
                <a:cubicBezTo>
                  <a:pt x="73134" y="25003"/>
                  <a:pt x="75009" y="26878"/>
                  <a:pt x="75009" y="29170"/>
                </a:cubicBezTo>
                <a:lnTo>
                  <a:pt x="75009" y="37505"/>
                </a:lnTo>
                <a:cubicBezTo>
                  <a:pt x="75009" y="39797"/>
                  <a:pt x="73134" y="41672"/>
                  <a:pt x="70842" y="41672"/>
                </a:cubicBezTo>
                <a:lnTo>
                  <a:pt x="62508" y="41672"/>
                </a:lnTo>
                <a:cubicBezTo>
                  <a:pt x="60216" y="41672"/>
                  <a:pt x="58341" y="39797"/>
                  <a:pt x="58341" y="37505"/>
                </a:cubicBezTo>
                <a:lnTo>
                  <a:pt x="58341" y="29170"/>
                </a:lnTo>
                <a:cubicBezTo>
                  <a:pt x="58341" y="26878"/>
                  <a:pt x="60216" y="25003"/>
                  <a:pt x="62508" y="25003"/>
                </a:cubicBezTo>
                <a:close/>
                <a:moveTo>
                  <a:pt x="25003" y="62508"/>
                </a:moveTo>
                <a:cubicBezTo>
                  <a:pt x="25003" y="60216"/>
                  <a:pt x="26878" y="58341"/>
                  <a:pt x="29170" y="58341"/>
                </a:cubicBezTo>
                <a:lnTo>
                  <a:pt x="37505" y="58341"/>
                </a:lnTo>
                <a:cubicBezTo>
                  <a:pt x="39797" y="58341"/>
                  <a:pt x="41672" y="60216"/>
                  <a:pt x="41672" y="62508"/>
                </a:cubicBezTo>
                <a:lnTo>
                  <a:pt x="41672" y="70842"/>
                </a:lnTo>
                <a:cubicBezTo>
                  <a:pt x="41672" y="73134"/>
                  <a:pt x="39797" y="75009"/>
                  <a:pt x="37505" y="75009"/>
                </a:cubicBezTo>
                <a:lnTo>
                  <a:pt x="29170" y="75009"/>
                </a:lnTo>
                <a:cubicBezTo>
                  <a:pt x="26878" y="75009"/>
                  <a:pt x="25003" y="73134"/>
                  <a:pt x="25003" y="70842"/>
                </a:cubicBezTo>
                <a:lnTo>
                  <a:pt x="25003" y="62508"/>
                </a:lnTo>
                <a:close/>
                <a:moveTo>
                  <a:pt x="62508" y="58341"/>
                </a:moveTo>
                <a:lnTo>
                  <a:pt x="70842" y="58341"/>
                </a:lnTo>
                <a:cubicBezTo>
                  <a:pt x="73134" y="58341"/>
                  <a:pt x="75009" y="60216"/>
                  <a:pt x="75009" y="62508"/>
                </a:cubicBezTo>
                <a:lnTo>
                  <a:pt x="75009" y="70842"/>
                </a:lnTo>
                <a:cubicBezTo>
                  <a:pt x="75009" y="73134"/>
                  <a:pt x="73134" y="75009"/>
                  <a:pt x="70842" y="75009"/>
                </a:cubicBezTo>
                <a:lnTo>
                  <a:pt x="62508" y="75009"/>
                </a:lnTo>
                <a:cubicBezTo>
                  <a:pt x="60216" y="75009"/>
                  <a:pt x="58341" y="73134"/>
                  <a:pt x="58341" y="70842"/>
                </a:cubicBezTo>
                <a:lnTo>
                  <a:pt x="58341" y="62508"/>
                </a:lnTo>
                <a:cubicBezTo>
                  <a:pt x="58341" y="60216"/>
                  <a:pt x="60216" y="58341"/>
                  <a:pt x="62508" y="58341"/>
                </a:cubicBezTo>
                <a:close/>
              </a:path>
            </a:pathLst>
          </a:custGeom>
          <a:solidFill>
            <a:srgbClr val="2B6CB0"/>
          </a:solidFill>
          <a:ln/>
        </p:spPr>
      </p:sp>
      <p:sp>
        <p:nvSpPr>
          <p:cNvPr id="43" name="Text 41"/>
          <p:cNvSpPr/>
          <p:nvPr/>
        </p:nvSpPr>
        <p:spPr>
          <a:xfrm>
            <a:off x="594519" y="6278418"/>
            <a:ext cx="828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АО «ГФСС»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 42"/>
          <p:cNvSpPr/>
          <p:nvPr/>
        </p:nvSpPr>
        <p:spPr>
          <a:xfrm>
            <a:off x="11656442" y="6070600"/>
            <a:ext cx="219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28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 32">
            <a:extLst>
              <a:ext uri="{FF2B5EF4-FFF2-40B4-BE49-F238E27FC236}">
                <a16:creationId xmlns:a16="http://schemas.microsoft.com/office/drawing/2014/main" id="{63F4D386-02AE-2BA1-59A0-B65055962BE4}"/>
              </a:ext>
            </a:extLst>
          </p:cNvPr>
          <p:cNvSpPr/>
          <p:nvPr/>
        </p:nvSpPr>
        <p:spPr>
          <a:xfrm>
            <a:off x="7879805" y="3685790"/>
            <a:ext cx="3697139" cy="3290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just"/>
            <a:r>
              <a:rPr lang="ru-RU" sz="1050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Репутационные риски, вызванные возможным негативным отношением клиентов, партнеров</a:t>
            </a:r>
            <a:endParaRPr lang="en-US" sz="1600" dirty="0"/>
          </a:p>
        </p:txBody>
      </p:sp>
      <p:sp>
        <p:nvSpPr>
          <p:cNvPr id="46" name="Text 32">
            <a:extLst>
              <a:ext uri="{FF2B5EF4-FFF2-40B4-BE49-F238E27FC236}">
                <a16:creationId xmlns:a16="http://schemas.microsoft.com/office/drawing/2014/main" id="{DF1103CA-23C2-766B-364C-B3D40D7418EF}"/>
              </a:ext>
            </a:extLst>
          </p:cNvPr>
          <p:cNvSpPr/>
          <p:nvPr/>
        </p:nvSpPr>
        <p:spPr>
          <a:xfrm>
            <a:off x="7881994" y="3278022"/>
            <a:ext cx="3697139" cy="3290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just"/>
            <a:r>
              <a:rPr lang="ru-RU" sz="1050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Риски, связанные с финансовой устойчивостью и управлением</a:t>
            </a:r>
          </a:p>
        </p:txBody>
      </p:sp>
      <p:sp>
        <p:nvSpPr>
          <p:cNvPr id="47" name="Shape 37">
            <a:extLst>
              <a:ext uri="{FF2B5EF4-FFF2-40B4-BE49-F238E27FC236}">
                <a16:creationId xmlns:a16="http://schemas.microsoft.com/office/drawing/2014/main" id="{7A960364-80F6-5B6F-4420-07BA617F3925}"/>
              </a:ext>
            </a:extLst>
          </p:cNvPr>
          <p:cNvSpPr/>
          <p:nvPr/>
        </p:nvSpPr>
        <p:spPr>
          <a:xfrm>
            <a:off x="4156196" y="3584014"/>
            <a:ext cx="3331010" cy="1735366"/>
          </a:xfrm>
          <a:prstGeom prst="roundRect">
            <a:avLst>
              <a:gd name="adj" fmla="val 12500"/>
            </a:avLst>
          </a:prstGeom>
          <a:gradFill flip="none" rotWithShape="1">
            <a:gsLst>
              <a:gs pos="22000">
                <a:schemeClr val="accent1">
                  <a:lumMod val="75000"/>
                </a:schemeClr>
              </a:gs>
              <a:gs pos="100000">
                <a:srgbClr val="2B6CB0"/>
              </a:gs>
            </a:gsLst>
            <a:lin ang="0" scaled="1"/>
          </a:gradFill>
          <a:ln/>
        </p:spPr>
      </p:sp>
      <p:sp>
        <p:nvSpPr>
          <p:cNvPr id="48" name="Text 39">
            <a:extLst>
              <a:ext uri="{FF2B5EF4-FFF2-40B4-BE49-F238E27FC236}">
                <a16:creationId xmlns:a16="http://schemas.microsoft.com/office/drawing/2014/main" id="{3BC5FE9F-5B96-D16B-99F1-3FA9B0C2BE16}"/>
              </a:ext>
            </a:extLst>
          </p:cNvPr>
          <p:cNvSpPr/>
          <p:nvPr/>
        </p:nvSpPr>
        <p:spPr>
          <a:xfrm>
            <a:off x="4264677" y="3959919"/>
            <a:ext cx="3384058" cy="1122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85750" indent="-285750">
              <a:buClr>
                <a:schemeClr val="bg1"/>
              </a:buClr>
              <a:buSzPct val="120000"/>
              <a:buFont typeface="Wingdings" pitchFamily="2" charset="2"/>
              <a:buChar char="ü"/>
            </a:pPr>
            <a:r>
              <a:rPr lang="ru-RU" sz="11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Развитие человеческого капитала (постоянное повышение квалификации, участие в конференциях, семинарах и пр.)</a:t>
            </a:r>
          </a:p>
          <a:p>
            <a:pPr marL="285750" indent="-285750">
              <a:buClr>
                <a:schemeClr val="bg1"/>
              </a:buClr>
              <a:buSzPct val="120000"/>
              <a:buFont typeface="Wingdings" pitchFamily="2" charset="2"/>
              <a:buChar char="ü"/>
            </a:pPr>
            <a:r>
              <a:rPr lang="ru-RU" sz="11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Социальная поддержка работников (страхование, материальная поддержка)</a:t>
            </a:r>
          </a:p>
          <a:p>
            <a:pPr marL="285750" indent="-285750">
              <a:buClr>
                <a:schemeClr val="bg1"/>
              </a:buClr>
              <a:buSzPct val="120000"/>
              <a:buFont typeface="Wingdings" pitchFamily="2" charset="2"/>
              <a:buChar char="ü"/>
            </a:pPr>
            <a:r>
              <a:rPr lang="ru-RU" sz="11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Определение ответственных лиц за безопасность и охрану труда</a:t>
            </a:r>
          </a:p>
          <a:p>
            <a:pPr marL="285750" indent="-285750">
              <a:buClr>
                <a:schemeClr val="bg1"/>
              </a:buClr>
              <a:buSzPct val="120000"/>
              <a:buFont typeface="Wingdings" pitchFamily="2" charset="2"/>
              <a:buChar char="ü"/>
            </a:pPr>
            <a:r>
              <a:rPr lang="ru-RU" sz="11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Утверждение ВНД, регламентирующих соответствующие нормы и правила</a:t>
            </a:r>
          </a:p>
          <a:p>
            <a:pPr marL="285750" indent="-285750">
              <a:buClr>
                <a:schemeClr val="bg1"/>
              </a:buClr>
              <a:buSzPct val="120000"/>
              <a:buFont typeface="Wingdings" pitchFamily="2" charset="2"/>
              <a:buChar char="ü"/>
            </a:pPr>
            <a:endParaRPr lang="ru-RU" sz="1100" dirty="0">
              <a:solidFill>
                <a:srgbClr val="FFFFFF"/>
              </a:solidFill>
              <a:latin typeface="MiSans" pitchFamily="34" charset="0"/>
              <a:ea typeface="MiSans" pitchFamily="34" charset="-122"/>
              <a:cs typeface="MiSans" pitchFamily="34" charset="-120"/>
            </a:endParaRPr>
          </a:p>
        </p:txBody>
      </p:sp>
      <p:sp>
        <p:nvSpPr>
          <p:cNvPr id="49" name="Shape 37">
            <a:extLst>
              <a:ext uri="{FF2B5EF4-FFF2-40B4-BE49-F238E27FC236}">
                <a16:creationId xmlns:a16="http://schemas.microsoft.com/office/drawing/2014/main" id="{45560C3C-0D0D-7058-73DE-25E0E3F15846}"/>
              </a:ext>
            </a:extLst>
          </p:cNvPr>
          <p:cNvSpPr/>
          <p:nvPr/>
        </p:nvSpPr>
        <p:spPr>
          <a:xfrm>
            <a:off x="7596742" y="4117431"/>
            <a:ext cx="4124392" cy="1207707"/>
          </a:xfrm>
          <a:prstGeom prst="roundRect">
            <a:avLst>
              <a:gd name="adj" fmla="val 12500"/>
            </a:avLst>
          </a:prstGeom>
          <a:gradFill flip="none" rotWithShape="1">
            <a:gsLst>
              <a:gs pos="3000">
                <a:srgbClr val="7030A0">
                  <a:alpha val="57000"/>
                </a:srgbClr>
              </a:gs>
              <a:gs pos="100000">
                <a:srgbClr val="2B6CB0"/>
              </a:gs>
            </a:gsLst>
            <a:lin ang="0" scaled="1"/>
          </a:gradFill>
          <a:ln/>
        </p:spPr>
      </p:sp>
      <p:sp>
        <p:nvSpPr>
          <p:cNvPr id="50" name="Text 39">
            <a:extLst>
              <a:ext uri="{FF2B5EF4-FFF2-40B4-BE49-F238E27FC236}">
                <a16:creationId xmlns:a16="http://schemas.microsoft.com/office/drawing/2014/main" id="{A14E1C34-8871-BC16-04F3-244E19EE61A5}"/>
              </a:ext>
            </a:extLst>
          </p:cNvPr>
          <p:cNvSpPr/>
          <p:nvPr/>
        </p:nvSpPr>
        <p:spPr>
          <a:xfrm>
            <a:off x="7724935" y="4162279"/>
            <a:ext cx="4031560" cy="11224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85750" indent="-285750">
              <a:lnSpc>
                <a:spcPts val="1420"/>
              </a:lnSpc>
              <a:buClr>
                <a:schemeClr val="bg1"/>
              </a:buClr>
              <a:buSzPct val="120000"/>
              <a:buFont typeface="Wingdings" pitchFamily="2" charset="2"/>
              <a:buChar char="ü"/>
            </a:pPr>
            <a:r>
              <a:rPr lang="ru-RU" sz="11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Четкие, регламентированные процессы</a:t>
            </a:r>
          </a:p>
          <a:p>
            <a:pPr marL="285750" indent="-285750">
              <a:lnSpc>
                <a:spcPts val="1420"/>
              </a:lnSpc>
              <a:buClr>
                <a:schemeClr val="bg1"/>
              </a:buClr>
              <a:buSzPct val="120000"/>
              <a:buFont typeface="Wingdings" pitchFamily="2" charset="2"/>
              <a:buChar char="ü"/>
            </a:pPr>
            <a:r>
              <a:rPr lang="ru-RU" sz="11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Соблюдение норм и правил законодательства и ВНД Фонда </a:t>
            </a:r>
          </a:p>
          <a:p>
            <a:pPr marL="285750" indent="-285750">
              <a:lnSpc>
                <a:spcPts val="1420"/>
              </a:lnSpc>
              <a:buClr>
                <a:schemeClr val="bg1"/>
              </a:buClr>
              <a:buSzPct val="120000"/>
              <a:buFont typeface="Wingdings" pitchFamily="2" charset="2"/>
              <a:buChar char="ü"/>
            </a:pPr>
            <a:r>
              <a:rPr lang="ru-RU" sz="11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Качество и скорость принимаемых решений и коммуникаций как внутри Фонда, так и со внешними стейкхолдерами</a:t>
            </a:r>
          </a:p>
        </p:txBody>
      </p:sp>
      <p:sp>
        <p:nvSpPr>
          <p:cNvPr id="40" name="Text 2">
            <a:extLst>
              <a:ext uri="{FF2B5EF4-FFF2-40B4-BE49-F238E27FC236}">
                <a16:creationId xmlns:a16="http://schemas.microsoft.com/office/drawing/2014/main" id="{8BAA7A32-893B-475B-A6B8-7F4465CE5A1E}"/>
              </a:ext>
            </a:extLst>
          </p:cNvPr>
          <p:cNvSpPr/>
          <p:nvPr/>
        </p:nvSpPr>
        <p:spPr>
          <a:xfrm>
            <a:off x="518246" y="224168"/>
            <a:ext cx="109632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b="1" kern="0" spc="53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РАЗДЕЛ 0</a:t>
            </a:r>
            <a:r>
              <a:rPr lang="ru-RU" sz="1000" b="1" kern="0" spc="53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4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Shape 0">
            <a:extLst>
              <a:ext uri="{FF2B5EF4-FFF2-40B4-BE49-F238E27FC236}">
                <a16:creationId xmlns:a16="http://schemas.microsoft.com/office/drawing/2014/main" id="{F9B02350-6526-415B-9EF1-432CD3A3207E}"/>
              </a:ext>
            </a:extLst>
          </p:cNvPr>
          <p:cNvSpPr/>
          <p:nvPr/>
        </p:nvSpPr>
        <p:spPr>
          <a:xfrm>
            <a:off x="486497" y="485170"/>
            <a:ext cx="403297" cy="440012"/>
          </a:xfrm>
          <a:prstGeom prst="roundRect">
            <a:avLst>
              <a:gd name="adj" fmla="val 28571"/>
            </a:avLst>
          </a:prstGeom>
          <a:gradFill flip="none" rotWithShape="1">
            <a:gsLst>
              <a:gs pos="0">
                <a:srgbClr val="1A365D"/>
              </a:gs>
              <a:gs pos="100000">
                <a:srgbClr val="2B6CB0"/>
              </a:gs>
            </a:gsLst>
            <a:lin ang="2700000" scaled="1"/>
          </a:gradFill>
          <a:ln/>
          <a:effectLst>
            <a:outerShdw blurRad="137504" dist="91669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56" name="Shape 1">
            <a:extLst>
              <a:ext uri="{FF2B5EF4-FFF2-40B4-BE49-F238E27FC236}">
                <a16:creationId xmlns:a16="http://schemas.microsoft.com/office/drawing/2014/main" id="{50902CC3-F139-404E-9DE7-33507E8FE0B2}"/>
              </a:ext>
            </a:extLst>
          </p:cNvPr>
          <p:cNvSpPr/>
          <p:nvPr/>
        </p:nvSpPr>
        <p:spPr>
          <a:xfrm>
            <a:off x="587548" y="613506"/>
            <a:ext cx="192046" cy="183338"/>
          </a:xfrm>
          <a:custGeom>
            <a:avLst/>
            <a:gdLst/>
            <a:ahLst/>
            <a:cxnLst/>
            <a:rect l="l" t="t" r="r" b="b"/>
            <a:pathLst>
              <a:path w="183338" h="183338">
                <a:moveTo>
                  <a:pt x="126009" y="100263"/>
                </a:moveTo>
                <a:lnTo>
                  <a:pt x="57651" y="100263"/>
                </a:lnTo>
                <a:cubicBezTo>
                  <a:pt x="58690" y="123359"/>
                  <a:pt x="63810" y="144630"/>
                  <a:pt x="71079" y="160206"/>
                </a:cubicBezTo>
                <a:cubicBezTo>
                  <a:pt x="75162" y="168979"/>
                  <a:pt x="79566" y="175174"/>
                  <a:pt x="83648" y="178970"/>
                </a:cubicBezTo>
                <a:cubicBezTo>
                  <a:pt x="87659" y="182730"/>
                  <a:pt x="90416" y="183338"/>
                  <a:pt x="91848" y="183338"/>
                </a:cubicBezTo>
                <a:cubicBezTo>
                  <a:pt x="93281" y="183338"/>
                  <a:pt x="96038" y="182730"/>
                  <a:pt x="100048" y="178970"/>
                </a:cubicBezTo>
                <a:cubicBezTo>
                  <a:pt x="104130" y="175174"/>
                  <a:pt x="108535" y="168943"/>
                  <a:pt x="112617" y="160206"/>
                </a:cubicBezTo>
                <a:cubicBezTo>
                  <a:pt x="119886" y="144630"/>
                  <a:pt x="125007" y="123359"/>
                  <a:pt x="126045" y="100263"/>
                </a:cubicBezTo>
                <a:close/>
                <a:moveTo>
                  <a:pt x="57616" y="83075"/>
                </a:moveTo>
                <a:lnTo>
                  <a:pt x="125973" y="83075"/>
                </a:lnTo>
                <a:cubicBezTo>
                  <a:pt x="124971" y="59979"/>
                  <a:pt x="119850" y="38709"/>
                  <a:pt x="112581" y="23132"/>
                </a:cubicBezTo>
                <a:cubicBezTo>
                  <a:pt x="108499" y="14395"/>
                  <a:pt x="104095" y="8164"/>
                  <a:pt x="100013" y="4369"/>
                </a:cubicBezTo>
                <a:cubicBezTo>
                  <a:pt x="96002" y="609"/>
                  <a:pt x="93245" y="0"/>
                  <a:pt x="91812" y="0"/>
                </a:cubicBezTo>
                <a:cubicBezTo>
                  <a:pt x="90380" y="0"/>
                  <a:pt x="87623" y="609"/>
                  <a:pt x="83612" y="4369"/>
                </a:cubicBezTo>
                <a:cubicBezTo>
                  <a:pt x="79530" y="8164"/>
                  <a:pt x="75126" y="14395"/>
                  <a:pt x="71044" y="23132"/>
                </a:cubicBezTo>
                <a:cubicBezTo>
                  <a:pt x="63775" y="38709"/>
                  <a:pt x="58654" y="59979"/>
                  <a:pt x="57616" y="83075"/>
                </a:cubicBezTo>
                <a:close/>
                <a:moveTo>
                  <a:pt x="40428" y="83075"/>
                </a:moveTo>
                <a:cubicBezTo>
                  <a:pt x="41681" y="52423"/>
                  <a:pt x="49594" y="23956"/>
                  <a:pt x="61161" y="5264"/>
                </a:cubicBezTo>
                <a:cubicBezTo>
                  <a:pt x="28181" y="16937"/>
                  <a:pt x="3903" y="46980"/>
                  <a:pt x="537" y="83075"/>
                </a:cubicBezTo>
                <a:lnTo>
                  <a:pt x="40428" y="83075"/>
                </a:lnTo>
                <a:close/>
                <a:moveTo>
                  <a:pt x="537" y="100263"/>
                </a:moveTo>
                <a:cubicBezTo>
                  <a:pt x="3903" y="136358"/>
                  <a:pt x="28181" y="166401"/>
                  <a:pt x="61161" y="178075"/>
                </a:cubicBezTo>
                <a:cubicBezTo>
                  <a:pt x="49594" y="159383"/>
                  <a:pt x="41681" y="130915"/>
                  <a:pt x="40428" y="100263"/>
                </a:cubicBezTo>
                <a:lnTo>
                  <a:pt x="537" y="100263"/>
                </a:lnTo>
                <a:close/>
                <a:moveTo>
                  <a:pt x="143197" y="100263"/>
                </a:moveTo>
                <a:cubicBezTo>
                  <a:pt x="141944" y="130915"/>
                  <a:pt x="134030" y="159383"/>
                  <a:pt x="122464" y="178075"/>
                </a:cubicBezTo>
                <a:cubicBezTo>
                  <a:pt x="155444" y="166365"/>
                  <a:pt x="179722" y="136358"/>
                  <a:pt x="183088" y="100263"/>
                </a:cubicBezTo>
                <a:lnTo>
                  <a:pt x="143197" y="100263"/>
                </a:lnTo>
                <a:close/>
                <a:moveTo>
                  <a:pt x="183088" y="83075"/>
                </a:moveTo>
                <a:cubicBezTo>
                  <a:pt x="179722" y="46980"/>
                  <a:pt x="155444" y="16937"/>
                  <a:pt x="122464" y="5264"/>
                </a:cubicBezTo>
                <a:cubicBezTo>
                  <a:pt x="134030" y="23956"/>
                  <a:pt x="141944" y="52423"/>
                  <a:pt x="143197" y="83075"/>
                </a:cubicBezTo>
                <a:lnTo>
                  <a:pt x="183088" y="83075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51" name="Text 3">
            <a:extLst>
              <a:ext uri="{FF2B5EF4-FFF2-40B4-BE49-F238E27FC236}">
                <a16:creationId xmlns:a16="http://schemas.microsoft.com/office/drawing/2014/main" id="{185AB913-F168-46D8-B834-381667C2C477}"/>
              </a:ext>
            </a:extLst>
          </p:cNvPr>
          <p:cNvSpPr/>
          <p:nvPr/>
        </p:nvSpPr>
        <p:spPr>
          <a:xfrm>
            <a:off x="939003" y="368241"/>
            <a:ext cx="11128638" cy="7333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ru-RU" sz="20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УСТОЙЧИВЫМ РАЗВИТИЕМ</a:t>
            </a:r>
          </a:p>
          <a:p>
            <a:pPr>
              <a:lnSpc>
                <a:spcPct val="90000"/>
              </a:lnSpc>
            </a:pPr>
            <a:r>
              <a:rPr lang="ru-RU" sz="20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>
                <a:solidFill>
                  <a:srgbClr val="4299E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04-1</a:t>
            </a:r>
            <a:r>
              <a:rPr lang="ru-RU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СТРАТЕГИЯ И РИСКИ</a:t>
            </a:r>
            <a:endParaRPr lang="ru-RU" sz="2000" b="1" dirty="0">
              <a:solidFill>
                <a:srgbClr val="1A35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1687903"/>
      </p:ext>
    </p:extLst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38">
            <a:extLst>
              <a:ext uri="{FF2B5EF4-FFF2-40B4-BE49-F238E27FC236}">
                <a16:creationId xmlns:a16="http://schemas.microsoft.com/office/drawing/2014/main" id="{1BD116D3-0E9E-A4EB-9657-1941E8CC0E4C}"/>
              </a:ext>
            </a:extLst>
          </p:cNvPr>
          <p:cNvSpPr/>
          <p:nvPr/>
        </p:nvSpPr>
        <p:spPr>
          <a:xfrm>
            <a:off x="6549302" y="2596236"/>
            <a:ext cx="5293281" cy="3567290"/>
          </a:xfrm>
          <a:prstGeom prst="roundRect">
            <a:avLst>
              <a:gd name="adj" fmla="val 3659"/>
            </a:avLst>
          </a:prstGeom>
          <a:solidFill>
            <a:srgbClr val="FFFFFF"/>
          </a:solidFill>
          <a:ln/>
          <a:effectLst>
            <a:outerShdw blurRad="47625" dist="3175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35" name="Shape 20">
            <a:extLst>
              <a:ext uri="{FF2B5EF4-FFF2-40B4-BE49-F238E27FC236}">
                <a16:creationId xmlns:a16="http://schemas.microsoft.com/office/drawing/2014/main" id="{B08DD16A-75B0-ABC7-A85F-5814C3BC5F23}"/>
              </a:ext>
            </a:extLst>
          </p:cNvPr>
          <p:cNvSpPr/>
          <p:nvPr/>
        </p:nvSpPr>
        <p:spPr>
          <a:xfrm>
            <a:off x="371518" y="1343653"/>
            <a:ext cx="11523205" cy="668056"/>
          </a:xfrm>
          <a:prstGeom prst="roundRect">
            <a:avLst>
              <a:gd name="adj" fmla="val 3659"/>
            </a:avLst>
          </a:prstGeom>
          <a:solidFill>
            <a:srgbClr val="FFFFFF"/>
          </a:solidFill>
          <a:ln/>
          <a:effectLst>
            <a:outerShdw blurRad="47625" dist="3175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B100068-0C10-44D3-A53D-166943CFB3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54043" y="1419663"/>
            <a:ext cx="11402726" cy="526794"/>
          </a:xfrm>
          <a:noFill/>
          <a:ln>
            <a:noFill/>
          </a:ln>
        </p:spPr>
        <p:txBody>
          <a:bodyPr>
            <a:noAutofit/>
          </a:bodyPr>
          <a:lstStyle/>
          <a:p>
            <a:pPr algn="just">
              <a:lnSpc>
                <a:spcPct val="105000"/>
              </a:lnSpc>
              <a:spcBef>
                <a:spcPts val="600"/>
              </a:spcBef>
            </a:pPr>
            <a:r>
              <a:rPr lang="ru-RU" sz="1400" b="1" dirty="0">
                <a:solidFill>
                  <a:srgbClr val="2B6C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Фонд последовательно реализует комплекс мер, направленных на минимизацию экологического воздействия, рациональное использование ресурсов и формирование высокой экологической культуры</a:t>
            </a: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CD017386-5222-4BA3-9D19-EF774C0736AA}"/>
              </a:ext>
            </a:extLst>
          </p:cNvPr>
          <p:cNvSpPr txBox="1">
            <a:spLocks/>
          </p:cNvSpPr>
          <p:nvPr/>
        </p:nvSpPr>
        <p:spPr>
          <a:xfrm>
            <a:off x="7031309" y="2365842"/>
            <a:ext cx="4782796" cy="46078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ru-RU" sz="1400" b="1" dirty="0">
              <a:solidFill>
                <a:srgbClr val="1A35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lang="ru-RU" sz="1400" b="1" dirty="0">
              <a:solidFill>
                <a:srgbClr val="1A35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lang="ru-RU" sz="1400" b="1" dirty="0">
              <a:solidFill>
                <a:srgbClr val="1A35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lang="ru-RU" sz="1400" b="1" dirty="0">
              <a:solidFill>
                <a:srgbClr val="1A35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lang="ru-RU" sz="1400" b="1" dirty="0">
              <a:solidFill>
                <a:srgbClr val="1A35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lang="ru-RU" sz="1400" b="1" dirty="0">
              <a:solidFill>
                <a:srgbClr val="1A35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ru-RU" sz="14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РЕСУРСОСБЕРЕЖЕНИЕ И УСТОЙЧИВЫЕ ОФИСНЫЕ ПРАКТИКИ</a:t>
            </a:r>
          </a:p>
        </p:txBody>
      </p:sp>
      <p:sp>
        <p:nvSpPr>
          <p:cNvPr id="9" name="Текст 3">
            <a:extLst>
              <a:ext uri="{FF2B5EF4-FFF2-40B4-BE49-F238E27FC236}">
                <a16:creationId xmlns:a16="http://schemas.microsoft.com/office/drawing/2014/main" id="{B5ED05AA-98EB-459F-84A0-EB277E8EDAC3}"/>
              </a:ext>
            </a:extLst>
          </p:cNvPr>
          <p:cNvSpPr txBox="1">
            <a:spLocks/>
          </p:cNvSpPr>
          <p:nvPr/>
        </p:nvSpPr>
        <p:spPr>
          <a:xfrm>
            <a:off x="7080917" y="2943648"/>
            <a:ext cx="4782796" cy="3240387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numCol="1" spcCol="25200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0000"/>
              </a:lnSpc>
            </a:pPr>
            <a:r>
              <a:rPr lang="ru-RU" sz="12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Методологическая база:</a:t>
            </a:r>
            <a:r>
              <a:rPr lang="ru-RU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разработана и доведена работникам корпоративная памятка по ресурсосбережению, ставшая основой для внедрения бережливых стандартов на рабочих местах</a:t>
            </a:r>
          </a:p>
          <a:p>
            <a:pPr algn="just">
              <a:lnSpc>
                <a:spcPct val="100000"/>
              </a:lnSpc>
            </a:pPr>
            <a:r>
              <a:rPr lang="ru-RU" sz="12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Автоматизация процессов:</a:t>
            </a:r>
            <a:r>
              <a:rPr lang="ru-RU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благодаря системному снижению бумажного документооборота потребление бумаги в филиалах Фонда сократилось на </a:t>
            </a:r>
            <a:r>
              <a:rPr lang="ru-RU" sz="12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12%</a:t>
            </a:r>
            <a:endParaRPr lang="ru-RU" sz="1200" dirty="0">
              <a:solidFill>
                <a:srgbClr val="1A35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</a:pPr>
            <a:r>
              <a:rPr lang="ru-RU" sz="12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Развитие циклической экономики:</a:t>
            </a:r>
            <a:r>
              <a:rPr lang="ru-RU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проведена экспертиза ценности архивных документов. По её итогам </a:t>
            </a:r>
            <a:r>
              <a:rPr lang="ru-RU" sz="12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4 215 дел</a:t>
            </a:r>
            <a:r>
              <a:rPr lang="ru-RU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переданы на утилизацию, что позволило направить на вторичную переработку </a:t>
            </a:r>
            <a:r>
              <a:rPr lang="ru-RU" sz="12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тонны бумаги</a:t>
            </a:r>
            <a:endParaRPr lang="ru-RU" sz="1200" dirty="0">
              <a:solidFill>
                <a:srgbClr val="1A35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</a:pPr>
            <a:r>
              <a:rPr lang="ru-RU" sz="12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Сбор отходов:</a:t>
            </a:r>
            <a:r>
              <a:rPr lang="ru-RU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центральном офисе Фонда установлены специализированные эко-боксы для раздельного сбора и последующей утилизации бумажных отходов</a:t>
            </a:r>
            <a:endParaRPr lang="ru-KZ" sz="1200" dirty="0">
              <a:solidFill>
                <a:srgbClr val="1A35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hape 0">
            <a:extLst>
              <a:ext uri="{FF2B5EF4-FFF2-40B4-BE49-F238E27FC236}">
                <a16:creationId xmlns:a16="http://schemas.microsoft.com/office/drawing/2014/main" id="{24316CCD-592C-9E69-722A-773A0473C3E6}"/>
              </a:ext>
            </a:extLst>
          </p:cNvPr>
          <p:cNvSpPr/>
          <p:nvPr/>
        </p:nvSpPr>
        <p:spPr>
          <a:xfrm>
            <a:off x="348593" y="616158"/>
            <a:ext cx="449820" cy="449820"/>
          </a:xfrm>
          <a:prstGeom prst="roundRect">
            <a:avLst>
              <a:gd name="adj" fmla="val 25000"/>
            </a:avLst>
          </a:prstGeom>
          <a:gradFill flip="none" rotWithShape="1">
            <a:gsLst>
              <a:gs pos="0">
                <a:srgbClr val="1A365D"/>
              </a:gs>
              <a:gs pos="100000">
                <a:srgbClr val="2B6CB0"/>
              </a:gs>
            </a:gsLst>
            <a:lin ang="2700000" scaled="1"/>
          </a:gradFill>
          <a:ln/>
          <a:effectLst>
            <a:outerShdw blurRad="140569" dist="93713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ru-KZ" dirty="0"/>
          </a:p>
        </p:txBody>
      </p:sp>
      <p:sp>
        <p:nvSpPr>
          <p:cNvPr id="18" name="Shape 4">
            <a:extLst>
              <a:ext uri="{FF2B5EF4-FFF2-40B4-BE49-F238E27FC236}">
                <a16:creationId xmlns:a16="http://schemas.microsoft.com/office/drawing/2014/main" id="{1CFF9440-C473-BD53-E011-68ABC58CC13C}"/>
              </a:ext>
            </a:extLst>
          </p:cNvPr>
          <p:cNvSpPr/>
          <p:nvPr/>
        </p:nvSpPr>
        <p:spPr>
          <a:xfrm>
            <a:off x="366068" y="1254847"/>
            <a:ext cx="899640" cy="37485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4299E1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63" name="Shape 48">
            <a:extLst>
              <a:ext uri="{FF2B5EF4-FFF2-40B4-BE49-F238E27FC236}">
                <a16:creationId xmlns:a16="http://schemas.microsoft.com/office/drawing/2014/main" id="{CCEE05CB-57F4-EAF4-C6D2-3C13D403327F}"/>
              </a:ext>
            </a:extLst>
          </p:cNvPr>
          <p:cNvSpPr/>
          <p:nvPr/>
        </p:nvSpPr>
        <p:spPr>
          <a:xfrm>
            <a:off x="6794537" y="3053763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1A365D"/>
          </a:solidFill>
          <a:ln/>
        </p:spPr>
      </p:sp>
      <p:sp>
        <p:nvSpPr>
          <p:cNvPr id="69" name="Shape 54">
            <a:extLst>
              <a:ext uri="{FF2B5EF4-FFF2-40B4-BE49-F238E27FC236}">
                <a16:creationId xmlns:a16="http://schemas.microsoft.com/office/drawing/2014/main" id="{21167CD4-6CFB-DA35-ED0A-FEE5ED1F026F}"/>
              </a:ext>
            </a:extLst>
          </p:cNvPr>
          <p:cNvSpPr/>
          <p:nvPr/>
        </p:nvSpPr>
        <p:spPr>
          <a:xfrm>
            <a:off x="6799797" y="4601133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43" name="Text 41">
            <a:extLst>
              <a:ext uri="{FF2B5EF4-FFF2-40B4-BE49-F238E27FC236}">
                <a16:creationId xmlns:a16="http://schemas.microsoft.com/office/drawing/2014/main" id="{7DCABA38-7D6A-4710-AB55-751D21056684}"/>
              </a:ext>
            </a:extLst>
          </p:cNvPr>
          <p:cNvSpPr/>
          <p:nvPr/>
        </p:nvSpPr>
        <p:spPr>
          <a:xfrm>
            <a:off x="661473" y="6503852"/>
            <a:ext cx="828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АО «ГФСС»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Shape 40">
            <a:extLst>
              <a:ext uri="{FF2B5EF4-FFF2-40B4-BE49-F238E27FC236}">
                <a16:creationId xmlns:a16="http://schemas.microsoft.com/office/drawing/2014/main" id="{A38121DD-C500-4B05-9CF0-5EFDD2A5B919}"/>
              </a:ext>
            </a:extLst>
          </p:cNvPr>
          <p:cNvSpPr/>
          <p:nvPr/>
        </p:nvSpPr>
        <p:spPr>
          <a:xfrm>
            <a:off x="441889" y="6524934"/>
            <a:ext cx="100013" cy="133350"/>
          </a:xfrm>
          <a:custGeom>
            <a:avLst/>
            <a:gdLst/>
            <a:ahLst/>
            <a:cxnLst/>
            <a:rect l="l" t="t" r="r" b="b"/>
            <a:pathLst>
              <a:path w="100013" h="133350">
                <a:moveTo>
                  <a:pt x="16669" y="0"/>
                </a:moveTo>
                <a:cubicBezTo>
                  <a:pt x="7475" y="0"/>
                  <a:pt x="0" y="7475"/>
                  <a:pt x="0" y="16669"/>
                </a:cubicBezTo>
                <a:lnTo>
                  <a:pt x="0" y="116681"/>
                </a:lnTo>
                <a:cubicBezTo>
                  <a:pt x="0" y="125875"/>
                  <a:pt x="7475" y="133350"/>
                  <a:pt x="16669" y="133350"/>
                </a:cubicBezTo>
                <a:lnTo>
                  <a:pt x="83344" y="133350"/>
                </a:lnTo>
                <a:cubicBezTo>
                  <a:pt x="92538" y="133350"/>
                  <a:pt x="100013" y="125875"/>
                  <a:pt x="100013" y="116681"/>
                </a:cubicBezTo>
                <a:lnTo>
                  <a:pt x="100013" y="16669"/>
                </a:lnTo>
                <a:cubicBezTo>
                  <a:pt x="100013" y="7475"/>
                  <a:pt x="92538" y="0"/>
                  <a:pt x="83344" y="0"/>
                </a:cubicBezTo>
                <a:lnTo>
                  <a:pt x="16669" y="0"/>
                </a:lnTo>
                <a:close/>
                <a:moveTo>
                  <a:pt x="45839" y="91678"/>
                </a:moveTo>
                <a:lnTo>
                  <a:pt x="54173" y="91678"/>
                </a:lnTo>
                <a:cubicBezTo>
                  <a:pt x="58783" y="91678"/>
                  <a:pt x="62508" y="95403"/>
                  <a:pt x="62508" y="100013"/>
                </a:cubicBezTo>
                <a:lnTo>
                  <a:pt x="62508" y="120848"/>
                </a:lnTo>
                <a:lnTo>
                  <a:pt x="37505" y="120848"/>
                </a:lnTo>
                <a:lnTo>
                  <a:pt x="37505" y="100013"/>
                </a:lnTo>
                <a:cubicBezTo>
                  <a:pt x="37505" y="95403"/>
                  <a:pt x="41229" y="91678"/>
                  <a:pt x="45839" y="91678"/>
                </a:cubicBezTo>
                <a:close/>
                <a:moveTo>
                  <a:pt x="25003" y="29170"/>
                </a:moveTo>
                <a:cubicBezTo>
                  <a:pt x="25003" y="26878"/>
                  <a:pt x="26878" y="25003"/>
                  <a:pt x="29170" y="25003"/>
                </a:cubicBezTo>
                <a:lnTo>
                  <a:pt x="37505" y="25003"/>
                </a:lnTo>
                <a:cubicBezTo>
                  <a:pt x="39797" y="25003"/>
                  <a:pt x="41672" y="26878"/>
                  <a:pt x="41672" y="29170"/>
                </a:cubicBezTo>
                <a:lnTo>
                  <a:pt x="41672" y="37505"/>
                </a:lnTo>
                <a:cubicBezTo>
                  <a:pt x="41672" y="39797"/>
                  <a:pt x="39797" y="41672"/>
                  <a:pt x="37505" y="41672"/>
                </a:cubicBezTo>
                <a:lnTo>
                  <a:pt x="29170" y="41672"/>
                </a:lnTo>
                <a:cubicBezTo>
                  <a:pt x="26878" y="41672"/>
                  <a:pt x="25003" y="39797"/>
                  <a:pt x="25003" y="37505"/>
                </a:cubicBezTo>
                <a:lnTo>
                  <a:pt x="25003" y="29170"/>
                </a:lnTo>
                <a:close/>
                <a:moveTo>
                  <a:pt x="62508" y="25003"/>
                </a:moveTo>
                <a:lnTo>
                  <a:pt x="70842" y="25003"/>
                </a:lnTo>
                <a:cubicBezTo>
                  <a:pt x="73134" y="25003"/>
                  <a:pt x="75009" y="26878"/>
                  <a:pt x="75009" y="29170"/>
                </a:cubicBezTo>
                <a:lnTo>
                  <a:pt x="75009" y="37505"/>
                </a:lnTo>
                <a:cubicBezTo>
                  <a:pt x="75009" y="39797"/>
                  <a:pt x="73134" y="41672"/>
                  <a:pt x="70842" y="41672"/>
                </a:cubicBezTo>
                <a:lnTo>
                  <a:pt x="62508" y="41672"/>
                </a:lnTo>
                <a:cubicBezTo>
                  <a:pt x="60216" y="41672"/>
                  <a:pt x="58341" y="39797"/>
                  <a:pt x="58341" y="37505"/>
                </a:cubicBezTo>
                <a:lnTo>
                  <a:pt x="58341" y="29170"/>
                </a:lnTo>
                <a:cubicBezTo>
                  <a:pt x="58341" y="26878"/>
                  <a:pt x="60216" y="25003"/>
                  <a:pt x="62508" y="25003"/>
                </a:cubicBezTo>
                <a:close/>
                <a:moveTo>
                  <a:pt x="25003" y="62508"/>
                </a:moveTo>
                <a:cubicBezTo>
                  <a:pt x="25003" y="60216"/>
                  <a:pt x="26878" y="58341"/>
                  <a:pt x="29170" y="58341"/>
                </a:cubicBezTo>
                <a:lnTo>
                  <a:pt x="37505" y="58341"/>
                </a:lnTo>
                <a:cubicBezTo>
                  <a:pt x="39797" y="58341"/>
                  <a:pt x="41672" y="60216"/>
                  <a:pt x="41672" y="62508"/>
                </a:cubicBezTo>
                <a:lnTo>
                  <a:pt x="41672" y="70842"/>
                </a:lnTo>
                <a:cubicBezTo>
                  <a:pt x="41672" y="73134"/>
                  <a:pt x="39797" y="75009"/>
                  <a:pt x="37505" y="75009"/>
                </a:cubicBezTo>
                <a:lnTo>
                  <a:pt x="29170" y="75009"/>
                </a:lnTo>
                <a:cubicBezTo>
                  <a:pt x="26878" y="75009"/>
                  <a:pt x="25003" y="73134"/>
                  <a:pt x="25003" y="70842"/>
                </a:cubicBezTo>
                <a:lnTo>
                  <a:pt x="25003" y="62508"/>
                </a:lnTo>
                <a:close/>
                <a:moveTo>
                  <a:pt x="62508" y="58341"/>
                </a:moveTo>
                <a:lnTo>
                  <a:pt x="70842" y="58341"/>
                </a:lnTo>
                <a:cubicBezTo>
                  <a:pt x="73134" y="58341"/>
                  <a:pt x="75009" y="60216"/>
                  <a:pt x="75009" y="62508"/>
                </a:cubicBezTo>
                <a:lnTo>
                  <a:pt x="75009" y="70842"/>
                </a:lnTo>
                <a:cubicBezTo>
                  <a:pt x="75009" y="73134"/>
                  <a:pt x="73134" y="75009"/>
                  <a:pt x="70842" y="75009"/>
                </a:cubicBezTo>
                <a:lnTo>
                  <a:pt x="62508" y="75009"/>
                </a:lnTo>
                <a:cubicBezTo>
                  <a:pt x="60216" y="75009"/>
                  <a:pt x="58341" y="73134"/>
                  <a:pt x="58341" y="70842"/>
                </a:cubicBezTo>
                <a:lnTo>
                  <a:pt x="58341" y="62508"/>
                </a:lnTo>
                <a:cubicBezTo>
                  <a:pt x="58341" y="60216"/>
                  <a:pt x="60216" y="58341"/>
                  <a:pt x="62508" y="58341"/>
                </a:cubicBezTo>
                <a:close/>
              </a:path>
            </a:pathLst>
          </a:custGeom>
          <a:solidFill>
            <a:srgbClr val="2B6CB0"/>
          </a:solidFill>
          <a:ln/>
        </p:spPr>
      </p:sp>
      <p:sp>
        <p:nvSpPr>
          <p:cNvPr id="51" name="Shape 51">
            <a:extLst>
              <a:ext uri="{FF2B5EF4-FFF2-40B4-BE49-F238E27FC236}">
                <a16:creationId xmlns:a16="http://schemas.microsoft.com/office/drawing/2014/main" id="{D7A74A5D-CCB1-4F65-B2B4-7915A0DF2FE8}"/>
              </a:ext>
            </a:extLst>
          </p:cNvPr>
          <p:cNvSpPr/>
          <p:nvPr/>
        </p:nvSpPr>
        <p:spPr>
          <a:xfrm>
            <a:off x="6797054" y="5502897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2B6CB0"/>
          </a:solidFill>
          <a:ln/>
        </p:spPr>
      </p:sp>
      <p:sp>
        <p:nvSpPr>
          <p:cNvPr id="57" name="Shape 51">
            <a:extLst>
              <a:ext uri="{FF2B5EF4-FFF2-40B4-BE49-F238E27FC236}">
                <a16:creationId xmlns:a16="http://schemas.microsoft.com/office/drawing/2014/main" id="{5B9D6602-EB72-4197-AC74-E87412D8B60C}"/>
              </a:ext>
            </a:extLst>
          </p:cNvPr>
          <p:cNvSpPr/>
          <p:nvPr/>
        </p:nvSpPr>
        <p:spPr>
          <a:xfrm>
            <a:off x="6791089" y="3925401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2B6CB0"/>
          </a:solidFill>
          <a:ln/>
        </p:spPr>
      </p:sp>
      <p:sp>
        <p:nvSpPr>
          <p:cNvPr id="58" name="Shape 20">
            <a:extLst>
              <a:ext uri="{FF2B5EF4-FFF2-40B4-BE49-F238E27FC236}">
                <a16:creationId xmlns:a16="http://schemas.microsoft.com/office/drawing/2014/main" id="{143DABD3-1E3A-435A-8EC9-544AC585C135}"/>
              </a:ext>
            </a:extLst>
          </p:cNvPr>
          <p:cNvSpPr/>
          <p:nvPr/>
        </p:nvSpPr>
        <p:spPr>
          <a:xfrm>
            <a:off x="354043" y="2457878"/>
            <a:ext cx="5867112" cy="3771716"/>
          </a:xfrm>
          <a:prstGeom prst="roundRect">
            <a:avLst>
              <a:gd name="adj" fmla="val 3659"/>
            </a:avLst>
          </a:prstGeom>
          <a:solidFill>
            <a:srgbClr val="FFFFFF"/>
          </a:solidFill>
          <a:ln/>
          <a:effectLst>
            <a:outerShdw blurRad="47625" dist="3175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19" name="Rectangle 5">
            <a:extLst>
              <a:ext uri="{FF2B5EF4-FFF2-40B4-BE49-F238E27FC236}">
                <a16:creationId xmlns:a16="http://schemas.microsoft.com/office/drawing/2014/main" id="{4689CC3D-1AD1-4CA9-A732-4F11DA9A28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190" y="2825893"/>
            <a:ext cx="5269651" cy="2441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03136" rIns="0" bIns="203136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altLang="ru-KZ" sz="1200" b="1" i="0" u="none" strike="noStrike" cap="none" normalizeH="0" baseline="0" dirty="0">
                <a:ln>
                  <a:noFill/>
                </a:ln>
                <a:solidFill>
                  <a:srgbClr val="1A355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kumimoji="0" lang="ru-KZ" altLang="ru-KZ" sz="1200" b="1" i="0" u="none" strike="noStrike" cap="none" normalizeH="0" baseline="0" dirty="0">
                <a:ln>
                  <a:noFill/>
                </a:ln>
                <a:solidFill>
                  <a:srgbClr val="1A355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бучение:</a:t>
            </a:r>
            <a:r>
              <a:rPr kumimoji="0" lang="ru-KZ" altLang="ru-KZ" sz="1200" b="0" i="0" u="none" strike="noStrike" cap="none" normalizeH="0" baseline="0" dirty="0">
                <a:ln>
                  <a:noFill/>
                </a:ln>
                <a:solidFill>
                  <a:srgbClr val="1A355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KZ" altLang="ru-KZ" sz="12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работников</a:t>
            </a:r>
            <a:r>
              <a:rPr lang="ru-KZ" altLang="ru-KZ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Фонда</a:t>
            </a:r>
            <a:r>
              <a:rPr lang="ru-RU" altLang="ru-KZ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KZ" altLang="ru-KZ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прошли</a:t>
            </a:r>
            <a:r>
              <a:rPr lang="ru-RU" altLang="ru-KZ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KZ" altLang="ru-KZ" sz="1200" b="0" i="0" u="none" strike="noStrike" cap="none" normalizeH="0" baseline="0" dirty="0">
                <a:ln>
                  <a:noFill/>
                </a:ln>
                <a:solidFill>
                  <a:srgbClr val="1A355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обучение </a:t>
            </a:r>
            <a:r>
              <a:rPr lang="ru-RU" altLang="ru-KZ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внедрению принципов ESG в корпоративную практику, получены соответствующие сертификаты о повышении квалификации</a:t>
            </a:r>
            <a:endParaRPr kumimoji="0" lang="ru-RU" altLang="ru-KZ" sz="1200" b="0" i="0" u="none" strike="noStrike" cap="none" normalizeH="0" baseline="0" dirty="0">
              <a:ln>
                <a:noFill/>
              </a:ln>
              <a:solidFill>
                <a:srgbClr val="1A355D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KZ" altLang="ru-KZ" sz="1200" b="0" i="0" u="none" strike="noStrike" cap="none" normalizeH="0" baseline="0" dirty="0">
              <a:ln>
                <a:noFill/>
              </a:ln>
              <a:solidFill>
                <a:srgbClr val="1A355D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KZ" altLang="ru-KZ" sz="1200" b="1" i="0" u="none" strike="noStrike" cap="none" normalizeH="0" baseline="0" dirty="0">
                <a:ln>
                  <a:noFill/>
                </a:ln>
                <a:solidFill>
                  <a:srgbClr val="1A355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Практический вклад:</a:t>
            </a:r>
            <a:r>
              <a:rPr kumimoji="0" lang="ru-KZ" altLang="ru-KZ" sz="1200" b="0" i="0" u="none" strike="noStrike" cap="none" normalizeH="0" baseline="0" dirty="0">
                <a:ln>
                  <a:noFill/>
                </a:ln>
                <a:solidFill>
                  <a:srgbClr val="1A355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Организовано активное участие </a:t>
            </a:r>
            <a:r>
              <a:rPr lang="ru-RU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работников</a:t>
            </a:r>
            <a:r>
              <a:rPr kumimoji="0" lang="ru-KZ" altLang="ru-KZ" sz="1200" b="0" i="0" u="none" strike="noStrike" cap="none" normalizeH="0" baseline="0" dirty="0">
                <a:ln>
                  <a:noFill/>
                </a:ln>
                <a:solidFill>
                  <a:srgbClr val="1A355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Фонда в </a:t>
            </a:r>
            <a:r>
              <a:rPr kumimoji="0" lang="ru-KZ" altLang="ru-KZ" sz="1200" b="1" i="0" u="none" strike="noStrike" cap="none" normalizeH="0" baseline="0" dirty="0">
                <a:ln>
                  <a:noFill/>
                </a:ln>
                <a:solidFill>
                  <a:srgbClr val="1A355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общегородских субботниках</a:t>
            </a:r>
            <a:r>
              <a:rPr kumimoji="0" lang="ru-KZ" altLang="ru-KZ" sz="1200" b="0" i="0" u="none" strike="noStrike" cap="none" normalizeH="0" baseline="0" dirty="0">
                <a:ln>
                  <a:noFill/>
                </a:ln>
                <a:solidFill>
                  <a:srgbClr val="1A355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что позволило внести реальный вклад в благоустройство и улучшение экологической обстановки</a:t>
            </a:r>
            <a:endParaRPr kumimoji="0" lang="ru-RU" altLang="ru-KZ" sz="1200" b="0" i="0" u="none" strike="noStrike" cap="none" normalizeH="0" baseline="0" dirty="0">
              <a:ln>
                <a:noFill/>
              </a:ln>
              <a:solidFill>
                <a:srgbClr val="1A355D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KZ" altLang="ru-KZ" sz="1200" b="0" i="0" u="none" strike="noStrike" cap="none" normalizeH="0" baseline="0" dirty="0">
              <a:ln>
                <a:noFill/>
              </a:ln>
              <a:solidFill>
                <a:srgbClr val="1A355D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KZ" altLang="ru-KZ" sz="1200" b="1" i="0" u="none" strike="noStrike" cap="none" normalizeH="0" baseline="0" dirty="0">
                <a:ln>
                  <a:noFill/>
                </a:ln>
                <a:solidFill>
                  <a:srgbClr val="1A355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Эко-просвещение:</a:t>
            </a:r>
            <a:r>
              <a:rPr kumimoji="0" lang="ru-KZ" altLang="ru-KZ" sz="1200" b="0" i="0" u="none" strike="noStrike" cap="none" normalizeH="0" baseline="0" dirty="0">
                <a:ln>
                  <a:noFill/>
                </a:ln>
                <a:solidFill>
                  <a:srgbClr val="1A355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altLang="ru-KZ" sz="1200" b="0" i="0" u="none" strike="noStrike" cap="none" normalizeH="0" baseline="0" dirty="0">
                <a:ln>
                  <a:noFill/>
                </a:ln>
                <a:solidFill>
                  <a:srgbClr val="1A355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На постоянной основе работникам</a:t>
            </a:r>
            <a:r>
              <a:rPr kumimoji="0" lang="ru-KZ" altLang="ru-KZ" sz="1200" b="0" i="0" u="none" strike="noStrike" cap="none" normalizeH="0" baseline="0" dirty="0">
                <a:ln>
                  <a:noFill/>
                </a:ln>
                <a:solidFill>
                  <a:srgbClr val="1A355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организации </a:t>
            </a:r>
            <a:r>
              <a:rPr kumimoji="0" lang="ru-RU" altLang="ru-KZ" sz="1200" b="0" i="0" u="none" strike="noStrike" cap="none" normalizeH="0" baseline="0" dirty="0">
                <a:ln>
                  <a:noFill/>
                </a:ln>
                <a:solidFill>
                  <a:srgbClr val="1A355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направляются материалы</a:t>
            </a:r>
            <a:r>
              <a:rPr kumimoji="0" lang="ru-KZ" altLang="ru-KZ" sz="1200" b="0" i="0" u="none" strike="noStrike" cap="none" normalizeH="0" baseline="0" dirty="0">
                <a:ln>
                  <a:noFill/>
                </a:ln>
                <a:solidFill>
                  <a:srgbClr val="1A355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направленны</a:t>
            </a:r>
            <a:r>
              <a:rPr kumimoji="0" lang="ru-RU" altLang="ru-KZ" sz="1200" b="0" i="0" u="none" strike="noStrike" cap="none" normalizeH="0" baseline="0" dirty="0">
                <a:ln>
                  <a:noFill/>
                </a:ln>
                <a:solidFill>
                  <a:srgbClr val="1A355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kumimoji="0" lang="ru-KZ" altLang="ru-KZ" sz="1200" b="0" i="0" u="none" strike="noStrike" cap="none" normalizeH="0" baseline="0" dirty="0">
                <a:ln>
                  <a:noFill/>
                </a:ln>
                <a:solidFill>
                  <a:srgbClr val="1A355D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на популяризацию принципов бережного отношения к окружающей среде</a:t>
            </a:r>
          </a:p>
        </p:txBody>
      </p:sp>
      <p:sp>
        <p:nvSpPr>
          <p:cNvPr id="59" name="Заголовок 1">
            <a:extLst>
              <a:ext uri="{FF2B5EF4-FFF2-40B4-BE49-F238E27FC236}">
                <a16:creationId xmlns:a16="http://schemas.microsoft.com/office/drawing/2014/main" id="{F8249C77-0D9E-4EDF-A93E-9AAB991A59D7}"/>
              </a:ext>
            </a:extLst>
          </p:cNvPr>
          <p:cNvSpPr txBox="1">
            <a:spLocks/>
          </p:cNvSpPr>
          <p:nvPr/>
        </p:nvSpPr>
        <p:spPr>
          <a:xfrm>
            <a:off x="504773" y="2367298"/>
            <a:ext cx="5739326" cy="46078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ru-KZ" altLang="ru-KZ" sz="14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РАЗВИТИЕ ЭКОЛОГИЧЕСКОЙ ОСВЕДОМЛЕННОСТ</a:t>
            </a:r>
            <a:r>
              <a:rPr lang="ru-RU" altLang="ru-KZ" sz="14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altLang="ru-KZ" sz="1400" b="1" dirty="0" err="1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ru-RU" altLang="ru-KZ" sz="14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КУЛЬТУРЫ</a:t>
            </a:r>
            <a:endParaRPr lang="ru-KZ" altLang="ru-KZ" sz="1400" dirty="0">
              <a:solidFill>
                <a:srgbClr val="1A35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Shape 48">
            <a:extLst>
              <a:ext uri="{FF2B5EF4-FFF2-40B4-BE49-F238E27FC236}">
                <a16:creationId xmlns:a16="http://schemas.microsoft.com/office/drawing/2014/main" id="{AA12EF04-A557-4728-9042-B6266C7CCE35}"/>
              </a:ext>
            </a:extLst>
          </p:cNvPr>
          <p:cNvSpPr/>
          <p:nvPr/>
        </p:nvSpPr>
        <p:spPr>
          <a:xfrm>
            <a:off x="414238" y="3056675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1A365D"/>
          </a:solidFill>
          <a:ln/>
        </p:spPr>
      </p:sp>
      <p:sp>
        <p:nvSpPr>
          <p:cNvPr id="70" name="Shape 54">
            <a:extLst>
              <a:ext uri="{FF2B5EF4-FFF2-40B4-BE49-F238E27FC236}">
                <a16:creationId xmlns:a16="http://schemas.microsoft.com/office/drawing/2014/main" id="{98CECD40-F73C-407A-A40B-ED3120FC73A8}"/>
              </a:ext>
            </a:extLst>
          </p:cNvPr>
          <p:cNvSpPr/>
          <p:nvPr/>
        </p:nvSpPr>
        <p:spPr>
          <a:xfrm>
            <a:off x="434966" y="4543910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73" name="Shape 51">
            <a:extLst>
              <a:ext uri="{FF2B5EF4-FFF2-40B4-BE49-F238E27FC236}">
                <a16:creationId xmlns:a16="http://schemas.microsoft.com/office/drawing/2014/main" id="{211E9531-3FEB-4D1B-984F-9C81F78872EB}"/>
              </a:ext>
            </a:extLst>
          </p:cNvPr>
          <p:cNvSpPr/>
          <p:nvPr/>
        </p:nvSpPr>
        <p:spPr>
          <a:xfrm>
            <a:off x="427780" y="3806310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127000"/>
                </a:moveTo>
                <a:cubicBezTo>
                  <a:pt x="98547" y="127000"/>
                  <a:pt x="127000" y="98547"/>
                  <a:pt x="127000" y="63500"/>
                </a:cubicBezTo>
                <a:cubicBezTo>
                  <a:pt x="127000" y="28453"/>
                  <a:pt x="98547" y="0"/>
                  <a:pt x="63500" y="0"/>
                </a:cubicBezTo>
                <a:cubicBezTo>
                  <a:pt x="28453" y="0"/>
                  <a:pt x="0" y="28453"/>
                  <a:pt x="0" y="63500"/>
                </a:cubicBezTo>
                <a:cubicBezTo>
                  <a:pt x="0" y="98547"/>
                  <a:pt x="28453" y="127000"/>
                  <a:pt x="63500" y="127000"/>
                </a:cubicBezTo>
                <a:close/>
                <a:moveTo>
                  <a:pt x="84435" y="52760"/>
                </a:moveTo>
                <a:lnTo>
                  <a:pt x="64591" y="84510"/>
                </a:lnTo>
                <a:cubicBezTo>
                  <a:pt x="63550" y="86171"/>
                  <a:pt x="61764" y="87213"/>
                  <a:pt x="59804" y="87313"/>
                </a:cubicBezTo>
                <a:cubicBezTo>
                  <a:pt x="57845" y="87412"/>
                  <a:pt x="55959" y="86519"/>
                  <a:pt x="54794" y="84931"/>
                </a:cubicBezTo>
                <a:lnTo>
                  <a:pt x="42887" y="69056"/>
                </a:lnTo>
                <a:cubicBezTo>
                  <a:pt x="40903" y="66427"/>
                  <a:pt x="41449" y="62706"/>
                  <a:pt x="44078" y="60722"/>
                </a:cubicBezTo>
                <a:cubicBezTo>
                  <a:pt x="46707" y="58737"/>
                  <a:pt x="50428" y="59283"/>
                  <a:pt x="52412" y="61913"/>
                </a:cubicBezTo>
                <a:lnTo>
                  <a:pt x="59110" y="70842"/>
                </a:lnTo>
                <a:lnTo>
                  <a:pt x="74340" y="46459"/>
                </a:lnTo>
                <a:cubicBezTo>
                  <a:pt x="76076" y="43681"/>
                  <a:pt x="79747" y="42813"/>
                  <a:pt x="82550" y="44574"/>
                </a:cubicBezTo>
                <a:cubicBezTo>
                  <a:pt x="85353" y="46335"/>
                  <a:pt x="86196" y="49981"/>
                  <a:pt x="84435" y="52784"/>
                </a:cubicBezTo>
                <a:close/>
              </a:path>
            </a:pathLst>
          </a:custGeom>
          <a:solidFill>
            <a:srgbClr val="2B6CB0"/>
          </a:solidFill>
          <a:ln/>
        </p:spPr>
      </p:sp>
      <p:sp>
        <p:nvSpPr>
          <p:cNvPr id="78" name="Shape 1">
            <a:extLst>
              <a:ext uri="{FF2B5EF4-FFF2-40B4-BE49-F238E27FC236}">
                <a16:creationId xmlns:a16="http://schemas.microsoft.com/office/drawing/2014/main" id="{FB8792D8-19CF-4121-9480-83551626EE6B}"/>
              </a:ext>
            </a:extLst>
          </p:cNvPr>
          <p:cNvSpPr/>
          <p:nvPr/>
        </p:nvSpPr>
        <p:spPr>
          <a:xfrm>
            <a:off x="482930" y="765574"/>
            <a:ext cx="183338" cy="183338"/>
          </a:xfrm>
          <a:custGeom>
            <a:avLst/>
            <a:gdLst/>
            <a:ahLst/>
            <a:cxnLst/>
            <a:rect l="l" t="t" r="r" b="b"/>
            <a:pathLst>
              <a:path w="183338" h="183338">
                <a:moveTo>
                  <a:pt x="126009" y="100263"/>
                </a:moveTo>
                <a:lnTo>
                  <a:pt x="57651" y="100263"/>
                </a:lnTo>
                <a:cubicBezTo>
                  <a:pt x="58690" y="123359"/>
                  <a:pt x="63810" y="144630"/>
                  <a:pt x="71079" y="160206"/>
                </a:cubicBezTo>
                <a:cubicBezTo>
                  <a:pt x="75162" y="168979"/>
                  <a:pt x="79566" y="175174"/>
                  <a:pt x="83648" y="178970"/>
                </a:cubicBezTo>
                <a:cubicBezTo>
                  <a:pt x="87659" y="182730"/>
                  <a:pt x="90416" y="183338"/>
                  <a:pt x="91848" y="183338"/>
                </a:cubicBezTo>
                <a:cubicBezTo>
                  <a:pt x="93281" y="183338"/>
                  <a:pt x="96038" y="182730"/>
                  <a:pt x="100048" y="178970"/>
                </a:cubicBezTo>
                <a:cubicBezTo>
                  <a:pt x="104130" y="175174"/>
                  <a:pt x="108535" y="168943"/>
                  <a:pt x="112617" y="160206"/>
                </a:cubicBezTo>
                <a:cubicBezTo>
                  <a:pt x="119886" y="144630"/>
                  <a:pt x="125007" y="123359"/>
                  <a:pt x="126045" y="100263"/>
                </a:cubicBezTo>
                <a:close/>
                <a:moveTo>
                  <a:pt x="57616" y="83075"/>
                </a:moveTo>
                <a:lnTo>
                  <a:pt x="125973" y="83075"/>
                </a:lnTo>
                <a:cubicBezTo>
                  <a:pt x="124971" y="59979"/>
                  <a:pt x="119850" y="38709"/>
                  <a:pt x="112581" y="23132"/>
                </a:cubicBezTo>
                <a:cubicBezTo>
                  <a:pt x="108499" y="14395"/>
                  <a:pt x="104095" y="8164"/>
                  <a:pt x="100013" y="4369"/>
                </a:cubicBezTo>
                <a:cubicBezTo>
                  <a:pt x="96002" y="609"/>
                  <a:pt x="93245" y="0"/>
                  <a:pt x="91812" y="0"/>
                </a:cubicBezTo>
                <a:cubicBezTo>
                  <a:pt x="90380" y="0"/>
                  <a:pt x="87623" y="609"/>
                  <a:pt x="83612" y="4369"/>
                </a:cubicBezTo>
                <a:cubicBezTo>
                  <a:pt x="79530" y="8164"/>
                  <a:pt x="75126" y="14395"/>
                  <a:pt x="71044" y="23132"/>
                </a:cubicBezTo>
                <a:cubicBezTo>
                  <a:pt x="63775" y="38709"/>
                  <a:pt x="58654" y="59979"/>
                  <a:pt x="57616" y="83075"/>
                </a:cubicBezTo>
                <a:close/>
                <a:moveTo>
                  <a:pt x="40428" y="83075"/>
                </a:moveTo>
                <a:cubicBezTo>
                  <a:pt x="41681" y="52423"/>
                  <a:pt x="49594" y="23956"/>
                  <a:pt x="61161" y="5264"/>
                </a:cubicBezTo>
                <a:cubicBezTo>
                  <a:pt x="28181" y="16937"/>
                  <a:pt x="3903" y="46980"/>
                  <a:pt x="537" y="83075"/>
                </a:cubicBezTo>
                <a:lnTo>
                  <a:pt x="40428" y="83075"/>
                </a:lnTo>
                <a:close/>
                <a:moveTo>
                  <a:pt x="537" y="100263"/>
                </a:moveTo>
                <a:cubicBezTo>
                  <a:pt x="3903" y="136358"/>
                  <a:pt x="28181" y="166401"/>
                  <a:pt x="61161" y="178075"/>
                </a:cubicBezTo>
                <a:cubicBezTo>
                  <a:pt x="49594" y="159383"/>
                  <a:pt x="41681" y="130915"/>
                  <a:pt x="40428" y="100263"/>
                </a:cubicBezTo>
                <a:lnTo>
                  <a:pt x="537" y="100263"/>
                </a:lnTo>
                <a:close/>
                <a:moveTo>
                  <a:pt x="143197" y="100263"/>
                </a:moveTo>
                <a:cubicBezTo>
                  <a:pt x="141944" y="130915"/>
                  <a:pt x="134030" y="159383"/>
                  <a:pt x="122464" y="178075"/>
                </a:cubicBezTo>
                <a:cubicBezTo>
                  <a:pt x="155444" y="166365"/>
                  <a:pt x="179722" y="136358"/>
                  <a:pt x="183088" y="100263"/>
                </a:cubicBezTo>
                <a:lnTo>
                  <a:pt x="143197" y="100263"/>
                </a:lnTo>
                <a:close/>
                <a:moveTo>
                  <a:pt x="183088" y="83075"/>
                </a:moveTo>
                <a:cubicBezTo>
                  <a:pt x="179722" y="46980"/>
                  <a:pt x="155444" y="16937"/>
                  <a:pt x="122464" y="5264"/>
                </a:cubicBezTo>
                <a:cubicBezTo>
                  <a:pt x="134030" y="23956"/>
                  <a:pt x="141944" y="52423"/>
                  <a:pt x="143197" y="83075"/>
                </a:cubicBezTo>
                <a:lnTo>
                  <a:pt x="183088" y="83075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5" name="Text 42">
            <a:extLst>
              <a:ext uri="{FF2B5EF4-FFF2-40B4-BE49-F238E27FC236}">
                <a16:creationId xmlns:a16="http://schemas.microsoft.com/office/drawing/2014/main" id="{2A59D9C5-B114-4282-BCAC-0E7936BB73A4}"/>
              </a:ext>
            </a:extLst>
          </p:cNvPr>
          <p:cNvSpPr/>
          <p:nvPr/>
        </p:nvSpPr>
        <p:spPr>
          <a:xfrm>
            <a:off x="11686998" y="6334434"/>
            <a:ext cx="219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29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 2">
            <a:extLst>
              <a:ext uri="{FF2B5EF4-FFF2-40B4-BE49-F238E27FC236}">
                <a16:creationId xmlns:a16="http://schemas.microsoft.com/office/drawing/2014/main" id="{EDAB27B0-2AB7-4B21-AE72-97D999A08371}"/>
              </a:ext>
            </a:extLst>
          </p:cNvPr>
          <p:cNvSpPr/>
          <p:nvPr/>
        </p:nvSpPr>
        <p:spPr>
          <a:xfrm>
            <a:off x="344695" y="331224"/>
            <a:ext cx="109632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b="1" kern="0" spc="53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РАЗДЕЛ 0</a:t>
            </a:r>
            <a:r>
              <a:rPr lang="ru-RU" sz="1000" b="1" kern="0" spc="53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4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 3">
            <a:extLst>
              <a:ext uri="{FF2B5EF4-FFF2-40B4-BE49-F238E27FC236}">
                <a16:creationId xmlns:a16="http://schemas.microsoft.com/office/drawing/2014/main" id="{B0F24D4A-CE27-4EC5-964B-41715ACA6266}"/>
              </a:ext>
            </a:extLst>
          </p:cNvPr>
          <p:cNvSpPr/>
          <p:nvPr/>
        </p:nvSpPr>
        <p:spPr>
          <a:xfrm>
            <a:off x="830600" y="511442"/>
            <a:ext cx="11128638" cy="7333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ru-RU" sz="20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УСТОЙЧИВЫМ РАЗВИТИЕМ</a:t>
            </a:r>
          </a:p>
          <a:p>
            <a:pPr>
              <a:lnSpc>
                <a:spcPct val="90000"/>
              </a:lnSpc>
            </a:pPr>
            <a:r>
              <a:rPr lang="ru-RU" sz="20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>
                <a:solidFill>
                  <a:srgbClr val="4299E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04-2</a:t>
            </a:r>
            <a:r>
              <a:rPr lang="ru-RU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ЭКОЛОГИЧЕСКАЯ</a:t>
            </a:r>
            <a:r>
              <a:rPr lang="en-US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ОТВЕТСТВЕННОСТЬ</a:t>
            </a:r>
            <a:r>
              <a:rPr lang="ru-RU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- ВНЕДРЕНИЕ ЭКОЛОГИЧЕСКИХ СТАНДАРТОВ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9194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23">
            <a:extLst>
              <a:ext uri="{FF2B5EF4-FFF2-40B4-BE49-F238E27FC236}">
                <a16:creationId xmlns:a16="http://schemas.microsoft.com/office/drawing/2014/main" id="{24254D44-1DD3-42EC-AA05-E83F46A93D58}"/>
              </a:ext>
            </a:extLst>
          </p:cNvPr>
          <p:cNvSpPr/>
          <p:nvPr/>
        </p:nvSpPr>
        <p:spPr>
          <a:xfrm>
            <a:off x="5935976" y="928137"/>
            <a:ext cx="5890451" cy="1631585"/>
          </a:xfrm>
          <a:prstGeom prst="roundRect">
            <a:avLst>
              <a:gd name="adj" fmla="val 3614"/>
            </a:avLst>
          </a:prstGeom>
          <a:solidFill>
            <a:srgbClr val="FFFFFF"/>
          </a:solidFill>
          <a:ln/>
          <a:effectLst>
            <a:outerShdw blurRad="57150" dist="3810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2" name="Shape 0">
            <a:extLst>
              <a:ext uri="{FF2B5EF4-FFF2-40B4-BE49-F238E27FC236}">
                <a16:creationId xmlns:a16="http://schemas.microsoft.com/office/drawing/2014/main" id="{57245E35-DA34-D198-0DCD-348BF4696FD3}"/>
              </a:ext>
            </a:extLst>
          </p:cNvPr>
          <p:cNvSpPr/>
          <p:nvPr/>
        </p:nvSpPr>
        <p:spPr>
          <a:xfrm>
            <a:off x="288235" y="230765"/>
            <a:ext cx="400050" cy="457200"/>
          </a:xfrm>
          <a:prstGeom prst="roundRect">
            <a:avLst>
              <a:gd name="adj" fmla="val 28571"/>
            </a:avLst>
          </a:prstGeom>
          <a:gradFill flip="none" rotWithShape="1">
            <a:gsLst>
              <a:gs pos="0">
                <a:srgbClr val="1A365D"/>
              </a:gs>
              <a:gs pos="100000">
                <a:srgbClr val="2B6CB0"/>
              </a:gs>
            </a:gsLst>
            <a:lin ang="2700000" scaled="1"/>
          </a:gra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7" name="Shape 1">
            <a:extLst>
              <a:ext uri="{FF2B5EF4-FFF2-40B4-BE49-F238E27FC236}">
                <a16:creationId xmlns:a16="http://schemas.microsoft.com/office/drawing/2014/main" id="{D52F4D04-0D21-EEFA-8E3C-581C6C213669}"/>
              </a:ext>
            </a:extLst>
          </p:cNvPr>
          <p:cNvSpPr/>
          <p:nvPr/>
        </p:nvSpPr>
        <p:spPr>
          <a:xfrm>
            <a:off x="369123" y="364115"/>
            <a:ext cx="238125" cy="190500"/>
          </a:xfrm>
          <a:custGeom>
            <a:avLst/>
            <a:gdLst/>
            <a:ahLst/>
            <a:cxnLst/>
            <a:rect l="l" t="t" r="r" b="b"/>
            <a:pathLst>
              <a:path w="238125" h="190500">
                <a:moveTo>
                  <a:pt x="119063" y="5953"/>
                </a:moveTo>
                <a:cubicBezTo>
                  <a:pt x="140419" y="5953"/>
                  <a:pt x="157758" y="23292"/>
                  <a:pt x="157758" y="44648"/>
                </a:cubicBezTo>
                <a:cubicBezTo>
                  <a:pt x="157758" y="66005"/>
                  <a:pt x="140419" y="83344"/>
                  <a:pt x="119063" y="83344"/>
                </a:cubicBezTo>
                <a:cubicBezTo>
                  <a:pt x="97706" y="83344"/>
                  <a:pt x="80367" y="66005"/>
                  <a:pt x="80367" y="44648"/>
                </a:cubicBezTo>
                <a:cubicBezTo>
                  <a:pt x="80367" y="23292"/>
                  <a:pt x="97706" y="5953"/>
                  <a:pt x="119063" y="5953"/>
                </a:cubicBezTo>
                <a:close/>
                <a:moveTo>
                  <a:pt x="35719" y="32742"/>
                </a:moveTo>
                <a:cubicBezTo>
                  <a:pt x="50504" y="32742"/>
                  <a:pt x="62508" y="44746"/>
                  <a:pt x="62508" y="59531"/>
                </a:cubicBezTo>
                <a:cubicBezTo>
                  <a:pt x="62508" y="74317"/>
                  <a:pt x="50504" y="86320"/>
                  <a:pt x="35719" y="86320"/>
                </a:cubicBezTo>
                <a:cubicBezTo>
                  <a:pt x="20933" y="86320"/>
                  <a:pt x="8930" y="74317"/>
                  <a:pt x="8930" y="59531"/>
                </a:cubicBezTo>
                <a:cubicBezTo>
                  <a:pt x="8930" y="44746"/>
                  <a:pt x="20933" y="32742"/>
                  <a:pt x="35719" y="32742"/>
                </a:cubicBezTo>
                <a:close/>
                <a:moveTo>
                  <a:pt x="0" y="154781"/>
                </a:moveTo>
                <a:cubicBezTo>
                  <a:pt x="0" y="128476"/>
                  <a:pt x="21320" y="107156"/>
                  <a:pt x="47625" y="107156"/>
                </a:cubicBezTo>
                <a:cubicBezTo>
                  <a:pt x="52388" y="107156"/>
                  <a:pt x="57001" y="107863"/>
                  <a:pt x="61354" y="109165"/>
                </a:cubicBezTo>
                <a:cubicBezTo>
                  <a:pt x="49113" y="122858"/>
                  <a:pt x="41672" y="140940"/>
                  <a:pt x="41672" y="160734"/>
                </a:cubicBezTo>
                <a:lnTo>
                  <a:pt x="41672" y="166688"/>
                </a:lnTo>
                <a:cubicBezTo>
                  <a:pt x="41672" y="170929"/>
                  <a:pt x="42565" y="174947"/>
                  <a:pt x="44165" y="178594"/>
                </a:cubicBezTo>
                <a:lnTo>
                  <a:pt x="11906" y="178594"/>
                </a:lnTo>
                <a:cubicBezTo>
                  <a:pt x="5321" y="178594"/>
                  <a:pt x="0" y="173273"/>
                  <a:pt x="0" y="166688"/>
                </a:cubicBezTo>
                <a:lnTo>
                  <a:pt x="0" y="154781"/>
                </a:lnTo>
                <a:close/>
                <a:moveTo>
                  <a:pt x="193960" y="178594"/>
                </a:moveTo>
                <a:cubicBezTo>
                  <a:pt x="195560" y="174947"/>
                  <a:pt x="196453" y="170929"/>
                  <a:pt x="196453" y="166688"/>
                </a:cubicBezTo>
                <a:lnTo>
                  <a:pt x="196453" y="160734"/>
                </a:lnTo>
                <a:cubicBezTo>
                  <a:pt x="196453" y="140940"/>
                  <a:pt x="189012" y="122858"/>
                  <a:pt x="176771" y="109165"/>
                </a:cubicBezTo>
                <a:cubicBezTo>
                  <a:pt x="181124" y="107863"/>
                  <a:pt x="185738" y="107156"/>
                  <a:pt x="190500" y="107156"/>
                </a:cubicBezTo>
                <a:cubicBezTo>
                  <a:pt x="216805" y="107156"/>
                  <a:pt x="238125" y="128476"/>
                  <a:pt x="238125" y="154781"/>
                </a:cubicBezTo>
                <a:lnTo>
                  <a:pt x="238125" y="166688"/>
                </a:lnTo>
                <a:cubicBezTo>
                  <a:pt x="238125" y="173273"/>
                  <a:pt x="232804" y="178594"/>
                  <a:pt x="226219" y="178594"/>
                </a:cubicBezTo>
                <a:lnTo>
                  <a:pt x="193960" y="178594"/>
                </a:lnTo>
                <a:close/>
                <a:moveTo>
                  <a:pt x="175617" y="59531"/>
                </a:moveTo>
                <a:cubicBezTo>
                  <a:pt x="175617" y="44746"/>
                  <a:pt x="187621" y="32742"/>
                  <a:pt x="202406" y="32742"/>
                </a:cubicBezTo>
                <a:cubicBezTo>
                  <a:pt x="217192" y="32742"/>
                  <a:pt x="229195" y="44746"/>
                  <a:pt x="229195" y="59531"/>
                </a:cubicBezTo>
                <a:cubicBezTo>
                  <a:pt x="229195" y="74317"/>
                  <a:pt x="217192" y="86320"/>
                  <a:pt x="202406" y="86320"/>
                </a:cubicBezTo>
                <a:cubicBezTo>
                  <a:pt x="187621" y="86320"/>
                  <a:pt x="175617" y="74317"/>
                  <a:pt x="175617" y="59531"/>
                </a:cubicBezTo>
                <a:close/>
                <a:moveTo>
                  <a:pt x="59531" y="160734"/>
                </a:moveTo>
                <a:cubicBezTo>
                  <a:pt x="59531" y="127843"/>
                  <a:pt x="86171" y="101203"/>
                  <a:pt x="119063" y="101203"/>
                </a:cubicBezTo>
                <a:cubicBezTo>
                  <a:pt x="151954" y="101203"/>
                  <a:pt x="178594" y="127843"/>
                  <a:pt x="178594" y="160734"/>
                </a:cubicBezTo>
                <a:lnTo>
                  <a:pt x="178594" y="166688"/>
                </a:lnTo>
                <a:cubicBezTo>
                  <a:pt x="178594" y="173273"/>
                  <a:pt x="173273" y="178594"/>
                  <a:pt x="166688" y="178594"/>
                </a:cubicBezTo>
                <a:lnTo>
                  <a:pt x="71438" y="178594"/>
                </a:lnTo>
                <a:cubicBezTo>
                  <a:pt x="64852" y="178594"/>
                  <a:pt x="59531" y="173273"/>
                  <a:pt x="59531" y="166688"/>
                </a:cubicBezTo>
                <a:lnTo>
                  <a:pt x="59531" y="160734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5" name="Shape 4">
            <a:extLst>
              <a:ext uri="{FF2B5EF4-FFF2-40B4-BE49-F238E27FC236}">
                <a16:creationId xmlns:a16="http://schemas.microsoft.com/office/drawing/2014/main" id="{0996C7EA-E7FE-BBB2-7830-84BBBB397F8F}"/>
              </a:ext>
            </a:extLst>
          </p:cNvPr>
          <p:cNvSpPr/>
          <p:nvPr/>
        </p:nvSpPr>
        <p:spPr>
          <a:xfrm>
            <a:off x="294165" y="834078"/>
            <a:ext cx="914400" cy="381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4299E1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43" name="Shape 23">
            <a:extLst>
              <a:ext uri="{FF2B5EF4-FFF2-40B4-BE49-F238E27FC236}">
                <a16:creationId xmlns:a16="http://schemas.microsoft.com/office/drawing/2014/main" id="{7059E145-21EC-99FF-CC7C-BC9855AF879F}"/>
              </a:ext>
            </a:extLst>
          </p:cNvPr>
          <p:cNvSpPr/>
          <p:nvPr/>
        </p:nvSpPr>
        <p:spPr>
          <a:xfrm>
            <a:off x="280913" y="925080"/>
            <a:ext cx="5401597" cy="1640915"/>
          </a:xfrm>
          <a:prstGeom prst="roundRect">
            <a:avLst>
              <a:gd name="adj" fmla="val 3614"/>
            </a:avLst>
          </a:prstGeom>
          <a:solidFill>
            <a:srgbClr val="FFFFFF"/>
          </a:solidFill>
          <a:ln/>
          <a:effectLst>
            <a:outerShdw blurRad="57150" dist="3810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44" name="Shape 24">
            <a:extLst>
              <a:ext uri="{FF2B5EF4-FFF2-40B4-BE49-F238E27FC236}">
                <a16:creationId xmlns:a16="http://schemas.microsoft.com/office/drawing/2014/main" id="{365DC6E2-7934-B328-C3FE-5CDCBE1D36B5}"/>
              </a:ext>
            </a:extLst>
          </p:cNvPr>
          <p:cNvSpPr/>
          <p:nvPr/>
        </p:nvSpPr>
        <p:spPr>
          <a:xfrm>
            <a:off x="475467" y="1007701"/>
            <a:ext cx="238125" cy="190500"/>
          </a:xfrm>
          <a:custGeom>
            <a:avLst/>
            <a:gdLst/>
            <a:ahLst/>
            <a:cxnLst/>
            <a:rect l="l" t="t" r="r" b="b"/>
            <a:pathLst>
              <a:path w="238125" h="190500">
                <a:moveTo>
                  <a:pt x="142875" y="11906"/>
                </a:moveTo>
                <a:lnTo>
                  <a:pt x="190500" y="11906"/>
                </a:lnTo>
                <a:cubicBezTo>
                  <a:pt x="197086" y="11906"/>
                  <a:pt x="202406" y="17227"/>
                  <a:pt x="202406" y="23812"/>
                </a:cubicBezTo>
                <a:cubicBezTo>
                  <a:pt x="202406" y="30398"/>
                  <a:pt x="197086" y="35719"/>
                  <a:pt x="190500" y="35719"/>
                </a:cubicBezTo>
                <a:lnTo>
                  <a:pt x="148233" y="35719"/>
                </a:lnTo>
                <a:cubicBezTo>
                  <a:pt x="146298" y="45318"/>
                  <a:pt x="139712" y="53243"/>
                  <a:pt x="130969" y="57038"/>
                </a:cubicBezTo>
                <a:lnTo>
                  <a:pt x="130969" y="166688"/>
                </a:lnTo>
                <a:lnTo>
                  <a:pt x="190500" y="166688"/>
                </a:lnTo>
                <a:cubicBezTo>
                  <a:pt x="197086" y="166688"/>
                  <a:pt x="202406" y="172008"/>
                  <a:pt x="202406" y="178594"/>
                </a:cubicBezTo>
                <a:cubicBezTo>
                  <a:pt x="202406" y="185179"/>
                  <a:pt x="197086" y="190500"/>
                  <a:pt x="190500" y="190500"/>
                </a:cubicBezTo>
                <a:lnTo>
                  <a:pt x="47625" y="190500"/>
                </a:lnTo>
                <a:cubicBezTo>
                  <a:pt x="41039" y="190500"/>
                  <a:pt x="35719" y="185179"/>
                  <a:pt x="35719" y="178594"/>
                </a:cubicBezTo>
                <a:cubicBezTo>
                  <a:pt x="35719" y="172008"/>
                  <a:pt x="41039" y="166688"/>
                  <a:pt x="47625" y="166688"/>
                </a:cubicBezTo>
                <a:lnTo>
                  <a:pt x="107156" y="166688"/>
                </a:lnTo>
                <a:lnTo>
                  <a:pt x="107156" y="57038"/>
                </a:lnTo>
                <a:cubicBezTo>
                  <a:pt x="98413" y="53206"/>
                  <a:pt x="91827" y="45281"/>
                  <a:pt x="89892" y="35719"/>
                </a:cubicBezTo>
                <a:lnTo>
                  <a:pt x="47625" y="35719"/>
                </a:lnTo>
                <a:cubicBezTo>
                  <a:pt x="41039" y="35719"/>
                  <a:pt x="35719" y="30398"/>
                  <a:pt x="35719" y="23812"/>
                </a:cubicBezTo>
                <a:cubicBezTo>
                  <a:pt x="35719" y="17227"/>
                  <a:pt x="41039" y="11906"/>
                  <a:pt x="47625" y="11906"/>
                </a:cubicBezTo>
                <a:lnTo>
                  <a:pt x="95250" y="11906"/>
                </a:lnTo>
                <a:cubicBezTo>
                  <a:pt x="100682" y="4688"/>
                  <a:pt x="109314" y="0"/>
                  <a:pt x="119063" y="0"/>
                </a:cubicBezTo>
                <a:cubicBezTo>
                  <a:pt x="128811" y="0"/>
                  <a:pt x="137443" y="4688"/>
                  <a:pt x="142875" y="11906"/>
                </a:cubicBezTo>
                <a:close/>
                <a:moveTo>
                  <a:pt x="163562" y="119063"/>
                </a:moveTo>
                <a:lnTo>
                  <a:pt x="217438" y="119063"/>
                </a:lnTo>
                <a:lnTo>
                  <a:pt x="190500" y="72851"/>
                </a:lnTo>
                <a:lnTo>
                  <a:pt x="163562" y="119063"/>
                </a:lnTo>
                <a:close/>
                <a:moveTo>
                  <a:pt x="190500" y="154781"/>
                </a:moveTo>
                <a:cubicBezTo>
                  <a:pt x="167097" y="154781"/>
                  <a:pt x="147638" y="142131"/>
                  <a:pt x="143619" y="125425"/>
                </a:cubicBezTo>
                <a:cubicBezTo>
                  <a:pt x="142652" y="121332"/>
                  <a:pt x="143991" y="117128"/>
                  <a:pt x="146112" y="113481"/>
                </a:cubicBezTo>
                <a:lnTo>
                  <a:pt x="181533" y="52760"/>
                </a:lnTo>
                <a:cubicBezTo>
                  <a:pt x="183393" y="49560"/>
                  <a:pt x="186817" y="47625"/>
                  <a:pt x="190500" y="47625"/>
                </a:cubicBezTo>
                <a:cubicBezTo>
                  <a:pt x="194183" y="47625"/>
                  <a:pt x="197607" y="49597"/>
                  <a:pt x="199467" y="52760"/>
                </a:cubicBezTo>
                <a:lnTo>
                  <a:pt x="234888" y="113481"/>
                </a:lnTo>
                <a:cubicBezTo>
                  <a:pt x="237009" y="117128"/>
                  <a:pt x="238348" y="121332"/>
                  <a:pt x="237381" y="125425"/>
                </a:cubicBezTo>
                <a:cubicBezTo>
                  <a:pt x="233363" y="142094"/>
                  <a:pt x="213903" y="154781"/>
                  <a:pt x="190500" y="154781"/>
                </a:cubicBezTo>
                <a:close/>
                <a:moveTo>
                  <a:pt x="47179" y="72851"/>
                </a:moveTo>
                <a:lnTo>
                  <a:pt x="20241" y="119063"/>
                </a:lnTo>
                <a:lnTo>
                  <a:pt x="74154" y="119063"/>
                </a:lnTo>
                <a:lnTo>
                  <a:pt x="47179" y="72851"/>
                </a:lnTo>
                <a:close/>
                <a:moveTo>
                  <a:pt x="335" y="125425"/>
                </a:moveTo>
                <a:cubicBezTo>
                  <a:pt x="-633" y="121332"/>
                  <a:pt x="707" y="117128"/>
                  <a:pt x="2828" y="113481"/>
                </a:cubicBezTo>
                <a:lnTo>
                  <a:pt x="38249" y="52760"/>
                </a:lnTo>
                <a:cubicBezTo>
                  <a:pt x="40109" y="49560"/>
                  <a:pt x="43532" y="47625"/>
                  <a:pt x="47216" y="47625"/>
                </a:cubicBezTo>
                <a:cubicBezTo>
                  <a:pt x="50899" y="47625"/>
                  <a:pt x="54322" y="49597"/>
                  <a:pt x="56183" y="52760"/>
                </a:cubicBezTo>
                <a:lnTo>
                  <a:pt x="91604" y="113481"/>
                </a:lnTo>
                <a:cubicBezTo>
                  <a:pt x="93725" y="117128"/>
                  <a:pt x="95064" y="121332"/>
                  <a:pt x="94097" y="125425"/>
                </a:cubicBezTo>
                <a:cubicBezTo>
                  <a:pt x="90078" y="142094"/>
                  <a:pt x="70619" y="154781"/>
                  <a:pt x="47216" y="154781"/>
                </a:cubicBezTo>
                <a:cubicBezTo>
                  <a:pt x="23812" y="154781"/>
                  <a:pt x="4353" y="142131"/>
                  <a:pt x="335" y="125425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45" name="Text 25">
            <a:extLst>
              <a:ext uri="{FF2B5EF4-FFF2-40B4-BE49-F238E27FC236}">
                <a16:creationId xmlns:a16="http://schemas.microsoft.com/office/drawing/2014/main" id="{10D06395-1D94-F78F-8CBC-D490B1473F7A}"/>
              </a:ext>
            </a:extLst>
          </p:cNvPr>
          <p:cNvSpPr/>
          <p:nvPr/>
        </p:nvSpPr>
        <p:spPr>
          <a:xfrm>
            <a:off x="811566" y="950853"/>
            <a:ext cx="5114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rgbClr val="1A365D"/>
                </a:solidFill>
                <a:latin typeface="Arial" panose="020B0604020202020204" pitchFamily="34" charset="0"/>
                <a:ea typeface="Quattrocento Sans" pitchFamily="34" charset="-122"/>
                <a:cs typeface="Arial" panose="020B0604020202020204" pitchFamily="34" charset="0"/>
              </a:rPr>
              <a:t>Равные возможности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4BA4C24-DE3C-4A4C-A9CE-C0E0681FDC77}"/>
              </a:ext>
            </a:extLst>
          </p:cNvPr>
          <p:cNvSpPr txBox="1"/>
          <p:nvPr/>
        </p:nvSpPr>
        <p:spPr>
          <a:xfrm>
            <a:off x="323606" y="1187475"/>
            <a:ext cx="5245343" cy="13849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solidFill>
                  <a:srgbClr val="2B6C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Фонд руководствуется принципом предоставления равных возможностей и </a:t>
            </a:r>
            <a:r>
              <a:rPr lang="ru-RU" sz="12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допускает дискриминацию </a:t>
            </a:r>
            <a:r>
              <a:rPr lang="ru-RU" sz="1200" dirty="0">
                <a:solidFill>
                  <a:srgbClr val="2B6C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своих работников при найме на работу, оплате труда, предоставлении доступа к обучению, повышении в должности, увольнении по таким основаниям, как пол, раса, язык, религиозные, политические и другие убеждения, гражданство, национальное или социальное происхождение, ограниченные возможности</a:t>
            </a:r>
            <a:endParaRPr lang="ru-KZ" sz="1200" dirty="0">
              <a:solidFill>
                <a:srgbClr val="2B6CB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FB2BC09-DBF3-45B3-A800-EA20259DBC8C}"/>
              </a:ext>
            </a:extLst>
          </p:cNvPr>
          <p:cNvSpPr txBox="1"/>
          <p:nvPr/>
        </p:nvSpPr>
        <p:spPr>
          <a:xfrm>
            <a:off x="415853" y="2760865"/>
            <a:ext cx="5119516" cy="116955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целью поддержки людей с особыми потребностями в общей штатной численности работников Фонда предусмотрены рабочие места для лиц с инвалидностью </a:t>
            </a:r>
          </a:p>
          <a:p>
            <a:pPr algn="just"/>
            <a:endParaRPr lang="ru-RU" sz="400" dirty="0">
              <a:solidFill>
                <a:srgbClr val="1A35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400" dirty="0">
              <a:solidFill>
                <a:srgbClr val="1A35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Фонде трудоустроены</a:t>
            </a:r>
            <a:r>
              <a:rPr lang="ru-RU" sz="14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ru-RU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трудоспособных лиц с особыми потребностями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1D25988-1F55-402E-A29D-88D9BC72DA91}"/>
              </a:ext>
            </a:extLst>
          </p:cNvPr>
          <p:cNvSpPr txBox="1"/>
          <p:nvPr/>
        </p:nvSpPr>
        <p:spPr>
          <a:xfrm>
            <a:off x="393592" y="4101125"/>
            <a:ext cx="5133138" cy="492443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Оплачиваемый отпуск по беременности и родам, отпуск по уходу за ребенком предоставлен </a:t>
            </a:r>
            <a:r>
              <a:rPr lang="ru-RU" sz="14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  <a:r>
              <a:rPr lang="ru-RU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работникам Фонда</a:t>
            </a:r>
          </a:p>
        </p:txBody>
      </p:sp>
      <p:sp>
        <p:nvSpPr>
          <p:cNvPr id="78" name="Text 39">
            <a:extLst>
              <a:ext uri="{FF2B5EF4-FFF2-40B4-BE49-F238E27FC236}">
                <a16:creationId xmlns:a16="http://schemas.microsoft.com/office/drawing/2014/main" id="{E82C104F-BFAB-66A7-C191-1FCFA0B0C451}"/>
              </a:ext>
            </a:extLst>
          </p:cNvPr>
          <p:cNvSpPr/>
          <p:nvPr/>
        </p:nvSpPr>
        <p:spPr>
          <a:xfrm>
            <a:off x="11781991" y="6330701"/>
            <a:ext cx="219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ru-RU" sz="1050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30</a:t>
            </a:r>
            <a:endParaRPr lang="en-US" sz="1600" dirty="0"/>
          </a:p>
        </p:txBody>
      </p:sp>
      <p:sp>
        <p:nvSpPr>
          <p:cNvPr id="36" name="Text 2">
            <a:extLst>
              <a:ext uri="{FF2B5EF4-FFF2-40B4-BE49-F238E27FC236}">
                <a16:creationId xmlns:a16="http://schemas.microsoft.com/office/drawing/2014/main" id="{54BB2075-040A-4DB7-84C9-648170EE41B6}"/>
              </a:ext>
            </a:extLst>
          </p:cNvPr>
          <p:cNvSpPr/>
          <p:nvPr/>
        </p:nvSpPr>
        <p:spPr>
          <a:xfrm>
            <a:off x="294165" y="57222"/>
            <a:ext cx="109632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b="1" kern="0" spc="53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РАЗДЕЛ 0</a:t>
            </a:r>
            <a:r>
              <a:rPr lang="ru-RU" sz="1000" b="1" kern="0" spc="53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4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 41">
            <a:extLst>
              <a:ext uri="{FF2B5EF4-FFF2-40B4-BE49-F238E27FC236}">
                <a16:creationId xmlns:a16="http://schemas.microsoft.com/office/drawing/2014/main" id="{6DE9F02B-CD4E-40E2-868B-C5B280A9AD46}"/>
              </a:ext>
            </a:extLst>
          </p:cNvPr>
          <p:cNvSpPr/>
          <p:nvPr/>
        </p:nvSpPr>
        <p:spPr>
          <a:xfrm>
            <a:off x="688285" y="6397376"/>
            <a:ext cx="828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АО «ГФСС»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Shape 40">
            <a:extLst>
              <a:ext uri="{FF2B5EF4-FFF2-40B4-BE49-F238E27FC236}">
                <a16:creationId xmlns:a16="http://schemas.microsoft.com/office/drawing/2014/main" id="{57A3BB34-88CB-418B-B583-10921431C7BB}"/>
              </a:ext>
            </a:extLst>
          </p:cNvPr>
          <p:cNvSpPr/>
          <p:nvPr/>
        </p:nvSpPr>
        <p:spPr>
          <a:xfrm>
            <a:off x="528085" y="6425951"/>
            <a:ext cx="100013" cy="133350"/>
          </a:xfrm>
          <a:custGeom>
            <a:avLst/>
            <a:gdLst/>
            <a:ahLst/>
            <a:cxnLst/>
            <a:rect l="l" t="t" r="r" b="b"/>
            <a:pathLst>
              <a:path w="100013" h="133350">
                <a:moveTo>
                  <a:pt x="16669" y="0"/>
                </a:moveTo>
                <a:cubicBezTo>
                  <a:pt x="7475" y="0"/>
                  <a:pt x="0" y="7475"/>
                  <a:pt x="0" y="16669"/>
                </a:cubicBezTo>
                <a:lnTo>
                  <a:pt x="0" y="116681"/>
                </a:lnTo>
                <a:cubicBezTo>
                  <a:pt x="0" y="125875"/>
                  <a:pt x="7475" y="133350"/>
                  <a:pt x="16669" y="133350"/>
                </a:cubicBezTo>
                <a:lnTo>
                  <a:pt x="83344" y="133350"/>
                </a:lnTo>
                <a:cubicBezTo>
                  <a:pt x="92538" y="133350"/>
                  <a:pt x="100013" y="125875"/>
                  <a:pt x="100013" y="116681"/>
                </a:cubicBezTo>
                <a:lnTo>
                  <a:pt x="100013" y="16669"/>
                </a:lnTo>
                <a:cubicBezTo>
                  <a:pt x="100013" y="7475"/>
                  <a:pt x="92538" y="0"/>
                  <a:pt x="83344" y="0"/>
                </a:cubicBezTo>
                <a:lnTo>
                  <a:pt x="16669" y="0"/>
                </a:lnTo>
                <a:close/>
                <a:moveTo>
                  <a:pt x="45839" y="91678"/>
                </a:moveTo>
                <a:lnTo>
                  <a:pt x="54173" y="91678"/>
                </a:lnTo>
                <a:cubicBezTo>
                  <a:pt x="58783" y="91678"/>
                  <a:pt x="62508" y="95403"/>
                  <a:pt x="62508" y="100013"/>
                </a:cubicBezTo>
                <a:lnTo>
                  <a:pt x="62508" y="120848"/>
                </a:lnTo>
                <a:lnTo>
                  <a:pt x="37505" y="120848"/>
                </a:lnTo>
                <a:lnTo>
                  <a:pt x="37505" y="100013"/>
                </a:lnTo>
                <a:cubicBezTo>
                  <a:pt x="37505" y="95403"/>
                  <a:pt x="41229" y="91678"/>
                  <a:pt x="45839" y="91678"/>
                </a:cubicBezTo>
                <a:close/>
                <a:moveTo>
                  <a:pt x="25003" y="29170"/>
                </a:moveTo>
                <a:cubicBezTo>
                  <a:pt x="25003" y="26878"/>
                  <a:pt x="26878" y="25003"/>
                  <a:pt x="29170" y="25003"/>
                </a:cubicBezTo>
                <a:lnTo>
                  <a:pt x="37505" y="25003"/>
                </a:lnTo>
                <a:cubicBezTo>
                  <a:pt x="39797" y="25003"/>
                  <a:pt x="41672" y="26878"/>
                  <a:pt x="41672" y="29170"/>
                </a:cubicBezTo>
                <a:lnTo>
                  <a:pt x="41672" y="37505"/>
                </a:lnTo>
                <a:cubicBezTo>
                  <a:pt x="41672" y="39797"/>
                  <a:pt x="39797" y="41672"/>
                  <a:pt x="37505" y="41672"/>
                </a:cubicBezTo>
                <a:lnTo>
                  <a:pt x="29170" y="41672"/>
                </a:lnTo>
                <a:cubicBezTo>
                  <a:pt x="26878" y="41672"/>
                  <a:pt x="25003" y="39797"/>
                  <a:pt x="25003" y="37505"/>
                </a:cubicBezTo>
                <a:lnTo>
                  <a:pt x="25003" y="29170"/>
                </a:lnTo>
                <a:close/>
                <a:moveTo>
                  <a:pt x="62508" y="25003"/>
                </a:moveTo>
                <a:lnTo>
                  <a:pt x="70842" y="25003"/>
                </a:lnTo>
                <a:cubicBezTo>
                  <a:pt x="73134" y="25003"/>
                  <a:pt x="75009" y="26878"/>
                  <a:pt x="75009" y="29170"/>
                </a:cubicBezTo>
                <a:lnTo>
                  <a:pt x="75009" y="37505"/>
                </a:lnTo>
                <a:cubicBezTo>
                  <a:pt x="75009" y="39797"/>
                  <a:pt x="73134" y="41672"/>
                  <a:pt x="70842" y="41672"/>
                </a:cubicBezTo>
                <a:lnTo>
                  <a:pt x="62508" y="41672"/>
                </a:lnTo>
                <a:cubicBezTo>
                  <a:pt x="60216" y="41672"/>
                  <a:pt x="58341" y="39797"/>
                  <a:pt x="58341" y="37505"/>
                </a:cubicBezTo>
                <a:lnTo>
                  <a:pt x="58341" y="29170"/>
                </a:lnTo>
                <a:cubicBezTo>
                  <a:pt x="58341" y="26878"/>
                  <a:pt x="60216" y="25003"/>
                  <a:pt x="62508" y="25003"/>
                </a:cubicBezTo>
                <a:close/>
                <a:moveTo>
                  <a:pt x="25003" y="62508"/>
                </a:moveTo>
                <a:cubicBezTo>
                  <a:pt x="25003" y="60216"/>
                  <a:pt x="26878" y="58341"/>
                  <a:pt x="29170" y="58341"/>
                </a:cubicBezTo>
                <a:lnTo>
                  <a:pt x="37505" y="58341"/>
                </a:lnTo>
                <a:cubicBezTo>
                  <a:pt x="39797" y="58341"/>
                  <a:pt x="41672" y="60216"/>
                  <a:pt x="41672" y="62508"/>
                </a:cubicBezTo>
                <a:lnTo>
                  <a:pt x="41672" y="70842"/>
                </a:lnTo>
                <a:cubicBezTo>
                  <a:pt x="41672" y="73134"/>
                  <a:pt x="39797" y="75009"/>
                  <a:pt x="37505" y="75009"/>
                </a:cubicBezTo>
                <a:lnTo>
                  <a:pt x="29170" y="75009"/>
                </a:lnTo>
                <a:cubicBezTo>
                  <a:pt x="26878" y="75009"/>
                  <a:pt x="25003" y="73134"/>
                  <a:pt x="25003" y="70842"/>
                </a:cubicBezTo>
                <a:lnTo>
                  <a:pt x="25003" y="62508"/>
                </a:lnTo>
                <a:close/>
                <a:moveTo>
                  <a:pt x="62508" y="58341"/>
                </a:moveTo>
                <a:lnTo>
                  <a:pt x="70842" y="58341"/>
                </a:lnTo>
                <a:cubicBezTo>
                  <a:pt x="73134" y="58341"/>
                  <a:pt x="75009" y="60216"/>
                  <a:pt x="75009" y="62508"/>
                </a:cubicBezTo>
                <a:lnTo>
                  <a:pt x="75009" y="70842"/>
                </a:lnTo>
                <a:cubicBezTo>
                  <a:pt x="75009" y="73134"/>
                  <a:pt x="73134" y="75009"/>
                  <a:pt x="70842" y="75009"/>
                </a:cubicBezTo>
                <a:lnTo>
                  <a:pt x="62508" y="75009"/>
                </a:lnTo>
                <a:cubicBezTo>
                  <a:pt x="60216" y="75009"/>
                  <a:pt x="58341" y="73134"/>
                  <a:pt x="58341" y="70842"/>
                </a:cubicBezTo>
                <a:lnTo>
                  <a:pt x="58341" y="62508"/>
                </a:lnTo>
                <a:cubicBezTo>
                  <a:pt x="58341" y="60216"/>
                  <a:pt x="60216" y="58341"/>
                  <a:pt x="62508" y="58341"/>
                </a:cubicBezTo>
                <a:close/>
              </a:path>
            </a:pathLst>
          </a:custGeom>
          <a:solidFill>
            <a:srgbClr val="2B6CB0"/>
          </a:solidFill>
          <a:ln/>
        </p:spPr>
      </p:sp>
      <p:sp>
        <p:nvSpPr>
          <p:cNvPr id="41" name="Shape 21">
            <a:extLst>
              <a:ext uri="{FF2B5EF4-FFF2-40B4-BE49-F238E27FC236}">
                <a16:creationId xmlns:a16="http://schemas.microsoft.com/office/drawing/2014/main" id="{D639D025-C665-44DC-95AB-F01E3FB1872E}"/>
              </a:ext>
            </a:extLst>
          </p:cNvPr>
          <p:cNvSpPr/>
          <p:nvPr/>
        </p:nvSpPr>
        <p:spPr>
          <a:xfrm>
            <a:off x="6202974" y="1015373"/>
            <a:ext cx="195548" cy="182827"/>
          </a:xfrm>
          <a:custGeom>
            <a:avLst/>
            <a:gdLst/>
            <a:ahLst/>
            <a:cxnLst/>
            <a:rect l="l" t="t" r="r" b="b"/>
            <a:pathLst>
              <a:path w="178594" h="158750">
                <a:moveTo>
                  <a:pt x="14883" y="60709"/>
                </a:moveTo>
                <a:lnTo>
                  <a:pt x="79747" y="87406"/>
                </a:lnTo>
                <a:cubicBezTo>
                  <a:pt x="82786" y="88646"/>
                  <a:pt x="86010" y="89297"/>
                  <a:pt x="89297" y="89297"/>
                </a:cubicBezTo>
                <a:cubicBezTo>
                  <a:pt x="92583" y="89297"/>
                  <a:pt x="95808" y="88646"/>
                  <a:pt x="98847" y="87406"/>
                </a:cubicBezTo>
                <a:lnTo>
                  <a:pt x="174005" y="56462"/>
                </a:lnTo>
                <a:cubicBezTo>
                  <a:pt x="176795" y="55314"/>
                  <a:pt x="178594" y="52617"/>
                  <a:pt x="178594" y="49609"/>
                </a:cubicBezTo>
                <a:cubicBezTo>
                  <a:pt x="178594" y="46602"/>
                  <a:pt x="176795" y="43904"/>
                  <a:pt x="174005" y="42757"/>
                </a:cubicBezTo>
                <a:lnTo>
                  <a:pt x="98847" y="11813"/>
                </a:lnTo>
                <a:cubicBezTo>
                  <a:pt x="95808" y="10573"/>
                  <a:pt x="92583" y="9922"/>
                  <a:pt x="89297" y="9922"/>
                </a:cubicBezTo>
                <a:cubicBezTo>
                  <a:pt x="86010" y="9922"/>
                  <a:pt x="82786" y="10573"/>
                  <a:pt x="79747" y="11813"/>
                </a:cubicBezTo>
                <a:lnTo>
                  <a:pt x="4589" y="42757"/>
                </a:lnTo>
                <a:cubicBezTo>
                  <a:pt x="1798" y="43904"/>
                  <a:pt x="0" y="46602"/>
                  <a:pt x="0" y="49609"/>
                </a:cubicBezTo>
                <a:lnTo>
                  <a:pt x="0" y="141387"/>
                </a:lnTo>
                <a:cubicBezTo>
                  <a:pt x="0" y="145510"/>
                  <a:pt x="3318" y="148828"/>
                  <a:pt x="7441" y="148828"/>
                </a:cubicBezTo>
                <a:cubicBezTo>
                  <a:pt x="11565" y="148828"/>
                  <a:pt x="14883" y="145510"/>
                  <a:pt x="14883" y="141387"/>
                </a:cubicBezTo>
                <a:lnTo>
                  <a:pt x="14883" y="60709"/>
                </a:lnTo>
                <a:close/>
                <a:moveTo>
                  <a:pt x="29766" y="82941"/>
                </a:moveTo>
                <a:lnTo>
                  <a:pt x="29766" y="119062"/>
                </a:lnTo>
                <a:cubicBezTo>
                  <a:pt x="29766" y="135496"/>
                  <a:pt x="56431" y="148828"/>
                  <a:pt x="89297" y="148828"/>
                </a:cubicBezTo>
                <a:cubicBezTo>
                  <a:pt x="122163" y="148828"/>
                  <a:pt x="148828" y="135496"/>
                  <a:pt x="148828" y="119062"/>
                </a:cubicBezTo>
                <a:lnTo>
                  <a:pt x="148828" y="82910"/>
                </a:lnTo>
                <a:lnTo>
                  <a:pt x="104521" y="101172"/>
                </a:lnTo>
                <a:cubicBezTo>
                  <a:pt x="99684" y="103156"/>
                  <a:pt x="94537" y="104180"/>
                  <a:pt x="89297" y="104180"/>
                </a:cubicBezTo>
                <a:cubicBezTo>
                  <a:pt x="84057" y="104180"/>
                  <a:pt x="78910" y="103156"/>
                  <a:pt x="74073" y="101172"/>
                </a:cubicBezTo>
                <a:lnTo>
                  <a:pt x="29766" y="82910"/>
                </a:ln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48" name="Текст 3">
            <a:extLst>
              <a:ext uri="{FF2B5EF4-FFF2-40B4-BE49-F238E27FC236}">
                <a16:creationId xmlns:a16="http://schemas.microsoft.com/office/drawing/2014/main" id="{82D6B896-85F6-49A1-B51A-1926955D1D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83702" y="1227369"/>
            <a:ext cx="5594996" cy="1167554"/>
          </a:xfrm>
          <a:solidFill>
            <a:schemeClr val="accent2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>
            <a:noAutofit/>
          </a:bodyPr>
          <a:lstStyle/>
          <a:p>
            <a:pPr algn="just"/>
            <a:r>
              <a:rPr lang="ru-RU" sz="1200" dirty="0">
                <a:solidFill>
                  <a:srgbClr val="2B6C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целью </a:t>
            </a:r>
            <a:r>
              <a:rPr lang="ru-RU" sz="12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повышения профессиональной квалификации </a:t>
            </a:r>
            <a:r>
              <a:rPr lang="ru-RU" sz="1200" dirty="0">
                <a:solidFill>
                  <a:srgbClr val="2B6C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течение отчетного года для работников Фонда на регулярной основе проводится </a:t>
            </a:r>
            <a:r>
              <a:rPr lang="ru-RU" sz="12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внешнее обучение </a:t>
            </a:r>
            <a:r>
              <a:rPr lang="ru-RU" sz="1200" dirty="0">
                <a:solidFill>
                  <a:srgbClr val="2B6C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актуальным вопросам системы обязательного социального страхования</a:t>
            </a:r>
            <a:r>
              <a:rPr lang="ru-RU" sz="1200" b="1" dirty="0">
                <a:solidFill>
                  <a:srgbClr val="2B6C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>
                <a:solidFill>
                  <a:srgbClr val="2B6C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ru-RU" sz="1200" b="1" dirty="0">
                <a:solidFill>
                  <a:srgbClr val="2B6C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>
                <a:solidFill>
                  <a:srgbClr val="2B6C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организуется </a:t>
            </a:r>
            <a:r>
              <a:rPr lang="ru-RU" sz="12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внутреннее обучение</a:t>
            </a:r>
            <a:r>
              <a:rPr lang="ru-RU" sz="1200" dirty="0">
                <a:solidFill>
                  <a:srgbClr val="2B6C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области  бухгалтерского учета, государственных услуг, управления рисками, устойчивого развития и др. направлений</a:t>
            </a:r>
          </a:p>
        </p:txBody>
      </p:sp>
      <p:sp>
        <p:nvSpPr>
          <p:cNvPr id="49" name="Заголовок 1">
            <a:extLst>
              <a:ext uri="{FF2B5EF4-FFF2-40B4-BE49-F238E27FC236}">
                <a16:creationId xmlns:a16="http://schemas.microsoft.com/office/drawing/2014/main" id="{C2B3F5C7-53AE-437A-95DB-612CD2FFB919}"/>
              </a:ext>
            </a:extLst>
          </p:cNvPr>
          <p:cNvSpPr txBox="1">
            <a:spLocks/>
          </p:cNvSpPr>
          <p:nvPr/>
        </p:nvSpPr>
        <p:spPr>
          <a:xfrm>
            <a:off x="6408007" y="955811"/>
            <a:ext cx="4181942" cy="296491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Развитие компетенций работников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182808F-BB67-4D4E-B955-70274440C0E2}"/>
              </a:ext>
            </a:extLst>
          </p:cNvPr>
          <p:cNvSpPr txBox="1"/>
          <p:nvPr/>
        </p:nvSpPr>
        <p:spPr>
          <a:xfrm>
            <a:off x="415854" y="4790149"/>
            <a:ext cx="5083266" cy="156966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Плановый показатель в Плане развития Фонда «Поэтапное повышение доли руководителей - женщин в структурных подразделениях организации», на 2025 год – </a:t>
            </a:r>
            <a:r>
              <a:rPr lang="ru-RU" sz="12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менее </a:t>
            </a:r>
            <a:r>
              <a:rPr lang="ru-RU" sz="14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30%</a:t>
            </a:r>
          </a:p>
          <a:p>
            <a:pPr algn="just"/>
            <a:endParaRPr lang="ru-RU" sz="400" dirty="0">
              <a:solidFill>
                <a:srgbClr val="1A35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400" dirty="0">
              <a:solidFill>
                <a:srgbClr val="1A35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состоянию на 1 января 2026 года доля женщин в общем количестве руководителей структурных подразделений Фонда  составила </a:t>
            </a:r>
            <a:r>
              <a:rPr lang="ru-RU" sz="14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51,4%</a:t>
            </a:r>
            <a:r>
              <a:rPr lang="ru-RU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endParaRPr lang="ru-KZ" sz="1200" dirty="0">
              <a:solidFill>
                <a:srgbClr val="2B6CB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Shape 47">
            <a:extLst>
              <a:ext uri="{FF2B5EF4-FFF2-40B4-BE49-F238E27FC236}">
                <a16:creationId xmlns:a16="http://schemas.microsoft.com/office/drawing/2014/main" id="{CAD60C7C-EFE2-456A-8F03-EF05BFC2B9A0}"/>
              </a:ext>
            </a:extLst>
          </p:cNvPr>
          <p:cNvSpPr/>
          <p:nvPr/>
        </p:nvSpPr>
        <p:spPr>
          <a:xfrm>
            <a:off x="447349" y="4471089"/>
            <a:ext cx="5401597" cy="1336946"/>
          </a:xfrm>
          <a:prstGeom prst="roundRect">
            <a:avLst>
              <a:gd name="adj" fmla="val 10959"/>
            </a:avLst>
          </a:prstGeom>
          <a:gradFill flip="none" rotWithShape="1">
            <a:gsLst>
              <a:gs pos="0">
                <a:srgbClr val="4299E1">
                  <a:alpha val="5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 w="12700">
            <a:solidFill>
              <a:srgbClr val="4299E1">
                <a:alpha val="10196"/>
              </a:srgbClr>
            </a:solidFill>
            <a:prstDash val="solid"/>
          </a:ln>
        </p:spPr>
        <p:txBody>
          <a:bodyPr/>
          <a:lstStyle/>
          <a:p>
            <a:endParaRPr lang="ru-KZ" dirty="0"/>
          </a:p>
        </p:txBody>
      </p:sp>
      <p:sp>
        <p:nvSpPr>
          <p:cNvPr id="57" name="Shape 47">
            <a:extLst>
              <a:ext uri="{FF2B5EF4-FFF2-40B4-BE49-F238E27FC236}">
                <a16:creationId xmlns:a16="http://schemas.microsoft.com/office/drawing/2014/main" id="{F1337981-2B10-4DC6-88B9-6433E1CE698F}"/>
              </a:ext>
            </a:extLst>
          </p:cNvPr>
          <p:cNvSpPr/>
          <p:nvPr/>
        </p:nvSpPr>
        <p:spPr>
          <a:xfrm>
            <a:off x="369123" y="3208242"/>
            <a:ext cx="5397298" cy="573208"/>
          </a:xfrm>
          <a:prstGeom prst="roundRect">
            <a:avLst>
              <a:gd name="adj" fmla="val 10959"/>
            </a:avLst>
          </a:prstGeom>
          <a:gradFill flip="none" rotWithShape="1">
            <a:gsLst>
              <a:gs pos="0">
                <a:srgbClr val="4299E1">
                  <a:alpha val="5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 w="12700">
            <a:solidFill>
              <a:srgbClr val="4299E1">
                <a:alpha val="10196"/>
              </a:srgbClr>
            </a:solidFill>
            <a:prstDash val="solid"/>
          </a:ln>
        </p:spPr>
      </p:sp>
      <p:sp>
        <p:nvSpPr>
          <p:cNvPr id="58" name="Shape 47">
            <a:extLst>
              <a:ext uri="{FF2B5EF4-FFF2-40B4-BE49-F238E27FC236}">
                <a16:creationId xmlns:a16="http://schemas.microsoft.com/office/drawing/2014/main" id="{28024C00-F3BF-4D72-A9C8-2E433E0F5F9E}"/>
              </a:ext>
            </a:extLst>
          </p:cNvPr>
          <p:cNvSpPr/>
          <p:nvPr/>
        </p:nvSpPr>
        <p:spPr>
          <a:xfrm>
            <a:off x="320499" y="4786175"/>
            <a:ext cx="5401597" cy="1420151"/>
          </a:xfrm>
          <a:prstGeom prst="roundRect">
            <a:avLst>
              <a:gd name="adj" fmla="val 10959"/>
            </a:avLst>
          </a:prstGeom>
          <a:gradFill flip="none" rotWithShape="1">
            <a:gsLst>
              <a:gs pos="0">
                <a:srgbClr val="4299E1">
                  <a:alpha val="5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 w="12700">
            <a:solidFill>
              <a:srgbClr val="4299E1">
                <a:alpha val="10196"/>
              </a:srgbClr>
            </a:solidFill>
            <a:prstDash val="solid"/>
          </a:ln>
        </p:spPr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37AB179B-DEA9-4AC2-8F78-848253DD1269}"/>
              </a:ext>
            </a:extLst>
          </p:cNvPr>
          <p:cNvSpPr txBox="1"/>
          <p:nvPr/>
        </p:nvSpPr>
        <p:spPr>
          <a:xfrm>
            <a:off x="6011328" y="2760865"/>
            <a:ext cx="5667370" cy="1292662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рамках внутреннего обучения в 2025 году охвачено 20 тем  для работников Фонда, обучено свыше </a:t>
            </a:r>
            <a:r>
              <a:rPr lang="ru-RU" sz="14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150</a:t>
            </a:r>
            <a:r>
              <a:rPr lang="ru-RU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человек </a:t>
            </a:r>
          </a:p>
          <a:p>
            <a:pPr algn="just"/>
            <a:endParaRPr lang="ru-RU" sz="400" dirty="0">
              <a:solidFill>
                <a:srgbClr val="1A35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Специализированные курсы повышения квалификации прошли 70 работников, на центральном уровне 33 и на уровне филиалов 37</a:t>
            </a:r>
          </a:p>
          <a:p>
            <a:pPr algn="just"/>
            <a:endParaRPr lang="ru-RU" sz="1200" dirty="0">
              <a:solidFill>
                <a:srgbClr val="2B6CB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1200" dirty="0">
              <a:solidFill>
                <a:srgbClr val="2B6CB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Shape 47">
            <a:extLst>
              <a:ext uri="{FF2B5EF4-FFF2-40B4-BE49-F238E27FC236}">
                <a16:creationId xmlns:a16="http://schemas.microsoft.com/office/drawing/2014/main" id="{D9B34643-FFB5-4CAA-9259-847222DDB8E2}"/>
              </a:ext>
            </a:extLst>
          </p:cNvPr>
          <p:cNvSpPr/>
          <p:nvPr/>
        </p:nvSpPr>
        <p:spPr>
          <a:xfrm>
            <a:off x="5939547" y="2651302"/>
            <a:ext cx="5872037" cy="1336946"/>
          </a:xfrm>
          <a:prstGeom prst="roundRect">
            <a:avLst>
              <a:gd name="adj" fmla="val 10959"/>
            </a:avLst>
          </a:prstGeom>
          <a:gradFill flip="none" rotWithShape="1">
            <a:gsLst>
              <a:gs pos="0">
                <a:srgbClr val="4299E1">
                  <a:alpha val="5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 w="12700">
            <a:solidFill>
              <a:srgbClr val="4299E1">
                <a:alpha val="10196"/>
              </a:srgbClr>
            </a:solidFill>
            <a:prstDash val="solid"/>
          </a:ln>
        </p:spPr>
      </p:sp>
      <p:sp>
        <p:nvSpPr>
          <p:cNvPr id="64" name="Shape 23">
            <a:extLst>
              <a:ext uri="{FF2B5EF4-FFF2-40B4-BE49-F238E27FC236}">
                <a16:creationId xmlns:a16="http://schemas.microsoft.com/office/drawing/2014/main" id="{4FA3A346-594E-49DC-AB31-A3A9485A4C70}"/>
              </a:ext>
            </a:extLst>
          </p:cNvPr>
          <p:cNvSpPr/>
          <p:nvPr/>
        </p:nvSpPr>
        <p:spPr>
          <a:xfrm>
            <a:off x="5926370" y="4087120"/>
            <a:ext cx="5872038" cy="629717"/>
          </a:xfrm>
          <a:prstGeom prst="roundRect">
            <a:avLst>
              <a:gd name="adj" fmla="val 3614"/>
            </a:avLst>
          </a:prstGeom>
          <a:solidFill>
            <a:srgbClr val="FFFFFF"/>
          </a:solidFill>
          <a:ln/>
          <a:effectLst>
            <a:outerShdw blurRad="57150" dist="38100" dir="5400000" algn="bl" rotWithShape="0">
              <a:srgbClr val="000000">
                <a:alpha val="10196"/>
              </a:srgbClr>
            </a:outerShdw>
            <a:softEdge rad="12700"/>
          </a:effectLst>
        </p:spPr>
      </p:sp>
      <p:sp>
        <p:nvSpPr>
          <p:cNvPr id="66" name="Заголовок 1">
            <a:extLst>
              <a:ext uri="{FF2B5EF4-FFF2-40B4-BE49-F238E27FC236}">
                <a16:creationId xmlns:a16="http://schemas.microsoft.com/office/drawing/2014/main" id="{7B02AE78-EC4E-4209-AFBD-257DEBA1B895}"/>
              </a:ext>
            </a:extLst>
          </p:cNvPr>
          <p:cNvSpPr txBox="1">
            <a:spLocks/>
          </p:cNvSpPr>
          <p:nvPr/>
        </p:nvSpPr>
        <p:spPr>
          <a:xfrm>
            <a:off x="6427877" y="4136776"/>
            <a:ext cx="4211387" cy="235006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Признание и награды</a:t>
            </a:r>
          </a:p>
        </p:txBody>
      </p:sp>
      <p:sp>
        <p:nvSpPr>
          <p:cNvPr id="76" name="Shape 6">
            <a:extLst>
              <a:ext uri="{FF2B5EF4-FFF2-40B4-BE49-F238E27FC236}">
                <a16:creationId xmlns:a16="http://schemas.microsoft.com/office/drawing/2014/main" id="{BF1ACB62-40D4-4FF4-BEAB-24DFF249C920}"/>
              </a:ext>
            </a:extLst>
          </p:cNvPr>
          <p:cNvSpPr/>
          <p:nvPr/>
        </p:nvSpPr>
        <p:spPr>
          <a:xfrm>
            <a:off x="6174555" y="4163090"/>
            <a:ext cx="203200" cy="180209"/>
          </a:xfrm>
          <a:custGeom>
            <a:avLst/>
            <a:gdLst/>
            <a:ahLst/>
            <a:cxnLst/>
            <a:rect l="l" t="t" r="r" b="b"/>
            <a:pathLst>
              <a:path w="187425" h="187425">
                <a:moveTo>
                  <a:pt x="52823" y="0"/>
                </a:moveTo>
                <a:lnTo>
                  <a:pt x="134822" y="0"/>
                </a:lnTo>
                <a:cubicBezTo>
                  <a:pt x="144522" y="0"/>
                  <a:pt x="152429" y="7980"/>
                  <a:pt x="152063" y="17644"/>
                </a:cubicBezTo>
                <a:cubicBezTo>
                  <a:pt x="151990" y="19584"/>
                  <a:pt x="151917" y="21525"/>
                  <a:pt x="151807" y="23428"/>
                </a:cubicBezTo>
                <a:lnTo>
                  <a:pt x="169964" y="23428"/>
                </a:lnTo>
                <a:cubicBezTo>
                  <a:pt x="179518" y="23428"/>
                  <a:pt x="187938" y="31335"/>
                  <a:pt x="187205" y="41658"/>
                </a:cubicBezTo>
                <a:cubicBezTo>
                  <a:pt x="184460" y="79619"/>
                  <a:pt x="165059" y="100485"/>
                  <a:pt x="144010" y="111393"/>
                </a:cubicBezTo>
                <a:cubicBezTo>
                  <a:pt x="138226" y="114395"/>
                  <a:pt x="132332" y="116628"/>
                  <a:pt x="126732" y="118275"/>
                </a:cubicBezTo>
                <a:cubicBezTo>
                  <a:pt x="119337" y="128745"/>
                  <a:pt x="111650" y="134272"/>
                  <a:pt x="105536" y="137238"/>
                </a:cubicBezTo>
                <a:lnTo>
                  <a:pt x="105536" y="163997"/>
                </a:lnTo>
                <a:lnTo>
                  <a:pt x="128965" y="163997"/>
                </a:lnTo>
                <a:cubicBezTo>
                  <a:pt x="135444" y="163997"/>
                  <a:pt x="140679" y="169232"/>
                  <a:pt x="140679" y="175711"/>
                </a:cubicBezTo>
                <a:cubicBezTo>
                  <a:pt x="140679" y="182190"/>
                  <a:pt x="135444" y="187425"/>
                  <a:pt x="128965" y="187425"/>
                </a:cubicBezTo>
                <a:lnTo>
                  <a:pt x="58680" y="187425"/>
                </a:lnTo>
                <a:cubicBezTo>
                  <a:pt x="52201" y="187425"/>
                  <a:pt x="46966" y="182190"/>
                  <a:pt x="46966" y="175711"/>
                </a:cubicBezTo>
                <a:cubicBezTo>
                  <a:pt x="46966" y="169232"/>
                  <a:pt x="52201" y="163997"/>
                  <a:pt x="58680" y="163997"/>
                </a:cubicBezTo>
                <a:lnTo>
                  <a:pt x="82108" y="163997"/>
                </a:lnTo>
                <a:lnTo>
                  <a:pt x="82108" y="137238"/>
                </a:lnTo>
                <a:cubicBezTo>
                  <a:pt x="76251" y="134419"/>
                  <a:pt x="68967" y="129184"/>
                  <a:pt x="61865" y="119557"/>
                </a:cubicBezTo>
                <a:cubicBezTo>
                  <a:pt x="55129" y="117800"/>
                  <a:pt x="47808" y="115127"/>
                  <a:pt x="40670" y="111101"/>
                </a:cubicBezTo>
                <a:cubicBezTo>
                  <a:pt x="20866" y="100009"/>
                  <a:pt x="3002" y="79107"/>
                  <a:pt x="439" y="41585"/>
                </a:cubicBezTo>
                <a:cubicBezTo>
                  <a:pt x="-256" y="31299"/>
                  <a:pt x="8127" y="23392"/>
                  <a:pt x="17681" y="23392"/>
                </a:cubicBezTo>
                <a:lnTo>
                  <a:pt x="35838" y="23392"/>
                </a:lnTo>
                <a:cubicBezTo>
                  <a:pt x="35728" y="21488"/>
                  <a:pt x="35655" y="19584"/>
                  <a:pt x="35581" y="17608"/>
                </a:cubicBezTo>
                <a:cubicBezTo>
                  <a:pt x="35215" y="7907"/>
                  <a:pt x="43122" y="-37"/>
                  <a:pt x="52823" y="-37"/>
                </a:cubicBezTo>
                <a:close/>
                <a:moveTo>
                  <a:pt x="37156" y="40999"/>
                </a:moveTo>
                <a:lnTo>
                  <a:pt x="17974" y="40999"/>
                </a:lnTo>
                <a:cubicBezTo>
                  <a:pt x="20243" y="72005"/>
                  <a:pt x="34483" y="87526"/>
                  <a:pt x="49162" y="95762"/>
                </a:cubicBezTo>
                <a:cubicBezTo>
                  <a:pt x="43891" y="82108"/>
                  <a:pt x="39535" y="64281"/>
                  <a:pt x="37156" y="40999"/>
                </a:cubicBezTo>
                <a:close/>
                <a:moveTo>
                  <a:pt x="139105" y="94005"/>
                </a:moveTo>
                <a:cubicBezTo>
                  <a:pt x="153930" y="85293"/>
                  <a:pt x="167328" y="69809"/>
                  <a:pt x="169598" y="40999"/>
                </a:cubicBezTo>
                <a:lnTo>
                  <a:pt x="150453" y="40999"/>
                </a:lnTo>
                <a:cubicBezTo>
                  <a:pt x="148183" y="63293"/>
                  <a:pt x="144083" y="80607"/>
                  <a:pt x="139105" y="94005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80" name="Shape 47">
            <a:extLst>
              <a:ext uri="{FF2B5EF4-FFF2-40B4-BE49-F238E27FC236}">
                <a16:creationId xmlns:a16="http://schemas.microsoft.com/office/drawing/2014/main" id="{07B52FE4-CF45-4805-B4BF-3AA13371E7DF}"/>
              </a:ext>
            </a:extLst>
          </p:cNvPr>
          <p:cNvSpPr/>
          <p:nvPr/>
        </p:nvSpPr>
        <p:spPr>
          <a:xfrm>
            <a:off x="5920125" y="4795516"/>
            <a:ext cx="5849775" cy="1410810"/>
          </a:xfrm>
          <a:prstGeom prst="roundRect">
            <a:avLst>
              <a:gd name="adj" fmla="val 10959"/>
            </a:avLst>
          </a:prstGeom>
          <a:gradFill flip="none" rotWithShape="1">
            <a:gsLst>
              <a:gs pos="0">
                <a:srgbClr val="4299E1">
                  <a:alpha val="5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 w="12700">
            <a:solidFill>
              <a:srgbClr val="4299E1">
                <a:alpha val="10196"/>
              </a:srgbClr>
            </a:solidFill>
            <a:prstDash val="solid"/>
          </a:ln>
        </p:spPr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82331A87-B47F-4A62-805A-9AC8D402B94E}"/>
              </a:ext>
            </a:extLst>
          </p:cNvPr>
          <p:cNvSpPr txBox="1"/>
          <p:nvPr/>
        </p:nvSpPr>
        <p:spPr>
          <a:xfrm>
            <a:off x="6096000" y="4915483"/>
            <a:ext cx="5582698" cy="892552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KZ" altLang="ru-KZ" sz="400" dirty="0">
              <a:solidFill>
                <a:srgbClr val="1A35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ru-RU" altLang="ru-KZ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lang="ru-KZ" altLang="ru-KZ" sz="1200" dirty="0" err="1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осударственные</a:t>
            </a:r>
            <a:r>
              <a:rPr lang="ru-KZ" altLang="ru-KZ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награды</a:t>
            </a:r>
            <a:r>
              <a:rPr lang="ru-RU" altLang="ru-KZ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ru-KZ" altLang="ru-KZ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KZ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ru-KZ" altLang="ru-KZ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орден, </a:t>
            </a:r>
            <a:r>
              <a:rPr lang="ru-RU" altLang="ru-KZ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ru-KZ" altLang="ru-KZ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медали </a:t>
            </a:r>
            <a:endParaRPr lang="ru-RU" altLang="ru-KZ" sz="1200" dirty="0">
              <a:solidFill>
                <a:srgbClr val="1A35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ru-RU" altLang="ru-KZ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lang="ru-KZ" altLang="ru-KZ" sz="1200" dirty="0" err="1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аграды</a:t>
            </a:r>
            <a:r>
              <a:rPr lang="ru-KZ" altLang="ru-KZ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МТСЗН</a:t>
            </a:r>
            <a:r>
              <a:rPr lang="ru-RU" altLang="ru-KZ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KZ" altLang="ru-KZ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KZ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 </a:t>
            </a:r>
            <a:r>
              <a:rPr lang="ru-KZ" altLang="ru-KZ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почетны</a:t>
            </a:r>
            <a:r>
              <a:rPr lang="ru-RU" altLang="ru-KZ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</a:t>
            </a:r>
            <a:r>
              <a:rPr lang="ru-KZ" altLang="ru-KZ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грамот, </a:t>
            </a:r>
            <a:r>
              <a:rPr lang="ru-RU" altLang="ru-KZ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 </a:t>
            </a:r>
            <a:r>
              <a:rPr lang="ru-KZ" altLang="ru-KZ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благодарственны</a:t>
            </a:r>
            <a:r>
              <a:rPr lang="ru-RU" altLang="ru-KZ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</a:t>
            </a:r>
            <a:r>
              <a:rPr lang="ru-KZ" altLang="ru-KZ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KZ" altLang="ru-KZ" sz="1200" dirty="0" err="1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пис</a:t>
            </a:r>
            <a:r>
              <a:rPr lang="ru-RU" altLang="ru-KZ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ем</a:t>
            </a:r>
            <a:r>
              <a:rPr lang="ru-KZ" altLang="ru-KZ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altLang="ru-KZ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ru-KZ" altLang="ru-KZ" sz="1200" dirty="0" err="1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нагрудны</a:t>
            </a:r>
            <a:r>
              <a:rPr lang="ru-RU" altLang="ru-KZ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</a:t>
            </a:r>
            <a:r>
              <a:rPr lang="ru-KZ" altLang="ru-KZ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знак</a:t>
            </a:r>
            <a:r>
              <a:rPr lang="ru-RU" altLang="ru-KZ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</a:p>
          <a:p>
            <a:pPr marL="171450" lvl="0" indent="-1714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ru-RU" altLang="ru-KZ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lang="ru-KZ" altLang="ru-KZ" sz="1200" dirty="0" err="1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аграды</a:t>
            </a:r>
            <a:r>
              <a:rPr lang="ru-KZ" altLang="ru-KZ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Фонда</a:t>
            </a:r>
            <a:r>
              <a:rPr lang="ru-RU" altLang="ru-KZ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</a:t>
            </a:r>
            <a:r>
              <a:rPr lang="ru-KZ" altLang="ru-KZ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KZ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</a:t>
            </a:r>
            <a:r>
              <a:rPr lang="ru-KZ" altLang="ru-KZ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почетны</a:t>
            </a:r>
            <a:r>
              <a:rPr lang="ru-RU" altLang="ru-KZ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</a:t>
            </a:r>
            <a:r>
              <a:rPr lang="ru-KZ" altLang="ru-KZ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грамот, </a:t>
            </a:r>
            <a:r>
              <a:rPr lang="ru-RU" altLang="ru-KZ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</a:t>
            </a:r>
            <a:r>
              <a:rPr lang="ru-KZ" altLang="ru-KZ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благодарственны</a:t>
            </a:r>
            <a:r>
              <a:rPr lang="ru-RU" altLang="ru-KZ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</a:t>
            </a:r>
            <a:r>
              <a:rPr lang="ru-KZ" altLang="ru-KZ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KZ" altLang="ru-KZ" sz="1200" dirty="0" err="1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пис</a:t>
            </a:r>
            <a:r>
              <a:rPr lang="ru-RU" altLang="ru-KZ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ем</a:t>
            </a:r>
            <a:endParaRPr lang="ru-KZ" altLang="ru-KZ" sz="1200" dirty="0">
              <a:solidFill>
                <a:srgbClr val="1A35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Заголовок 1">
            <a:extLst>
              <a:ext uri="{FF2B5EF4-FFF2-40B4-BE49-F238E27FC236}">
                <a16:creationId xmlns:a16="http://schemas.microsoft.com/office/drawing/2014/main" id="{1735433B-7A21-4E7A-8A4E-A98D119D953B}"/>
              </a:ext>
            </a:extLst>
          </p:cNvPr>
          <p:cNvSpPr txBox="1">
            <a:spLocks/>
          </p:cNvSpPr>
          <p:nvPr/>
        </p:nvSpPr>
        <p:spPr>
          <a:xfrm>
            <a:off x="6088427" y="4269239"/>
            <a:ext cx="5547924" cy="473894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altLang="ru-KZ" sz="1200" dirty="0">
                <a:solidFill>
                  <a:srgbClr val="2B6C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2025 году награждено </a:t>
            </a:r>
            <a:r>
              <a:rPr lang="ru-RU" altLang="ru-KZ" sz="1400" b="1" dirty="0">
                <a:solidFill>
                  <a:srgbClr val="2B6C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</a:t>
            </a:r>
            <a:r>
              <a:rPr lang="ru-RU" altLang="ru-KZ" sz="1200" dirty="0">
                <a:solidFill>
                  <a:srgbClr val="2B6C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работников Фонда, как признание заслуг в их деятельности </a:t>
            </a:r>
          </a:p>
        </p:txBody>
      </p:sp>
      <p:sp>
        <p:nvSpPr>
          <p:cNvPr id="32" name="Text 3">
            <a:extLst>
              <a:ext uri="{FF2B5EF4-FFF2-40B4-BE49-F238E27FC236}">
                <a16:creationId xmlns:a16="http://schemas.microsoft.com/office/drawing/2014/main" id="{BF488A52-22FF-4C5D-A692-C91442695FBE}"/>
              </a:ext>
            </a:extLst>
          </p:cNvPr>
          <p:cNvSpPr/>
          <p:nvPr/>
        </p:nvSpPr>
        <p:spPr>
          <a:xfrm>
            <a:off x="685362" y="423073"/>
            <a:ext cx="11128638" cy="7333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ru-RU" sz="20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УСТОЙЧИВЫМ РАЗВИТИЕМ</a:t>
            </a:r>
          </a:p>
          <a:p>
            <a:pPr>
              <a:lnSpc>
                <a:spcPct val="90000"/>
              </a:lnSpc>
            </a:pPr>
            <a:r>
              <a:rPr lang="ru-RU" sz="20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>
                <a:solidFill>
                  <a:srgbClr val="4299E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04-3</a:t>
            </a:r>
            <a:r>
              <a:rPr lang="ru-RU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</a:t>
            </a:r>
            <a:r>
              <a:rPr lang="en-US" sz="20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СОЦИАЛЬНАЯ ОТВЕТСТВЕННОСТЬ</a:t>
            </a:r>
            <a:r>
              <a:rPr lang="ru-RU" sz="20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– </a:t>
            </a:r>
            <a:r>
              <a:rPr lang="ru-RU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РАЗВИТИЕ КОМПЕТЕНЦИЙ И СОЦИАЛЬНЫЕ ГАРАНТИИ</a:t>
            </a:r>
            <a:endParaRPr lang="en-US" sz="2000" dirty="0"/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ru-RU" sz="2000" b="1" dirty="0">
              <a:solidFill>
                <a:srgbClr val="1A35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20625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41">
            <a:extLst>
              <a:ext uri="{FF2B5EF4-FFF2-40B4-BE49-F238E27FC236}">
                <a16:creationId xmlns:a16="http://schemas.microsoft.com/office/drawing/2014/main" id="{B50FE422-CAC8-463E-8717-0602A41E019D}"/>
              </a:ext>
            </a:extLst>
          </p:cNvPr>
          <p:cNvSpPr/>
          <p:nvPr/>
        </p:nvSpPr>
        <p:spPr>
          <a:xfrm>
            <a:off x="234915" y="2153515"/>
            <a:ext cx="5969025" cy="2605520"/>
          </a:xfrm>
          <a:prstGeom prst="roundRect">
            <a:avLst>
              <a:gd name="adj" fmla="val 7619"/>
            </a:avLst>
          </a:prstGeom>
          <a:gradFill flip="none" rotWithShape="1">
            <a:gsLst>
              <a:gs pos="0">
                <a:srgbClr val="4299E1">
                  <a:alpha val="5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 w="12700">
            <a:solidFill>
              <a:srgbClr val="4299E1">
                <a:alpha val="10196"/>
              </a:srgbClr>
            </a:solidFill>
            <a:prstDash val="solid"/>
          </a:ln>
        </p:spPr>
        <p:txBody>
          <a:bodyPr/>
          <a:lstStyle/>
          <a:p>
            <a:endParaRPr lang="ru-KZ" dirty="0"/>
          </a:p>
        </p:txBody>
      </p:sp>
      <p:sp>
        <p:nvSpPr>
          <p:cNvPr id="88" name="Shape 56">
            <a:extLst>
              <a:ext uri="{FF2B5EF4-FFF2-40B4-BE49-F238E27FC236}">
                <a16:creationId xmlns:a16="http://schemas.microsoft.com/office/drawing/2014/main" id="{810639AF-23A0-48B6-BD3A-F6F633E63907}"/>
              </a:ext>
            </a:extLst>
          </p:cNvPr>
          <p:cNvSpPr/>
          <p:nvPr/>
        </p:nvSpPr>
        <p:spPr>
          <a:xfrm>
            <a:off x="6432619" y="3413625"/>
            <a:ext cx="5552860" cy="1462841"/>
          </a:xfrm>
          <a:prstGeom prst="roundRect">
            <a:avLst>
              <a:gd name="adj" fmla="val 6818"/>
            </a:avLst>
          </a:prstGeom>
          <a:solidFill>
            <a:srgbClr val="FFFFFF"/>
          </a:solidFill>
          <a:ln/>
          <a:effectLst>
            <a:outerShdw blurRad="47625" dist="3175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56" name="Shape 41">
            <a:extLst>
              <a:ext uri="{FF2B5EF4-FFF2-40B4-BE49-F238E27FC236}">
                <a16:creationId xmlns:a16="http://schemas.microsoft.com/office/drawing/2014/main" id="{EFB6E0DE-E9A1-BDD4-986E-B15551C8A953}"/>
              </a:ext>
            </a:extLst>
          </p:cNvPr>
          <p:cNvSpPr/>
          <p:nvPr/>
        </p:nvSpPr>
        <p:spPr>
          <a:xfrm>
            <a:off x="214046" y="5756377"/>
            <a:ext cx="5978978" cy="576432"/>
          </a:xfrm>
          <a:prstGeom prst="roundRect">
            <a:avLst>
              <a:gd name="adj" fmla="val 7619"/>
            </a:avLst>
          </a:prstGeom>
          <a:gradFill flip="none" rotWithShape="1">
            <a:gsLst>
              <a:gs pos="0">
                <a:srgbClr val="4299E1">
                  <a:alpha val="5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 w="12700">
            <a:solidFill>
              <a:srgbClr val="4299E1">
                <a:alpha val="10196"/>
              </a:srgbClr>
            </a:solidFill>
            <a:prstDash val="solid"/>
          </a:ln>
        </p:spPr>
        <p:txBody>
          <a:bodyPr/>
          <a:lstStyle/>
          <a:p>
            <a:endParaRPr lang="ru-KZ" dirty="0"/>
          </a:p>
        </p:txBody>
      </p:sp>
      <p:sp>
        <p:nvSpPr>
          <p:cNvPr id="71" name="Shape 56">
            <a:extLst>
              <a:ext uri="{FF2B5EF4-FFF2-40B4-BE49-F238E27FC236}">
                <a16:creationId xmlns:a16="http://schemas.microsoft.com/office/drawing/2014/main" id="{4F03FFD5-8A32-F713-056F-A41CC009B094}"/>
              </a:ext>
            </a:extLst>
          </p:cNvPr>
          <p:cNvSpPr/>
          <p:nvPr/>
        </p:nvSpPr>
        <p:spPr>
          <a:xfrm>
            <a:off x="6410467" y="1117646"/>
            <a:ext cx="5501694" cy="942233"/>
          </a:xfrm>
          <a:prstGeom prst="roundRect">
            <a:avLst>
              <a:gd name="adj" fmla="val 6818"/>
            </a:avLst>
          </a:prstGeom>
          <a:solidFill>
            <a:srgbClr val="FFFFFF"/>
          </a:solidFill>
          <a:ln/>
          <a:effectLst>
            <a:outerShdw blurRad="47625" dist="3175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72" name="Shape 57">
            <a:extLst>
              <a:ext uri="{FF2B5EF4-FFF2-40B4-BE49-F238E27FC236}">
                <a16:creationId xmlns:a16="http://schemas.microsoft.com/office/drawing/2014/main" id="{497892EE-4E57-B0AE-611A-09E89D285650}"/>
              </a:ext>
            </a:extLst>
          </p:cNvPr>
          <p:cNvSpPr/>
          <p:nvPr/>
        </p:nvSpPr>
        <p:spPr>
          <a:xfrm>
            <a:off x="6533770" y="1182250"/>
            <a:ext cx="251080" cy="249703"/>
          </a:xfrm>
          <a:custGeom>
            <a:avLst/>
            <a:gdLst/>
            <a:ahLst/>
            <a:cxnLst/>
            <a:rect l="l" t="t" r="r" b="b"/>
            <a:pathLst>
              <a:path w="178594" h="158750">
                <a:moveTo>
                  <a:pt x="86692" y="9612"/>
                </a:moveTo>
                <a:cubicBezTo>
                  <a:pt x="82321" y="3566"/>
                  <a:pt x="75313" y="0"/>
                  <a:pt x="67872" y="0"/>
                </a:cubicBezTo>
                <a:cubicBezTo>
                  <a:pt x="55035" y="0"/>
                  <a:pt x="44648" y="10387"/>
                  <a:pt x="44648" y="23223"/>
                </a:cubicBezTo>
                <a:lnTo>
                  <a:pt x="44648" y="23968"/>
                </a:lnTo>
                <a:cubicBezTo>
                  <a:pt x="44648" y="43935"/>
                  <a:pt x="70073" y="65329"/>
                  <a:pt x="82538" y="74600"/>
                </a:cubicBezTo>
                <a:cubicBezTo>
                  <a:pt x="86568" y="77608"/>
                  <a:pt x="91994" y="77608"/>
                  <a:pt x="96025" y="74600"/>
                </a:cubicBezTo>
                <a:cubicBezTo>
                  <a:pt x="108490" y="65298"/>
                  <a:pt x="133914" y="43935"/>
                  <a:pt x="133914" y="23968"/>
                </a:cubicBezTo>
                <a:lnTo>
                  <a:pt x="133914" y="23223"/>
                </a:lnTo>
                <a:cubicBezTo>
                  <a:pt x="133914" y="10387"/>
                  <a:pt x="123527" y="0"/>
                  <a:pt x="110691" y="0"/>
                </a:cubicBezTo>
                <a:cubicBezTo>
                  <a:pt x="103250" y="0"/>
                  <a:pt x="96242" y="3566"/>
                  <a:pt x="91870" y="9612"/>
                </a:cubicBezTo>
                <a:lnTo>
                  <a:pt x="89297" y="13240"/>
                </a:lnTo>
                <a:lnTo>
                  <a:pt x="86692" y="9612"/>
                </a:lnTo>
                <a:close/>
                <a:moveTo>
                  <a:pt x="33889" y="105885"/>
                </a:moveTo>
                <a:lnTo>
                  <a:pt x="20681" y="119062"/>
                </a:lnTo>
                <a:lnTo>
                  <a:pt x="9922" y="119062"/>
                </a:lnTo>
                <a:cubicBezTo>
                  <a:pt x="4434" y="119062"/>
                  <a:pt x="0" y="123496"/>
                  <a:pt x="0" y="128984"/>
                </a:cubicBezTo>
                <a:lnTo>
                  <a:pt x="0" y="148828"/>
                </a:lnTo>
                <a:cubicBezTo>
                  <a:pt x="0" y="154316"/>
                  <a:pt x="4434" y="158750"/>
                  <a:pt x="9922" y="158750"/>
                </a:cubicBezTo>
                <a:lnTo>
                  <a:pt x="109296" y="158750"/>
                </a:lnTo>
                <a:cubicBezTo>
                  <a:pt x="118287" y="158750"/>
                  <a:pt x="127062" y="155866"/>
                  <a:pt x="134317" y="150533"/>
                </a:cubicBezTo>
                <a:lnTo>
                  <a:pt x="173571" y="121605"/>
                </a:lnTo>
                <a:cubicBezTo>
                  <a:pt x="179090" y="117543"/>
                  <a:pt x="180268" y="109792"/>
                  <a:pt x="176206" y="104273"/>
                </a:cubicBezTo>
                <a:cubicBezTo>
                  <a:pt x="172145" y="98754"/>
                  <a:pt x="164393" y="97575"/>
                  <a:pt x="158874" y="101637"/>
                </a:cubicBezTo>
                <a:lnTo>
                  <a:pt x="121729" y="128984"/>
                </a:lnTo>
                <a:lnTo>
                  <a:pt x="86816" y="128984"/>
                </a:lnTo>
                <a:cubicBezTo>
                  <a:pt x="82693" y="128984"/>
                  <a:pt x="79375" y="125667"/>
                  <a:pt x="79375" y="121543"/>
                </a:cubicBezTo>
                <a:cubicBezTo>
                  <a:pt x="79375" y="117419"/>
                  <a:pt x="82693" y="114102"/>
                  <a:pt x="86816" y="114102"/>
                </a:cubicBezTo>
                <a:lnTo>
                  <a:pt x="109141" y="114102"/>
                </a:lnTo>
                <a:cubicBezTo>
                  <a:pt x="114629" y="114102"/>
                  <a:pt x="119062" y="109668"/>
                  <a:pt x="119062" y="104180"/>
                </a:cubicBezTo>
                <a:cubicBezTo>
                  <a:pt x="119062" y="98692"/>
                  <a:pt x="114629" y="94258"/>
                  <a:pt x="109141" y="94258"/>
                </a:cubicBezTo>
                <a:lnTo>
                  <a:pt x="61950" y="94258"/>
                </a:lnTo>
                <a:cubicBezTo>
                  <a:pt x="51439" y="94258"/>
                  <a:pt x="41331" y="98444"/>
                  <a:pt x="33889" y="105885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11" name="Текст 3">
            <a:extLst>
              <a:ext uri="{FF2B5EF4-FFF2-40B4-BE49-F238E27FC236}">
                <a16:creationId xmlns:a16="http://schemas.microsoft.com/office/drawing/2014/main" id="{143FF132-A8C5-4816-97CD-BD80438DAD8F}"/>
              </a:ext>
            </a:extLst>
          </p:cNvPr>
          <p:cNvSpPr txBox="1">
            <a:spLocks/>
          </p:cNvSpPr>
          <p:nvPr/>
        </p:nvSpPr>
        <p:spPr>
          <a:xfrm>
            <a:off x="250253" y="5790999"/>
            <a:ext cx="5939674" cy="371071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15000"/>
              </a:lnSpc>
            </a:pPr>
            <a:r>
              <a:rPr lang="ru-RU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2025 году добровольным медицинским страхованием работников на случай болезни охвачен  </a:t>
            </a:r>
            <a:r>
              <a:rPr lang="ru-RU" sz="12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71 работник  </a:t>
            </a:r>
            <a:r>
              <a:rPr lang="ru-RU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(в 2024 году  -  60 работников) </a:t>
            </a:r>
            <a:endParaRPr lang="ru-KZ" sz="1200" dirty="0">
              <a:solidFill>
                <a:srgbClr val="1A35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Текст 3">
            <a:extLst>
              <a:ext uri="{FF2B5EF4-FFF2-40B4-BE49-F238E27FC236}">
                <a16:creationId xmlns:a16="http://schemas.microsoft.com/office/drawing/2014/main" id="{D23D6C5E-D3FA-4A2F-A52F-A0178CE4B462}"/>
              </a:ext>
            </a:extLst>
          </p:cNvPr>
          <p:cNvSpPr txBox="1">
            <a:spLocks/>
          </p:cNvSpPr>
          <p:nvPr/>
        </p:nvSpPr>
        <p:spPr>
          <a:xfrm>
            <a:off x="6533770" y="1431953"/>
            <a:ext cx="5301154" cy="627926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numCol="1" spcCol="25200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200" dirty="0">
                <a:solidFill>
                  <a:srgbClr val="2B6C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Коллектив Фонда взаимодействует с юридическими и физическими лицами по вопросам оказания материальной и благотворительной помощи </a:t>
            </a: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94F76E78-0A3F-4A3A-9F66-92CD04381B26}"/>
              </a:ext>
            </a:extLst>
          </p:cNvPr>
          <p:cNvSpPr txBox="1">
            <a:spLocks/>
          </p:cNvSpPr>
          <p:nvPr/>
        </p:nvSpPr>
        <p:spPr>
          <a:xfrm>
            <a:off x="6767785" y="1088135"/>
            <a:ext cx="4181941" cy="362207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2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Благотворительная помощь</a:t>
            </a:r>
          </a:p>
        </p:txBody>
      </p:sp>
      <p:sp>
        <p:nvSpPr>
          <p:cNvPr id="2" name="Shape 0">
            <a:extLst>
              <a:ext uri="{FF2B5EF4-FFF2-40B4-BE49-F238E27FC236}">
                <a16:creationId xmlns:a16="http://schemas.microsoft.com/office/drawing/2014/main" id="{24316CCD-592C-9E69-722A-773A0473C3E6}"/>
              </a:ext>
            </a:extLst>
          </p:cNvPr>
          <p:cNvSpPr/>
          <p:nvPr/>
        </p:nvSpPr>
        <p:spPr>
          <a:xfrm>
            <a:off x="324682" y="387435"/>
            <a:ext cx="449820" cy="449820"/>
          </a:xfrm>
          <a:prstGeom prst="roundRect">
            <a:avLst>
              <a:gd name="adj" fmla="val 25000"/>
            </a:avLst>
          </a:prstGeom>
          <a:gradFill flip="none" rotWithShape="1">
            <a:gsLst>
              <a:gs pos="0">
                <a:srgbClr val="1A365D"/>
              </a:gs>
              <a:gs pos="100000">
                <a:srgbClr val="2B6CB0"/>
              </a:gs>
            </a:gsLst>
            <a:lin ang="2700000" scaled="1"/>
          </a:gradFill>
          <a:ln/>
          <a:effectLst>
            <a:outerShdw blurRad="140569" dist="93713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EE7888EC-0AFD-05BD-4DD5-12B602D3956D}"/>
              </a:ext>
            </a:extLst>
          </p:cNvPr>
          <p:cNvSpPr/>
          <p:nvPr/>
        </p:nvSpPr>
        <p:spPr>
          <a:xfrm>
            <a:off x="467594" y="491284"/>
            <a:ext cx="163997" cy="187425"/>
          </a:xfrm>
          <a:custGeom>
            <a:avLst/>
            <a:gdLst/>
            <a:ahLst/>
            <a:cxnLst/>
            <a:rect l="l" t="t" r="r" b="b"/>
            <a:pathLst>
              <a:path w="163997" h="187425">
                <a:moveTo>
                  <a:pt x="90015" y="-9481"/>
                </a:moveTo>
                <a:cubicBezTo>
                  <a:pt x="85110" y="-12483"/>
                  <a:pt x="78924" y="-12483"/>
                  <a:pt x="74018" y="-9481"/>
                </a:cubicBezTo>
                <a:cubicBezTo>
                  <a:pt x="65086" y="-4027"/>
                  <a:pt x="59559" y="-2562"/>
                  <a:pt x="49089" y="-2782"/>
                </a:cubicBezTo>
                <a:cubicBezTo>
                  <a:pt x="43342" y="-2929"/>
                  <a:pt x="37998" y="183"/>
                  <a:pt x="35215" y="5235"/>
                </a:cubicBezTo>
                <a:cubicBezTo>
                  <a:pt x="30200" y="14423"/>
                  <a:pt x="26137" y="18486"/>
                  <a:pt x="16949" y="23501"/>
                </a:cubicBezTo>
                <a:cubicBezTo>
                  <a:pt x="11897" y="26247"/>
                  <a:pt x="8822" y="31628"/>
                  <a:pt x="8932" y="37375"/>
                </a:cubicBezTo>
                <a:cubicBezTo>
                  <a:pt x="9188" y="47845"/>
                  <a:pt x="7687" y="53372"/>
                  <a:pt x="2233" y="62304"/>
                </a:cubicBezTo>
                <a:cubicBezTo>
                  <a:pt x="-769" y="67209"/>
                  <a:pt x="-769" y="73396"/>
                  <a:pt x="2233" y="78301"/>
                </a:cubicBezTo>
                <a:cubicBezTo>
                  <a:pt x="7687" y="87233"/>
                  <a:pt x="9152" y="92761"/>
                  <a:pt x="8932" y="103230"/>
                </a:cubicBezTo>
                <a:cubicBezTo>
                  <a:pt x="8786" y="108977"/>
                  <a:pt x="11897" y="114322"/>
                  <a:pt x="16949" y="117104"/>
                </a:cubicBezTo>
                <a:cubicBezTo>
                  <a:pt x="25039" y="121533"/>
                  <a:pt x="29139" y="125194"/>
                  <a:pt x="33458" y="132296"/>
                </a:cubicBezTo>
                <a:lnTo>
                  <a:pt x="15631" y="167841"/>
                </a:lnTo>
                <a:cubicBezTo>
                  <a:pt x="13471" y="172197"/>
                  <a:pt x="15228" y="177468"/>
                  <a:pt x="19548" y="179628"/>
                </a:cubicBezTo>
                <a:lnTo>
                  <a:pt x="51029" y="195369"/>
                </a:lnTo>
                <a:cubicBezTo>
                  <a:pt x="55239" y="197455"/>
                  <a:pt x="60364" y="195881"/>
                  <a:pt x="62634" y="191781"/>
                </a:cubicBezTo>
                <a:lnTo>
                  <a:pt x="81962" y="156968"/>
                </a:lnTo>
                <a:lnTo>
                  <a:pt x="101290" y="191781"/>
                </a:lnTo>
                <a:cubicBezTo>
                  <a:pt x="103560" y="195881"/>
                  <a:pt x="108685" y="197492"/>
                  <a:pt x="112894" y="195369"/>
                </a:cubicBezTo>
                <a:lnTo>
                  <a:pt x="144376" y="179628"/>
                </a:lnTo>
                <a:cubicBezTo>
                  <a:pt x="148732" y="177468"/>
                  <a:pt x="150489" y="172197"/>
                  <a:pt x="148293" y="167841"/>
                </a:cubicBezTo>
                <a:lnTo>
                  <a:pt x="130502" y="132259"/>
                </a:lnTo>
                <a:cubicBezTo>
                  <a:pt x="134785" y="125157"/>
                  <a:pt x="138922" y="121497"/>
                  <a:pt x="147012" y="117067"/>
                </a:cubicBezTo>
                <a:cubicBezTo>
                  <a:pt x="152063" y="114322"/>
                  <a:pt x="155138" y="108941"/>
                  <a:pt x="155028" y="103194"/>
                </a:cubicBezTo>
                <a:cubicBezTo>
                  <a:pt x="154772" y="92724"/>
                  <a:pt x="156273" y="87197"/>
                  <a:pt x="161727" y="78265"/>
                </a:cubicBezTo>
                <a:cubicBezTo>
                  <a:pt x="164729" y="73359"/>
                  <a:pt x="164729" y="67173"/>
                  <a:pt x="161727" y="62268"/>
                </a:cubicBezTo>
                <a:cubicBezTo>
                  <a:pt x="156273" y="53336"/>
                  <a:pt x="154809" y="47808"/>
                  <a:pt x="155028" y="37339"/>
                </a:cubicBezTo>
                <a:cubicBezTo>
                  <a:pt x="155175" y="31591"/>
                  <a:pt x="152063" y="26247"/>
                  <a:pt x="147012" y="23465"/>
                </a:cubicBezTo>
                <a:cubicBezTo>
                  <a:pt x="137823" y="18450"/>
                  <a:pt x="133760" y="14386"/>
                  <a:pt x="128745" y="5198"/>
                </a:cubicBezTo>
                <a:cubicBezTo>
                  <a:pt x="125999" y="146"/>
                  <a:pt x="120618" y="-2929"/>
                  <a:pt x="114871" y="-2819"/>
                </a:cubicBezTo>
                <a:cubicBezTo>
                  <a:pt x="104402" y="-2562"/>
                  <a:pt x="98874" y="-4063"/>
                  <a:pt x="89942" y="-9518"/>
                </a:cubicBezTo>
                <a:close/>
                <a:moveTo>
                  <a:pt x="81998" y="35142"/>
                </a:moveTo>
                <a:cubicBezTo>
                  <a:pt x="101394" y="35142"/>
                  <a:pt x="117141" y="50889"/>
                  <a:pt x="117141" y="70284"/>
                </a:cubicBezTo>
                <a:cubicBezTo>
                  <a:pt x="117141" y="89680"/>
                  <a:pt x="101394" y="105427"/>
                  <a:pt x="81998" y="105427"/>
                </a:cubicBezTo>
                <a:cubicBezTo>
                  <a:pt x="62603" y="105427"/>
                  <a:pt x="46856" y="89680"/>
                  <a:pt x="46856" y="70284"/>
                </a:cubicBezTo>
                <a:cubicBezTo>
                  <a:pt x="46856" y="50889"/>
                  <a:pt x="62603" y="35142"/>
                  <a:pt x="81998" y="35142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7" name="Text 3">
            <a:extLst>
              <a:ext uri="{FF2B5EF4-FFF2-40B4-BE49-F238E27FC236}">
                <a16:creationId xmlns:a16="http://schemas.microsoft.com/office/drawing/2014/main" id="{1EB89F6D-0A17-F029-323C-F49D3715C2B9}"/>
              </a:ext>
            </a:extLst>
          </p:cNvPr>
          <p:cNvSpPr/>
          <p:nvPr/>
        </p:nvSpPr>
        <p:spPr>
          <a:xfrm>
            <a:off x="830744" y="448351"/>
            <a:ext cx="10917510" cy="3748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УСТОЙЧИВЫМ РАЗВИТИЕМ</a:t>
            </a:r>
          </a:p>
          <a:p>
            <a:pPr>
              <a:lnSpc>
                <a:spcPct val="90000"/>
              </a:lnSpc>
            </a:pPr>
            <a:r>
              <a:rPr lang="ru-RU" sz="20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>
                <a:solidFill>
                  <a:srgbClr val="4299E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04-3</a:t>
            </a:r>
            <a:r>
              <a:rPr lang="ru-RU" sz="20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</a:t>
            </a:r>
            <a:r>
              <a:rPr lang="en-US" sz="20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СОЦИАЛЬНАЯ ОТВЕТСТВЕННОСТЬ</a:t>
            </a:r>
            <a:endParaRPr lang="en-US" sz="2000" dirty="0"/>
          </a:p>
        </p:txBody>
      </p:sp>
      <p:sp>
        <p:nvSpPr>
          <p:cNvPr id="18" name="Shape 4">
            <a:extLst>
              <a:ext uri="{FF2B5EF4-FFF2-40B4-BE49-F238E27FC236}">
                <a16:creationId xmlns:a16="http://schemas.microsoft.com/office/drawing/2014/main" id="{1CFF9440-C473-BD53-E011-68ABC58CC13C}"/>
              </a:ext>
            </a:extLst>
          </p:cNvPr>
          <p:cNvSpPr/>
          <p:nvPr/>
        </p:nvSpPr>
        <p:spPr>
          <a:xfrm>
            <a:off x="324682" y="980354"/>
            <a:ext cx="899640" cy="37485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4299E1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42" name="Text 2">
            <a:extLst>
              <a:ext uri="{FF2B5EF4-FFF2-40B4-BE49-F238E27FC236}">
                <a16:creationId xmlns:a16="http://schemas.microsoft.com/office/drawing/2014/main" id="{BBBD5070-76C1-4EFA-AE4B-A8583217518C}"/>
              </a:ext>
            </a:extLst>
          </p:cNvPr>
          <p:cNvSpPr/>
          <p:nvPr/>
        </p:nvSpPr>
        <p:spPr>
          <a:xfrm>
            <a:off x="306607" y="179904"/>
            <a:ext cx="109632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b="1" kern="0" spc="53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РАЗДЕЛ 0</a:t>
            </a:r>
            <a:r>
              <a:rPr lang="ru-RU" sz="1000" b="1" kern="0" spc="53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4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 41">
            <a:extLst>
              <a:ext uri="{FF2B5EF4-FFF2-40B4-BE49-F238E27FC236}">
                <a16:creationId xmlns:a16="http://schemas.microsoft.com/office/drawing/2014/main" id="{7DCABA38-7D6A-4710-AB55-751D21056684}"/>
              </a:ext>
            </a:extLst>
          </p:cNvPr>
          <p:cNvSpPr/>
          <p:nvPr/>
        </p:nvSpPr>
        <p:spPr>
          <a:xfrm>
            <a:off x="476185" y="6525084"/>
            <a:ext cx="828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АО «ГФСС»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Shape 40">
            <a:extLst>
              <a:ext uri="{FF2B5EF4-FFF2-40B4-BE49-F238E27FC236}">
                <a16:creationId xmlns:a16="http://schemas.microsoft.com/office/drawing/2014/main" id="{A38121DD-C500-4B05-9CF0-5EFDD2A5B919}"/>
              </a:ext>
            </a:extLst>
          </p:cNvPr>
          <p:cNvSpPr/>
          <p:nvPr/>
        </p:nvSpPr>
        <p:spPr>
          <a:xfrm>
            <a:off x="256601" y="6546166"/>
            <a:ext cx="100013" cy="133350"/>
          </a:xfrm>
          <a:custGeom>
            <a:avLst/>
            <a:gdLst/>
            <a:ahLst/>
            <a:cxnLst/>
            <a:rect l="l" t="t" r="r" b="b"/>
            <a:pathLst>
              <a:path w="100013" h="133350">
                <a:moveTo>
                  <a:pt x="16669" y="0"/>
                </a:moveTo>
                <a:cubicBezTo>
                  <a:pt x="7475" y="0"/>
                  <a:pt x="0" y="7475"/>
                  <a:pt x="0" y="16669"/>
                </a:cubicBezTo>
                <a:lnTo>
                  <a:pt x="0" y="116681"/>
                </a:lnTo>
                <a:cubicBezTo>
                  <a:pt x="0" y="125875"/>
                  <a:pt x="7475" y="133350"/>
                  <a:pt x="16669" y="133350"/>
                </a:cubicBezTo>
                <a:lnTo>
                  <a:pt x="83344" y="133350"/>
                </a:lnTo>
                <a:cubicBezTo>
                  <a:pt x="92538" y="133350"/>
                  <a:pt x="100013" y="125875"/>
                  <a:pt x="100013" y="116681"/>
                </a:cubicBezTo>
                <a:lnTo>
                  <a:pt x="100013" y="16669"/>
                </a:lnTo>
                <a:cubicBezTo>
                  <a:pt x="100013" y="7475"/>
                  <a:pt x="92538" y="0"/>
                  <a:pt x="83344" y="0"/>
                </a:cubicBezTo>
                <a:lnTo>
                  <a:pt x="16669" y="0"/>
                </a:lnTo>
                <a:close/>
                <a:moveTo>
                  <a:pt x="45839" y="91678"/>
                </a:moveTo>
                <a:lnTo>
                  <a:pt x="54173" y="91678"/>
                </a:lnTo>
                <a:cubicBezTo>
                  <a:pt x="58783" y="91678"/>
                  <a:pt x="62508" y="95403"/>
                  <a:pt x="62508" y="100013"/>
                </a:cubicBezTo>
                <a:lnTo>
                  <a:pt x="62508" y="120848"/>
                </a:lnTo>
                <a:lnTo>
                  <a:pt x="37505" y="120848"/>
                </a:lnTo>
                <a:lnTo>
                  <a:pt x="37505" y="100013"/>
                </a:lnTo>
                <a:cubicBezTo>
                  <a:pt x="37505" y="95403"/>
                  <a:pt x="41229" y="91678"/>
                  <a:pt x="45839" y="91678"/>
                </a:cubicBezTo>
                <a:close/>
                <a:moveTo>
                  <a:pt x="25003" y="29170"/>
                </a:moveTo>
                <a:cubicBezTo>
                  <a:pt x="25003" y="26878"/>
                  <a:pt x="26878" y="25003"/>
                  <a:pt x="29170" y="25003"/>
                </a:cubicBezTo>
                <a:lnTo>
                  <a:pt x="37505" y="25003"/>
                </a:lnTo>
                <a:cubicBezTo>
                  <a:pt x="39797" y="25003"/>
                  <a:pt x="41672" y="26878"/>
                  <a:pt x="41672" y="29170"/>
                </a:cubicBezTo>
                <a:lnTo>
                  <a:pt x="41672" y="37505"/>
                </a:lnTo>
                <a:cubicBezTo>
                  <a:pt x="41672" y="39797"/>
                  <a:pt x="39797" y="41672"/>
                  <a:pt x="37505" y="41672"/>
                </a:cubicBezTo>
                <a:lnTo>
                  <a:pt x="29170" y="41672"/>
                </a:lnTo>
                <a:cubicBezTo>
                  <a:pt x="26878" y="41672"/>
                  <a:pt x="25003" y="39797"/>
                  <a:pt x="25003" y="37505"/>
                </a:cubicBezTo>
                <a:lnTo>
                  <a:pt x="25003" y="29170"/>
                </a:lnTo>
                <a:close/>
                <a:moveTo>
                  <a:pt x="62508" y="25003"/>
                </a:moveTo>
                <a:lnTo>
                  <a:pt x="70842" y="25003"/>
                </a:lnTo>
                <a:cubicBezTo>
                  <a:pt x="73134" y="25003"/>
                  <a:pt x="75009" y="26878"/>
                  <a:pt x="75009" y="29170"/>
                </a:cubicBezTo>
                <a:lnTo>
                  <a:pt x="75009" y="37505"/>
                </a:lnTo>
                <a:cubicBezTo>
                  <a:pt x="75009" y="39797"/>
                  <a:pt x="73134" y="41672"/>
                  <a:pt x="70842" y="41672"/>
                </a:cubicBezTo>
                <a:lnTo>
                  <a:pt x="62508" y="41672"/>
                </a:lnTo>
                <a:cubicBezTo>
                  <a:pt x="60216" y="41672"/>
                  <a:pt x="58341" y="39797"/>
                  <a:pt x="58341" y="37505"/>
                </a:cubicBezTo>
                <a:lnTo>
                  <a:pt x="58341" y="29170"/>
                </a:lnTo>
                <a:cubicBezTo>
                  <a:pt x="58341" y="26878"/>
                  <a:pt x="60216" y="25003"/>
                  <a:pt x="62508" y="25003"/>
                </a:cubicBezTo>
                <a:close/>
                <a:moveTo>
                  <a:pt x="25003" y="62508"/>
                </a:moveTo>
                <a:cubicBezTo>
                  <a:pt x="25003" y="60216"/>
                  <a:pt x="26878" y="58341"/>
                  <a:pt x="29170" y="58341"/>
                </a:cubicBezTo>
                <a:lnTo>
                  <a:pt x="37505" y="58341"/>
                </a:lnTo>
                <a:cubicBezTo>
                  <a:pt x="39797" y="58341"/>
                  <a:pt x="41672" y="60216"/>
                  <a:pt x="41672" y="62508"/>
                </a:cubicBezTo>
                <a:lnTo>
                  <a:pt x="41672" y="70842"/>
                </a:lnTo>
                <a:cubicBezTo>
                  <a:pt x="41672" y="73134"/>
                  <a:pt x="39797" y="75009"/>
                  <a:pt x="37505" y="75009"/>
                </a:cubicBezTo>
                <a:lnTo>
                  <a:pt x="29170" y="75009"/>
                </a:lnTo>
                <a:cubicBezTo>
                  <a:pt x="26878" y="75009"/>
                  <a:pt x="25003" y="73134"/>
                  <a:pt x="25003" y="70842"/>
                </a:cubicBezTo>
                <a:lnTo>
                  <a:pt x="25003" y="62508"/>
                </a:lnTo>
                <a:close/>
                <a:moveTo>
                  <a:pt x="62508" y="58341"/>
                </a:moveTo>
                <a:lnTo>
                  <a:pt x="70842" y="58341"/>
                </a:lnTo>
                <a:cubicBezTo>
                  <a:pt x="73134" y="58341"/>
                  <a:pt x="75009" y="60216"/>
                  <a:pt x="75009" y="62508"/>
                </a:cubicBezTo>
                <a:lnTo>
                  <a:pt x="75009" y="70842"/>
                </a:lnTo>
                <a:cubicBezTo>
                  <a:pt x="75009" y="73134"/>
                  <a:pt x="73134" y="75009"/>
                  <a:pt x="70842" y="75009"/>
                </a:cubicBezTo>
                <a:lnTo>
                  <a:pt x="62508" y="75009"/>
                </a:lnTo>
                <a:cubicBezTo>
                  <a:pt x="60216" y="75009"/>
                  <a:pt x="58341" y="73134"/>
                  <a:pt x="58341" y="70842"/>
                </a:cubicBezTo>
                <a:lnTo>
                  <a:pt x="58341" y="62508"/>
                </a:lnTo>
                <a:cubicBezTo>
                  <a:pt x="58341" y="60216"/>
                  <a:pt x="60216" y="58341"/>
                  <a:pt x="62508" y="58341"/>
                </a:cubicBezTo>
                <a:close/>
              </a:path>
            </a:pathLst>
          </a:custGeom>
          <a:solidFill>
            <a:srgbClr val="2B6CB0"/>
          </a:solidFill>
          <a:ln/>
        </p:spPr>
      </p:sp>
      <p:sp>
        <p:nvSpPr>
          <p:cNvPr id="47" name="Shape 38">
            <a:extLst>
              <a:ext uri="{FF2B5EF4-FFF2-40B4-BE49-F238E27FC236}">
                <a16:creationId xmlns:a16="http://schemas.microsoft.com/office/drawing/2014/main" id="{3284DF31-C400-4984-BD13-D3FBB7C4A9C4}"/>
              </a:ext>
            </a:extLst>
          </p:cNvPr>
          <p:cNvSpPr/>
          <p:nvPr/>
        </p:nvSpPr>
        <p:spPr>
          <a:xfrm>
            <a:off x="261467" y="1117646"/>
            <a:ext cx="5948112" cy="942232"/>
          </a:xfrm>
          <a:prstGeom prst="roundRect">
            <a:avLst>
              <a:gd name="adj" fmla="val 3659"/>
            </a:avLst>
          </a:prstGeom>
          <a:solidFill>
            <a:srgbClr val="FFFFFF"/>
          </a:solidFill>
          <a:ln/>
          <a:effectLst>
            <a:outerShdw blurRad="47625" dist="3175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49" name="Заголовок 1">
            <a:extLst>
              <a:ext uri="{FF2B5EF4-FFF2-40B4-BE49-F238E27FC236}">
                <a16:creationId xmlns:a16="http://schemas.microsoft.com/office/drawing/2014/main" id="{29F70A6D-8D9F-4DCD-ABCE-D7DB94AB23DE}"/>
              </a:ext>
            </a:extLst>
          </p:cNvPr>
          <p:cNvSpPr txBox="1">
            <a:spLocks/>
          </p:cNvSpPr>
          <p:nvPr/>
        </p:nvSpPr>
        <p:spPr>
          <a:xfrm>
            <a:off x="223535" y="997805"/>
            <a:ext cx="5845489" cy="101987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00000"/>
              </a:lnSpc>
            </a:pPr>
            <a:r>
              <a:rPr lang="ru-RU" sz="14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ru-RU" sz="12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Безопасность и охрана труда </a:t>
            </a:r>
          </a:p>
          <a:p>
            <a:pPr algn="just">
              <a:lnSpc>
                <a:spcPct val="100000"/>
              </a:lnSpc>
            </a:pPr>
            <a:endParaRPr lang="ru-RU" sz="300" b="1" dirty="0">
              <a:solidFill>
                <a:srgbClr val="1A35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</a:pPr>
            <a:r>
              <a:rPr lang="ru-RU" sz="1200" dirty="0">
                <a:solidFill>
                  <a:srgbClr val="2B6C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Организация рабочего процесса в Фонде нацелена на повышение уровня защищенности работников на рабочих местах, систематическое внедрение культуры безопасности и не допущение несчастных случаев  </a:t>
            </a:r>
          </a:p>
        </p:txBody>
      </p:sp>
      <p:sp>
        <p:nvSpPr>
          <p:cNvPr id="50" name="Текст 3">
            <a:extLst>
              <a:ext uri="{FF2B5EF4-FFF2-40B4-BE49-F238E27FC236}">
                <a16:creationId xmlns:a16="http://schemas.microsoft.com/office/drawing/2014/main" id="{800D38FC-1EFF-482A-8F16-FCD14C6C892F}"/>
              </a:ext>
            </a:extLst>
          </p:cNvPr>
          <p:cNvSpPr txBox="1">
            <a:spLocks/>
          </p:cNvSpPr>
          <p:nvPr/>
        </p:nvSpPr>
        <p:spPr>
          <a:xfrm>
            <a:off x="230602" y="2146454"/>
            <a:ext cx="5978977" cy="273001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numCol="1" spcCol="252000" rtlCol="0">
            <a:normAutofit fontScale="2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563" indent="-182563" algn="just">
              <a:lnSpc>
                <a:spcPct val="125000"/>
              </a:lnSpc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48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структуре фонда создана </a:t>
            </a:r>
            <a:r>
              <a:rPr lang="ru-RU" sz="48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Служба по обеспечению безопасности</a:t>
            </a:r>
            <a:r>
              <a:rPr lang="ru-RU" sz="48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Работники службы в августе 2025 г. прошли соответствующе обучение</a:t>
            </a:r>
          </a:p>
          <a:p>
            <a:pPr marL="182563" indent="-182563" algn="just">
              <a:lnSpc>
                <a:spcPct val="125000"/>
              </a:lnSpc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48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вновь принятыми работниками проведены вводные инструктажи.</a:t>
            </a:r>
          </a:p>
          <a:p>
            <a:pPr marL="182563" indent="-182563" algn="just">
              <a:lnSpc>
                <a:spcPct val="125000"/>
              </a:lnSpc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48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 осмотр арендуемых помещений, проверено состояние путей эвакуации, правильность подключения оборудования и оргтехники на предмет соответствия требованиям пожарной безопасности</a:t>
            </a:r>
          </a:p>
          <a:p>
            <a:pPr marL="182563" indent="-182563" algn="just">
              <a:lnSpc>
                <a:spcPct val="125000"/>
              </a:lnSpc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48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Актуализирована Инструкция по обеспечению безопасности, охраны труда и пожарной безопасности </a:t>
            </a:r>
            <a:r>
              <a:rPr lang="ru-RU" sz="40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(февраль 2026 г.) </a:t>
            </a:r>
          </a:p>
          <a:p>
            <a:pPr marL="182563" indent="-182563" algn="just">
              <a:lnSpc>
                <a:spcPct val="125000"/>
              </a:lnSpc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48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Составлен график обучения и инструктажа по технике безопасности и охране труда, пожарной безопасности работников </a:t>
            </a:r>
            <a:r>
              <a:rPr lang="ru-RU" sz="40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(февраль 2026 г.)</a:t>
            </a:r>
          </a:p>
          <a:p>
            <a:pPr marL="182563" indent="-182563" algn="just">
              <a:lnSpc>
                <a:spcPct val="125000"/>
              </a:lnSpc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48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Утверждены Планы мероприятий по безопасности и охране труда, пожарной безопасности </a:t>
            </a:r>
            <a:r>
              <a:rPr lang="ru-RU" sz="40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(февраль 2026 г.)</a:t>
            </a:r>
          </a:p>
          <a:p>
            <a:endParaRPr lang="ru-KZ" sz="1000" dirty="0">
              <a:solidFill>
                <a:srgbClr val="1A35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Безопасность – Бесплатные иконки: безопасность">
            <a:extLst>
              <a:ext uri="{FF2B5EF4-FFF2-40B4-BE49-F238E27FC236}">
                <a16:creationId xmlns:a16="http://schemas.microsoft.com/office/drawing/2014/main" id="{AB4FA42B-6C73-4705-A428-B441682EB5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343917" y="1129992"/>
            <a:ext cx="287674" cy="231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" name="Shape 38">
            <a:extLst>
              <a:ext uri="{FF2B5EF4-FFF2-40B4-BE49-F238E27FC236}">
                <a16:creationId xmlns:a16="http://schemas.microsoft.com/office/drawing/2014/main" id="{02BD4E0A-4E31-4A31-B66E-F7A850310D13}"/>
              </a:ext>
            </a:extLst>
          </p:cNvPr>
          <p:cNvSpPr/>
          <p:nvPr/>
        </p:nvSpPr>
        <p:spPr>
          <a:xfrm>
            <a:off x="218667" y="4840542"/>
            <a:ext cx="5978978" cy="799972"/>
          </a:xfrm>
          <a:prstGeom prst="roundRect">
            <a:avLst>
              <a:gd name="adj" fmla="val 3659"/>
            </a:avLst>
          </a:prstGeom>
          <a:solidFill>
            <a:srgbClr val="FFFFFF"/>
          </a:solidFill>
          <a:ln/>
          <a:effectLst>
            <a:outerShdw blurRad="47625" dist="3175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70" name="Заголовок 1">
            <a:extLst>
              <a:ext uri="{FF2B5EF4-FFF2-40B4-BE49-F238E27FC236}">
                <a16:creationId xmlns:a16="http://schemas.microsoft.com/office/drawing/2014/main" id="{7ED18265-ED3B-4356-A615-FFC50FAAC4CD}"/>
              </a:ext>
            </a:extLst>
          </p:cNvPr>
          <p:cNvSpPr txBox="1">
            <a:spLocks/>
          </p:cNvSpPr>
          <p:nvPr/>
        </p:nvSpPr>
        <p:spPr>
          <a:xfrm>
            <a:off x="288499" y="5402279"/>
            <a:ext cx="5845489" cy="34887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00000"/>
              </a:lnSpc>
            </a:pPr>
            <a:r>
              <a:rPr lang="ru-RU" sz="14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ru-RU" sz="12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Добровольное медицинское страхование</a:t>
            </a:r>
          </a:p>
          <a:p>
            <a:pPr algn="just">
              <a:lnSpc>
                <a:spcPct val="100000"/>
              </a:lnSpc>
            </a:pPr>
            <a:endParaRPr lang="ru-RU" sz="400" b="1" dirty="0">
              <a:solidFill>
                <a:srgbClr val="1A35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</a:pPr>
            <a:r>
              <a:rPr lang="ru-RU" sz="1200" dirty="0">
                <a:solidFill>
                  <a:srgbClr val="2B6C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Плане развития Фонда предусматриваются расходы на ежегодное добровольное медицинское страхование работников на случай болезни (ДМС)</a:t>
            </a:r>
          </a:p>
          <a:p>
            <a:pPr algn="just">
              <a:lnSpc>
                <a:spcPct val="100000"/>
              </a:lnSpc>
            </a:pPr>
            <a:endParaRPr lang="ru-RU" sz="1100" b="1" dirty="0">
              <a:solidFill>
                <a:srgbClr val="1A35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Shape 39">
            <a:extLst>
              <a:ext uri="{FF2B5EF4-FFF2-40B4-BE49-F238E27FC236}">
                <a16:creationId xmlns:a16="http://schemas.microsoft.com/office/drawing/2014/main" id="{0ED94B75-8475-40E4-86EA-153B148D88FD}"/>
              </a:ext>
            </a:extLst>
          </p:cNvPr>
          <p:cNvSpPr/>
          <p:nvPr/>
        </p:nvSpPr>
        <p:spPr>
          <a:xfrm>
            <a:off x="325749" y="4928574"/>
            <a:ext cx="239097" cy="205849"/>
          </a:xfrm>
          <a:custGeom>
            <a:avLst/>
            <a:gdLst/>
            <a:ahLst/>
            <a:cxnLst/>
            <a:rect l="l" t="t" r="r" b="b"/>
            <a:pathLst>
              <a:path w="158750" h="158750">
                <a:moveTo>
                  <a:pt x="79375" y="33455"/>
                </a:moveTo>
                <a:lnTo>
                  <a:pt x="74724" y="27006"/>
                </a:lnTo>
                <a:cubicBezTo>
                  <a:pt x="66973" y="16278"/>
                  <a:pt x="54539" y="9922"/>
                  <a:pt x="41269" y="9922"/>
                </a:cubicBezTo>
                <a:cubicBezTo>
                  <a:pt x="18479" y="9922"/>
                  <a:pt x="0" y="28401"/>
                  <a:pt x="0" y="51191"/>
                </a:cubicBezTo>
                <a:lnTo>
                  <a:pt x="0" y="51997"/>
                </a:lnTo>
                <a:cubicBezTo>
                  <a:pt x="0" y="59314"/>
                  <a:pt x="1922" y="66880"/>
                  <a:pt x="5147" y="74414"/>
                </a:cubicBezTo>
                <a:lnTo>
                  <a:pt x="38013" y="74414"/>
                </a:lnTo>
                <a:cubicBezTo>
                  <a:pt x="39005" y="74414"/>
                  <a:pt x="39905" y="73825"/>
                  <a:pt x="40308" y="72895"/>
                </a:cubicBezTo>
                <a:lnTo>
                  <a:pt x="50167" y="49237"/>
                </a:lnTo>
                <a:cubicBezTo>
                  <a:pt x="51315" y="46509"/>
                  <a:pt x="53981" y="44710"/>
                  <a:pt x="56927" y="44648"/>
                </a:cubicBezTo>
                <a:cubicBezTo>
                  <a:pt x="59872" y="44586"/>
                  <a:pt x="62601" y="46323"/>
                  <a:pt x="63810" y="49020"/>
                </a:cubicBezTo>
                <a:lnTo>
                  <a:pt x="79716" y="84336"/>
                </a:lnTo>
                <a:lnTo>
                  <a:pt x="92552" y="58663"/>
                </a:lnTo>
                <a:cubicBezTo>
                  <a:pt x="93824" y="56152"/>
                  <a:pt x="96397" y="54539"/>
                  <a:pt x="99219" y="54539"/>
                </a:cubicBezTo>
                <a:cubicBezTo>
                  <a:pt x="102040" y="54539"/>
                  <a:pt x="104614" y="56121"/>
                  <a:pt x="105885" y="58663"/>
                </a:cubicBezTo>
                <a:lnTo>
                  <a:pt x="113078" y="73019"/>
                </a:lnTo>
                <a:cubicBezTo>
                  <a:pt x="113512" y="73856"/>
                  <a:pt x="114350" y="74383"/>
                  <a:pt x="115311" y="74383"/>
                </a:cubicBezTo>
                <a:lnTo>
                  <a:pt x="153634" y="74383"/>
                </a:lnTo>
                <a:cubicBezTo>
                  <a:pt x="156890" y="66849"/>
                  <a:pt x="158781" y="59283"/>
                  <a:pt x="158781" y="51966"/>
                </a:cubicBezTo>
                <a:lnTo>
                  <a:pt x="158781" y="51160"/>
                </a:lnTo>
                <a:cubicBezTo>
                  <a:pt x="158750" y="28401"/>
                  <a:pt x="140271" y="9922"/>
                  <a:pt x="117481" y="9922"/>
                </a:cubicBezTo>
                <a:cubicBezTo>
                  <a:pt x="104242" y="9922"/>
                  <a:pt x="91777" y="16278"/>
                  <a:pt x="84026" y="27006"/>
                </a:cubicBezTo>
                <a:lnTo>
                  <a:pt x="79375" y="33424"/>
                </a:lnTo>
                <a:close/>
                <a:moveTo>
                  <a:pt x="145604" y="89297"/>
                </a:moveTo>
                <a:lnTo>
                  <a:pt x="115280" y="89297"/>
                </a:lnTo>
                <a:cubicBezTo>
                  <a:pt x="108707" y="89297"/>
                  <a:pt x="102691" y="85576"/>
                  <a:pt x="99746" y="79685"/>
                </a:cubicBezTo>
                <a:lnTo>
                  <a:pt x="99219" y="78631"/>
                </a:lnTo>
                <a:lnTo>
                  <a:pt x="86041" y="105017"/>
                </a:lnTo>
                <a:cubicBezTo>
                  <a:pt x="84770" y="107590"/>
                  <a:pt x="82104" y="109203"/>
                  <a:pt x="79220" y="109141"/>
                </a:cubicBezTo>
                <a:cubicBezTo>
                  <a:pt x="76336" y="109079"/>
                  <a:pt x="73763" y="107373"/>
                  <a:pt x="72585" y="104769"/>
                </a:cubicBezTo>
                <a:lnTo>
                  <a:pt x="57299" y="70817"/>
                </a:lnTo>
                <a:lnTo>
                  <a:pt x="54043" y="78631"/>
                </a:lnTo>
                <a:cubicBezTo>
                  <a:pt x="51346" y="85111"/>
                  <a:pt x="45021" y="89328"/>
                  <a:pt x="38013" y="89328"/>
                </a:cubicBezTo>
                <a:lnTo>
                  <a:pt x="13146" y="89328"/>
                </a:lnTo>
                <a:cubicBezTo>
                  <a:pt x="27781" y="112210"/>
                  <a:pt x="51284" y="133263"/>
                  <a:pt x="65980" y="144487"/>
                </a:cubicBezTo>
                <a:cubicBezTo>
                  <a:pt x="69825" y="147402"/>
                  <a:pt x="74538" y="148859"/>
                  <a:pt x="79344" y="148859"/>
                </a:cubicBezTo>
                <a:cubicBezTo>
                  <a:pt x="84150" y="148859"/>
                  <a:pt x="88894" y="147433"/>
                  <a:pt x="92708" y="144487"/>
                </a:cubicBezTo>
                <a:cubicBezTo>
                  <a:pt x="107466" y="133232"/>
                  <a:pt x="130969" y="112179"/>
                  <a:pt x="145604" y="89297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82" name="Текст 3">
            <a:extLst>
              <a:ext uri="{FF2B5EF4-FFF2-40B4-BE49-F238E27FC236}">
                <a16:creationId xmlns:a16="http://schemas.microsoft.com/office/drawing/2014/main" id="{A3418018-1B52-4594-A6CD-DD8317365C0A}"/>
              </a:ext>
            </a:extLst>
          </p:cNvPr>
          <p:cNvSpPr txBox="1">
            <a:spLocks/>
          </p:cNvSpPr>
          <p:nvPr/>
        </p:nvSpPr>
        <p:spPr>
          <a:xfrm>
            <a:off x="6432619" y="2146454"/>
            <a:ext cx="5424457" cy="1601034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just">
              <a:lnSpc>
                <a:spcPct val="105000"/>
              </a:lnSpc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Акция «Исполни желание ребенка» по обращению Общественного фонда «</a:t>
            </a:r>
            <a:r>
              <a:rPr lang="ru-RU" sz="1200" dirty="0" err="1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Бақытты</a:t>
            </a:r>
            <a:r>
              <a:rPr lang="ru-RU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 err="1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Шаңырақ</a:t>
            </a:r>
            <a:r>
              <a:rPr lang="ru-RU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 -  оказана поддержка 5 детям из социально уязвимых семей</a:t>
            </a:r>
          </a:p>
          <a:p>
            <a:pPr marL="171450" indent="-171450" algn="just">
              <a:lnSpc>
                <a:spcPct val="105000"/>
              </a:lnSpc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Акция «Дорога в школу» - школьные наборы подарены </a:t>
            </a:r>
            <a:r>
              <a:rPr lang="en-US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ru-RU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детям</a:t>
            </a:r>
          </a:p>
          <a:p>
            <a:pPr marL="171450" indent="-171450" algn="just">
              <a:lnSpc>
                <a:spcPct val="105000"/>
              </a:lnSpc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Предоставлена материальная помощь родителям больного ребенка</a:t>
            </a:r>
          </a:p>
          <a:p>
            <a:pPr algn="just">
              <a:lnSpc>
                <a:spcPct val="105000"/>
              </a:lnSpc>
              <a:spcBef>
                <a:spcPts val="300"/>
              </a:spcBef>
            </a:pPr>
            <a:endParaRPr lang="ru-KZ" sz="1200" dirty="0">
              <a:solidFill>
                <a:srgbClr val="1A35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</a:pPr>
            <a:endParaRPr lang="ru-KZ" sz="1200" dirty="0">
              <a:solidFill>
                <a:srgbClr val="1A35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Shape 41">
            <a:extLst>
              <a:ext uri="{FF2B5EF4-FFF2-40B4-BE49-F238E27FC236}">
                <a16:creationId xmlns:a16="http://schemas.microsoft.com/office/drawing/2014/main" id="{08379514-6F17-44E4-8CFB-5C2FC026499B}"/>
              </a:ext>
            </a:extLst>
          </p:cNvPr>
          <p:cNvSpPr/>
          <p:nvPr/>
        </p:nvSpPr>
        <p:spPr>
          <a:xfrm>
            <a:off x="6420473" y="2158361"/>
            <a:ext cx="5519038" cy="1181392"/>
          </a:xfrm>
          <a:prstGeom prst="roundRect">
            <a:avLst>
              <a:gd name="adj" fmla="val 7619"/>
            </a:avLst>
          </a:prstGeom>
          <a:gradFill flip="none" rotWithShape="1">
            <a:gsLst>
              <a:gs pos="0">
                <a:srgbClr val="4299E1">
                  <a:alpha val="5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 w="12700">
            <a:solidFill>
              <a:srgbClr val="4299E1">
                <a:alpha val="10196"/>
              </a:srgbClr>
            </a:solidFill>
            <a:prstDash val="solid"/>
          </a:ln>
        </p:spPr>
        <p:txBody>
          <a:bodyPr/>
          <a:lstStyle/>
          <a:p>
            <a:endParaRPr lang="ru-KZ" dirty="0"/>
          </a:p>
        </p:txBody>
      </p:sp>
      <p:sp>
        <p:nvSpPr>
          <p:cNvPr id="85" name="Динамика численности пенсионеров">
            <a:extLst>
              <a:ext uri="{FF2B5EF4-FFF2-40B4-BE49-F238E27FC236}">
                <a16:creationId xmlns:a16="http://schemas.microsoft.com/office/drawing/2014/main" id="{1A388DC4-984F-4D5D-BBDC-B7DEA150C5CE}"/>
              </a:ext>
            </a:extLst>
          </p:cNvPr>
          <p:cNvSpPr/>
          <p:nvPr/>
        </p:nvSpPr>
        <p:spPr>
          <a:xfrm>
            <a:off x="6901796" y="3413624"/>
            <a:ext cx="2790431" cy="394929"/>
          </a:xfrm>
          <a:prstGeom prst="roundRect">
            <a:avLst>
              <a:gd name="adj" fmla="val 29808"/>
            </a:avLst>
          </a:prstGeom>
          <a:noFill/>
          <a:ln w="12700">
            <a:noFill/>
            <a:miter lim="400000"/>
          </a:ln>
          <a:extLst>
            <a:ext uri="{C572A759-6A51-4108-AA02-DFA0A04FC94B}">
              <ma14:wrappingTextBoxFlag xmlns:lc="http://schemas.openxmlformats.org/drawingml/2006/lockedCanvas" xmlns="" xmlns:ma14="http://schemas.microsoft.com/office/mac/drawingml/2011/main" val="1"/>
            </a:ext>
          </a:extLst>
        </p:spPr>
        <p:txBody>
          <a:bodyPr lIns="40282" tIns="40282" rIns="40282" bIns="40282" anchor="ctr"/>
          <a:lstStyle>
            <a:defPPr>
              <a:defRPr lang="ru-K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463258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>
                <a:solidFill>
                  <a:srgbClr val="1A355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Материальная помощь</a:t>
            </a:r>
          </a:p>
        </p:txBody>
      </p:sp>
      <p:sp>
        <p:nvSpPr>
          <p:cNvPr id="86" name="Текст 3">
            <a:extLst>
              <a:ext uri="{FF2B5EF4-FFF2-40B4-BE49-F238E27FC236}">
                <a16:creationId xmlns:a16="http://schemas.microsoft.com/office/drawing/2014/main" id="{A0C68332-1606-46D0-9A31-85CBCDE1D469}"/>
              </a:ext>
            </a:extLst>
          </p:cNvPr>
          <p:cNvSpPr txBox="1">
            <a:spLocks/>
          </p:cNvSpPr>
          <p:nvPr/>
        </p:nvSpPr>
        <p:spPr>
          <a:xfrm>
            <a:off x="6520145" y="3751724"/>
            <a:ext cx="5349077" cy="1197982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numCol="1" spcCol="180000" rtlCol="0">
            <a:normAutofit/>
          </a:bodyPr>
          <a:lstStyle>
            <a:defPPr>
              <a:defRPr lang="ru-K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5000"/>
              </a:lnSpc>
            </a:pPr>
            <a:r>
              <a:rPr lang="ru-RU" sz="1200" dirty="0">
                <a:solidFill>
                  <a:srgbClr val="2B6C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Фонд предоставляет работникам льготы и компенсации, входящие в состав обширного социального пакета согласно Правилам оплаты труда, премирования и оказания материальной помощи работникам Фонда. Все выплаты производятся в пределах средств соответствующих статей Фонда</a:t>
            </a:r>
            <a:endParaRPr lang="ru-RU" sz="1200" dirty="0">
              <a:solidFill>
                <a:srgbClr val="1A35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5000"/>
              </a:lnSpc>
            </a:pPr>
            <a:endParaRPr lang="ru-RU" sz="1200" dirty="0">
              <a:solidFill>
                <a:srgbClr val="1A35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8" name="Группа 97">
            <a:extLst>
              <a:ext uri="{FF2B5EF4-FFF2-40B4-BE49-F238E27FC236}">
                <a16:creationId xmlns:a16="http://schemas.microsoft.com/office/drawing/2014/main" id="{A1F94BEC-549D-4E45-875E-C4DF65CF9EB1}"/>
              </a:ext>
            </a:extLst>
          </p:cNvPr>
          <p:cNvGrpSpPr/>
          <p:nvPr/>
        </p:nvGrpSpPr>
        <p:grpSpPr>
          <a:xfrm>
            <a:off x="6545916" y="3456275"/>
            <a:ext cx="331054" cy="352278"/>
            <a:chOff x="7389540" y="2286000"/>
            <a:chExt cx="914400" cy="914400"/>
          </a:xfrm>
        </p:grpSpPr>
        <p:sp>
          <p:nvSpPr>
            <p:cNvPr id="102" name="Shape 15">
              <a:extLst>
                <a:ext uri="{FF2B5EF4-FFF2-40B4-BE49-F238E27FC236}">
                  <a16:creationId xmlns:a16="http://schemas.microsoft.com/office/drawing/2014/main" id="{DF098F4A-6E83-474F-B1A5-4D0395311476}"/>
                </a:ext>
              </a:extLst>
            </p:cNvPr>
            <p:cNvSpPr/>
            <p:nvPr/>
          </p:nvSpPr>
          <p:spPr>
            <a:xfrm>
              <a:off x="7389540" y="2286000"/>
              <a:ext cx="914400" cy="9144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4299E1"/>
                </a:gs>
                <a:gs pos="100000">
                  <a:srgbClr val="1A365D"/>
                </a:gs>
              </a:gsLst>
              <a:lin ang="2700000" scaled="1"/>
            </a:gradFill>
            <a:ln/>
          </p:spPr>
        </p:sp>
        <p:sp>
          <p:nvSpPr>
            <p:cNvPr id="103" name="Shape 16">
              <a:extLst>
                <a:ext uri="{FF2B5EF4-FFF2-40B4-BE49-F238E27FC236}">
                  <a16:creationId xmlns:a16="http://schemas.microsoft.com/office/drawing/2014/main" id="{A001E471-D229-4954-A973-59358B64D47D}"/>
                </a:ext>
              </a:extLst>
            </p:cNvPr>
            <p:cNvSpPr/>
            <p:nvPr/>
          </p:nvSpPr>
          <p:spPr>
            <a:xfrm>
              <a:off x="7675290" y="2571750"/>
              <a:ext cx="342900" cy="342900"/>
            </a:xfrm>
            <a:custGeom>
              <a:avLst/>
              <a:gdLst/>
              <a:ahLst/>
              <a:cxnLst/>
              <a:rect l="l" t="t" r="r" b="b"/>
              <a:pathLst>
                <a:path w="342900" h="342900">
                  <a:moveTo>
                    <a:pt x="85725" y="64294"/>
                  </a:moveTo>
                  <a:lnTo>
                    <a:pt x="85725" y="53578"/>
                  </a:lnTo>
                  <a:cubicBezTo>
                    <a:pt x="85725" y="23976"/>
                    <a:pt x="143321" y="0"/>
                    <a:pt x="214313" y="0"/>
                  </a:cubicBezTo>
                  <a:cubicBezTo>
                    <a:pt x="285304" y="0"/>
                    <a:pt x="342900" y="23976"/>
                    <a:pt x="342900" y="53578"/>
                  </a:cubicBezTo>
                  <a:lnTo>
                    <a:pt x="342900" y="64294"/>
                  </a:lnTo>
                  <a:cubicBezTo>
                    <a:pt x="342900" y="84787"/>
                    <a:pt x="315240" y="102602"/>
                    <a:pt x="274588" y="111643"/>
                  </a:cubicBezTo>
                  <a:cubicBezTo>
                    <a:pt x="272981" y="109768"/>
                    <a:pt x="271306" y="107960"/>
                    <a:pt x="269632" y="106286"/>
                  </a:cubicBezTo>
                  <a:cubicBezTo>
                    <a:pt x="259251" y="96039"/>
                    <a:pt x="245857" y="88270"/>
                    <a:pt x="231859" y="82510"/>
                  </a:cubicBezTo>
                  <a:cubicBezTo>
                    <a:pt x="203798" y="70790"/>
                    <a:pt x="167231" y="64361"/>
                    <a:pt x="128588" y="64361"/>
                  </a:cubicBezTo>
                  <a:cubicBezTo>
                    <a:pt x="113920" y="64361"/>
                    <a:pt x="99588" y="65298"/>
                    <a:pt x="85859" y="67107"/>
                  </a:cubicBezTo>
                  <a:cubicBezTo>
                    <a:pt x="85725" y="66236"/>
                    <a:pt x="85725" y="65298"/>
                    <a:pt x="85725" y="64361"/>
                  </a:cubicBezTo>
                  <a:close/>
                  <a:moveTo>
                    <a:pt x="289322" y="236413"/>
                  </a:moveTo>
                  <a:lnTo>
                    <a:pt x="289322" y="205472"/>
                  </a:lnTo>
                  <a:cubicBezTo>
                    <a:pt x="299435" y="202860"/>
                    <a:pt x="308945" y="199779"/>
                    <a:pt x="317584" y="196163"/>
                  </a:cubicBezTo>
                  <a:cubicBezTo>
                    <a:pt x="326425" y="192479"/>
                    <a:pt x="335064" y="187992"/>
                    <a:pt x="342900" y="182567"/>
                  </a:cubicBezTo>
                  <a:lnTo>
                    <a:pt x="342900" y="192881"/>
                  </a:lnTo>
                  <a:cubicBezTo>
                    <a:pt x="342900" y="210830"/>
                    <a:pt x="321804" y="226702"/>
                    <a:pt x="289322" y="236413"/>
                  </a:cubicBezTo>
                  <a:close/>
                  <a:moveTo>
                    <a:pt x="289322" y="172120"/>
                  </a:moveTo>
                  <a:lnTo>
                    <a:pt x="289322" y="150019"/>
                  </a:lnTo>
                  <a:cubicBezTo>
                    <a:pt x="289322" y="147005"/>
                    <a:pt x="289054" y="144125"/>
                    <a:pt x="288652" y="141312"/>
                  </a:cubicBezTo>
                  <a:cubicBezTo>
                    <a:pt x="299033" y="138700"/>
                    <a:pt x="308744" y="135553"/>
                    <a:pt x="317584" y="131802"/>
                  </a:cubicBezTo>
                  <a:cubicBezTo>
                    <a:pt x="326425" y="128052"/>
                    <a:pt x="335064" y="123632"/>
                    <a:pt x="342900" y="118207"/>
                  </a:cubicBezTo>
                  <a:lnTo>
                    <a:pt x="342900" y="128521"/>
                  </a:lnTo>
                  <a:cubicBezTo>
                    <a:pt x="342900" y="146469"/>
                    <a:pt x="321804" y="162342"/>
                    <a:pt x="289322" y="172053"/>
                  </a:cubicBezTo>
                  <a:close/>
                  <a:moveTo>
                    <a:pt x="0" y="160734"/>
                  </a:moveTo>
                  <a:lnTo>
                    <a:pt x="0" y="150019"/>
                  </a:lnTo>
                  <a:cubicBezTo>
                    <a:pt x="0" y="120417"/>
                    <a:pt x="57596" y="96441"/>
                    <a:pt x="128588" y="96441"/>
                  </a:cubicBezTo>
                  <a:cubicBezTo>
                    <a:pt x="199579" y="96441"/>
                    <a:pt x="257175" y="120417"/>
                    <a:pt x="257175" y="150019"/>
                  </a:cubicBezTo>
                  <a:lnTo>
                    <a:pt x="257175" y="160734"/>
                  </a:lnTo>
                  <a:cubicBezTo>
                    <a:pt x="257175" y="190336"/>
                    <a:pt x="199579" y="214313"/>
                    <a:pt x="128588" y="214313"/>
                  </a:cubicBezTo>
                  <a:cubicBezTo>
                    <a:pt x="57596" y="214313"/>
                    <a:pt x="0" y="190336"/>
                    <a:pt x="0" y="160734"/>
                  </a:cubicBezTo>
                  <a:close/>
                  <a:moveTo>
                    <a:pt x="257175" y="225028"/>
                  </a:moveTo>
                  <a:cubicBezTo>
                    <a:pt x="257175" y="254630"/>
                    <a:pt x="199579" y="278606"/>
                    <a:pt x="128588" y="278606"/>
                  </a:cubicBezTo>
                  <a:cubicBezTo>
                    <a:pt x="57596" y="278606"/>
                    <a:pt x="0" y="254630"/>
                    <a:pt x="0" y="225028"/>
                  </a:cubicBezTo>
                  <a:lnTo>
                    <a:pt x="0" y="214714"/>
                  </a:lnTo>
                  <a:cubicBezTo>
                    <a:pt x="7769" y="220139"/>
                    <a:pt x="16408" y="224559"/>
                    <a:pt x="25316" y="228310"/>
                  </a:cubicBezTo>
                  <a:cubicBezTo>
                    <a:pt x="53377" y="240030"/>
                    <a:pt x="89944" y="246459"/>
                    <a:pt x="128588" y="246459"/>
                  </a:cubicBezTo>
                  <a:cubicBezTo>
                    <a:pt x="167231" y="246459"/>
                    <a:pt x="203798" y="239963"/>
                    <a:pt x="231859" y="228310"/>
                  </a:cubicBezTo>
                  <a:cubicBezTo>
                    <a:pt x="240700" y="224626"/>
                    <a:pt x="249339" y="220139"/>
                    <a:pt x="257175" y="214714"/>
                  </a:cubicBezTo>
                  <a:lnTo>
                    <a:pt x="257175" y="225028"/>
                  </a:lnTo>
                  <a:close/>
                  <a:moveTo>
                    <a:pt x="257175" y="279008"/>
                  </a:moveTo>
                  <a:lnTo>
                    <a:pt x="257175" y="289322"/>
                  </a:lnTo>
                  <a:cubicBezTo>
                    <a:pt x="257175" y="318924"/>
                    <a:pt x="199579" y="342900"/>
                    <a:pt x="128588" y="342900"/>
                  </a:cubicBezTo>
                  <a:cubicBezTo>
                    <a:pt x="57596" y="342900"/>
                    <a:pt x="0" y="318924"/>
                    <a:pt x="0" y="289322"/>
                  </a:cubicBezTo>
                  <a:lnTo>
                    <a:pt x="0" y="279008"/>
                  </a:lnTo>
                  <a:cubicBezTo>
                    <a:pt x="7769" y="284433"/>
                    <a:pt x="16408" y="288853"/>
                    <a:pt x="25316" y="292604"/>
                  </a:cubicBezTo>
                  <a:cubicBezTo>
                    <a:pt x="53377" y="304324"/>
                    <a:pt x="89944" y="310753"/>
                    <a:pt x="128588" y="310753"/>
                  </a:cubicBezTo>
                  <a:cubicBezTo>
                    <a:pt x="167231" y="310753"/>
                    <a:pt x="203798" y="304257"/>
                    <a:pt x="231859" y="292604"/>
                  </a:cubicBezTo>
                  <a:cubicBezTo>
                    <a:pt x="240700" y="288920"/>
                    <a:pt x="249339" y="284433"/>
                    <a:pt x="257175" y="279008"/>
                  </a:cubicBezTo>
                  <a:close/>
                </a:path>
              </a:pathLst>
            </a:custGeom>
            <a:solidFill>
              <a:srgbClr val="FFFFFF"/>
            </a:solidFill>
            <a:ln/>
          </p:spPr>
        </p:sp>
      </p:grpSp>
      <p:sp>
        <p:nvSpPr>
          <p:cNvPr id="111" name="Shape 41">
            <a:extLst>
              <a:ext uri="{FF2B5EF4-FFF2-40B4-BE49-F238E27FC236}">
                <a16:creationId xmlns:a16="http://schemas.microsoft.com/office/drawing/2014/main" id="{1962925C-46DE-4C63-B6AA-7DFB61AB7285}"/>
              </a:ext>
            </a:extLst>
          </p:cNvPr>
          <p:cNvSpPr/>
          <p:nvPr/>
        </p:nvSpPr>
        <p:spPr>
          <a:xfrm>
            <a:off x="6432619" y="4982193"/>
            <a:ext cx="5540714" cy="799971"/>
          </a:xfrm>
          <a:prstGeom prst="roundRect">
            <a:avLst>
              <a:gd name="adj" fmla="val 7619"/>
            </a:avLst>
          </a:prstGeom>
          <a:gradFill flip="none" rotWithShape="1">
            <a:gsLst>
              <a:gs pos="0">
                <a:srgbClr val="4299E1">
                  <a:alpha val="5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 w="12700">
            <a:solidFill>
              <a:srgbClr val="4299E1">
                <a:alpha val="10196"/>
              </a:srgbClr>
            </a:solidFill>
            <a:prstDash val="solid"/>
          </a:ln>
        </p:spPr>
        <p:txBody>
          <a:bodyPr/>
          <a:lstStyle/>
          <a:p>
            <a:endParaRPr lang="ru-KZ" dirty="0"/>
          </a:p>
        </p:txBody>
      </p:sp>
      <p:sp>
        <p:nvSpPr>
          <p:cNvPr id="112" name="Текст 3">
            <a:extLst>
              <a:ext uri="{FF2B5EF4-FFF2-40B4-BE49-F238E27FC236}">
                <a16:creationId xmlns:a16="http://schemas.microsoft.com/office/drawing/2014/main" id="{0A1C7D71-817D-432E-B30C-D4417B635894}"/>
              </a:ext>
            </a:extLst>
          </p:cNvPr>
          <p:cNvSpPr txBox="1">
            <a:spLocks/>
          </p:cNvSpPr>
          <p:nvPr/>
        </p:nvSpPr>
        <p:spPr>
          <a:xfrm>
            <a:off x="6468826" y="5016816"/>
            <a:ext cx="5456827" cy="937636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15000"/>
              </a:lnSpc>
            </a:pPr>
            <a:r>
              <a:rPr lang="ru-RU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2025 году </a:t>
            </a:r>
            <a:r>
              <a:rPr lang="ru-RU" sz="12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42 работникам </a:t>
            </a:r>
            <a:r>
              <a:rPr lang="ru-RU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Фонда оказана материальная помощь (регистрация брака, рождение ребенка, смерть члена семьи, достижение пенсионного возраста, длительная болезнь  и др.)</a:t>
            </a:r>
            <a:endParaRPr lang="ru-KZ" sz="1200" dirty="0">
              <a:solidFill>
                <a:srgbClr val="1A35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 49">
            <a:extLst>
              <a:ext uri="{FF2B5EF4-FFF2-40B4-BE49-F238E27FC236}">
                <a16:creationId xmlns:a16="http://schemas.microsoft.com/office/drawing/2014/main" id="{28A2C028-94F9-4EE8-99D4-C1E8BB936727}"/>
              </a:ext>
            </a:extLst>
          </p:cNvPr>
          <p:cNvSpPr/>
          <p:nvPr/>
        </p:nvSpPr>
        <p:spPr>
          <a:xfrm>
            <a:off x="11700328" y="6392749"/>
            <a:ext cx="2253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31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09952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36">
            <a:extLst>
              <a:ext uri="{FF2B5EF4-FFF2-40B4-BE49-F238E27FC236}">
                <a16:creationId xmlns:a16="http://schemas.microsoft.com/office/drawing/2014/main" id="{916CCCE4-EBF7-2FB3-1127-C61398CD97FA}"/>
              </a:ext>
            </a:extLst>
          </p:cNvPr>
          <p:cNvSpPr/>
          <p:nvPr/>
        </p:nvSpPr>
        <p:spPr>
          <a:xfrm>
            <a:off x="276866" y="2960510"/>
            <a:ext cx="3389462" cy="3397697"/>
          </a:xfrm>
          <a:prstGeom prst="roundRect">
            <a:avLst>
              <a:gd name="adj" fmla="val 3922"/>
            </a:avLst>
          </a:prstGeom>
          <a:solidFill>
            <a:srgbClr val="FFFFFF"/>
          </a:solidFill>
          <a:ln/>
          <a:effectLst>
            <a:outerShdw blurRad="57150" dist="3810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17" name="Shape 37">
            <a:extLst>
              <a:ext uri="{FF2B5EF4-FFF2-40B4-BE49-F238E27FC236}">
                <a16:creationId xmlns:a16="http://schemas.microsoft.com/office/drawing/2014/main" id="{4019D6CC-9053-74F6-02DF-B1B62F21F0B8}"/>
              </a:ext>
            </a:extLst>
          </p:cNvPr>
          <p:cNvSpPr/>
          <p:nvPr/>
        </p:nvSpPr>
        <p:spPr>
          <a:xfrm>
            <a:off x="424359" y="3047524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23812" y="23812"/>
                </a:moveTo>
                <a:cubicBezTo>
                  <a:pt x="23812" y="17227"/>
                  <a:pt x="18492" y="11906"/>
                  <a:pt x="11906" y="11906"/>
                </a:cubicBezTo>
                <a:cubicBezTo>
                  <a:pt x="5321" y="11906"/>
                  <a:pt x="0" y="17227"/>
                  <a:pt x="0" y="23812"/>
                </a:cubicBezTo>
                <a:lnTo>
                  <a:pt x="0" y="148828"/>
                </a:lnTo>
                <a:cubicBezTo>
                  <a:pt x="0" y="165274"/>
                  <a:pt x="13320" y="178594"/>
                  <a:pt x="29766" y="178594"/>
                </a:cubicBezTo>
                <a:lnTo>
                  <a:pt x="178594" y="178594"/>
                </a:lnTo>
                <a:cubicBezTo>
                  <a:pt x="185179" y="178594"/>
                  <a:pt x="190500" y="173273"/>
                  <a:pt x="190500" y="166688"/>
                </a:cubicBezTo>
                <a:cubicBezTo>
                  <a:pt x="190500" y="160102"/>
                  <a:pt x="185179" y="154781"/>
                  <a:pt x="178594" y="154781"/>
                </a:cubicBezTo>
                <a:lnTo>
                  <a:pt x="29766" y="154781"/>
                </a:lnTo>
                <a:cubicBezTo>
                  <a:pt x="26491" y="154781"/>
                  <a:pt x="23812" y="152102"/>
                  <a:pt x="23812" y="148828"/>
                </a:cubicBezTo>
                <a:lnTo>
                  <a:pt x="23812" y="23812"/>
                </a:lnTo>
                <a:close/>
                <a:moveTo>
                  <a:pt x="175096" y="56034"/>
                </a:moveTo>
                <a:cubicBezTo>
                  <a:pt x="179747" y="51383"/>
                  <a:pt x="179747" y="43830"/>
                  <a:pt x="175096" y="39179"/>
                </a:cubicBezTo>
                <a:cubicBezTo>
                  <a:pt x="170445" y="34528"/>
                  <a:pt x="162892" y="34528"/>
                  <a:pt x="158242" y="39179"/>
                </a:cubicBezTo>
                <a:lnTo>
                  <a:pt x="119063" y="78395"/>
                </a:lnTo>
                <a:lnTo>
                  <a:pt x="97706" y="57076"/>
                </a:lnTo>
                <a:cubicBezTo>
                  <a:pt x="93055" y="52425"/>
                  <a:pt x="85502" y="52425"/>
                  <a:pt x="80851" y="57076"/>
                </a:cubicBezTo>
                <a:lnTo>
                  <a:pt x="45132" y="92794"/>
                </a:lnTo>
                <a:cubicBezTo>
                  <a:pt x="40481" y="97445"/>
                  <a:pt x="40481" y="104998"/>
                  <a:pt x="45132" y="109649"/>
                </a:cubicBezTo>
                <a:cubicBezTo>
                  <a:pt x="49783" y="114300"/>
                  <a:pt x="57336" y="114300"/>
                  <a:pt x="61987" y="109649"/>
                </a:cubicBezTo>
                <a:lnTo>
                  <a:pt x="89297" y="82339"/>
                </a:lnTo>
                <a:lnTo>
                  <a:pt x="110654" y="103696"/>
                </a:lnTo>
                <a:cubicBezTo>
                  <a:pt x="115305" y="108347"/>
                  <a:pt x="122858" y="108347"/>
                  <a:pt x="127508" y="103696"/>
                </a:cubicBezTo>
                <a:lnTo>
                  <a:pt x="175133" y="56071"/>
                </a:ln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A0CD5D1-ED4B-4E6A-BC93-DD89BDFC5B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8228" y="1017285"/>
            <a:ext cx="11795544" cy="672311"/>
          </a:xfr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just"/>
            <a:r>
              <a:rPr lang="ru-RU" sz="1200" b="1" dirty="0">
                <a:solidFill>
                  <a:srgbClr val="2B6C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Работники - главная ценность и основной ресурс, от уровня их профессионализма и безопасности напрямую зависят результаты деятельности Фонда. </a:t>
            </a:r>
          </a:p>
          <a:p>
            <a:pPr algn="just"/>
            <a:r>
              <a:rPr lang="ru-RU" sz="1200" b="1" dirty="0">
                <a:solidFill>
                  <a:srgbClr val="2B6C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Трудовые отношения регулируются Правилами трудового распорядка Фонда</a:t>
            </a:r>
            <a:endParaRPr lang="ru-KZ" sz="1200" b="1" dirty="0">
              <a:solidFill>
                <a:srgbClr val="2B6CB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Динамика численности пенсионеров">
            <a:extLst>
              <a:ext uri="{FF2B5EF4-FFF2-40B4-BE49-F238E27FC236}">
                <a16:creationId xmlns:a16="http://schemas.microsoft.com/office/drawing/2014/main" id="{6FE3CA82-D90A-467E-AB1D-7E4950C27D52}"/>
              </a:ext>
            </a:extLst>
          </p:cNvPr>
          <p:cNvSpPr/>
          <p:nvPr/>
        </p:nvSpPr>
        <p:spPr>
          <a:xfrm>
            <a:off x="294165" y="1486815"/>
            <a:ext cx="3501259" cy="404234"/>
          </a:xfrm>
          <a:prstGeom prst="roundRect">
            <a:avLst>
              <a:gd name="adj" fmla="val 29808"/>
            </a:avLst>
          </a:prstGeom>
          <a:noFill/>
          <a:ln w="12700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0282" tIns="40282" rIns="40282" bIns="40282" anchor="ctr"/>
          <a:lstStyle>
            <a:lvl1pPr>
              <a:defRPr sz="2500">
                <a:solidFill>
                  <a:srgbClr val="4F81BD"/>
                </a:solidFill>
                <a:latin typeface="Impact"/>
                <a:ea typeface="Impact"/>
                <a:cs typeface="Impact"/>
                <a:sym typeface="Impact"/>
              </a:defRPr>
            </a:lvl1pPr>
          </a:lstStyle>
          <a:p>
            <a:pPr marL="0" marR="0" lvl="0" indent="0" defTabSz="463258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>
                <a:solidFill>
                  <a:srgbClr val="1A355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СТРУКТУРА ФОНДА на 31.12.2025 г.</a:t>
            </a:r>
            <a:endParaRPr sz="1800" b="1" dirty="0">
              <a:solidFill>
                <a:srgbClr val="1A355D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639D650E-AE2F-4703-931E-1AAE64FD75FE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15558" y="1831834"/>
          <a:ext cx="3350770" cy="1031380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1957901">
                  <a:extLst>
                    <a:ext uri="{9D8B030D-6E8A-4147-A177-3AD203B41FA5}">
                      <a16:colId xmlns:a16="http://schemas.microsoft.com/office/drawing/2014/main" val="993199601"/>
                    </a:ext>
                  </a:extLst>
                </a:gridCol>
                <a:gridCol w="1392869">
                  <a:extLst>
                    <a:ext uri="{9D8B030D-6E8A-4147-A177-3AD203B41FA5}">
                      <a16:colId xmlns:a16="http://schemas.microsoft.com/office/drawing/2014/main" val="2286896909"/>
                    </a:ext>
                  </a:extLst>
                </a:gridCol>
              </a:tblGrid>
              <a:tr h="4106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Подразделение</a:t>
                      </a: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кол-во ед. </a:t>
                      </a: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04488861"/>
                  </a:ext>
                </a:extLst>
              </a:tr>
              <a:tr h="20689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Департаменты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ru-KZ" sz="1200" b="1" i="0" u="none" strike="noStrike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8541508"/>
                  </a:ext>
                </a:extLst>
              </a:tr>
              <a:tr h="20689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Службы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KZ" sz="12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41779623"/>
                  </a:ext>
                </a:extLst>
              </a:tr>
              <a:tr h="20689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Филиалы 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ru-KZ" sz="12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08210516"/>
                  </a:ext>
                </a:extLst>
              </a:tr>
            </a:tbl>
          </a:graphicData>
        </a:graphic>
      </p:graphicFrame>
      <p:sp>
        <p:nvSpPr>
          <p:cNvPr id="10" name="Динамика численности пенсионеров">
            <a:extLst>
              <a:ext uri="{FF2B5EF4-FFF2-40B4-BE49-F238E27FC236}">
                <a16:creationId xmlns:a16="http://schemas.microsoft.com/office/drawing/2014/main" id="{8D4A5D8D-FA7B-4031-9C43-B8B770537354}"/>
              </a:ext>
            </a:extLst>
          </p:cNvPr>
          <p:cNvSpPr/>
          <p:nvPr/>
        </p:nvSpPr>
        <p:spPr>
          <a:xfrm>
            <a:off x="620068" y="3029080"/>
            <a:ext cx="2691088" cy="269487"/>
          </a:xfrm>
          <a:prstGeom prst="roundRect">
            <a:avLst>
              <a:gd name="adj" fmla="val 29808"/>
            </a:avLst>
          </a:prstGeom>
          <a:noFill/>
          <a:ln w="12700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0282" tIns="40282" rIns="40282" bIns="40282" anchor="ctr"/>
          <a:lstStyle>
            <a:lvl1pPr>
              <a:defRPr sz="2500">
                <a:solidFill>
                  <a:srgbClr val="4F81BD"/>
                </a:solidFill>
                <a:latin typeface="Impact"/>
                <a:ea typeface="Impact"/>
                <a:cs typeface="Impact"/>
                <a:sym typeface="Impact"/>
              </a:defRPr>
            </a:lvl1pPr>
          </a:lstStyle>
          <a:p>
            <a:pPr marL="0" marR="0" lvl="0" indent="0" defTabSz="463258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>
                <a:solidFill>
                  <a:srgbClr val="1A355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ТЕКУЧЕСТЬ ПЕРСОНАЛА 2025 г. </a:t>
            </a:r>
            <a:endParaRPr sz="1800" b="1" dirty="0">
              <a:solidFill>
                <a:srgbClr val="1A355D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E8596B18-D04A-4B32-A3C6-DA1D0CB8B935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27355" y="3326709"/>
          <a:ext cx="3147018" cy="1814011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361565">
                  <a:extLst>
                    <a:ext uri="{9D8B030D-6E8A-4147-A177-3AD203B41FA5}">
                      <a16:colId xmlns:a16="http://schemas.microsoft.com/office/drawing/2014/main" val="3354722294"/>
                    </a:ext>
                  </a:extLst>
                </a:gridCol>
                <a:gridCol w="785453">
                  <a:extLst>
                    <a:ext uri="{9D8B030D-6E8A-4147-A177-3AD203B41FA5}">
                      <a16:colId xmlns:a16="http://schemas.microsoft.com/office/drawing/2014/main" val="3625558145"/>
                    </a:ext>
                  </a:extLst>
                </a:gridCol>
              </a:tblGrid>
              <a:tr h="315598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ru-RU" sz="1100" b="1" u="none" strike="noStrike" dirty="0">
                          <a:solidFill>
                            <a:srgbClr val="2B6CB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Общая текучесть кадров </a:t>
                      </a:r>
                      <a:endParaRPr lang="ru-RU" sz="1100" b="1" i="0" u="none" strike="noStrike" dirty="0">
                        <a:solidFill>
                          <a:srgbClr val="2B6CB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KZ" sz="1100" b="1" u="none" strike="noStrike" dirty="0">
                          <a:solidFill>
                            <a:srgbClr val="2B6CB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18,6%</a:t>
                      </a:r>
                      <a:endParaRPr lang="ru-KZ" sz="1100" b="1" i="0" u="none" strike="noStrike" dirty="0">
                        <a:solidFill>
                          <a:srgbClr val="2B6CB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73323174"/>
                  </a:ext>
                </a:extLst>
              </a:tr>
              <a:tr h="184917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ru-RU" sz="1100" b="1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Текучесть кадров по возрасту:</a:t>
                      </a:r>
                      <a:endParaRPr lang="ru-RU" sz="11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endParaRPr lang="ru-K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34855916"/>
                  </a:ext>
                </a:extLst>
              </a:tr>
              <a:tr h="184917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работники моложе 30 лет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K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1,7%</a:t>
                      </a:r>
                      <a:endParaRPr lang="ru-K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31552684"/>
                  </a:ext>
                </a:extLst>
              </a:tr>
              <a:tr h="184917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работники 30-50 лет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K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14,8%</a:t>
                      </a:r>
                      <a:endParaRPr lang="ru-K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56601503"/>
                  </a:ext>
                </a:extLst>
              </a:tr>
              <a:tr h="184917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работники старше 50 лет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K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2,1%</a:t>
                      </a:r>
                      <a:endParaRPr lang="ru-K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40656014"/>
                  </a:ext>
                </a:extLst>
              </a:tr>
              <a:tr h="184917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ru-RU" sz="1100" b="1" i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Текучесть кадров по полу:</a:t>
                      </a:r>
                      <a:endParaRPr lang="ru-RU" sz="11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endParaRPr lang="ru-K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68341984"/>
                  </a:ext>
                </a:extLst>
              </a:tr>
              <a:tr h="184917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мужчины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K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10,3%</a:t>
                      </a:r>
                      <a:endParaRPr lang="ru-K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41031807"/>
                  </a:ext>
                </a:extLst>
              </a:tr>
              <a:tr h="184917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женщины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ru-KZ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8,3%</a:t>
                      </a:r>
                      <a:endParaRPr lang="ru-KZ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68038976"/>
                  </a:ext>
                </a:extLst>
              </a:tr>
            </a:tbl>
          </a:graphicData>
        </a:graphic>
      </p:graphicFrame>
      <p:graphicFrame>
        <p:nvGraphicFramePr>
          <p:cNvPr id="18" name="Диаграмма 17">
            <a:extLst>
              <a:ext uri="{FF2B5EF4-FFF2-40B4-BE49-F238E27FC236}">
                <a16:creationId xmlns:a16="http://schemas.microsoft.com/office/drawing/2014/main" id="{6B747CE4-84DB-4A02-802F-29EE480B6835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9830892" y="4829472"/>
          <a:ext cx="2256388" cy="15287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9" name="Динамика численности пенсионеров">
            <a:extLst>
              <a:ext uri="{FF2B5EF4-FFF2-40B4-BE49-F238E27FC236}">
                <a16:creationId xmlns:a16="http://schemas.microsoft.com/office/drawing/2014/main" id="{5672154E-0F3A-46FA-A49C-F43A3AD24DF1}"/>
              </a:ext>
            </a:extLst>
          </p:cNvPr>
          <p:cNvSpPr/>
          <p:nvPr/>
        </p:nvSpPr>
        <p:spPr>
          <a:xfrm>
            <a:off x="9676927" y="4507859"/>
            <a:ext cx="2470065" cy="318204"/>
          </a:xfrm>
          <a:prstGeom prst="roundRect">
            <a:avLst>
              <a:gd name="adj" fmla="val 29808"/>
            </a:avLst>
          </a:prstGeom>
          <a:noFill/>
          <a:ln w="12700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0282" tIns="40282" rIns="40282" bIns="40282" anchor="ctr"/>
          <a:lstStyle>
            <a:lvl1pPr>
              <a:defRPr sz="2500">
                <a:solidFill>
                  <a:srgbClr val="4F81BD"/>
                </a:solidFill>
                <a:latin typeface="Impact"/>
                <a:ea typeface="Impact"/>
                <a:cs typeface="Impact"/>
                <a:sym typeface="Impact"/>
              </a:defRPr>
            </a:lvl1pPr>
          </a:lstStyle>
          <a:p>
            <a:pPr marL="0" marR="0" lvl="0" indent="0" algn="ctr" defTabSz="463258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1" dirty="0">
                <a:solidFill>
                  <a:srgbClr val="1A355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Функциональная структура персонала, % </a:t>
            </a:r>
          </a:p>
        </p:txBody>
      </p:sp>
      <p:sp>
        <p:nvSpPr>
          <p:cNvPr id="20" name="Динамика численности пенсионеров">
            <a:extLst>
              <a:ext uri="{FF2B5EF4-FFF2-40B4-BE49-F238E27FC236}">
                <a16:creationId xmlns:a16="http://schemas.microsoft.com/office/drawing/2014/main" id="{D3E188B8-2901-4667-BC1F-01D49CF06E74}"/>
              </a:ext>
            </a:extLst>
          </p:cNvPr>
          <p:cNvSpPr/>
          <p:nvPr/>
        </p:nvSpPr>
        <p:spPr>
          <a:xfrm>
            <a:off x="7436616" y="4493346"/>
            <a:ext cx="2470065" cy="349656"/>
          </a:xfrm>
          <a:prstGeom prst="roundRect">
            <a:avLst>
              <a:gd name="adj" fmla="val 29808"/>
            </a:avLst>
          </a:prstGeom>
          <a:noFill/>
          <a:ln w="12700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0282" tIns="40282" rIns="40282" bIns="40282" anchor="ctr"/>
          <a:lstStyle>
            <a:lvl1pPr>
              <a:defRPr sz="2500">
                <a:solidFill>
                  <a:srgbClr val="4F81BD"/>
                </a:solidFill>
                <a:latin typeface="Impact"/>
                <a:ea typeface="Impact"/>
                <a:cs typeface="Impact"/>
                <a:sym typeface="Impact"/>
              </a:defRPr>
            </a:lvl1pPr>
          </a:lstStyle>
          <a:p>
            <a:pPr marL="0" marR="0" lvl="0" indent="0" algn="ctr" defTabSz="463258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1" dirty="0">
                <a:solidFill>
                  <a:srgbClr val="1A355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Статистическая структура персонала, % </a:t>
            </a:r>
          </a:p>
        </p:txBody>
      </p:sp>
      <p:graphicFrame>
        <p:nvGraphicFramePr>
          <p:cNvPr id="21" name="Диаграмма 20">
            <a:extLst>
              <a:ext uri="{FF2B5EF4-FFF2-40B4-BE49-F238E27FC236}">
                <a16:creationId xmlns:a16="http://schemas.microsoft.com/office/drawing/2014/main" id="{F1282A8C-CA28-4F2C-BE14-64A2804DEE0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7642534" y="4830757"/>
          <a:ext cx="2161031" cy="15465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3" name="Динамика численности пенсионеров">
            <a:extLst>
              <a:ext uri="{FF2B5EF4-FFF2-40B4-BE49-F238E27FC236}">
                <a16:creationId xmlns:a16="http://schemas.microsoft.com/office/drawing/2014/main" id="{67BBA252-BEC8-49D3-BD2E-C1D93E28A80C}"/>
              </a:ext>
            </a:extLst>
          </p:cNvPr>
          <p:cNvSpPr/>
          <p:nvPr/>
        </p:nvSpPr>
        <p:spPr>
          <a:xfrm>
            <a:off x="3763302" y="1486815"/>
            <a:ext cx="3898476" cy="394929"/>
          </a:xfrm>
          <a:prstGeom prst="roundRect">
            <a:avLst>
              <a:gd name="adj" fmla="val 29808"/>
            </a:avLst>
          </a:prstGeom>
          <a:noFill/>
          <a:ln w="12700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0282" tIns="40282" rIns="40282" bIns="40282" anchor="ctr"/>
          <a:lstStyle>
            <a:lvl1pPr>
              <a:defRPr sz="2500">
                <a:solidFill>
                  <a:srgbClr val="4F81BD"/>
                </a:solidFill>
                <a:latin typeface="Impact"/>
                <a:ea typeface="Impact"/>
                <a:cs typeface="Impact"/>
                <a:sym typeface="Impact"/>
              </a:defRPr>
            </a:lvl1pPr>
          </a:lstStyle>
          <a:p>
            <a:pPr marL="0" marR="0" lvl="0" indent="0" defTabSz="463258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1" dirty="0">
                <a:solidFill>
                  <a:srgbClr val="1A355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КАДРОВЫЙ СОСТАВ НА 31.12.2025</a:t>
            </a:r>
            <a:endParaRPr sz="1800" b="1" dirty="0">
              <a:solidFill>
                <a:srgbClr val="1A355D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41AFE3CA-D57B-4E78-8789-5BA87C206AB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882034" y="1825924"/>
          <a:ext cx="8111738" cy="1030232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2263506">
                  <a:extLst>
                    <a:ext uri="{9D8B030D-6E8A-4147-A177-3AD203B41FA5}">
                      <a16:colId xmlns:a16="http://schemas.microsoft.com/office/drawing/2014/main" val="3520601391"/>
                    </a:ext>
                  </a:extLst>
                </a:gridCol>
                <a:gridCol w="1128706">
                  <a:extLst>
                    <a:ext uri="{9D8B030D-6E8A-4147-A177-3AD203B41FA5}">
                      <a16:colId xmlns:a16="http://schemas.microsoft.com/office/drawing/2014/main" val="1007355113"/>
                    </a:ext>
                  </a:extLst>
                </a:gridCol>
                <a:gridCol w="717050">
                  <a:extLst>
                    <a:ext uri="{9D8B030D-6E8A-4147-A177-3AD203B41FA5}">
                      <a16:colId xmlns:a16="http://schemas.microsoft.com/office/drawing/2014/main" val="577839493"/>
                    </a:ext>
                  </a:extLst>
                </a:gridCol>
                <a:gridCol w="782834">
                  <a:extLst>
                    <a:ext uri="{9D8B030D-6E8A-4147-A177-3AD203B41FA5}">
                      <a16:colId xmlns:a16="http://schemas.microsoft.com/office/drawing/2014/main" val="3385134160"/>
                    </a:ext>
                  </a:extLst>
                </a:gridCol>
                <a:gridCol w="980187">
                  <a:extLst>
                    <a:ext uri="{9D8B030D-6E8A-4147-A177-3AD203B41FA5}">
                      <a16:colId xmlns:a16="http://schemas.microsoft.com/office/drawing/2014/main" val="3955611112"/>
                    </a:ext>
                  </a:extLst>
                </a:gridCol>
                <a:gridCol w="953874">
                  <a:extLst>
                    <a:ext uri="{9D8B030D-6E8A-4147-A177-3AD203B41FA5}">
                      <a16:colId xmlns:a16="http://schemas.microsoft.com/office/drawing/2014/main" val="1877196771"/>
                    </a:ext>
                  </a:extLst>
                </a:gridCol>
                <a:gridCol w="1285581">
                  <a:extLst>
                    <a:ext uri="{9D8B030D-6E8A-4147-A177-3AD203B41FA5}">
                      <a16:colId xmlns:a16="http://schemas.microsoft.com/office/drawing/2014/main" val="1505935331"/>
                    </a:ext>
                  </a:extLst>
                </a:gridCol>
              </a:tblGrid>
              <a:tr h="3965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Подразделение</a:t>
                      </a: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средняя численность, ед.</a:t>
                      </a: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мужчины, ед.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женщины, </a:t>
                      </a:r>
                    </a:p>
                    <a:p>
                      <a:pPr algn="ctr" fontAlgn="b"/>
                      <a:r>
                        <a:rPr lang="ru-RU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ед.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менее 30 лет, ед.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30-50 лет, </a:t>
                      </a:r>
                    </a:p>
                    <a:p>
                      <a:pPr algn="ctr" fontAlgn="b"/>
                      <a:r>
                        <a:rPr lang="ru-RU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ед. 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более</a:t>
                      </a:r>
                    </a:p>
                    <a:p>
                      <a:pPr algn="ctr" fontAlgn="b"/>
                      <a:r>
                        <a:rPr lang="ru-RU" sz="10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50 лет, ед.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32211977"/>
                  </a:ext>
                </a:extLst>
              </a:tr>
              <a:tr h="21900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Всего: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200" b="1" u="none" strike="noStrike" dirty="0">
                          <a:solidFill>
                            <a:srgbClr val="2B6CB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305</a:t>
                      </a:r>
                      <a:endParaRPr lang="ru-KZ" sz="1200" b="1" i="0" u="none" strike="noStrike" dirty="0">
                        <a:solidFill>
                          <a:srgbClr val="2B6CB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200" b="1" u="none" strike="noStrike" dirty="0">
                          <a:solidFill>
                            <a:srgbClr val="2B6CB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</a:t>
                      </a:r>
                      <a:endParaRPr lang="ru-KZ" sz="1200" b="1" i="0" u="none" strike="noStrike" dirty="0">
                        <a:solidFill>
                          <a:srgbClr val="2B6CB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200" b="1" u="none" strike="noStrike" dirty="0">
                          <a:solidFill>
                            <a:srgbClr val="2B6CB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213</a:t>
                      </a:r>
                      <a:endParaRPr lang="ru-KZ" sz="1200" b="1" i="0" u="none" strike="noStrike" dirty="0">
                        <a:solidFill>
                          <a:srgbClr val="2B6CB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b="1" u="none" strike="noStrike" dirty="0">
                          <a:solidFill>
                            <a:srgbClr val="2B6CB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  <a:endParaRPr lang="ru-KZ" sz="1200" b="1" i="0" u="none" strike="noStrike" dirty="0">
                        <a:solidFill>
                          <a:srgbClr val="2B6CB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b="1" u="none" strike="noStrike" dirty="0">
                          <a:solidFill>
                            <a:srgbClr val="2B6CB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223</a:t>
                      </a:r>
                      <a:endParaRPr lang="ru-KZ" sz="1200" b="1" i="0" u="none" strike="noStrike" dirty="0">
                        <a:solidFill>
                          <a:srgbClr val="2B6CB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b="1" u="none" strike="noStrike" dirty="0">
                          <a:solidFill>
                            <a:srgbClr val="2B6CB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</a:t>
                      </a:r>
                      <a:endParaRPr lang="ru-KZ" sz="1200" b="1" i="0" u="none" strike="noStrike" dirty="0">
                        <a:solidFill>
                          <a:srgbClr val="2B6CB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66090530"/>
                  </a:ext>
                </a:extLst>
              </a:tr>
              <a:tr h="2222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Центральный аппарат</a:t>
                      </a:r>
                      <a:endParaRPr lang="ru-RU" sz="1200" b="1" i="0" u="none" strike="noStrike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101</a:t>
                      </a:r>
                      <a:endParaRPr lang="ru-K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31993622"/>
                  </a:ext>
                </a:extLst>
              </a:tr>
              <a:tr h="1828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Филиалы </a:t>
                      </a:r>
                      <a:endParaRPr lang="ru-RU" sz="1200" b="1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204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</a:t>
                      </a:r>
                      <a:endParaRPr lang="ru-KZ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146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151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KZ" sz="12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</a:t>
                      </a:r>
                      <a:endParaRPr lang="ru-KZ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90558188"/>
                  </a:ext>
                </a:extLst>
              </a:tr>
            </a:tbl>
          </a:graphicData>
        </a:graphic>
      </p:graphicFrame>
      <p:sp>
        <p:nvSpPr>
          <p:cNvPr id="3" name="Shape 0">
            <a:extLst>
              <a:ext uri="{FF2B5EF4-FFF2-40B4-BE49-F238E27FC236}">
                <a16:creationId xmlns:a16="http://schemas.microsoft.com/office/drawing/2014/main" id="{0D7E3B1D-30D7-C63A-2194-7297C29FCA14}"/>
              </a:ext>
            </a:extLst>
          </p:cNvPr>
          <p:cNvSpPr/>
          <p:nvPr/>
        </p:nvSpPr>
        <p:spPr>
          <a:xfrm>
            <a:off x="306671" y="345592"/>
            <a:ext cx="400050" cy="457200"/>
          </a:xfrm>
          <a:prstGeom prst="roundRect">
            <a:avLst>
              <a:gd name="adj" fmla="val 28571"/>
            </a:avLst>
          </a:prstGeom>
          <a:gradFill flip="none" rotWithShape="1">
            <a:gsLst>
              <a:gs pos="0">
                <a:srgbClr val="1A365D"/>
              </a:gs>
              <a:gs pos="100000">
                <a:srgbClr val="2B6CB0"/>
              </a:gs>
            </a:gsLst>
            <a:lin ang="2700000" scaled="1"/>
          </a:gra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13" name="Shape 1">
            <a:extLst>
              <a:ext uri="{FF2B5EF4-FFF2-40B4-BE49-F238E27FC236}">
                <a16:creationId xmlns:a16="http://schemas.microsoft.com/office/drawing/2014/main" id="{B99DFEA6-BB35-C460-6BF7-B9354E7A931E}"/>
              </a:ext>
            </a:extLst>
          </p:cNvPr>
          <p:cNvSpPr/>
          <p:nvPr/>
        </p:nvSpPr>
        <p:spPr>
          <a:xfrm>
            <a:off x="376734" y="454893"/>
            <a:ext cx="238125" cy="190500"/>
          </a:xfrm>
          <a:custGeom>
            <a:avLst/>
            <a:gdLst/>
            <a:ahLst/>
            <a:cxnLst/>
            <a:rect l="l" t="t" r="r" b="b"/>
            <a:pathLst>
              <a:path w="238125" h="190500">
                <a:moveTo>
                  <a:pt x="119063" y="5953"/>
                </a:moveTo>
                <a:cubicBezTo>
                  <a:pt x="140419" y="5953"/>
                  <a:pt x="157758" y="23292"/>
                  <a:pt x="157758" y="44648"/>
                </a:cubicBezTo>
                <a:cubicBezTo>
                  <a:pt x="157758" y="66005"/>
                  <a:pt x="140419" y="83344"/>
                  <a:pt x="119063" y="83344"/>
                </a:cubicBezTo>
                <a:cubicBezTo>
                  <a:pt x="97706" y="83344"/>
                  <a:pt x="80367" y="66005"/>
                  <a:pt x="80367" y="44648"/>
                </a:cubicBezTo>
                <a:cubicBezTo>
                  <a:pt x="80367" y="23292"/>
                  <a:pt x="97706" y="5953"/>
                  <a:pt x="119063" y="5953"/>
                </a:cubicBezTo>
                <a:close/>
                <a:moveTo>
                  <a:pt x="35719" y="32742"/>
                </a:moveTo>
                <a:cubicBezTo>
                  <a:pt x="50504" y="32742"/>
                  <a:pt x="62508" y="44746"/>
                  <a:pt x="62508" y="59531"/>
                </a:cubicBezTo>
                <a:cubicBezTo>
                  <a:pt x="62508" y="74317"/>
                  <a:pt x="50504" y="86320"/>
                  <a:pt x="35719" y="86320"/>
                </a:cubicBezTo>
                <a:cubicBezTo>
                  <a:pt x="20933" y="86320"/>
                  <a:pt x="8930" y="74317"/>
                  <a:pt x="8930" y="59531"/>
                </a:cubicBezTo>
                <a:cubicBezTo>
                  <a:pt x="8930" y="44746"/>
                  <a:pt x="20933" y="32742"/>
                  <a:pt x="35719" y="32742"/>
                </a:cubicBezTo>
                <a:close/>
                <a:moveTo>
                  <a:pt x="0" y="154781"/>
                </a:moveTo>
                <a:cubicBezTo>
                  <a:pt x="0" y="128476"/>
                  <a:pt x="21320" y="107156"/>
                  <a:pt x="47625" y="107156"/>
                </a:cubicBezTo>
                <a:cubicBezTo>
                  <a:pt x="52388" y="107156"/>
                  <a:pt x="57001" y="107863"/>
                  <a:pt x="61354" y="109165"/>
                </a:cubicBezTo>
                <a:cubicBezTo>
                  <a:pt x="49113" y="122858"/>
                  <a:pt x="41672" y="140940"/>
                  <a:pt x="41672" y="160734"/>
                </a:cubicBezTo>
                <a:lnTo>
                  <a:pt x="41672" y="166688"/>
                </a:lnTo>
                <a:cubicBezTo>
                  <a:pt x="41672" y="170929"/>
                  <a:pt x="42565" y="174947"/>
                  <a:pt x="44165" y="178594"/>
                </a:cubicBezTo>
                <a:lnTo>
                  <a:pt x="11906" y="178594"/>
                </a:lnTo>
                <a:cubicBezTo>
                  <a:pt x="5321" y="178594"/>
                  <a:pt x="0" y="173273"/>
                  <a:pt x="0" y="166688"/>
                </a:cubicBezTo>
                <a:lnTo>
                  <a:pt x="0" y="154781"/>
                </a:lnTo>
                <a:close/>
                <a:moveTo>
                  <a:pt x="193960" y="178594"/>
                </a:moveTo>
                <a:cubicBezTo>
                  <a:pt x="195560" y="174947"/>
                  <a:pt x="196453" y="170929"/>
                  <a:pt x="196453" y="166688"/>
                </a:cubicBezTo>
                <a:lnTo>
                  <a:pt x="196453" y="160734"/>
                </a:lnTo>
                <a:cubicBezTo>
                  <a:pt x="196453" y="140940"/>
                  <a:pt x="189012" y="122858"/>
                  <a:pt x="176771" y="109165"/>
                </a:cubicBezTo>
                <a:cubicBezTo>
                  <a:pt x="181124" y="107863"/>
                  <a:pt x="185738" y="107156"/>
                  <a:pt x="190500" y="107156"/>
                </a:cubicBezTo>
                <a:cubicBezTo>
                  <a:pt x="216805" y="107156"/>
                  <a:pt x="238125" y="128476"/>
                  <a:pt x="238125" y="154781"/>
                </a:cubicBezTo>
                <a:lnTo>
                  <a:pt x="238125" y="166688"/>
                </a:lnTo>
                <a:cubicBezTo>
                  <a:pt x="238125" y="173273"/>
                  <a:pt x="232804" y="178594"/>
                  <a:pt x="226219" y="178594"/>
                </a:cubicBezTo>
                <a:lnTo>
                  <a:pt x="193960" y="178594"/>
                </a:lnTo>
                <a:close/>
                <a:moveTo>
                  <a:pt x="175617" y="59531"/>
                </a:moveTo>
                <a:cubicBezTo>
                  <a:pt x="175617" y="44746"/>
                  <a:pt x="187621" y="32742"/>
                  <a:pt x="202406" y="32742"/>
                </a:cubicBezTo>
                <a:cubicBezTo>
                  <a:pt x="217192" y="32742"/>
                  <a:pt x="229195" y="44746"/>
                  <a:pt x="229195" y="59531"/>
                </a:cubicBezTo>
                <a:cubicBezTo>
                  <a:pt x="229195" y="74317"/>
                  <a:pt x="217192" y="86320"/>
                  <a:pt x="202406" y="86320"/>
                </a:cubicBezTo>
                <a:cubicBezTo>
                  <a:pt x="187621" y="86320"/>
                  <a:pt x="175617" y="74317"/>
                  <a:pt x="175617" y="59531"/>
                </a:cubicBezTo>
                <a:close/>
                <a:moveTo>
                  <a:pt x="59531" y="160734"/>
                </a:moveTo>
                <a:cubicBezTo>
                  <a:pt x="59531" y="127843"/>
                  <a:pt x="86171" y="101203"/>
                  <a:pt x="119063" y="101203"/>
                </a:cubicBezTo>
                <a:cubicBezTo>
                  <a:pt x="151954" y="101203"/>
                  <a:pt x="178594" y="127843"/>
                  <a:pt x="178594" y="160734"/>
                </a:cubicBezTo>
                <a:lnTo>
                  <a:pt x="178594" y="166688"/>
                </a:lnTo>
                <a:cubicBezTo>
                  <a:pt x="178594" y="173273"/>
                  <a:pt x="173273" y="178594"/>
                  <a:pt x="166688" y="178594"/>
                </a:cubicBezTo>
                <a:lnTo>
                  <a:pt x="71438" y="178594"/>
                </a:lnTo>
                <a:cubicBezTo>
                  <a:pt x="64852" y="178594"/>
                  <a:pt x="59531" y="173273"/>
                  <a:pt x="59531" y="166688"/>
                </a:cubicBezTo>
                <a:lnTo>
                  <a:pt x="59531" y="160734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4" name="Text 3">
            <a:extLst>
              <a:ext uri="{FF2B5EF4-FFF2-40B4-BE49-F238E27FC236}">
                <a16:creationId xmlns:a16="http://schemas.microsoft.com/office/drawing/2014/main" id="{CD7AD82B-7DD6-0116-5059-CDEA928CF886}"/>
              </a:ext>
            </a:extLst>
          </p:cNvPr>
          <p:cNvSpPr/>
          <p:nvPr/>
        </p:nvSpPr>
        <p:spPr>
          <a:xfrm>
            <a:off x="840685" y="223636"/>
            <a:ext cx="110871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УСТОЙЧИВЫМ РАЗВИТИЕМ</a:t>
            </a:r>
          </a:p>
          <a:p>
            <a:pPr>
              <a:lnSpc>
                <a:spcPct val="90000"/>
              </a:lnSpc>
            </a:pPr>
            <a:r>
              <a:rPr lang="ru-RU" sz="2000" b="1" dirty="0">
                <a:solidFill>
                  <a:srgbClr val="4299E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04-3 </a:t>
            </a:r>
            <a:r>
              <a:rPr lang="en-US" sz="20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СОЦИАЛЬНАЯ ОТВЕТСТВЕННОСТЬ - СТРУКТУРА ПЕРСОНАЛА</a:t>
            </a:r>
            <a:endParaRPr lang="en-US" sz="2000" dirty="0"/>
          </a:p>
        </p:txBody>
      </p:sp>
      <p:sp>
        <p:nvSpPr>
          <p:cNvPr id="15" name="Shape 4">
            <a:extLst>
              <a:ext uri="{FF2B5EF4-FFF2-40B4-BE49-F238E27FC236}">
                <a16:creationId xmlns:a16="http://schemas.microsoft.com/office/drawing/2014/main" id="{AA1105B7-4AA8-8F9A-3BA7-A0C41C9CB306}"/>
              </a:ext>
            </a:extLst>
          </p:cNvPr>
          <p:cNvSpPr/>
          <p:nvPr/>
        </p:nvSpPr>
        <p:spPr>
          <a:xfrm>
            <a:off x="294165" y="878465"/>
            <a:ext cx="914400" cy="381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4299E1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27" name="Shape 47">
            <a:extLst>
              <a:ext uri="{FF2B5EF4-FFF2-40B4-BE49-F238E27FC236}">
                <a16:creationId xmlns:a16="http://schemas.microsoft.com/office/drawing/2014/main" id="{66C95BE0-4CEB-9641-045B-A0492A9B9950}"/>
              </a:ext>
            </a:extLst>
          </p:cNvPr>
          <p:cNvSpPr/>
          <p:nvPr/>
        </p:nvSpPr>
        <p:spPr>
          <a:xfrm>
            <a:off x="3863794" y="4066794"/>
            <a:ext cx="3333638" cy="1031381"/>
          </a:xfrm>
          <a:prstGeom prst="roundRect">
            <a:avLst>
              <a:gd name="adj" fmla="val 10959"/>
            </a:avLst>
          </a:prstGeom>
          <a:gradFill flip="none" rotWithShape="1">
            <a:gsLst>
              <a:gs pos="0">
                <a:srgbClr val="4299E1">
                  <a:alpha val="5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 w="12700">
            <a:solidFill>
              <a:srgbClr val="4299E1">
                <a:alpha val="10196"/>
              </a:srgbClr>
            </a:solidFill>
            <a:prstDash val="solid"/>
          </a:ln>
        </p:spPr>
      </p:sp>
      <p:sp>
        <p:nvSpPr>
          <p:cNvPr id="28" name="Shape 48">
            <a:extLst>
              <a:ext uri="{FF2B5EF4-FFF2-40B4-BE49-F238E27FC236}">
                <a16:creationId xmlns:a16="http://schemas.microsoft.com/office/drawing/2014/main" id="{9F71CE55-B1B9-1949-AE63-16D5CD8C8E72}"/>
              </a:ext>
            </a:extLst>
          </p:cNvPr>
          <p:cNvSpPr/>
          <p:nvPr/>
        </p:nvSpPr>
        <p:spPr>
          <a:xfrm>
            <a:off x="4009209" y="4182628"/>
            <a:ext cx="150789" cy="169556"/>
          </a:xfrm>
          <a:custGeom>
            <a:avLst/>
            <a:gdLst/>
            <a:ahLst/>
            <a:cxnLst/>
            <a:rect l="l" t="t" r="r" b="b"/>
            <a:pathLst>
              <a:path w="112665" h="112665">
                <a:moveTo>
                  <a:pt x="56333" y="112665"/>
                </a:moveTo>
                <a:cubicBezTo>
                  <a:pt x="87424" y="112665"/>
                  <a:pt x="112665" y="87424"/>
                  <a:pt x="112665" y="56333"/>
                </a:cubicBezTo>
                <a:cubicBezTo>
                  <a:pt x="112665" y="25242"/>
                  <a:pt x="87424" y="0"/>
                  <a:pt x="56333" y="0"/>
                </a:cubicBezTo>
                <a:cubicBezTo>
                  <a:pt x="25242" y="0"/>
                  <a:pt x="0" y="25242"/>
                  <a:pt x="0" y="56333"/>
                </a:cubicBezTo>
                <a:cubicBezTo>
                  <a:pt x="0" y="87424"/>
                  <a:pt x="25242" y="112665"/>
                  <a:pt x="56333" y="112665"/>
                </a:cubicBezTo>
                <a:close/>
                <a:moveTo>
                  <a:pt x="49291" y="35208"/>
                </a:moveTo>
                <a:cubicBezTo>
                  <a:pt x="49291" y="31322"/>
                  <a:pt x="52446" y="28166"/>
                  <a:pt x="56333" y="28166"/>
                </a:cubicBezTo>
                <a:cubicBezTo>
                  <a:pt x="60219" y="28166"/>
                  <a:pt x="63374" y="31322"/>
                  <a:pt x="63374" y="35208"/>
                </a:cubicBezTo>
                <a:cubicBezTo>
                  <a:pt x="63374" y="39094"/>
                  <a:pt x="60219" y="42250"/>
                  <a:pt x="56333" y="42250"/>
                </a:cubicBezTo>
                <a:cubicBezTo>
                  <a:pt x="52446" y="42250"/>
                  <a:pt x="49291" y="39094"/>
                  <a:pt x="49291" y="35208"/>
                </a:cubicBezTo>
                <a:close/>
                <a:moveTo>
                  <a:pt x="47531" y="49291"/>
                </a:moveTo>
                <a:lnTo>
                  <a:pt x="58093" y="49291"/>
                </a:lnTo>
                <a:cubicBezTo>
                  <a:pt x="61020" y="49291"/>
                  <a:pt x="63374" y="51646"/>
                  <a:pt x="63374" y="54572"/>
                </a:cubicBezTo>
                <a:lnTo>
                  <a:pt x="63374" y="73937"/>
                </a:lnTo>
                <a:lnTo>
                  <a:pt x="65135" y="73937"/>
                </a:lnTo>
                <a:cubicBezTo>
                  <a:pt x="68061" y="73937"/>
                  <a:pt x="70416" y="76291"/>
                  <a:pt x="70416" y="79218"/>
                </a:cubicBezTo>
                <a:cubicBezTo>
                  <a:pt x="70416" y="82144"/>
                  <a:pt x="68061" y="84499"/>
                  <a:pt x="65135" y="84499"/>
                </a:cubicBezTo>
                <a:lnTo>
                  <a:pt x="47531" y="84499"/>
                </a:lnTo>
                <a:cubicBezTo>
                  <a:pt x="44604" y="84499"/>
                  <a:pt x="42250" y="82144"/>
                  <a:pt x="42250" y="79218"/>
                </a:cubicBezTo>
                <a:cubicBezTo>
                  <a:pt x="42250" y="76291"/>
                  <a:pt x="44604" y="73937"/>
                  <a:pt x="47531" y="73937"/>
                </a:cubicBezTo>
                <a:lnTo>
                  <a:pt x="52812" y="73937"/>
                </a:lnTo>
                <a:lnTo>
                  <a:pt x="52812" y="59853"/>
                </a:lnTo>
                <a:lnTo>
                  <a:pt x="47531" y="59853"/>
                </a:lnTo>
                <a:cubicBezTo>
                  <a:pt x="44604" y="59853"/>
                  <a:pt x="42250" y="57499"/>
                  <a:pt x="42250" y="54572"/>
                </a:cubicBezTo>
                <a:cubicBezTo>
                  <a:pt x="42250" y="51646"/>
                  <a:pt x="44604" y="49291"/>
                  <a:pt x="47531" y="49291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29" name="Text 49">
            <a:extLst>
              <a:ext uri="{FF2B5EF4-FFF2-40B4-BE49-F238E27FC236}">
                <a16:creationId xmlns:a16="http://schemas.microsoft.com/office/drawing/2014/main" id="{EE37FEB9-38F9-C244-BF94-0322D4C4D7EA}"/>
              </a:ext>
            </a:extLst>
          </p:cNvPr>
          <p:cNvSpPr/>
          <p:nvPr/>
        </p:nvSpPr>
        <p:spPr>
          <a:xfrm>
            <a:off x="4329571" y="4088903"/>
            <a:ext cx="2775379" cy="9331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just">
              <a:lnSpc>
                <a:spcPct val="120000"/>
              </a:lnSpc>
            </a:pPr>
            <a:r>
              <a:rPr lang="ru-RU" sz="1100" b="1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67,1%</a:t>
            </a:r>
            <a:r>
              <a:rPr lang="ru-RU" sz="11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 работников от штатной численности персонала Фонда задействованы в процессе оказания государственных услуг</a:t>
            </a:r>
          </a:p>
        </p:txBody>
      </p:sp>
      <p:sp>
        <p:nvSpPr>
          <p:cNvPr id="32" name="Shape 39">
            <a:extLst>
              <a:ext uri="{FF2B5EF4-FFF2-40B4-BE49-F238E27FC236}">
                <a16:creationId xmlns:a16="http://schemas.microsoft.com/office/drawing/2014/main" id="{6DE793A9-2601-E265-D3E2-E8F7A0FE6F57}"/>
              </a:ext>
            </a:extLst>
          </p:cNvPr>
          <p:cNvSpPr/>
          <p:nvPr/>
        </p:nvSpPr>
        <p:spPr>
          <a:xfrm>
            <a:off x="397456" y="5192167"/>
            <a:ext cx="2273281" cy="375437"/>
          </a:xfrm>
          <a:prstGeom prst="roundRect">
            <a:avLst>
              <a:gd name="adj" fmla="val 10526"/>
            </a:avLst>
          </a:prstGeom>
          <a:solidFill>
            <a:srgbClr val="F0F4F8"/>
          </a:solidFill>
          <a:ln/>
        </p:spPr>
      </p:sp>
      <p:sp>
        <p:nvSpPr>
          <p:cNvPr id="33" name="Text 40">
            <a:extLst>
              <a:ext uri="{FF2B5EF4-FFF2-40B4-BE49-F238E27FC236}">
                <a16:creationId xmlns:a16="http://schemas.microsoft.com/office/drawing/2014/main" id="{9D2B8B7C-8346-A452-914E-21F15CF6B932}"/>
              </a:ext>
            </a:extLst>
          </p:cNvPr>
          <p:cNvSpPr/>
          <p:nvPr/>
        </p:nvSpPr>
        <p:spPr>
          <a:xfrm>
            <a:off x="497145" y="5160054"/>
            <a:ext cx="7239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00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2024 год</a:t>
            </a:r>
            <a:endParaRPr lang="en-US" sz="900" dirty="0"/>
          </a:p>
        </p:txBody>
      </p:sp>
      <p:sp>
        <p:nvSpPr>
          <p:cNvPr id="34" name="Text 41">
            <a:extLst>
              <a:ext uri="{FF2B5EF4-FFF2-40B4-BE49-F238E27FC236}">
                <a16:creationId xmlns:a16="http://schemas.microsoft.com/office/drawing/2014/main" id="{39BBEF88-1E3B-F68B-BC62-CA9ACF98D714}"/>
              </a:ext>
            </a:extLst>
          </p:cNvPr>
          <p:cNvSpPr/>
          <p:nvPr/>
        </p:nvSpPr>
        <p:spPr>
          <a:xfrm>
            <a:off x="2834965" y="5192167"/>
            <a:ext cx="7715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400" b="1" dirty="0">
                <a:solidFill>
                  <a:srgbClr val="FB2C3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30,9%</a:t>
            </a:r>
            <a:endParaRPr lang="en-US" sz="1400" dirty="0"/>
          </a:p>
        </p:txBody>
      </p:sp>
      <p:sp>
        <p:nvSpPr>
          <p:cNvPr id="35" name="Shape 42">
            <a:extLst>
              <a:ext uri="{FF2B5EF4-FFF2-40B4-BE49-F238E27FC236}">
                <a16:creationId xmlns:a16="http://schemas.microsoft.com/office/drawing/2014/main" id="{CA39B04F-94C4-0AEB-F2DF-5D454D480B83}"/>
              </a:ext>
            </a:extLst>
          </p:cNvPr>
          <p:cNvSpPr/>
          <p:nvPr/>
        </p:nvSpPr>
        <p:spPr>
          <a:xfrm>
            <a:off x="474386" y="5411280"/>
            <a:ext cx="2158981" cy="114300"/>
          </a:xfrm>
          <a:prstGeom prst="roundRect">
            <a:avLst>
              <a:gd name="adj" fmla="val 50000"/>
            </a:avLst>
          </a:prstGeom>
          <a:solidFill>
            <a:srgbClr val="E2E8F0"/>
          </a:solidFill>
          <a:ln/>
        </p:spPr>
      </p:sp>
      <p:sp>
        <p:nvSpPr>
          <p:cNvPr id="36" name="Shape 43">
            <a:extLst>
              <a:ext uri="{FF2B5EF4-FFF2-40B4-BE49-F238E27FC236}">
                <a16:creationId xmlns:a16="http://schemas.microsoft.com/office/drawing/2014/main" id="{45F8D842-1F81-9FD4-30FA-0D1E34092674}"/>
              </a:ext>
            </a:extLst>
          </p:cNvPr>
          <p:cNvSpPr/>
          <p:nvPr/>
        </p:nvSpPr>
        <p:spPr>
          <a:xfrm>
            <a:off x="474387" y="5411280"/>
            <a:ext cx="671276" cy="114300"/>
          </a:xfrm>
          <a:prstGeom prst="roundRect">
            <a:avLst>
              <a:gd name="adj" fmla="val 50000"/>
            </a:avLst>
          </a:prstGeom>
          <a:solidFill>
            <a:srgbClr val="FF6467"/>
          </a:solidFill>
          <a:ln/>
        </p:spPr>
      </p:sp>
      <p:sp>
        <p:nvSpPr>
          <p:cNvPr id="37" name="Shape 44">
            <a:extLst>
              <a:ext uri="{FF2B5EF4-FFF2-40B4-BE49-F238E27FC236}">
                <a16:creationId xmlns:a16="http://schemas.microsoft.com/office/drawing/2014/main" id="{7E2BA65E-6F28-A33E-D877-08C10C251135}"/>
              </a:ext>
            </a:extLst>
          </p:cNvPr>
          <p:cNvSpPr/>
          <p:nvPr/>
        </p:nvSpPr>
        <p:spPr>
          <a:xfrm>
            <a:off x="397456" y="5611959"/>
            <a:ext cx="2296371" cy="349516"/>
          </a:xfrm>
          <a:prstGeom prst="roundRect">
            <a:avLst>
              <a:gd name="adj" fmla="val 10526"/>
            </a:avLst>
          </a:prstGeom>
          <a:solidFill>
            <a:srgbClr val="F0F4F8"/>
          </a:solidFill>
          <a:ln/>
        </p:spPr>
      </p:sp>
      <p:sp>
        <p:nvSpPr>
          <p:cNvPr id="38" name="Text 45">
            <a:extLst>
              <a:ext uri="{FF2B5EF4-FFF2-40B4-BE49-F238E27FC236}">
                <a16:creationId xmlns:a16="http://schemas.microsoft.com/office/drawing/2014/main" id="{F783FF14-716D-CDB6-2242-67E9848AF6E8}"/>
              </a:ext>
            </a:extLst>
          </p:cNvPr>
          <p:cNvSpPr/>
          <p:nvPr/>
        </p:nvSpPr>
        <p:spPr>
          <a:xfrm>
            <a:off x="520235" y="5605239"/>
            <a:ext cx="7239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00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2025 год</a:t>
            </a:r>
            <a:endParaRPr lang="en-US" sz="900" dirty="0"/>
          </a:p>
        </p:txBody>
      </p:sp>
      <p:sp>
        <p:nvSpPr>
          <p:cNvPr id="39" name="Text 46">
            <a:extLst>
              <a:ext uri="{FF2B5EF4-FFF2-40B4-BE49-F238E27FC236}">
                <a16:creationId xmlns:a16="http://schemas.microsoft.com/office/drawing/2014/main" id="{BAB8D552-B1A3-6007-5409-130D09BF1C72}"/>
              </a:ext>
            </a:extLst>
          </p:cNvPr>
          <p:cNvSpPr/>
          <p:nvPr/>
        </p:nvSpPr>
        <p:spPr>
          <a:xfrm>
            <a:off x="2849499" y="5577405"/>
            <a:ext cx="7334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400" b="1" dirty="0">
                <a:solidFill>
                  <a:srgbClr val="00C95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18,6%</a:t>
            </a:r>
            <a:endParaRPr lang="en-US" sz="1400" dirty="0"/>
          </a:p>
        </p:txBody>
      </p:sp>
      <p:sp>
        <p:nvSpPr>
          <p:cNvPr id="40" name="Shape 47">
            <a:extLst>
              <a:ext uri="{FF2B5EF4-FFF2-40B4-BE49-F238E27FC236}">
                <a16:creationId xmlns:a16="http://schemas.microsoft.com/office/drawing/2014/main" id="{0E00A169-530D-AE94-C88D-D55F2BC23DE3}"/>
              </a:ext>
            </a:extLst>
          </p:cNvPr>
          <p:cNvSpPr/>
          <p:nvPr/>
        </p:nvSpPr>
        <p:spPr>
          <a:xfrm>
            <a:off x="492918" y="5826699"/>
            <a:ext cx="2147933" cy="114300"/>
          </a:xfrm>
          <a:prstGeom prst="roundRect">
            <a:avLst>
              <a:gd name="adj" fmla="val 50000"/>
            </a:avLst>
          </a:prstGeom>
          <a:solidFill>
            <a:srgbClr val="E2E8F0"/>
          </a:solidFill>
          <a:ln/>
        </p:spPr>
      </p:sp>
      <p:sp>
        <p:nvSpPr>
          <p:cNvPr id="41" name="Shape 48">
            <a:extLst>
              <a:ext uri="{FF2B5EF4-FFF2-40B4-BE49-F238E27FC236}">
                <a16:creationId xmlns:a16="http://schemas.microsoft.com/office/drawing/2014/main" id="{9364F005-C23B-9F13-4FEB-14767D932503}"/>
              </a:ext>
            </a:extLst>
          </p:cNvPr>
          <p:cNvSpPr/>
          <p:nvPr/>
        </p:nvSpPr>
        <p:spPr>
          <a:xfrm>
            <a:off x="492919" y="5826699"/>
            <a:ext cx="403590" cy="114300"/>
          </a:xfrm>
          <a:prstGeom prst="roundRect">
            <a:avLst>
              <a:gd name="adj" fmla="val 50000"/>
            </a:avLst>
          </a:prstGeom>
          <a:solidFill>
            <a:srgbClr val="05DF72"/>
          </a:solidFill>
          <a:ln/>
        </p:spPr>
      </p:sp>
      <p:sp>
        <p:nvSpPr>
          <p:cNvPr id="42" name="Shape 49">
            <a:extLst>
              <a:ext uri="{FF2B5EF4-FFF2-40B4-BE49-F238E27FC236}">
                <a16:creationId xmlns:a16="http://schemas.microsoft.com/office/drawing/2014/main" id="{81521BAD-7554-FFCD-671A-A89CD007287C}"/>
              </a:ext>
            </a:extLst>
          </p:cNvPr>
          <p:cNvSpPr/>
          <p:nvPr/>
        </p:nvSpPr>
        <p:spPr>
          <a:xfrm>
            <a:off x="397456" y="6018916"/>
            <a:ext cx="3136312" cy="200330"/>
          </a:xfrm>
          <a:prstGeom prst="roundRect">
            <a:avLst>
              <a:gd name="adj" fmla="val 17778"/>
            </a:avLst>
          </a:prstGeom>
          <a:gradFill flip="none" rotWithShape="1">
            <a:gsLst>
              <a:gs pos="0">
                <a:srgbClr val="F0FDF4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 w="12700">
            <a:solidFill>
              <a:srgbClr val="B9F8CF"/>
            </a:solidFill>
            <a:prstDash val="solid"/>
          </a:ln>
        </p:spPr>
      </p:sp>
      <p:sp>
        <p:nvSpPr>
          <p:cNvPr id="43" name="Shape 50">
            <a:extLst>
              <a:ext uri="{FF2B5EF4-FFF2-40B4-BE49-F238E27FC236}">
                <a16:creationId xmlns:a16="http://schemas.microsoft.com/office/drawing/2014/main" id="{234ADBD7-3591-3419-81A4-FAC1331E2ED7}"/>
              </a:ext>
            </a:extLst>
          </p:cNvPr>
          <p:cNvSpPr/>
          <p:nvPr/>
        </p:nvSpPr>
        <p:spPr>
          <a:xfrm>
            <a:off x="463364" y="6056909"/>
            <a:ext cx="100013" cy="91143"/>
          </a:xfrm>
          <a:custGeom>
            <a:avLst/>
            <a:gdLst/>
            <a:ahLst/>
            <a:cxnLst/>
            <a:rect l="l" t="t" r="r" b="b"/>
            <a:pathLst>
              <a:path w="100013" h="133350">
                <a:moveTo>
                  <a:pt x="44120" y="130902"/>
                </a:moveTo>
                <a:cubicBezTo>
                  <a:pt x="47376" y="134157"/>
                  <a:pt x="52663" y="134157"/>
                  <a:pt x="55918" y="130902"/>
                </a:cubicBezTo>
                <a:lnTo>
                  <a:pt x="97590" y="89230"/>
                </a:lnTo>
                <a:cubicBezTo>
                  <a:pt x="100846" y="85974"/>
                  <a:pt x="100846" y="80687"/>
                  <a:pt x="97590" y="77432"/>
                </a:cubicBezTo>
                <a:cubicBezTo>
                  <a:pt x="94335" y="74176"/>
                  <a:pt x="89048" y="74176"/>
                  <a:pt x="85792" y="77432"/>
                </a:cubicBezTo>
                <a:lnTo>
                  <a:pt x="58341" y="104883"/>
                </a:lnTo>
                <a:lnTo>
                  <a:pt x="58341" y="8334"/>
                </a:lnTo>
                <a:cubicBezTo>
                  <a:pt x="58341" y="3724"/>
                  <a:pt x="54616" y="0"/>
                  <a:pt x="50006" y="0"/>
                </a:cubicBezTo>
                <a:cubicBezTo>
                  <a:pt x="45396" y="0"/>
                  <a:pt x="41672" y="3724"/>
                  <a:pt x="41672" y="8334"/>
                </a:cubicBezTo>
                <a:lnTo>
                  <a:pt x="41672" y="104883"/>
                </a:lnTo>
                <a:lnTo>
                  <a:pt x="14221" y="77432"/>
                </a:lnTo>
                <a:cubicBezTo>
                  <a:pt x="10965" y="74176"/>
                  <a:pt x="5678" y="74176"/>
                  <a:pt x="2422" y="77432"/>
                </a:cubicBezTo>
                <a:cubicBezTo>
                  <a:pt x="-833" y="80687"/>
                  <a:pt x="-833" y="85974"/>
                  <a:pt x="2422" y="89230"/>
                </a:cubicBezTo>
                <a:lnTo>
                  <a:pt x="44094" y="130902"/>
                </a:lnTo>
                <a:close/>
              </a:path>
            </a:pathLst>
          </a:custGeom>
          <a:solidFill>
            <a:srgbClr val="00C950"/>
          </a:solidFill>
          <a:ln/>
        </p:spPr>
      </p:sp>
      <p:sp>
        <p:nvSpPr>
          <p:cNvPr id="44" name="Text 51">
            <a:extLst>
              <a:ext uri="{FF2B5EF4-FFF2-40B4-BE49-F238E27FC236}">
                <a16:creationId xmlns:a16="http://schemas.microsoft.com/office/drawing/2014/main" id="{9EE3D99D-2EF5-E8AA-1954-A54FDC4A0815}"/>
              </a:ext>
            </a:extLst>
          </p:cNvPr>
          <p:cNvSpPr/>
          <p:nvPr/>
        </p:nvSpPr>
        <p:spPr>
          <a:xfrm>
            <a:off x="589456" y="6009611"/>
            <a:ext cx="2104372" cy="169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800" b="1" dirty="0">
                <a:solidFill>
                  <a:srgbClr val="00823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Снижение </a:t>
            </a:r>
            <a:r>
              <a:rPr lang="en-US" sz="800" b="1" dirty="0" err="1">
                <a:solidFill>
                  <a:srgbClr val="00823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на</a:t>
            </a:r>
            <a:r>
              <a:rPr lang="en-US" sz="800" b="1" dirty="0">
                <a:solidFill>
                  <a:srgbClr val="00823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12,3%</a:t>
            </a:r>
            <a:endParaRPr lang="en-US" sz="800" dirty="0"/>
          </a:p>
        </p:txBody>
      </p:sp>
      <p:sp>
        <p:nvSpPr>
          <p:cNvPr id="47" name="Text 39">
            <a:extLst>
              <a:ext uri="{FF2B5EF4-FFF2-40B4-BE49-F238E27FC236}">
                <a16:creationId xmlns:a16="http://schemas.microsoft.com/office/drawing/2014/main" id="{E91D57E8-39FC-886A-E3AE-E64442D26128}"/>
              </a:ext>
            </a:extLst>
          </p:cNvPr>
          <p:cNvSpPr/>
          <p:nvPr/>
        </p:nvSpPr>
        <p:spPr>
          <a:xfrm>
            <a:off x="11743891" y="6506940"/>
            <a:ext cx="219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32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 2">
            <a:extLst>
              <a:ext uri="{FF2B5EF4-FFF2-40B4-BE49-F238E27FC236}">
                <a16:creationId xmlns:a16="http://schemas.microsoft.com/office/drawing/2014/main" id="{67B565B5-D4CF-4431-B892-51A69A51627B}"/>
              </a:ext>
            </a:extLst>
          </p:cNvPr>
          <p:cNvSpPr/>
          <p:nvPr/>
        </p:nvSpPr>
        <p:spPr>
          <a:xfrm>
            <a:off x="318805" y="114493"/>
            <a:ext cx="109632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b="1" kern="0" spc="53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РАЗДЕЛ 0</a:t>
            </a:r>
            <a:r>
              <a:rPr lang="ru-RU" sz="1000" b="1" kern="0" spc="53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4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Shape 40">
            <a:extLst>
              <a:ext uri="{FF2B5EF4-FFF2-40B4-BE49-F238E27FC236}">
                <a16:creationId xmlns:a16="http://schemas.microsoft.com/office/drawing/2014/main" id="{D32179A3-3372-40D1-9648-3D4A37C61982}"/>
              </a:ext>
            </a:extLst>
          </p:cNvPr>
          <p:cNvSpPr/>
          <p:nvPr/>
        </p:nvSpPr>
        <p:spPr>
          <a:xfrm>
            <a:off x="382287" y="6405311"/>
            <a:ext cx="100013" cy="133350"/>
          </a:xfrm>
          <a:custGeom>
            <a:avLst/>
            <a:gdLst/>
            <a:ahLst/>
            <a:cxnLst/>
            <a:rect l="l" t="t" r="r" b="b"/>
            <a:pathLst>
              <a:path w="100013" h="133350">
                <a:moveTo>
                  <a:pt x="16669" y="0"/>
                </a:moveTo>
                <a:cubicBezTo>
                  <a:pt x="7475" y="0"/>
                  <a:pt x="0" y="7475"/>
                  <a:pt x="0" y="16669"/>
                </a:cubicBezTo>
                <a:lnTo>
                  <a:pt x="0" y="116681"/>
                </a:lnTo>
                <a:cubicBezTo>
                  <a:pt x="0" y="125875"/>
                  <a:pt x="7475" y="133350"/>
                  <a:pt x="16669" y="133350"/>
                </a:cubicBezTo>
                <a:lnTo>
                  <a:pt x="83344" y="133350"/>
                </a:lnTo>
                <a:cubicBezTo>
                  <a:pt x="92538" y="133350"/>
                  <a:pt x="100013" y="125875"/>
                  <a:pt x="100013" y="116681"/>
                </a:cubicBezTo>
                <a:lnTo>
                  <a:pt x="100013" y="16669"/>
                </a:lnTo>
                <a:cubicBezTo>
                  <a:pt x="100013" y="7475"/>
                  <a:pt x="92538" y="0"/>
                  <a:pt x="83344" y="0"/>
                </a:cubicBezTo>
                <a:lnTo>
                  <a:pt x="16669" y="0"/>
                </a:lnTo>
                <a:close/>
                <a:moveTo>
                  <a:pt x="45839" y="91678"/>
                </a:moveTo>
                <a:lnTo>
                  <a:pt x="54173" y="91678"/>
                </a:lnTo>
                <a:cubicBezTo>
                  <a:pt x="58783" y="91678"/>
                  <a:pt x="62508" y="95403"/>
                  <a:pt x="62508" y="100013"/>
                </a:cubicBezTo>
                <a:lnTo>
                  <a:pt x="62508" y="120848"/>
                </a:lnTo>
                <a:lnTo>
                  <a:pt x="37505" y="120848"/>
                </a:lnTo>
                <a:lnTo>
                  <a:pt x="37505" y="100013"/>
                </a:lnTo>
                <a:cubicBezTo>
                  <a:pt x="37505" y="95403"/>
                  <a:pt x="41229" y="91678"/>
                  <a:pt x="45839" y="91678"/>
                </a:cubicBezTo>
                <a:close/>
                <a:moveTo>
                  <a:pt x="25003" y="29170"/>
                </a:moveTo>
                <a:cubicBezTo>
                  <a:pt x="25003" y="26878"/>
                  <a:pt x="26878" y="25003"/>
                  <a:pt x="29170" y="25003"/>
                </a:cubicBezTo>
                <a:lnTo>
                  <a:pt x="37505" y="25003"/>
                </a:lnTo>
                <a:cubicBezTo>
                  <a:pt x="39797" y="25003"/>
                  <a:pt x="41672" y="26878"/>
                  <a:pt x="41672" y="29170"/>
                </a:cubicBezTo>
                <a:lnTo>
                  <a:pt x="41672" y="37505"/>
                </a:lnTo>
                <a:cubicBezTo>
                  <a:pt x="41672" y="39797"/>
                  <a:pt x="39797" y="41672"/>
                  <a:pt x="37505" y="41672"/>
                </a:cubicBezTo>
                <a:lnTo>
                  <a:pt x="29170" y="41672"/>
                </a:lnTo>
                <a:cubicBezTo>
                  <a:pt x="26878" y="41672"/>
                  <a:pt x="25003" y="39797"/>
                  <a:pt x="25003" y="37505"/>
                </a:cubicBezTo>
                <a:lnTo>
                  <a:pt x="25003" y="29170"/>
                </a:lnTo>
                <a:close/>
                <a:moveTo>
                  <a:pt x="62508" y="25003"/>
                </a:moveTo>
                <a:lnTo>
                  <a:pt x="70842" y="25003"/>
                </a:lnTo>
                <a:cubicBezTo>
                  <a:pt x="73134" y="25003"/>
                  <a:pt x="75009" y="26878"/>
                  <a:pt x="75009" y="29170"/>
                </a:cubicBezTo>
                <a:lnTo>
                  <a:pt x="75009" y="37505"/>
                </a:lnTo>
                <a:cubicBezTo>
                  <a:pt x="75009" y="39797"/>
                  <a:pt x="73134" y="41672"/>
                  <a:pt x="70842" y="41672"/>
                </a:cubicBezTo>
                <a:lnTo>
                  <a:pt x="62508" y="41672"/>
                </a:lnTo>
                <a:cubicBezTo>
                  <a:pt x="60216" y="41672"/>
                  <a:pt x="58341" y="39797"/>
                  <a:pt x="58341" y="37505"/>
                </a:cubicBezTo>
                <a:lnTo>
                  <a:pt x="58341" y="29170"/>
                </a:lnTo>
                <a:cubicBezTo>
                  <a:pt x="58341" y="26878"/>
                  <a:pt x="60216" y="25003"/>
                  <a:pt x="62508" y="25003"/>
                </a:cubicBezTo>
                <a:close/>
                <a:moveTo>
                  <a:pt x="25003" y="62508"/>
                </a:moveTo>
                <a:cubicBezTo>
                  <a:pt x="25003" y="60216"/>
                  <a:pt x="26878" y="58341"/>
                  <a:pt x="29170" y="58341"/>
                </a:cubicBezTo>
                <a:lnTo>
                  <a:pt x="37505" y="58341"/>
                </a:lnTo>
                <a:cubicBezTo>
                  <a:pt x="39797" y="58341"/>
                  <a:pt x="41672" y="60216"/>
                  <a:pt x="41672" y="62508"/>
                </a:cubicBezTo>
                <a:lnTo>
                  <a:pt x="41672" y="70842"/>
                </a:lnTo>
                <a:cubicBezTo>
                  <a:pt x="41672" y="73134"/>
                  <a:pt x="39797" y="75009"/>
                  <a:pt x="37505" y="75009"/>
                </a:cubicBezTo>
                <a:lnTo>
                  <a:pt x="29170" y="75009"/>
                </a:lnTo>
                <a:cubicBezTo>
                  <a:pt x="26878" y="75009"/>
                  <a:pt x="25003" y="73134"/>
                  <a:pt x="25003" y="70842"/>
                </a:cubicBezTo>
                <a:lnTo>
                  <a:pt x="25003" y="62508"/>
                </a:lnTo>
                <a:close/>
                <a:moveTo>
                  <a:pt x="62508" y="58341"/>
                </a:moveTo>
                <a:lnTo>
                  <a:pt x="70842" y="58341"/>
                </a:lnTo>
                <a:cubicBezTo>
                  <a:pt x="73134" y="58341"/>
                  <a:pt x="75009" y="60216"/>
                  <a:pt x="75009" y="62508"/>
                </a:cubicBezTo>
                <a:lnTo>
                  <a:pt x="75009" y="70842"/>
                </a:lnTo>
                <a:cubicBezTo>
                  <a:pt x="75009" y="73134"/>
                  <a:pt x="73134" y="75009"/>
                  <a:pt x="70842" y="75009"/>
                </a:cubicBezTo>
                <a:lnTo>
                  <a:pt x="62508" y="75009"/>
                </a:lnTo>
                <a:cubicBezTo>
                  <a:pt x="60216" y="75009"/>
                  <a:pt x="58341" y="73134"/>
                  <a:pt x="58341" y="70842"/>
                </a:cubicBezTo>
                <a:lnTo>
                  <a:pt x="58341" y="62508"/>
                </a:lnTo>
                <a:cubicBezTo>
                  <a:pt x="58341" y="60216"/>
                  <a:pt x="60216" y="58341"/>
                  <a:pt x="62508" y="58341"/>
                </a:cubicBezTo>
                <a:close/>
              </a:path>
            </a:pathLst>
          </a:custGeom>
          <a:solidFill>
            <a:srgbClr val="2B6CB0"/>
          </a:solidFill>
          <a:ln/>
        </p:spPr>
      </p:sp>
      <p:sp>
        <p:nvSpPr>
          <p:cNvPr id="50" name="Text 41">
            <a:extLst>
              <a:ext uri="{FF2B5EF4-FFF2-40B4-BE49-F238E27FC236}">
                <a16:creationId xmlns:a16="http://schemas.microsoft.com/office/drawing/2014/main" id="{868F74B7-D85E-41F5-860B-CD8C94714350}"/>
              </a:ext>
            </a:extLst>
          </p:cNvPr>
          <p:cNvSpPr/>
          <p:nvPr/>
        </p:nvSpPr>
        <p:spPr>
          <a:xfrm>
            <a:off x="589456" y="6376736"/>
            <a:ext cx="828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АО «ГФСС»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4" name="Диаграмма 53">
            <a:extLst>
              <a:ext uri="{FF2B5EF4-FFF2-40B4-BE49-F238E27FC236}">
                <a16:creationId xmlns:a16="http://schemas.microsoft.com/office/drawing/2014/main" id="{66D059B0-2DBD-4A83-A638-8988B973B4E0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9803957" y="3163131"/>
          <a:ext cx="2207533" cy="16312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5" name="Диаграмма 54">
            <a:extLst>
              <a:ext uri="{FF2B5EF4-FFF2-40B4-BE49-F238E27FC236}">
                <a16:creationId xmlns:a16="http://schemas.microsoft.com/office/drawing/2014/main" id="{7260D14E-DB7E-4FF9-A1F5-F38384788C03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7467132" y="3179510"/>
          <a:ext cx="2439549" cy="14492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6" name="Динамика численности пенсионеров">
            <a:extLst>
              <a:ext uri="{FF2B5EF4-FFF2-40B4-BE49-F238E27FC236}">
                <a16:creationId xmlns:a16="http://schemas.microsoft.com/office/drawing/2014/main" id="{E12FBA54-27FD-48A0-8CF7-C8826CA416FC}"/>
              </a:ext>
            </a:extLst>
          </p:cNvPr>
          <p:cNvSpPr/>
          <p:nvPr/>
        </p:nvSpPr>
        <p:spPr>
          <a:xfrm>
            <a:off x="7436616" y="2962413"/>
            <a:ext cx="2470065" cy="286817"/>
          </a:xfrm>
          <a:prstGeom prst="roundRect">
            <a:avLst>
              <a:gd name="adj" fmla="val 29808"/>
            </a:avLst>
          </a:prstGeom>
          <a:noFill/>
          <a:ln w="12700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0282" tIns="40282" rIns="40282" bIns="40282" anchor="ctr"/>
          <a:lstStyle>
            <a:lvl1pPr>
              <a:defRPr sz="2500">
                <a:solidFill>
                  <a:srgbClr val="4F81BD"/>
                </a:solidFill>
                <a:latin typeface="Impact"/>
                <a:ea typeface="Impact"/>
                <a:cs typeface="Impact"/>
                <a:sym typeface="Impact"/>
              </a:defRPr>
            </a:lvl1pPr>
          </a:lstStyle>
          <a:p>
            <a:pPr marL="0" marR="0" lvl="0" indent="0" algn="ctr" defTabSz="463258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1" dirty="0">
                <a:solidFill>
                  <a:srgbClr val="1A355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Гендерная структура персонала, %</a:t>
            </a:r>
          </a:p>
        </p:txBody>
      </p:sp>
      <p:sp>
        <p:nvSpPr>
          <p:cNvPr id="57" name="Динамика численности пенсионеров">
            <a:extLst>
              <a:ext uri="{FF2B5EF4-FFF2-40B4-BE49-F238E27FC236}">
                <a16:creationId xmlns:a16="http://schemas.microsoft.com/office/drawing/2014/main" id="{87F0B509-D9C1-4613-8C33-845F693D4724}"/>
              </a:ext>
            </a:extLst>
          </p:cNvPr>
          <p:cNvSpPr/>
          <p:nvPr/>
        </p:nvSpPr>
        <p:spPr>
          <a:xfrm>
            <a:off x="9822809" y="2915091"/>
            <a:ext cx="2036138" cy="368690"/>
          </a:xfrm>
          <a:prstGeom prst="roundRect">
            <a:avLst>
              <a:gd name="adj" fmla="val 29808"/>
            </a:avLst>
          </a:prstGeom>
          <a:noFill/>
          <a:ln w="12700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0282" tIns="40282" rIns="40282" bIns="40282" anchor="ctr"/>
          <a:lstStyle>
            <a:lvl1pPr>
              <a:defRPr sz="2500">
                <a:solidFill>
                  <a:srgbClr val="4F81BD"/>
                </a:solidFill>
                <a:latin typeface="Impact"/>
                <a:ea typeface="Impact"/>
                <a:cs typeface="Impact"/>
                <a:sym typeface="Impact"/>
              </a:defRPr>
            </a:lvl1pPr>
          </a:lstStyle>
          <a:p>
            <a:pPr marL="0" marR="0" lvl="0" indent="0" algn="ctr" defTabSz="463258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b="1" dirty="0">
                <a:solidFill>
                  <a:srgbClr val="1A355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Структура персонала по возрасту, %</a:t>
            </a:r>
          </a:p>
        </p:txBody>
      </p:sp>
      <p:sp>
        <p:nvSpPr>
          <p:cNvPr id="73" name="Shape 47">
            <a:extLst>
              <a:ext uri="{FF2B5EF4-FFF2-40B4-BE49-F238E27FC236}">
                <a16:creationId xmlns:a16="http://schemas.microsoft.com/office/drawing/2014/main" id="{94654DE6-8A9F-4D84-8DBA-F1E2767F7CCB}"/>
              </a:ext>
            </a:extLst>
          </p:cNvPr>
          <p:cNvSpPr/>
          <p:nvPr/>
        </p:nvSpPr>
        <p:spPr>
          <a:xfrm>
            <a:off x="3871443" y="2979488"/>
            <a:ext cx="3319941" cy="1030232"/>
          </a:xfrm>
          <a:prstGeom prst="roundRect">
            <a:avLst>
              <a:gd name="adj" fmla="val 7921"/>
            </a:avLst>
          </a:prstGeom>
          <a:gradFill flip="none" rotWithShape="1">
            <a:gsLst>
              <a:gs pos="0">
                <a:srgbClr val="4299E1">
                  <a:alpha val="5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 w="12700">
            <a:solidFill>
              <a:srgbClr val="4299E1">
                <a:alpha val="10196"/>
              </a:srgbClr>
            </a:solidFill>
            <a:prstDash val="solid"/>
          </a:ln>
        </p:spPr>
      </p:sp>
      <p:sp>
        <p:nvSpPr>
          <p:cNvPr id="74" name="Text 48">
            <a:extLst>
              <a:ext uri="{FF2B5EF4-FFF2-40B4-BE49-F238E27FC236}">
                <a16:creationId xmlns:a16="http://schemas.microsoft.com/office/drawing/2014/main" id="{45137823-21D8-4AB0-B24E-61D23A5BFA76}"/>
              </a:ext>
            </a:extLst>
          </p:cNvPr>
          <p:cNvSpPr/>
          <p:nvPr/>
        </p:nvSpPr>
        <p:spPr>
          <a:xfrm>
            <a:off x="4680448" y="2976474"/>
            <a:ext cx="156879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ru-RU" sz="8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  <a:sym typeface="Impact"/>
              </a:rPr>
              <a:t>Средний возраст работников</a:t>
            </a:r>
          </a:p>
        </p:txBody>
      </p:sp>
      <p:sp>
        <p:nvSpPr>
          <p:cNvPr id="75" name="Text 49">
            <a:extLst>
              <a:ext uri="{FF2B5EF4-FFF2-40B4-BE49-F238E27FC236}">
                <a16:creationId xmlns:a16="http://schemas.microsoft.com/office/drawing/2014/main" id="{25F1DD70-77B0-498F-9623-F02ABB42D9CE}"/>
              </a:ext>
            </a:extLst>
          </p:cNvPr>
          <p:cNvSpPr/>
          <p:nvPr/>
        </p:nvSpPr>
        <p:spPr>
          <a:xfrm>
            <a:off x="3809014" y="3340228"/>
            <a:ext cx="1847357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dirty="0">
                <a:solidFill>
                  <a:srgbClr val="1A35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Центральный аппарат</a:t>
            </a:r>
            <a:endParaRPr lang="en-US" sz="1600" dirty="0">
              <a:solidFill>
                <a:srgbClr val="1A355D"/>
              </a:solidFill>
            </a:endParaRPr>
          </a:p>
        </p:txBody>
      </p:sp>
      <p:sp>
        <p:nvSpPr>
          <p:cNvPr id="76" name="Text 50">
            <a:extLst>
              <a:ext uri="{FF2B5EF4-FFF2-40B4-BE49-F238E27FC236}">
                <a16:creationId xmlns:a16="http://schemas.microsoft.com/office/drawing/2014/main" id="{A7ED5AE8-650D-4796-8E5F-972814DF7A02}"/>
              </a:ext>
            </a:extLst>
          </p:cNvPr>
          <p:cNvSpPr/>
          <p:nvPr/>
        </p:nvSpPr>
        <p:spPr>
          <a:xfrm>
            <a:off x="4091339" y="3534199"/>
            <a:ext cx="1335771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rgbClr val="4299E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43 года</a:t>
            </a:r>
            <a:endParaRPr lang="en-US" sz="1400" dirty="0"/>
          </a:p>
        </p:txBody>
      </p:sp>
      <p:sp>
        <p:nvSpPr>
          <p:cNvPr id="77" name="Text 51">
            <a:extLst>
              <a:ext uri="{FF2B5EF4-FFF2-40B4-BE49-F238E27FC236}">
                <a16:creationId xmlns:a16="http://schemas.microsoft.com/office/drawing/2014/main" id="{22D9C44F-A32A-4418-9C5B-F33770DBD8FA}"/>
              </a:ext>
            </a:extLst>
          </p:cNvPr>
          <p:cNvSpPr/>
          <p:nvPr/>
        </p:nvSpPr>
        <p:spPr>
          <a:xfrm>
            <a:off x="4903380" y="3350041"/>
            <a:ext cx="25241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dirty="0">
                <a:solidFill>
                  <a:srgbClr val="1A35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Филиалы</a:t>
            </a:r>
            <a:endParaRPr lang="en-US" sz="1600" dirty="0">
              <a:solidFill>
                <a:srgbClr val="1A355D"/>
              </a:solidFill>
            </a:endParaRPr>
          </a:p>
        </p:txBody>
      </p:sp>
      <p:sp>
        <p:nvSpPr>
          <p:cNvPr id="78" name="Text 52">
            <a:extLst>
              <a:ext uri="{FF2B5EF4-FFF2-40B4-BE49-F238E27FC236}">
                <a16:creationId xmlns:a16="http://schemas.microsoft.com/office/drawing/2014/main" id="{2D577E7B-D39C-4B0B-A791-9E76ADE3ECB3}"/>
              </a:ext>
            </a:extLst>
          </p:cNvPr>
          <p:cNvSpPr/>
          <p:nvPr/>
        </p:nvSpPr>
        <p:spPr>
          <a:xfrm>
            <a:off x="5342865" y="3556863"/>
            <a:ext cx="1670857" cy="26670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rgbClr val="4299E1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28 лет</a:t>
            </a:r>
            <a:endParaRPr lang="en-US" sz="1400" dirty="0"/>
          </a:p>
        </p:txBody>
      </p:sp>
      <p:sp>
        <p:nvSpPr>
          <p:cNvPr id="79" name="Shape 47">
            <a:extLst>
              <a:ext uri="{FF2B5EF4-FFF2-40B4-BE49-F238E27FC236}">
                <a16:creationId xmlns:a16="http://schemas.microsoft.com/office/drawing/2014/main" id="{4546E19B-EBD2-401B-ADF4-8374E02A2225}"/>
              </a:ext>
            </a:extLst>
          </p:cNvPr>
          <p:cNvSpPr/>
          <p:nvPr/>
        </p:nvSpPr>
        <p:spPr>
          <a:xfrm>
            <a:off x="7394899" y="2978389"/>
            <a:ext cx="4616590" cy="1491302"/>
          </a:xfrm>
          <a:prstGeom prst="roundRect">
            <a:avLst>
              <a:gd name="adj" fmla="val 7921"/>
            </a:avLst>
          </a:prstGeom>
          <a:gradFill flip="none" rotWithShape="1">
            <a:gsLst>
              <a:gs pos="0">
                <a:srgbClr val="4299E1">
                  <a:alpha val="5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 w="12700">
            <a:solidFill>
              <a:srgbClr val="4299E1">
                <a:alpha val="10196"/>
              </a:srgbClr>
            </a:solidFill>
            <a:prstDash val="solid"/>
          </a:ln>
        </p:spPr>
        <p:txBody>
          <a:bodyPr/>
          <a:lstStyle/>
          <a:p>
            <a:endParaRPr lang="ru-KZ" dirty="0"/>
          </a:p>
        </p:txBody>
      </p:sp>
      <p:sp>
        <p:nvSpPr>
          <p:cNvPr id="80" name="Shape 47">
            <a:extLst>
              <a:ext uri="{FF2B5EF4-FFF2-40B4-BE49-F238E27FC236}">
                <a16:creationId xmlns:a16="http://schemas.microsoft.com/office/drawing/2014/main" id="{71422DA1-E0DD-4069-B5BF-9C11D7F98499}"/>
              </a:ext>
            </a:extLst>
          </p:cNvPr>
          <p:cNvSpPr/>
          <p:nvPr/>
        </p:nvSpPr>
        <p:spPr>
          <a:xfrm>
            <a:off x="7407842" y="4561232"/>
            <a:ext cx="4603647" cy="1796976"/>
          </a:xfrm>
          <a:prstGeom prst="roundRect">
            <a:avLst>
              <a:gd name="adj" fmla="val 7921"/>
            </a:avLst>
          </a:prstGeom>
          <a:gradFill flip="none" rotWithShape="1">
            <a:gsLst>
              <a:gs pos="0">
                <a:srgbClr val="4299E1">
                  <a:alpha val="5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 w="12700">
            <a:solidFill>
              <a:srgbClr val="4299E1">
                <a:alpha val="10196"/>
              </a:srgbClr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36516210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>
            <a:extLst>
              <a:ext uri="{FF2B5EF4-FFF2-40B4-BE49-F238E27FC236}">
                <a16:creationId xmlns:a16="http://schemas.microsoft.com/office/drawing/2014/main" id="{90ED73F4-273D-7F53-2CC4-9060CEA2E5DC}"/>
              </a:ext>
            </a:extLst>
          </p:cNvPr>
          <p:cNvSpPr/>
          <p:nvPr/>
        </p:nvSpPr>
        <p:spPr>
          <a:xfrm>
            <a:off x="359911" y="485448"/>
            <a:ext cx="377907" cy="431894"/>
          </a:xfrm>
          <a:prstGeom prst="roundRect">
            <a:avLst>
              <a:gd name="adj" fmla="val 28571"/>
            </a:avLst>
          </a:prstGeom>
          <a:gradFill flip="none" rotWithShape="1">
            <a:gsLst>
              <a:gs pos="0">
                <a:srgbClr val="1A365D"/>
              </a:gs>
              <a:gs pos="100000">
                <a:srgbClr val="2B6CB0"/>
              </a:gs>
            </a:gsLst>
            <a:lin ang="2700000" scaled="1"/>
          </a:gradFill>
          <a:ln/>
          <a:effectLst>
            <a:outerShdw blurRad="134967" dist="89978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8" name="Shape 1">
            <a:extLst>
              <a:ext uri="{FF2B5EF4-FFF2-40B4-BE49-F238E27FC236}">
                <a16:creationId xmlns:a16="http://schemas.microsoft.com/office/drawing/2014/main" id="{00F1F95D-9F7A-513C-2143-5E596905C24D}"/>
              </a:ext>
            </a:extLst>
          </p:cNvPr>
          <p:cNvSpPr/>
          <p:nvPr/>
        </p:nvSpPr>
        <p:spPr>
          <a:xfrm>
            <a:off x="457130" y="611417"/>
            <a:ext cx="179956" cy="179956"/>
          </a:xfrm>
          <a:custGeom>
            <a:avLst/>
            <a:gdLst/>
            <a:ahLst/>
            <a:cxnLst/>
            <a:rect l="l" t="t" r="r" b="b"/>
            <a:pathLst>
              <a:path w="179956" h="179956">
                <a:moveTo>
                  <a:pt x="67483" y="22494"/>
                </a:moveTo>
                <a:cubicBezTo>
                  <a:pt x="67483" y="16273"/>
                  <a:pt x="72510" y="11247"/>
                  <a:pt x="78731" y="11247"/>
                </a:cubicBezTo>
                <a:lnTo>
                  <a:pt x="101225" y="11247"/>
                </a:lnTo>
                <a:cubicBezTo>
                  <a:pt x="107446" y="11247"/>
                  <a:pt x="112472" y="16273"/>
                  <a:pt x="112472" y="22494"/>
                </a:cubicBezTo>
                <a:lnTo>
                  <a:pt x="112472" y="44989"/>
                </a:lnTo>
                <a:cubicBezTo>
                  <a:pt x="112472" y="51210"/>
                  <a:pt x="107446" y="56236"/>
                  <a:pt x="101225" y="56236"/>
                </a:cubicBezTo>
                <a:lnTo>
                  <a:pt x="98413" y="56236"/>
                </a:lnTo>
                <a:lnTo>
                  <a:pt x="98413" y="78731"/>
                </a:lnTo>
                <a:lnTo>
                  <a:pt x="140590" y="78731"/>
                </a:lnTo>
                <a:cubicBezTo>
                  <a:pt x="154579" y="78731"/>
                  <a:pt x="165897" y="90048"/>
                  <a:pt x="165897" y="104037"/>
                </a:cubicBezTo>
                <a:lnTo>
                  <a:pt x="165897" y="123720"/>
                </a:lnTo>
                <a:lnTo>
                  <a:pt x="168708" y="123720"/>
                </a:lnTo>
                <a:cubicBezTo>
                  <a:pt x="174930" y="123720"/>
                  <a:pt x="179956" y="128746"/>
                  <a:pt x="179956" y="134967"/>
                </a:cubicBezTo>
                <a:lnTo>
                  <a:pt x="179956" y="157461"/>
                </a:lnTo>
                <a:cubicBezTo>
                  <a:pt x="179956" y="163682"/>
                  <a:pt x="174930" y="168708"/>
                  <a:pt x="168708" y="168708"/>
                </a:cubicBezTo>
                <a:lnTo>
                  <a:pt x="146214" y="168708"/>
                </a:lnTo>
                <a:cubicBezTo>
                  <a:pt x="139993" y="168708"/>
                  <a:pt x="134967" y="163682"/>
                  <a:pt x="134967" y="157461"/>
                </a:cubicBezTo>
                <a:lnTo>
                  <a:pt x="134967" y="134967"/>
                </a:lnTo>
                <a:cubicBezTo>
                  <a:pt x="134967" y="128746"/>
                  <a:pt x="139993" y="123720"/>
                  <a:pt x="146214" y="123720"/>
                </a:cubicBezTo>
                <a:lnTo>
                  <a:pt x="149026" y="123720"/>
                </a:lnTo>
                <a:lnTo>
                  <a:pt x="149026" y="104037"/>
                </a:lnTo>
                <a:cubicBezTo>
                  <a:pt x="149026" y="99362"/>
                  <a:pt x="145265" y="95601"/>
                  <a:pt x="140590" y="95601"/>
                </a:cubicBezTo>
                <a:lnTo>
                  <a:pt x="98413" y="95601"/>
                </a:lnTo>
                <a:lnTo>
                  <a:pt x="98413" y="123720"/>
                </a:lnTo>
                <a:lnTo>
                  <a:pt x="101225" y="123720"/>
                </a:lnTo>
                <a:cubicBezTo>
                  <a:pt x="107446" y="123720"/>
                  <a:pt x="112472" y="128746"/>
                  <a:pt x="112472" y="134967"/>
                </a:cubicBezTo>
                <a:lnTo>
                  <a:pt x="112472" y="157461"/>
                </a:lnTo>
                <a:cubicBezTo>
                  <a:pt x="112472" y="163682"/>
                  <a:pt x="107446" y="168708"/>
                  <a:pt x="101225" y="168708"/>
                </a:cubicBezTo>
                <a:lnTo>
                  <a:pt x="78731" y="168708"/>
                </a:lnTo>
                <a:cubicBezTo>
                  <a:pt x="72510" y="168708"/>
                  <a:pt x="67483" y="163682"/>
                  <a:pt x="67483" y="157461"/>
                </a:cubicBezTo>
                <a:lnTo>
                  <a:pt x="67483" y="134967"/>
                </a:lnTo>
                <a:cubicBezTo>
                  <a:pt x="67483" y="128746"/>
                  <a:pt x="72510" y="123720"/>
                  <a:pt x="78731" y="123720"/>
                </a:cubicBezTo>
                <a:lnTo>
                  <a:pt x="81542" y="123720"/>
                </a:lnTo>
                <a:lnTo>
                  <a:pt x="81542" y="95601"/>
                </a:lnTo>
                <a:lnTo>
                  <a:pt x="39365" y="95601"/>
                </a:lnTo>
                <a:cubicBezTo>
                  <a:pt x="34691" y="95601"/>
                  <a:pt x="30930" y="99362"/>
                  <a:pt x="30930" y="104037"/>
                </a:cubicBezTo>
                <a:lnTo>
                  <a:pt x="30930" y="123720"/>
                </a:lnTo>
                <a:lnTo>
                  <a:pt x="33742" y="123720"/>
                </a:lnTo>
                <a:cubicBezTo>
                  <a:pt x="39963" y="123720"/>
                  <a:pt x="44989" y="128746"/>
                  <a:pt x="44989" y="134967"/>
                </a:cubicBezTo>
                <a:lnTo>
                  <a:pt x="44989" y="157461"/>
                </a:lnTo>
                <a:cubicBezTo>
                  <a:pt x="44989" y="163682"/>
                  <a:pt x="39963" y="168708"/>
                  <a:pt x="33742" y="168708"/>
                </a:cubicBezTo>
                <a:lnTo>
                  <a:pt x="11247" y="168708"/>
                </a:lnTo>
                <a:cubicBezTo>
                  <a:pt x="5026" y="168708"/>
                  <a:pt x="0" y="163682"/>
                  <a:pt x="0" y="157461"/>
                </a:cubicBezTo>
                <a:lnTo>
                  <a:pt x="0" y="134967"/>
                </a:lnTo>
                <a:cubicBezTo>
                  <a:pt x="0" y="128746"/>
                  <a:pt x="5026" y="123720"/>
                  <a:pt x="11247" y="123720"/>
                </a:cubicBezTo>
                <a:lnTo>
                  <a:pt x="14059" y="123720"/>
                </a:lnTo>
                <a:lnTo>
                  <a:pt x="14059" y="104037"/>
                </a:lnTo>
                <a:cubicBezTo>
                  <a:pt x="14059" y="90048"/>
                  <a:pt x="25377" y="78731"/>
                  <a:pt x="39365" y="78731"/>
                </a:cubicBezTo>
                <a:lnTo>
                  <a:pt x="81542" y="78731"/>
                </a:lnTo>
                <a:lnTo>
                  <a:pt x="81542" y="56236"/>
                </a:lnTo>
                <a:lnTo>
                  <a:pt x="78731" y="56236"/>
                </a:lnTo>
                <a:cubicBezTo>
                  <a:pt x="72510" y="56236"/>
                  <a:pt x="67483" y="51210"/>
                  <a:pt x="67483" y="44989"/>
                </a:cubicBezTo>
                <a:lnTo>
                  <a:pt x="67483" y="22494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1" name="Text 3">
            <a:extLst>
              <a:ext uri="{FF2B5EF4-FFF2-40B4-BE49-F238E27FC236}">
                <a16:creationId xmlns:a16="http://schemas.microsoft.com/office/drawing/2014/main" id="{A3AC6162-A425-1BD8-DED5-54E8ABD3FC5D}"/>
              </a:ext>
            </a:extLst>
          </p:cNvPr>
          <p:cNvSpPr/>
          <p:nvPr/>
        </p:nvSpPr>
        <p:spPr>
          <a:xfrm>
            <a:off x="835037" y="381419"/>
            <a:ext cx="11148257" cy="7198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УСТОЙЧИВЫМ РАЗВИТИЕМ</a:t>
            </a:r>
          </a:p>
          <a:p>
            <a:pPr>
              <a:lnSpc>
                <a:spcPct val="90000"/>
              </a:lnSpc>
            </a:pPr>
            <a:r>
              <a:rPr lang="ru-RU" sz="20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>
                <a:solidFill>
                  <a:srgbClr val="4299E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04-4 </a:t>
            </a:r>
            <a:r>
              <a:rPr lang="ru-RU" sz="20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КОРПОРАТИВНОЕ УПРАВЛЕНИЕ. СТРУКТУРА</a:t>
            </a:r>
            <a:r>
              <a:rPr lang="en-US" sz="20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</a:t>
            </a:r>
            <a:r>
              <a:rPr lang="ru-RU" sz="20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УПРАВЛЕНИЯ - СОВЕТ ДИРЕКТОРОВ </a:t>
            </a:r>
            <a:endParaRPr lang="en-US" sz="2000" dirty="0"/>
          </a:p>
        </p:txBody>
      </p:sp>
      <p:sp>
        <p:nvSpPr>
          <p:cNvPr id="12" name="Shape 4">
            <a:extLst>
              <a:ext uri="{FF2B5EF4-FFF2-40B4-BE49-F238E27FC236}">
                <a16:creationId xmlns:a16="http://schemas.microsoft.com/office/drawing/2014/main" id="{5A6B07F5-3B98-EC4B-F5C2-5F2E144B5861}"/>
              </a:ext>
            </a:extLst>
          </p:cNvPr>
          <p:cNvSpPr/>
          <p:nvPr/>
        </p:nvSpPr>
        <p:spPr>
          <a:xfrm>
            <a:off x="359911" y="1107702"/>
            <a:ext cx="863787" cy="35991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4299E1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22" name="Text 2">
            <a:extLst>
              <a:ext uri="{FF2B5EF4-FFF2-40B4-BE49-F238E27FC236}">
                <a16:creationId xmlns:a16="http://schemas.microsoft.com/office/drawing/2014/main" id="{2E9C10F3-5F07-4DC5-8E24-B5089639BD29}"/>
              </a:ext>
            </a:extLst>
          </p:cNvPr>
          <p:cNvSpPr/>
          <p:nvPr/>
        </p:nvSpPr>
        <p:spPr>
          <a:xfrm>
            <a:off x="408903" y="198957"/>
            <a:ext cx="109632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b="1" kern="0" spc="53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РАЗДЕЛ 0</a:t>
            </a:r>
            <a:r>
              <a:rPr lang="ru-RU" sz="1000" b="1" kern="0" spc="53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4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Shape 45">
            <a:extLst>
              <a:ext uri="{FF2B5EF4-FFF2-40B4-BE49-F238E27FC236}">
                <a16:creationId xmlns:a16="http://schemas.microsoft.com/office/drawing/2014/main" id="{F184E982-C4E0-49D8-9861-0C9B66EECA60}"/>
              </a:ext>
            </a:extLst>
          </p:cNvPr>
          <p:cNvSpPr/>
          <p:nvPr/>
        </p:nvSpPr>
        <p:spPr>
          <a:xfrm>
            <a:off x="365092" y="6550801"/>
            <a:ext cx="87622" cy="116830"/>
          </a:xfrm>
          <a:custGeom>
            <a:avLst/>
            <a:gdLst/>
            <a:ahLst/>
            <a:cxnLst/>
            <a:rect l="l" t="t" r="r" b="b"/>
            <a:pathLst>
              <a:path w="87622" h="116830">
                <a:moveTo>
                  <a:pt x="14604" y="0"/>
                </a:moveTo>
                <a:cubicBezTo>
                  <a:pt x="6549" y="0"/>
                  <a:pt x="0" y="6549"/>
                  <a:pt x="0" y="14604"/>
                </a:cubicBezTo>
                <a:lnTo>
                  <a:pt x="0" y="102226"/>
                </a:lnTo>
                <a:cubicBezTo>
                  <a:pt x="0" y="110281"/>
                  <a:pt x="6549" y="116830"/>
                  <a:pt x="14604" y="116830"/>
                </a:cubicBezTo>
                <a:lnTo>
                  <a:pt x="73018" y="116830"/>
                </a:lnTo>
                <a:cubicBezTo>
                  <a:pt x="81073" y="116830"/>
                  <a:pt x="87622" y="110281"/>
                  <a:pt x="87622" y="102226"/>
                </a:cubicBezTo>
                <a:lnTo>
                  <a:pt x="87622" y="14604"/>
                </a:lnTo>
                <a:cubicBezTo>
                  <a:pt x="87622" y="6549"/>
                  <a:pt x="81073" y="0"/>
                  <a:pt x="73018" y="0"/>
                </a:cubicBezTo>
                <a:lnTo>
                  <a:pt x="14604" y="0"/>
                </a:lnTo>
                <a:close/>
                <a:moveTo>
                  <a:pt x="40160" y="80320"/>
                </a:moveTo>
                <a:lnTo>
                  <a:pt x="47462" y="80320"/>
                </a:lnTo>
                <a:cubicBezTo>
                  <a:pt x="51501" y="80320"/>
                  <a:pt x="54764" y="83583"/>
                  <a:pt x="54764" y="87622"/>
                </a:cubicBezTo>
                <a:lnTo>
                  <a:pt x="54764" y="105877"/>
                </a:lnTo>
                <a:lnTo>
                  <a:pt x="32858" y="105877"/>
                </a:lnTo>
                <a:lnTo>
                  <a:pt x="32858" y="87622"/>
                </a:lnTo>
                <a:cubicBezTo>
                  <a:pt x="32858" y="83583"/>
                  <a:pt x="36121" y="80320"/>
                  <a:pt x="40160" y="80320"/>
                </a:cubicBezTo>
                <a:close/>
                <a:moveTo>
                  <a:pt x="21906" y="25556"/>
                </a:moveTo>
                <a:cubicBezTo>
                  <a:pt x="21906" y="23548"/>
                  <a:pt x="23548" y="21906"/>
                  <a:pt x="25556" y="21906"/>
                </a:cubicBezTo>
                <a:lnTo>
                  <a:pt x="32858" y="21906"/>
                </a:lnTo>
                <a:cubicBezTo>
                  <a:pt x="34866" y="21906"/>
                  <a:pt x="36509" y="23548"/>
                  <a:pt x="36509" y="25556"/>
                </a:cubicBezTo>
                <a:lnTo>
                  <a:pt x="36509" y="32858"/>
                </a:lnTo>
                <a:cubicBezTo>
                  <a:pt x="36509" y="34866"/>
                  <a:pt x="34866" y="36509"/>
                  <a:pt x="32858" y="36509"/>
                </a:cubicBezTo>
                <a:lnTo>
                  <a:pt x="25556" y="36509"/>
                </a:lnTo>
                <a:cubicBezTo>
                  <a:pt x="23548" y="36509"/>
                  <a:pt x="21906" y="34866"/>
                  <a:pt x="21906" y="32858"/>
                </a:cubicBezTo>
                <a:lnTo>
                  <a:pt x="21906" y="25556"/>
                </a:lnTo>
                <a:close/>
                <a:moveTo>
                  <a:pt x="54764" y="21906"/>
                </a:moveTo>
                <a:lnTo>
                  <a:pt x="62066" y="21906"/>
                </a:lnTo>
                <a:cubicBezTo>
                  <a:pt x="64074" y="21906"/>
                  <a:pt x="65717" y="23548"/>
                  <a:pt x="65717" y="25556"/>
                </a:cubicBezTo>
                <a:lnTo>
                  <a:pt x="65717" y="32858"/>
                </a:lnTo>
                <a:cubicBezTo>
                  <a:pt x="65717" y="34866"/>
                  <a:pt x="64074" y="36509"/>
                  <a:pt x="62066" y="36509"/>
                </a:cubicBezTo>
                <a:lnTo>
                  <a:pt x="54764" y="36509"/>
                </a:lnTo>
                <a:cubicBezTo>
                  <a:pt x="52756" y="36509"/>
                  <a:pt x="51113" y="34866"/>
                  <a:pt x="51113" y="32858"/>
                </a:cubicBezTo>
                <a:lnTo>
                  <a:pt x="51113" y="25556"/>
                </a:lnTo>
                <a:cubicBezTo>
                  <a:pt x="51113" y="23548"/>
                  <a:pt x="52756" y="21906"/>
                  <a:pt x="54764" y="21906"/>
                </a:cubicBezTo>
                <a:close/>
                <a:moveTo>
                  <a:pt x="21906" y="54764"/>
                </a:moveTo>
                <a:cubicBezTo>
                  <a:pt x="21906" y="52756"/>
                  <a:pt x="23548" y="51113"/>
                  <a:pt x="25556" y="51113"/>
                </a:cubicBezTo>
                <a:lnTo>
                  <a:pt x="32858" y="51113"/>
                </a:lnTo>
                <a:cubicBezTo>
                  <a:pt x="34866" y="51113"/>
                  <a:pt x="36509" y="52756"/>
                  <a:pt x="36509" y="54764"/>
                </a:cubicBezTo>
                <a:lnTo>
                  <a:pt x="36509" y="62066"/>
                </a:lnTo>
                <a:cubicBezTo>
                  <a:pt x="36509" y="64074"/>
                  <a:pt x="34866" y="65717"/>
                  <a:pt x="32858" y="65717"/>
                </a:cubicBezTo>
                <a:lnTo>
                  <a:pt x="25556" y="65717"/>
                </a:lnTo>
                <a:cubicBezTo>
                  <a:pt x="23548" y="65717"/>
                  <a:pt x="21906" y="64074"/>
                  <a:pt x="21906" y="62066"/>
                </a:cubicBezTo>
                <a:lnTo>
                  <a:pt x="21906" y="54764"/>
                </a:lnTo>
                <a:close/>
                <a:moveTo>
                  <a:pt x="54764" y="51113"/>
                </a:moveTo>
                <a:lnTo>
                  <a:pt x="62066" y="51113"/>
                </a:lnTo>
                <a:cubicBezTo>
                  <a:pt x="64074" y="51113"/>
                  <a:pt x="65717" y="52756"/>
                  <a:pt x="65717" y="54764"/>
                </a:cubicBezTo>
                <a:lnTo>
                  <a:pt x="65717" y="62066"/>
                </a:lnTo>
                <a:cubicBezTo>
                  <a:pt x="65717" y="64074"/>
                  <a:pt x="64074" y="65717"/>
                  <a:pt x="62066" y="65717"/>
                </a:cubicBezTo>
                <a:lnTo>
                  <a:pt x="54764" y="65717"/>
                </a:lnTo>
                <a:cubicBezTo>
                  <a:pt x="52756" y="65717"/>
                  <a:pt x="51113" y="64074"/>
                  <a:pt x="51113" y="62066"/>
                </a:cubicBezTo>
                <a:lnTo>
                  <a:pt x="51113" y="54764"/>
                </a:lnTo>
                <a:cubicBezTo>
                  <a:pt x="51113" y="52756"/>
                  <a:pt x="52756" y="51113"/>
                  <a:pt x="54764" y="51113"/>
                </a:cubicBezTo>
                <a:close/>
              </a:path>
            </a:pathLst>
          </a:custGeom>
          <a:solidFill>
            <a:srgbClr val="2B6CB0"/>
          </a:solidFill>
          <a:ln/>
        </p:spPr>
      </p:sp>
      <p:sp>
        <p:nvSpPr>
          <p:cNvPr id="29" name="Text 46">
            <a:extLst>
              <a:ext uri="{FF2B5EF4-FFF2-40B4-BE49-F238E27FC236}">
                <a16:creationId xmlns:a16="http://schemas.microsoft.com/office/drawing/2014/main" id="{2F67A2A7-874B-4C44-94BC-98647475F967}"/>
              </a:ext>
            </a:extLst>
          </p:cNvPr>
          <p:cNvSpPr/>
          <p:nvPr/>
        </p:nvSpPr>
        <p:spPr>
          <a:xfrm>
            <a:off x="546595" y="6525766"/>
            <a:ext cx="726012" cy="166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АО «ГФСС»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 47">
            <a:extLst>
              <a:ext uri="{FF2B5EF4-FFF2-40B4-BE49-F238E27FC236}">
                <a16:creationId xmlns:a16="http://schemas.microsoft.com/office/drawing/2014/main" id="{BB090DD6-B44A-4B67-9530-E446820FC5AD}"/>
              </a:ext>
            </a:extLst>
          </p:cNvPr>
          <p:cNvSpPr/>
          <p:nvPr/>
        </p:nvSpPr>
        <p:spPr>
          <a:xfrm>
            <a:off x="11722009" y="6525766"/>
            <a:ext cx="200279" cy="166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33</a:t>
            </a:r>
            <a:endParaRPr lang="en-US" sz="1000" dirty="0">
              <a:solidFill>
                <a:srgbClr val="2B6CB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Shape 5">
            <a:extLst>
              <a:ext uri="{FF2B5EF4-FFF2-40B4-BE49-F238E27FC236}">
                <a16:creationId xmlns:a16="http://schemas.microsoft.com/office/drawing/2014/main" id="{FE693AE5-A6A3-4112-9A56-4304F7A98190}"/>
              </a:ext>
            </a:extLst>
          </p:cNvPr>
          <p:cNvSpPr/>
          <p:nvPr/>
        </p:nvSpPr>
        <p:spPr>
          <a:xfrm>
            <a:off x="432878" y="1394232"/>
            <a:ext cx="5991746" cy="5046357"/>
          </a:xfrm>
          <a:prstGeom prst="roundRect">
            <a:avLst>
              <a:gd name="adj" fmla="val 5357"/>
            </a:avLst>
          </a:prstGeom>
          <a:solidFill>
            <a:srgbClr val="FFFFFF"/>
          </a:solidFill>
          <a:ln/>
          <a:effectLst>
            <a:outerShdw blurRad="57150" dist="3810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33" name="Shape 48">
            <a:extLst>
              <a:ext uri="{FF2B5EF4-FFF2-40B4-BE49-F238E27FC236}">
                <a16:creationId xmlns:a16="http://schemas.microsoft.com/office/drawing/2014/main" id="{B587B8EE-4E5C-4A4D-9254-8B349F8F27B3}"/>
              </a:ext>
            </a:extLst>
          </p:cNvPr>
          <p:cNvSpPr/>
          <p:nvPr/>
        </p:nvSpPr>
        <p:spPr>
          <a:xfrm>
            <a:off x="531673" y="1482244"/>
            <a:ext cx="324983" cy="370852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85725" y="0"/>
                </a:moveTo>
                <a:cubicBezTo>
                  <a:pt x="87265" y="0"/>
                  <a:pt x="88806" y="335"/>
                  <a:pt x="90212" y="971"/>
                </a:cubicBezTo>
                <a:lnTo>
                  <a:pt x="153300" y="27727"/>
                </a:lnTo>
                <a:cubicBezTo>
                  <a:pt x="160667" y="30841"/>
                  <a:pt x="166159" y="38107"/>
                  <a:pt x="166126" y="46881"/>
                </a:cubicBezTo>
                <a:cubicBezTo>
                  <a:pt x="165958" y="80099"/>
                  <a:pt x="152296" y="140877"/>
                  <a:pt x="94599" y="168503"/>
                </a:cubicBezTo>
                <a:cubicBezTo>
                  <a:pt x="89007" y="171182"/>
                  <a:pt x="82510" y="171182"/>
                  <a:pt x="76918" y="168503"/>
                </a:cubicBezTo>
                <a:cubicBezTo>
                  <a:pt x="19188" y="140877"/>
                  <a:pt x="5559" y="80099"/>
                  <a:pt x="5391" y="46881"/>
                </a:cubicBezTo>
                <a:cubicBezTo>
                  <a:pt x="5358" y="38107"/>
                  <a:pt x="10850" y="30841"/>
                  <a:pt x="18217" y="27727"/>
                </a:cubicBezTo>
                <a:lnTo>
                  <a:pt x="81271" y="971"/>
                </a:lnTo>
                <a:cubicBezTo>
                  <a:pt x="82678" y="335"/>
                  <a:pt x="84185" y="0"/>
                  <a:pt x="85725" y="0"/>
                </a:cubicBezTo>
                <a:close/>
                <a:moveTo>
                  <a:pt x="85725" y="22369"/>
                </a:moveTo>
                <a:lnTo>
                  <a:pt x="85725" y="148981"/>
                </a:lnTo>
                <a:cubicBezTo>
                  <a:pt x="131936" y="126612"/>
                  <a:pt x="144360" y="77052"/>
                  <a:pt x="144661" y="47383"/>
                </a:cubicBezTo>
                <a:lnTo>
                  <a:pt x="85725" y="22402"/>
                </a:lnTo>
                <a:lnTo>
                  <a:pt x="85725" y="22402"/>
                </a:ln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34" name="Text 49">
            <a:extLst>
              <a:ext uri="{FF2B5EF4-FFF2-40B4-BE49-F238E27FC236}">
                <a16:creationId xmlns:a16="http://schemas.microsoft.com/office/drawing/2014/main" id="{3ED27B68-A88F-4680-816D-E13E7FF7F0A2}"/>
              </a:ext>
            </a:extLst>
          </p:cNvPr>
          <p:cNvSpPr/>
          <p:nvPr/>
        </p:nvSpPr>
        <p:spPr>
          <a:xfrm>
            <a:off x="1008556" y="1482244"/>
            <a:ext cx="5133043" cy="46400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just"/>
            <a:r>
              <a:rPr lang="ru-RU" sz="1400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В структуру УПРАВЛЕНИЯ ФОНДА входят органы                      (п. 29 Устава):</a:t>
            </a:r>
          </a:p>
          <a:p>
            <a:pPr algn="just"/>
            <a:endParaRPr lang="ru-RU" sz="400" b="1" dirty="0">
              <a:solidFill>
                <a:srgbClr val="1A365D"/>
              </a:solidFill>
              <a:latin typeface="MiSans" pitchFamily="34" charset="0"/>
              <a:ea typeface="MiSans" pitchFamily="34" charset="-122"/>
              <a:cs typeface="MiSans" pitchFamily="34" charset="-120"/>
            </a:endParaRPr>
          </a:p>
          <a:p>
            <a:pPr marL="342900" indent="-161925" algn="just">
              <a:buFont typeface="Arial" panose="020B0604020202020204" pitchFamily="34" charset="0"/>
              <a:buChar char="•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высший орган – Единственный акционер</a:t>
            </a:r>
          </a:p>
          <a:p>
            <a:pPr marL="342900" indent="-161925" algn="just">
              <a:buFont typeface="Arial" panose="020B0604020202020204" pitchFamily="34" charset="0"/>
              <a:buChar char="•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орган управления – Совет директоров</a:t>
            </a:r>
          </a:p>
          <a:p>
            <a:pPr marL="342900" indent="-161925" algn="just">
              <a:buFont typeface="Arial" panose="020B0604020202020204" pitchFamily="34" charset="0"/>
              <a:buChar char="•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исполнительный орган – Правление</a:t>
            </a:r>
          </a:p>
          <a:p>
            <a:pPr marL="342900" indent="-161925">
              <a:buFont typeface="Arial" panose="020B0604020202020204" pitchFamily="34" charset="0"/>
              <a:buChar char="•"/>
            </a:pP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орган, осуществляющий контроль за финансово-хозяйственной деятельностью – служба внутреннего аудита</a:t>
            </a:r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400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УЧРЕДИТЕЛЬ ФОНДА </a:t>
            </a:r>
            <a:r>
              <a:rPr lang="ru-RU" sz="1600" dirty="0"/>
              <a:t>- Правительство РК в лице Комитета государственного имущества и приватизации Министерства финансов РК.</a:t>
            </a:r>
            <a:endParaRPr lang="ru-KZ" sz="1600" dirty="0"/>
          </a:p>
          <a:p>
            <a:endParaRPr lang="ru-RU" sz="1600" dirty="0"/>
          </a:p>
          <a:p>
            <a:pPr algn="just"/>
            <a:r>
              <a:rPr lang="ru-RU" sz="1400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ИНВЕСТИЦИОННАЯ ДЕЯТЕЛЬНОСТЬ </a:t>
            </a:r>
            <a:r>
              <a:rPr lang="ru-RU" sz="1600" dirty="0"/>
              <a:t>Фонда осуществляется путем размещения активов Фонда в финансовые инструменты через Национальный Банк  РК (НБ) на основании инвестиционной декларации, одобренной Советом по экономической политике, и договора, заключаемого между Фондом и НБ.</a:t>
            </a:r>
            <a:endParaRPr lang="ru-KZ" sz="1600" dirty="0"/>
          </a:p>
        </p:txBody>
      </p:sp>
      <p:sp>
        <p:nvSpPr>
          <p:cNvPr id="35" name="Shape 5">
            <a:extLst>
              <a:ext uri="{FF2B5EF4-FFF2-40B4-BE49-F238E27FC236}">
                <a16:creationId xmlns:a16="http://schemas.microsoft.com/office/drawing/2014/main" id="{101AED7A-8740-4ED0-BC28-43DA2C91F4A3}"/>
              </a:ext>
            </a:extLst>
          </p:cNvPr>
          <p:cNvSpPr/>
          <p:nvPr/>
        </p:nvSpPr>
        <p:spPr>
          <a:xfrm>
            <a:off x="6614767" y="1420644"/>
            <a:ext cx="5368528" cy="2172632"/>
          </a:xfrm>
          <a:prstGeom prst="roundRect">
            <a:avLst>
              <a:gd name="adj" fmla="val 5357"/>
            </a:avLst>
          </a:prstGeom>
          <a:solidFill>
            <a:srgbClr val="FFFFFF"/>
          </a:solidFill>
          <a:ln/>
          <a:effectLst>
            <a:outerShdw blurRad="57150" dist="38100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ru-KZ" dirty="0"/>
          </a:p>
        </p:txBody>
      </p:sp>
      <p:sp>
        <p:nvSpPr>
          <p:cNvPr id="37" name="Text 49">
            <a:extLst>
              <a:ext uri="{FF2B5EF4-FFF2-40B4-BE49-F238E27FC236}">
                <a16:creationId xmlns:a16="http://schemas.microsoft.com/office/drawing/2014/main" id="{1011831F-3CD4-42FA-AC77-ABF84528C546}"/>
              </a:ext>
            </a:extLst>
          </p:cNvPr>
          <p:cNvSpPr/>
          <p:nvPr/>
        </p:nvSpPr>
        <p:spPr>
          <a:xfrm>
            <a:off x="7175849" y="1457130"/>
            <a:ext cx="4622463" cy="21361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СОВЕТ ДИРЕКТОРОВ</a:t>
            </a:r>
            <a:r>
              <a:rPr lang="ru-RU" sz="1400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:</a:t>
            </a:r>
          </a:p>
          <a:p>
            <a:pPr>
              <a:lnSpc>
                <a:spcPct val="130000"/>
              </a:lnSpc>
            </a:pPr>
            <a:endParaRPr lang="ru-RU" sz="400" b="1" dirty="0">
              <a:solidFill>
                <a:srgbClr val="1A365D"/>
              </a:solidFill>
              <a:latin typeface="MiSans" pitchFamily="34" charset="0"/>
              <a:ea typeface="MiSans" pitchFamily="34" charset="-122"/>
              <a:cs typeface="MiSans" pitchFamily="34" charset="-120"/>
            </a:endParaRPr>
          </a:p>
          <a:p>
            <a:pPr algn="just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В 2025 году обновился состав Совета директоров Фонда. Решением Единственного акционера изменен количественный состав – 6 человек , а также в состав  Совета директоров Фонда  избраны 5 новых членов.</a:t>
            </a:r>
          </a:p>
          <a:p>
            <a:pPr algn="just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Решением Совета директоров от 27.06.2025 г. № 10 председателем избрана </a:t>
            </a:r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Шегай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 Виктория </a:t>
            </a:r>
            <a:r>
              <a:rPr lang="ru-RU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Вильгельмовна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– вице-министр труда и социальной защиты населения РК</a:t>
            </a:r>
          </a:p>
        </p:txBody>
      </p:sp>
      <p:sp>
        <p:nvSpPr>
          <p:cNvPr id="45" name="Shape 7">
            <a:extLst>
              <a:ext uri="{FF2B5EF4-FFF2-40B4-BE49-F238E27FC236}">
                <a16:creationId xmlns:a16="http://schemas.microsoft.com/office/drawing/2014/main" id="{FBEEA75D-E573-4C0B-827D-E760FB8767A3}"/>
              </a:ext>
            </a:extLst>
          </p:cNvPr>
          <p:cNvSpPr/>
          <p:nvPr/>
        </p:nvSpPr>
        <p:spPr>
          <a:xfrm>
            <a:off x="6666786" y="1472096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4299E1"/>
          </a:solidFill>
          <a:ln>
            <a:solidFill>
              <a:srgbClr val="2B6CB0"/>
            </a:solidFill>
          </a:ln>
        </p:spPr>
      </p:sp>
      <p:sp>
        <p:nvSpPr>
          <p:cNvPr id="48" name="Shape 8">
            <a:extLst>
              <a:ext uri="{FF2B5EF4-FFF2-40B4-BE49-F238E27FC236}">
                <a16:creationId xmlns:a16="http://schemas.microsoft.com/office/drawing/2014/main" id="{B4F81783-DCC5-431B-A12B-502416AD5489}"/>
              </a:ext>
            </a:extLst>
          </p:cNvPr>
          <p:cNvSpPr/>
          <p:nvPr/>
        </p:nvSpPr>
        <p:spPr>
          <a:xfrm>
            <a:off x="6750129" y="1568087"/>
            <a:ext cx="214313" cy="171450"/>
          </a:xfrm>
          <a:custGeom>
            <a:avLst/>
            <a:gdLst/>
            <a:ahLst/>
            <a:cxnLst/>
            <a:rect l="l" t="t" r="r" b="b"/>
            <a:pathLst>
              <a:path w="214313" h="171450">
                <a:moveTo>
                  <a:pt x="107156" y="5358"/>
                </a:moveTo>
                <a:cubicBezTo>
                  <a:pt x="126377" y="5358"/>
                  <a:pt x="141982" y="20963"/>
                  <a:pt x="141982" y="40184"/>
                </a:cubicBezTo>
                <a:cubicBezTo>
                  <a:pt x="141982" y="59404"/>
                  <a:pt x="126377" y="75009"/>
                  <a:pt x="107156" y="75009"/>
                </a:cubicBezTo>
                <a:cubicBezTo>
                  <a:pt x="87935" y="75009"/>
                  <a:pt x="72330" y="59404"/>
                  <a:pt x="72330" y="40184"/>
                </a:cubicBezTo>
                <a:cubicBezTo>
                  <a:pt x="72330" y="20963"/>
                  <a:pt x="87935" y="5358"/>
                  <a:pt x="107156" y="5358"/>
                </a:cubicBezTo>
                <a:close/>
                <a:moveTo>
                  <a:pt x="32147" y="29468"/>
                </a:moveTo>
                <a:cubicBezTo>
                  <a:pt x="45454" y="29468"/>
                  <a:pt x="56257" y="40271"/>
                  <a:pt x="56257" y="53578"/>
                </a:cubicBezTo>
                <a:cubicBezTo>
                  <a:pt x="56257" y="66885"/>
                  <a:pt x="45454" y="77688"/>
                  <a:pt x="32147" y="77688"/>
                </a:cubicBezTo>
                <a:cubicBezTo>
                  <a:pt x="18840" y="77688"/>
                  <a:pt x="8037" y="66885"/>
                  <a:pt x="8037" y="53578"/>
                </a:cubicBezTo>
                <a:cubicBezTo>
                  <a:pt x="8037" y="40271"/>
                  <a:pt x="18840" y="29468"/>
                  <a:pt x="32147" y="29468"/>
                </a:cubicBezTo>
                <a:close/>
                <a:moveTo>
                  <a:pt x="0" y="139303"/>
                </a:moveTo>
                <a:cubicBezTo>
                  <a:pt x="0" y="115628"/>
                  <a:pt x="19188" y="96441"/>
                  <a:pt x="42863" y="96441"/>
                </a:cubicBezTo>
                <a:cubicBezTo>
                  <a:pt x="47149" y="96441"/>
                  <a:pt x="51301" y="97077"/>
                  <a:pt x="55219" y="98249"/>
                </a:cubicBezTo>
                <a:cubicBezTo>
                  <a:pt x="44202" y="110572"/>
                  <a:pt x="37505" y="126846"/>
                  <a:pt x="37505" y="144661"/>
                </a:cubicBezTo>
                <a:lnTo>
                  <a:pt x="37505" y="150019"/>
                </a:lnTo>
                <a:cubicBezTo>
                  <a:pt x="37505" y="153836"/>
                  <a:pt x="38308" y="157453"/>
                  <a:pt x="39748" y="160734"/>
                </a:cubicBezTo>
                <a:lnTo>
                  <a:pt x="10716" y="160734"/>
                </a:lnTo>
                <a:cubicBezTo>
                  <a:pt x="4789" y="160734"/>
                  <a:pt x="0" y="155946"/>
                  <a:pt x="0" y="150019"/>
                </a:cubicBezTo>
                <a:lnTo>
                  <a:pt x="0" y="139303"/>
                </a:lnTo>
                <a:close/>
                <a:moveTo>
                  <a:pt x="174564" y="160734"/>
                </a:moveTo>
                <a:cubicBezTo>
                  <a:pt x="176004" y="157453"/>
                  <a:pt x="176808" y="153836"/>
                  <a:pt x="176808" y="150019"/>
                </a:cubicBezTo>
                <a:lnTo>
                  <a:pt x="176808" y="144661"/>
                </a:lnTo>
                <a:cubicBezTo>
                  <a:pt x="176808" y="126846"/>
                  <a:pt x="170111" y="110572"/>
                  <a:pt x="159094" y="98249"/>
                </a:cubicBezTo>
                <a:cubicBezTo>
                  <a:pt x="163011" y="97077"/>
                  <a:pt x="167164" y="96441"/>
                  <a:pt x="171450" y="96441"/>
                </a:cubicBezTo>
                <a:cubicBezTo>
                  <a:pt x="195125" y="96441"/>
                  <a:pt x="214313" y="115628"/>
                  <a:pt x="214313" y="139303"/>
                </a:cubicBezTo>
                <a:lnTo>
                  <a:pt x="214313" y="150019"/>
                </a:lnTo>
                <a:cubicBezTo>
                  <a:pt x="214313" y="155946"/>
                  <a:pt x="209524" y="160734"/>
                  <a:pt x="203597" y="160734"/>
                </a:cubicBezTo>
                <a:lnTo>
                  <a:pt x="174564" y="160734"/>
                </a:lnTo>
                <a:close/>
                <a:moveTo>
                  <a:pt x="158055" y="53578"/>
                </a:moveTo>
                <a:cubicBezTo>
                  <a:pt x="158055" y="40271"/>
                  <a:pt x="168859" y="29468"/>
                  <a:pt x="182166" y="29468"/>
                </a:cubicBezTo>
                <a:cubicBezTo>
                  <a:pt x="195472" y="29468"/>
                  <a:pt x="206276" y="40271"/>
                  <a:pt x="206276" y="53578"/>
                </a:cubicBezTo>
                <a:cubicBezTo>
                  <a:pt x="206276" y="66885"/>
                  <a:pt x="195472" y="77688"/>
                  <a:pt x="182166" y="77688"/>
                </a:cubicBezTo>
                <a:cubicBezTo>
                  <a:pt x="168859" y="77688"/>
                  <a:pt x="158055" y="66885"/>
                  <a:pt x="158055" y="53578"/>
                </a:cubicBezTo>
                <a:close/>
                <a:moveTo>
                  <a:pt x="53578" y="144661"/>
                </a:moveTo>
                <a:cubicBezTo>
                  <a:pt x="53578" y="115059"/>
                  <a:pt x="77554" y="91083"/>
                  <a:pt x="107156" y="91083"/>
                </a:cubicBezTo>
                <a:cubicBezTo>
                  <a:pt x="136758" y="91083"/>
                  <a:pt x="160734" y="115059"/>
                  <a:pt x="160734" y="144661"/>
                </a:cubicBezTo>
                <a:lnTo>
                  <a:pt x="160734" y="150019"/>
                </a:lnTo>
                <a:cubicBezTo>
                  <a:pt x="160734" y="155946"/>
                  <a:pt x="155946" y="160734"/>
                  <a:pt x="150019" y="160734"/>
                </a:cubicBezTo>
                <a:lnTo>
                  <a:pt x="64294" y="160734"/>
                </a:lnTo>
                <a:cubicBezTo>
                  <a:pt x="58367" y="160734"/>
                  <a:pt x="53578" y="155946"/>
                  <a:pt x="53578" y="150019"/>
                </a:cubicBezTo>
                <a:lnTo>
                  <a:pt x="53578" y="14466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49" name="Shape 5">
            <a:extLst>
              <a:ext uri="{FF2B5EF4-FFF2-40B4-BE49-F238E27FC236}">
                <a16:creationId xmlns:a16="http://schemas.microsoft.com/office/drawing/2014/main" id="{C95EDD8F-9C8B-4C76-9803-8D803DBDC807}"/>
              </a:ext>
            </a:extLst>
          </p:cNvPr>
          <p:cNvSpPr/>
          <p:nvPr/>
        </p:nvSpPr>
        <p:spPr>
          <a:xfrm>
            <a:off x="6614766" y="3689267"/>
            <a:ext cx="5368528" cy="961736"/>
          </a:xfrm>
          <a:prstGeom prst="roundRect">
            <a:avLst>
              <a:gd name="adj" fmla="val 5357"/>
            </a:avLst>
          </a:prstGeom>
          <a:solidFill>
            <a:srgbClr val="FFFFFF"/>
          </a:solidFill>
          <a:ln/>
          <a:effectLst>
            <a:outerShdw blurRad="57150" dist="38100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ru-KZ" dirty="0"/>
          </a:p>
        </p:txBody>
      </p:sp>
      <p:sp>
        <p:nvSpPr>
          <p:cNvPr id="50" name="Text 49">
            <a:extLst>
              <a:ext uri="{FF2B5EF4-FFF2-40B4-BE49-F238E27FC236}">
                <a16:creationId xmlns:a16="http://schemas.microsoft.com/office/drawing/2014/main" id="{EFEA637F-D206-449E-BA29-5C674E893C48}"/>
              </a:ext>
            </a:extLst>
          </p:cNvPr>
          <p:cNvSpPr/>
          <p:nvPr/>
        </p:nvSpPr>
        <p:spPr>
          <a:xfrm>
            <a:off x="7199684" y="3799201"/>
            <a:ext cx="4622463" cy="7593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400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ОРГАНИЗАЦИОННАЯ СТРУКТУРА</a:t>
            </a:r>
            <a:r>
              <a:rPr lang="ru-RU" sz="1400" b="1" dirty="0">
                <a:solidFill>
                  <a:srgbClr val="1A365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 Фонда на 2025 год</a:t>
            </a:r>
            <a:endParaRPr lang="en-US" sz="1400" b="1" dirty="0">
              <a:solidFill>
                <a:srgbClr val="1A365D"/>
              </a:solidFill>
              <a:latin typeface="MiSans" pitchFamily="34" charset="0"/>
              <a:ea typeface="MiSans" pitchFamily="34" charset="-122"/>
              <a:cs typeface="MiSans" pitchFamily="34" charset="-120"/>
            </a:endParaRPr>
          </a:p>
          <a:p>
            <a:pPr>
              <a:lnSpc>
                <a:spcPct val="130000"/>
              </a:lnSpc>
            </a:pPr>
            <a:endParaRPr lang="ru-RU" sz="400" b="1" dirty="0">
              <a:solidFill>
                <a:srgbClr val="1A365D"/>
              </a:solidFill>
              <a:latin typeface="MiSans" pitchFamily="34" charset="0"/>
              <a:ea typeface="MiSans" pitchFamily="34" charset="-122"/>
              <a:cs typeface="MiSans" pitchFamily="34" charset="-120"/>
            </a:endParaRPr>
          </a:p>
          <a:p>
            <a:pPr algn="just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утверждена решением Совета директоров Фонда от 21.01.2025 года №2</a:t>
            </a:r>
          </a:p>
        </p:txBody>
      </p:sp>
      <p:sp>
        <p:nvSpPr>
          <p:cNvPr id="51" name="Shape 7">
            <a:extLst>
              <a:ext uri="{FF2B5EF4-FFF2-40B4-BE49-F238E27FC236}">
                <a16:creationId xmlns:a16="http://schemas.microsoft.com/office/drawing/2014/main" id="{AA5D708D-DD9C-4AE1-BA52-E9F2CC5ED71D}"/>
              </a:ext>
            </a:extLst>
          </p:cNvPr>
          <p:cNvSpPr/>
          <p:nvPr/>
        </p:nvSpPr>
        <p:spPr>
          <a:xfrm>
            <a:off x="6694989" y="3847171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4299E1"/>
          </a:solidFill>
          <a:ln>
            <a:solidFill>
              <a:srgbClr val="2B6CB0"/>
            </a:solidFill>
          </a:ln>
        </p:spPr>
      </p:sp>
      <p:sp>
        <p:nvSpPr>
          <p:cNvPr id="54" name="Shape 20">
            <a:extLst>
              <a:ext uri="{FF2B5EF4-FFF2-40B4-BE49-F238E27FC236}">
                <a16:creationId xmlns:a16="http://schemas.microsoft.com/office/drawing/2014/main" id="{F04DD5EC-BB82-45C1-85E5-0C73A4D58C42}"/>
              </a:ext>
            </a:extLst>
          </p:cNvPr>
          <p:cNvSpPr/>
          <p:nvPr/>
        </p:nvSpPr>
        <p:spPr>
          <a:xfrm>
            <a:off x="6786688" y="3951946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64294" y="21431"/>
                </a:moveTo>
                <a:cubicBezTo>
                  <a:pt x="64294" y="15504"/>
                  <a:pt x="69082" y="10716"/>
                  <a:pt x="75009" y="10716"/>
                </a:cubicBezTo>
                <a:lnTo>
                  <a:pt x="96441" y="10716"/>
                </a:lnTo>
                <a:cubicBezTo>
                  <a:pt x="102368" y="10716"/>
                  <a:pt x="107156" y="15504"/>
                  <a:pt x="107156" y="21431"/>
                </a:cubicBezTo>
                <a:lnTo>
                  <a:pt x="107156" y="42863"/>
                </a:lnTo>
                <a:cubicBezTo>
                  <a:pt x="107156" y="48790"/>
                  <a:pt x="102368" y="53578"/>
                  <a:pt x="96441" y="53578"/>
                </a:cubicBezTo>
                <a:lnTo>
                  <a:pt x="93762" y="53578"/>
                </a:lnTo>
                <a:lnTo>
                  <a:pt x="93762" y="75009"/>
                </a:lnTo>
                <a:lnTo>
                  <a:pt x="133945" y="75009"/>
                </a:lnTo>
                <a:cubicBezTo>
                  <a:pt x="147273" y="75009"/>
                  <a:pt x="158055" y="85792"/>
                  <a:pt x="158055" y="99120"/>
                </a:cubicBezTo>
                <a:lnTo>
                  <a:pt x="158055" y="117872"/>
                </a:lnTo>
                <a:lnTo>
                  <a:pt x="160734" y="117872"/>
                </a:lnTo>
                <a:cubicBezTo>
                  <a:pt x="166661" y="117872"/>
                  <a:pt x="171450" y="122660"/>
                  <a:pt x="171450" y="128588"/>
                </a:cubicBezTo>
                <a:lnTo>
                  <a:pt x="171450" y="150019"/>
                </a:lnTo>
                <a:cubicBezTo>
                  <a:pt x="171450" y="155946"/>
                  <a:pt x="166661" y="160734"/>
                  <a:pt x="160734" y="160734"/>
                </a:cubicBezTo>
                <a:lnTo>
                  <a:pt x="139303" y="160734"/>
                </a:lnTo>
                <a:cubicBezTo>
                  <a:pt x="133376" y="160734"/>
                  <a:pt x="128588" y="155946"/>
                  <a:pt x="128588" y="150019"/>
                </a:cubicBezTo>
                <a:lnTo>
                  <a:pt x="128588" y="128588"/>
                </a:lnTo>
                <a:cubicBezTo>
                  <a:pt x="128588" y="122660"/>
                  <a:pt x="133376" y="117872"/>
                  <a:pt x="139303" y="117872"/>
                </a:cubicBezTo>
                <a:lnTo>
                  <a:pt x="141982" y="117872"/>
                </a:lnTo>
                <a:lnTo>
                  <a:pt x="141982" y="99120"/>
                </a:lnTo>
                <a:cubicBezTo>
                  <a:pt x="141982" y="94666"/>
                  <a:pt x="138399" y="91083"/>
                  <a:pt x="133945" y="91083"/>
                </a:cubicBezTo>
                <a:lnTo>
                  <a:pt x="93762" y="91083"/>
                </a:lnTo>
                <a:lnTo>
                  <a:pt x="93762" y="117872"/>
                </a:lnTo>
                <a:lnTo>
                  <a:pt x="96441" y="117872"/>
                </a:lnTo>
                <a:cubicBezTo>
                  <a:pt x="102368" y="117872"/>
                  <a:pt x="107156" y="122660"/>
                  <a:pt x="107156" y="128588"/>
                </a:cubicBezTo>
                <a:lnTo>
                  <a:pt x="107156" y="150019"/>
                </a:lnTo>
                <a:cubicBezTo>
                  <a:pt x="107156" y="155946"/>
                  <a:pt x="102368" y="160734"/>
                  <a:pt x="96441" y="160734"/>
                </a:cubicBezTo>
                <a:lnTo>
                  <a:pt x="75009" y="160734"/>
                </a:lnTo>
                <a:cubicBezTo>
                  <a:pt x="69082" y="160734"/>
                  <a:pt x="64294" y="155946"/>
                  <a:pt x="64294" y="150019"/>
                </a:cubicBezTo>
                <a:lnTo>
                  <a:pt x="64294" y="128588"/>
                </a:lnTo>
                <a:cubicBezTo>
                  <a:pt x="64294" y="122660"/>
                  <a:pt x="69082" y="117872"/>
                  <a:pt x="75009" y="117872"/>
                </a:cubicBezTo>
                <a:lnTo>
                  <a:pt x="77688" y="117872"/>
                </a:lnTo>
                <a:lnTo>
                  <a:pt x="77688" y="91083"/>
                </a:lnTo>
                <a:lnTo>
                  <a:pt x="37505" y="91083"/>
                </a:lnTo>
                <a:cubicBezTo>
                  <a:pt x="33051" y="91083"/>
                  <a:pt x="29468" y="94666"/>
                  <a:pt x="29468" y="99120"/>
                </a:cubicBezTo>
                <a:lnTo>
                  <a:pt x="29468" y="117872"/>
                </a:lnTo>
                <a:lnTo>
                  <a:pt x="32147" y="117872"/>
                </a:lnTo>
                <a:cubicBezTo>
                  <a:pt x="38074" y="117872"/>
                  <a:pt x="42863" y="122660"/>
                  <a:pt x="42863" y="128588"/>
                </a:cubicBezTo>
                <a:lnTo>
                  <a:pt x="42863" y="150019"/>
                </a:lnTo>
                <a:cubicBezTo>
                  <a:pt x="42863" y="155946"/>
                  <a:pt x="38074" y="160734"/>
                  <a:pt x="32147" y="160734"/>
                </a:cubicBezTo>
                <a:lnTo>
                  <a:pt x="10716" y="160734"/>
                </a:lnTo>
                <a:cubicBezTo>
                  <a:pt x="4789" y="160734"/>
                  <a:pt x="0" y="155946"/>
                  <a:pt x="0" y="150019"/>
                </a:cubicBezTo>
                <a:lnTo>
                  <a:pt x="0" y="128588"/>
                </a:lnTo>
                <a:cubicBezTo>
                  <a:pt x="0" y="122660"/>
                  <a:pt x="4789" y="117872"/>
                  <a:pt x="10716" y="117872"/>
                </a:cubicBezTo>
                <a:lnTo>
                  <a:pt x="13395" y="117872"/>
                </a:lnTo>
                <a:lnTo>
                  <a:pt x="13395" y="99120"/>
                </a:lnTo>
                <a:cubicBezTo>
                  <a:pt x="13395" y="85792"/>
                  <a:pt x="24177" y="75009"/>
                  <a:pt x="37505" y="75009"/>
                </a:cubicBezTo>
                <a:lnTo>
                  <a:pt x="77688" y="75009"/>
                </a:lnTo>
                <a:lnTo>
                  <a:pt x="77688" y="53578"/>
                </a:lnTo>
                <a:lnTo>
                  <a:pt x="75009" y="53578"/>
                </a:lnTo>
                <a:cubicBezTo>
                  <a:pt x="69082" y="53578"/>
                  <a:pt x="64294" y="48790"/>
                  <a:pt x="64294" y="42863"/>
                </a:cubicBezTo>
                <a:lnTo>
                  <a:pt x="64294" y="21431"/>
                </a:lnTo>
                <a:close/>
              </a:path>
            </a:pathLst>
          </a:custGeom>
          <a:solidFill>
            <a:srgbClr val="FFFFFF"/>
          </a:solidFill>
          <a:ln/>
        </p:spPr>
      </p:sp>
    </p:spTree>
    <p:extLst>
      <p:ext uri="{BB962C8B-B14F-4D97-AF65-F5344CB8AC3E}">
        <p14:creationId xmlns:p14="http://schemas.microsoft.com/office/powerpoint/2010/main" val="12722156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5">
            <a:extLst>
              <a:ext uri="{FF2B5EF4-FFF2-40B4-BE49-F238E27FC236}">
                <a16:creationId xmlns:a16="http://schemas.microsoft.com/office/drawing/2014/main" id="{7A7235C3-48E0-B311-3773-C45648BA7D4C}"/>
              </a:ext>
            </a:extLst>
          </p:cNvPr>
          <p:cNvSpPr/>
          <p:nvPr/>
        </p:nvSpPr>
        <p:spPr>
          <a:xfrm>
            <a:off x="6902425" y="917627"/>
            <a:ext cx="5183520" cy="1746204"/>
          </a:xfrm>
          <a:prstGeom prst="roundRect">
            <a:avLst>
              <a:gd name="adj" fmla="val 2778"/>
            </a:avLst>
          </a:prstGeom>
          <a:solidFill>
            <a:srgbClr val="FFFFFF"/>
          </a:solidFill>
          <a:ln/>
          <a:effectLst>
            <a:outerShdw blurRad="53591" dist="35727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64" name="Shape 7">
            <a:extLst>
              <a:ext uri="{FF2B5EF4-FFF2-40B4-BE49-F238E27FC236}">
                <a16:creationId xmlns:a16="http://schemas.microsoft.com/office/drawing/2014/main" id="{BC48F0EB-83BF-AE61-90C2-5C0F4D41F5D9}"/>
              </a:ext>
            </a:extLst>
          </p:cNvPr>
          <p:cNvSpPr/>
          <p:nvPr/>
        </p:nvSpPr>
        <p:spPr>
          <a:xfrm>
            <a:off x="6995824" y="1209083"/>
            <a:ext cx="4997530" cy="1394602"/>
          </a:xfrm>
          <a:prstGeom prst="roundRect">
            <a:avLst>
              <a:gd name="adj" fmla="val 4324"/>
            </a:avLst>
          </a:prstGeom>
          <a:gradFill flip="none" rotWithShape="1">
            <a:gsLst>
              <a:gs pos="0">
                <a:srgbClr val="1A365D">
                  <a:alpha val="5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 w="12700">
            <a:solidFill>
              <a:srgbClr val="1A365D">
                <a:alpha val="10196"/>
              </a:srgbClr>
            </a:solidFill>
            <a:prstDash val="solid"/>
          </a:ln>
        </p:spPr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2A81A26-52F0-4724-8FDD-F2C7CDD63C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8412" y="883790"/>
            <a:ext cx="5957638" cy="1463229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marL="171450" indent="-17145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Совет директоров является органом управления, </a:t>
            </a:r>
            <a:r>
              <a:rPr lang="ru-RU" sz="1200" dirty="0">
                <a:solidFill>
                  <a:srgbClr val="2B6C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подотчетным Единственному акционеру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(МТСЗН), обеспечивающим стратегическое руководство Фонда и </a:t>
            </a:r>
            <a:r>
              <a:rPr lang="ru-RU" sz="1200" dirty="0">
                <a:solidFill>
                  <a:srgbClr val="2B6C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контроль за деятельностью Правления</a:t>
            </a:r>
          </a:p>
          <a:p>
            <a:pPr marL="171450" indent="-17145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Совет директоров осуществляет свои функции в соответствии с законами РК «О государственном имуществе», «Об акционерных обществах», Уставом Фонда, Кодексом корпоративного управления, </a:t>
            </a:r>
            <a:r>
              <a:rPr lang="ru-RU" sz="1200" dirty="0">
                <a:solidFill>
                  <a:srgbClr val="2B6C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положением о Совете директоров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и иными внутренними документами Фонда</a:t>
            </a:r>
          </a:p>
          <a:p>
            <a:pPr marL="171450" indent="-171450"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Определение количественного состава, срока полномочий Совета директоров, избрание его членов и досрочное прекращение их полномочий, а также определение размеров и условий выплаты им вознаграждений относится к </a:t>
            </a:r>
            <a:r>
              <a:rPr lang="ru-RU" sz="1200" dirty="0">
                <a:solidFill>
                  <a:srgbClr val="2B6C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исключительной компетенции Единственного акционера</a:t>
            </a:r>
            <a:endParaRPr lang="ru-KZ" sz="1200" dirty="0">
              <a:solidFill>
                <a:srgbClr val="2B6CB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Динамика численности пенсионеров">
            <a:extLst>
              <a:ext uri="{FF2B5EF4-FFF2-40B4-BE49-F238E27FC236}">
                <a16:creationId xmlns:a16="http://schemas.microsoft.com/office/drawing/2014/main" id="{51B20C5C-5283-4BDF-8257-147FCFF7E149}"/>
              </a:ext>
            </a:extLst>
          </p:cNvPr>
          <p:cNvSpPr/>
          <p:nvPr/>
        </p:nvSpPr>
        <p:spPr>
          <a:xfrm>
            <a:off x="328758" y="2811105"/>
            <a:ext cx="4481176" cy="298364"/>
          </a:xfrm>
          <a:prstGeom prst="roundRect">
            <a:avLst>
              <a:gd name="adj" fmla="val 29808"/>
            </a:avLst>
          </a:prstGeom>
          <a:noFill/>
          <a:ln w="12700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0282" tIns="40282" rIns="40282" bIns="40282" anchor="ctr"/>
          <a:lstStyle>
            <a:lvl1pPr>
              <a:defRPr sz="2500">
                <a:solidFill>
                  <a:srgbClr val="4F81BD"/>
                </a:solidFill>
                <a:latin typeface="Impact"/>
                <a:ea typeface="Impact"/>
                <a:cs typeface="Impact"/>
                <a:sym typeface="Impact"/>
              </a:defRPr>
            </a:lvl1pPr>
          </a:lstStyle>
          <a:p>
            <a:pPr marL="0" marR="0" lvl="0" indent="0" algn="ctr" defTabSz="463258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1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СОСТАВ СОВЕТА ДИРЕКТОРОВ </a:t>
            </a:r>
            <a:r>
              <a:rPr lang="kk-KZ" sz="1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 31 декабря 2025 года</a:t>
            </a:r>
            <a:endParaRPr sz="10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DC70BD0D-0B78-4834-B1FF-FFBC6A2017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5519561"/>
              </p:ext>
            </p:extLst>
          </p:nvPr>
        </p:nvGraphicFramePr>
        <p:xfrm>
          <a:off x="653724" y="3111357"/>
          <a:ext cx="5771312" cy="323753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2933">
                  <a:extLst>
                    <a:ext uri="{9D8B030D-6E8A-4147-A177-3AD203B41FA5}">
                      <a16:colId xmlns:a16="http://schemas.microsoft.com/office/drawing/2014/main" val="291778036"/>
                    </a:ext>
                  </a:extLst>
                </a:gridCol>
                <a:gridCol w="1995427">
                  <a:extLst>
                    <a:ext uri="{9D8B030D-6E8A-4147-A177-3AD203B41FA5}">
                      <a16:colId xmlns:a16="http://schemas.microsoft.com/office/drawing/2014/main" val="3894308963"/>
                    </a:ext>
                  </a:extLst>
                </a:gridCol>
                <a:gridCol w="1820705">
                  <a:extLst>
                    <a:ext uri="{9D8B030D-6E8A-4147-A177-3AD203B41FA5}">
                      <a16:colId xmlns:a16="http://schemas.microsoft.com/office/drawing/2014/main" val="1127975203"/>
                    </a:ext>
                  </a:extLst>
                </a:gridCol>
                <a:gridCol w="1702247">
                  <a:extLst>
                    <a:ext uri="{9D8B030D-6E8A-4147-A177-3AD203B41FA5}">
                      <a16:colId xmlns:a16="http://schemas.microsoft.com/office/drawing/2014/main" val="3407658750"/>
                    </a:ext>
                  </a:extLst>
                </a:gridCol>
              </a:tblGrid>
              <a:tr h="4675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№</a:t>
                      </a:r>
                      <a:endParaRPr lang="ru-KZ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п\п</a:t>
                      </a:r>
                      <a:endParaRPr lang="ru-KZ" sz="9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687" marR="45687" marT="0" marB="0" anchor="ctr">
                    <a:solidFill>
                      <a:srgbClr val="4299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ФИО</a:t>
                      </a:r>
                      <a:endParaRPr lang="ru-KZ" sz="9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687" marR="45687" marT="0" marB="0" anchor="ctr">
                    <a:solidFill>
                      <a:srgbClr val="4299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Должность</a:t>
                      </a:r>
                      <a:endParaRPr lang="ru-KZ" sz="9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687" marR="45687" marT="0" marB="0" anchor="ctr">
                    <a:solidFill>
                      <a:srgbClr val="4299E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KZ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Номер и дата Приказа </a:t>
                      </a:r>
                      <a:endParaRPr lang="ru-RU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KZ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 назначении (избрании)</a:t>
                      </a:r>
                      <a:endParaRPr lang="ru-RU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687" marR="45687" marT="0" marB="0" anchor="ctr">
                    <a:solidFill>
                      <a:srgbClr val="4299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4092491"/>
                  </a:ext>
                </a:extLst>
              </a:tr>
              <a:tr h="41068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060700" algn="l"/>
                        </a:tabLst>
                      </a:pPr>
                      <a:r>
                        <a:rPr lang="ru-RU" sz="7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KZ" sz="7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687" marR="45687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060700" algn="l"/>
                        </a:tabLst>
                        <a:defRPr/>
                      </a:pPr>
                      <a:r>
                        <a:rPr lang="ru-KZ" sz="900" b="1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Шегай</a:t>
                      </a:r>
                      <a:r>
                        <a:rPr lang="ru-KZ" sz="900" b="1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Виктория </a:t>
                      </a:r>
                      <a:r>
                        <a:rPr lang="ru-KZ" sz="900" b="1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Вильгельмовна</a:t>
                      </a:r>
                      <a:r>
                        <a:rPr lang="ru-RU" sz="900" b="1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060700" algn="l"/>
                        </a:tabLst>
                        <a:defRPr/>
                      </a:pPr>
                      <a:r>
                        <a:rPr lang="ru-RU" sz="9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</a:t>
                      </a:r>
                      <a:r>
                        <a:rPr lang="ru-KZ" sz="900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редседатель</a:t>
                      </a:r>
                      <a:r>
                        <a:rPr lang="ru-KZ" sz="9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Совета директоров</a:t>
                      </a:r>
                      <a:endParaRPr lang="ru-RU" sz="9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687" marR="45687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R="27305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060700" algn="l"/>
                        </a:tabLst>
                      </a:pPr>
                      <a:r>
                        <a:rPr lang="ru-RU" sz="9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Ви</a:t>
                      </a:r>
                      <a:r>
                        <a:rPr lang="ru-KZ" sz="900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</a:t>
                      </a:r>
                      <a:r>
                        <a:rPr lang="ru-KZ" sz="9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-министр труда и социальной защиты населения</a:t>
                      </a:r>
                    </a:p>
                  </a:txBody>
                  <a:tcPr marL="45687" marR="45687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R="3048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060700" algn="l"/>
                        </a:tabLst>
                      </a:pPr>
                      <a:r>
                        <a:rPr lang="ru-KZ" sz="9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№191 от 23.06.2025</a:t>
                      </a:r>
                      <a:r>
                        <a:rPr lang="ru-RU" sz="9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г.</a:t>
                      </a:r>
                      <a:endParaRPr lang="ru-KZ" sz="9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687" marR="45687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4497659"/>
                  </a:ext>
                </a:extLst>
              </a:tr>
              <a:tr h="6768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060700" algn="l"/>
                        </a:tabLst>
                      </a:pPr>
                      <a:r>
                        <a:rPr lang="ru-RU" sz="7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KZ" sz="7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687" marR="45687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060700" algn="l"/>
                        </a:tabLst>
                        <a:defRPr/>
                      </a:pPr>
                      <a:r>
                        <a:rPr lang="ru-KZ" sz="900" b="1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Иванова Анна Олеговна</a:t>
                      </a:r>
                      <a:r>
                        <a:rPr lang="ru-RU" sz="9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060700" algn="l"/>
                        </a:tabLst>
                        <a:defRPr/>
                      </a:pPr>
                      <a:r>
                        <a:rPr lang="ru-RU" sz="9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</a:t>
                      </a:r>
                      <a:r>
                        <a:rPr lang="ru-KZ" sz="9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лен С</a:t>
                      </a:r>
                      <a:r>
                        <a:rPr lang="ru-RU" sz="9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</a:t>
                      </a:r>
                    </a:p>
                  </a:txBody>
                  <a:tcPr marL="45687" marR="45687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R="27305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060700" algn="l"/>
                        </a:tabLst>
                      </a:pPr>
                      <a:r>
                        <a:rPr lang="ru-RU" sz="9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</a:t>
                      </a:r>
                      <a:r>
                        <a:rPr lang="ru-KZ" sz="900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уководитель</a:t>
                      </a:r>
                      <a:r>
                        <a:rPr lang="ru-KZ" sz="9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Управления</a:t>
                      </a:r>
                      <a:r>
                        <a:rPr lang="ru-RU" sz="9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гос</a:t>
                      </a:r>
                      <a:r>
                        <a:rPr lang="ru-RU" sz="9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ru-KZ" sz="9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мониторинга собственности,</a:t>
                      </a:r>
                      <a:r>
                        <a:rPr lang="ru-RU" sz="9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доверительного управления и концессии КГИП МФ РК</a:t>
                      </a:r>
                      <a:endParaRPr lang="ru-KZ" sz="9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687" marR="45687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R="3048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060700" algn="l"/>
                        </a:tabLst>
                      </a:pPr>
                      <a:r>
                        <a:rPr lang="ru-KZ" sz="9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  <a:r>
                        <a:rPr lang="ru-RU" sz="9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ru-KZ" sz="9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 от 03.10.202</a:t>
                      </a:r>
                      <a:r>
                        <a:rPr lang="ru-RU" sz="9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г.</a:t>
                      </a:r>
                      <a:endParaRPr lang="ru-KZ" sz="9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687" marR="45687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5580792"/>
                  </a:ext>
                </a:extLst>
              </a:tr>
              <a:tr h="47429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060700" algn="l"/>
                        </a:tabLst>
                      </a:pPr>
                      <a:r>
                        <a:rPr lang="ru-RU" sz="7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KZ" sz="7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687" marR="45687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060700" algn="l"/>
                        </a:tabLst>
                        <a:defRPr/>
                      </a:pPr>
                      <a:r>
                        <a:rPr lang="ru-KZ" sz="900" b="1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Жангаулов</a:t>
                      </a:r>
                      <a:r>
                        <a:rPr lang="ru-KZ" sz="900" b="1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1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Ержан</a:t>
                      </a:r>
                      <a:r>
                        <a:rPr lang="ru-KZ" sz="900" b="1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1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Арыстанбекович</a:t>
                      </a:r>
                      <a:r>
                        <a:rPr lang="ru-RU" sz="9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ч</a:t>
                      </a:r>
                      <a:r>
                        <a:rPr lang="ru-KZ" sz="9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лен С</a:t>
                      </a:r>
                      <a:r>
                        <a:rPr lang="ru-RU" sz="9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</a:t>
                      </a:r>
                    </a:p>
                  </a:txBody>
                  <a:tcPr marL="45687" marR="45687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7305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060700" algn="l"/>
                        </a:tabLst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</a:t>
                      </a:r>
                      <a:r>
                        <a:rPr kumimoji="0" lang="ru-KZ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езависимый</a:t>
                      </a:r>
                      <a:r>
                        <a:rPr kumimoji="0" lang="ru-KZ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директор</a:t>
                      </a:r>
                      <a:endParaRPr kumimoji="0" lang="ru-KZ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687" marR="45687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R="3048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060700" algn="l"/>
                        </a:tabLst>
                      </a:pPr>
                      <a:r>
                        <a:rPr lang="ru-KZ" sz="9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№241 от 06.08.2025</a:t>
                      </a:r>
                      <a:r>
                        <a:rPr lang="ru-RU" sz="9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г.</a:t>
                      </a:r>
                      <a:endParaRPr lang="ru-KZ" sz="9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687" marR="45687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3914698"/>
                  </a:ext>
                </a:extLst>
              </a:tr>
              <a:tr h="3759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060700" algn="l"/>
                        </a:tabLst>
                      </a:pPr>
                      <a:r>
                        <a:rPr lang="ru-RU" sz="7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KZ" sz="7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687" marR="45687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060700" algn="l"/>
                        </a:tabLst>
                        <a:defRPr/>
                      </a:pPr>
                      <a:r>
                        <a:rPr lang="ru-KZ" sz="900" b="1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Матишев</a:t>
                      </a:r>
                      <a:r>
                        <a:rPr lang="ru-KZ" sz="900" b="1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1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Алиакпар</a:t>
                      </a:r>
                      <a:r>
                        <a:rPr lang="ru-KZ" sz="900" b="1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1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Болатович</a:t>
                      </a:r>
                      <a:r>
                        <a:rPr lang="ru-RU" sz="9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060700" algn="l"/>
                        </a:tabLst>
                        <a:defRPr/>
                      </a:pPr>
                      <a:r>
                        <a:rPr lang="ru-RU" sz="9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</a:t>
                      </a:r>
                      <a:r>
                        <a:rPr lang="ru-KZ" sz="9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лен С</a:t>
                      </a:r>
                      <a:r>
                        <a:rPr lang="ru-RU" sz="9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</a:t>
                      </a:r>
                    </a:p>
                  </a:txBody>
                  <a:tcPr marL="45687" marR="45687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7305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060700" algn="l"/>
                        </a:tabLst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</a:t>
                      </a:r>
                      <a:r>
                        <a:rPr kumimoji="0" lang="ru-KZ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езависимый</a:t>
                      </a:r>
                      <a:r>
                        <a:rPr kumimoji="0" lang="ru-KZ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директор</a:t>
                      </a:r>
                      <a:endParaRPr kumimoji="0" lang="ru-KZ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687" marR="45687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R="3048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060700" algn="l"/>
                        </a:tabLst>
                      </a:pPr>
                      <a:r>
                        <a:rPr lang="ru-KZ" sz="9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№265 от 04.09.2025</a:t>
                      </a:r>
                      <a:r>
                        <a:rPr lang="ru-RU" sz="9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г.</a:t>
                      </a:r>
                      <a:endParaRPr lang="ru-KZ" sz="9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687" marR="45687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6438682"/>
                  </a:ext>
                </a:extLst>
              </a:tr>
              <a:tr h="4026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060700" algn="l"/>
                        </a:tabLst>
                      </a:pPr>
                      <a:r>
                        <a:rPr lang="ru-RU" sz="7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KZ" sz="7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687" marR="45687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060700" algn="l"/>
                        </a:tabLst>
                        <a:defRPr/>
                      </a:pPr>
                      <a:r>
                        <a:rPr lang="ru-KZ" sz="900" b="1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Кенесарин</a:t>
                      </a:r>
                      <a:r>
                        <a:rPr lang="ru-KZ" sz="900" b="1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Сагир </a:t>
                      </a:r>
                      <a:r>
                        <a:rPr lang="ru-KZ" sz="900" b="1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Есенгулович</a:t>
                      </a:r>
                      <a:r>
                        <a:rPr lang="ru-RU" sz="9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060700" algn="l"/>
                        </a:tabLst>
                        <a:defRPr/>
                      </a:pPr>
                      <a:r>
                        <a:rPr lang="ru-RU" sz="9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</a:t>
                      </a:r>
                      <a:r>
                        <a:rPr lang="ru-KZ" sz="9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лен С</a:t>
                      </a:r>
                      <a:r>
                        <a:rPr lang="ru-RU" sz="9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</a:t>
                      </a:r>
                    </a:p>
                  </a:txBody>
                  <a:tcPr marL="45687" marR="45687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27305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060700" algn="l"/>
                        </a:tabLst>
                        <a:defRPr/>
                      </a:pPr>
                      <a:r>
                        <a:rPr kumimoji="0" lang="ru-RU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</a:t>
                      </a:r>
                      <a:r>
                        <a:rPr kumimoji="0" lang="ru-KZ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езависимый</a:t>
                      </a:r>
                      <a:r>
                        <a:rPr kumimoji="0" lang="ru-KZ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директор</a:t>
                      </a:r>
                      <a:endParaRPr kumimoji="0" lang="ru-KZ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687" marR="45687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R="3048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060700" algn="l"/>
                        </a:tabLst>
                      </a:pPr>
                      <a:r>
                        <a:rPr lang="ru-KZ" sz="9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№276 от 18.09.2025</a:t>
                      </a:r>
                      <a:r>
                        <a:rPr lang="ru-RU" sz="9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г.</a:t>
                      </a:r>
                      <a:endParaRPr lang="ru-KZ" sz="9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687" marR="45687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42402"/>
                  </a:ext>
                </a:extLst>
              </a:tr>
              <a:tr h="3573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060700" algn="l"/>
                        </a:tabLst>
                      </a:pPr>
                      <a:r>
                        <a:rPr lang="ru-RU" sz="7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KZ" sz="7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687" marR="45687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060700" algn="l"/>
                        </a:tabLst>
                        <a:defRPr/>
                      </a:pPr>
                      <a:r>
                        <a:rPr lang="ru-KZ" sz="900" b="1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Курманов </a:t>
                      </a:r>
                      <a:r>
                        <a:rPr lang="ru-KZ" sz="900" b="1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Алмас</a:t>
                      </a:r>
                      <a:r>
                        <a:rPr lang="ru-KZ" sz="900" b="1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KZ" sz="900" b="1" dirty="0" err="1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Мухаметкаримович</a:t>
                      </a:r>
                      <a:r>
                        <a:rPr lang="ru-RU" sz="9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060700" algn="l"/>
                        </a:tabLst>
                        <a:defRPr/>
                      </a:pPr>
                      <a:r>
                        <a:rPr lang="ru-RU" sz="9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</a:t>
                      </a:r>
                      <a:r>
                        <a:rPr lang="ru-KZ" sz="9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лен С</a:t>
                      </a:r>
                      <a:r>
                        <a:rPr lang="ru-RU" sz="9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</a:t>
                      </a:r>
                    </a:p>
                  </a:txBody>
                  <a:tcPr marL="45687" marR="45687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R="27305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060700" algn="l"/>
                        </a:tabLst>
                      </a:pPr>
                      <a:r>
                        <a:rPr lang="ru-KZ" sz="9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Председатель Правления АО «ГФСС»</a:t>
                      </a:r>
                      <a:endParaRPr lang="ru-KZ" sz="9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687" marR="45687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R="30480" algn="ctr"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3060700" algn="l"/>
                        </a:tabLst>
                      </a:pPr>
                      <a:r>
                        <a:rPr lang="ru-KZ" sz="9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№31 от 31.01.2025</a:t>
                      </a:r>
                      <a:r>
                        <a:rPr lang="ru-RU" sz="9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г.</a:t>
                      </a:r>
                      <a:endParaRPr lang="ru-KZ" sz="9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687" marR="45687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304471"/>
                  </a:ext>
                </a:extLst>
              </a:tr>
            </a:tbl>
          </a:graphicData>
        </a:graphic>
      </p:graphicFrame>
      <p:sp>
        <p:nvSpPr>
          <p:cNvPr id="16" name="Динамика численности пенсионеров">
            <a:extLst>
              <a:ext uri="{FF2B5EF4-FFF2-40B4-BE49-F238E27FC236}">
                <a16:creationId xmlns:a16="http://schemas.microsoft.com/office/drawing/2014/main" id="{76C27B93-0AB3-4798-83BD-CF5342C1B992}"/>
              </a:ext>
            </a:extLst>
          </p:cNvPr>
          <p:cNvSpPr/>
          <p:nvPr/>
        </p:nvSpPr>
        <p:spPr>
          <a:xfrm>
            <a:off x="6746605" y="934770"/>
            <a:ext cx="3917698" cy="241218"/>
          </a:xfrm>
          <a:prstGeom prst="roundRect">
            <a:avLst>
              <a:gd name="adj" fmla="val 29808"/>
            </a:avLst>
          </a:prstGeom>
          <a:noFill/>
          <a:ln w="12700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0282" tIns="40282" rIns="40282" bIns="40282" anchor="ctr"/>
          <a:lstStyle>
            <a:lvl1pPr>
              <a:defRPr sz="2500">
                <a:solidFill>
                  <a:srgbClr val="4F81BD"/>
                </a:solidFill>
                <a:latin typeface="Impact"/>
                <a:ea typeface="Impact"/>
                <a:cs typeface="Impact"/>
                <a:sym typeface="Impact"/>
              </a:defRPr>
            </a:lvl1pPr>
          </a:lstStyle>
          <a:p>
            <a:pPr marL="0" marR="0" lvl="0" indent="0" algn="ctr" defTabSz="463258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1200" dirty="0">
                <a:solidFill>
                  <a:srgbClr val="1A355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ПРЕДСЕДАТЕЛЬ СОВЕТА ДИРЕКТОРОВ (СД)</a:t>
            </a:r>
            <a:endParaRPr sz="1200" dirty="0">
              <a:solidFill>
                <a:srgbClr val="1A355D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EE08623-A6A6-4123-A6DF-A7E97FE5F4F5}"/>
              </a:ext>
            </a:extLst>
          </p:cNvPr>
          <p:cNvSpPr txBox="1"/>
          <p:nvPr/>
        </p:nvSpPr>
        <p:spPr>
          <a:xfrm>
            <a:off x="7001112" y="1183625"/>
            <a:ext cx="4866107" cy="178510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71450" indent="-171450" algn="just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СД возглавляет Председатель СД , избираемый из числа его членов большинством голосов открытым голосованием </a:t>
            </a:r>
          </a:p>
          <a:p>
            <a:pPr marL="171450" indent="-171450" algn="just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Председатель СД отвечает за общее руководство СД , обеспечивает полную и эффективную реализацию СД его основных функций и построение конструктивного диалога между членами СД , Единственным акционером и Правлением</a:t>
            </a:r>
          </a:p>
          <a:p>
            <a:pPr marL="171450" indent="-171450" algn="just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Председатель СД организует работу СД , ведет его заседания, обеспечивает мониторинг и надзор надлежащего исполнения принятых решений СД и Единственного акционера</a:t>
            </a:r>
            <a:endParaRPr lang="ru-KZ" sz="1000" dirty="0">
              <a:solidFill>
                <a:srgbClr val="2B6CB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>
                <a:schemeClr val="accent1">
                  <a:lumMod val="75000"/>
                </a:schemeClr>
              </a:buClr>
            </a:pPr>
            <a:endParaRPr lang="ru-RU" sz="1000" dirty="0">
              <a:solidFill>
                <a:srgbClr val="2B6CB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Clr>
                <a:schemeClr val="accent1">
                  <a:lumMod val="75000"/>
                </a:schemeClr>
              </a:buClr>
            </a:pPr>
            <a:endParaRPr lang="ru-RU" sz="1000" dirty="0">
              <a:solidFill>
                <a:srgbClr val="2B6CB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hape 0">
            <a:extLst>
              <a:ext uri="{FF2B5EF4-FFF2-40B4-BE49-F238E27FC236}">
                <a16:creationId xmlns:a16="http://schemas.microsoft.com/office/drawing/2014/main" id="{C69A90AB-5CC4-1C62-C481-F5A90F69CC68}"/>
              </a:ext>
            </a:extLst>
          </p:cNvPr>
          <p:cNvSpPr/>
          <p:nvPr/>
        </p:nvSpPr>
        <p:spPr>
          <a:xfrm>
            <a:off x="357275" y="227991"/>
            <a:ext cx="428730" cy="428730"/>
          </a:xfrm>
          <a:prstGeom prst="roundRect">
            <a:avLst>
              <a:gd name="adj" fmla="val 25000"/>
            </a:avLst>
          </a:prstGeom>
          <a:gradFill flip="none" rotWithShape="1">
            <a:gsLst>
              <a:gs pos="0">
                <a:srgbClr val="1A365D"/>
              </a:gs>
              <a:gs pos="100000">
                <a:srgbClr val="2B6CB0"/>
              </a:gs>
            </a:gsLst>
            <a:lin ang="2700000" scaled="1"/>
          </a:gradFill>
          <a:ln/>
          <a:effectLst>
            <a:outerShdw blurRad="133978" dist="89319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EBAEF331-A911-221E-7023-3D268C7365CF}"/>
              </a:ext>
            </a:extLst>
          </p:cNvPr>
          <p:cNvSpPr/>
          <p:nvPr/>
        </p:nvSpPr>
        <p:spPr>
          <a:xfrm>
            <a:off x="459991" y="353037"/>
            <a:ext cx="223297" cy="178637"/>
          </a:xfrm>
          <a:custGeom>
            <a:avLst/>
            <a:gdLst/>
            <a:ahLst/>
            <a:cxnLst/>
            <a:rect l="l" t="t" r="r" b="b"/>
            <a:pathLst>
              <a:path w="223297" h="178637">
                <a:moveTo>
                  <a:pt x="111648" y="5582"/>
                </a:moveTo>
                <a:cubicBezTo>
                  <a:pt x="131675" y="5582"/>
                  <a:pt x="147934" y="21842"/>
                  <a:pt x="147934" y="41868"/>
                </a:cubicBezTo>
                <a:cubicBezTo>
                  <a:pt x="147934" y="61895"/>
                  <a:pt x="131675" y="78154"/>
                  <a:pt x="111648" y="78154"/>
                </a:cubicBezTo>
                <a:cubicBezTo>
                  <a:pt x="91622" y="78154"/>
                  <a:pt x="75363" y="61895"/>
                  <a:pt x="75363" y="41868"/>
                </a:cubicBezTo>
                <a:cubicBezTo>
                  <a:pt x="75363" y="21842"/>
                  <a:pt x="91622" y="5582"/>
                  <a:pt x="111648" y="5582"/>
                </a:cubicBezTo>
                <a:close/>
                <a:moveTo>
                  <a:pt x="33495" y="30703"/>
                </a:moveTo>
                <a:cubicBezTo>
                  <a:pt x="47359" y="30703"/>
                  <a:pt x="58615" y="41960"/>
                  <a:pt x="58615" y="55824"/>
                </a:cubicBezTo>
                <a:cubicBezTo>
                  <a:pt x="58615" y="69689"/>
                  <a:pt x="47359" y="80945"/>
                  <a:pt x="33495" y="80945"/>
                </a:cubicBezTo>
                <a:cubicBezTo>
                  <a:pt x="19630" y="80945"/>
                  <a:pt x="8374" y="69689"/>
                  <a:pt x="8374" y="55824"/>
                </a:cubicBezTo>
                <a:cubicBezTo>
                  <a:pt x="8374" y="41960"/>
                  <a:pt x="19630" y="30703"/>
                  <a:pt x="33495" y="30703"/>
                </a:cubicBezTo>
                <a:close/>
                <a:moveTo>
                  <a:pt x="0" y="145143"/>
                </a:moveTo>
                <a:cubicBezTo>
                  <a:pt x="0" y="120476"/>
                  <a:pt x="19992" y="100484"/>
                  <a:pt x="44659" y="100484"/>
                </a:cubicBezTo>
                <a:cubicBezTo>
                  <a:pt x="49125" y="100484"/>
                  <a:pt x="53452" y="101146"/>
                  <a:pt x="57534" y="102368"/>
                </a:cubicBezTo>
                <a:cubicBezTo>
                  <a:pt x="46055" y="115207"/>
                  <a:pt x="39077" y="132164"/>
                  <a:pt x="39077" y="150725"/>
                </a:cubicBezTo>
                <a:lnTo>
                  <a:pt x="39077" y="156308"/>
                </a:lnTo>
                <a:cubicBezTo>
                  <a:pt x="39077" y="160285"/>
                  <a:pt x="39914" y="164053"/>
                  <a:pt x="41415" y="167473"/>
                </a:cubicBezTo>
                <a:lnTo>
                  <a:pt x="11165" y="167473"/>
                </a:lnTo>
                <a:cubicBezTo>
                  <a:pt x="4989" y="167473"/>
                  <a:pt x="0" y="162483"/>
                  <a:pt x="0" y="156308"/>
                </a:cubicBezTo>
                <a:lnTo>
                  <a:pt x="0" y="145143"/>
                </a:lnTo>
                <a:close/>
                <a:moveTo>
                  <a:pt x="181882" y="167473"/>
                </a:moveTo>
                <a:cubicBezTo>
                  <a:pt x="183382" y="164053"/>
                  <a:pt x="184220" y="160285"/>
                  <a:pt x="184220" y="156308"/>
                </a:cubicBezTo>
                <a:lnTo>
                  <a:pt x="184220" y="150725"/>
                </a:lnTo>
                <a:cubicBezTo>
                  <a:pt x="184220" y="132164"/>
                  <a:pt x="177242" y="115207"/>
                  <a:pt x="165763" y="102368"/>
                </a:cubicBezTo>
                <a:cubicBezTo>
                  <a:pt x="169845" y="101146"/>
                  <a:pt x="174171" y="100484"/>
                  <a:pt x="178637" y="100484"/>
                </a:cubicBezTo>
                <a:cubicBezTo>
                  <a:pt x="203305" y="100484"/>
                  <a:pt x="223297" y="120476"/>
                  <a:pt x="223297" y="145143"/>
                </a:cubicBezTo>
                <a:lnTo>
                  <a:pt x="223297" y="156308"/>
                </a:lnTo>
                <a:cubicBezTo>
                  <a:pt x="223297" y="162483"/>
                  <a:pt x="218307" y="167473"/>
                  <a:pt x="212132" y="167473"/>
                </a:cubicBezTo>
                <a:lnTo>
                  <a:pt x="181882" y="167473"/>
                </a:lnTo>
                <a:close/>
                <a:moveTo>
                  <a:pt x="164681" y="55824"/>
                </a:moveTo>
                <a:cubicBezTo>
                  <a:pt x="164681" y="41960"/>
                  <a:pt x="175938" y="30703"/>
                  <a:pt x="189802" y="30703"/>
                </a:cubicBezTo>
                <a:cubicBezTo>
                  <a:pt x="203667" y="30703"/>
                  <a:pt x="214923" y="41960"/>
                  <a:pt x="214923" y="55824"/>
                </a:cubicBezTo>
                <a:cubicBezTo>
                  <a:pt x="214923" y="69689"/>
                  <a:pt x="203667" y="80945"/>
                  <a:pt x="189802" y="80945"/>
                </a:cubicBezTo>
                <a:cubicBezTo>
                  <a:pt x="175938" y="80945"/>
                  <a:pt x="164681" y="69689"/>
                  <a:pt x="164681" y="55824"/>
                </a:cubicBezTo>
                <a:close/>
                <a:moveTo>
                  <a:pt x="55824" y="150725"/>
                </a:moveTo>
                <a:cubicBezTo>
                  <a:pt x="55824" y="119882"/>
                  <a:pt x="80805" y="94901"/>
                  <a:pt x="111648" y="94901"/>
                </a:cubicBezTo>
                <a:cubicBezTo>
                  <a:pt x="142491" y="94901"/>
                  <a:pt x="167473" y="119882"/>
                  <a:pt x="167473" y="150725"/>
                </a:cubicBezTo>
                <a:lnTo>
                  <a:pt x="167473" y="156308"/>
                </a:lnTo>
                <a:cubicBezTo>
                  <a:pt x="167473" y="162483"/>
                  <a:pt x="162483" y="167473"/>
                  <a:pt x="156308" y="167473"/>
                </a:cubicBezTo>
                <a:lnTo>
                  <a:pt x="66989" y="167473"/>
                </a:lnTo>
                <a:cubicBezTo>
                  <a:pt x="60813" y="167473"/>
                  <a:pt x="55824" y="162483"/>
                  <a:pt x="55824" y="156308"/>
                </a:cubicBezTo>
                <a:lnTo>
                  <a:pt x="55824" y="150725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8" name="Text 3">
            <a:extLst>
              <a:ext uri="{FF2B5EF4-FFF2-40B4-BE49-F238E27FC236}">
                <a16:creationId xmlns:a16="http://schemas.microsoft.com/office/drawing/2014/main" id="{48460A8F-2851-7BD3-F8F0-FE112CA44918}"/>
              </a:ext>
            </a:extLst>
          </p:cNvPr>
          <p:cNvSpPr/>
          <p:nvPr/>
        </p:nvSpPr>
        <p:spPr>
          <a:xfrm>
            <a:off x="893187" y="338111"/>
            <a:ext cx="9146233" cy="357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УСТОЙЧИВЫМ РАЗВИТИЕМ</a:t>
            </a:r>
          </a:p>
          <a:p>
            <a:pPr>
              <a:lnSpc>
                <a:spcPct val="90000"/>
              </a:lnSpc>
            </a:pPr>
            <a:r>
              <a:rPr lang="ru-RU" sz="2000" b="1" dirty="0">
                <a:solidFill>
                  <a:srgbClr val="4299E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04-4 </a:t>
            </a:r>
            <a:r>
              <a:rPr lang="ru-RU" sz="20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КОРПОРАТИВНОЕ УПРАВЛЕНИЕ </a:t>
            </a:r>
            <a:r>
              <a:rPr lang="en-US" sz="20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- СОВЕТ ДИРЕКТОРОВ</a:t>
            </a:r>
            <a:endParaRPr lang="en-US" sz="2000" dirty="0"/>
          </a:p>
        </p:txBody>
      </p:sp>
      <p:sp>
        <p:nvSpPr>
          <p:cNvPr id="15" name="Shape 4">
            <a:extLst>
              <a:ext uri="{FF2B5EF4-FFF2-40B4-BE49-F238E27FC236}">
                <a16:creationId xmlns:a16="http://schemas.microsoft.com/office/drawing/2014/main" id="{C354C152-3B55-B66B-C9DB-DF1B1D573C08}"/>
              </a:ext>
            </a:extLst>
          </p:cNvPr>
          <p:cNvSpPr/>
          <p:nvPr/>
        </p:nvSpPr>
        <p:spPr>
          <a:xfrm>
            <a:off x="357275" y="781767"/>
            <a:ext cx="857459" cy="35727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4299E1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67" name="Text 51">
            <a:extLst>
              <a:ext uri="{FF2B5EF4-FFF2-40B4-BE49-F238E27FC236}">
                <a16:creationId xmlns:a16="http://schemas.microsoft.com/office/drawing/2014/main" id="{A656925B-BE79-0A47-A4F9-35DFC8353965}"/>
              </a:ext>
            </a:extLst>
          </p:cNvPr>
          <p:cNvSpPr/>
          <p:nvPr/>
        </p:nvSpPr>
        <p:spPr>
          <a:xfrm>
            <a:off x="11726499" y="6430941"/>
            <a:ext cx="219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34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 2">
            <a:extLst>
              <a:ext uri="{FF2B5EF4-FFF2-40B4-BE49-F238E27FC236}">
                <a16:creationId xmlns:a16="http://schemas.microsoft.com/office/drawing/2014/main" id="{69CD22B9-16A0-456C-96FD-B8C3EC67C9B5}"/>
              </a:ext>
            </a:extLst>
          </p:cNvPr>
          <p:cNvSpPr/>
          <p:nvPr/>
        </p:nvSpPr>
        <p:spPr>
          <a:xfrm>
            <a:off x="328758" y="17429"/>
            <a:ext cx="109632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b="1" kern="0" spc="53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РАЗДЕЛ 0</a:t>
            </a:r>
            <a:r>
              <a:rPr lang="ru-RU" sz="1000" b="1" kern="0" spc="53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4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Shape 45">
            <a:extLst>
              <a:ext uri="{FF2B5EF4-FFF2-40B4-BE49-F238E27FC236}">
                <a16:creationId xmlns:a16="http://schemas.microsoft.com/office/drawing/2014/main" id="{15C7D0D9-A288-4E39-9A7E-C596542F1308}"/>
              </a:ext>
            </a:extLst>
          </p:cNvPr>
          <p:cNvSpPr/>
          <p:nvPr/>
        </p:nvSpPr>
        <p:spPr>
          <a:xfrm>
            <a:off x="597739" y="6543789"/>
            <a:ext cx="105183" cy="111125"/>
          </a:xfrm>
          <a:custGeom>
            <a:avLst/>
            <a:gdLst/>
            <a:ahLst/>
            <a:cxnLst/>
            <a:rect l="l" t="t" r="r" b="b"/>
            <a:pathLst>
              <a:path w="83344" h="111125">
                <a:moveTo>
                  <a:pt x="13891" y="0"/>
                </a:moveTo>
                <a:cubicBezTo>
                  <a:pt x="6229" y="0"/>
                  <a:pt x="0" y="6229"/>
                  <a:pt x="0" y="13891"/>
                </a:cubicBezTo>
                <a:lnTo>
                  <a:pt x="0" y="97234"/>
                </a:lnTo>
                <a:cubicBezTo>
                  <a:pt x="0" y="104896"/>
                  <a:pt x="6229" y="111125"/>
                  <a:pt x="13891" y="111125"/>
                </a:cubicBezTo>
                <a:lnTo>
                  <a:pt x="69453" y="111125"/>
                </a:lnTo>
                <a:cubicBezTo>
                  <a:pt x="77115" y="111125"/>
                  <a:pt x="83344" y="104896"/>
                  <a:pt x="83344" y="97234"/>
                </a:cubicBezTo>
                <a:lnTo>
                  <a:pt x="83344" y="13891"/>
                </a:lnTo>
                <a:cubicBezTo>
                  <a:pt x="83344" y="6229"/>
                  <a:pt x="77115" y="0"/>
                  <a:pt x="69453" y="0"/>
                </a:cubicBezTo>
                <a:lnTo>
                  <a:pt x="13891" y="0"/>
                </a:lnTo>
                <a:close/>
                <a:moveTo>
                  <a:pt x="38199" y="76398"/>
                </a:moveTo>
                <a:lnTo>
                  <a:pt x="45145" y="76398"/>
                </a:lnTo>
                <a:cubicBezTo>
                  <a:pt x="48986" y="76398"/>
                  <a:pt x="52090" y="79502"/>
                  <a:pt x="52090" y="83344"/>
                </a:cubicBezTo>
                <a:lnTo>
                  <a:pt x="52090" y="100707"/>
                </a:lnTo>
                <a:lnTo>
                  <a:pt x="31254" y="100707"/>
                </a:lnTo>
                <a:lnTo>
                  <a:pt x="31254" y="83344"/>
                </a:lnTo>
                <a:cubicBezTo>
                  <a:pt x="31254" y="79502"/>
                  <a:pt x="34358" y="76398"/>
                  <a:pt x="38199" y="76398"/>
                </a:cubicBezTo>
                <a:close/>
                <a:moveTo>
                  <a:pt x="20836" y="24309"/>
                </a:moveTo>
                <a:cubicBezTo>
                  <a:pt x="20836" y="22399"/>
                  <a:pt x="22399" y="20836"/>
                  <a:pt x="24309" y="20836"/>
                </a:cubicBezTo>
                <a:lnTo>
                  <a:pt x="31254" y="20836"/>
                </a:lnTo>
                <a:cubicBezTo>
                  <a:pt x="33164" y="20836"/>
                  <a:pt x="34727" y="22399"/>
                  <a:pt x="34727" y="24309"/>
                </a:cubicBezTo>
                <a:lnTo>
                  <a:pt x="34727" y="31254"/>
                </a:lnTo>
                <a:cubicBezTo>
                  <a:pt x="34727" y="33164"/>
                  <a:pt x="33164" y="34727"/>
                  <a:pt x="31254" y="34727"/>
                </a:cubicBezTo>
                <a:lnTo>
                  <a:pt x="24309" y="34727"/>
                </a:lnTo>
                <a:cubicBezTo>
                  <a:pt x="22399" y="34727"/>
                  <a:pt x="20836" y="33164"/>
                  <a:pt x="20836" y="31254"/>
                </a:cubicBezTo>
                <a:lnTo>
                  <a:pt x="20836" y="24309"/>
                </a:lnTo>
                <a:close/>
                <a:moveTo>
                  <a:pt x="52090" y="20836"/>
                </a:moveTo>
                <a:lnTo>
                  <a:pt x="59035" y="20836"/>
                </a:lnTo>
                <a:cubicBezTo>
                  <a:pt x="60945" y="20836"/>
                  <a:pt x="62508" y="22399"/>
                  <a:pt x="62508" y="24309"/>
                </a:cubicBezTo>
                <a:lnTo>
                  <a:pt x="62508" y="31254"/>
                </a:lnTo>
                <a:cubicBezTo>
                  <a:pt x="62508" y="33164"/>
                  <a:pt x="60945" y="34727"/>
                  <a:pt x="59035" y="34727"/>
                </a:cubicBezTo>
                <a:lnTo>
                  <a:pt x="52090" y="34727"/>
                </a:lnTo>
                <a:cubicBezTo>
                  <a:pt x="50180" y="34727"/>
                  <a:pt x="48617" y="33164"/>
                  <a:pt x="48617" y="31254"/>
                </a:cubicBezTo>
                <a:lnTo>
                  <a:pt x="48617" y="24309"/>
                </a:lnTo>
                <a:cubicBezTo>
                  <a:pt x="48617" y="22399"/>
                  <a:pt x="50180" y="20836"/>
                  <a:pt x="52090" y="20836"/>
                </a:cubicBezTo>
                <a:close/>
                <a:moveTo>
                  <a:pt x="20836" y="52090"/>
                </a:moveTo>
                <a:cubicBezTo>
                  <a:pt x="20836" y="50180"/>
                  <a:pt x="22399" y="48617"/>
                  <a:pt x="24309" y="48617"/>
                </a:cubicBezTo>
                <a:lnTo>
                  <a:pt x="31254" y="48617"/>
                </a:lnTo>
                <a:cubicBezTo>
                  <a:pt x="33164" y="48617"/>
                  <a:pt x="34727" y="50180"/>
                  <a:pt x="34727" y="52090"/>
                </a:cubicBezTo>
                <a:lnTo>
                  <a:pt x="34727" y="59035"/>
                </a:lnTo>
                <a:cubicBezTo>
                  <a:pt x="34727" y="60945"/>
                  <a:pt x="33164" y="62508"/>
                  <a:pt x="31254" y="62508"/>
                </a:cubicBezTo>
                <a:lnTo>
                  <a:pt x="24309" y="62508"/>
                </a:lnTo>
                <a:cubicBezTo>
                  <a:pt x="22399" y="62508"/>
                  <a:pt x="20836" y="60945"/>
                  <a:pt x="20836" y="59035"/>
                </a:cubicBezTo>
                <a:lnTo>
                  <a:pt x="20836" y="52090"/>
                </a:lnTo>
                <a:close/>
                <a:moveTo>
                  <a:pt x="52090" y="48617"/>
                </a:moveTo>
                <a:lnTo>
                  <a:pt x="59035" y="48617"/>
                </a:lnTo>
                <a:cubicBezTo>
                  <a:pt x="60945" y="48617"/>
                  <a:pt x="62508" y="50180"/>
                  <a:pt x="62508" y="52090"/>
                </a:cubicBezTo>
                <a:lnTo>
                  <a:pt x="62508" y="59035"/>
                </a:lnTo>
                <a:cubicBezTo>
                  <a:pt x="62508" y="60945"/>
                  <a:pt x="60945" y="62508"/>
                  <a:pt x="59035" y="62508"/>
                </a:cubicBezTo>
                <a:lnTo>
                  <a:pt x="52090" y="62508"/>
                </a:lnTo>
                <a:cubicBezTo>
                  <a:pt x="50180" y="62508"/>
                  <a:pt x="48617" y="60945"/>
                  <a:pt x="48617" y="59035"/>
                </a:cubicBezTo>
                <a:lnTo>
                  <a:pt x="48617" y="52090"/>
                </a:lnTo>
                <a:cubicBezTo>
                  <a:pt x="48617" y="50180"/>
                  <a:pt x="50180" y="48617"/>
                  <a:pt x="52090" y="48617"/>
                </a:cubicBezTo>
                <a:close/>
              </a:path>
            </a:pathLst>
          </a:custGeom>
          <a:solidFill>
            <a:srgbClr val="2B6CB0"/>
          </a:solidFill>
          <a:ln/>
        </p:spPr>
      </p:sp>
      <p:sp>
        <p:nvSpPr>
          <p:cNvPr id="22" name="Text 46">
            <a:extLst>
              <a:ext uri="{FF2B5EF4-FFF2-40B4-BE49-F238E27FC236}">
                <a16:creationId xmlns:a16="http://schemas.microsoft.com/office/drawing/2014/main" id="{A7028CE0-C812-420C-A239-BB353363FFE7}"/>
              </a:ext>
            </a:extLst>
          </p:cNvPr>
          <p:cNvSpPr/>
          <p:nvPr/>
        </p:nvSpPr>
        <p:spPr>
          <a:xfrm>
            <a:off x="747099" y="6439623"/>
            <a:ext cx="989422" cy="3194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АО «ГФСС»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Shape 5">
            <a:extLst>
              <a:ext uri="{FF2B5EF4-FFF2-40B4-BE49-F238E27FC236}">
                <a16:creationId xmlns:a16="http://schemas.microsoft.com/office/drawing/2014/main" id="{EA078FB9-1E04-495C-9E41-2B90F8420F65}"/>
              </a:ext>
            </a:extLst>
          </p:cNvPr>
          <p:cNvSpPr/>
          <p:nvPr/>
        </p:nvSpPr>
        <p:spPr>
          <a:xfrm>
            <a:off x="6902425" y="2712666"/>
            <a:ext cx="5195876" cy="2779526"/>
          </a:xfrm>
          <a:prstGeom prst="roundRect">
            <a:avLst>
              <a:gd name="adj" fmla="val 2778"/>
            </a:avLst>
          </a:prstGeom>
          <a:solidFill>
            <a:srgbClr val="FFFFFF"/>
          </a:solidFill>
          <a:ln/>
          <a:effectLst>
            <a:outerShdw blurRad="53591" dist="35727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27" name="Shape 13">
            <a:extLst>
              <a:ext uri="{FF2B5EF4-FFF2-40B4-BE49-F238E27FC236}">
                <a16:creationId xmlns:a16="http://schemas.microsoft.com/office/drawing/2014/main" id="{FEA41668-BC75-421D-B4EB-D194B1A66454}"/>
              </a:ext>
            </a:extLst>
          </p:cNvPr>
          <p:cNvSpPr/>
          <p:nvPr/>
        </p:nvSpPr>
        <p:spPr>
          <a:xfrm>
            <a:off x="6971289" y="2937646"/>
            <a:ext cx="5009886" cy="2502908"/>
          </a:xfrm>
          <a:prstGeom prst="roundRect">
            <a:avLst>
              <a:gd name="adj" fmla="val 4324"/>
            </a:avLst>
          </a:prstGeom>
          <a:gradFill flip="none" rotWithShape="1">
            <a:gsLst>
              <a:gs pos="0">
                <a:srgbClr val="2B6CB0">
                  <a:alpha val="5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 w="12700">
            <a:solidFill>
              <a:srgbClr val="2B6CB0">
                <a:alpha val="10196"/>
              </a:srgbClr>
            </a:solidFill>
            <a:prstDash val="solid"/>
          </a:ln>
        </p:spPr>
      </p:sp>
      <p:sp>
        <p:nvSpPr>
          <p:cNvPr id="29" name="Динамика численности пенсионеров">
            <a:extLst>
              <a:ext uri="{FF2B5EF4-FFF2-40B4-BE49-F238E27FC236}">
                <a16:creationId xmlns:a16="http://schemas.microsoft.com/office/drawing/2014/main" id="{C69F7D26-9475-4663-898F-0873C00970D5}"/>
              </a:ext>
            </a:extLst>
          </p:cNvPr>
          <p:cNvSpPr/>
          <p:nvPr/>
        </p:nvSpPr>
        <p:spPr>
          <a:xfrm>
            <a:off x="6995824" y="2710593"/>
            <a:ext cx="3270068" cy="229125"/>
          </a:xfrm>
          <a:prstGeom prst="roundRect">
            <a:avLst>
              <a:gd name="adj" fmla="val 29808"/>
            </a:avLst>
          </a:prstGeom>
          <a:noFill/>
          <a:ln w="12700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0282" tIns="40282" rIns="40282" bIns="40282" anchor="ctr"/>
          <a:lstStyle>
            <a:lvl1pPr>
              <a:defRPr sz="2500">
                <a:solidFill>
                  <a:srgbClr val="4F81BD"/>
                </a:solidFill>
                <a:latin typeface="Impact"/>
                <a:ea typeface="Impact"/>
                <a:cs typeface="Impact"/>
                <a:sym typeface="Impact"/>
              </a:defRPr>
            </a:lvl1pPr>
          </a:lstStyle>
          <a:p>
            <a:pPr marL="0" marR="0" lvl="0" indent="0" defTabSz="463258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1200" dirty="0">
                <a:solidFill>
                  <a:srgbClr val="1A355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НЕЗАВИСИМЫЕ ДИРЕКТОРА (НД)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6AB4B14-94DD-4DE3-8922-ED9E11F74122}"/>
              </a:ext>
            </a:extLst>
          </p:cNvPr>
          <p:cNvSpPr txBox="1"/>
          <p:nvPr/>
        </p:nvSpPr>
        <p:spPr>
          <a:xfrm>
            <a:off x="6995824" y="2937646"/>
            <a:ext cx="4960816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71450" indent="-171450" algn="just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соответствии с </a:t>
            </a:r>
            <a:r>
              <a:rPr lang="ru-RU" sz="1000" dirty="0" err="1">
                <a:solidFill>
                  <a:srgbClr val="2B6C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п.39</a:t>
            </a: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Устава Фонда в составе членов СД не менее 30% должны быть независимыми директорами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Требования к НД: не является аффилированным лицом Общества и не являлся им в течение 3 лет, предшествовавших его избранию в СД; не является аффилированным лицом по отношению к аффилированным лицам данного Общества; не связан подчиненностью с должностными лицами Общества и не был связан подчиненностью с данными лицами в течение 3 лет, предшествовавших его избранию; не является гос. служащим; не является представителем Единственного акционера на заседаниях органов Общества не являлся им в течение 3 лет, предшествовавших его избранию; не участвует в аудите Общества в качестве аудитора, работающего в составе аудиторской организации, и не участвовал в таком аудите в течение 3 лет, предшествовавших его избранию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НД соответствуют требованиям, установленным подпунктом 13) пункта 6, пунктами 35, 36  Кодекса Корпоративного управления  Фонда, утверждённого Приказом МТСЗН РК от 10.05.2018 г. № 175</a:t>
            </a:r>
          </a:p>
        </p:txBody>
      </p:sp>
      <p:sp>
        <p:nvSpPr>
          <p:cNvPr id="39" name="Shape 5">
            <a:extLst>
              <a:ext uri="{FF2B5EF4-FFF2-40B4-BE49-F238E27FC236}">
                <a16:creationId xmlns:a16="http://schemas.microsoft.com/office/drawing/2014/main" id="{1B3C5A18-0947-4E56-8B54-1F5E8BE57E18}"/>
              </a:ext>
            </a:extLst>
          </p:cNvPr>
          <p:cNvSpPr/>
          <p:nvPr/>
        </p:nvSpPr>
        <p:spPr>
          <a:xfrm>
            <a:off x="6902425" y="5588955"/>
            <a:ext cx="5183520" cy="759936"/>
          </a:xfrm>
          <a:prstGeom prst="roundRect">
            <a:avLst>
              <a:gd name="adj" fmla="val 2778"/>
            </a:avLst>
          </a:prstGeom>
          <a:solidFill>
            <a:srgbClr val="FFFFFF"/>
          </a:solidFill>
          <a:ln/>
          <a:effectLst>
            <a:outerShdw blurRad="53591" dist="35727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40" name="Shape 7">
            <a:extLst>
              <a:ext uri="{FF2B5EF4-FFF2-40B4-BE49-F238E27FC236}">
                <a16:creationId xmlns:a16="http://schemas.microsoft.com/office/drawing/2014/main" id="{E6C4626E-B7F7-4A1F-88A2-48CBCC86841C}"/>
              </a:ext>
            </a:extLst>
          </p:cNvPr>
          <p:cNvSpPr/>
          <p:nvPr/>
        </p:nvSpPr>
        <p:spPr>
          <a:xfrm>
            <a:off x="6948044" y="5644840"/>
            <a:ext cx="5045310" cy="556779"/>
          </a:xfrm>
          <a:prstGeom prst="roundRect">
            <a:avLst>
              <a:gd name="adj" fmla="val 4324"/>
            </a:avLst>
          </a:prstGeom>
          <a:gradFill flip="none" rotWithShape="1">
            <a:gsLst>
              <a:gs pos="0">
                <a:srgbClr val="1A365D">
                  <a:alpha val="5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 w="12700">
            <a:solidFill>
              <a:srgbClr val="1A365D">
                <a:alpha val="10196"/>
              </a:srgbClr>
            </a:solidFill>
            <a:prstDash val="solid"/>
          </a:ln>
        </p:spPr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9D5E682-0CA9-4A49-8A74-578B04B8E2ED}"/>
              </a:ext>
            </a:extLst>
          </p:cNvPr>
          <p:cNvSpPr txBox="1"/>
          <p:nvPr/>
        </p:nvSpPr>
        <p:spPr>
          <a:xfrm>
            <a:off x="6983645" y="5671450"/>
            <a:ext cx="4961929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71450" indent="-171450" algn="just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Члены Совета директоров, избранные в 2025 г., подтвердили прохождение Программы введения в должность</a:t>
            </a:r>
          </a:p>
          <a:p>
            <a:pPr algn="just">
              <a:buClr>
                <a:schemeClr val="accent1">
                  <a:lumMod val="75000"/>
                </a:schemeClr>
              </a:buClr>
            </a:pP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(утверждена решением СД №6  от 13.07.2023 г.)</a:t>
            </a:r>
          </a:p>
          <a:p>
            <a:pPr algn="just">
              <a:buClr>
                <a:schemeClr val="accent1">
                  <a:lumMod val="75000"/>
                </a:schemeClr>
              </a:buClr>
            </a:pPr>
            <a:endParaRPr lang="ru-RU" sz="1000" dirty="0">
              <a:solidFill>
                <a:srgbClr val="2B6CB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44726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D9A60693-F051-4240-8558-D590D8F7E624}"/>
              </a:ext>
            </a:extLst>
          </p:cNvPr>
          <p:cNvSpPr txBox="1"/>
          <p:nvPr/>
        </p:nvSpPr>
        <p:spPr>
          <a:xfrm>
            <a:off x="719606" y="993179"/>
            <a:ext cx="2029098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Структура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Совета директоров по категориям, кол-во чел.</a:t>
            </a:r>
            <a:endParaRPr lang="ru-KZ" sz="1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4" name="Диаграмма 23">
            <a:extLst>
              <a:ext uri="{FF2B5EF4-FFF2-40B4-BE49-F238E27FC236}">
                <a16:creationId xmlns:a16="http://schemas.microsoft.com/office/drawing/2014/main" id="{D34E8918-B9EF-4419-B62B-3BA55125C7F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45155688"/>
              </p:ext>
            </p:extLst>
          </p:nvPr>
        </p:nvGraphicFramePr>
        <p:xfrm>
          <a:off x="-149629" y="1361757"/>
          <a:ext cx="4201981" cy="1839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id="{B839FB61-9A54-4BCA-998C-021F3F2C930A}"/>
              </a:ext>
            </a:extLst>
          </p:cNvPr>
          <p:cNvSpPr txBox="1"/>
          <p:nvPr/>
        </p:nvSpPr>
        <p:spPr>
          <a:xfrm>
            <a:off x="5252229" y="1034088"/>
            <a:ext cx="2029098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Структура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Совета директоров по возрасту, кол-во чел.</a:t>
            </a:r>
            <a:endParaRPr lang="ru-KZ" sz="1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54D9E08-0B1A-43C0-B272-1722C3B69450}"/>
              </a:ext>
            </a:extLst>
          </p:cNvPr>
          <p:cNvSpPr txBox="1"/>
          <p:nvPr/>
        </p:nvSpPr>
        <p:spPr>
          <a:xfrm>
            <a:off x="9342857" y="1034088"/>
            <a:ext cx="2087747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Гендерная структура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Совета директоров, кол-во чел.</a:t>
            </a:r>
            <a:endParaRPr lang="ru-KZ" sz="1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8" name="Диаграмма 27">
            <a:extLst>
              <a:ext uri="{FF2B5EF4-FFF2-40B4-BE49-F238E27FC236}">
                <a16:creationId xmlns:a16="http://schemas.microsoft.com/office/drawing/2014/main" id="{36EC71AC-F6B6-4BC7-9B34-22F4B15EF9A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0512093"/>
              </p:ext>
            </p:extLst>
          </p:nvPr>
        </p:nvGraphicFramePr>
        <p:xfrm>
          <a:off x="9342857" y="1480973"/>
          <a:ext cx="2479869" cy="1597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1" name="Диаграмма 20">
            <a:extLst>
              <a:ext uri="{FF2B5EF4-FFF2-40B4-BE49-F238E27FC236}">
                <a16:creationId xmlns:a16="http://schemas.microsoft.com/office/drawing/2014/main" id="{FC37DC60-82A2-4B8F-855A-A7F28A6A66D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9054036"/>
              </p:ext>
            </p:extLst>
          </p:nvPr>
        </p:nvGraphicFramePr>
        <p:xfrm>
          <a:off x="4864137" y="1445917"/>
          <a:ext cx="3083693" cy="17128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2" name="Динамика численности пенсионеров">
            <a:extLst>
              <a:ext uri="{FF2B5EF4-FFF2-40B4-BE49-F238E27FC236}">
                <a16:creationId xmlns:a16="http://schemas.microsoft.com/office/drawing/2014/main" id="{4965620A-B9BA-4D6C-BDC5-2FA637AAB5D0}"/>
              </a:ext>
            </a:extLst>
          </p:cNvPr>
          <p:cNvSpPr/>
          <p:nvPr/>
        </p:nvSpPr>
        <p:spPr>
          <a:xfrm>
            <a:off x="3936869" y="4285004"/>
            <a:ext cx="4465306" cy="298364"/>
          </a:xfrm>
          <a:prstGeom prst="roundRect">
            <a:avLst>
              <a:gd name="adj" fmla="val 29808"/>
            </a:avLst>
          </a:prstGeom>
          <a:noFill/>
          <a:ln w="12700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0282" tIns="40282" rIns="40282" bIns="40282" anchor="ctr"/>
          <a:lstStyle>
            <a:lvl1pPr>
              <a:defRPr sz="2500">
                <a:solidFill>
                  <a:srgbClr val="4F81BD"/>
                </a:solidFill>
                <a:latin typeface="Impact"/>
                <a:ea typeface="Impact"/>
                <a:cs typeface="Impact"/>
                <a:sym typeface="Impact"/>
              </a:defRPr>
            </a:lvl1pPr>
          </a:lstStyle>
          <a:p>
            <a:pPr marL="0" marR="0" lvl="0" indent="0" algn="ctr" defTabSz="463258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1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ЗАСЕДАНИЯ СОВЕТА ДИРЕКТОРОВ ФОНДА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5D3761-6B68-4473-8BC8-7FC11A312685}"/>
              </a:ext>
            </a:extLst>
          </p:cNvPr>
          <p:cNvSpPr txBox="1"/>
          <p:nvPr/>
        </p:nvSpPr>
        <p:spPr>
          <a:xfrm rot="10800000" flipV="1">
            <a:off x="334773" y="4566178"/>
            <a:ext cx="11429197" cy="18466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solidFill>
                  <a:srgbClr val="2B6C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2025 году проведено </a:t>
            </a:r>
            <a:r>
              <a:rPr lang="ru-RU" sz="1200" b="1" dirty="0">
                <a:solidFill>
                  <a:srgbClr val="2B6C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 заседаний </a:t>
            </a:r>
            <a:r>
              <a:rPr lang="ru-RU" sz="1200" dirty="0">
                <a:solidFill>
                  <a:srgbClr val="2B6C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(9 – очно, 9 – заочно), на них  рассмотрено </a:t>
            </a:r>
            <a:r>
              <a:rPr lang="ru-RU" sz="1200" b="1" dirty="0">
                <a:solidFill>
                  <a:srgbClr val="2B6C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78 вопросов </a:t>
            </a:r>
            <a:r>
              <a:rPr lang="ru-RU" sz="1200" dirty="0">
                <a:solidFill>
                  <a:srgbClr val="2B6C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следующим направлениям: </a:t>
            </a:r>
            <a:endParaRPr lang="en-US" sz="1200" dirty="0">
              <a:solidFill>
                <a:srgbClr val="2B6CB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177800" algn="just">
              <a:buFont typeface="Wingdings" panose="05000000000000000000" pitchFamily="2" charset="2"/>
              <a:buChar char="ü"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Определение стратегии развития и мониторинг ключевых показателей эффективности Плана развития Фонда. Оценка реализации Плана развития Фонда за 2024 год </a:t>
            </a:r>
          </a:p>
          <a:p>
            <a:pPr indent="177800" algn="just">
              <a:buFont typeface="Wingdings" panose="05000000000000000000" pitchFamily="2" charset="2"/>
              <a:buChar char="ü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Организация и надзор за эффективным функционированием системы управления рисками и внутреннего контроля. Утверждены изменения во  внутренние нормативные документы, регламентирующие порядок управления рисками </a:t>
            </a:r>
          </a:p>
          <a:p>
            <a:pPr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Рассмотрены на заседаниях Совета директоров:</a:t>
            </a:r>
          </a:p>
          <a:p>
            <a:pPr marL="450850" indent="-184150" algn="just">
              <a:buFont typeface="Arial" panose="020B0604020202020204" pitchFamily="34" charset="0"/>
              <a:buChar char="•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Актуарный отчет об оценке финансовой устойчивости Фонда (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протокол №17 от 23.12.2025 года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pPr marL="450850" indent="-184150" algn="just">
              <a:buFont typeface="Arial" panose="020B0604020202020204" pitchFamily="34" charset="0"/>
              <a:buChar char="•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Отчеты Службы внутреннего аудита (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ежеквартальные, годовой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</a:p>
          <a:p>
            <a:pPr marL="450850" indent="-184150" algn="just">
              <a:buFont typeface="Arial" panose="020B0604020202020204" pitchFamily="34" charset="0"/>
              <a:buChar char="•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Отчет о соблюдении в Фонде положений Кодекса корпоративного управления за 2024 год (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протокол №18 от 30 декабря 2025 года)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450850" indent="-184150" algn="just">
              <a:buFont typeface="Arial" panose="020B0604020202020204" pitchFamily="34" charset="0"/>
              <a:buChar char="•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Годовой отчет о деятельности Фонда за 2024 год (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протокол №17 от 23.12.2025 года).</a:t>
            </a:r>
          </a:p>
          <a:p>
            <a:pPr algn="just"/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Кворум для проведения заседаний Совета директоров был обеспечен. Ситуаций конфликта интересов при обсуждении вопросов повестки дня и принятии решений не возникало.</a:t>
            </a:r>
          </a:p>
          <a:p>
            <a:pPr algn="just"/>
            <a:r>
              <a:rPr lang="ru-RU" sz="1200" dirty="0">
                <a:solidFill>
                  <a:srgbClr val="2B6C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Решения Совета директоров Фонда внесли свой вклад в развитие и укрепление стабильности Фонда</a:t>
            </a:r>
            <a:endParaRPr lang="ru-KZ" sz="1200" dirty="0">
              <a:solidFill>
                <a:srgbClr val="2B6CB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hape 0">
            <a:extLst>
              <a:ext uri="{FF2B5EF4-FFF2-40B4-BE49-F238E27FC236}">
                <a16:creationId xmlns:a16="http://schemas.microsoft.com/office/drawing/2014/main" id="{45607016-B9A1-E7AA-D574-0A59D0E86226}"/>
              </a:ext>
            </a:extLst>
          </p:cNvPr>
          <p:cNvSpPr/>
          <p:nvPr/>
        </p:nvSpPr>
        <p:spPr>
          <a:xfrm>
            <a:off x="357275" y="356773"/>
            <a:ext cx="428730" cy="428730"/>
          </a:xfrm>
          <a:prstGeom prst="roundRect">
            <a:avLst>
              <a:gd name="adj" fmla="val 25000"/>
            </a:avLst>
          </a:prstGeom>
          <a:gradFill flip="none" rotWithShape="1">
            <a:gsLst>
              <a:gs pos="0">
                <a:srgbClr val="1A365D"/>
              </a:gs>
              <a:gs pos="100000">
                <a:srgbClr val="2B6CB0"/>
              </a:gs>
            </a:gsLst>
            <a:lin ang="2700000" scaled="1"/>
          </a:gradFill>
          <a:ln/>
          <a:effectLst>
            <a:outerShdw blurRad="133978" dist="89319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4" name="Shape 1">
            <a:extLst>
              <a:ext uri="{FF2B5EF4-FFF2-40B4-BE49-F238E27FC236}">
                <a16:creationId xmlns:a16="http://schemas.microsoft.com/office/drawing/2014/main" id="{55CF404F-E37D-ABDE-C519-9512A0EF7A2A}"/>
              </a:ext>
            </a:extLst>
          </p:cNvPr>
          <p:cNvSpPr/>
          <p:nvPr/>
        </p:nvSpPr>
        <p:spPr>
          <a:xfrm>
            <a:off x="459991" y="481819"/>
            <a:ext cx="223297" cy="178637"/>
          </a:xfrm>
          <a:custGeom>
            <a:avLst/>
            <a:gdLst/>
            <a:ahLst/>
            <a:cxnLst/>
            <a:rect l="l" t="t" r="r" b="b"/>
            <a:pathLst>
              <a:path w="223297" h="178637">
                <a:moveTo>
                  <a:pt x="111648" y="5582"/>
                </a:moveTo>
                <a:cubicBezTo>
                  <a:pt x="131675" y="5582"/>
                  <a:pt x="147934" y="21842"/>
                  <a:pt x="147934" y="41868"/>
                </a:cubicBezTo>
                <a:cubicBezTo>
                  <a:pt x="147934" y="61895"/>
                  <a:pt x="131675" y="78154"/>
                  <a:pt x="111648" y="78154"/>
                </a:cubicBezTo>
                <a:cubicBezTo>
                  <a:pt x="91622" y="78154"/>
                  <a:pt x="75363" y="61895"/>
                  <a:pt x="75363" y="41868"/>
                </a:cubicBezTo>
                <a:cubicBezTo>
                  <a:pt x="75363" y="21842"/>
                  <a:pt x="91622" y="5582"/>
                  <a:pt x="111648" y="5582"/>
                </a:cubicBezTo>
                <a:close/>
                <a:moveTo>
                  <a:pt x="33495" y="30703"/>
                </a:moveTo>
                <a:cubicBezTo>
                  <a:pt x="47359" y="30703"/>
                  <a:pt x="58615" y="41960"/>
                  <a:pt x="58615" y="55824"/>
                </a:cubicBezTo>
                <a:cubicBezTo>
                  <a:pt x="58615" y="69689"/>
                  <a:pt x="47359" y="80945"/>
                  <a:pt x="33495" y="80945"/>
                </a:cubicBezTo>
                <a:cubicBezTo>
                  <a:pt x="19630" y="80945"/>
                  <a:pt x="8374" y="69689"/>
                  <a:pt x="8374" y="55824"/>
                </a:cubicBezTo>
                <a:cubicBezTo>
                  <a:pt x="8374" y="41960"/>
                  <a:pt x="19630" y="30703"/>
                  <a:pt x="33495" y="30703"/>
                </a:cubicBezTo>
                <a:close/>
                <a:moveTo>
                  <a:pt x="0" y="145143"/>
                </a:moveTo>
                <a:cubicBezTo>
                  <a:pt x="0" y="120476"/>
                  <a:pt x="19992" y="100484"/>
                  <a:pt x="44659" y="100484"/>
                </a:cubicBezTo>
                <a:cubicBezTo>
                  <a:pt x="49125" y="100484"/>
                  <a:pt x="53452" y="101146"/>
                  <a:pt x="57534" y="102368"/>
                </a:cubicBezTo>
                <a:cubicBezTo>
                  <a:pt x="46055" y="115207"/>
                  <a:pt x="39077" y="132164"/>
                  <a:pt x="39077" y="150725"/>
                </a:cubicBezTo>
                <a:lnTo>
                  <a:pt x="39077" y="156308"/>
                </a:lnTo>
                <a:cubicBezTo>
                  <a:pt x="39077" y="160285"/>
                  <a:pt x="39914" y="164053"/>
                  <a:pt x="41415" y="167473"/>
                </a:cubicBezTo>
                <a:lnTo>
                  <a:pt x="11165" y="167473"/>
                </a:lnTo>
                <a:cubicBezTo>
                  <a:pt x="4989" y="167473"/>
                  <a:pt x="0" y="162483"/>
                  <a:pt x="0" y="156308"/>
                </a:cubicBezTo>
                <a:lnTo>
                  <a:pt x="0" y="145143"/>
                </a:lnTo>
                <a:close/>
                <a:moveTo>
                  <a:pt x="181882" y="167473"/>
                </a:moveTo>
                <a:cubicBezTo>
                  <a:pt x="183382" y="164053"/>
                  <a:pt x="184220" y="160285"/>
                  <a:pt x="184220" y="156308"/>
                </a:cubicBezTo>
                <a:lnTo>
                  <a:pt x="184220" y="150725"/>
                </a:lnTo>
                <a:cubicBezTo>
                  <a:pt x="184220" y="132164"/>
                  <a:pt x="177242" y="115207"/>
                  <a:pt x="165763" y="102368"/>
                </a:cubicBezTo>
                <a:cubicBezTo>
                  <a:pt x="169845" y="101146"/>
                  <a:pt x="174171" y="100484"/>
                  <a:pt x="178637" y="100484"/>
                </a:cubicBezTo>
                <a:cubicBezTo>
                  <a:pt x="203305" y="100484"/>
                  <a:pt x="223297" y="120476"/>
                  <a:pt x="223297" y="145143"/>
                </a:cubicBezTo>
                <a:lnTo>
                  <a:pt x="223297" y="156308"/>
                </a:lnTo>
                <a:cubicBezTo>
                  <a:pt x="223297" y="162483"/>
                  <a:pt x="218307" y="167473"/>
                  <a:pt x="212132" y="167473"/>
                </a:cubicBezTo>
                <a:lnTo>
                  <a:pt x="181882" y="167473"/>
                </a:lnTo>
                <a:close/>
                <a:moveTo>
                  <a:pt x="164681" y="55824"/>
                </a:moveTo>
                <a:cubicBezTo>
                  <a:pt x="164681" y="41960"/>
                  <a:pt x="175938" y="30703"/>
                  <a:pt x="189802" y="30703"/>
                </a:cubicBezTo>
                <a:cubicBezTo>
                  <a:pt x="203667" y="30703"/>
                  <a:pt x="214923" y="41960"/>
                  <a:pt x="214923" y="55824"/>
                </a:cubicBezTo>
                <a:cubicBezTo>
                  <a:pt x="214923" y="69689"/>
                  <a:pt x="203667" y="80945"/>
                  <a:pt x="189802" y="80945"/>
                </a:cubicBezTo>
                <a:cubicBezTo>
                  <a:pt x="175938" y="80945"/>
                  <a:pt x="164681" y="69689"/>
                  <a:pt x="164681" y="55824"/>
                </a:cubicBezTo>
                <a:close/>
                <a:moveTo>
                  <a:pt x="55824" y="150725"/>
                </a:moveTo>
                <a:cubicBezTo>
                  <a:pt x="55824" y="119882"/>
                  <a:pt x="80805" y="94901"/>
                  <a:pt x="111648" y="94901"/>
                </a:cubicBezTo>
                <a:cubicBezTo>
                  <a:pt x="142491" y="94901"/>
                  <a:pt x="167473" y="119882"/>
                  <a:pt x="167473" y="150725"/>
                </a:cubicBezTo>
                <a:lnTo>
                  <a:pt x="167473" y="156308"/>
                </a:lnTo>
                <a:cubicBezTo>
                  <a:pt x="167473" y="162483"/>
                  <a:pt x="162483" y="167473"/>
                  <a:pt x="156308" y="167473"/>
                </a:cubicBezTo>
                <a:lnTo>
                  <a:pt x="66989" y="167473"/>
                </a:lnTo>
                <a:cubicBezTo>
                  <a:pt x="60813" y="167473"/>
                  <a:pt x="55824" y="162483"/>
                  <a:pt x="55824" y="156308"/>
                </a:cubicBezTo>
                <a:lnTo>
                  <a:pt x="55824" y="150725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8" name="Text 3">
            <a:extLst>
              <a:ext uri="{FF2B5EF4-FFF2-40B4-BE49-F238E27FC236}">
                <a16:creationId xmlns:a16="http://schemas.microsoft.com/office/drawing/2014/main" id="{9BE4B194-F0D3-8621-57AB-99C8871A26A4}"/>
              </a:ext>
            </a:extLst>
          </p:cNvPr>
          <p:cNvSpPr/>
          <p:nvPr/>
        </p:nvSpPr>
        <p:spPr>
          <a:xfrm>
            <a:off x="888721" y="446141"/>
            <a:ext cx="9146233" cy="357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УСТОЙЧИВЫМ РАЗВИТИЕМ</a:t>
            </a:r>
          </a:p>
          <a:p>
            <a:pPr>
              <a:lnSpc>
                <a:spcPct val="90000"/>
              </a:lnSpc>
            </a:pPr>
            <a:r>
              <a:rPr lang="ru-RU" sz="2000" b="1" dirty="0">
                <a:solidFill>
                  <a:srgbClr val="4299E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04-4 </a:t>
            </a:r>
            <a:r>
              <a:rPr lang="ru-RU" sz="20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КОРПОРАТИВНОЕ УПРАВЛЕНИЕ </a:t>
            </a:r>
            <a:r>
              <a:rPr lang="en-US" sz="20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- СОВЕТ ДИРЕКТОРОВ</a:t>
            </a:r>
            <a:endParaRPr lang="en-US" sz="2000" dirty="0"/>
          </a:p>
        </p:txBody>
      </p:sp>
      <p:sp>
        <p:nvSpPr>
          <p:cNvPr id="9" name="Shape 4">
            <a:extLst>
              <a:ext uri="{FF2B5EF4-FFF2-40B4-BE49-F238E27FC236}">
                <a16:creationId xmlns:a16="http://schemas.microsoft.com/office/drawing/2014/main" id="{8CC93DB8-8D74-D205-901C-79D2C3B0F807}"/>
              </a:ext>
            </a:extLst>
          </p:cNvPr>
          <p:cNvSpPr/>
          <p:nvPr/>
        </p:nvSpPr>
        <p:spPr>
          <a:xfrm>
            <a:off x="357275" y="883786"/>
            <a:ext cx="857459" cy="35727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4299E1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10" name="Shape 5">
            <a:extLst>
              <a:ext uri="{FF2B5EF4-FFF2-40B4-BE49-F238E27FC236}">
                <a16:creationId xmlns:a16="http://schemas.microsoft.com/office/drawing/2014/main" id="{F618FBA3-8DFE-165B-C1A2-1EF8806C4692}"/>
              </a:ext>
            </a:extLst>
          </p:cNvPr>
          <p:cNvSpPr/>
          <p:nvPr/>
        </p:nvSpPr>
        <p:spPr>
          <a:xfrm>
            <a:off x="402007" y="3217642"/>
            <a:ext cx="2743200" cy="990144"/>
          </a:xfrm>
          <a:prstGeom prst="roundRect">
            <a:avLst>
              <a:gd name="adj" fmla="val 7595"/>
            </a:avLst>
          </a:prstGeom>
          <a:gradFill flip="none" rotWithShape="1">
            <a:gsLst>
              <a:gs pos="33000">
                <a:srgbClr val="2B6CB0"/>
              </a:gs>
              <a:gs pos="0">
                <a:srgbClr val="1A365D"/>
              </a:gs>
              <a:gs pos="12000">
                <a:srgbClr val="2B6CB0"/>
              </a:gs>
            </a:gsLst>
            <a:lin ang="2700000" scaled="1"/>
          </a:gra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26" name="Shape 10">
            <a:extLst>
              <a:ext uri="{FF2B5EF4-FFF2-40B4-BE49-F238E27FC236}">
                <a16:creationId xmlns:a16="http://schemas.microsoft.com/office/drawing/2014/main" id="{DE99ADA8-3B1C-F746-BAA2-3C8206107281}"/>
              </a:ext>
            </a:extLst>
          </p:cNvPr>
          <p:cNvSpPr/>
          <p:nvPr/>
        </p:nvSpPr>
        <p:spPr>
          <a:xfrm>
            <a:off x="5113416" y="3182501"/>
            <a:ext cx="2743200" cy="970169"/>
          </a:xfrm>
          <a:prstGeom prst="roundRect">
            <a:avLst>
              <a:gd name="adj" fmla="val 7595"/>
            </a:avLst>
          </a:prstGeom>
          <a:gradFill flip="none" rotWithShape="1">
            <a:gsLst>
              <a:gs pos="0">
                <a:srgbClr val="2B6CB0"/>
              </a:gs>
              <a:gs pos="100000">
                <a:srgbClr val="4299E1"/>
              </a:gs>
            </a:gsLst>
            <a:lin ang="2700000" scaled="1"/>
          </a:gra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33" name="Shape 11">
            <a:extLst>
              <a:ext uri="{FF2B5EF4-FFF2-40B4-BE49-F238E27FC236}">
                <a16:creationId xmlns:a16="http://schemas.microsoft.com/office/drawing/2014/main" id="{21FB0DC4-0E10-93B5-F72C-534DECBA3530}"/>
              </a:ext>
            </a:extLst>
          </p:cNvPr>
          <p:cNvSpPr/>
          <p:nvPr/>
        </p:nvSpPr>
        <p:spPr>
          <a:xfrm>
            <a:off x="5410315" y="3366913"/>
            <a:ext cx="250031" cy="285750"/>
          </a:xfrm>
          <a:custGeom>
            <a:avLst/>
            <a:gdLst/>
            <a:ahLst/>
            <a:cxnLst/>
            <a:rect l="l" t="t" r="r" b="b"/>
            <a:pathLst>
              <a:path w="250031" h="285750">
                <a:moveTo>
                  <a:pt x="48220" y="-5860"/>
                </a:moveTo>
                <a:lnTo>
                  <a:pt x="34491" y="17636"/>
                </a:lnTo>
                <a:cubicBezTo>
                  <a:pt x="32370" y="21264"/>
                  <a:pt x="31254" y="25450"/>
                  <a:pt x="31254" y="29691"/>
                </a:cubicBezTo>
                <a:lnTo>
                  <a:pt x="31254" y="31254"/>
                </a:lnTo>
                <a:cubicBezTo>
                  <a:pt x="31254" y="43588"/>
                  <a:pt x="41244" y="53578"/>
                  <a:pt x="53578" y="53578"/>
                </a:cubicBezTo>
                <a:cubicBezTo>
                  <a:pt x="65912" y="53578"/>
                  <a:pt x="75902" y="43588"/>
                  <a:pt x="75902" y="31254"/>
                </a:cubicBezTo>
                <a:lnTo>
                  <a:pt x="75902" y="29691"/>
                </a:lnTo>
                <a:cubicBezTo>
                  <a:pt x="75902" y="25450"/>
                  <a:pt x="74786" y="21320"/>
                  <a:pt x="72665" y="17636"/>
                </a:cubicBezTo>
                <a:lnTo>
                  <a:pt x="58936" y="-5860"/>
                </a:lnTo>
                <a:cubicBezTo>
                  <a:pt x="57820" y="-7758"/>
                  <a:pt x="55755" y="-8930"/>
                  <a:pt x="53578" y="-8930"/>
                </a:cubicBezTo>
                <a:cubicBezTo>
                  <a:pt x="51402" y="-8930"/>
                  <a:pt x="49337" y="-7758"/>
                  <a:pt x="48220" y="-5860"/>
                </a:cubicBezTo>
                <a:close/>
                <a:moveTo>
                  <a:pt x="119658" y="-5860"/>
                </a:moveTo>
                <a:lnTo>
                  <a:pt x="105928" y="17636"/>
                </a:lnTo>
                <a:cubicBezTo>
                  <a:pt x="103808" y="21264"/>
                  <a:pt x="102691" y="25450"/>
                  <a:pt x="102691" y="29691"/>
                </a:cubicBezTo>
                <a:lnTo>
                  <a:pt x="102691" y="31254"/>
                </a:lnTo>
                <a:cubicBezTo>
                  <a:pt x="102691" y="43588"/>
                  <a:pt x="112681" y="53578"/>
                  <a:pt x="125016" y="53578"/>
                </a:cubicBezTo>
                <a:cubicBezTo>
                  <a:pt x="137350" y="53578"/>
                  <a:pt x="147340" y="43588"/>
                  <a:pt x="147340" y="31254"/>
                </a:cubicBezTo>
                <a:lnTo>
                  <a:pt x="147340" y="29691"/>
                </a:lnTo>
                <a:cubicBezTo>
                  <a:pt x="147340" y="25450"/>
                  <a:pt x="146224" y="21320"/>
                  <a:pt x="144103" y="17636"/>
                </a:cubicBezTo>
                <a:lnTo>
                  <a:pt x="130373" y="-5860"/>
                </a:lnTo>
                <a:cubicBezTo>
                  <a:pt x="129257" y="-7758"/>
                  <a:pt x="127192" y="-8930"/>
                  <a:pt x="125016" y="-8930"/>
                </a:cubicBezTo>
                <a:cubicBezTo>
                  <a:pt x="122839" y="-8930"/>
                  <a:pt x="120774" y="-7758"/>
                  <a:pt x="119658" y="-5860"/>
                </a:cubicBezTo>
                <a:close/>
                <a:moveTo>
                  <a:pt x="177366" y="17636"/>
                </a:moveTo>
                <a:cubicBezTo>
                  <a:pt x="175245" y="21264"/>
                  <a:pt x="174129" y="25450"/>
                  <a:pt x="174129" y="29691"/>
                </a:cubicBezTo>
                <a:lnTo>
                  <a:pt x="174129" y="31254"/>
                </a:lnTo>
                <a:cubicBezTo>
                  <a:pt x="174129" y="43588"/>
                  <a:pt x="184119" y="53578"/>
                  <a:pt x="196453" y="53578"/>
                </a:cubicBezTo>
                <a:cubicBezTo>
                  <a:pt x="208787" y="53578"/>
                  <a:pt x="218777" y="43588"/>
                  <a:pt x="218777" y="31254"/>
                </a:cubicBezTo>
                <a:lnTo>
                  <a:pt x="218777" y="29691"/>
                </a:lnTo>
                <a:cubicBezTo>
                  <a:pt x="218777" y="25450"/>
                  <a:pt x="217661" y="21320"/>
                  <a:pt x="215540" y="17636"/>
                </a:cubicBezTo>
                <a:lnTo>
                  <a:pt x="201811" y="-5860"/>
                </a:lnTo>
                <a:cubicBezTo>
                  <a:pt x="200695" y="-7758"/>
                  <a:pt x="198630" y="-8930"/>
                  <a:pt x="196453" y="-8930"/>
                </a:cubicBezTo>
                <a:cubicBezTo>
                  <a:pt x="194277" y="-8930"/>
                  <a:pt x="192212" y="-7758"/>
                  <a:pt x="191095" y="-5860"/>
                </a:cubicBezTo>
                <a:lnTo>
                  <a:pt x="177366" y="17636"/>
                </a:lnTo>
                <a:close/>
                <a:moveTo>
                  <a:pt x="71438" y="89297"/>
                </a:moveTo>
                <a:cubicBezTo>
                  <a:pt x="71438" y="79418"/>
                  <a:pt x="63457" y="71438"/>
                  <a:pt x="53578" y="71438"/>
                </a:cubicBezTo>
                <a:cubicBezTo>
                  <a:pt x="43700" y="71438"/>
                  <a:pt x="35719" y="79418"/>
                  <a:pt x="35719" y="89297"/>
                </a:cubicBezTo>
                <a:lnTo>
                  <a:pt x="35719" y="119156"/>
                </a:lnTo>
                <a:cubicBezTo>
                  <a:pt x="14901" y="126467"/>
                  <a:pt x="0" y="146335"/>
                  <a:pt x="0" y="169664"/>
                </a:cubicBezTo>
                <a:lnTo>
                  <a:pt x="0" y="181273"/>
                </a:lnTo>
                <a:cubicBezTo>
                  <a:pt x="11664" y="181998"/>
                  <a:pt x="23217" y="185347"/>
                  <a:pt x="33654" y="191319"/>
                </a:cubicBezTo>
                <a:lnTo>
                  <a:pt x="37616" y="193607"/>
                </a:lnTo>
                <a:cubicBezTo>
                  <a:pt x="52294" y="201978"/>
                  <a:pt x="70489" y="201085"/>
                  <a:pt x="84274" y="191263"/>
                </a:cubicBezTo>
                <a:cubicBezTo>
                  <a:pt x="108663" y="173850"/>
                  <a:pt x="141368" y="173850"/>
                  <a:pt x="165757" y="191263"/>
                </a:cubicBezTo>
                <a:cubicBezTo>
                  <a:pt x="179487" y="201085"/>
                  <a:pt x="197737" y="202034"/>
                  <a:pt x="212415" y="193607"/>
                </a:cubicBezTo>
                <a:lnTo>
                  <a:pt x="216377" y="191319"/>
                </a:lnTo>
                <a:cubicBezTo>
                  <a:pt x="226814" y="185347"/>
                  <a:pt x="238311" y="181998"/>
                  <a:pt x="250031" y="181273"/>
                </a:cubicBezTo>
                <a:lnTo>
                  <a:pt x="250031" y="169664"/>
                </a:lnTo>
                <a:cubicBezTo>
                  <a:pt x="250031" y="146335"/>
                  <a:pt x="235130" y="126467"/>
                  <a:pt x="214313" y="119156"/>
                </a:cubicBezTo>
                <a:lnTo>
                  <a:pt x="214313" y="89297"/>
                </a:lnTo>
                <a:cubicBezTo>
                  <a:pt x="214313" y="79418"/>
                  <a:pt x="206332" y="71438"/>
                  <a:pt x="196453" y="71438"/>
                </a:cubicBezTo>
                <a:cubicBezTo>
                  <a:pt x="186575" y="71438"/>
                  <a:pt x="178594" y="79418"/>
                  <a:pt x="178594" y="89297"/>
                </a:cubicBezTo>
                <a:lnTo>
                  <a:pt x="178594" y="116086"/>
                </a:lnTo>
                <a:lnTo>
                  <a:pt x="142875" y="116086"/>
                </a:lnTo>
                <a:lnTo>
                  <a:pt x="142875" y="89297"/>
                </a:lnTo>
                <a:cubicBezTo>
                  <a:pt x="142875" y="79418"/>
                  <a:pt x="134894" y="71438"/>
                  <a:pt x="125016" y="71438"/>
                </a:cubicBezTo>
                <a:cubicBezTo>
                  <a:pt x="115137" y="71438"/>
                  <a:pt x="107156" y="79418"/>
                  <a:pt x="107156" y="89297"/>
                </a:cubicBezTo>
                <a:lnTo>
                  <a:pt x="107156" y="116086"/>
                </a:lnTo>
                <a:lnTo>
                  <a:pt x="71438" y="116086"/>
                </a:lnTo>
                <a:lnTo>
                  <a:pt x="71438" y="89297"/>
                </a:lnTo>
                <a:close/>
                <a:moveTo>
                  <a:pt x="250031" y="208173"/>
                </a:moveTo>
                <a:cubicBezTo>
                  <a:pt x="242943" y="208843"/>
                  <a:pt x="236023" y="210964"/>
                  <a:pt x="229660" y="214592"/>
                </a:cubicBezTo>
                <a:lnTo>
                  <a:pt x="225698" y="216880"/>
                </a:lnTo>
                <a:cubicBezTo>
                  <a:pt x="201923" y="230442"/>
                  <a:pt x="172455" y="228991"/>
                  <a:pt x="150186" y="213085"/>
                </a:cubicBezTo>
                <a:cubicBezTo>
                  <a:pt x="135117" y="202313"/>
                  <a:pt x="114914" y="202313"/>
                  <a:pt x="99845" y="213085"/>
                </a:cubicBezTo>
                <a:cubicBezTo>
                  <a:pt x="77577" y="228991"/>
                  <a:pt x="48109" y="230498"/>
                  <a:pt x="24333" y="216880"/>
                </a:cubicBezTo>
                <a:lnTo>
                  <a:pt x="20371" y="214592"/>
                </a:lnTo>
                <a:cubicBezTo>
                  <a:pt x="14008" y="210964"/>
                  <a:pt x="7088" y="208787"/>
                  <a:pt x="0" y="208173"/>
                </a:cubicBezTo>
                <a:lnTo>
                  <a:pt x="0" y="250031"/>
                </a:lnTo>
                <a:cubicBezTo>
                  <a:pt x="0" y="269732"/>
                  <a:pt x="16018" y="285750"/>
                  <a:pt x="35719" y="285750"/>
                </a:cubicBezTo>
                <a:lnTo>
                  <a:pt x="214313" y="285750"/>
                </a:lnTo>
                <a:cubicBezTo>
                  <a:pt x="234014" y="285750"/>
                  <a:pt x="250031" y="269732"/>
                  <a:pt x="250031" y="250031"/>
                </a:cubicBezTo>
                <a:lnTo>
                  <a:pt x="250031" y="208173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34" name="Text 12">
            <a:extLst>
              <a:ext uri="{FF2B5EF4-FFF2-40B4-BE49-F238E27FC236}">
                <a16:creationId xmlns:a16="http://schemas.microsoft.com/office/drawing/2014/main" id="{26C4F901-29FD-75D5-09C9-A741CC4BDD9A}"/>
              </a:ext>
            </a:extLst>
          </p:cNvPr>
          <p:cNvSpPr/>
          <p:nvPr/>
        </p:nvSpPr>
        <p:spPr>
          <a:xfrm>
            <a:off x="5150258" y="3753464"/>
            <a:ext cx="2514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Средний возраст</a:t>
            </a:r>
            <a:endParaRPr lang="en-US" sz="1600" dirty="0"/>
          </a:p>
        </p:txBody>
      </p:sp>
      <p:sp>
        <p:nvSpPr>
          <p:cNvPr id="35" name="Text 13">
            <a:extLst>
              <a:ext uri="{FF2B5EF4-FFF2-40B4-BE49-F238E27FC236}">
                <a16:creationId xmlns:a16="http://schemas.microsoft.com/office/drawing/2014/main" id="{295E2052-7905-12E3-5D1D-1FF667DDDE43}"/>
              </a:ext>
            </a:extLst>
          </p:cNvPr>
          <p:cNvSpPr/>
          <p:nvPr/>
        </p:nvSpPr>
        <p:spPr>
          <a:xfrm>
            <a:off x="5252229" y="3371490"/>
            <a:ext cx="26098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sz="27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57 лет</a:t>
            </a:r>
            <a:endParaRPr lang="en-US" sz="1600" dirty="0"/>
          </a:p>
        </p:txBody>
      </p:sp>
      <p:sp>
        <p:nvSpPr>
          <p:cNvPr id="36" name="Text 14">
            <a:extLst>
              <a:ext uri="{FF2B5EF4-FFF2-40B4-BE49-F238E27FC236}">
                <a16:creationId xmlns:a16="http://schemas.microsoft.com/office/drawing/2014/main" id="{36967DDE-6C30-09FF-4615-F40E3A2ACD2E}"/>
              </a:ext>
            </a:extLst>
          </p:cNvPr>
          <p:cNvSpPr/>
          <p:nvPr/>
        </p:nvSpPr>
        <p:spPr>
          <a:xfrm>
            <a:off x="5177542" y="3915513"/>
            <a:ext cx="24955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900" dirty="0">
                <a:solidFill>
                  <a:srgbClr val="FFFFFF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членов Совета директоров</a:t>
            </a:r>
            <a:endParaRPr lang="en-US" sz="1600" dirty="0"/>
          </a:p>
        </p:txBody>
      </p:sp>
      <p:sp>
        <p:nvSpPr>
          <p:cNvPr id="37" name="Shape 15">
            <a:extLst>
              <a:ext uri="{FF2B5EF4-FFF2-40B4-BE49-F238E27FC236}">
                <a16:creationId xmlns:a16="http://schemas.microsoft.com/office/drawing/2014/main" id="{734AD245-D75A-5C0F-894E-913444F945B6}"/>
              </a:ext>
            </a:extLst>
          </p:cNvPr>
          <p:cNvSpPr/>
          <p:nvPr/>
        </p:nvSpPr>
        <p:spPr>
          <a:xfrm>
            <a:off x="8944779" y="3194231"/>
            <a:ext cx="2743200" cy="970169"/>
          </a:xfrm>
          <a:prstGeom prst="roundRect">
            <a:avLst>
              <a:gd name="adj" fmla="val 7595"/>
            </a:avLst>
          </a:prstGeom>
          <a:gradFill flip="none" rotWithShape="1">
            <a:gsLst>
              <a:gs pos="0">
                <a:srgbClr val="4299E1"/>
              </a:gs>
              <a:gs pos="100000">
                <a:srgbClr val="1A365D"/>
              </a:gs>
            </a:gsLst>
            <a:lin ang="2700000" scaled="1"/>
          </a:gra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38" name="Shape 16">
            <a:extLst>
              <a:ext uri="{FF2B5EF4-FFF2-40B4-BE49-F238E27FC236}">
                <a16:creationId xmlns:a16="http://schemas.microsoft.com/office/drawing/2014/main" id="{BA2434C1-D1FE-CEDC-6802-0CBCBA6B910D}"/>
              </a:ext>
            </a:extLst>
          </p:cNvPr>
          <p:cNvSpPr/>
          <p:nvPr/>
        </p:nvSpPr>
        <p:spPr>
          <a:xfrm>
            <a:off x="1067965" y="3381657"/>
            <a:ext cx="321469" cy="285750"/>
          </a:xfrm>
          <a:custGeom>
            <a:avLst/>
            <a:gdLst/>
            <a:ahLst/>
            <a:cxnLst/>
            <a:rect l="l" t="t" r="r" b="b"/>
            <a:pathLst>
              <a:path w="321469" h="285750">
                <a:moveTo>
                  <a:pt x="125016" y="138410"/>
                </a:moveTo>
                <a:cubicBezTo>
                  <a:pt x="161979" y="138410"/>
                  <a:pt x="191988" y="108401"/>
                  <a:pt x="191988" y="71438"/>
                </a:cubicBezTo>
                <a:cubicBezTo>
                  <a:pt x="191988" y="34474"/>
                  <a:pt x="161979" y="4465"/>
                  <a:pt x="125016" y="4465"/>
                </a:cubicBezTo>
                <a:cubicBezTo>
                  <a:pt x="88052" y="4465"/>
                  <a:pt x="58043" y="34474"/>
                  <a:pt x="58043" y="71438"/>
                </a:cubicBezTo>
                <a:cubicBezTo>
                  <a:pt x="58043" y="108401"/>
                  <a:pt x="88052" y="138410"/>
                  <a:pt x="125016" y="138410"/>
                </a:cubicBezTo>
                <a:close/>
                <a:moveTo>
                  <a:pt x="108440" y="169664"/>
                </a:moveTo>
                <a:cubicBezTo>
                  <a:pt x="53467" y="169664"/>
                  <a:pt x="8930" y="214201"/>
                  <a:pt x="8930" y="269174"/>
                </a:cubicBezTo>
                <a:cubicBezTo>
                  <a:pt x="8930" y="278327"/>
                  <a:pt x="16352" y="285750"/>
                  <a:pt x="25505" y="285750"/>
                </a:cubicBezTo>
                <a:lnTo>
                  <a:pt x="165869" y="285750"/>
                </a:lnTo>
                <a:cubicBezTo>
                  <a:pt x="145666" y="261975"/>
                  <a:pt x="133945" y="231335"/>
                  <a:pt x="133945" y="198909"/>
                </a:cubicBezTo>
                <a:lnTo>
                  <a:pt x="133945" y="181552"/>
                </a:lnTo>
                <a:cubicBezTo>
                  <a:pt x="133945" y="177478"/>
                  <a:pt x="134503" y="173459"/>
                  <a:pt x="135564" y="169664"/>
                </a:cubicBezTo>
                <a:lnTo>
                  <a:pt x="108440" y="169664"/>
                </a:lnTo>
                <a:close/>
                <a:moveTo>
                  <a:pt x="248524" y="272635"/>
                </a:moveTo>
                <a:lnTo>
                  <a:pt x="241102" y="276151"/>
                </a:lnTo>
                <a:lnTo>
                  <a:pt x="241102" y="171171"/>
                </a:lnTo>
                <a:lnTo>
                  <a:pt x="294680" y="189030"/>
                </a:lnTo>
                <a:lnTo>
                  <a:pt x="294680" y="199969"/>
                </a:lnTo>
                <a:cubicBezTo>
                  <a:pt x="294680" y="231111"/>
                  <a:pt x="276709" y="259407"/>
                  <a:pt x="248524" y="272690"/>
                </a:cubicBezTo>
                <a:close/>
                <a:moveTo>
                  <a:pt x="235465" y="144828"/>
                </a:moveTo>
                <a:lnTo>
                  <a:pt x="172957" y="165646"/>
                </a:lnTo>
                <a:cubicBezTo>
                  <a:pt x="165646" y="168101"/>
                  <a:pt x="160734" y="174910"/>
                  <a:pt x="160734" y="182612"/>
                </a:cubicBezTo>
                <a:lnTo>
                  <a:pt x="160734" y="199969"/>
                </a:lnTo>
                <a:cubicBezTo>
                  <a:pt x="160734" y="241492"/>
                  <a:pt x="184733" y="279276"/>
                  <a:pt x="222238" y="296912"/>
                </a:cubicBezTo>
                <a:lnTo>
                  <a:pt x="232563" y="301768"/>
                </a:lnTo>
                <a:cubicBezTo>
                  <a:pt x="235241" y="302995"/>
                  <a:pt x="238144" y="303665"/>
                  <a:pt x="241046" y="303665"/>
                </a:cubicBezTo>
                <a:cubicBezTo>
                  <a:pt x="243948" y="303665"/>
                  <a:pt x="246906" y="302995"/>
                  <a:pt x="249529" y="301768"/>
                </a:cubicBezTo>
                <a:lnTo>
                  <a:pt x="259854" y="296912"/>
                </a:lnTo>
                <a:cubicBezTo>
                  <a:pt x="297470" y="279220"/>
                  <a:pt x="321469" y="241436"/>
                  <a:pt x="321469" y="199913"/>
                </a:cubicBezTo>
                <a:lnTo>
                  <a:pt x="321469" y="182556"/>
                </a:lnTo>
                <a:cubicBezTo>
                  <a:pt x="321469" y="174854"/>
                  <a:pt x="316557" y="168046"/>
                  <a:pt x="309246" y="165590"/>
                </a:cubicBezTo>
                <a:lnTo>
                  <a:pt x="246738" y="144773"/>
                </a:lnTo>
                <a:cubicBezTo>
                  <a:pt x="243055" y="143545"/>
                  <a:pt x="239092" y="143545"/>
                  <a:pt x="235465" y="144773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0" name="Text 18">
            <a:extLst>
              <a:ext uri="{FF2B5EF4-FFF2-40B4-BE49-F238E27FC236}">
                <a16:creationId xmlns:a16="http://schemas.microsoft.com/office/drawing/2014/main" id="{71980469-C6AD-3CAF-E3A2-4494EAEA4BD8}"/>
              </a:ext>
            </a:extLst>
          </p:cNvPr>
          <p:cNvSpPr/>
          <p:nvPr/>
        </p:nvSpPr>
        <p:spPr>
          <a:xfrm>
            <a:off x="629535" y="3345893"/>
            <a:ext cx="26098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sz="27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50%</a:t>
            </a:r>
            <a:endParaRPr lang="en-US" sz="1600" dirty="0"/>
          </a:p>
        </p:txBody>
      </p:sp>
      <p:sp>
        <p:nvSpPr>
          <p:cNvPr id="41" name="Text 19">
            <a:extLst>
              <a:ext uri="{FF2B5EF4-FFF2-40B4-BE49-F238E27FC236}">
                <a16:creationId xmlns:a16="http://schemas.microsoft.com/office/drawing/2014/main" id="{1ED218CC-9888-09C7-3707-970A217F3231}"/>
              </a:ext>
            </a:extLst>
          </p:cNvPr>
          <p:cNvSpPr/>
          <p:nvPr/>
        </p:nvSpPr>
        <p:spPr>
          <a:xfrm>
            <a:off x="523222" y="3948481"/>
            <a:ext cx="24955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ru-RU" sz="900" dirty="0">
                <a:solidFill>
                  <a:srgbClr val="FFFFFF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(рекомендуемое кол-во не более 50%)</a:t>
            </a:r>
          </a:p>
        </p:txBody>
      </p:sp>
      <p:sp>
        <p:nvSpPr>
          <p:cNvPr id="71" name="Text 22">
            <a:extLst>
              <a:ext uri="{FF2B5EF4-FFF2-40B4-BE49-F238E27FC236}">
                <a16:creationId xmlns:a16="http://schemas.microsoft.com/office/drawing/2014/main" id="{A137A6FF-FBF4-6431-C819-C7F34581C441}"/>
              </a:ext>
            </a:extLst>
          </p:cNvPr>
          <p:cNvSpPr/>
          <p:nvPr/>
        </p:nvSpPr>
        <p:spPr>
          <a:xfrm>
            <a:off x="487589" y="3695806"/>
            <a:ext cx="2514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ru-RU" sz="12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Доля независимых  директоров</a:t>
            </a:r>
          </a:p>
        </p:txBody>
      </p:sp>
      <p:grpSp>
        <p:nvGrpSpPr>
          <p:cNvPr id="72" name="Группа 71">
            <a:extLst>
              <a:ext uri="{FF2B5EF4-FFF2-40B4-BE49-F238E27FC236}">
                <a16:creationId xmlns:a16="http://schemas.microsoft.com/office/drawing/2014/main" id="{303AD47C-3540-99CB-4B0E-B45B4C25B6F7}"/>
              </a:ext>
            </a:extLst>
          </p:cNvPr>
          <p:cNvGrpSpPr/>
          <p:nvPr/>
        </p:nvGrpSpPr>
        <p:grpSpPr>
          <a:xfrm>
            <a:off x="9046793" y="3306332"/>
            <a:ext cx="2743200" cy="822586"/>
            <a:chOff x="574291" y="7364579"/>
            <a:chExt cx="2743200" cy="822586"/>
          </a:xfrm>
        </p:grpSpPr>
        <p:sp>
          <p:nvSpPr>
            <p:cNvPr id="11" name="Shape 6">
              <a:extLst>
                <a:ext uri="{FF2B5EF4-FFF2-40B4-BE49-F238E27FC236}">
                  <a16:creationId xmlns:a16="http://schemas.microsoft.com/office/drawing/2014/main" id="{056755BF-1265-D1FC-00BB-3CCF5B8FE1E8}"/>
                </a:ext>
              </a:extLst>
            </p:cNvPr>
            <p:cNvSpPr/>
            <p:nvPr/>
          </p:nvSpPr>
          <p:spPr>
            <a:xfrm>
              <a:off x="650680" y="7396896"/>
              <a:ext cx="214313" cy="285750"/>
            </a:xfrm>
            <a:custGeom>
              <a:avLst/>
              <a:gdLst/>
              <a:ahLst/>
              <a:cxnLst/>
              <a:rect l="l" t="t" r="r" b="b"/>
              <a:pathLst>
                <a:path w="214313" h="285750">
                  <a:moveTo>
                    <a:pt x="75902" y="13395"/>
                  </a:moveTo>
                  <a:cubicBezTo>
                    <a:pt x="75902" y="-3855"/>
                    <a:pt x="89907" y="-17859"/>
                    <a:pt x="107156" y="-17859"/>
                  </a:cubicBezTo>
                  <a:cubicBezTo>
                    <a:pt x="124406" y="-17859"/>
                    <a:pt x="138410" y="-3855"/>
                    <a:pt x="138410" y="13395"/>
                  </a:cubicBezTo>
                  <a:cubicBezTo>
                    <a:pt x="138410" y="30644"/>
                    <a:pt x="124406" y="44648"/>
                    <a:pt x="107156" y="44648"/>
                  </a:cubicBezTo>
                  <a:cubicBezTo>
                    <a:pt x="89907" y="44648"/>
                    <a:pt x="75902" y="30644"/>
                    <a:pt x="75902" y="13395"/>
                  </a:cubicBezTo>
                  <a:close/>
                  <a:moveTo>
                    <a:pt x="62508" y="214313"/>
                  </a:moveTo>
                  <a:lnTo>
                    <a:pt x="48109" y="214313"/>
                  </a:lnTo>
                  <a:cubicBezTo>
                    <a:pt x="42025" y="214313"/>
                    <a:pt x="37728" y="208341"/>
                    <a:pt x="39625" y="202536"/>
                  </a:cubicBezTo>
                  <a:lnTo>
                    <a:pt x="63624" y="130541"/>
                  </a:lnTo>
                  <a:lnTo>
                    <a:pt x="36668" y="166874"/>
                  </a:lnTo>
                  <a:cubicBezTo>
                    <a:pt x="30807" y="174799"/>
                    <a:pt x="19590" y="176473"/>
                    <a:pt x="11664" y="170557"/>
                  </a:cubicBezTo>
                  <a:cubicBezTo>
                    <a:pt x="3739" y="164641"/>
                    <a:pt x="2065" y="153479"/>
                    <a:pt x="7981" y="145554"/>
                  </a:cubicBezTo>
                  <a:lnTo>
                    <a:pt x="47327" y="92534"/>
                  </a:lnTo>
                  <a:cubicBezTo>
                    <a:pt x="61392" y="73670"/>
                    <a:pt x="83548" y="62508"/>
                    <a:pt x="107156" y="62508"/>
                  </a:cubicBezTo>
                  <a:cubicBezTo>
                    <a:pt x="130764" y="62508"/>
                    <a:pt x="152921" y="73670"/>
                    <a:pt x="166985" y="92590"/>
                  </a:cubicBezTo>
                  <a:lnTo>
                    <a:pt x="206332" y="145610"/>
                  </a:lnTo>
                  <a:cubicBezTo>
                    <a:pt x="212192" y="153535"/>
                    <a:pt x="210573" y="164697"/>
                    <a:pt x="202648" y="170613"/>
                  </a:cubicBezTo>
                  <a:cubicBezTo>
                    <a:pt x="194723" y="176529"/>
                    <a:pt x="183561" y="174854"/>
                    <a:pt x="177645" y="166929"/>
                  </a:cubicBezTo>
                  <a:lnTo>
                    <a:pt x="150688" y="130597"/>
                  </a:lnTo>
                  <a:lnTo>
                    <a:pt x="174687" y="202536"/>
                  </a:lnTo>
                  <a:cubicBezTo>
                    <a:pt x="176640" y="208341"/>
                    <a:pt x="172287" y="214313"/>
                    <a:pt x="166204" y="214313"/>
                  </a:cubicBezTo>
                  <a:lnTo>
                    <a:pt x="151805" y="214313"/>
                  </a:lnTo>
                  <a:lnTo>
                    <a:pt x="151805" y="285750"/>
                  </a:lnTo>
                  <a:cubicBezTo>
                    <a:pt x="151805" y="295628"/>
                    <a:pt x="143824" y="303609"/>
                    <a:pt x="133945" y="303609"/>
                  </a:cubicBezTo>
                  <a:cubicBezTo>
                    <a:pt x="124067" y="303609"/>
                    <a:pt x="116086" y="295628"/>
                    <a:pt x="116086" y="285750"/>
                  </a:cubicBezTo>
                  <a:lnTo>
                    <a:pt x="116086" y="214313"/>
                  </a:lnTo>
                  <a:lnTo>
                    <a:pt x="98227" y="214313"/>
                  </a:lnTo>
                  <a:lnTo>
                    <a:pt x="98227" y="285750"/>
                  </a:lnTo>
                  <a:cubicBezTo>
                    <a:pt x="98227" y="295628"/>
                    <a:pt x="90246" y="303609"/>
                    <a:pt x="80367" y="303609"/>
                  </a:cubicBezTo>
                  <a:cubicBezTo>
                    <a:pt x="70489" y="303609"/>
                    <a:pt x="62508" y="295628"/>
                    <a:pt x="62508" y="285750"/>
                  </a:cubicBezTo>
                  <a:lnTo>
                    <a:pt x="62508" y="214313"/>
                  </a:lnTo>
                  <a:close/>
                </a:path>
              </a:pathLst>
            </a:custGeom>
            <a:solidFill>
              <a:srgbClr val="FFFFFF"/>
            </a:solidFill>
            <a:ln/>
          </p:spPr>
        </p:sp>
        <p:sp>
          <p:nvSpPr>
            <p:cNvPr id="13" name="Text 7">
              <a:extLst>
                <a:ext uri="{FF2B5EF4-FFF2-40B4-BE49-F238E27FC236}">
                  <a16:creationId xmlns:a16="http://schemas.microsoft.com/office/drawing/2014/main" id="{D3CCE4D7-4A56-F3E3-6393-79A55F3BC585}"/>
                </a:ext>
              </a:extLst>
            </p:cNvPr>
            <p:cNvSpPr/>
            <p:nvPr/>
          </p:nvSpPr>
          <p:spPr>
            <a:xfrm>
              <a:off x="574291" y="7714720"/>
              <a:ext cx="2514600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>
                <a:lnSpc>
                  <a:spcPct val="130000"/>
                </a:lnSpc>
              </a:pPr>
              <a:r>
                <a:rPr lang="ru-RU" sz="1200" b="1" dirty="0">
                  <a:solidFill>
                    <a:srgbClr val="FFFFFF"/>
                  </a:solidFill>
                  <a:latin typeface="Quattrocento Sans" pitchFamily="34" charset="0"/>
                  <a:ea typeface="Quattrocento Sans" pitchFamily="34" charset="-122"/>
                  <a:cs typeface="Quattrocento Sans" pitchFamily="34" charset="-120"/>
                </a:rPr>
                <a:t>Доля женщин  в Совете директоров </a:t>
              </a:r>
            </a:p>
          </p:txBody>
        </p:sp>
        <p:sp>
          <p:nvSpPr>
            <p:cNvPr id="14" name="Text 8">
              <a:extLst>
                <a:ext uri="{FF2B5EF4-FFF2-40B4-BE49-F238E27FC236}">
                  <a16:creationId xmlns:a16="http://schemas.microsoft.com/office/drawing/2014/main" id="{BE828FA6-4922-B6CE-D15E-7FF2493CD4E6}"/>
                </a:ext>
              </a:extLst>
            </p:cNvPr>
            <p:cNvSpPr/>
            <p:nvPr/>
          </p:nvSpPr>
          <p:spPr>
            <a:xfrm>
              <a:off x="707641" y="7364579"/>
              <a:ext cx="2609850" cy="3810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>
                <a:lnSpc>
                  <a:spcPct val="90000"/>
                </a:lnSpc>
              </a:pPr>
              <a:r>
                <a:rPr lang="en-US" sz="2700" b="1" dirty="0">
                  <a:solidFill>
                    <a:srgbClr val="FFFFFF"/>
                  </a:solidFill>
                  <a:latin typeface="MiSans" pitchFamily="34" charset="0"/>
                  <a:ea typeface="MiSans" pitchFamily="34" charset="-122"/>
                  <a:cs typeface="MiSans" pitchFamily="34" charset="-120"/>
                </a:rPr>
                <a:t>33,3%</a:t>
              </a:r>
              <a:endParaRPr lang="en-US" sz="1600" dirty="0"/>
            </a:p>
          </p:txBody>
        </p:sp>
        <p:sp>
          <p:nvSpPr>
            <p:cNvPr id="17" name="Text 9">
              <a:extLst>
                <a:ext uri="{FF2B5EF4-FFF2-40B4-BE49-F238E27FC236}">
                  <a16:creationId xmlns:a16="http://schemas.microsoft.com/office/drawing/2014/main" id="{1B794D2F-D45A-1A71-BB29-192700692125}"/>
                </a:ext>
              </a:extLst>
            </p:cNvPr>
            <p:cNvSpPr/>
            <p:nvPr/>
          </p:nvSpPr>
          <p:spPr>
            <a:xfrm>
              <a:off x="583816" y="8034765"/>
              <a:ext cx="2495550" cy="1524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>
                <a:lnSpc>
                  <a:spcPct val="110000"/>
                </a:lnSpc>
              </a:pPr>
              <a:r>
                <a:rPr lang="ru-RU" sz="900" dirty="0">
                  <a:solidFill>
                    <a:srgbClr val="FFFFFF">
                      <a:alpha val="90000"/>
                    </a:srgbClr>
                  </a:solidFill>
                  <a:latin typeface="MiSans" pitchFamily="34" charset="0"/>
                  <a:ea typeface="MiSans" pitchFamily="34" charset="-122"/>
                  <a:cs typeface="MiSans" pitchFamily="34" charset="-120"/>
                </a:rPr>
                <a:t> (целевой показатель -  не менее 30%)</a:t>
              </a:r>
            </a:p>
            <a:p>
              <a:pPr algn="ctr">
                <a:lnSpc>
                  <a:spcPct val="110000"/>
                </a:lnSpc>
              </a:pPr>
              <a:endParaRPr lang="ru-RU" sz="900" dirty="0">
                <a:solidFill>
                  <a:srgbClr val="FFFFFF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endParaRPr>
            </a:p>
          </p:txBody>
        </p:sp>
      </p:grpSp>
      <p:sp>
        <p:nvSpPr>
          <p:cNvPr id="73" name="Text 37">
            <a:extLst>
              <a:ext uri="{FF2B5EF4-FFF2-40B4-BE49-F238E27FC236}">
                <a16:creationId xmlns:a16="http://schemas.microsoft.com/office/drawing/2014/main" id="{74D18A5B-6C92-66DE-3D8C-28C05F140D5A}"/>
              </a:ext>
            </a:extLst>
          </p:cNvPr>
          <p:cNvSpPr/>
          <p:nvPr/>
        </p:nvSpPr>
        <p:spPr>
          <a:xfrm>
            <a:off x="11654433" y="6438900"/>
            <a:ext cx="219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35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 2">
            <a:extLst>
              <a:ext uri="{FF2B5EF4-FFF2-40B4-BE49-F238E27FC236}">
                <a16:creationId xmlns:a16="http://schemas.microsoft.com/office/drawing/2014/main" id="{9B592FE6-C645-4A88-867A-BB38DE65DE5A}"/>
              </a:ext>
            </a:extLst>
          </p:cNvPr>
          <p:cNvSpPr/>
          <p:nvPr/>
        </p:nvSpPr>
        <p:spPr>
          <a:xfrm>
            <a:off x="334773" y="120936"/>
            <a:ext cx="10819657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b="1" kern="0" spc="53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РАЗДЕЛ 0</a:t>
            </a:r>
            <a:r>
              <a:rPr lang="ru-RU" sz="1000" b="1" kern="0" spc="53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4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Shape 45">
            <a:extLst>
              <a:ext uri="{FF2B5EF4-FFF2-40B4-BE49-F238E27FC236}">
                <a16:creationId xmlns:a16="http://schemas.microsoft.com/office/drawing/2014/main" id="{530732D6-B1EB-4D89-BBA6-B5FFA9466371}"/>
              </a:ext>
            </a:extLst>
          </p:cNvPr>
          <p:cNvSpPr/>
          <p:nvPr/>
        </p:nvSpPr>
        <p:spPr>
          <a:xfrm>
            <a:off x="597739" y="6543789"/>
            <a:ext cx="105183" cy="111125"/>
          </a:xfrm>
          <a:custGeom>
            <a:avLst/>
            <a:gdLst/>
            <a:ahLst/>
            <a:cxnLst/>
            <a:rect l="l" t="t" r="r" b="b"/>
            <a:pathLst>
              <a:path w="83344" h="111125">
                <a:moveTo>
                  <a:pt x="13891" y="0"/>
                </a:moveTo>
                <a:cubicBezTo>
                  <a:pt x="6229" y="0"/>
                  <a:pt x="0" y="6229"/>
                  <a:pt x="0" y="13891"/>
                </a:cubicBezTo>
                <a:lnTo>
                  <a:pt x="0" y="97234"/>
                </a:lnTo>
                <a:cubicBezTo>
                  <a:pt x="0" y="104896"/>
                  <a:pt x="6229" y="111125"/>
                  <a:pt x="13891" y="111125"/>
                </a:cubicBezTo>
                <a:lnTo>
                  <a:pt x="69453" y="111125"/>
                </a:lnTo>
                <a:cubicBezTo>
                  <a:pt x="77115" y="111125"/>
                  <a:pt x="83344" y="104896"/>
                  <a:pt x="83344" y="97234"/>
                </a:cubicBezTo>
                <a:lnTo>
                  <a:pt x="83344" y="13891"/>
                </a:lnTo>
                <a:cubicBezTo>
                  <a:pt x="83344" y="6229"/>
                  <a:pt x="77115" y="0"/>
                  <a:pt x="69453" y="0"/>
                </a:cubicBezTo>
                <a:lnTo>
                  <a:pt x="13891" y="0"/>
                </a:lnTo>
                <a:close/>
                <a:moveTo>
                  <a:pt x="38199" y="76398"/>
                </a:moveTo>
                <a:lnTo>
                  <a:pt x="45145" y="76398"/>
                </a:lnTo>
                <a:cubicBezTo>
                  <a:pt x="48986" y="76398"/>
                  <a:pt x="52090" y="79502"/>
                  <a:pt x="52090" y="83344"/>
                </a:cubicBezTo>
                <a:lnTo>
                  <a:pt x="52090" y="100707"/>
                </a:lnTo>
                <a:lnTo>
                  <a:pt x="31254" y="100707"/>
                </a:lnTo>
                <a:lnTo>
                  <a:pt x="31254" y="83344"/>
                </a:lnTo>
                <a:cubicBezTo>
                  <a:pt x="31254" y="79502"/>
                  <a:pt x="34358" y="76398"/>
                  <a:pt x="38199" y="76398"/>
                </a:cubicBezTo>
                <a:close/>
                <a:moveTo>
                  <a:pt x="20836" y="24309"/>
                </a:moveTo>
                <a:cubicBezTo>
                  <a:pt x="20836" y="22399"/>
                  <a:pt x="22399" y="20836"/>
                  <a:pt x="24309" y="20836"/>
                </a:cubicBezTo>
                <a:lnTo>
                  <a:pt x="31254" y="20836"/>
                </a:lnTo>
                <a:cubicBezTo>
                  <a:pt x="33164" y="20836"/>
                  <a:pt x="34727" y="22399"/>
                  <a:pt x="34727" y="24309"/>
                </a:cubicBezTo>
                <a:lnTo>
                  <a:pt x="34727" y="31254"/>
                </a:lnTo>
                <a:cubicBezTo>
                  <a:pt x="34727" y="33164"/>
                  <a:pt x="33164" y="34727"/>
                  <a:pt x="31254" y="34727"/>
                </a:cubicBezTo>
                <a:lnTo>
                  <a:pt x="24309" y="34727"/>
                </a:lnTo>
                <a:cubicBezTo>
                  <a:pt x="22399" y="34727"/>
                  <a:pt x="20836" y="33164"/>
                  <a:pt x="20836" y="31254"/>
                </a:cubicBezTo>
                <a:lnTo>
                  <a:pt x="20836" y="24309"/>
                </a:lnTo>
                <a:close/>
                <a:moveTo>
                  <a:pt x="52090" y="20836"/>
                </a:moveTo>
                <a:lnTo>
                  <a:pt x="59035" y="20836"/>
                </a:lnTo>
                <a:cubicBezTo>
                  <a:pt x="60945" y="20836"/>
                  <a:pt x="62508" y="22399"/>
                  <a:pt x="62508" y="24309"/>
                </a:cubicBezTo>
                <a:lnTo>
                  <a:pt x="62508" y="31254"/>
                </a:lnTo>
                <a:cubicBezTo>
                  <a:pt x="62508" y="33164"/>
                  <a:pt x="60945" y="34727"/>
                  <a:pt x="59035" y="34727"/>
                </a:cubicBezTo>
                <a:lnTo>
                  <a:pt x="52090" y="34727"/>
                </a:lnTo>
                <a:cubicBezTo>
                  <a:pt x="50180" y="34727"/>
                  <a:pt x="48617" y="33164"/>
                  <a:pt x="48617" y="31254"/>
                </a:cubicBezTo>
                <a:lnTo>
                  <a:pt x="48617" y="24309"/>
                </a:lnTo>
                <a:cubicBezTo>
                  <a:pt x="48617" y="22399"/>
                  <a:pt x="50180" y="20836"/>
                  <a:pt x="52090" y="20836"/>
                </a:cubicBezTo>
                <a:close/>
                <a:moveTo>
                  <a:pt x="20836" y="52090"/>
                </a:moveTo>
                <a:cubicBezTo>
                  <a:pt x="20836" y="50180"/>
                  <a:pt x="22399" y="48617"/>
                  <a:pt x="24309" y="48617"/>
                </a:cubicBezTo>
                <a:lnTo>
                  <a:pt x="31254" y="48617"/>
                </a:lnTo>
                <a:cubicBezTo>
                  <a:pt x="33164" y="48617"/>
                  <a:pt x="34727" y="50180"/>
                  <a:pt x="34727" y="52090"/>
                </a:cubicBezTo>
                <a:lnTo>
                  <a:pt x="34727" y="59035"/>
                </a:lnTo>
                <a:cubicBezTo>
                  <a:pt x="34727" y="60945"/>
                  <a:pt x="33164" y="62508"/>
                  <a:pt x="31254" y="62508"/>
                </a:cubicBezTo>
                <a:lnTo>
                  <a:pt x="24309" y="62508"/>
                </a:lnTo>
                <a:cubicBezTo>
                  <a:pt x="22399" y="62508"/>
                  <a:pt x="20836" y="60945"/>
                  <a:pt x="20836" y="59035"/>
                </a:cubicBezTo>
                <a:lnTo>
                  <a:pt x="20836" y="52090"/>
                </a:lnTo>
                <a:close/>
                <a:moveTo>
                  <a:pt x="52090" y="48617"/>
                </a:moveTo>
                <a:lnTo>
                  <a:pt x="59035" y="48617"/>
                </a:lnTo>
                <a:cubicBezTo>
                  <a:pt x="60945" y="48617"/>
                  <a:pt x="62508" y="50180"/>
                  <a:pt x="62508" y="52090"/>
                </a:cubicBezTo>
                <a:lnTo>
                  <a:pt x="62508" y="59035"/>
                </a:lnTo>
                <a:cubicBezTo>
                  <a:pt x="62508" y="60945"/>
                  <a:pt x="60945" y="62508"/>
                  <a:pt x="59035" y="62508"/>
                </a:cubicBezTo>
                <a:lnTo>
                  <a:pt x="52090" y="62508"/>
                </a:lnTo>
                <a:cubicBezTo>
                  <a:pt x="50180" y="62508"/>
                  <a:pt x="48617" y="60945"/>
                  <a:pt x="48617" y="59035"/>
                </a:cubicBezTo>
                <a:lnTo>
                  <a:pt x="48617" y="52090"/>
                </a:lnTo>
                <a:cubicBezTo>
                  <a:pt x="48617" y="50180"/>
                  <a:pt x="50180" y="48617"/>
                  <a:pt x="52090" y="48617"/>
                </a:cubicBezTo>
                <a:close/>
              </a:path>
            </a:pathLst>
          </a:custGeom>
          <a:solidFill>
            <a:srgbClr val="2B6CB0"/>
          </a:solidFill>
          <a:ln/>
        </p:spPr>
      </p:sp>
      <p:sp>
        <p:nvSpPr>
          <p:cNvPr id="47" name="Text 46">
            <a:extLst>
              <a:ext uri="{FF2B5EF4-FFF2-40B4-BE49-F238E27FC236}">
                <a16:creationId xmlns:a16="http://schemas.microsoft.com/office/drawing/2014/main" id="{67C233FD-CA32-4D0A-9CA9-BFC03C979ECE}"/>
              </a:ext>
            </a:extLst>
          </p:cNvPr>
          <p:cNvSpPr/>
          <p:nvPr/>
        </p:nvSpPr>
        <p:spPr>
          <a:xfrm>
            <a:off x="747099" y="6538545"/>
            <a:ext cx="104814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АО «ГФСС»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7049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87F99654-DDE7-4C7E-BC4D-323B68C9E668}"/>
              </a:ext>
            </a:extLst>
          </p:cNvPr>
          <p:cNvSpPr txBox="1"/>
          <p:nvPr/>
        </p:nvSpPr>
        <p:spPr>
          <a:xfrm>
            <a:off x="4380931" y="2531343"/>
            <a:ext cx="3773271" cy="36163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endParaRPr lang="ru-RU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Комитет по стратегическому развитию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образован для экспертной оценки и подготовки рекомендаций по ключевым вопросам: 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разработка предложений по стратегическим целям и планам развития;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подготовка рекомендаций по росту эффективности и оптимизации деятельности фонда;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внедрение принципов ESG (экологического, социального и корпоративного управления).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оценка выполнения Плана развития  и достижение КПЭ.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900" dirty="0">
              <a:solidFill>
                <a:srgbClr val="1A35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900" dirty="0">
              <a:solidFill>
                <a:srgbClr val="1A35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900" dirty="0">
              <a:solidFill>
                <a:srgbClr val="1A35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900" dirty="0">
              <a:solidFill>
                <a:srgbClr val="1A35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900" dirty="0">
              <a:solidFill>
                <a:srgbClr val="1A35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9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Состав Комитета:</a:t>
            </a:r>
          </a:p>
          <a:p>
            <a:pPr algn="just"/>
            <a:endParaRPr lang="ru-RU" sz="900" dirty="0">
              <a:solidFill>
                <a:srgbClr val="1A35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6700" indent="-88900" algn="just">
              <a:buAutoNum type="arabicPeriod"/>
            </a:pPr>
            <a:r>
              <a:rPr lang="ru-RU" sz="9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900" dirty="0" err="1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Кенесарин</a:t>
            </a:r>
            <a:r>
              <a:rPr lang="ru-RU" sz="9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С.Е. - Председатель Комитета, независимый </a:t>
            </a:r>
          </a:p>
          <a:p>
            <a:pPr marL="177800" algn="just"/>
            <a:r>
              <a:rPr lang="ru-RU" sz="9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директор СД</a:t>
            </a:r>
          </a:p>
          <a:p>
            <a:pPr marL="177800" algn="just"/>
            <a:r>
              <a:rPr lang="ru-RU" sz="9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ru-RU" sz="900" dirty="0" err="1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Матишев</a:t>
            </a:r>
            <a:r>
              <a:rPr lang="ru-RU" sz="9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А. - член Комитета независимый директор СД</a:t>
            </a:r>
          </a:p>
          <a:p>
            <a:pPr marL="177800" algn="just"/>
            <a:r>
              <a:rPr lang="ru-RU" sz="9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ru-RU" sz="900" dirty="0" err="1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Жангаулов</a:t>
            </a:r>
            <a:r>
              <a:rPr lang="ru-RU" sz="9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Е.А.- член Комитета независимый директор СД</a:t>
            </a:r>
          </a:p>
          <a:p>
            <a:pPr marL="177800" algn="just"/>
            <a:r>
              <a:rPr lang="ru-RU" sz="9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Курманов А.М. - член Комитета – представитель Фонда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Динамика численности пенсионеров">
            <a:extLst>
              <a:ext uri="{FF2B5EF4-FFF2-40B4-BE49-F238E27FC236}">
                <a16:creationId xmlns:a16="http://schemas.microsoft.com/office/drawing/2014/main" id="{76C27B93-0AB3-4798-83BD-CF5342C1B992}"/>
              </a:ext>
            </a:extLst>
          </p:cNvPr>
          <p:cNvSpPr/>
          <p:nvPr/>
        </p:nvSpPr>
        <p:spPr>
          <a:xfrm>
            <a:off x="448838" y="4697962"/>
            <a:ext cx="3711756" cy="336470"/>
          </a:xfrm>
          <a:prstGeom prst="roundRect">
            <a:avLst>
              <a:gd name="adj" fmla="val 29808"/>
            </a:avLst>
          </a:prstGeom>
          <a:noFill/>
          <a:ln w="12700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0282" tIns="40282" rIns="40282" bIns="40282" anchor="ctr"/>
          <a:lstStyle>
            <a:lvl1pPr>
              <a:defRPr sz="2500">
                <a:solidFill>
                  <a:srgbClr val="4F81BD"/>
                </a:solidFill>
                <a:latin typeface="Impact"/>
                <a:ea typeface="Impact"/>
                <a:cs typeface="Impact"/>
                <a:sym typeface="Impact"/>
              </a:defRPr>
            </a:lvl1pPr>
          </a:lstStyle>
          <a:p>
            <a:pPr marL="0" marR="0" lvl="0" indent="0" defTabSz="463258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СОСТАВ КОМИТЕТА</a:t>
            </a:r>
            <a:endParaRPr sz="120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EE08623-A6A6-4123-A6DF-A7E97FE5F4F5}"/>
              </a:ext>
            </a:extLst>
          </p:cNvPr>
          <p:cNvSpPr txBox="1"/>
          <p:nvPr/>
        </p:nvSpPr>
        <p:spPr>
          <a:xfrm>
            <a:off x="501531" y="1076458"/>
            <a:ext cx="5909563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buClr>
                <a:schemeClr val="accent1">
                  <a:lumMod val="75000"/>
                </a:schemeClr>
              </a:buClr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Советом директоров Фонда созданы </a:t>
            </a: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три Комитета:</a:t>
            </a: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Комитет по вопросам кадров и вознаграждений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(решение СД Фонда от 5.09.2025 г. за №12)</a:t>
            </a: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Комитет по стратегическому развитию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(решение СД Фонда от 5.09.2025 г. за №12)</a:t>
            </a:r>
          </a:p>
          <a:p>
            <a:pPr marL="285750" indent="-285750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Комитет по аудиту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(решение СД Фонда от 17.04.2017 г. за №20)</a:t>
            </a:r>
            <a:endParaRPr lang="ru-KZ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D540B2B-6492-47EA-8DDC-869D40B69CEE}"/>
              </a:ext>
            </a:extLst>
          </p:cNvPr>
          <p:cNvSpPr txBox="1"/>
          <p:nvPr/>
        </p:nvSpPr>
        <p:spPr>
          <a:xfrm>
            <a:off x="495724" y="2531343"/>
            <a:ext cx="3711757" cy="36163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endParaRPr lang="ru-RU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Комитет по вопросам кадров и вознаграждений</a:t>
            </a:r>
            <a:r>
              <a:rPr lang="ru-RU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создан для предварительного анализа и подготовки рекомендаций по кадровой политике и мотивации: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разработка критериев подбора и отбора кандидатов в члены Совета директоров, Правления и на должности работников Фонда, подотчетных Совету директоров, кроме работников Службы внутреннего аудита;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предварительное рассмотрение кандидатур на должности независимых директоров, членов Правления, корпоративного секретаря и иных ключевых работников;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разработка предложений по политике вознаграждения, премирования и оценки деятельности членов Совета директоров, Правления и работников, подотчетных Совету директоров;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определение КПЭ для руководящих работников Фонда.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9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Состав Комитета:</a:t>
            </a:r>
          </a:p>
          <a:p>
            <a:pPr algn="just"/>
            <a:endParaRPr lang="ru-RU" sz="900" dirty="0">
              <a:solidFill>
                <a:srgbClr val="1A35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6700" indent="-88900" algn="just">
              <a:buAutoNum type="arabicPeriod"/>
            </a:pPr>
            <a:r>
              <a:rPr lang="ru-RU" sz="9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900" dirty="0" err="1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Жангаулов</a:t>
            </a:r>
            <a:r>
              <a:rPr lang="ru-RU" sz="9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Е.А.  - Председатель Комитета, независимый </a:t>
            </a:r>
          </a:p>
          <a:p>
            <a:pPr marL="177800" algn="just"/>
            <a:r>
              <a:rPr lang="ru-RU" sz="9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директор СД</a:t>
            </a:r>
          </a:p>
          <a:p>
            <a:pPr marL="177800" algn="just"/>
            <a:r>
              <a:rPr lang="ru-RU" sz="9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ru-RU" sz="900" dirty="0" err="1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Матишев</a:t>
            </a:r>
            <a:r>
              <a:rPr lang="ru-RU" sz="9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А. - член Комитета независимый директор СД</a:t>
            </a:r>
          </a:p>
          <a:p>
            <a:pPr marL="177800" algn="just"/>
            <a:r>
              <a:rPr lang="ru-RU" sz="9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ru-RU" sz="900" dirty="0" err="1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Кенесарин</a:t>
            </a:r>
            <a:r>
              <a:rPr lang="ru-RU" sz="9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С.Е. - член Комитета независимый директор СД</a:t>
            </a:r>
          </a:p>
          <a:p>
            <a:pPr marL="177800" algn="just"/>
            <a:r>
              <a:rPr lang="ru-RU" sz="9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Курманов А.М. - член Комитета – представитель Фонда</a:t>
            </a:r>
            <a:endParaRPr lang="ru-KZ" sz="900" dirty="0">
              <a:solidFill>
                <a:srgbClr val="1A355D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ru-KZ" sz="900" dirty="0">
              <a:solidFill>
                <a:srgbClr val="1A355D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hape 0">
            <a:extLst>
              <a:ext uri="{FF2B5EF4-FFF2-40B4-BE49-F238E27FC236}">
                <a16:creationId xmlns:a16="http://schemas.microsoft.com/office/drawing/2014/main" id="{E1A88E9E-A306-C1EB-86E7-AFBB64256B01}"/>
              </a:ext>
            </a:extLst>
          </p:cNvPr>
          <p:cNvSpPr/>
          <p:nvPr/>
        </p:nvSpPr>
        <p:spPr>
          <a:xfrm>
            <a:off x="379813" y="288026"/>
            <a:ext cx="398804" cy="455776"/>
          </a:xfrm>
          <a:prstGeom prst="roundRect">
            <a:avLst>
              <a:gd name="adj" fmla="val 28571"/>
            </a:avLst>
          </a:prstGeom>
          <a:gradFill flip="none" rotWithShape="1">
            <a:gsLst>
              <a:gs pos="0">
                <a:srgbClr val="1A365D"/>
              </a:gs>
              <a:gs pos="100000">
                <a:srgbClr val="2B6CB0"/>
              </a:gs>
            </a:gsLst>
            <a:lin ang="2700000" scaled="1"/>
          </a:gradFill>
          <a:ln/>
          <a:effectLst>
            <a:outerShdw blurRad="142430" dist="94953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11" name="Shape 1">
            <a:extLst>
              <a:ext uri="{FF2B5EF4-FFF2-40B4-BE49-F238E27FC236}">
                <a16:creationId xmlns:a16="http://schemas.microsoft.com/office/drawing/2014/main" id="{9CADFD4F-14B8-DF1C-2F28-A38CE3AFF36B}"/>
              </a:ext>
            </a:extLst>
          </p:cNvPr>
          <p:cNvSpPr/>
          <p:nvPr/>
        </p:nvSpPr>
        <p:spPr>
          <a:xfrm>
            <a:off x="459411" y="420960"/>
            <a:ext cx="237383" cy="189907"/>
          </a:xfrm>
          <a:custGeom>
            <a:avLst/>
            <a:gdLst/>
            <a:ahLst/>
            <a:cxnLst/>
            <a:rect l="l" t="t" r="r" b="b"/>
            <a:pathLst>
              <a:path w="237383" h="189907">
                <a:moveTo>
                  <a:pt x="118692" y="83084"/>
                </a:moveTo>
                <a:cubicBezTo>
                  <a:pt x="139982" y="83084"/>
                  <a:pt x="157266" y="65799"/>
                  <a:pt x="157266" y="44509"/>
                </a:cubicBezTo>
                <a:cubicBezTo>
                  <a:pt x="157266" y="23219"/>
                  <a:pt x="139982" y="5935"/>
                  <a:pt x="118692" y="5935"/>
                </a:cubicBezTo>
                <a:cubicBezTo>
                  <a:pt x="97402" y="5935"/>
                  <a:pt x="80117" y="23219"/>
                  <a:pt x="80117" y="44509"/>
                </a:cubicBezTo>
                <a:cubicBezTo>
                  <a:pt x="80117" y="65799"/>
                  <a:pt x="97402" y="83084"/>
                  <a:pt x="118692" y="83084"/>
                </a:cubicBezTo>
                <a:close/>
                <a:moveTo>
                  <a:pt x="35607" y="86051"/>
                </a:moveTo>
                <a:cubicBezTo>
                  <a:pt x="50347" y="86051"/>
                  <a:pt x="62313" y="74085"/>
                  <a:pt x="62313" y="59346"/>
                </a:cubicBezTo>
                <a:cubicBezTo>
                  <a:pt x="62313" y="44607"/>
                  <a:pt x="50347" y="32640"/>
                  <a:pt x="35607" y="32640"/>
                </a:cubicBezTo>
                <a:cubicBezTo>
                  <a:pt x="20868" y="32640"/>
                  <a:pt x="8902" y="44607"/>
                  <a:pt x="8902" y="59346"/>
                </a:cubicBezTo>
                <a:cubicBezTo>
                  <a:pt x="8902" y="74085"/>
                  <a:pt x="20868" y="86051"/>
                  <a:pt x="35607" y="86051"/>
                </a:cubicBezTo>
                <a:close/>
                <a:moveTo>
                  <a:pt x="0" y="154299"/>
                </a:moveTo>
                <a:lnTo>
                  <a:pt x="0" y="166168"/>
                </a:lnTo>
                <a:cubicBezTo>
                  <a:pt x="0" y="172733"/>
                  <a:pt x="5304" y="178037"/>
                  <a:pt x="11869" y="178037"/>
                </a:cubicBezTo>
                <a:lnTo>
                  <a:pt x="44027" y="178037"/>
                </a:lnTo>
                <a:cubicBezTo>
                  <a:pt x="42432" y="174402"/>
                  <a:pt x="41542" y="170397"/>
                  <a:pt x="41542" y="166168"/>
                </a:cubicBezTo>
                <a:lnTo>
                  <a:pt x="41542" y="160234"/>
                </a:lnTo>
                <a:cubicBezTo>
                  <a:pt x="41542" y="140501"/>
                  <a:pt x="48960" y="122475"/>
                  <a:pt x="61163" y="108825"/>
                </a:cubicBezTo>
                <a:cubicBezTo>
                  <a:pt x="56824" y="107527"/>
                  <a:pt x="52224" y="106822"/>
                  <a:pt x="47477" y="106822"/>
                </a:cubicBezTo>
                <a:cubicBezTo>
                  <a:pt x="21253" y="106822"/>
                  <a:pt x="0" y="128076"/>
                  <a:pt x="0" y="154299"/>
                </a:cubicBezTo>
                <a:close/>
                <a:moveTo>
                  <a:pt x="228481" y="59346"/>
                </a:moveTo>
                <a:cubicBezTo>
                  <a:pt x="228481" y="44607"/>
                  <a:pt x="216515" y="32640"/>
                  <a:pt x="201776" y="32640"/>
                </a:cubicBezTo>
                <a:cubicBezTo>
                  <a:pt x="187036" y="32640"/>
                  <a:pt x="175070" y="44607"/>
                  <a:pt x="175070" y="59346"/>
                </a:cubicBezTo>
                <a:cubicBezTo>
                  <a:pt x="175070" y="74085"/>
                  <a:pt x="187036" y="86051"/>
                  <a:pt x="201776" y="86051"/>
                </a:cubicBezTo>
                <a:cubicBezTo>
                  <a:pt x="216515" y="86051"/>
                  <a:pt x="228481" y="74085"/>
                  <a:pt x="228481" y="59346"/>
                </a:cubicBezTo>
                <a:close/>
                <a:moveTo>
                  <a:pt x="59346" y="160234"/>
                </a:moveTo>
                <a:lnTo>
                  <a:pt x="59346" y="166168"/>
                </a:lnTo>
                <a:cubicBezTo>
                  <a:pt x="59346" y="172733"/>
                  <a:pt x="64650" y="178037"/>
                  <a:pt x="71215" y="178037"/>
                </a:cubicBezTo>
                <a:lnTo>
                  <a:pt x="129374" y="178037"/>
                </a:lnTo>
                <a:cubicBezTo>
                  <a:pt x="126740" y="170026"/>
                  <a:pt x="127037" y="161569"/>
                  <a:pt x="133343" y="154299"/>
                </a:cubicBezTo>
                <a:cubicBezTo>
                  <a:pt x="128150" y="148290"/>
                  <a:pt x="125739" y="139574"/>
                  <a:pt x="129114" y="130820"/>
                </a:cubicBezTo>
                <a:cubicBezTo>
                  <a:pt x="131562" y="124478"/>
                  <a:pt x="135012" y="118543"/>
                  <a:pt x="139277" y="113276"/>
                </a:cubicBezTo>
                <a:cubicBezTo>
                  <a:pt x="141280" y="110828"/>
                  <a:pt x="143580" y="108937"/>
                  <a:pt x="146065" y="107564"/>
                </a:cubicBezTo>
                <a:cubicBezTo>
                  <a:pt x="137868" y="103299"/>
                  <a:pt x="128558" y="100888"/>
                  <a:pt x="118692" y="100888"/>
                </a:cubicBezTo>
                <a:cubicBezTo>
                  <a:pt x="85903" y="100888"/>
                  <a:pt x="59346" y="127445"/>
                  <a:pt x="59346" y="160234"/>
                </a:cubicBezTo>
                <a:close/>
                <a:moveTo>
                  <a:pt x="231671" y="143876"/>
                </a:moveTo>
                <a:cubicBezTo>
                  <a:pt x="234008" y="142541"/>
                  <a:pt x="235195" y="139759"/>
                  <a:pt x="234193" y="137200"/>
                </a:cubicBezTo>
                <a:cubicBezTo>
                  <a:pt x="232413" y="132601"/>
                  <a:pt x="229928" y="128261"/>
                  <a:pt x="226812" y="124441"/>
                </a:cubicBezTo>
                <a:cubicBezTo>
                  <a:pt x="225106" y="122327"/>
                  <a:pt x="222102" y="121956"/>
                  <a:pt x="219765" y="123328"/>
                </a:cubicBezTo>
                <a:cubicBezTo>
                  <a:pt x="211679" y="128001"/>
                  <a:pt x="201739" y="122289"/>
                  <a:pt x="201739" y="112905"/>
                </a:cubicBezTo>
                <a:cubicBezTo>
                  <a:pt x="201739" y="110198"/>
                  <a:pt x="199921" y="107787"/>
                  <a:pt x="197251" y="107379"/>
                </a:cubicBezTo>
                <a:cubicBezTo>
                  <a:pt x="192466" y="106637"/>
                  <a:pt x="187310" y="106637"/>
                  <a:pt x="182525" y="107379"/>
                </a:cubicBezTo>
                <a:cubicBezTo>
                  <a:pt x="179855" y="107787"/>
                  <a:pt x="178037" y="110198"/>
                  <a:pt x="178037" y="112905"/>
                </a:cubicBezTo>
                <a:cubicBezTo>
                  <a:pt x="178037" y="122252"/>
                  <a:pt x="168097" y="128001"/>
                  <a:pt x="160011" y="123328"/>
                </a:cubicBezTo>
                <a:cubicBezTo>
                  <a:pt x="157674" y="121993"/>
                  <a:pt x="154670" y="122364"/>
                  <a:pt x="152964" y="124441"/>
                </a:cubicBezTo>
                <a:cubicBezTo>
                  <a:pt x="149848" y="128261"/>
                  <a:pt x="147363" y="132601"/>
                  <a:pt x="145583" y="137200"/>
                </a:cubicBezTo>
                <a:cubicBezTo>
                  <a:pt x="144618" y="139722"/>
                  <a:pt x="145768" y="142504"/>
                  <a:pt x="148105" y="143839"/>
                </a:cubicBezTo>
                <a:cubicBezTo>
                  <a:pt x="156228" y="148513"/>
                  <a:pt x="156228" y="159974"/>
                  <a:pt x="148105" y="164685"/>
                </a:cubicBezTo>
                <a:cubicBezTo>
                  <a:pt x="145768" y="166020"/>
                  <a:pt x="144581" y="168802"/>
                  <a:pt x="145583" y="171324"/>
                </a:cubicBezTo>
                <a:cubicBezTo>
                  <a:pt x="147363" y="175923"/>
                  <a:pt x="149848" y="180263"/>
                  <a:pt x="152964" y="184083"/>
                </a:cubicBezTo>
                <a:cubicBezTo>
                  <a:pt x="154670" y="186197"/>
                  <a:pt x="157674" y="186568"/>
                  <a:pt x="160011" y="185196"/>
                </a:cubicBezTo>
                <a:cubicBezTo>
                  <a:pt x="168097" y="180522"/>
                  <a:pt x="178037" y="186272"/>
                  <a:pt x="178037" y="195619"/>
                </a:cubicBezTo>
                <a:cubicBezTo>
                  <a:pt x="178037" y="198326"/>
                  <a:pt x="179855" y="200737"/>
                  <a:pt x="182525" y="201145"/>
                </a:cubicBezTo>
                <a:cubicBezTo>
                  <a:pt x="187310" y="201887"/>
                  <a:pt x="192466" y="201887"/>
                  <a:pt x="197251" y="201145"/>
                </a:cubicBezTo>
                <a:cubicBezTo>
                  <a:pt x="199921" y="200737"/>
                  <a:pt x="201739" y="198326"/>
                  <a:pt x="201739" y="195619"/>
                </a:cubicBezTo>
                <a:cubicBezTo>
                  <a:pt x="201739" y="186272"/>
                  <a:pt x="211679" y="180522"/>
                  <a:pt x="219765" y="185196"/>
                </a:cubicBezTo>
                <a:cubicBezTo>
                  <a:pt x="222102" y="186531"/>
                  <a:pt x="225106" y="186160"/>
                  <a:pt x="226812" y="184083"/>
                </a:cubicBezTo>
                <a:cubicBezTo>
                  <a:pt x="229928" y="180263"/>
                  <a:pt x="232413" y="175923"/>
                  <a:pt x="234193" y="171324"/>
                </a:cubicBezTo>
                <a:cubicBezTo>
                  <a:pt x="235158" y="168802"/>
                  <a:pt x="234008" y="166020"/>
                  <a:pt x="231671" y="164685"/>
                </a:cubicBezTo>
                <a:cubicBezTo>
                  <a:pt x="223548" y="160011"/>
                  <a:pt x="223548" y="148550"/>
                  <a:pt x="231671" y="143839"/>
                </a:cubicBezTo>
                <a:close/>
                <a:moveTo>
                  <a:pt x="175070" y="154299"/>
                </a:moveTo>
                <a:cubicBezTo>
                  <a:pt x="175070" y="146111"/>
                  <a:pt x="181718" y="139463"/>
                  <a:pt x="189907" y="139463"/>
                </a:cubicBezTo>
                <a:cubicBezTo>
                  <a:pt x="198095" y="139463"/>
                  <a:pt x="204743" y="146111"/>
                  <a:pt x="204743" y="154299"/>
                </a:cubicBezTo>
                <a:cubicBezTo>
                  <a:pt x="204743" y="162488"/>
                  <a:pt x="198095" y="169136"/>
                  <a:pt x="189907" y="169136"/>
                </a:cubicBezTo>
                <a:cubicBezTo>
                  <a:pt x="181718" y="169136"/>
                  <a:pt x="175070" y="162488"/>
                  <a:pt x="175070" y="154299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3" name="Text 2">
            <a:extLst>
              <a:ext uri="{FF2B5EF4-FFF2-40B4-BE49-F238E27FC236}">
                <a16:creationId xmlns:a16="http://schemas.microsoft.com/office/drawing/2014/main" id="{ECD9FECE-6216-4074-82D4-21C738D3DCF1}"/>
              </a:ext>
            </a:extLst>
          </p:cNvPr>
          <p:cNvSpPr/>
          <p:nvPr/>
        </p:nvSpPr>
        <p:spPr>
          <a:xfrm>
            <a:off x="890335" y="41147"/>
            <a:ext cx="10986093" cy="189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endParaRPr lang="en-US" sz="1600" dirty="0"/>
          </a:p>
        </p:txBody>
      </p:sp>
      <p:sp>
        <p:nvSpPr>
          <p:cNvPr id="14" name="Text 3">
            <a:extLst>
              <a:ext uri="{FF2B5EF4-FFF2-40B4-BE49-F238E27FC236}">
                <a16:creationId xmlns:a16="http://schemas.microsoft.com/office/drawing/2014/main" id="{C1037795-7D32-6F60-20A0-EB9DE56BA4FB}"/>
              </a:ext>
            </a:extLst>
          </p:cNvPr>
          <p:cNvSpPr/>
          <p:nvPr/>
        </p:nvSpPr>
        <p:spPr>
          <a:xfrm>
            <a:off x="849519" y="195994"/>
            <a:ext cx="11090542" cy="759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УСТОЙЧИВЫМ РАЗВИТИЕМ</a:t>
            </a:r>
          </a:p>
          <a:p>
            <a:pPr>
              <a:lnSpc>
                <a:spcPct val="90000"/>
              </a:lnSpc>
            </a:pPr>
            <a:r>
              <a:rPr lang="ru-RU" sz="2000" b="1" dirty="0">
                <a:solidFill>
                  <a:srgbClr val="4299E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04-4 </a:t>
            </a:r>
            <a:r>
              <a:rPr lang="ru-RU" sz="20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КОРПОРАТИВНОЕ УПРАВЛЕНИЕ </a:t>
            </a:r>
            <a:r>
              <a:rPr lang="en-US" sz="20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- КОМИТЕТЫ ПРИ СОВЕТЕ ДИРЕКТОРОВ</a:t>
            </a:r>
            <a:endParaRPr lang="en-US" sz="2000" dirty="0"/>
          </a:p>
        </p:txBody>
      </p:sp>
      <p:sp>
        <p:nvSpPr>
          <p:cNvPr id="20" name="Shape 4">
            <a:extLst>
              <a:ext uri="{FF2B5EF4-FFF2-40B4-BE49-F238E27FC236}">
                <a16:creationId xmlns:a16="http://schemas.microsoft.com/office/drawing/2014/main" id="{EDC8B791-6CF6-CA79-08AA-92DCAA24D46C}"/>
              </a:ext>
            </a:extLst>
          </p:cNvPr>
          <p:cNvSpPr/>
          <p:nvPr/>
        </p:nvSpPr>
        <p:spPr>
          <a:xfrm>
            <a:off x="379813" y="897312"/>
            <a:ext cx="911551" cy="37981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4299E1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53" name="Shape 35">
            <a:extLst>
              <a:ext uri="{FF2B5EF4-FFF2-40B4-BE49-F238E27FC236}">
                <a16:creationId xmlns:a16="http://schemas.microsoft.com/office/drawing/2014/main" id="{69BC403F-9957-F5B9-368C-1F6316CD470A}"/>
              </a:ext>
            </a:extLst>
          </p:cNvPr>
          <p:cNvSpPr/>
          <p:nvPr/>
        </p:nvSpPr>
        <p:spPr>
          <a:xfrm>
            <a:off x="6741650" y="1003878"/>
            <a:ext cx="4924169" cy="1194643"/>
          </a:xfrm>
          <a:prstGeom prst="roundRect">
            <a:avLst>
              <a:gd name="adj" fmla="val 5357"/>
            </a:avLst>
          </a:prstGeom>
          <a:solidFill>
            <a:srgbClr val="FFFFFF"/>
          </a:solidFill>
          <a:ln/>
          <a:effectLst>
            <a:outerShdw blurRad="56972" dist="37981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54" name="Shape 36">
            <a:extLst>
              <a:ext uri="{FF2B5EF4-FFF2-40B4-BE49-F238E27FC236}">
                <a16:creationId xmlns:a16="http://schemas.microsoft.com/office/drawing/2014/main" id="{CB8698B2-FF1E-8B5E-E767-8F81522916E0}"/>
              </a:ext>
            </a:extLst>
          </p:cNvPr>
          <p:cNvSpPr/>
          <p:nvPr/>
        </p:nvSpPr>
        <p:spPr>
          <a:xfrm>
            <a:off x="6956511" y="1048776"/>
            <a:ext cx="189907" cy="189907"/>
          </a:xfrm>
          <a:custGeom>
            <a:avLst/>
            <a:gdLst/>
            <a:ahLst/>
            <a:cxnLst/>
            <a:rect l="l" t="t" r="r" b="b"/>
            <a:pathLst>
              <a:path w="189907" h="189907">
                <a:moveTo>
                  <a:pt x="11869" y="11869"/>
                </a:moveTo>
                <a:cubicBezTo>
                  <a:pt x="18434" y="11869"/>
                  <a:pt x="23738" y="17173"/>
                  <a:pt x="23738" y="23738"/>
                </a:cubicBezTo>
                <a:lnTo>
                  <a:pt x="23738" y="148364"/>
                </a:lnTo>
                <a:cubicBezTo>
                  <a:pt x="23738" y="151629"/>
                  <a:pt x="26409" y="154299"/>
                  <a:pt x="29673" y="154299"/>
                </a:cubicBezTo>
                <a:lnTo>
                  <a:pt x="178037" y="154299"/>
                </a:lnTo>
                <a:cubicBezTo>
                  <a:pt x="184603" y="154299"/>
                  <a:pt x="189907" y="159603"/>
                  <a:pt x="189907" y="166168"/>
                </a:cubicBezTo>
                <a:cubicBezTo>
                  <a:pt x="189907" y="172733"/>
                  <a:pt x="184603" y="178037"/>
                  <a:pt x="178037" y="178037"/>
                </a:cubicBezTo>
                <a:lnTo>
                  <a:pt x="29673" y="178037"/>
                </a:lnTo>
                <a:cubicBezTo>
                  <a:pt x="13279" y="178037"/>
                  <a:pt x="0" y="164759"/>
                  <a:pt x="0" y="148364"/>
                </a:cubicBezTo>
                <a:lnTo>
                  <a:pt x="0" y="23738"/>
                </a:lnTo>
                <a:cubicBezTo>
                  <a:pt x="0" y="17173"/>
                  <a:pt x="5304" y="11869"/>
                  <a:pt x="11869" y="11869"/>
                </a:cubicBezTo>
                <a:close/>
                <a:moveTo>
                  <a:pt x="47477" y="35607"/>
                </a:moveTo>
                <a:cubicBezTo>
                  <a:pt x="47477" y="29042"/>
                  <a:pt x="52781" y="23738"/>
                  <a:pt x="59346" y="23738"/>
                </a:cubicBezTo>
                <a:lnTo>
                  <a:pt x="130561" y="23738"/>
                </a:lnTo>
                <a:cubicBezTo>
                  <a:pt x="137126" y="23738"/>
                  <a:pt x="142430" y="29042"/>
                  <a:pt x="142430" y="35607"/>
                </a:cubicBezTo>
                <a:cubicBezTo>
                  <a:pt x="142430" y="42173"/>
                  <a:pt x="137126" y="47477"/>
                  <a:pt x="130561" y="47477"/>
                </a:cubicBezTo>
                <a:lnTo>
                  <a:pt x="59346" y="47477"/>
                </a:lnTo>
                <a:cubicBezTo>
                  <a:pt x="52781" y="47477"/>
                  <a:pt x="47477" y="42173"/>
                  <a:pt x="47477" y="35607"/>
                </a:cubicBezTo>
                <a:close/>
                <a:moveTo>
                  <a:pt x="59346" y="65280"/>
                </a:moveTo>
                <a:lnTo>
                  <a:pt x="106822" y="65280"/>
                </a:lnTo>
                <a:cubicBezTo>
                  <a:pt x="113388" y="65280"/>
                  <a:pt x="118692" y="70584"/>
                  <a:pt x="118692" y="77150"/>
                </a:cubicBezTo>
                <a:cubicBezTo>
                  <a:pt x="118692" y="83715"/>
                  <a:pt x="113388" y="89019"/>
                  <a:pt x="106822" y="89019"/>
                </a:cubicBezTo>
                <a:lnTo>
                  <a:pt x="59346" y="89019"/>
                </a:lnTo>
                <a:cubicBezTo>
                  <a:pt x="52781" y="89019"/>
                  <a:pt x="47477" y="83715"/>
                  <a:pt x="47477" y="77150"/>
                </a:cubicBezTo>
                <a:cubicBezTo>
                  <a:pt x="47477" y="70584"/>
                  <a:pt x="52781" y="65280"/>
                  <a:pt x="59346" y="65280"/>
                </a:cubicBezTo>
                <a:close/>
                <a:moveTo>
                  <a:pt x="59346" y="106822"/>
                </a:moveTo>
                <a:lnTo>
                  <a:pt x="154299" y="106822"/>
                </a:lnTo>
                <a:cubicBezTo>
                  <a:pt x="160864" y="106822"/>
                  <a:pt x="166168" y="112126"/>
                  <a:pt x="166168" y="118692"/>
                </a:cubicBezTo>
                <a:cubicBezTo>
                  <a:pt x="166168" y="125257"/>
                  <a:pt x="160864" y="130561"/>
                  <a:pt x="154299" y="130561"/>
                </a:cubicBezTo>
                <a:lnTo>
                  <a:pt x="59346" y="130561"/>
                </a:lnTo>
                <a:cubicBezTo>
                  <a:pt x="52781" y="130561"/>
                  <a:pt x="47477" y="125257"/>
                  <a:pt x="47477" y="118692"/>
                </a:cubicBezTo>
                <a:cubicBezTo>
                  <a:pt x="47477" y="112126"/>
                  <a:pt x="52781" y="106822"/>
                  <a:pt x="59346" y="106822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55" name="Text 37">
            <a:extLst>
              <a:ext uri="{FF2B5EF4-FFF2-40B4-BE49-F238E27FC236}">
                <a16:creationId xmlns:a16="http://schemas.microsoft.com/office/drawing/2014/main" id="{D2D57827-69C4-5ED3-B61E-2E54F77D2F73}"/>
              </a:ext>
            </a:extLst>
          </p:cNvPr>
          <p:cNvSpPr/>
          <p:nvPr/>
        </p:nvSpPr>
        <p:spPr>
          <a:xfrm>
            <a:off x="7235472" y="1003878"/>
            <a:ext cx="10910131" cy="2658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2025 </a:t>
            </a:r>
            <a:r>
              <a:rPr lang="en-US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год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Shape 38">
            <a:extLst>
              <a:ext uri="{FF2B5EF4-FFF2-40B4-BE49-F238E27FC236}">
                <a16:creationId xmlns:a16="http://schemas.microsoft.com/office/drawing/2014/main" id="{7C4581C1-18E0-A2FE-2372-D76E25FA1322}"/>
              </a:ext>
            </a:extLst>
          </p:cNvPr>
          <p:cNvSpPr/>
          <p:nvPr/>
        </p:nvSpPr>
        <p:spPr>
          <a:xfrm>
            <a:off x="6871944" y="1389386"/>
            <a:ext cx="2167369" cy="677385"/>
          </a:xfrm>
          <a:prstGeom prst="roundRect">
            <a:avLst>
              <a:gd name="adj" fmla="val 5755"/>
            </a:avLst>
          </a:prstGeom>
          <a:gradFill flip="none" rotWithShape="1">
            <a:gsLst>
              <a:gs pos="0">
                <a:srgbClr val="1A365D">
                  <a:alpha val="5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 w="12700">
            <a:solidFill>
              <a:srgbClr val="1A365D">
                <a:alpha val="10196"/>
              </a:srgbClr>
            </a:solidFill>
            <a:prstDash val="solid"/>
          </a:ln>
        </p:spPr>
      </p:sp>
      <p:sp>
        <p:nvSpPr>
          <p:cNvPr id="57" name="Shape 39">
            <a:extLst>
              <a:ext uri="{FF2B5EF4-FFF2-40B4-BE49-F238E27FC236}">
                <a16:creationId xmlns:a16="http://schemas.microsoft.com/office/drawing/2014/main" id="{96DF0E17-9D62-7061-9AF1-AA30054CFF4D}"/>
              </a:ext>
            </a:extLst>
          </p:cNvPr>
          <p:cNvSpPr/>
          <p:nvPr/>
        </p:nvSpPr>
        <p:spPr>
          <a:xfrm>
            <a:off x="7281998" y="1645779"/>
            <a:ext cx="249252" cy="284860"/>
          </a:xfrm>
          <a:custGeom>
            <a:avLst/>
            <a:gdLst/>
            <a:ahLst/>
            <a:cxnLst/>
            <a:rect l="l" t="t" r="r" b="b"/>
            <a:pathLst>
              <a:path w="249252" h="284860">
                <a:moveTo>
                  <a:pt x="71215" y="0"/>
                </a:moveTo>
                <a:cubicBezTo>
                  <a:pt x="81063" y="0"/>
                  <a:pt x="89019" y="7956"/>
                  <a:pt x="89019" y="17804"/>
                </a:cubicBezTo>
                <a:lnTo>
                  <a:pt x="89019" y="35607"/>
                </a:lnTo>
                <a:lnTo>
                  <a:pt x="160234" y="35607"/>
                </a:lnTo>
                <a:lnTo>
                  <a:pt x="160234" y="17804"/>
                </a:lnTo>
                <a:cubicBezTo>
                  <a:pt x="160234" y="7956"/>
                  <a:pt x="168190" y="0"/>
                  <a:pt x="178037" y="0"/>
                </a:cubicBezTo>
                <a:cubicBezTo>
                  <a:pt x="187885" y="0"/>
                  <a:pt x="195841" y="7956"/>
                  <a:pt x="195841" y="17804"/>
                </a:cubicBezTo>
                <a:lnTo>
                  <a:pt x="195841" y="35607"/>
                </a:lnTo>
                <a:lnTo>
                  <a:pt x="213645" y="35607"/>
                </a:lnTo>
                <a:cubicBezTo>
                  <a:pt x="233285" y="35607"/>
                  <a:pt x="249252" y="51575"/>
                  <a:pt x="249252" y="71215"/>
                </a:cubicBezTo>
                <a:lnTo>
                  <a:pt x="249252" y="231449"/>
                </a:lnTo>
                <a:cubicBezTo>
                  <a:pt x="249252" y="251088"/>
                  <a:pt x="233285" y="267056"/>
                  <a:pt x="213645" y="267056"/>
                </a:cubicBezTo>
                <a:lnTo>
                  <a:pt x="35607" y="267056"/>
                </a:lnTo>
                <a:cubicBezTo>
                  <a:pt x="15968" y="267056"/>
                  <a:pt x="0" y="251088"/>
                  <a:pt x="0" y="231449"/>
                </a:cubicBezTo>
                <a:lnTo>
                  <a:pt x="0" y="71215"/>
                </a:lnTo>
                <a:cubicBezTo>
                  <a:pt x="0" y="51575"/>
                  <a:pt x="15968" y="35607"/>
                  <a:pt x="35607" y="35607"/>
                </a:cubicBezTo>
                <a:lnTo>
                  <a:pt x="53411" y="35607"/>
                </a:lnTo>
                <a:lnTo>
                  <a:pt x="53411" y="17804"/>
                </a:lnTo>
                <a:cubicBezTo>
                  <a:pt x="53411" y="7956"/>
                  <a:pt x="61367" y="0"/>
                  <a:pt x="71215" y="0"/>
                </a:cubicBezTo>
                <a:close/>
                <a:moveTo>
                  <a:pt x="171584" y="127241"/>
                </a:moveTo>
                <a:cubicBezTo>
                  <a:pt x="175478" y="121010"/>
                  <a:pt x="173586" y="112776"/>
                  <a:pt x="167355" y="108825"/>
                </a:cubicBezTo>
                <a:cubicBezTo>
                  <a:pt x="161124" y="104875"/>
                  <a:pt x="152890" y="106822"/>
                  <a:pt x="148939" y="113054"/>
                </a:cubicBezTo>
                <a:lnTo>
                  <a:pt x="114778" y="167745"/>
                </a:lnTo>
                <a:lnTo>
                  <a:pt x="99757" y="147715"/>
                </a:lnTo>
                <a:cubicBezTo>
                  <a:pt x="95306" y="141818"/>
                  <a:pt x="86960" y="140594"/>
                  <a:pt x="81063" y="145045"/>
                </a:cubicBezTo>
                <a:cubicBezTo>
                  <a:pt x="75165" y="149496"/>
                  <a:pt x="73941" y="157841"/>
                  <a:pt x="78392" y="163739"/>
                </a:cubicBezTo>
                <a:lnTo>
                  <a:pt x="105098" y="199346"/>
                </a:lnTo>
                <a:cubicBezTo>
                  <a:pt x="107713" y="202851"/>
                  <a:pt x="111941" y="204854"/>
                  <a:pt x="116336" y="204687"/>
                </a:cubicBezTo>
                <a:cubicBezTo>
                  <a:pt x="120732" y="204520"/>
                  <a:pt x="124737" y="202184"/>
                  <a:pt x="127074" y="198400"/>
                </a:cubicBezTo>
                <a:lnTo>
                  <a:pt x="171584" y="127185"/>
                </a:lnTo>
                <a:close/>
              </a:path>
            </a:pathLst>
          </a:custGeom>
          <a:solidFill>
            <a:srgbClr val="1A365D"/>
          </a:solidFill>
          <a:ln/>
        </p:spPr>
      </p:sp>
      <p:sp>
        <p:nvSpPr>
          <p:cNvPr id="58" name="Text 40">
            <a:extLst>
              <a:ext uri="{FF2B5EF4-FFF2-40B4-BE49-F238E27FC236}">
                <a16:creationId xmlns:a16="http://schemas.microsoft.com/office/drawing/2014/main" id="{05052706-8591-B252-D8A4-D3D51E074FDF}"/>
              </a:ext>
            </a:extLst>
          </p:cNvPr>
          <p:cNvSpPr/>
          <p:nvPr/>
        </p:nvSpPr>
        <p:spPr>
          <a:xfrm>
            <a:off x="6558244" y="1634084"/>
            <a:ext cx="2411813" cy="2658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20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31</a:t>
            </a:r>
            <a:endParaRPr lang="en-US" sz="2800" dirty="0"/>
          </a:p>
        </p:txBody>
      </p:sp>
      <p:sp>
        <p:nvSpPr>
          <p:cNvPr id="59" name="Text 41">
            <a:extLst>
              <a:ext uri="{FF2B5EF4-FFF2-40B4-BE49-F238E27FC236}">
                <a16:creationId xmlns:a16="http://schemas.microsoft.com/office/drawing/2014/main" id="{C49C62DD-AB0C-52EB-3B59-CD2EDFF2F592}"/>
              </a:ext>
            </a:extLst>
          </p:cNvPr>
          <p:cNvSpPr/>
          <p:nvPr/>
        </p:nvSpPr>
        <p:spPr>
          <a:xfrm>
            <a:off x="6545916" y="1408950"/>
            <a:ext cx="1608286" cy="189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ru-RU" sz="1047" b="1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П</a:t>
            </a:r>
            <a:r>
              <a:rPr lang="en-US" sz="1047" b="1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РОВЕДЕНО</a:t>
            </a:r>
            <a:endParaRPr lang="en-US" sz="1600" b="1" dirty="0">
              <a:solidFill>
                <a:srgbClr val="2B6CB0"/>
              </a:solidFill>
            </a:endParaRPr>
          </a:p>
        </p:txBody>
      </p:sp>
      <p:sp>
        <p:nvSpPr>
          <p:cNvPr id="60" name="Shape 42">
            <a:extLst>
              <a:ext uri="{FF2B5EF4-FFF2-40B4-BE49-F238E27FC236}">
                <a16:creationId xmlns:a16="http://schemas.microsoft.com/office/drawing/2014/main" id="{A37C0A50-FFB7-B622-E81B-C88FA5A13FC3}"/>
              </a:ext>
            </a:extLst>
          </p:cNvPr>
          <p:cNvSpPr/>
          <p:nvPr/>
        </p:nvSpPr>
        <p:spPr>
          <a:xfrm>
            <a:off x="9196649" y="1409039"/>
            <a:ext cx="1988457" cy="677385"/>
          </a:xfrm>
          <a:prstGeom prst="roundRect">
            <a:avLst>
              <a:gd name="adj" fmla="val 5755"/>
            </a:avLst>
          </a:prstGeom>
          <a:gradFill flip="none" rotWithShape="1">
            <a:gsLst>
              <a:gs pos="0">
                <a:srgbClr val="2B6CB0">
                  <a:alpha val="5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 w="12700">
            <a:solidFill>
              <a:srgbClr val="2B6CB0">
                <a:alpha val="10196"/>
              </a:srgbClr>
            </a:solidFill>
            <a:prstDash val="solid"/>
          </a:ln>
        </p:spPr>
      </p:sp>
      <p:sp>
        <p:nvSpPr>
          <p:cNvPr id="61" name="Shape 43">
            <a:extLst>
              <a:ext uri="{FF2B5EF4-FFF2-40B4-BE49-F238E27FC236}">
                <a16:creationId xmlns:a16="http://schemas.microsoft.com/office/drawing/2014/main" id="{82EC0E53-41F1-D474-DDF5-82327FC890D5}"/>
              </a:ext>
            </a:extLst>
          </p:cNvPr>
          <p:cNvSpPr/>
          <p:nvPr/>
        </p:nvSpPr>
        <p:spPr>
          <a:xfrm>
            <a:off x="9517793" y="1640532"/>
            <a:ext cx="213645" cy="261894"/>
          </a:xfrm>
          <a:custGeom>
            <a:avLst/>
            <a:gdLst/>
            <a:ahLst/>
            <a:cxnLst/>
            <a:rect l="l" t="t" r="r" b="b"/>
            <a:pathLst>
              <a:path w="213645" h="284860">
                <a:moveTo>
                  <a:pt x="173253" y="17804"/>
                </a:moveTo>
                <a:lnTo>
                  <a:pt x="178037" y="17804"/>
                </a:lnTo>
                <a:cubicBezTo>
                  <a:pt x="197677" y="17804"/>
                  <a:pt x="213645" y="33771"/>
                  <a:pt x="213645" y="53411"/>
                </a:cubicBezTo>
                <a:lnTo>
                  <a:pt x="213645" y="249252"/>
                </a:lnTo>
                <a:cubicBezTo>
                  <a:pt x="213645" y="268892"/>
                  <a:pt x="197677" y="284860"/>
                  <a:pt x="178037" y="284860"/>
                </a:cubicBezTo>
                <a:lnTo>
                  <a:pt x="35607" y="284860"/>
                </a:lnTo>
                <a:cubicBezTo>
                  <a:pt x="15968" y="284860"/>
                  <a:pt x="0" y="268892"/>
                  <a:pt x="0" y="249252"/>
                </a:cubicBezTo>
                <a:lnTo>
                  <a:pt x="0" y="53411"/>
                </a:lnTo>
                <a:cubicBezTo>
                  <a:pt x="0" y="33771"/>
                  <a:pt x="15968" y="17804"/>
                  <a:pt x="35607" y="17804"/>
                </a:cubicBezTo>
                <a:lnTo>
                  <a:pt x="40392" y="17804"/>
                </a:lnTo>
                <a:cubicBezTo>
                  <a:pt x="46512" y="7177"/>
                  <a:pt x="58029" y="0"/>
                  <a:pt x="71215" y="0"/>
                </a:cubicBezTo>
                <a:lnTo>
                  <a:pt x="142430" y="0"/>
                </a:lnTo>
                <a:cubicBezTo>
                  <a:pt x="155616" y="0"/>
                  <a:pt x="167133" y="7177"/>
                  <a:pt x="173253" y="17804"/>
                </a:cubicBezTo>
                <a:close/>
                <a:moveTo>
                  <a:pt x="137979" y="62313"/>
                </a:moveTo>
                <a:cubicBezTo>
                  <a:pt x="145379" y="62313"/>
                  <a:pt x="151332" y="56360"/>
                  <a:pt x="151332" y="48960"/>
                </a:cubicBezTo>
                <a:cubicBezTo>
                  <a:pt x="151332" y="41561"/>
                  <a:pt x="145379" y="35607"/>
                  <a:pt x="137979" y="35607"/>
                </a:cubicBezTo>
                <a:lnTo>
                  <a:pt x="75666" y="35607"/>
                </a:lnTo>
                <a:cubicBezTo>
                  <a:pt x="68266" y="35607"/>
                  <a:pt x="62313" y="41561"/>
                  <a:pt x="62313" y="48960"/>
                </a:cubicBezTo>
                <a:cubicBezTo>
                  <a:pt x="62313" y="56360"/>
                  <a:pt x="68266" y="62313"/>
                  <a:pt x="75666" y="62313"/>
                </a:cubicBezTo>
                <a:lnTo>
                  <a:pt x="137979" y="62313"/>
                </a:lnTo>
                <a:close/>
                <a:moveTo>
                  <a:pt x="71215" y="142430"/>
                </a:moveTo>
                <a:cubicBezTo>
                  <a:pt x="71215" y="132604"/>
                  <a:pt x="63237" y="124626"/>
                  <a:pt x="53411" y="124626"/>
                </a:cubicBezTo>
                <a:cubicBezTo>
                  <a:pt x="43585" y="124626"/>
                  <a:pt x="35607" y="132604"/>
                  <a:pt x="35607" y="142430"/>
                </a:cubicBezTo>
                <a:cubicBezTo>
                  <a:pt x="35607" y="152256"/>
                  <a:pt x="43585" y="160234"/>
                  <a:pt x="53411" y="160234"/>
                </a:cubicBezTo>
                <a:cubicBezTo>
                  <a:pt x="63237" y="160234"/>
                  <a:pt x="71215" y="152256"/>
                  <a:pt x="71215" y="142430"/>
                </a:cubicBezTo>
                <a:close/>
                <a:moveTo>
                  <a:pt x="89019" y="142430"/>
                </a:moveTo>
                <a:cubicBezTo>
                  <a:pt x="89019" y="149830"/>
                  <a:pt x="94972" y="155783"/>
                  <a:pt x="102371" y="155783"/>
                </a:cubicBezTo>
                <a:lnTo>
                  <a:pt x="164685" y="155783"/>
                </a:lnTo>
                <a:cubicBezTo>
                  <a:pt x="172084" y="155783"/>
                  <a:pt x="178037" y="149830"/>
                  <a:pt x="178037" y="142430"/>
                </a:cubicBezTo>
                <a:cubicBezTo>
                  <a:pt x="178037" y="135030"/>
                  <a:pt x="172084" y="129077"/>
                  <a:pt x="164685" y="129077"/>
                </a:cubicBezTo>
                <a:lnTo>
                  <a:pt x="102371" y="129077"/>
                </a:lnTo>
                <a:cubicBezTo>
                  <a:pt x="94972" y="129077"/>
                  <a:pt x="89019" y="135030"/>
                  <a:pt x="89019" y="142430"/>
                </a:cubicBezTo>
                <a:close/>
                <a:moveTo>
                  <a:pt x="89019" y="213645"/>
                </a:moveTo>
                <a:cubicBezTo>
                  <a:pt x="89019" y="221045"/>
                  <a:pt x="94972" y="226998"/>
                  <a:pt x="102371" y="226998"/>
                </a:cubicBezTo>
                <a:lnTo>
                  <a:pt x="164685" y="226998"/>
                </a:lnTo>
                <a:cubicBezTo>
                  <a:pt x="172084" y="226998"/>
                  <a:pt x="178037" y="221045"/>
                  <a:pt x="178037" y="213645"/>
                </a:cubicBezTo>
                <a:cubicBezTo>
                  <a:pt x="178037" y="206245"/>
                  <a:pt x="172084" y="200292"/>
                  <a:pt x="164685" y="200292"/>
                </a:cubicBezTo>
                <a:lnTo>
                  <a:pt x="102371" y="200292"/>
                </a:lnTo>
                <a:cubicBezTo>
                  <a:pt x="94972" y="200292"/>
                  <a:pt x="89019" y="206245"/>
                  <a:pt x="89019" y="213645"/>
                </a:cubicBezTo>
                <a:close/>
                <a:moveTo>
                  <a:pt x="53411" y="231449"/>
                </a:moveTo>
                <a:cubicBezTo>
                  <a:pt x="63237" y="231449"/>
                  <a:pt x="71215" y="223471"/>
                  <a:pt x="71215" y="213645"/>
                </a:cubicBezTo>
                <a:cubicBezTo>
                  <a:pt x="71215" y="203819"/>
                  <a:pt x="63237" y="195841"/>
                  <a:pt x="53411" y="195841"/>
                </a:cubicBezTo>
                <a:cubicBezTo>
                  <a:pt x="43585" y="195841"/>
                  <a:pt x="35607" y="203819"/>
                  <a:pt x="35607" y="213645"/>
                </a:cubicBezTo>
                <a:cubicBezTo>
                  <a:pt x="35607" y="223471"/>
                  <a:pt x="43585" y="231449"/>
                  <a:pt x="53411" y="231449"/>
                </a:cubicBezTo>
                <a:close/>
              </a:path>
            </a:pathLst>
          </a:custGeom>
          <a:solidFill>
            <a:srgbClr val="2B6CB0"/>
          </a:solidFill>
          <a:ln/>
        </p:spPr>
      </p:sp>
      <p:sp>
        <p:nvSpPr>
          <p:cNvPr id="62" name="Text 44">
            <a:extLst>
              <a:ext uri="{FF2B5EF4-FFF2-40B4-BE49-F238E27FC236}">
                <a16:creationId xmlns:a16="http://schemas.microsoft.com/office/drawing/2014/main" id="{4F6A5E55-7862-9B13-F5F3-628F8DE77497}"/>
              </a:ext>
            </a:extLst>
          </p:cNvPr>
          <p:cNvSpPr/>
          <p:nvPr/>
        </p:nvSpPr>
        <p:spPr>
          <a:xfrm>
            <a:off x="8767503" y="1628072"/>
            <a:ext cx="2411813" cy="2658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20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85</a:t>
            </a:r>
            <a:endParaRPr lang="en-US" sz="2800" dirty="0"/>
          </a:p>
        </p:txBody>
      </p:sp>
      <p:sp>
        <p:nvSpPr>
          <p:cNvPr id="63" name="Text 45">
            <a:extLst>
              <a:ext uri="{FF2B5EF4-FFF2-40B4-BE49-F238E27FC236}">
                <a16:creationId xmlns:a16="http://schemas.microsoft.com/office/drawing/2014/main" id="{13E47BA3-1F6B-BE56-1498-3E35A8E0EA6A}"/>
              </a:ext>
            </a:extLst>
          </p:cNvPr>
          <p:cNvSpPr/>
          <p:nvPr/>
        </p:nvSpPr>
        <p:spPr>
          <a:xfrm>
            <a:off x="9263527" y="1831980"/>
            <a:ext cx="2392822" cy="189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47" dirty="0" err="1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вопросов</a:t>
            </a:r>
            <a:endParaRPr lang="en-US" sz="1600" dirty="0"/>
          </a:p>
        </p:txBody>
      </p:sp>
      <p:sp>
        <p:nvSpPr>
          <p:cNvPr id="75" name="Text 51">
            <a:extLst>
              <a:ext uri="{FF2B5EF4-FFF2-40B4-BE49-F238E27FC236}">
                <a16:creationId xmlns:a16="http://schemas.microsoft.com/office/drawing/2014/main" id="{DBCE1FE6-3666-4E62-1F9C-5B7B0FE94726}"/>
              </a:ext>
            </a:extLst>
          </p:cNvPr>
          <p:cNvSpPr/>
          <p:nvPr/>
        </p:nvSpPr>
        <p:spPr>
          <a:xfrm>
            <a:off x="11665819" y="6544885"/>
            <a:ext cx="2286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36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 2">
            <a:extLst>
              <a:ext uri="{FF2B5EF4-FFF2-40B4-BE49-F238E27FC236}">
                <a16:creationId xmlns:a16="http://schemas.microsoft.com/office/drawing/2014/main" id="{1CB46C86-9361-4EEB-BC65-D46854AA2272}"/>
              </a:ext>
            </a:extLst>
          </p:cNvPr>
          <p:cNvSpPr/>
          <p:nvPr/>
        </p:nvSpPr>
        <p:spPr>
          <a:xfrm>
            <a:off x="379813" y="100744"/>
            <a:ext cx="109632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b="1" kern="0" spc="53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РАЗДЕЛ 0</a:t>
            </a:r>
            <a:r>
              <a:rPr lang="ru-RU" sz="1000" b="1" kern="0" spc="53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4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Shape 45">
            <a:extLst>
              <a:ext uri="{FF2B5EF4-FFF2-40B4-BE49-F238E27FC236}">
                <a16:creationId xmlns:a16="http://schemas.microsoft.com/office/drawing/2014/main" id="{1E15C52B-1738-446E-82A5-ABD5E321A749}"/>
              </a:ext>
            </a:extLst>
          </p:cNvPr>
          <p:cNvSpPr/>
          <p:nvPr/>
        </p:nvSpPr>
        <p:spPr>
          <a:xfrm>
            <a:off x="597739" y="6489323"/>
            <a:ext cx="105183" cy="111125"/>
          </a:xfrm>
          <a:custGeom>
            <a:avLst/>
            <a:gdLst/>
            <a:ahLst/>
            <a:cxnLst/>
            <a:rect l="l" t="t" r="r" b="b"/>
            <a:pathLst>
              <a:path w="83344" h="111125">
                <a:moveTo>
                  <a:pt x="13891" y="0"/>
                </a:moveTo>
                <a:cubicBezTo>
                  <a:pt x="6229" y="0"/>
                  <a:pt x="0" y="6229"/>
                  <a:pt x="0" y="13891"/>
                </a:cubicBezTo>
                <a:lnTo>
                  <a:pt x="0" y="97234"/>
                </a:lnTo>
                <a:cubicBezTo>
                  <a:pt x="0" y="104896"/>
                  <a:pt x="6229" y="111125"/>
                  <a:pt x="13891" y="111125"/>
                </a:cubicBezTo>
                <a:lnTo>
                  <a:pt x="69453" y="111125"/>
                </a:lnTo>
                <a:cubicBezTo>
                  <a:pt x="77115" y="111125"/>
                  <a:pt x="83344" y="104896"/>
                  <a:pt x="83344" y="97234"/>
                </a:cubicBezTo>
                <a:lnTo>
                  <a:pt x="83344" y="13891"/>
                </a:lnTo>
                <a:cubicBezTo>
                  <a:pt x="83344" y="6229"/>
                  <a:pt x="77115" y="0"/>
                  <a:pt x="69453" y="0"/>
                </a:cubicBezTo>
                <a:lnTo>
                  <a:pt x="13891" y="0"/>
                </a:lnTo>
                <a:close/>
                <a:moveTo>
                  <a:pt x="38199" y="76398"/>
                </a:moveTo>
                <a:lnTo>
                  <a:pt x="45145" y="76398"/>
                </a:lnTo>
                <a:cubicBezTo>
                  <a:pt x="48986" y="76398"/>
                  <a:pt x="52090" y="79502"/>
                  <a:pt x="52090" y="83344"/>
                </a:cubicBezTo>
                <a:lnTo>
                  <a:pt x="52090" y="100707"/>
                </a:lnTo>
                <a:lnTo>
                  <a:pt x="31254" y="100707"/>
                </a:lnTo>
                <a:lnTo>
                  <a:pt x="31254" y="83344"/>
                </a:lnTo>
                <a:cubicBezTo>
                  <a:pt x="31254" y="79502"/>
                  <a:pt x="34358" y="76398"/>
                  <a:pt x="38199" y="76398"/>
                </a:cubicBezTo>
                <a:close/>
                <a:moveTo>
                  <a:pt x="20836" y="24309"/>
                </a:moveTo>
                <a:cubicBezTo>
                  <a:pt x="20836" y="22399"/>
                  <a:pt x="22399" y="20836"/>
                  <a:pt x="24309" y="20836"/>
                </a:cubicBezTo>
                <a:lnTo>
                  <a:pt x="31254" y="20836"/>
                </a:lnTo>
                <a:cubicBezTo>
                  <a:pt x="33164" y="20836"/>
                  <a:pt x="34727" y="22399"/>
                  <a:pt x="34727" y="24309"/>
                </a:cubicBezTo>
                <a:lnTo>
                  <a:pt x="34727" y="31254"/>
                </a:lnTo>
                <a:cubicBezTo>
                  <a:pt x="34727" y="33164"/>
                  <a:pt x="33164" y="34727"/>
                  <a:pt x="31254" y="34727"/>
                </a:cubicBezTo>
                <a:lnTo>
                  <a:pt x="24309" y="34727"/>
                </a:lnTo>
                <a:cubicBezTo>
                  <a:pt x="22399" y="34727"/>
                  <a:pt x="20836" y="33164"/>
                  <a:pt x="20836" y="31254"/>
                </a:cubicBezTo>
                <a:lnTo>
                  <a:pt x="20836" y="24309"/>
                </a:lnTo>
                <a:close/>
                <a:moveTo>
                  <a:pt x="52090" y="20836"/>
                </a:moveTo>
                <a:lnTo>
                  <a:pt x="59035" y="20836"/>
                </a:lnTo>
                <a:cubicBezTo>
                  <a:pt x="60945" y="20836"/>
                  <a:pt x="62508" y="22399"/>
                  <a:pt x="62508" y="24309"/>
                </a:cubicBezTo>
                <a:lnTo>
                  <a:pt x="62508" y="31254"/>
                </a:lnTo>
                <a:cubicBezTo>
                  <a:pt x="62508" y="33164"/>
                  <a:pt x="60945" y="34727"/>
                  <a:pt x="59035" y="34727"/>
                </a:cubicBezTo>
                <a:lnTo>
                  <a:pt x="52090" y="34727"/>
                </a:lnTo>
                <a:cubicBezTo>
                  <a:pt x="50180" y="34727"/>
                  <a:pt x="48617" y="33164"/>
                  <a:pt x="48617" y="31254"/>
                </a:cubicBezTo>
                <a:lnTo>
                  <a:pt x="48617" y="24309"/>
                </a:lnTo>
                <a:cubicBezTo>
                  <a:pt x="48617" y="22399"/>
                  <a:pt x="50180" y="20836"/>
                  <a:pt x="52090" y="20836"/>
                </a:cubicBezTo>
                <a:close/>
                <a:moveTo>
                  <a:pt x="20836" y="52090"/>
                </a:moveTo>
                <a:cubicBezTo>
                  <a:pt x="20836" y="50180"/>
                  <a:pt x="22399" y="48617"/>
                  <a:pt x="24309" y="48617"/>
                </a:cubicBezTo>
                <a:lnTo>
                  <a:pt x="31254" y="48617"/>
                </a:lnTo>
                <a:cubicBezTo>
                  <a:pt x="33164" y="48617"/>
                  <a:pt x="34727" y="50180"/>
                  <a:pt x="34727" y="52090"/>
                </a:cubicBezTo>
                <a:lnTo>
                  <a:pt x="34727" y="59035"/>
                </a:lnTo>
                <a:cubicBezTo>
                  <a:pt x="34727" y="60945"/>
                  <a:pt x="33164" y="62508"/>
                  <a:pt x="31254" y="62508"/>
                </a:cubicBezTo>
                <a:lnTo>
                  <a:pt x="24309" y="62508"/>
                </a:lnTo>
                <a:cubicBezTo>
                  <a:pt x="22399" y="62508"/>
                  <a:pt x="20836" y="60945"/>
                  <a:pt x="20836" y="59035"/>
                </a:cubicBezTo>
                <a:lnTo>
                  <a:pt x="20836" y="52090"/>
                </a:lnTo>
                <a:close/>
                <a:moveTo>
                  <a:pt x="52090" y="48617"/>
                </a:moveTo>
                <a:lnTo>
                  <a:pt x="59035" y="48617"/>
                </a:lnTo>
                <a:cubicBezTo>
                  <a:pt x="60945" y="48617"/>
                  <a:pt x="62508" y="50180"/>
                  <a:pt x="62508" y="52090"/>
                </a:cubicBezTo>
                <a:lnTo>
                  <a:pt x="62508" y="59035"/>
                </a:lnTo>
                <a:cubicBezTo>
                  <a:pt x="62508" y="60945"/>
                  <a:pt x="60945" y="62508"/>
                  <a:pt x="59035" y="62508"/>
                </a:cubicBezTo>
                <a:lnTo>
                  <a:pt x="52090" y="62508"/>
                </a:lnTo>
                <a:cubicBezTo>
                  <a:pt x="50180" y="62508"/>
                  <a:pt x="48617" y="60945"/>
                  <a:pt x="48617" y="59035"/>
                </a:cubicBezTo>
                <a:lnTo>
                  <a:pt x="48617" y="52090"/>
                </a:lnTo>
                <a:cubicBezTo>
                  <a:pt x="48617" y="50180"/>
                  <a:pt x="50180" y="48617"/>
                  <a:pt x="52090" y="48617"/>
                </a:cubicBezTo>
                <a:close/>
              </a:path>
            </a:pathLst>
          </a:custGeom>
          <a:solidFill>
            <a:srgbClr val="2B6CB0"/>
          </a:solidFill>
          <a:ln/>
        </p:spPr>
      </p:sp>
      <p:sp>
        <p:nvSpPr>
          <p:cNvPr id="30" name="Text 46">
            <a:extLst>
              <a:ext uri="{FF2B5EF4-FFF2-40B4-BE49-F238E27FC236}">
                <a16:creationId xmlns:a16="http://schemas.microsoft.com/office/drawing/2014/main" id="{D20D7EBB-1C8E-4237-B604-BC3D67571AC0}"/>
              </a:ext>
            </a:extLst>
          </p:cNvPr>
          <p:cNvSpPr/>
          <p:nvPr/>
        </p:nvSpPr>
        <p:spPr>
          <a:xfrm>
            <a:off x="737306" y="6419034"/>
            <a:ext cx="1090247" cy="259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АО «ГФСС»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 41">
            <a:extLst>
              <a:ext uri="{FF2B5EF4-FFF2-40B4-BE49-F238E27FC236}">
                <a16:creationId xmlns:a16="http://schemas.microsoft.com/office/drawing/2014/main" id="{FAD6AC95-1ADE-4F97-84CA-E752521DC896}"/>
              </a:ext>
            </a:extLst>
          </p:cNvPr>
          <p:cNvSpPr/>
          <p:nvPr/>
        </p:nvSpPr>
        <p:spPr>
          <a:xfrm>
            <a:off x="7059696" y="1835685"/>
            <a:ext cx="2392822" cy="189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47" dirty="0" err="1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заседани</a:t>
            </a:r>
            <a:r>
              <a:rPr lang="ru-RU" sz="1047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е</a:t>
            </a:r>
            <a:endParaRPr lang="en-US" sz="1600" dirty="0"/>
          </a:p>
        </p:txBody>
      </p:sp>
      <p:sp>
        <p:nvSpPr>
          <p:cNvPr id="48" name="Text 45">
            <a:extLst>
              <a:ext uri="{FF2B5EF4-FFF2-40B4-BE49-F238E27FC236}">
                <a16:creationId xmlns:a16="http://schemas.microsoft.com/office/drawing/2014/main" id="{F7695F9B-FB4B-4803-97E4-1D6626507135}"/>
              </a:ext>
            </a:extLst>
          </p:cNvPr>
          <p:cNvSpPr/>
          <p:nvPr/>
        </p:nvSpPr>
        <p:spPr>
          <a:xfrm>
            <a:off x="8866093" y="1416782"/>
            <a:ext cx="1869161" cy="1899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ru-RU" sz="1047" b="1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Р</a:t>
            </a:r>
            <a:r>
              <a:rPr lang="en-US" sz="1047" b="1" dirty="0">
                <a:solidFill>
                  <a:srgbClr val="2B6CB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АССМОТРЕНО</a:t>
            </a:r>
            <a:endParaRPr lang="en-US" sz="1600" b="1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1BDCE11F-B833-4069-AAF8-F4164AA26817}"/>
              </a:ext>
            </a:extLst>
          </p:cNvPr>
          <p:cNvSpPr txBox="1"/>
          <p:nvPr/>
        </p:nvSpPr>
        <p:spPr>
          <a:xfrm>
            <a:off x="8277367" y="2534145"/>
            <a:ext cx="3703510" cy="36163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endParaRPr lang="ru-RU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Комитет по аудиту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действует в интересах Единственного акционера и его работа направлена на оказание содействия Совету директоров Фонда путем выработки рекомендаций: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установление эффективной системы контроля за финансово-хозяйственной деятельностью Фонда (в том числе за полнотой и достоверностью финансовой отчетности);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контроль за надежностью и эффективностью систем внутреннего контроля и управления рисками, а также за исполнением внутренних нормативных документов Фонда в области корпоративного управления;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контроль за независимостью внешнего и внутреннего аудита, а также за процессом соблюдения законодательства Республики Казахстан.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900" dirty="0">
              <a:solidFill>
                <a:srgbClr val="1A35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900" dirty="0">
              <a:solidFill>
                <a:srgbClr val="1A35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9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Состав Комитета:</a:t>
            </a:r>
          </a:p>
          <a:p>
            <a:pPr algn="just"/>
            <a:endParaRPr lang="ru-RU" sz="900" dirty="0">
              <a:solidFill>
                <a:srgbClr val="1A35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66700" indent="-88900" algn="just">
              <a:buAutoNum type="arabicPeriod"/>
            </a:pPr>
            <a:r>
              <a:rPr lang="ru-RU" sz="9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900" dirty="0" err="1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Матишев</a:t>
            </a:r>
            <a:r>
              <a:rPr lang="ru-RU" sz="9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А. - Председатель Комитета, независимый </a:t>
            </a:r>
          </a:p>
          <a:p>
            <a:pPr marL="177800" algn="just"/>
            <a:r>
              <a:rPr lang="ru-RU" sz="9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директор СД</a:t>
            </a:r>
          </a:p>
          <a:p>
            <a:pPr marL="177800" algn="just"/>
            <a:r>
              <a:rPr lang="ru-RU" sz="9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ru-RU" sz="900" dirty="0" err="1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Кенесарин</a:t>
            </a:r>
            <a:r>
              <a:rPr lang="ru-RU" sz="9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С.Е.- член Комитета независимый директор СД</a:t>
            </a:r>
          </a:p>
          <a:p>
            <a:pPr marL="177800" algn="just"/>
            <a:r>
              <a:rPr lang="ru-RU" sz="9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ru-RU" sz="900" dirty="0" err="1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Жангаулов</a:t>
            </a:r>
            <a:r>
              <a:rPr lang="ru-RU" sz="9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Е.А.- член Комитета независимый директор СД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ü"/>
            </a:pP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89059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26">
            <a:extLst>
              <a:ext uri="{FF2B5EF4-FFF2-40B4-BE49-F238E27FC236}">
                <a16:creationId xmlns:a16="http://schemas.microsoft.com/office/drawing/2014/main" id="{46043A3B-4FB4-379A-2B6C-0767A20D4017}"/>
              </a:ext>
            </a:extLst>
          </p:cNvPr>
          <p:cNvSpPr/>
          <p:nvPr/>
        </p:nvSpPr>
        <p:spPr>
          <a:xfrm>
            <a:off x="5886452" y="1284290"/>
            <a:ext cx="6034668" cy="5049059"/>
          </a:xfrm>
          <a:custGeom>
            <a:avLst/>
            <a:gdLst/>
            <a:ahLst/>
            <a:cxnLst/>
            <a:rect l="l" t="t" r="r" b="b"/>
            <a:pathLst>
              <a:path w="5619750" h="2076450">
                <a:moveTo>
                  <a:pt x="38100" y="0"/>
                </a:moveTo>
                <a:lnTo>
                  <a:pt x="5505450" y="0"/>
                </a:lnTo>
                <a:cubicBezTo>
                  <a:pt x="5568534" y="0"/>
                  <a:pt x="5619750" y="51216"/>
                  <a:pt x="5619750" y="114300"/>
                </a:cubicBezTo>
                <a:lnTo>
                  <a:pt x="5619750" y="1962150"/>
                </a:lnTo>
                <a:cubicBezTo>
                  <a:pt x="5619750" y="2025234"/>
                  <a:pt x="5568534" y="2076450"/>
                  <a:pt x="5505450" y="2076450"/>
                </a:cubicBezTo>
                <a:lnTo>
                  <a:pt x="38100" y="2076450"/>
                </a:lnTo>
                <a:cubicBezTo>
                  <a:pt x="17072" y="2076450"/>
                  <a:pt x="0" y="2059378"/>
                  <a:pt x="0" y="20383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57150" dist="38100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ru-KZ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3B21B0-039F-4890-883B-893587D948CF}"/>
              </a:ext>
            </a:extLst>
          </p:cNvPr>
          <p:cNvSpPr txBox="1"/>
          <p:nvPr/>
        </p:nvSpPr>
        <p:spPr>
          <a:xfrm>
            <a:off x="417653" y="1292515"/>
            <a:ext cx="5268772" cy="2308324"/>
          </a:xfrm>
          <a:prstGeom prst="rect">
            <a:avLst/>
          </a:prstGeom>
          <a:solidFill>
            <a:srgbClr val="FFFFFF"/>
          </a:solidFill>
          <a:ln/>
          <a:effectLst>
            <a:outerShdw blurRad="57150" dist="38100" dir="5400000" algn="bl" rotWithShape="0">
              <a:srgbClr val="000000">
                <a:alpha val="10196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В соответствии с п.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8 Кодекса Корпоративного управления Фонда, утверждённого Приказом МТСЗН РК от 10.05.2018 г. № 175 Фонд проводит оценку корпоративного управления не менее одного раза в три года независимыми организациями.</a:t>
            </a:r>
          </a:p>
          <a:p>
            <a:pPr algn="just"/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9 сентября 2025 г. договор на оказание услуг по проведению независимой оценки корпоративного управления в Фонде был заключен с ТОО «Консалтинговое агентство ВЕКТОР»</a:t>
            </a:r>
          </a:p>
          <a:p>
            <a:pPr algn="just"/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Отчет по оценке корпоративного управления Фонда от 24 ноября</a:t>
            </a:r>
          </a:p>
          <a:p>
            <a:pPr algn="just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2025 г. принят к сведению Советом директоров Фонда</a:t>
            </a:r>
          </a:p>
          <a:p>
            <a:pPr algn="just"/>
            <a:endParaRPr lang="ru-KZ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hape 0">
            <a:extLst>
              <a:ext uri="{FF2B5EF4-FFF2-40B4-BE49-F238E27FC236}">
                <a16:creationId xmlns:a16="http://schemas.microsoft.com/office/drawing/2014/main" id="{01F05F08-C018-2C80-B0DE-7B63115C4BF9}"/>
              </a:ext>
            </a:extLst>
          </p:cNvPr>
          <p:cNvSpPr/>
          <p:nvPr/>
        </p:nvSpPr>
        <p:spPr>
          <a:xfrm>
            <a:off x="472083" y="432232"/>
            <a:ext cx="438150" cy="422224"/>
          </a:xfrm>
          <a:prstGeom prst="roundRect">
            <a:avLst>
              <a:gd name="adj" fmla="val 26087"/>
            </a:avLst>
          </a:prstGeom>
          <a:gradFill flip="none" rotWithShape="1">
            <a:gsLst>
              <a:gs pos="0">
                <a:srgbClr val="1A365D"/>
              </a:gs>
              <a:gs pos="100000">
                <a:srgbClr val="2B6CB0"/>
              </a:gs>
            </a:gsLst>
            <a:lin ang="2700000" scaled="1"/>
          </a:gra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1B6297DD-3D21-17BE-9E0C-7F7CFFE471AF}"/>
              </a:ext>
            </a:extLst>
          </p:cNvPr>
          <p:cNvSpPr/>
          <p:nvPr/>
        </p:nvSpPr>
        <p:spPr>
          <a:xfrm>
            <a:off x="580281" y="548094"/>
            <a:ext cx="214313" cy="190500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115156" y="-7032"/>
                </a:moveTo>
                <a:cubicBezTo>
                  <a:pt x="113630" y="-10009"/>
                  <a:pt x="110542" y="-11906"/>
                  <a:pt x="107193" y="-11906"/>
                </a:cubicBezTo>
                <a:cubicBezTo>
                  <a:pt x="103845" y="-11906"/>
                  <a:pt x="100757" y="-10009"/>
                  <a:pt x="99231" y="-7032"/>
                </a:cubicBezTo>
                <a:lnTo>
                  <a:pt x="71847" y="46620"/>
                </a:lnTo>
                <a:lnTo>
                  <a:pt x="12353" y="56071"/>
                </a:lnTo>
                <a:cubicBezTo>
                  <a:pt x="9041" y="56592"/>
                  <a:pt x="6288" y="58936"/>
                  <a:pt x="5246" y="62136"/>
                </a:cubicBezTo>
                <a:cubicBezTo>
                  <a:pt x="4204" y="65336"/>
                  <a:pt x="5060" y="68833"/>
                  <a:pt x="7404" y="71214"/>
                </a:cubicBezTo>
                <a:lnTo>
                  <a:pt x="49969" y="113816"/>
                </a:lnTo>
                <a:lnTo>
                  <a:pt x="40593" y="173310"/>
                </a:lnTo>
                <a:cubicBezTo>
                  <a:pt x="40072" y="176622"/>
                  <a:pt x="41449" y="179970"/>
                  <a:pt x="44165" y="181942"/>
                </a:cubicBezTo>
                <a:cubicBezTo>
                  <a:pt x="46881" y="183914"/>
                  <a:pt x="50453" y="184212"/>
                  <a:pt x="53467" y="182687"/>
                </a:cubicBezTo>
                <a:lnTo>
                  <a:pt x="107193" y="155377"/>
                </a:lnTo>
                <a:lnTo>
                  <a:pt x="160883" y="182687"/>
                </a:lnTo>
                <a:cubicBezTo>
                  <a:pt x="163860" y="184212"/>
                  <a:pt x="167469" y="183914"/>
                  <a:pt x="170185" y="181942"/>
                </a:cubicBezTo>
                <a:cubicBezTo>
                  <a:pt x="172901" y="179970"/>
                  <a:pt x="174278" y="176659"/>
                  <a:pt x="173757" y="173310"/>
                </a:cubicBezTo>
                <a:lnTo>
                  <a:pt x="164343" y="113816"/>
                </a:lnTo>
                <a:lnTo>
                  <a:pt x="206908" y="71214"/>
                </a:lnTo>
                <a:cubicBezTo>
                  <a:pt x="209290" y="68833"/>
                  <a:pt x="210108" y="65336"/>
                  <a:pt x="209066" y="62136"/>
                </a:cubicBezTo>
                <a:cubicBezTo>
                  <a:pt x="208025" y="58936"/>
                  <a:pt x="205308" y="56592"/>
                  <a:pt x="201960" y="56071"/>
                </a:cubicBezTo>
                <a:lnTo>
                  <a:pt x="142503" y="46620"/>
                </a:lnTo>
                <a:lnTo>
                  <a:pt x="115156" y="-7032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" name="Text 3">
            <a:extLst>
              <a:ext uri="{FF2B5EF4-FFF2-40B4-BE49-F238E27FC236}">
                <a16:creationId xmlns:a16="http://schemas.microsoft.com/office/drawing/2014/main" id="{58AE85E8-E96E-B878-9C3C-28F4E297033C}"/>
              </a:ext>
            </a:extLst>
          </p:cNvPr>
          <p:cNvSpPr/>
          <p:nvPr/>
        </p:nvSpPr>
        <p:spPr>
          <a:xfrm>
            <a:off x="976893" y="322594"/>
            <a:ext cx="11049000" cy="661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УСТОЙЧИВЫМ РАЗВИТИЕМ</a:t>
            </a:r>
          </a:p>
          <a:p>
            <a:pPr>
              <a:lnSpc>
                <a:spcPct val="90000"/>
              </a:lnSpc>
            </a:pPr>
            <a:r>
              <a:rPr lang="ru-RU" sz="2000" b="1" dirty="0">
                <a:solidFill>
                  <a:srgbClr val="4299E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04-4 </a:t>
            </a:r>
            <a:r>
              <a:rPr lang="ru-RU" sz="2000" b="1" dirty="0">
                <a:solidFill>
                  <a:srgbClr val="1A365D"/>
                </a:solidFill>
              </a:rPr>
              <a:t>ОЦЕНКА РАЗВИТИЯ КОРПОРАТИВНОГО УПРАВЛЕНИЯ ФОНДА</a:t>
            </a:r>
            <a:endParaRPr lang="kk-KZ" sz="2000" b="1" dirty="0">
              <a:solidFill>
                <a:srgbClr val="1A365D"/>
              </a:solidFill>
            </a:endParaRPr>
          </a:p>
        </p:txBody>
      </p:sp>
      <p:sp>
        <p:nvSpPr>
          <p:cNvPr id="18" name="Shape 4">
            <a:extLst>
              <a:ext uri="{FF2B5EF4-FFF2-40B4-BE49-F238E27FC236}">
                <a16:creationId xmlns:a16="http://schemas.microsoft.com/office/drawing/2014/main" id="{D97B1B67-E20D-8AD9-D02D-ECA2A9CB102B}"/>
              </a:ext>
            </a:extLst>
          </p:cNvPr>
          <p:cNvSpPr/>
          <p:nvPr/>
        </p:nvSpPr>
        <p:spPr>
          <a:xfrm>
            <a:off x="472083" y="1064520"/>
            <a:ext cx="914400" cy="381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4299E1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21" name="Text 2">
            <a:extLst>
              <a:ext uri="{FF2B5EF4-FFF2-40B4-BE49-F238E27FC236}">
                <a16:creationId xmlns:a16="http://schemas.microsoft.com/office/drawing/2014/main" id="{50225735-95E5-4813-BA20-C9250D8E02BD}"/>
              </a:ext>
            </a:extLst>
          </p:cNvPr>
          <p:cNvSpPr/>
          <p:nvPr/>
        </p:nvSpPr>
        <p:spPr>
          <a:xfrm>
            <a:off x="472083" y="183801"/>
            <a:ext cx="109632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b="1" kern="0" spc="53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РАЗДЕЛ 0</a:t>
            </a:r>
            <a:r>
              <a:rPr lang="ru-RU" sz="1000" b="1" kern="0" spc="53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4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37">
            <a:extLst>
              <a:ext uri="{FF2B5EF4-FFF2-40B4-BE49-F238E27FC236}">
                <a16:creationId xmlns:a16="http://schemas.microsoft.com/office/drawing/2014/main" id="{C829F7D3-B348-499B-9BE4-37BDC912FE66}"/>
              </a:ext>
            </a:extLst>
          </p:cNvPr>
          <p:cNvSpPr/>
          <p:nvPr/>
        </p:nvSpPr>
        <p:spPr>
          <a:xfrm>
            <a:off x="11654433" y="6438900"/>
            <a:ext cx="219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37</a:t>
            </a:r>
            <a:endParaRPr lang="en-US" sz="1000" dirty="0">
              <a:solidFill>
                <a:srgbClr val="2B6CB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Shape 45">
            <a:extLst>
              <a:ext uri="{FF2B5EF4-FFF2-40B4-BE49-F238E27FC236}">
                <a16:creationId xmlns:a16="http://schemas.microsoft.com/office/drawing/2014/main" id="{B64663BB-4262-464F-85D5-DD3826FBCF9C}"/>
              </a:ext>
            </a:extLst>
          </p:cNvPr>
          <p:cNvSpPr/>
          <p:nvPr/>
        </p:nvSpPr>
        <p:spPr>
          <a:xfrm>
            <a:off x="597739" y="6543789"/>
            <a:ext cx="105183" cy="111125"/>
          </a:xfrm>
          <a:custGeom>
            <a:avLst/>
            <a:gdLst/>
            <a:ahLst/>
            <a:cxnLst/>
            <a:rect l="l" t="t" r="r" b="b"/>
            <a:pathLst>
              <a:path w="83344" h="111125">
                <a:moveTo>
                  <a:pt x="13891" y="0"/>
                </a:moveTo>
                <a:cubicBezTo>
                  <a:pt x="6229" y="0"/>
                  <a:pt x="0" y="6229"/>
                  <a:pt x="0" y="13891"/>
                </a:cubicBezTo>
                <a:lnTo>
                  <a:pt x="0" y="97234"/>
                </a:lnTo>
                <a:cubicBezTo>
                  <a:pt x="0" y="104896"/>
                  <a:pt x="6229" y="111125"/>
                  <a:pt x="13891" y="111125"/>
                </a:cubicBezTo>
                <a:lnTo>
                  <a:pt x="69453" y="111125"/>
                </a:lnTo>
                <a:cubicBezTo>
                  <a:pt x="77115" y="111125"/>
                  <a:pt x="83344" y="104896"/>
                  <a:pt x="83344" y="97234"/>
                </a:cubicBezTo>
                <a:lnTo>
                  <a:pt x="83344" y="13891"/>
                </a:lnTo>
                <a:cubicBezTo>
                  <a:pt x="83344" y="6229"/>
                  <a:pt x="77115" y="0"/>
                  <a:pt x="69453" y="0"/>
                </a:cubicBezTo>
                <a:lnTo>
                  <a:pt x="13891" y="0"/>
                </a:lnTo>
                <a:close/>
                <a:moveTo>
                  <a:pt x="38199" y="76398"/>
                </a:moveTo>
                <a:lnTo>
                  <a:pt x="45145" y="76398"/>
                </a:lnTo>
                <a:cubicBezTo>
                  <a:pt x="48986" y="76398"/>
                  <a:pt x="52090" y="79502"/>
                  <a:pt x="52090" y="83344"/>
                </a:cubicBezTo>
                <a:lnTo>
                  <a:pt x="52090" y="100707"/>
                </a:lnTo>
                <a:lnTo>
                  <a:pt x="31254" y="100707"/>
                </a:lnTo>
                <a:lnTo>
                  <a:pt x="31254" y="83344"/>
                </a:lnTo>
                <a:cubicBezTo>
                  <a:pt x="31254" y="79502"/>
                  <a:pt x="34358" y="76398"/>
                  <a:pt x="38199" y="76398"/>
                </a:cubicBezTo>
                <a:close/>
                <a:moveTo>
                  <a:pt x="20836" y="24309"/>
                </a:moveTo>
                <a:cubicBezTo>
                  <a:pt x="20836" y="22399"/>
                  <a:pt x="22399" y="20836"/>
                  <a:pt x="24309" y="20836"/>
                </a:cubicBezTo>
                <a:lnTo>
                  <a:pt x="31254" y="20836"/>
                </a:lnTo>
                <a:cubicBezTo>
                  <a:pt x="33164" y="20836"/>
                  <a:pt x="34727" y="22399"/>
                  <a:pt x="34727" y="24309"/>
                </a:cubicBezTo>
                <a:lnTo>
                  <a:pt x="34727" y="31254"/>
                </a:lnTo>
                <a:cubicBezTo>
                  <a:pt x="34727" y="33164"/>
                  <a:pt x="33164" y="34727"/>
                  <a:pt x="31254" y="34727"/>
                </a:cubicBezTo>
                <a:lnTo>
                  <a:pt x="24309" y="34727"/>
                </a:lnTo>
                <a:cubicBezTo>
                  <a:pt x="22399" y="34727"/>
                  <a:pt x="20836" y="33164"/>
                  <a:pt x="20836" y="31254"/>
                </a:cubicBezTo>
                <a:lnTo>
                  <a:pt x="20836" y="24309"/>
                </a:lnTo>
                <a:close/>
                <a:moveTo>
                  <a:pt x="52090" y="20836"/>
                </a:moveTo>
                <a:lnTo>
                  <a:pt x="59035" y="20836"/>
                </a:lnTo>
                <a:cubicBezTo>
                  <a:pt x="60945" y="20836"/>
                  <a:pt x="62508" y="22399"/>
                  <a:pt x="62508" y="24309"/>
                </a:cubicBezTo>
                <a:lnTo>
                  <a:pt x="62508" y="31254"/>
                </a:lnTo>
                <a:cubicBezTo>
                  <a:pt x="62508" y="33164"/>
                  <a:pt x="60945" y="34727"/>
                  <a:pt x="59035" y="34727"/>
                </a:cubicBezTo>
                <a:lnTo>
                  <a:pt x="52090" y="34727"/>
                </a:lnTo>
                <a:cubicBezTo>
                  <a:pt x="50180" y="34727"/>
                  <a:pt x="48617" y="33164"/>
                  <a:pt x="48617" y="31254"/>
                </a:cubicBezTo>
                <a:lnTo>
                  <a:pt x="48617" y="24309"/>
                </a:lnTo>
                <a:cubicBezTo>
                  <a:pt x="48617" y="22399"/>
                  <a:pt x="50180" y="20836"/>
                  <a:pt x="52090" y="20836"/>
                </a:cubicBezTo>
                <a:close/>
                <a:moveTo>
                  <a:pt x="20836" y="52090"/>
                </a:moveTo>
                <a:cubicBezTo>
                  <a:pt x="20836" y="50180"/>
                  <a:pt x="22399" y="48617"/>
                  <a:pt x="24309" y="48617"/>
                </a:cubicBezTo>
                <a:lnTo>
                  <a:pt x="31254" y="48617"/>
                </a:lnTo>
                <a:cubicBezTo>
                  <a:pt x="33164" y="48617"/>
                  <a:pt x="34727" y="50180"/>
                  <a:pt x="34727" y="52090"/>
                </a:cubicBezTo>
                <a:lnTo>
                  <a:pt x="34727" y="59035"/>
                </a:lnTo>
                <a:cubicBezTo>
                  <a:pt x="34727" y="60945"/>
                  <a:pt x="33164" y="62508"/>
                  <a:pt x="31254" y="62508"/>
                </a:cubicBezTo>
                <a:lnTo>
                  <a:pt x="24309" y="62508"/>
                </a:lnTo>
                <a:cubicBezTo>
                  <a:pt x="22399" y="62508"/>
                  <a:pt x="20836" y="60945"/>
                  <a:pt x="20836" y="59035"/>
                </a:cubicBezTo>
                <a:lnTo>
                  <a:pt x="20836" y="52090"/>
                </a:lnTo>
                <a:close/>
                <a:moveTo>
                  <a:pt x="52090" y="48617"/>
                </a:moveTo>
                <a:lnTo>
                  <a:pt x="59035" y="48617"/>
                </a:lnTo>
                <a:cubicBezTo>
                  <a:pt x="60945" y="48617"/>
                  <a:pt x="62508" y="50180"/>
                  <a:pt x="62508" y="52090"/>
                </a:cubicBezTo>
                <a:lnTo>
                  <a:pt x="62508" y="59035"/>
                </a:lnTo>
                <a:cubicBezTo>
                  <a:pt x="62508" y="60945"/>
                  <a:pt x="60945" y="62508"/>
                  <a:pt x="59035" y="62508"/>
                </a:cubicBezTo>
                <a:lnTo>
                  <a:pt x="52090" y="62508"/>
                </a:lnTo>
                <a:cubicBezTo>
                  <a:pt x="50180" y="62508"/>
                  <a:pt x="48617" y="60945"/>
                  <a:pt x="48617" y="59035"/>
                </a:cubicBezTo>
                <a:lnTo>
                  <a:pt x="48617" y="52090"/>
                </a:lnTo>
                <a:cubicBezTo>
                  <a:pt x="48617" y="50180"/>
                  <a:pt x="50180" y="48617"/>
                  <a:pt x="52090" y="48617"/>
                </a:cubicBezTo>
                <a:close/>
              </a:path>
            </a:pathLst>
          </a:custGeom>
          <a:solidFill>
            <a:srgbClr val="2B6CB0"/>
          </a:solidFill>
          <a:ln/>
        </p:spPr>
      </p:sp>
      <p:sp>
        <p:nvSpPr>
          <p:cNvPr id="25" name="Text 46">
            <a:extLst>
              <a:ext uri="{FF2B5EF4-FFF2-40B4-BE49-F238E27FC236}">
                <a16:creationId xmlns:a16="http://schemas.microsoft.com/office/drawing/2014/main" id="{44EAFD85-9FB9-4D96-9351-87995EA78757}"/>
              </a:ext>
            </a:extLst>
          </p:cNvPr>
          <p:cNvSpPr/>
          <p:nvPr/>
        </p:nvSpPr>
        <p:spPr>
          <a:xfrm>
            <a:off x="747099" y="6423864"/>
            <a:ext cx="1123646" cy="3194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АО «ГФСС»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 2">
            <a:extLst>
              <a:ext uri="{FF2B5EF4-FFF2-40B4-BE49-F238E27FC236}">
                <a16:creationId xmlns:a16="http://schemas.microsoft.com/office/drawing/2014/main" id="{A30E7BDC-5F43-43DE-93D0-E5CCFFD9F41D}"/>
              </a:ext>
            </a:extLst>
          </p:cNvPr>
          <p:cNvSpPr/>
          <p:nvPr/>
        </p:nvSpPr>
        <p:spPr>
          <a:xfrm>
            <a:off x="6558415" y="1481875"/>
            <a:ext cx="5467478" cy="4957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8EEFE8F6-8E9E-411E-987B-5B456F01FE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2613728"/>
              </p:ext>
            </p:extLst>
          </p:nvPr>
        </p:nvGraphicFramePr>
        <p:xfrm>
          <a:off x="5991228" y="1323484"/>
          <a:ext cx="5783119" cy="49536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070">
                  <a:extLst>
                    <a:ext uri="{9D8B030D-6E8A-4147-A177-3AD203B41FA5}">
                      <a16:colId xmlns:a16="http://schemas.microsoft.com/office/drawing/2014/main" val="2036480567"/>
                    </a:ext>
                  </a:extLst>
                </a:gridCol>
                <a:gridCol w="3324866">
                  <a:extLst>
                    <a:ext uri="{9D8B030D-6E8A-4147-A177-3AD203B41FA5}">
                      <a16:colId xmlns:a16="http://schemas.microsoft.com/office/drawing/2014/main" val="2823216389"/>
                    </a:ext>
                  </a:extLst>
                </a:gridCol>
                <a:gridCol w="755633">
                  <a:extLst>
                    <a:ext uri="{9D8B030D-6E8A-4147-A177-3AD203B41FA5}">
                      <a16:colId xmlns:a16="http://schemas.microsoft.com/office/drawing/2014/main" val="1751800541"/>
                    </a:ext>
                  </a:extLst>
                </a:gridCol>
                <a:gridCol w="665779">
                  <a:extLst>
                    <a:ext uri="{9D8B030D-6E8A-4147-A177-3AD203B41FA5}">
                      <a16:colId xmlns:a16="http://schemas.microsoft.com/office/drawing/2014/main" val="4280325747"/>
                    </a:ext>
                  </a:extLst>
                </a:gridCol>
                <a:gridCol w="774771">
                  <a:extLst>
                    <a:ext uri="{9D8B030D-6E8A-4147-A177-3AD203B41FA5}">
                      <a16:colId xmlns:a16="http://schemas.microsoft.com/office/drawing/2014/main" val="1444396454"/>
                    </a:ext>
                  </a:extLst>
                </a:gridCol>
              </a:tblGrid>
              <a:tr h="272866">
                <a:tc rowSpan="2">
                  <a:txBody>
                    <a:bodyPr/>
                    <a:lstStyle/>
                    <a:p>
                      <a:endParaRPr lang="ru-KZ" sz="105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Наименование компонента 	</a:t>
                      </a:r>
                    </a:p>
                    <a:p>
                      <a:endParaRPr lang="ru-KZ" sz="105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0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Рейтинг компонента, балл	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KZ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39328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KZ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K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Макси-</a:t>
                      </a:r>
                      <a:r>
                        <a:rPr lang="ru-RU" sz="1050" b="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мальный</a:t>
                      </a:r>
                      <a:endParaRPr lang="ru-RU" sz="105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Факти-ческий</a:t>
                      </a:r>
                      <a:endParaRPr lang="ru-RU" sz="105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Рейтин-говый</a:t>
                      </a:r>
                      <a:r>
                        <a:rPr lang="ru-RU" sz="105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,%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4000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0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lang="ru-KZ" sz="105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Структура собственности и влияние Единственного акционера</a:t>
                      </a:r>
                      <a:endParaRPr lang="ru-KZ" sz="105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17</a:t>
                      </a:r>
                      <a:endParaRPr lang="ru-KZ" sz="105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14,5</a:t>
                      </a:r>
                      <a:endParaRPr lang="ru-KZ" sz="105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85,3</a:t>
                      </a:r>
                      <a:endParaRPr lang="ru-KZ" sz="105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3696049"/>
                  </a:ext>
                </a:extLst>
              </a:tr>
              <a:tr h="256148">
                <a:tc>
                  <a:txBody>
                    <a:bodyPr/>
                    <a:lstStyle/>
                    <a:p>
                      <a:r>
                        <a:rPr lang="ru-RU" sz="10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endParaRPr lang="ru-KZ" sz="105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Структура и практика работы совета директоров</a:t>
                      </a:r>
                    </a:p>
                  </a:txBody>
                  <a:tcPr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84</a:t>
                      </a:r>
                      <a:endParaRPr lang="ru-KZ" sz="105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63,25</a:t>
                      </a:r>
                      <a:endParaRPr lang="ru-KZ" sz="105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75,3</a:t>
                      </a:r>
                      <a:endParaRPr lang="ru-KZ" sz="105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415335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0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  <a:endParaRPr lang="ru-KZ" sz="105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Деятельность исполнительного органа </a:t>
                      </a:r>
                      <a:endParaRPr lang="ru-KZ" sz="105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29</a:t>
                      </a:r>
                      <a:endParaRPr lang="ru-KZ" sz="105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22,25</a:t>
                      </a:r>
                      <a:endParaRPr lang="ru-KZ" sz="105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76,7</a:t>
                      </a:r>
                      <a:endParaRPr lang="ru-KZ" sz="105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9869841"/>
                  </a:ext>
                </a:extLst>
              </a:tr>
              <a:tr h="281940">
                <a:tc>
                  <a:txBody>
                    <a:bodyPr/>
                    <a:lstStyle/>
                    <a:p>
                      <a:r>
                        <a:rPr lang="ru-RU" sz="10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  <a:endParaRPr lang="ru-KZ" sz="105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Права финансово-заинтересованных лиц </a:t>
                      </a:r>
                    </a:p>
                  </a:txBody>
                  <a:tcPr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39</a:t>
                      </a:r>
                      <a:endParaRPr lang="ru-KZ" sz="105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29.5</a:t>
                      </a:r>
                      <a:endParaRPr lang="ru-KZ" sz="105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75,6</a:t>
                      </a:r>
                      <a:endParaRPr lang="ru-KZ" sz="105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4529683"/>
                  </a:ext>
                </a:extLst>
              </a:tr>
              <a:tr h="281940">
                <a:tc>
                  <a:txBody>
                    <a:bodyPr/>
                    <a:lstStyle/>
                    <a:p>
                      <a:r>
                        <a:rPr lang="ru-RU" sz="10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  <a:endParaRPr lang="ru-KZ" sz="105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Финансовая прозрачность и раскрытие информации</a:t>
                      </a:r>
                    </a:p>
                  </a:txBody>
                  <a:tcPr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73</a:t>
                      </a:r>
                      <a:endParaRPr lang="ru-KZ" sz="105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61,75</a:t>
                      </a:r>
                      <a:endParaRPr lang="ru-KZ" sz="105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84,6</a:t>
                      </a:r>
                      <a:endParaRPr lang="ru-KZ" sz="105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6603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0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  <a:endParaRPr lang="ru-KZ" sz="105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Система управления рисками (СУР) компании, работа службы внутреннего аудита (СВА), взаимодействие СУР и СВА с органами управления общества</a:t>
                      </a:r>
                      <a:endParaRPr lang="ru-KZ" sz="105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91</a:t>
                      </a:r>
                      <a:endParaRPr lang="ru-KZ" sz="105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81,5</a:t>
                      </a:r>
                      <a:endParaRPr lang="ru-KZ" sz="105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89,6</a:t>
                      </a:r>
                      <a:endParaRPr lang="ru-KZ" sz="105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6068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0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  <a:endParaRPr lang="ru-KZ" sz="105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Анализ ВНД, должностных инструкций работников, документов по стратегии, планированию и отчетности</a:t>
                      </a:r>
                      <a:endParaRPr lang="ru-KZ" sz="105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40</a:t>
                      </a:r>
                      <a:endParaRPr lang="ru-KZ" sz="105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33,75</a:t>
                      </a:r>
                      <a:endParaRPr lang="ru-KZ" sz="105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84,4</a:t>
                      </a:r>
                      <a:endParaRPr lang="ru-KZ" sz="105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7554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0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</a:t>
                      </a:r>
                      <a:endParaRPr lang="ru-KZ" sz="105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Приверженность компании принципам корпоративного управления</a:t>
                      </a:r>
                      <a:endParaRPr lang="ru-KZ" sz="105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16</a:t>
                      </a:r>
                      <a:endParaRPr lang="ru-KZ" sz="105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</a:t>
                      </a:r>
                      <a:endParaRPr lang="ru-KZ" sz="105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75</a:t>
                      </a:r>
                      <a:endParaRPr lang="ru-KZ" sz="105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815846"/>
                  </a:ext>
                </a:extLst>
              </a:tr>
              <a:tr h="491922">
                <a:tc>
                  <a:txBody>
                    <a:bodyPr/>
                    <a:lstStyle/>
                    <a:p>
                      <a:r>
                        <a:rPr lang="ru-RU" sz="10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</a:t>
                      </a:r>
                      <a:endParaRPr lang="ru-KZ" sz="105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Эффективность работы корпоративного секретаря, соблюдение требований законодательства к АО</a:t>
                      </a:r>
                      <a:endParaRPr lang="ru-KZ" sz="105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</a:t>
                      </a:r>
                      <a:endParaRPr lang="ru-KZ" sz="105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8,5</a:t>
                      </a:r>
                      <a:endParaRPr lang="ru-KZ" sz="105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85</a:t>
                      </a:r>
                      <a:endParaRPr lang="ru-KZ" sz="105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7785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KZ" sz="105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Итого</a:t>
                      </a:r>
                      <a:endParaRPr lang="ru-KZ" sz="105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399</a:t>
                      </a:r>
                      <a:endParaRPr lang="ru-KZ" sz="105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05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327</a:t>
                      </a:r>
                      <a:endParaRPr lang="ru-KZ" sz="105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82</a:t>
                      </a:r>
                      <a:endParaRPr lang="ru-KZ" sz="105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6248616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ECC27F6C-4B4C-48E3-AA1A-C84D8D8DF181}"/>
              </a:ext>
            </a:extLst>
          </p:cNvPr>
          <p:cNvSpPr txBox="1"/>
          <p:nvPr/>
        </p:nvSpPr>
        <p:spPr>
          <a:xfrm>
            <a:off x="417653" y="3820478"/>
            <a:ext cx="5268772" cy="2523768"/>
          </a:xfrm>
          <a:prstGeom prst="rect">
            <a:avLst/>
          </a:prstGeom>
          <a:solidFill>
            <a:srgbClr val="FFFFFF"/>
          </a:solidFill>
          <a:ln/>
          <a:effectLst>
            <a:outerShdw blurRad="57150" dist="38100" dir="5400000" algn="bl" rotWithShape="0">
              <a:srgbClr val="000000">
                <a:alpha val="10196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РЕЗУЛЬТАТ ОЦЕНКИ</a:t>
            </a:r>
          </a:p>
          <a:p>
            <a:pPr algn="just"/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Общий рейтинг уровня корпоративного управления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82%</a:t>
            </a: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или </a:t>
            </a: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KZCG6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(по шкале рейтинговой оценки)</a:t>
            </a: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42925" indent="-542925" algn="just">
              <a:tabLst>
                <a:tab pos="895350" algn="l"/>
              </a:tabLst>
            </a:pP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KZCG6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61950" indent="-180975" algn="just">
              <a:buFont typeface="Arial" panose="020B0604020202020204" pitchFamily="34" charset="0"/>
              <a:buChar char="•"/>
              <a:tabLst>
                <a:tab pos="895350" algn="l"/>
              </a:tabLst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компании с высоким уровнем корпоративного управления,    </a:t>
            </a:r>
          </a:p>
          <a:p>
            <a:pPr marL="361950" indent="-180975" algn="just">
              <a:tabLst>
                <a:tab pos="85725" algn="l"/>
                <a:tab pos="895350" algn="l"/>
              </a:tabLst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   создавшие базовые условия для дальнейшего    </a:t>
            </a:r>
          </a:p>
          <a:p>
            <a:pPr marL="361950" indent="-180975" algn="just">
              <a:tabLst>
                <a:tab pos="85725" algn="l"/>
                <a:tab pos="895350" algn="l"/>
              </a:tabLst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   совершенствования системы корпоративного управления;</a:t>
            </a:r>
          </a:p>
          <a:p>
            <a:pPr marL="361950" indent="-180975" algn="just">
              <a:buFont typeface="Arial" panose="020B0604020202020204" pitchFamily="34" charset="0"/>
              <a:buChar char="•"/>
              <a:tabLst>
                <a:tab pos="714375" algn="l"/>
              </a:tabLst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соблюдают законодательство РК, следуют основным принципам принятого Кодекса корпоративного управления.</a:t>
            </a:r>
          </a:p>
          <a:p>
            <a:pPr algn="just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Рейтинг подтверждает защиту прав акционера, прозрачность работы совета директоров, исполнительного органа, прозрачность данных о деятельности Компании.</a:t>
            </a:r>
            <a:endParaRPr lang="ru-KZ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71529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575EE698-EDA7-47E2-971E-D3F94AB7474A}"/>
              </a:ext>
            </a:extLst>
          </p:cNvPr>
          <p:cNvSpPr txBox="1"/>
          <p:nvPr/>
        </p:nvSpPr>
        <p:spPr>
          <a:xfrm>
            <a:off x="423641" y="1099245"/>
            <a:ext cx="5462537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Цель Службы внутреннего аудита (далее - СВА) заключается в осуществлении контроля за финансово-хозяйственной деятельностью Фонда, операциями Правления и структурных подразделений Фонда и содействие Совету директоров в осуществлении надзора над системами управления рисками, внутреннего контроля и корпоративного управления. </a:t>
            </a:r>
            <a:endParaRPr lang="ru-KZ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FE7C60D-F0AB-42D2-9E6A-5C0F5161B1E7}"/>
              </a:ext>
            </a:extLst>
          </p:cNvPr>
          <p:cNvSpPr txBox="1"/>
          <p:nvPr/>
        </p:nvSpPr>
        <p:spPr>
          <a:xfrm>
            <a:off x="423641" y="2432016"/>
            <a:ext cx="5462538" cy="10156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Независимость СВА обеспечивается соответствующим статусом, который предусматривает организационную и функциональную подотчетность СВА Совету директоров Фонда.  </a:t>
            </a:r>
          </a:p>
          <a:p>
            <a:pPr algn="just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Курирование деятельности СВА осуществляется Комитетом по аудиту при Совете директоров Фонда.</a:t>
            </a:r>
            <a:endParaRPr lang="ru-KZ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11E3AB6-5B3E-4AB8-BFEF-56349CA05747}"/>
              </a:ext>
            </a:extLst>
          </p:cNvPr>
          <p:cNvSpPr txBox="1"/>
          <p:nvPr/>
        </p:nvSpPr>
        <p:spPr>
          <a:xfrm>
            <a:off x="650330" y="4227258"/>
            <a:ext cx="5245375" cy="1015663"/>
          </a:xfrm>
          <a:prstGeom prst="rect">
            <a:avLst/>
          </a:prstGeom>
          <a:solidFill>
            <a:srgbClr val="FFFFFF"/>
          </a:solidFill>
          <a:ln/>
          <a:effectLst>
            <a:outerShdw blurRad="57150" dist="38100" dir="5400000" algn="bl" rotWithShape="0">
              <a:srgbClr val="000000">
                <a:alpha val="10196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В 2025 г. аудитор СВА – 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Касимова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Д.М.,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MBA in Economics (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КазГЮУ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Business school),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Сертифицированный профессиональный внутренний аудитор (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DipCPIA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сертифицированный специалист по управлению эффективностью бизнеса (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CIMA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CertPM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профессиональный риск-менеджер (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DipPRM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KZ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5DFA1E7-951C-4351-818F-C93A59E06903}"/>
              </a:ext>
            </a:extLst>
          </p:cNvPr>
          <p:cNvSpPr txBox="1"/>
          <p:nvPr/>
        </p:nvSpPr>
        <p:spPr>
          <a:xfrm>
            <a:off x="640805" y="3612943"/>
            <a:ext cx="5254900" cy="492443"/>
          </a:xfrm>
          <a:prstGeom prst="rect">
            <a:avLst/>
          </a:prstGeom>
          <a:solidFill>
            <a:srgbClr val="FFFFFF"/>
          </a:solidFill>
          <a:ln/>
          <a:effectLst>
            <a:outerShdw blurRad="57150" dist="38100" dir="5400000" algn="bl" rotWithShape="0">
              <a:srgbClr val="000000">
                <a:alpha val="10196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Годовой аудиторский план Службы  внутреннего аудита на 2025 год утвержден Советом директоров Фонда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200" dirty="0"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выполнен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на 100%</a:t>
            </a:r>
            <a:endParaRPr lang="ru-K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15E4703-4845-405F-8CDB-220A129B9D75}"/>
              </a:ext>
            </a:extLst>
          </p:cNvPr>
          <p:cNvSpPr txBox="1"/>
          <p:nvPr/>
        </p:nvSpPr>
        <p:spPr>
          <a:xfrm>
            <a:off x="640804" y="5376530"/>
            <a:ext cx="5245375" cy="846386"/>
          </a:xfrm>
          <a:prstGeom prst="rect">
            <a:avLst/>
          </a:prstGeom>
          <a:solidFill>
            <a:srgbClr val="FFFFFF"/>
          </a:solidFill>
          <a:ln/>
          <a:effectLst>
            <a:outerShdw blurRad="57150" dist="38100" dir="5400000" algn="bl" rotWithShape="0">
              <a:srgbClr val="000000">
                <a:alpha val="10196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По результатам выполненных аудиторских заданий Фонду даны в общей сложности 101 рекомендация, направленная на дальнейшее повышение эффективности внутреннего контроля, управления рисками и корпоративного управления </a:t>
            </a:r>
            <a:endParaRPr lang="ru-KZ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hape 0">
            <a:extLst>
              <a:ext uri="{FF2B5EF4-FFF2-40B4-BE49-F238E27FC236}">
                <a16:creationId xmlns:a16="http://schemas.microsoft.com/office/drawing/2014/main" id="{DB0D97E1-9531-0D34-D24D-44CDFE08BF6F}"/>
              </a:ext>
            </a:extLst>
          </p:cNvPr>
          <p:cNvSpPr/>
          <p:nvPr/>
        </p:nvSpPr>
        <p:spPr>
          <a:xfrm>
            <a:off x="401720" y="339716"/>
            <a:ext cx="457200" cy="457200"/>
          </a:xfrm>
          <a:prstGeom prst="roundRect">
            <a:avLst>
              <a:gd name="adj" fmla="val 25000"/>
            </a:avLst>
          </a:prstGeom>
          <a:gradFill flip="none" rotWithShape="1">
            <a:gsLst>
              <a:gs pos="0">
                <a:srgbClr val="1A365D"/>
              </a:gs>
              <a:gs pos="100000">
                <a:srgbClr val="2B6CB0"/>
              </a:gs>
            </a:gsLst>
            <a:lin ang="2700000" scaled="1"/>
          </a:gra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93F035B3-252B-39D7-D7F3-B6B95B20A35E}"/>
              </a:ext>
            </a:extLst>
          </p:cNvPr>
          <p:cNvSpPr/>
          <p:nvPr/>
        </p:nvSpPr>
        <p:spPr>
          <a:xfrm>
            <a:off x="514350" y="429028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54781" y="77391"/>
                </a:moveTo>
                <a:cubicBezTo>
                  <a:pt x="154781" y="94469"/>
                  <a:pt x="149237" y="110244"/>
                  <a:pt x="139898" y="123044"/>
                </a:cubicBezTo>
                <a:lnTo>
                  <a:pt x="187003" y="170185"/>
                </a:lnTo>
                <a:cubicBezTo>
                  <a:pt x="191653" y="174836"/>
                  <a:pt x="191653" y="182389"/>
                  <a:pt x="187003" y="187040"/>
                </a:cubicBezTo>
                <a:cubicBezTo>
                  <a:pt x="182352" y="191691"/>
                  <a:pt x="174799" y="191691"/>
                  <a:pt x="170148" y="187040"/>
                </a:cubicBezTo>
                <a:lnTo>
                  <a:pt x="123044" y="139898"/>
                </a:lnTo>
                <a:cubicBezTo>
                  <a:pt x="110244" y="149237"/>
                  <a:pt x="94469" y="154781"/>
                  <a:pt x="77391" y="154781"/>
                </a:cubicBezTo>
                <a:cubicBezTo>
                  <a:pt x="34640" y="154781"/>
                  <a:pt x="0" y="120142"/>
                  <a:pt x="0" y="77391"/>
                </a:cubicBezTo>
                <a:cubicBezTo>
                  <a:pt x="0" y="34640"/>
                  <a:pt x="34640" y="0"/>
                  <a:pt x="77391" y="0"/>
                </a:cubicBezTo>
                <a:cubicBezTo>
                  <a:pt x="120142" y="0"/>
                  <a:pt x="154781" y="34640"/>
                  <a:pt x="154781" y="77391"/>
                </a:cubicBezTo>
                <a:close/>
                <a:moveTo>
                  <a:pt x="77391" y="130969"/>
                </a:moveTo>
                <a:cubicBezTo>
                  <a:pt x="106961" y="130969"/>
                  <a:pt x="130969" y="106961"/>
                  <a:pt x="130969" y="77391"/>
                </a:cubicBezTo>
                <a:cubicBezTo>
                  <a:pt x="130969" y="47820"/>
                  <a:pt x="106961" y="23812"/>
                  <a:pt x="77391" y="23812"/>
                </a:cubicBezTo>
                <a:cubicBezTo>
                  <a:pt x="47820" y="23812"/>
                  <a:pt x="23813" y="47820"/>
                  <a:pt x="23812" y="77391"/>
                </a:cubicBezTo>
                <a:cubicBezTo>
                  <a:pt x="23812" y="106961"/>
                  <a:pt x="47820" y="130969"/>
                  <a:pt x="77391" y="130969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" name="Text 3">
            <a:extLst>
              <a:ext uri="{FF2B5EF4-FFF2-40B4-BE49-F238E27FC236}">
                <a16:creationId xmlns:a16="http://schemas.microsoft.com/office/drawing/2014/main" id="{5CA492C6-28A1-2DA1-80C1-13CCEAC589C4}"/>
              </a:ext>
            </a:extLst>
          </p:cNvPr>
          <p:cNvSpPr/>
          <p:nvPr/>
        </p:nvSpPr>
        <p:spPr>
          <a:xfrm>
            <a:off x="966787" y="420507"/>
            <a:ext cx="109918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УСТОЙЧИВЫМ РАЗВИТИЕМ</a:t>
            </a:r>
          </a:p>
          <a:p>
            <a:pPr>
              <a:lnSpc>
                <a:spcPct val="90000"/>
              </a:lnSpc>
            </a:pPr>
            <a:r>
              <a:rPr lang="ru-RU" sz="2000" b="1" dirty="0">
                <a:solidFill>
                  <a:srgbClr val="4299E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04-4 </a:t>
            </a:r>
            <a:r>
              <a:rPr lang="ru-RU" sz="20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КОРПОРАТИВНОЕ УПРАВЛЕНИЕ</a:t>
            </a:r>
            <a:r>
              <a:rPr lang="en-US" sz="20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– </a:t>
            </a:r>
            <a:r>
              <a:rPr lang="ru-RU" sz="20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СЛУЖБА ВНУТРЕННЕГО АУДИТА</a:t>
            </a:r>
          </a:p>
        </p:txBody>
      </p:sp>
      <p:sp>
        <p:nvSpPr>
          <p:cNvPr id="11" name="Shape 4">
            <a:extLst>
              <a:ext uri="{FF2B5EF4-FFF2-40B4-BE49-F238E27FC236}">
                <a16:creationId xmlns:a16="http://schemas.microsoft.com/office/drawing/2014/main" id="{B66F1721-6DB0-1470-7031-C3847124305B}"/>
              </a:ext>
            </a:extLst>
          </p:cNvPr>
          <p:cNvSpPr/>
          <p:nvPr/>
        </p:nvSpPr>
        <p:spPr>
          <a:xfrm>
            <a:off x="398513" y="982539"/>
            <a:ext cx="914400" cy="381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4299E1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41" name="Shape 22">
            <a:extLst>
              <a:ext uri="{FF2B5EF4-FFF2-40B4-BE49-F238E27FC236}">
                <a16:creationId xmlns:a16="http://schemas.microsoft.com/office/drawing/2014/main" id="{2112B182-FF6C-5A2C-9F18-6290FDF81C7A}"/>
              </a:ext>
            </a:extLst>
          </p:cNvPr>
          <p:cNvSpPr/>
          <p:nvPr/>
        </p:nvSpPr>
        <p:spPr>
          <a:xfrm>
            <a:off x="453280" y="4288805"/>
            <a:ext cx="155679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66675" y="73819"/>
                </a:moveTo>
                <a:cubicBezTo>
                  <a:pt x="86389" y="73819"/>
                  <a:pt x="102394" y="57814"/>
                  <a:pt x="102394" y="38100"/>
                </a:cubicBezTo>
                <a:cubicBezTo>
                  <a:pt x="102394" y="18386"/>
                  <a:pt x="86389" y="2381"/>
                  <a:pt x="66675" y="2381"/>
                </a:cubicBezTo>
                <a:cubicBezTo>
                  <a:pt x="46961" y="2381"/>
                  <a:pt x="30956" y="18386"/>
                  <a:pt x="30956" y="38100"/>
                </a:cubicBezTo>
                <a:cubicBezTo>
                  <a:pt x="30956" y="57814"/>
                  <a:pt x="46961" y="73819"/>
                  <a:pt x="66675" y="73819"/>
                </a:cubicBezTo>
                <a:close/>
                <a:moveTo>
                  <a:pt x="57835" y="90488"/>
                </a:moveTo>
                <a:cubicBezTo>
                  <a:pt x="28515" y="90488"/>
                  <a:pt x="4763" y="114240"/>
                  <a:pt x="4763" y="143560"/>
                </a:cubicBezTo>
                <a:cubicBezTo>
                  <a:pt x="4763" y="148441"/>
                  <a:pt x="8721" y="152400"/>
                  <a:pt x="13603" y="152400"/>
                </a:cubicBezTo>
                <a:lnTo>
                  <a:pt x="119747" y="152400"/>
                </a:lnTo>
                <a:cubicBezTo>
                  <a:pt x="124629" y="152400"/>
                  <a:pt x="128588" y="148441"/>
                  <a:pt x="128588" y="143560"/>
                </a:cubicBezTo>
                <a:cubicBezTo>
                  <a:pt x="128588" y="114240"/>
                  <a:pt x="104835" y="90488"/>
                  <a:pt x="75515" y="90488"/>
                </a:cubicBezTo>
                <a:lnTo>
                  <a:pt x="57835" y="90488"/>
                </a:ln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47" name="Shape 28">
            <a:extLst>
              <a:ext uri="{FF2B5EF4-FFF2-40B4-BE49-F238E27FC236}">
                <a16:creationId xmlns:a16="http://schemas.microsoft.com/office/drawing/2014/main" id="{5D71DC36-2E63-A8A1-2861-44CFFF716A57}"/>
              </a:ext>
            </a:extLst>
          </p:cNvPr>
          <p:cNvSpPr/>
          <p:nvPr/>
        </p:nvSpPr>
        <p:spPr>
          <a:xfrm>
            <a:off x="450840" y="3668743"/>
            <a:ext cx="155679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38100" y="0"/>
                </a:moveTo>
                <a:cubicBezTo>
                  <a:pt x="43369" y="0"/>
                  <a:pt x="47625" y="4256"/>
                  <a:pt x="47625" y="9525"/>
                </a:cubicBezTo>
                <a:lnTo>
                  <a:pt x="47625" y="19050"/>
                </a:lnTo>
                <a:lnTo>
                  <a:pt x="85725" y="19050"/>
                </a:lnTo>
                <a:lnTo>
                  <a:pt x="85725" y="9525"/>
                </a:lnTo>
                <a:cubicBezTo>
                  <a:pt x="85725" y="4256"/>
                  <a:pt x="89981" y="0"/>
                  <a:pt x="95250" y="0"/>
                </a:cubicBezTo>
                <a:cubicBezTo>
                  <a:pt x="100519" y="0"/>
                  <a:pt x="104775" y="4256"/>
                  <a:pt x="104775" y="9525"/>
                </a:cubicBezTo>
                <a:lnTo>
                  <a:pt x="104775" y="19050"/>
                </a:lnTo>
                <a:lnTo>
                  <a:pt x="114300" y="19050"/>
                </a:lnTo>
                <a:cubicBezTo>
                  <a:pt x="124807" y="19050"/>
                  <a:pt x="133350" y="27593"/>
                  <a:pt x="133350" y="38100"/>
                </a:cubicBezTo>
                <a:lnTo>
                  <a:pt x="133350" y="123825"/>
                </a:lnTo>
                <a:cubicBezTo>
                  <a:pt x="133350" y="134332"/>
                  <a:pt x="124807" y="142875"/>
                  <a:pt x="114300" y="142875"/>
                </a:cubicBezTo>
                <a:lnTo>
                  <a:pt x="19050" y="142875"/>
                </a:lnTo>
                <a:cubicBezTo>
                  <a:pt x="8543" y="142875"/>
                  <a:pt x="0" y="134332"/>
                  <a:pt x="0" y="123825"/>
                </a:cubicBezTo>
                <a:lnTo>
                  <a:pt x="0" y="38100"/>
                </a:lnTo>
                <a:cubicBezTo>
                  <a:pt x="0" y="27593"/>
                  <a:pt x="8543" y="19050"/>
                  <a:pt x="19050" y="19050"/>
                </a:cubicBezTo>
                <a:lnTo>
                  <a:pt x="28575" y="19050"/>
                </a:lnTo>
                <a:lnTo>
                  <a:pt x="28575" y="9525"/>
                </a:lnTo>
                <a:cubicBezTo>
                  <a:pt x="28575" y="4256"/>
                  <a:pt x="32831" y="0"/>
                  <a:pt x="38100" y="0"/>
                </a:cubicBezTo>
                <a:close/>
                <a:moveTo>
                  <a:pt x="91797" y="68074"/>
                </a:moveTo>
                <a:cubicBezTo>
                  <a:pt x="93881" y="64740"/>
                  <a:pt x="92869" y="60335"/>
                  <a:pt x="89535" y="58222"/>
                </a:cubicBezTo>
                <a:cubicBezTo>
                  <a:pt x="86201" y="56108"/>
                  <a:pt x="81796" y="57150"/>
                  <a:pt x="79683" y="60484"/>
                </a:cubicBezTo>
                <a:lnTo>
                  <a:pt x="61406" y="89743"/>
                </a:lnTo>
                <a:lnTo>
                  <a:pt x="53370" y="79028"/>
                </a:lnTo>
                <a:cubicBezTo>
                  <a:pt x="50989" y="75873"/>
                  <a:pt x="46524" y="75218"/>
                  <a:pt x="43369" y="77599"/>
                </a:cubicBezTo>
                <a:cubicBezTo>
                  <a:pt x="40213" y="79980"/>
                  <a:pt x="39559" y="84445"/>
                  <a:pt x="41940" y="87600"/>
                </a:cubicBezTo>
                <a:lnTo>
                  <a:pt x="56227" y="106650"/>
                </a:lnTo>
                <a:cubicBezTo>
                  <a:pt x="57626" y="108525"/>
                  <a:pt x="59888" y="109597"/>
                  <a:pt x="62240" y="109508"/>
                </a:cubicBezTo>
                <a:cubicBezTo>
                  <a:pt x="64591" y="109418"/>
                  <a:pt x="66735" y="108168"/>
                  <a:pt x="67985" y="106144"/>
                </a:cubicBezTo>
                <a:lnTo>
                  <a:pt x="91797" y="68044"/>
                </a:ln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50" name="Shape 31">
            <a:extLst>
              <a:ext uri="{FF2B5EF4-FFF2-40B4-BE49-F238E27FC236}">
                <a16:creationId xmlns:a16="http://schemas.microsoft.com/office/drawing/2014/main" id="{67987C8C-3848-F616-A294-AD0174E03132}"/>
              </a:ext>
            </a:extLst>
          </p:cNvPr>
          <p:cNvSpPr/>
          <p:nvPr/>
        </p:nvSpPr>
        <p:spPr>
          <a:xfrm>
            <a:off x="453280" y="5376530"/>
            <a:ext cx="133439" cy="152400"/>
          </a:xfrm>
          <a:custGeom>
            <a:avLst/>
            <a:gdLst/>
            <a:ahLst/>
            <a:cxnLst/>
            <a:rect l="l" t="t" r="r" b="b"/>
            <a:pathLst>
              <a:path w="114300" h="152400">
                <a:moveTo>
                  <a:pt x="92690" y="9525"/>
                </a:moveTo>
                <a:lnTo>
                  <a:pt x="95250" y="9525"/>
                </a:lnTo>
                <a:cubicBezTo>
                  <a:pt x="105757" y="9525"/>
                  <a:pt x="114300" y="18068"/>
                  <a:pt x="114300" y="28575"/>
                </a:cubicBezTo>
                <a:lnTo>
                  <a:pt x="114300" y="133350"/>
                </a:lnTo>
                <a:cubicBezTo>
                  <a:pt x="114300" y="143857"/>
                  <a:pt x="105757" y="152400"/>
                  <a:pt x="95250" y="152400"/>
                </a:cubicBezTo>
                <a:lnTo>
                  <a:pt x="19050" y="152400"/>
                </a:lnTo>
                <a:cubicBezTo>
                  <a:pt x="8543" y="152400"/>
                  <a:pt x="0" y="143857"/>
                  <a:pt x="0" y="133350"/>
                </a:cubicBezTo>
                <a:lnTo>
                  <a:pt x="0" y="28575"/>
                </a:lnTo>
                <a:cubicBezTo>
                  <a:pt x="0" y="18068"/>
                  <a:pt x="8543" y="9525"/>
                  <a:pt x="19050" y="9525"/>
                </a:cubicBezTo>
                <a:lnTo>
                  <a:pt x="21610" y="9525"/>
                </a:lnTo>
                <a:cubicBezTo>
                  <a:pt x="24884" y="3840"/>
                  <a:pt x="31046" y="0"/>
                  <a:pt x="38100" y="0"/>
                </a:cubicBezTo>
                <a:lnTo>
                  <a:pt x="76200" y="0"/>
                </a:lnTo>
                <a:cubicBezTo>
                  <a:pt x="83254" y="0"/>
                  <a:pt x="89416" y="3840"/>
                  <a:pt x="92690" y="9525"/>
                </a:cubicBezTo>
                <a:close/>
                <a:moveTo>
                  <a:pt x="73819" y="33338"/>
                </a:moveTo>
                <a:cubicBezTo>
                  <a:pt x="77778" y="33338"/>
                  <a:pt x="80962" y="30153"/>
                  <a:pt x="80962" y="26194"/>
                </a:cubicBezTo>
                <a:cubicBezTo>
                  <a:pt x="80962" y="22235"/>
                  <a:pt x="77778" y="19050"/>
                  <a:pt x="73819" y="19050"/>
                </a:cubicBezTo>
                <a:lnTo>
                  <a:pt x="40481" y="19050"/>
                </a:lnTo>
                <a:cubicBezTo>
                  <a:pt x="36522" y="19050"/>
                  <a:pt x="33338" y="22235"/>
                  <a:pt x="33338" y="26194"/>
                </a:cubicBezTo>
                <a:cubicBezTo>
                  <a:pt x="33338" y="30153"/>
                  <a:pt x="36522" y="33338"/>
                  <a:pt x="40481" y="33338"/>
                </a:cubicBezTo>
                <a:lnTo>
                  <a:pt x="73819" y="33338"/>
                </a:lnTo>
                <a:close/>
                <a:moveTo>
                  <a:pt x="38100" y="76200"/>
                </a:moveTo>
                <a:cubicBezTo>
                  <a:pt x="38100" y="70943"/>
                  <a:pt x="33832" y="66675"/>
                  <a:pt x="28575" y="66675"/>
                </a:cubicBezTo>
                <a:cubicBezTo>
                  <a:pt x="23318" y="66675"/>
                  <a:pt x="19050" y="70943"/>
                  <a:pt x="19050" y="76200"/>
                </a:cubicBezTo>
                <a:cubicBezTo>
                  <a:pt x="19050" y="81457"/>
                  <a:pt x="23318" y="85725"/>
                  <a:pt x="28575" y="85725"/>
                </a:cubicBezTo>
                <a:cubicBezTo>
                  <a:pt x="33832" y="85725"/>
                  <a:pt x="38100" y="81457"/>
                  <a:pt x="38100" y="76200"/>
                </a:cubicBezTo>
                <a:close/>
                <a:moveTo>
                  <a:pt x="47625" y="76200"/>
                </a:moveTo>
                <a:cubicBezTo>
                  <a:pt x="47625" y="80159"/>
                  <a:pt x="50810" y="83344"/>
                  <a:pt x="54769" y="83344"/>
                </a:cubicBezTo>
                <a:lnTo>
                  <a:pt x="88106" y="83344"/>
                </a:lnTo>
                <a:cubicBezTo>
                  <a:pt x="92065" y="83344"/>
                  <a:pt x="95250" y="80159"/>
                  <a:pt x="95250" y="76200"/>
                </a:cubicBezTo>
                <a:cubicBezTo>
                  <a:pt x="95250" y="72241"/>
                  <a:pt x="92065" y="69056"/>
                  <a:pt x="88106" y="69056"/>
                </a:cubicBezTo>
                <a:lnTo>
                  <a:pt x="54769" y="69056"/>
                </a:lnTo>
                <a:cubicBezTo>
                  <a:pt x="50810" y="69056"/>
                  <a:pt x="47625" y="72241"/>
                  <a:pt x="47625" y="76200"/>
                </a:cubicBezTo>
                <a:close/>
                <a:moveTo>
                  <a:pt x="47625" y="114300"/>
                </a:moveTo>
                <a:cubicBezTo>
                  <a:pt x="47625" y="118259"/>
                  <a:pt x="50810" y="121444"/>
                  <a:pt x="54769" y="121444"/>
                </a:cubicBezTo>
                <a:lnTo>
                  <a:pt x="88106" y="121444"/>
                </a:lnTo>
                <a:cubicBezTo>
                  <a:pt x="92065" y="121444"/>
                  <a:pt x="95250" y="118259"/>
                  <a:pt x="95250" y="114300"/>
                </a:cubicBezTo>
                <a:cubicBezTo>
                  <a:pt x="95250" y="110341"/>
                  <a:pt x="92065" y="107156"/>
                  <a:pt x="88106" y="107156"/>
                </a:cubicBezTo>
                <a:lnTo>
                  <a:pt x="54769" y="107156"/>
                </a:lnTo>
                <a:cubicBezTo>
                  <a:pt x="50810" y="107156"/>
                  <a:pt x="47625" y="110341"/>
                  <a:pt x="47625" y="114300"/>
                </a:cubicBezTo>
                <a:close/>
                <a:moveTo>
                  <a:pt x="28575" y="123825"/>
                </a:moveTo>
                <a:cubicBezTo>
                  <a:pt x="33832" y="123825"/>
                  <a:pt x="38100" y="119557"/>
                  <a:pt x="38100" y="114300"/>
                </a:cubicBezTo>
                <a:cubicBezTo>
                  <a:pt x="38100" y="109043"/>
                  <a:pt x="33832" y="104775"/>
                  <a:pt x="28575" y="104775"/>
                </a:cubicBezTo>
                <a:cubicBezTo>
                  <a:pt x="23318" y="104775"/>
                  <a:pt x="19050" y="109043"/>
                  <a:pt x="19050" y="114300"/>
                </a:cubicBezTo>
                <a:cubicBezTo>
                  <a:pt x="19050" y="119557"/>
                  <a:pt x="23318" y="123825"/>
                  <a:pt x="28575" y="123825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68" name="Text 61">
            <a:extLst>
              <a:ext uri="{FF2B5EF4-FFF2-40B4-BE49-F238E27FC236}">
                <a16:creationId xmlns:a16="http://schemas.microsoft.com/office/drawing/2014/main" id="{56D262C2-94FE-5CF0-89DC-6B99D535CB37}"/>
              </a:ext>
            </a:extLst>
          </p:cNvPr>
          <p:cNvSpPr/>
          <p:nvPr/>
        </p:nvSpPr>
        <p:spPr>
          <a:xfrm>
            <a:off x="11609105" y="6473370"/>
            <a:ext cx="2286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38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 2">
            <a:extLst>
              <a:ext uri="{FF2B5EF4-FFF2-40B4-BE49-F238E27FC236}">
                <a16:creationId xmlns:a16="http://schemas.microsoft.com/office/drawing/2014/main" id="{613878BC-6C16-4DC4-8758-9B70435600E1}"/>
              </a:ext>
            </a:extLst>
          </p:cNvPr>
          <p:cNvSpPr/>
          <p:nvPr/>
        </p:nvSpPr>
        <p:spPr>
          <a:xfrm>
            <a:off x="414068" y="129649"/>
            <a:ext cx="109632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b="1" kern="0" spc="53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РАЗДЕЛ 0</a:t>
            </a:r>
            <a:r>
              <a:rPr lang="ru-RU" sz="1000" b="1" kern="0" spc="53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4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 46">
            <a:extLst>
              <a:ext uri="{FF2B5EF4-FFF2-40B4-BE49-F238E27FC236}">
                <a16:creationId xmlns:a16="http://schemas.microsoft.com/office/drawing/2014/main" id="{C37AF2B4-21CA-4894-9F79-27459E383BEF}"/>
              </a:ext>
            </a:extLst>
          </p:cNvPr>
          <p:cNvSpPr/>
          <p:nvPr/>
        </p:nvSpPr>
        <p:spPr>
          <a:xfrm>
            <a:off x="779717" y="6465400"/>
            <a:ext cx="797414" cy="2565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АО «ГФСС»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Shape 45">
            <a:extLst>
              <a:ext uri="{FF2B5EF4-FFF2-40B4-BE49-F238E27FC236}">
                <a16:creationId xmlns:a16="http://schemas.microsoft.com/office/drawing/2014/main" id="{D5396F00-4C5C-446C-B599-5507579A57A5}"/>
              </a:ext>
            </a:extLst>
          </p:cNvPr>
          <p:cNvSpPr/>
          <p:nvPr/>
        </p:nvSpPr>
        <p:spPr>
          <a:xfrm>
            <a:off x="608959" y="6538106"/>
            <a:ext cx="105183" cy="111125"/>
          </a:xfrm>
          <a:custGeom>
            <a:avLst/>
            <a:gdLst/>
            <a:ahLst/>
            <a:cxnLst/>
            <a:rect l="l" t="t" r="r" b="b"/>
            <a:pathLst>
              <a:path w="83344" h="111125">
                <a:moveTo>
                  <a:pt x="13891" y="0"/>
                </a:moveTo>
                <a:cubicBezTo>
                  <a:pt x="6229" y="0"/>
                  <a:pt x="0" y="6229"/>
                  <a:pt x="0" y="13891"/>
                </a:cubicBezTo>
                <a:lnTo>
                  <a:pt x="0" y="97234"/>
                </a:lnTo>
                <a:cubicBezTo>
                  <a:pt x="0" y="104896"/>
                  <a:pt x="6229" y="111125"/>
                  <a:pt x="13891" y="111125"/>
                </a:cubicBezTo>
                <a:lnTo>
                  <a:pt x="69453" y="111125"/>
                </a:lnTo>
                <a:cubicBezTo>
                  <a:pt x="77115" y="111125"/>
                  <a:pt x="83344" y="104896"/>
                  <a:pt x="83344" y="97234"/>
                </a:cubicBezTo>
                <a:lnTo>
                  <a:pt x="83344" y="13891"/>
                </a:lnTo>
                <a:cubicBezTo>
                  <a:pt x="83344" y="6229"/>
                  <a:pt x="77115" y="0"/>
                  <a:pt x="69453" y="0"/>
                </a:cubicBezTo>
                <a:lnTo>
                  <a:pt x="13891" y="0"/>
                </a:lnTo>
                <a:close/>
                <a:moveTo>
                  <a:pt x="38199" y="76398"/>
                </a:moveTo>
                <a:lnTo>
                  <a:pt x="45145" y="76398"/>
                </a:lnTo>
                <a:cubicBezTo>
                  <a:pt x="48986" y="76398"/>
                  <a:pt x="52090" y="79502"/>
                  <a:pt x="52090" y="83344"/>
                </a:cubicBezTo>
                <a:lnTo>
                  <a:pt x="52090" y="100707"/>
                </a:lnTo>
                <a:lnTo>
                  <a:pt x="31254" y="100707"/>
                </a:lnTo>
                <a:lnTo>
                  <a:pt x="31254" y="83344"/>
                </a:lnTo>
                <a:cubicBezTo>
                  <a:pt x="31254" y="79502"/>
                  <a:pt x="34358" y="76398"/>
                  <a:pt x="38199" y="76398"/>
                </a:cubicBezTo>
                <a:close/>
                <a:moveTo>
                  <a:pt x="20836" y="24309"/>
                </a:moveTo>
                <a:cubicBezTo>
                  <a:pt x="20836" y="22399"/>
                  <a:pt x="22399" y="20836"/>
                  <a:pt x="24309" y="20836"/>
                </a:cubicBezTo>
                <a:lnTo>
                  <a:pt x="31254" y="20836"/>
                </a:lnTo>
                <a:cubicBezTo>
                  <a:pt x="33164" y="20836"/>
                  <a:pt x="34727" y="22399"/>
                  <a:pt x="34727" y="24309"/>
                </a:cubicBezTo>
                <a:lnTo>
                  <a:pt x="34727" y="31254"/>
                </a:lnTo>
                <a:cubicBezTo>
                  <a:pt x="34727" y="33164"/>
                  <a:pt x="33164" y="34727"/>
                  <a:pt x="31254" y="34727"/>
                </a:cubicBezTo>
                <a:lnTo>
                  <a:pt x="24309" y="34727"/>
                </a:lnTo>
                <a:cubicBezTo>
                  <a:pt x="22399" y="34727"/>
                  <a:pt x="20836" y="33164"/>
                  <a:pt x="20836" y="31254"/>
                </a:cubicBezTo>
                <a:lnTo>
                  <a:pt x="20836" y="24309"/>
                </a:lnTo>
                <a:close/>
                <a:moveTo>
                  <a:pt x="52090" y="20836"/>
                </a:moveTo>
                <a:lnTo>
                  <a:pt x="59035" y="20836"/>
                </a:lnTo>
                <a:cubicBezTo>
                  <a:pt x="60945" y="20836"/>
                  <a:pt x="62508" y="22399"/>
                  <a:pt x="62508" y="24309"/>
                </a:cubicBezTo>
                <a:lnTo>
                  <a:pt x="62508" y="31254"/>
                </a:lnTo>
                <a:cubicBezTo>
                  <a:pt x="62508" y="33164"/>
                  <a:pt x="60945" y="34727"/>
                  <a:pt x="59035" y="34727"/>
                </a:cubicBezTo>
                <a:lnTo>
                  <a:pt x="52090" y="34727"/>
                </a:lnTo>
                <a:cubicBezTo>
                  <a:pt x="50180" y="34727"/>
                  <a:pt x="48617" y="33164"/>
                  <a:pt x="48617" y="31254"/>
                </a:cubicBezTo>
                <a:lnTo>
                  <a:pt x="48617" y="24309"/>
                </a:lnTo>
                <a:cubicBezTo>
                  <a:pt x="48617" y="22399"/>
                  <a:pt x="50180" y="20836"/>
                  <a:pt x="52090" y="20836"/>
                </a:cubicBezTo>
                <a:close/>
                <a:moveTo>
                  <a:pt x="20836" y="52090"/>
                </a:moveTo>
                <a:cubicBezTo>
                  <a:pt x="20836" y="50180"/>
                  <a:pt x="22399" y="48617"/>
                  <a:pt x="24309" y="48617"/>
                </a:cubicBezTo>
                <a:lnTo>
                  <a:pt x="31254" y="48617"/>
                </a:lnTo>
                <a:cubicBezTo>
                  <a:pt x="33164" y="48617"/>
                  <a:pt x="34727" y="50180"/>
                  <a:pt x="34727" y="52090"/>
                </a:cubicBezTo>
                <a:lnTo>
                  <a:pt x="34727" y="59035"/>
                </a:lnTo>
                <a:cubicBezTo>
                  <a:pt x="34727" y="60945"/>
                  <a:pt x="33164" y="62508"/>
                  <a:pt x="31254" y="62508"/>
                </a:cubicBezTo>
                <a:lnTo>
                  <a:pt x="24309" y="62508"/>
                </a:lnTo>
                <a:cubicBezTo>
                  <a:pt x="22399" y="62508"/>
                  <a:pt x="20836" y="60945"/>
                  <a:pt x="20836" y="59035"/>
                </a:cubicBezTo>
                <a:lnTo>
                  <a:pt x="20836" y="52090"/>
                </a:lnTo>
                <a:close/>
                <a:moveTo>
                  <a:pt x="52090" y="48617"/>
                </a:moveTo>
                <a:lnTo>
                  <a:pt x="59035" y="48617"/>
                </a:lnTo>
                <a:cubicBezTo>
                  <a:pt x="60945" y="48617"/>
                  <a:pt x="62508" y="50180"/>
                  <a:pt x="62508" y="52090"/>
                </a:cubicBezTo>
                <a:lnTo>
                  <a:pt x="62508" y="59035"/>
                </a:lnTo>
                <a:cubicBezTo>
                  <a:pt x="62508" y="60945"/>
                  <a:pt x="60945" y="62508"/>
                  <a:pt x="59035" y="62508"/>
                </a:cubicBezTo>
                <a:lnTo>
                  <a:pt x="52090" y="62508"/>
                </a:lnTo>
                <a:cubicBezTo>
                  <a:pt x="50180" y="62508"/>
                  <a:pt x="48617" y="60945"/>
                  <a:pt x="48617" y="59035"/>
                </a:cubicBezTo>
                <a:lnTo>
                  <a:pt x="48617" y="52090"/>
                </a:lnTo>
                <a:cubicBezTo>
                  <a:pt x="48617" y="50180"/>
                  <a:pt x="50180" y="48617"/>
                  <a:pt x="52090" y="48617"/>
                </a:cubicBezTo>
                <a:close/>
              </a:path>
            </a:pathLst>
          </a:custGeom>
          <a:solidFill>
            <a:srgbClr val="2B6CB0"/>
          </a:solidFill>
          <a:ln/>
        </p:spPr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427AC07-118B-40BA-80CD-A3B828FF88FE}"/>
              </a:ext>
            </a:extLst>
          </p:cNvPr>
          <p:cNvSpPr txBox="1"/>
          <p:nvPr/>
        </p:nvSpPr>
        <p:spPr>
          <a:xfrm>
            <a:off x="6027520" y="1097609"/>
            <a:ext cx="5996774" cy="677108"/>
          </a:xfrm>
          <a:prstGeom prst="rect">
            <a:avLst/>
          </a:prstGeom>
          <a:gradFill flip="none" rotWithShape="1">
            <a:gsLst>
              <a:gs pos="0">
                <a:srgbClr val="4299E1">
                  <a:alpha val="5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 w="12700">
            <a:solidFill>
              <a:srgbClr val="4299E1">
                <a:alpha val="10196"/>
              </a:srgbClr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НЕЗАВИСИМАЯ ОЦЕНКА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Системы управления рисками (СУР) компании, работа службы внутреннего аудита (СВА), взаимодействие СУР и СВА с органами управления общества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результат</a:t>
            </a:r>
            <a:r>
              <a:rPr lang="ru-RU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dirty="0">
                <a:solidFill>
                  <a:srgbClr val="2B6C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89,6 %</a:t>
            </a:r>
            <a:r>
              <a:rPr lang="ru-RU" sz="14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1200" dirty="0">
              <a:solidFill>
                <a:srgbClr val="1A35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Shape 26">
            <a:extLst>
              <a:ext uri="{FF2B5EF4-FFF2-40B4-BE49-F238E27FC236}">
                <a16:creationId xmlns:a16="http://schemas.microsoft.com/office/drawing/2014/main" id="{C5E07A23-957B-4899-AA77-67ED2CDEF066}"/>
              </a:ext>
            </a:extLst>
          </p:cNvPr>
          <p:cNvSpPr/>
          <p:nvPr/>
        </p:nvSpPr>
        <p:spPr>
          <a:xfrm>
            <a:off x="6027520" y="1842568"/>
            <a:ext cx="5938033" cy="4594745"/>
          </a:xfrm>
          <a:custGeom>
            <a:avLst/>
            <a:gdLst/>
            <a:ahLst/>
            <a:cxnLst/>
            <a:rect l="l" t="t" r="r" b="b"/>
            <a:pathLst>
              <a:path w="5619750" h="2076450">
                <a:moveTo>
                  <a:pt x="38100" y="0"/>
                </a:moveTo>
                <a:lnTo>
                  <a:pt x="5505450" y="0"/>
                </a:lnTo>
                <a:cubicBezTo>
                  <a:pt x="5568534" y="0"/>
                  <a:pt x="5619750" y="51216"/>
                  <a:pt x="5619750" y="114300"/>
                </a:cubicBezTo>
                <a:lnTo>
                  <a:pt x="5619750" y="1962150"/>
                </a:lnTo>
                <a:cubicBezTo>
                  <a:pt x="5619750" y="2025234"/>
                  <a:pt x="5568534" y="2076450"/>
                  <a:pt x="5505450" y="2076450"/>
                </a:cubicBezTo>
                <a:lnTo>
                  <a:pt x="38100" y="2076450"/>
                </a:lnTo>
                <a:cubicBezTo>
                  <a:pt x="17072" y="2076450"/>
                  <a:pt x="0" y="2059378"/>
                  <a:pt x="0" y="20383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57150" dist="38100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ru-KZ" dirty="0"/>
          </a:p>
        </p:txBody>
      </p:sp>
      <p:graphicFrame>
        <p:nvGraphicFramePr>
          <p:cNvPr id="40" name="Таблица 39">
            <a:extLst>
              <a:ext uri="{FF2B5EF4-FFF2-40B4-BE49-F238E27FC236}">
                <a16:creationId xmlns:a16="http://schemas.microsoft.com/office/drawing/2014/main" id="{90C0A765-D4A8-47A2-BC04-E97CB4ADAF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4669971"/>
              </p:ext>
            </p:extLst>
          </p:nvPr>
        </p:nvGraphicFramePr>
        <p:xfrm>
          <a:off x="6147754" y="1978270"/>
          <a:ext cx="5758059" cy="43825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662">
                  <a:extLst>
                    <a:ext uri="{9D8B030D-6E8A-4147-A177-3AD203B41FA5}">
                      <a16:colId xmlns:a16="http://schemas.microsoft.com/office/drawing/2014/main" val="2036480567"/>
                    </a:ext>
                  </a:extLst>
                </a:gridCol>
                <a:gridCol w="3096963">
                  <a:extLst>
                    <a:ext uri="{9D8B030D-6E8A-4147-A177-3AD203B41FA5}">
                      <a16:colId xmlns:a16="http://schemas.microsoft.com/office/drawing/2014/main" val="2823216389"/>
                    </a:ext>
                  </a:extLst>
                </a:gridCol>
                <a:gridCol w="871365">
                  <a:extLst>
                    <a:ext uri="{9D8B030D-6E8A-4147-A177-3AD203B41FA5}">
                      <a16:colId xmlns:a16="http://schemas.microsoft.com/office/drawing/2014/main" val="1751800541"/>
                    </a:ext>
                  </a:extLst>
                </a:gridCol>
                <a:gridCol w="662602">
                  <a:extLst>
                    <a:ext uri="{9D8B030D-6E8A-4147-A177-3AD203B41FA5}">
                      <a16:colId xmlns:a16="http://schemas.microsoft.com/office/drawing/2014/main" val="4280325747"/>
                    </a:ext>
                  </a:extLst>
                </a:gridCol>
                <a:gridCol w="745467">
                  <a:extLst>
                    <a:ext uri="{9D8B030D-6E8A-4147-A177-3AD203B41FA5}">
                      <a16:colId xmlns:a16="http://schemas.microsoft.com/office/drawing/2014/main" val="1444396454"/>
                    </a:ext>
                  </a:extLst>
                </a:gridCol>
              </a:tblGrid>
              <a:tr h="272866">
                <a:tc rowSpan="2">
                  <a:txBody>
                    <a:bodyPr/>
                    <a:lstStyle/>
                    <a:p>
                      <a:pPr algn="ctr"/>
                      <a:endParaRPr lang="ru-KZ" sz="9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Наименование компонента 	</a:t>
                      </a:r>
                    </a:p>
                    <a:p>
                      <a:endParaRPr lang="ru-KZ" sz="105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0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Рейтинг компонента, балл	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KZ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39328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KZ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K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Макси-</a:t>
                      </a:r>
                      <a:r>
                        <a:rPr lang="ru-RU" sz="1050" b="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мальный</a:t>
                      </a:r>
                      <a:endParaRPr lang="ru-RU" sz="105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Факти-ческий</a:t>
                      </a:r>
                      <a:endParaRPr lang="ru-RU" sz="105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Рейтин-говый</a:t>
                      </a:r>
                      <a:r>
                        <a:rPr lang="ru-RU" sz="105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,%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4000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lang="ru-KZ" sz="9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Политика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управления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рисками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компании</a:t>
                      </a:r>
                      <a:endParaRPr lang="ru-KZ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38851" marR="38851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KZ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851" marR="38851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KZ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851" marR="38851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</a:t>
                      </a:r>
                      <a:endParaRPr lang="ru-KZ" sz="9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851" marR="38851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36960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endParaRPr lang="ru-KZ" sz="9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Эффективность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СУР</a:t>
                      </a:r>
                      <a:endParaRPr lang="ru-KZ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38851" marR="38851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ru-RU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KZ" sz="9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851" marR="38851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ru-KZ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851" marR="38851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90,0</a:t>
                      </a:r>
                      <a:endParaRPr lang="ru-KZ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851" marR="38851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41533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  <a:endParaRPr lang="ru-KZ" sz="9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Оценка рисков в рамках процесса бизнес-планирования</a:t>
                      </a:r>
                      <a:endParaRPr lang="ru-KZ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38851" marR="38851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ru-KZ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851" marR="38851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6,25</a:t>
                      </a:r>
                      <a:endParaRPr lang="ru-KZ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851" marR="38851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89,3</a:t>
                      </a:r>
                      <a:endParaRPr lang="ru-KZ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851" marR="38851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9869841"/>
                  </a:ext>
                </a:extLst>
              </a:tr>
              <a:tr h="295642">
                <a:tc>
                  <a:txBody>
                    <a:bodyPr/>
                    <a:lstStyle/>
                    <a:p>
                      <a:pPr algn="ctr"/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  <a:endParaRPr lang="ru-KZ" sz="9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Деятельность службы внутреннего аудита (ВА). Цели и функции ВА</a:t>
                      </a:r>
                      <a:endParaRPr lang="ru-KZ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38851" marR="38851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ru-KZ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851" marR="38851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9,25</a:t>
                      </a:r>
                      <a:endParaRPr lang="ru-KZ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851" marR="38851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92,5</a:t>
                      </a:r>
                      <a:endParaRPr lang="ru-KZ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851" marR="38851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4529683"/>
                  </a:ext>
                </a:extLst>
              </a:tr>
              <a:tr h="300593">
                <a:tc>
                  <a:txBody>
                    <a:bodyPr/>
                    <a:lstStyle/>
                    <a:p>
                      <a:pPr algn="ctr"/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  <a:endParaRPr lang="ru-KZ" sz="9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Процесс проверок СВА. Стандарты и формы ВА компании</a:t>
                      </a:r>
                      <a:endParaRPr lang="ru-KZ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38851" marR="38851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KZ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851" marR="38851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9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KZ" sz="9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851" marR="38851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100,0</a:t>
                      </a:r>
                      <a:endParaRPr lang="ru-KZ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851" marR="38851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66033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  <a:endParaRPr lang="ru-KZ" sz="9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Система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внутреннего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контроля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компании</a:t>
                      </a:r>
                      <a:endParaRPr lang="ru-KZ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38851" marR="38851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ru-KZ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851" marR="38851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KZ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851" marR="38851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85,7</a:t>
                      </a:r>
                      <a:endParaRPr lang="ru-KZ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851" marR="38851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6068047"/>
                  </a:ext>
                </a:extLst>
              </a:tr>
              <a:tr h="455828">
                <a:tc>
                  <a:txBody>
                    <a:bodyPr/>
                    <a:lstStyle/>
                    <a:p>
                      <a:pPr algn="ctr"/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  <a:endParaRPr lang="ru-KZ" sz="9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Прозрачность принципов и подходов в области управления рисками для работников компании и ее заинтересованных сторон.</a:t>
                      </a:r>
                      <a:endParaRPr lang="ru-KZ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38851" marR="38851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KZ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851" marR="38851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KZ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851" marR="38851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83,3</a:t>
                      </a:r>
                      <a:endParaRPr lang="ru-KZ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851" marR="38851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7554538"/>
                  </a:ext>
                </a:extLst>
              </a:tr>
              <a:tr h="334370">
                <a:tc>
                  <a:txBody>
                    <a:bodyPr/>
                    <a:lstStyle/>
                    <a:p>
                      <a:pPr algn="ctr"/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</a:t>
                      </a:r>
                      <a:endParaRPr lang="ru-KZ" sz="9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Взаимодействие служб с СД, исполнительным органом и другими подразделениями компании</a:t>
                      </a:r>
                      <a:endParaRPr lang="ru-KZ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38851" marR="38851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ru-KZ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851" marR="38851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ru-KZ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851" marR="38851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90,0</a:t>
                      </a:r>
                      <a:endParaRPr lang="ru-KZ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851" marR="38851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815846"/>
                  </a:ext>
                </a:extLst>
              </a:tr>
              <a:tr h="231528">
                <a:tc>
                  <a:txBody>
                    <a:bodyPr/>
                    <a:lstStyle/>
                    <a:p>
                      <a:pPr algn="ctr"/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</a:t>
                      </a:r>
                      <a:endParaRPr lang="ru-KZ" sz="9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Компетенция и квалификация работников служб</a:t>
                      </a:r>
                      <a:endParaRPr lang="ru-KZ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38851" marR="38851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KZ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851" marR="38851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4,75</a:t>
                      </a:r>
                      <a:endParaRPr lang="ru-KZ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851" marR="38851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95,0</a:t>
                      </a:r>
                      <a:endParaRPr lang="ru-KZ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851" marR="38851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7785467"/>
                  </a:ext>
                </a:extLst>
              </a:tr>
              <a:tr h="214685">
                <a:tc>
                  <a:txBody>
                    <a:bodyPr/>
                    <a:lstStyle/>
                    <a:p>
                      <a:pPr algn="ctr"/>
                      <a:r>
                        <a:rPr lang="kk-KZ" sz="9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</a:t>
                      </a:r>
                      <a:endParaRPr lang="ru-KZ" sz="9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Повышение квалификации работников служб</a:t>
                      </a:r>
                      <a:endParaRPr lang="ru-KZ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38851" marR="38851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KZ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851" marR="38851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ru-KZ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851" marR="38851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87,5</a:t>
                      </a:r>
                      <a:endParaRPr lang="ru-KZ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851" marR="38851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2573756"/>
                  </a:ext>
                </a:extLst>
              </a:tr>
              <a:tr h="126659">
                <a:tc>
                  <a:txBody>
                    <a:bodyPr/>
                    <a:lstStyle/>
                    <a:p>
                      <a:pPr algn="ctr"/>
                      <a:r>
                        <a:rPr lang="kk-KZ" sz="9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</a:t>
                      </a:r>
                      <a:endParaRPr lang="ru-KZ" sz="9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Планирование работы служб управления рисками и ВА</a:t>
                      </a:r>
                      <a:endParaRPr lang="ru-KZ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38851" marR="38851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KZ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851" marR="38851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KZ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851" marR="38851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83,3</a:t>
                      </a:r>
                      <a:endParaRPr lang="ru-KZ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851" marR="38851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1430067"/>
                  </a:ext>
                </a:extLst>
              </a:tr>
              <a:tr h="153062">
                <a:tc>
                  <a:txBody>
                    <a:bodyPr/>
                    <a:lstStyle/>
                    <a:p>
                      <a:pPr algn="ctr"/>
                      <a:r>
                        <a:rPr lang="kk-KZ" sz="9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</a:t>
                      </a:r>
                      <a:endParaRPr lang="ru-KZ" sz="9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Механизмы повышения качества работы служб</a:t>
                      </a:r>
                      <a:endParaRPr lang="ru-KZ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38851" marR="38851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ru-KZ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851" marR="38851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9,25</a:t>
                      </a:r>
                      <a:endParaRPr lang="ru-KZ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851" marR="38851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92,5</a:t>
                      </a:r>
                      <a:endParaRPr lang="ru-KZ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851" marR="38851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83997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kk-KZ" sz="9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</a:t>
                      </a:r>
                      <a:endParaRPr lang="ru-KZ" sz="9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Анализ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комплаенс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процедур</a:t>
                      </a:r>
                      <a:r>
                        <a:rPr lang="en-US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компании</a:t>
                      </a:r>
                      <a:endParaRPr lang="ru-KZ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38851" marR="38851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KZ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851" marR="38851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KZ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851" marR="38851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80,0</a:t>
                      </a:r>
                      <a:endParaRPr lang="ru-KZ" sz="9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851" marR="38851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1179598"/>
                  </a:ext>
                </a:extLst>
              </a:tr>
              <a:tr h="226613">
                <a:tc>
                  <a:txBody>
                    <a:bodyPr/>
                    <a:lstStyle/>
                    <a:p>
                      <a:endParaRPr lang="ru-KZ" sz="105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Итого</a:t>
                      </a:r>
                      <a:endParaRPr lang="ru-KZ" sz="105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</a:t>
                      </a:r>
                      <a:endParaRPr lang="ru-KZ" sz="105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851" marR="38851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81,5</a:t>
                      </a:r>
                      <a:endParaRPr lang="ru-KZ" sz="105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851" marR="38851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89,6</a:t>
                      </a:r>
                      <a:endParaRPr lang="ru-KZ" sz="105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8851" marR="38851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62486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32962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Динамика численности пенсионеров">
            <a:extLst>
              <a:ext uri="{FF2B5EF4-FFF2-40B4-BE49-F238E27FC236}">
                <a16:creationId xmlns:a16="http://schemas.microsoft.com/office/drawing/2014/main" id="{D178CA0A-9039-42BA-ACE2-C6BD2BCBBA01}"/>
              </a:ext>
            </a:extLst>
          </p:cNvPr>
          <p:cNvSpPr/>
          <p:nvPr/>
        </p:nvSpPr>
        <p:spPr>
          <a:xfrm>
            <a:off x="284921" y="1030354"/>
            <a:ext cx="3711756" cy="336470"/>
          </a:xfrm>
          <a:prstGeom prst="roundRect">
            <a:avLst>
              <a:gd name="adj" fmla="val 29808"/>
            </a:avLst>
          </a:prstGeom>
          <a:noFill/>
          <a:ln w="12700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0282" tIns="40282" rIns="40282" bIns="40282" anchor="ctr"/>
          <a:lstStyle>
            <a:lvl1pPr>
              <a:defRPr sz="2500">
                <a:solidFill>
                  <a:srgbClr val="4F81BD"/>
                </a:solidFill>
                <a:latin typeface="Impact"/>
                <a:ea typeface="Impact"/>
                <a:cs typeface="Impact"/>
                <a:sym typeface="Impact"/>
              </a:defRPr>
            </a:lvl1pPr>
          </a:lstStyle>
          <a:p>
            <a:pPr lvl="0" defTabSz="463258" hangingPunct="0">
              <a:defRPr/>
            </a:pPr>
            <a:r>
              <a:rPr lang="kk-KZ" sz="1200" b="1" dirty="0">
                <a:solidFill>
                  <a:srgbClr val="1A355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СЛУЖБА </a:t>
            </a:r>
            <a:r>
              <a:rPr lang="kk-KZ" sz="12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УПРАВЛЕНИЯ РИСКАМИ </a:t>
            </a:r>
            <a:endParaRPr lang="kk-KZ" sz="1800" b="1" dirty="0">
              <a:solidFill>
                <a:srgbClr val="1A355D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Shape 0">
            <a:extLst>
              <a:ext uri="{FF2B5EF4-FFF2-40B4-BE49-F238E27FC236}">
                <a16:creationId xmlns:a16="http://schemas.microsoft.com/office/drawing/2014/main" id="{DB0D97E1-9531-0D34-D24D-44CDFE08BF6F}"/>
              </a:ext>
            </a:extLst>
          </p:cNvPr>
          <p:cNvSpPr/>
          <p:nvPr/>
        </p:nvSpPr>
        <p:spPr>
          <a:xfrm>
            <a:off x="381000" y="312574"/>
            <a:ext cx="457200" cy="457200"/>
          </a:xfrm>
          <a:prstGeom prst="roundRect">
            <a:avLst>
              <a:gd name="adj" fmla="val 25000"/>
            </a:avLst>
          </a:prstGeom>
          <a:gradFill flip="none" rotWithShape="1">
            <a:gsLst>
              <a:gs pos="0">
                <a:srgbClr val="1A365D"/>
              </a:gs>
              <a:gs pos="100000">
                <a:srgbClr val="2B6CB0"/>
              </a:gs>
            </a:gsLst>
            <a:lin ang="2700000" scaled="1"/>
          </a:gra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93F035B3-252B-39D7-D7F3-B6B95B20A35E}"/>
              </a:ext>
            </a:extLst>
          </p:cNvPr>
          <p:cNvSpPr/>
          <p:nvPr/>
        </p:nvSpPr>
        <p:spPr>
          <a:xfrm>
            <a:off x="514350" y="445924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54781" y="77391"/>
                </a:moveTo>
                <a:cubicBezTo>
                  <a:pt x="154781" y="94469"/>
                  <a:pt x="149237" y="110244"/>
                  <a:pt x="139898" y="123044"/>
                </a:cubicBezTo>
                <a:lnTo>
                  <a:pt x="187003" y="170185"/>
                </a:lnTo>
                <a:cubicBezTo>
                  <a:pt x="191653" y="174836"/>
                  <a:pt x="191653" y="182389"/>
                  <a:pt x="187003" y="187040"/>
                </a:cubicBezTo>
                <a:cubicBezTo>
                  <a:pt x="182352" y="191691"/>
                  <a:pt x="174799" y="191691"/>
                  <a:pt x="170148" y="187040"/>
                </a:cubicBezTo>
                <a:lnTo>
                  <a:pt x="123044" y="139898"/>
                </a:lnTo>
                <a:cubicBezTo>
                  <a:pt x="110244" y="149237"/>
                  <a:pt x="94469" y="154781"/>
                  <a:pt x="77391" y="154781"/>
                </a:cubicBezTo>
                <a:cubicBezTo>
                  <a:pt x="34640" y="154781"/>
                  <a:pt x="0" y="120142"/>
                  <a:pt x="0" y="77391"/>
                </a:cubicBezTo>
                <a:cubicBezTo>
                  <a:pt x="0" y="34640"/>
                  <a:pt x="34640" y="0"/>
                  <a:pt x="77391" y="0"/>
                </a:cubicBezTo>
                <a:cubicBezTo>
                  <a:pt x="120142" y="0"/>
                  <a:pt x="154781" y="34640"/>
                  <a:pt x="154781" y="77391"/>
                </a:cubicBezTo>
                <a:close/>
                <a:moveTo>
                  <a:pt x="77391" y="130969"/>
                </a:moveTo>
                <a:cubicBezTo>
                  <a:pt x="106961" y="130969"/>
                  <a:pt x="130969" y="106961"/>
                  <a:pt x="130969" y="77391"/>
                </a:cubicBezTo>
                <a:cubicBezTo>
                  <a:pt x="130969" y="47820"/>
                  <a:pt x="106961" y="23812"/>
                  <a:pt x="77391" y="23812"/>
                </a:cubicBezTo>
                <a:cubicBezTo>
                  <a:pt x="47820" y="23812"/>
                  <a:pt x="23813" y="47820"/>
                  <a:pt x="23812" y="77391"/>
                </a:cubicBezTo>
                <a:cubicBezTo>
                  <a:pt x="23812" y="106961"/>
                  <a:pt x="47820" y="130969"/>
                  <a:pt x="77391" y="130969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" name="Text 3">
            <a:extLst>
              <a:ext uri="{FF2B5EF4-FFF2-40B4-BE49-F238E27FC236}">
                <a16:creationId xmlns:a16="http://schemas.microsoft.com/office/drawing/2014/main" id="{5CA492C6-28A1-2DA1-80C1-13CCEAC589C4}"/>
              </a:ext>
            </a:extLst>
          </p:cNvPr>
          <p:cNvSpPr/>
          <p:nvPr/>
        </p:nvSpPr>
        <p:spPr>
          <a:xfrm>
            <a:off x="938212" y="397350"/>
            <a:ext cx="109918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УСТОЙЧИВЫМ РАЗВИТИЕМ</a:t>
            </a:r>
          </a:p>
          <a:p>
            <a:pPr>
              <a:lnSpc>
                <a:spcPct val="90000"/>
              </a:lnSpc>
            </a:pPr>
            <a:r>
              <a:rPr lang="ru-RU" b="1" dirty="0">
                <a:solidFill>
                  <a:srgbClr val="4299E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04-4 </a:t>
            </a:r>
            <a:r>
              <a:rPr lang="ru-RU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КОРПОРАТИВНОЕ УПРАВЛЕНИЕ </a:t>
            </a:r>
            <a:r>
              <a:rPr lang="en-US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- СИСТЕМА УПРАВЛЕНИЯ РИСКАМИ</a:t>
            </a:r>
            <a:endParaRPr lang="ru-RU" b="1" dirty="0">
              <a:solidFill>
                <a:srgbClr val="1A365D"/>
              </a:solidFill>
              <a:latin typeface="Quattrocento Sans" pitchFamily="34" charset="0"/>
              <a:ea typeface="Quattrocento Sans" pitchFamily="34" charset="-122"/>
              <a:cs typeface="Quattrocento Sans" pitchFamily="34" charset="-120"/>
            </a:endParaRPr>
          </a:p>
        </p:txBody>
      </p:sp>
      <p:sp>
        <p:nvSpPr>
          <p:cNvPr id="11" name="Shape 4">
            <a:extLst>
              <a:ext uri="{FF2B5EF4-FFF2-40B4-BE49-F238E27FC236}">
                <a16:creationId xmlns:a16="http://schemas.microsoft.com/office/drawing/2014/main" id="{B66F1721-6DB0-1470-7031-C3847124305B}"/>
              </a:ext>
            </a:extLst>
          </p:cNvPr>
          <p:cNvSpPr/>
          <p:nvPr/>
        </p:nvSpPr>
        <p:spPr>
          <a:xfrm>
            <a:off x="381000" y="903124"/>
            <a:ext cx="914400" cy="381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4299E1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68" name="Text 61">
            <a:extLst>
              <a:ext uri="{FF2B5EF4-FFF2-40B4-BE49-F238E27FC236}">
                <a16:creationId xmlns:a16="http://schemas.microsoft.com/office/drawing/2014/main" id="{56D262C2-94FE-5CF0-89DC-6B99D535CB37}"/>
              </a:ext>
            </a:extLst>
          </p:cNvPr>
          <p:cNvSpPr/>
          <p:nvPr/>
        </p:nvSpPr>
        <p:spPr>
          <a:xfrm>
            <a:off x="11609105" y="6473370"/>
            <a:ext cx="2286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39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 2">
            <a:extLst>
              <a:ext uri="{FF2B5EF4-FFF2-40B4-BE49-F238E27FC236}">
                <a16:creationId xmlns:a16="http://schemas.microsoft.com/office/drawing/2014/main" id="{613878BC-6C16-4DC4-8758-9B70435600E1}"/>
              </a:ext>
            </a:extLst>
          </p:cNvPr>
          <p:cNvSpPr/>
          <p:nvPr/>
        </p:nvSpPr>
        <p:spPr>
          <a:xfrm>
            <a:off x="373374" y="97787"/>
            <a:ext cx="109632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b="1" kern="0" spc="53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РАЗДЕЛ 0</a:t>
            </a:r>
            <a:r>
              <a:rPr lang="ru-RU" sz="1000" b="1" kern="0" spc="53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4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 46">
            <a:extLst>
              <a:ext uri="{FF2B5EF4-FFF2-40B4-BE49-F238E27FC236}">
                <a16:creationId xmlns:a16="http://schemas.microsoft.com/office/drawing/2014/main" id="{C37AF2B4-21CA-4894-9F79-27459E383BEF}"/>
              </a:ext>
            </a:extLst>
          </p:cNvPr>
          <p:cNvSpPr/>
          <p:nvPr/>
        </p:nvSpPr>
        <p:spPr>
          <a:xfrm>
            <a:off x="779717" y="6465400"/>
            <a:ext cx="797414" cy="2565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АО «ГФСС»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Shape 45">
            <a:extLst>
              <a:ext uri="{FF2B5EF4-FFF2-40B4-BE49-F238E27FC236}">
                <a16:creationId xmlns:a16="http://schemas.microsoft.com/office/drawing/2014/main" id="{D5396F00-4C5C-446C-B599-5507579A57A5}"/>
              </a:ext>
            </a:extLst>
          </p:cNvPr>
          <p:cNvSpPr/>
          <p:nvPr/>
        </p:nvSpPr>
        <p:spPr>
          <a:xfrm>
            <a:off x="597739" y="6543789"/>
            <a:ext cx="105183" cy="111125"/>
          </a:xfrm>
          <a:custGeom>
            <a:avLst/>
            <a:gdLst/>
            <a:ahLst/>
            <a:cxnLst/>
            <a:rect l="l" t="t" r="r" b="b"/>
            <a:pathLst>
              <a:path w="83344" h="111125">
                <a:moveTo>
                  <a:pt x="13891" y="0"/>
                </a:moveTo>
                <a:cubicBezTo>
                  <a:pt x="6229" y="0"/>
                  <a:pt x="0" y="6229"/>
                  <a:pt x="0" y="13891"/>
                </a:cubicBezTo>
                <a:lnTo>
                  <a:pt x="0" y="97234"/>
                </a:lnTo>
                <a:cubicBezTo>
                  <a:pt x="0" y="104896"/>
                  <a:pt x="6229" y="111125"/>
                  <a:pt x="13891" y="111125"/>
                </a:cubicBezTo>
                <a:lnTo>
                  <a:pt x="69453" y="111125"/>
                </a:lnTo>
                <a:cubicBezTo>
                  <a:pt x="77115" y="111125"/>
                  <a:pt x="83344" y="104896"/>
                  <a:pt x="83344" y="97234"/>
                </a:cubicBezTo>
                <a:lnTo>
                  <a:pt x="83344" y="13891"/>
                </a:lnTo>
                <a:cubicBezTo>
                  <a:pt x="83344" y="6229"/>
                  <a:pt x="77115" y="0"/>
                  <a:pt x="69453" y="0"/>
                </a:cubicBezTo>
                <a:lnTo>
                  <a:pt x="13891" y="0"/>
                </a:lnTo>
                <a:close/>
                <a:moveTo>
                  <a:pt x="38199" y="76398"/>
                </a:moveTo>
                <a:lnTo>
                  <a:pt x="45145" y="76398"/>
                </a:lnTo>
                <a:cubicBezTo>
                  <a:pt x="48986" y="76398"/>
                  <a:pt x="52090" y="79502"/>
                  <a:pt x="52090" y="83344"/>
                </a:cubicBezTo>
                <a:lnTo>
                  <a:pt x="52090" y="100707"/>
                </a:lnTo>
                <a:lnTo>
                  <a:pt x="31254" y="100707"/>
                </a:lnTo>
                <a:lnTo>
                  <a:pt x="31254" y="83344"/>
                </a:lnTo>
                <a:cubicBezTo>
                  <a:pt x="31254" y="79502"/>
                  <a:pt x="34358" y="76398"/>
                  <a:pt x="38199" y="76398"/>
                </a:cubicBezTo>
                <a:close/>
                <a:moveTo>
                  <a:pt x="20836" y="24309"/>
                </a:moveTo>
                <a:cubicBezTo>
                  <a:pt x="20836" y="22399"/>
                  <a:pt x="22399" y="20836"/>
                  <a:pt x="24309" y="20836"/>
                </a:cubicBezTo>
                <a:lnTo>
                  <a:pt x="31254" y="20836"/>
                </a:lnTo>
                <a:cubicBezTo>
                  <a:pt x="33164" y="20836"/>
                  <a:pt x="34727" y="22399"/>
                  <a:pt x="34727" y="24309"/>
                </a:cubicBezTo>
                <a:lnTo>
                  <a:pt x="34727" y="31254"/>
                </a:lnTo>
                <a:cubicBezTo>
                  <a:pt x="34727" y="33164"/>
                  <a:pt x="33164" y="34727"/>
                  <a:pt x="31254" y="34727"/>
                </a:cubicBezTo>
                <a:lnTo>
                  <a:pt x="24309" y="34727"/>
                </a:lnTo>
                <a:cubicBezTo>
                  <a:pt x="22399" y="34727"/>
                  <a:pt x="20836" y="33164"/>
                  <a:pt x="20836" y="31254"/>
                </a:cubicBezTo>
                <a:lnTo>
                  <a:pt x="20836" y="24309"/>
                </a:lnTo>
                <a:close/>
                <a:moveTo>
                  <a:pt x="52090" y="20836"/>
                </a:moveTo>
                <a:lnTo>
                  <a:pt x="59035" y="20836"/>
                </a:lnTo>
                <a:cubicBezTo>
                  <a:pt x="60945" y="20836"/>
                  <a:pt x="62508" y="22399"/>
                  <a:pt x="62508" y="24309"/>
                </a:cubicBezTo>
                <a:lnTo>
                  <a:pt x="62508" y="31254"/>
                </a:lnTo>
                <a:cubicBezTo>
                  <a:pt x="62508" y="33164"/>
                  <a:pt x="60945" y="34727"/>
                  <a:pt x="59035" y="34727"/>
                </a:cubicBezTo>
                <a:lnTo>
                  <a:pt x="52090" y="34727"/>
                </a:lnTo>
                <a:cubicBezTo>
                  <a:pt x="50180" y="34727"/>
                  <a:pt x="48617" y="33164"/>
                  <a:pt x="48617" y="31254"/>
                </a:cubicBezTo>
                <a:lnTo>
                  <a:pt x="48617" y="24309"/>
                </a:lnTo>
                <a:cubicBezTo>
                  <a:pt x="48617" y="22399"/>
                  <a:pt x="50180" y="20836"/>
                  <a:pt x="52090" y="20836"/>
                </a:cubicBezTo>
                <a:close/>
                <a:moveTo>
                  <a:pt x="20836" y="52090"/>
                </a:moveTo>
                <a:cubicBezTo>
                  <a:pt x="20836" y="50180"/>
                  <a:pt x="22399" y="48617"/>
                  <a:pt x="24309" y="48617"/>
                </a:cubicBezTo>
                <a:lnTo>
                  <a:pt x="31254" y="48617"/>
                </a:lnTo>
                <a:cubicBezTo>
                  <a:pt x="33164" y="48617"/>
                  <a:pt x="34727" y="50180"/>
                  <a:pt x="34727" y="52090"/>
                </a:cubicBezTo>
                <a:lnTo>
                  <a:pt x="34727" y="59035"/>
                </a:lnTo>
                <a:cubicBezTo>
                  <a:pt x="34727" y="60945"/>
                  <a:pt x="33164" y="62508"/>
                  <a:pt x="31254" y="62508"/>
                </a:cubicBezTo>
                <a:lnTo>
                  <a:pt x="24309" y="62508"/>
                </a:lnTo>
                <a:cubicBezTo>
                  <a:pt x="22399" y="62508"/>
                  <a:pt x="20836" y="60945"/>
                  <a:pt x="20836" y="59035"/>
                </a:cubicBezTo>
                <a:lnTo>
                  <a:pt x="20836" y="52090"/>
                </a:lnTo>
                <a:close/>
                <a:moveTo>
                  <a:pt x="52090" y="48617"/>
                </a:moveTo>
                <a:lnTo>
                  <a:pt x="59035" y="48617"/>
                </a:lnTo>
                <a:cubicBezTo>
                  <a:pt x="60945" y="48617"/>
                  <a:pt x="62508" y="50180"/>
                  <a:pt x="62508" y="52090"/>
                </a:cubicBezTo>
                <a:lnTo>
                  <a:pt x="62508" y="59035"/>
                </a:lnTo>
                <a:cubicBezTo>
                  <a:pt x="62508" y="60945"/>
                  <a:pt x="60945" y="62508"/>
                  <a:pt x="59035" y="62508"/>
                </a:cubicBezTo>
                <a:lnTo>
                  <a:pt x="52090" y="62508"/>
                </a:lnTo>
                <a:cubicBezTo>
                  <a:pt x="50180" y="62508"/>
                  <a:pt x="48617" y="60945"/>
                  <a:pt x="48617" y="59035"/>
                </a:cubicBezTo>
                <a:lnTo>
                  <a:pt x="48617" y="52090"/>
                </a:lnTo>
                <a:cubicBezTo>
                  <a:pt x="48617" y="50180"/>
                  <a:pt x="50180" y="48617"/>
                  <a:pt x="52090" y="48617"/>
                </a:cubicBezTo>
                <a:close/>
              </a:path>
            </a:pathLst>
          </a:custGeom>
          <a:solidFill>
            <a:srgbClr val="2B6CB0"/>
          </a:solidFill>
          <a:ln/>
        </p:spPr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486C2CE-139A-44AA-8F92-CC074AAFAB2C}"/>
              </a:ext>
            </a:extLst>
          </p:cNvPr>
          <p:cNvSpPr txBox="1"/>
          <p:nvPr/>
        </p:nvSpPr>
        <p:spPr>
          <a:xfrm>
            <a:off x="348531" y="3037306"/>
            <a:ext cx="5462537" cy="1785104"/>
          </a:xfrm>
          <a:prstGeom prst="rect">
            <a:avLst/>
          </a:prstGeom>
          <a:gradFill flip="none" rotWithShape="1">
            <a:gsLst>
              <a:gs pos="0">
                <a:srgbClr val="4299E1">
                  <a:alpha val="5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 w="12700">
            <a:solidFill>
              <a:srgbClr val="4299E1">
                <a:alpha val="10196"/>
              </a:srgbClr>
            </a:solidFill>
            <a:prstDash val="solid"/>
          </a:ln>
        </p:spPr>
        <p:txBody>
          <a:bodyPr wrap="square" rtlCol="0">
            <a:spAutoFit/>
          </a:bodyPr>
          <a:lstStyle>
            <a:defPPr>
              <a:defRPr lang="ru-KZ"/>
            </a:defPPr>
            <a:lvl1pPr algn="just">
              <a:defRPr sz="120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1100" dirty="0"/>
              <a:t>Утверждены решением Совета директоров Фонда от 24.12.2024 г.</a:t>
            </a:r>
          </a:p>
          <a:p>
            <a:r>
              <a:rPr lang="ru-RU" sz="1100" dirty="0"/>
              <a:t>протокол № 18:</a:t>
            </a:r>
          </a:p>
          <a:p>
            <a:pPr marL="357188" indent="-174625">
              <a:buFont typeface="Arial" panose="020B0604020202020204" pitchFamily="34" charset="0"/>
              <a:buChar char="•"/>
            </a:pPr>
            <a:r>
              <a:rPr lang="ru-RU" sz="1100" b="1" dirty="0"/>
              <a:t>Политика по управлению рисками </a:t>
            </a:r>
            <a:r>
              <a:rPr lang="ru-RU" sz="1100" dirty="0"/>
              <a:t>(СУР)</a:t>
            </a:r>
          </a:p>
          <a:p>
            <a:pPr marL="357188" indent="-174625">
              <a:buFont typeface="Arial" panose="020B0604020202020204" pitchFamily="34" charset="0"/>
              <a:buChar char="•"/>
            </a:pPr>
            <a:r>
              <a:rPr lang="ru-RU" sz="1100" b="1" dirty="0"/>
              <a:t>Правила системы управления рисками Фонда</a:t>
            </a:r>
            <a:endParaRPr lang="ru-RU" sz="1100" dirty="0"/>
          </a:p>
          <a:p>
            <a:pPr marL="357188" indent="-174625">
              <a:buFont typeface="Arial" panose="020B0604020202020204" pitchFamily="34" charset="0"/>
              <a:buChar char="•"/>
            </a:pPr>
            <a:r>
              <a:rPr lang="ru-RU" sz="1100" b="1" dirty="0"/>
              <a:t>Регистр рисков Фонда </a:t>
            </a:r>
            <a:r>
              <a:rPr lang="ru-RU" sz="1100" dirty="0"/>
              <a:t> </a:t>
            </a:r>
            <a:endParaRPr lang="en-US" sz="1100" dirty="0"/>
          </a:p>
          <a:p>
            <a:r>
              <a:rPr lang="ru-RU" sz="1100" dirty="0"/>
              <a:t>По каждому риску определены владельцы риска – структурные подразделения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1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100" dirty="0"/>
              <a:t>В 2025 году обновлены Политика СУР и Правила СУР, а также актуализированы Регистр и карта рисков </a:t>
            </a:r>
            <a:r>
              <a:rPr lang="ru-RU" sz="1100" i="1" dirty="0"/>
              <a:t>(решения Совета директоров №13 от 08.10.25 г. и №11 от 28.07.25 г.)</a:t>
            </a:r>
          </a:p>
        </p:txBody>
      </p:sp>
      <p:sp>
        <p:nvSpPr>
          <p:cNvPr id="30" name="Динамика численности пенсионеров">
            <a:extLst>
              <a:ext uri="{FF2B5EF4-FFF2-40B4-BE49-F238E27FC236}">
                <a16:creationId xmlns:a16="http://schemas.microsoft.com/office/drawing/2014/main" id="{E597E705-1B5B-460E-82F2-EA79381CA5CD}"/>
              </a:ext>
            </a:extLst>
          </p:cNvPr>
          <p:cNvSpPr/>
          <p:nvPr/>
        </p:nvSpPr>
        <p:spPr>
          <a:xfrm>
            <a:off x="284921" y="2677378"/>
            <a:ext cx="4371907" cy="298364"/>
          </a:xfrm>
          <a:prstGeom prst="roundRect">
            <a:avLst>
              <a:gd name="adj" fmla="val 29808"/>
            </a:avLst>
          </a:prstGeom>
          <a:noFill/>
          <a:ln w="12700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0282" tIns="40282" rIns="40282" bIns="40282" anchor="ctr"/>
          <a:lstStyle>
            <a:lvl1pPr>
              <a:defRPr sz="2500">
                <a:solidFill>
                  <a:srgbClr val="4F81BD"/>
                </a:solidFill>
                <a:latin typeface="Impact"/>
                <a:ea typeface="Impact"/>
                <a:cs typeface="Impact"/>
                <a:sym typeface="Impact"/>
              </a:defRPr>
            </a:lvl1pPr>
          </a:lstStyle>
          <a:p>
            <a:pPr marL="0" marR="0" lvl="0" indent="0" defTabSz="463258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1200" b="1" dirty="0">
                <a:solidFill>
                  <a:srgbClr val="1A355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ВНУТРЕННИЕ НОРМАТИВНЫЕ ДОКУМЕНТЫ </a:t>
            </a:r>
            <a:r>
              <a:rPr lang="kk-KZ" sz="1000" b="1" dirty="0">
                <a:solidFill>
                  <a:srgbClr val="1A355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 </a:t>
            </a:r>
            <a:r>
              <a:rPr lang="kk-KZ" sz="1200" b="1" dirty="0">
                <a:solidFill>
                  <a:srgbClr val="1A355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СУР</a:t>
            </a:r>
            <a:endParaRPr sz="1200" b="1" dirty="0">
              <a:solidFill>
                <a:srgbClr val="1A355D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Shape 47">
            <a:extLst>
              <a:ext uri="{FF2B5EF4-FFF2-40B4-BE49-F238E27FC236}">
                <a16:creationId xmlns:a16="http://schemas.microsoft.com/office/drawing/2014/main" id="{E9D06EAC-9859-4C6E-88E3-68EBAC51B1D5}"/>
              </a:ext>
            </a:extLst>
          </p:cNvPr>
          <p:cNvSpPr/>
          <p:nvPr/>
        </p:nvSpPr>
        <p:spPr>
          <a:xfrm>
            <a:off x="348531" y="5019474"/>
            <a:ext cx="5462537" cy="673351"/>
          </a:xfrm>
          <a:prstGeom prst="roundRect">
            <a:avLst>
              <a:gd name="adj" fmla="val 10959"/>
            </a:avLst>
          </a:prstGeom>
          <a:gradFill flip="none" rotWithShape="1">
            <a:gsLst>
              <a:gs pos="0">
                <a:srgbClr val="4299E1">
                  <a:alpha val="5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 w="12700">
            <a:solidFill>
              <a:srgbClr val="4299E1">
                <a:alpha val="10196"/>
              </a:srgbClr>
            </a:solidFill>
            <a:prstDash val="solid"/>
          </a:ln>
        </p:spPr>
      </p:sp>
      <p:sp>
        <p:nvSpPr>
          <p:cNvPr id="33" name="Shape 48">
            <a:extLst>
              <a:ext uri="{FF2B5EF4-FFF2-40B4-BE49-F238E27FC236}">
                <a16:creationId xmlns:a16="http://schemas.microsoft.com/office/drawing/2014/main" id="{E9D8450C-15D4-44A2-92B5-5EE932D7CF8F}"/>
              </a:ext>
            </a:extLst>
          </p:cNvPr>
          <p:cNvSpPr/>
          <p:nvPr/>
        </p:nvSpPr>
        <p:spPr>
          <a:xfrm>
            <a:off x="436967" y="5137455"/>
            <a:ext cx="178099" cy="169556"/>
          </a:xfrm>
          <a:custGeom>
            <a:avLst/>
            <a:gdLst/>
            <a:ahLst/>
            <a:cxnLst/>
            <a:rect l="l" t="t" r="r" b="b"/>
            <a:pathLst>
              <a:path w="112665" h="112665">
                <a:moveTo>
                  <a:pt x="56333" y="112665"/>
                </a:moveTo>
                <a:cubicBezTo>
                  <a:pt x="87424" y="112665"/>
                  <a:pt x="112665" y="87424"/>
                  <a:pt x="112665" y="56333"/>
                </a:cubicBezTo>
                <a:cubicBezTo>
                  <a:pt x="112665" y="25242"/>
                  <a:pt x="87424" y="0"/>
                  <a:pt x="56333" y="0"/>
                </a:cubicBezTo>
                <a:cubicBezTo>
                  <a:pt x="25242" y="0"/>
                  <a:pt x="0" y="25242"/>
                  <a:pt x="0" y="56333"/>
                </a:cubicBezTo>
                <a:cubicBezTo>
                  <a:pt x="0" y="87424"/>
                  <a:pt x="25242" y="112665"/>
                  <a:pt x="56333" y="112665"/>
                </a:cubicBezTo>
                <a:close/>
                <a:moveTo>
                  <a:pt x="49291" y="35208"/>
                </a:moveTo>
                <a:cubicBezTo>
                  <a:pt x="49291" y="31322"/>
                  <a:pt x="52446" y="28166"/>
                  <a:pt x="56333" y="28166"/>
                </a:cubicBezTo>
                <a:cubicBezTo>
                  <a:pt x="60219" y="28166"/>
                  <a:pt x="63374" y="31322"/>
                  <a:pt x="63374" y="35208"/>
                </a:cubicBezTo>
                <a:cubicBezTo>
                  <a:pt x="63374" y="39094"/>
                  <a:pt x="60219" y="42250"/>
                  <a:pt x="56333" y="42250"/>
                </a:cubicBezTo>
                <a:cubicBezTo>
                  <a:pt x="52446" y="42250"/>
                  <a:pt x="49291" y="39094"/>
                  <a:pt x="49291" y="35208"/>
                </a:cubicBezTo>
                <a:close/>
                <a:moveTo>
                  <a:pt x="47531" y="49291"/>
                </a:moveTo>
                <a:lnTo>
                  <a:pt x="58093" y="49291"/>
                </a:lnTo>
                <a:cubicBezTo>
                  <a:pt x="61020" y="49291"/>
                  <a:pt x="63374" y="51646"/>
                  <a:pt x="63374" y="54572"/>
                </a:cubicBezTo>
                <a:lnTo>
                  <a:pt x="63374" y="73937"/>
                </a:lnTo>
                <a:lnTo>
                  <a:pt x="65135" y="73937"/>
                </a:lnTo>
                <a:cubicBezTo>
                  <a:pt x="68061" y="73937"/>
                  <a:pt x="70416" y="76291"/>
                  <a:pt x="70416" y="79218"/>
                </a:cubicBezTo>
                <a:cubicBezTo>
                  <a:pt x="70416" y="82144"/>
                  <a:pt x="68061" y="84499"/>
                  <a:pt x="65135" y="84499"/>
                </a:cubicBezTo>
                <a:lnTo>
                  <a:pt x="47531" y="84499"/>
                </a:lnTo>
                <a:cubicBezTo>
                  <a:pt x="44604" y="84499"/>
                  <a:pt x="42250" y="82144"/>
                  <a:pt x="42250" y="79218"/>
                </a:cubicBezTo>
                <a:cubicBezTo>
                  <a:pt x="42250" y="76291"/>
                  <a:pt x="44604" y="73937"/>
                  <a:pt x="47531" y="73937"/>
                </a:cubicBezTo>
                <a:lnTo>
                  <a:pt x="52812" y="73937"/>
                </a:lnTo>
                <a:lnTo>
                  <a:pt x="52812" y="59853"/>
                </a:lnTo>
                <a:lnTo>
                  <a:pt x="47531" y="59853"/>
                </a:lnTo>
                <a:cubicBezTo>
                  <a:pt x="44604" y="59853"/>
                  <a:pt x="42250" y="57499"/>
                  <a:pt x="42250" y="54572"/>
                </a:cubicBezTo>
                <a:cubicBezTo>
                  <a:pt x="42250" y="51646"/>
                  <a:pt x="44604" y="49291"/>
                  <a:pt x="47531" y="49291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34" name="Text 49">
            <a:extLst>
              <a:ext uri="{FF2B5EF4-FFF2-40B4-BE49-F238E27FC236}">
                <a16:creationId xmlns:a16="http://schemas.microsoft.com/office/drawing/2014/main" id="{AE81C2FD-FEA8-488D-B194-23972CD34BFD}"/>
              </a:ext>
            </a:extLst>
          </p:cNvPr>
          <p:cNvSpPr/>
          <p:nvPr/>
        </p:nvSpPr>
        <p:spPr>
          <a:xfrm>
            <a:off x="673950" y="5142602"/>
            <a:ext cx="5050988" cy="5186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just"/>
            <a:r>
              <a:rPr lang="ru-RU" sz="105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Согласно Правилам СУР риск-менеджером обеспечивается формирование и представление ежеквартальных отчетов о функционировании системы управления рисками в ГФСС Совету директоров Фонда.</a:t>
            </a:r>
          </a:p>
          <a:p>
            <a:pPr>
              <a:lnSpc>
                <a:spcPct val="120000"/>
              </a:lnSpc>
            </a:pPr>
            <a:endParaRPr lang="ru-RU" sz="1050" dirty="0">
              <a:solidFill>
                <a:srgbClr val="2B6CB0"/>
              </a:solidFill>
              <a:latin typeface="Arial" panose="020B0604020202020204" pitchFamily="34" charset="0"/>
              <a:ea typeface="MiSans" pitchFamily="34" charset="-122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E4FAC79-96D7-4C8E-8924-7D9A5CC98F2E}"/>
              </a:ext>
            </a:extLst>
          </p:cNvPr>
          <p:cNvSpPr txBox="1"/>
          <p:nvPr/>
        </p:nvSpPr>
        <p:spPr>
          <a:xfrm>
            <a:off x="319746" y="1411377"/>
            <a:ext cx="5462537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составе организационной структуры Фонда в 2025 году функции по мониторингу, обеспечению и отслеживанию рисков, внедрению эффективной практики управления рисками и внутреннего контроля возложены на </a:t>
            </a:r>
            <a:r>
              <a:rPr lang="ru-RU" sz="12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Департамент рисков и инвестиционного управления с включением штатного работника по риск-менеджменту. </a:t>
            </a:r>
            <a:r>
              <a:rPr lang="ru-RU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2026 году отдельно создана </a:t>
            </a:r>
            <a:r>
              <a:rPr lang="ru-RU" sz="12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служба риск-менеджмента.  </a:t>
            </a:r>
            <a:endParaRPr lang="ru-KZ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6" name="Таблица 35">
            <a:extLst>
              <a:ext uri="{FF2B5EF4-FFF2-40B4-BE49-F238E27FC236}">
                <a16:creationId xmlns:a16="http://schemas.microsoft.com/office/drawing/2014/main" id="{E388CFD3-D14F-4043-8F63-B8B13A1E9F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229362"/>
              </p:ext>
            </p:extLst>
          </p:nvPr>
        </p:nvGraphicFramePr>
        <p:xfrm>
          <a:off x="5999557" y="1411377"/>
          <a:ext cx="5944793" cy="47076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85443">
                  <a:extLst>
                    <a:ext uri="{9D8B030D-6E8A-4147-A177-3AD203B41FA5}">
                      <a16:colId xmlns:a16="http://schemas.microsoft.com/office/drawing/2014/main" val="65254290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709418146"/>
                    </a:ext>
                  </a:extLst>
                </a:gridCol>
                <a:gridCol w="755650">
                  <a:extLst>
                    <a:ext uri="{9D8B030D-6E8A-4147-A177-3AD203B41FA5}">
                      <a16:colId xmlns:a16="http://schemas.microsoft.com/office/drawing/2014/main" val="3361647540"/>
                    </a:ext>
                  </a:extLst>
                </a:gridCol>
                <a:gridCol w="2146300">
                  <a:extLst>
                    <a:ext uri="{9D8B030D-6E8A-4147-A177-3AD203B41FA5}">
                      <a16:colId xmlns:a16="http://schemas.microsoft.com/office/drawing/2014/main" val="4058579034"/>
                    </a:ext>
                  </a:extLst>
                </a:gridCol>
              </a:tblGrid>
              <a:tr h="4598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Группа рисков</a:t>
                      </a:r>
                      <a:endParaRPr lang="ru-KZ" sz="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754" marR="3575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Риски</a:t>
                      </a:r>
                      <a:endParaRPr lang="ru-KZ" sz="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754" marR="35754" marT="0" marB="0" anchor="ctr"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Уровень риск-аппетита</a:t>
                      </a:r>
                      <a:endParaRPr lang="ru-KZ" sz="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754" marR="35754" marT="0" marB="0" anchor="ctr"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Пояснение</a:t>
                      </a:r>
                      <a:endParaRPr lang="ru-KZ" sz="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754" marR="35754" marT="0" marB="0" anchor="ctr"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9307736"/>
                  </a:ext>
                </a:extLst>
              </a:tr>
              <a:tr h="4364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Стратегические</a:t>
                      </a:r>
                      <a:endParaRPr lang="ru-KZ" sz="9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754" marR="35754" marT="0" marB="0" anchor="ctr"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Снижение финансовой устойчивости ГФСС</a:t>
                      </a:r>
                      <a:endParaRPr lang="ru-KZ" sz="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754" marR="35754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Низкий</a:t>
                      </a:r>
                      <a:endParaRPr lang="ru-KZ" sz="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754" marR="35754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Фонд не может допустить срыва стратегических задач, поскольку эти задачи имеют государственное значение</a:t>
                      </a:r>
                      <a:endParaRPr lang="ru-KZ" sz="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754" marR="35754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459448"/>
                  </a:ext>
                </a:extLst>
              </a:tr>
              <a:tr h="5651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Репутационные</a:t>
                      </a:r>
                      <a:endParaRPr lang="ru-KZ" sz="9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754" marR="35754" marT="0" marB="0" anchor="ctr"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177800" lvl="0" indent="-1778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Коррупционные нарушения</a:t>
                      </a:r>
                      <a:endParaRPr lang="ru-KZ" sz="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77800" lvl="0" indent="-1778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Утечка конфиденциальных данных </a:t>
                      </a:r>
                      <a:endParaRPr lang="ru-KZ" sz="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77800" lvl="0" indent="-1778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Формирование негативного имиджа</a:t>
                      </a:r>
                      <a:endParaRPr lang="ru-KZ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754" marR="35754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Средний</a:t>
                      </a:r>
                      <a:endParaRPr lang="ru-KZ" sz="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754" marR="35754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Ряд рисков (формирование негативного имиджа) Фондом принимается при  внесении изменений и дополнений в отраслевые НПА, в то же время Фонд не приемлет коррупционные проявления</a:t>
                      </a:r>
                      <a:endParaRPr lang="ru-KZ" sz="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754" marR="35754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8141169"/>
                  </a:ext>
                </a:extLst>
              </a:tr>
              <a:tr h="5765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Финансовые</a:t>
                      </a:r>
                      <a:endParaRPr lang="ru-KZ" sz="9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754" marR="35754" marT="0" marB="0" anchor="ctr"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177800" lvl="0" indent="-1778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Некачественное планирование бюджета</a:t>
                      </a:r>
                      <a:endParaRPr lang="ru-KZ" sz="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77800" lvl="0" indent="-1778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Некорректное отражение финансово-хозяйственной деятельности в </a:t>
                      </a:r>
                      <a:r>
                        <a:rPr lang="ru-RU" sz="8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бух.учете</a:t>
                      </a:r>
                      <a:r>
                        <a:rPr lang="ru-RU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 финансовой отчетности</a:t>
                      </a:r>
                      <a:endParaRPr lang="ru-KZ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754" marR="35754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Низкий</a:t>
                      </a:r>
                      <a:endParaRPr lang="ru-KZ" sz="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754" marR="35754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Фонд не может принимать финансовые риски, как и стратегический риск снижения финансовой устойчивости</a:t>
                      </a:r>
                      <a:endParaRPr lang="ru-KZ" sz="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754" marR="35754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654074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Правовые</a:t>
                      </a:r>
                      <a:endParaRPr lang="ru-KZ" sz="9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754" marR="35754" marT="0" marB="0" anchor="ctr"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Несоответствие внутренних документов ГФСС законодательству РК, коллизии и пробелы</a:t>
                      </a:r>
                      <a:endParaRPr lang="ru-KZ" sz="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754" marR="35754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Низкий</a:t>
                      </a:r>
                      <a:endParaRPr lang="ru-KZ" sz="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754" marR="35754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Фонд не приемлет несоответствие установленным законодательным и нормативным требованиям, поскольку нарушения могут привести к значительным последствиям </a:t>
                      </a:r>
                      <a:endParaRPr lang="ru-KZ" sz="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754" marR="35754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8819832"/>
                  </a:ext>
                </a:extLst>
              </a:tr>
              <a:tr h="19113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Операционные</a:t>
                      </a:r>
                      <a:endParaRPr lang="ru-KZ" sz="9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754" marR="35754" marT="0" marB="0" anchor="ctr"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177800" lvl="0" indent="-1778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Нарушение сроков возврата плательщикам излишне (ошибочно) уплаченных социальных отчислений, пени</a:t>
                      </a:r>
                      <a:endParaRPr lang="ru-KZ" sz="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77800" lvl="0" indent="-1778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Некачественное рассмотрение ЭМД</a:t>
                      </a:r>
                      <a:endParaRPr lang="ru-KZ" sz="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77800" lvl="0" indent="-1778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Сбои в функционировании информационных систем и ресурсов</a:t>
                      </a:r>
                      <a:endParaRPr lang="ru-KZ" sz="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77800" lvl="0" indent="-1778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Нарушение физической и технической безопасности</a:t>
                      </a:r>
                      <a:endParaRPr lang="ru-KZ" sz="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77800" lvl="0" indent="-1778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Несвоевременность госзакупок и поставок</a:t>
                      </a:r>
                      <a:endParaRPr lang="ru-KZ" sz="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77800" lvl="0" indent="-17780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Текучесть кадров, недостаточная квалификация персонала, снижение мотивации персонала</a:t>
                      </a:r>
                      <a:endParaRPr lang="ru-KZ" sz="8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5754" marR="35754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Высокий </a:t>
                      </a:r>
                      <a:endParaRPr lang="ru-KZ" sz="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754" marR="35754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Фонд имеет определенные ресурсы (время, человеческий капитал, бюджет на предотвращение и пр.) для того, чтобы реагировать на выявленные операционные риски.</a:t>
                      </a:r>
                      <a:endParaRPr lang="ru-KZ" sz="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Помимо снижения рисков собственными ресурсами разделяет и/или делегирует часть рисков (поставщики, соисполнители в поручениях МТСЗН и пр.)</a:t>
                      </a:r>
                      <a:endParaRPr lang="ru-KZ" sz="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754" marR="35754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6950955"/>
                  </a:ext>
                </a:extLst>
              </a:tr>
            </a:tbl>
          </a:graphicData>
        </a:graphic>
      </p:graphicFrame>
      <p:sp>
        <p:nvSpPr>
          <p:cNvPr id="37" name="Динамика численности пенсионеров">
            <a:extLst>
              <a:ext uri="{FF2B5EF4-FFF2-40B4-BE49-F238E27FC236}">
                <a16:creationId xmlns:a16="http://schemas.microsoft.com/office/drawing/2014/main" id="{640ECAD8-EFE6-4657-841A-AE1146AE277F}"/>
              </a:ext>
            </a:extLst>
          </p:cNvPr>
          <p:cNvSpPr/>
          <p:nvPr/>
        </p:nvSpPr>
        <p:spPr>
          <a:xfrm>
            <a:off x="5999557" y="1056092"/>
            <a:ext cx="3747066" cy="298364"/>
          </a:xfrm>
          <a:prstGeom prst="roundRect">
            <a:avLst>
              <a:gd name="adj" fmla="val 29808"/>
            </a:avLst>
          </a:prstGeom>
          <a:noFill/>
          <a:ln w="12700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0282" tIns="40282" rIns="40282" bIns="40282" anchor="ctr"/>
          <a:lstStyle>
            <a:lvl1pPr>
              <a:defRPr sz="2500">
                <a:solidFill>
                  <a:srgbClr val="4F81BD"/>
                </a:solidFill>
                <a:latin typeface="Impact"/>
                <a:ea typeface="Impact"/>
                <a:cs typeface="Impact"/>
                <a:sym typeface="Impact"/>
              </a:defRPr>
            </a:lvl1pPr>
          </a:lstStyle>
          <a:p>
            <a:pPr marL="0" marR="0" lvl="0" indent="0" defTabSz="463258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1200" b="1" dirty="0">
                <a:solidFill>
                  <a:srgbClr val="1A355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РИСК-АППЕТИТ ФОНДА</a:t>
            </a:r>
            <a:r>
              <a:rPr lang="kk-KZ" sz="1000" b="1" dirty="0">
                <a:solidFill>
                  <a:srgbClr val="1A355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в качественном выражении</a:t>
            </a:r>
            <a:endParaRPr sz="1200" b="1" dirty="0">
              <a:solidFill>
                <a:srgbClr val="1A355D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407313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91EC2A0D-7EA4-412F-AC8D-AF94D2BC832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9777390"/>
              </p:ext>
            </p:extLst>
          </p:nvPr>
        </p:nvGraphicFramePr>
        <p:xfrm>
          <a:off x="479108" y="1140082"/>
          <a:ext cx="3985515" cy="19272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Динамика численности пенсионеров">
            <a:extLst>
              <a:ext uri="{FF2B5EF4-FFF2-40B4-BE49-F238E27FC236}">
                <a16:creationId xmlns:a16="http://schemas.microsoft.com/office/drawing/2014/main" id="{98E7C72D-2E59-415B-B896-FC2465F1DB47}"/>
              </a:ext>
            </a:extLst>
          </p:cNvPr>
          <p:cNvSpPr/>
          <p:nvPr/>
        </p:nvSpPr>
        <p:spPr>
          <a:xfrm>
            <a:off x="390833" y="874362"/>
            <a:ext cx="3496062" cy="298364"/>
          </a:xfrm>
          <a:prstGeom prst="roundRect">
            <a:avLst>
              <a:gd name="adj" fmla="val 29808"/>
            </a:avLst>
          </a:prstGeom>
          <a:noFill/>
          <a:ln w="12700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0282" tIns="40282" rIns="40282" bIns="40282" anchor="ctr"/>
          <a:lstStyle>
            <a:lvl1pPr>
              <a:defRPr sz="2500">
                <a:solidFill>
                  <a:srgbClr val="4F81BD"/>
                </a:solidFill>
                <a:latin typeface="Impact"/>
                <a:ea typeface="Impact"/>
                <a:cs typeface="Impact"/>
                <a:sym typeface="Impact"/>
              </a:defRPr>
            </a:lvl1pPr>
          </a:lstStyle>
          <a:p>
            <a:pPr marL="0" marR="0" lvl="0" indent="0" defTabSz="463258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1200" dirty="0">
                <a:solidFill>
                  <a:srgbClr val="1A355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ДИНАМИКА РЕАЛИЗОВАВШИХСЯ РИСКОВ</a:t>
            </a:r>
            <a:endParaRPr sz="1200" dirty="0">
              <a:solidFill>
                <a:srgbClr val="1A355D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8EE237DD-0384-4C5F-A4FE-81F7C5304E8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04494884"/>
              </p:ext>
            </p:extLst>
          </p:nvPr>
        </p:nvGraphicFramePr>
        <p:xfrm>
          <a:off x="434566" y="3147954"/>
          <a:ext cx="4030057" cy="158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4" name="Динамика численности пенсионеров">
            <a:extLst>
              <a:ext uri="{FF2B5EF4-FFF2-40B4-BE49-F238E27FC236}">
                <a16:creationId xmlns:a16="http://schemas.microsoft.com/office/drawing/2014/main" id="{AB3A74DD-3CB9-4891-A42B-D6850C8B0791}"/>
              </a:ext>
            </a:extLst>
          </p:cNvPr>
          <p:cNvSpPr/>
          <p:nvPr/>
        </p:nvSpPr>
        <p:spPr>
          <a:xfrm>
            <a:off x="479108" y="3211250"/>
            <a:ext cx="3270324" cy="298364"/>
          </a:xfrm>
          <a:prstGeom prst="roundRect">
            <a:avLst>
              <a:gd name="adj" fmla="val 29808"/>
            </a:avLst>
          </a:prstGeom>
          <a:noFill/>
          <a:ln w="12700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0282" tIns="40282" rIns="40282" bIns="40282" anchor="ctr"/>
          <a:lstStyle>
            <a:lvl1pPr>
              <a:defRPr sz="2500">
                <a:solidFill>
                  <a:srgbClr val="4F81BD"/>
                </a:solidFill>
                <a:latin typeface="Impact"/>
                <a:ea typeface="Impact"/>
                <a:cs typeface="Impact"/>
                <a:sym typeface="Impact"/>
              </a:defRPr>
            </a:lvl1pPr>
          </a:lstStyle>
          <a:p>
            <a:pPr marL="0" marR="0" lvl="0" indent="0" defTabSz="463258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1200" dirty="0">
                <a:solidFill>
                  <a:srgbClr val="1A355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ОБЩАЯ ОЦЕНКА УРОВНЯ РИСКОВ</a:t>
            </a:r>
            <a:endParaRPr sz="1200" dirty="0">
              <a:solidFill>
                <a:srgbClr val="1A355D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Picture 2" descr="ERM_consultancy_logo.jpg (512×195)">
            <a:extLst>
              <a:ext uri="{FF2B5EF4-FFF2-40B4-BE49-F238E27FC236}">
                <a16:creationId xmlns:a16="http://schemas.microsoft.com/office/drawing/2014/main" id="{4AC5FE71-365A-783B-1E4C-03BC86257C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7339" y="176224"/>
            <a:ext cx="1408820" cy="536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hape 0">
            <a:extLst>
              <a:ext uri="{FF2B5EF4-FFF2-40B4-BE49-F238E27FC236}">
                <a16:creationId xmlns:a16="http://schemas.microsoft.com/office/drawing/2014/main" id="{A9A81799-C4E6-7718-E30E-CC7922D440D2}"/>
              </a:ext>
            </a:extLst>
          </p:cNvPr>
          <p:cNvSpPr/>
          <p:nvPr/>
        </p:nvSpPr>
        <p:spPr>
          <a:xfrm>
            <a:off x="437942" y="372467"/>
            <a:ext cx="386281" cy="386281"/>
          </a:xfrm>
          <a:prstGeom prst="roundRect">
            <a:avLst>
              <a:gd name="adj" fmla="val 25000"/>
            </a:avLst>
          </a:prstGeom>
          <a:gradFill flip="none" rotWithShape="1">
            <a:gsLst>
              <a:gs pos="0">
                <a:srgbClr val="1A365D"/>
              </a:gs>
              <a:gs pos="100000">
                <a:srgbClr val="2B6CB0"/>
              </a:gs>
            </a:gsLst>
            <a:lin ang="2700000" scaled="1"/>
          </a:gradFill>
          <a:ln/>
          <a:effectLst>
            <a:outerShdw blurRad="120713" dist="80475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16" name="Shape 1">
            <a:extLst>
              <a:ext uri="{FF2B5EF4-FFF2-40B4-BE49-F238E27FC236}">
                <a16:creationId xmlns:a16="http://schemas.microsoft.com/office/drawing/2014/main" id="{52A83C69-F4C6-4689-74A0-DCD67BDAC2CD}"/>
              </a:ext>
            </a:extLst>
          </p:cNvPr>
          <p:cNvSpPr/>
          <p:nvPr/>
        </p:nvSpPr>
        <p:spPr>
          <a:xfrm>
            <a:off x="547352" y="473533"/>
            <a:ext cx="160950" cy="160950"/>
          </a:xfrm>
          <a:custGeom>
            <a:avLst/>
            <a:gdLst/>
            <a:ahLst/>
            <a:cxnLst/>
            <a:rect l="l" t="t" r="r" b="b"/>
            <a:pathLst>
              <a:path w="160950" h="160950">
                <a:moveTo>
                  <a:pt x="80475" y="0"/>
                </a:moveTo>
                <a:cubicBezTo>
                  <a:pt x="85096" y="0"/>
                  <a:pt x="89340" y="2546"/>
                  <a:pt x="91541" y="6601"/>
                </a:cubicBezTo>
                <a:lnTo>
                  <a:pt x="159442" y="132344"/>
                </a:lnTo>
                <a:cubicBezTo>
                  <a:pt x="161548" y="136242"/>
                  <a:pt x="161453" y="140957"/>
                  <a:pt x="159190" y="144761"/>
                </a:cubicBezTo>
                <a:cubicBezTo>
                  <a:pt x="156927" y="148565"/>
                  <a:pt x="152809" y="150891"/>
                  <a:pt x="148376" y="150891"/>
                </a:cubicBezTo>
                <a:lnTo>
                  <a:pt x="12574" y="150891"/>
                </a:lnTo>
                <a:cubicBezTo>
                  <a:pt x="8142" y="150891"/>
                  <a:pt x="4055" y="148565"/>
                  <a:pt x="1760" y="144761"/>
                </a:cubicBezTo>
                <a:cubicBezTo>
                  <a:pt x="-534" y="140957"/>
                  <a:pt x="-597" y="136242"/>
                  <a:pt x="1509" y="132344"/>
                </a:cubicBezTo>
                <a:lnTo>
                  <a:pt x="69410" y="6601"/>
                </a:lnTo>
                <a:cubicBezTo>
                  <a:pt x="71610" y="2546"/>
                  <a:pt x="75854" y="0"/>
                  <a:pt x="80475" y="0"/>
                </a:cubicBezTo>
                <a:close/>
                <a:moveTo>
                  <a:pt x="80475" y="52812"/>
                </a:moveTo>
                <a:cubicBezTo>
                  <a:pt x="76294" y="52812"/>
                  <a:pt x="72931" y="56175"/>
                  <a:pt x="72931" y="60356"/>
                </a:cubicBezTo>
                <a:lnTo>
                  <a:pt x="72931" y="95564"/>
                </a:lnTo>
                <a:cubicBezTo>
                  <a:pt x="72931" y="99745"/>
                  <a:pt x="76294" y="103109"/>
                  <a:pt x="80475" y="103109"/>
                </a:cubicBezTo>
                <a:cubicBezTo>
                  <a:pt x="84656" y="103109"/>
                  <a:pt x="88020" y="99745"/>
                  <a:pt x="88020" y="95564"/>
                </a:cubicBezTo>
                <a:lnTo>
                  <a:pt x="88020" y="60356"/>
                </a:lnTo>
                <a:cubicBezTo>
                  <a:pt x="88020" y="56175"/>
                  <a:pt x="84656" y="52812"/>
                  <a:pt x="80475" y="52812"/>
                </a:cubicBezTo>
                <a:close/>
                <a:moveTo>
                  <a:pt x="88869" y="120713"/>
                </a:moveTo>
                <a:cubicBezTo>
                  <a:pt x="89059" y="117597"/>
                  <a:pt x="87506" y="114633"/>
                  <a:pt x="84835" y="113018"/>
                </a:cubicBezTo>
                <a:cubicBezTo>
                  <a:pt x="82164" y="111402"/>
                  <a:pt x="78818" y="111402"/>
                  <a:pt x="76147" y="113018"/>
                </a:cubicBezTo>
                <a:cubicBezTo>
                  <a:pt x="73476" y="114633"/>
                  <a:pt x="71922" y="117597"/>
                  <a:pt x="72113" y="120713"/>
                </a:cubicBezTo>
                <a:cubicBezTo>
                  <a:pt x="71922" y="123828"/>
                  <a:pt x="73476" y="126792"/>
                  <a:pt x="76147" y="128408"/>
                </a:cubicBezTo>
                <a:cubicBezTo>
                  <a:pt x="78818" y="130023"/>
                  <a:pt x="82164" y="130023"/>
                  <a:pt x="84835" y="128408"/>
                </a:cubicBezTo>
                <a:cubicBezTo>
                  <a:pt x="87506" y="126792"/>
                  <a:pt x="89059" y="123828"/>
                  <a:pt x="88869" y="120713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9" name="Shape 4">
            <a:extLst>
              <a:ext uri="{FF2B5EF4-FFF2-40B4-BE49-F238E27FC236}">
                <a16:creationId xmlns:a16="http://schemas.microsoft.com/office/drawing/2014/main" id="{D9452D33-509B-F6BE-B4E8-7C787C0BB6EE}"/>
              </a:ext>
            </a:extLst>
          </p:cNvPr>
          <p:cNvSpPr/>
          <p:nvPr/>
        </p:nvSpPr>
        <p:spPr>
          <a:xfrm>
            <a:off x="316641" y="828646"/>
            <a:ext cx="772562" cy="3219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4299E1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20" name="Shape 47">
            <a:extLst>
              <a:ext uri="{FF2B5EF4-FFF2-40B4-BE49-F238E27FC236}">
                <a16:creationId xmlns:a16="http://schemas.microsoft.com/office/drawing/2014/main" id="{C34F28DF-2CEC-F800-B59F-7E2AD6C76BD8}"/>
              </a:ext>
            </a:extLst>
          </p:cNvPr>
          <p:cNvSpPr/>
          <p:nvPr/>
        </p:nvSpPr>
        <p:spPr>
          <a:xfrm>
            <a:off x="375014" y="4995674"/>
            <a:ext cx="4089609" cy="1450123"/>
          </a:xfrm>
          <a:prstGeom prst="roundRect">
            <a:avLst>
              <a:gd name="adj" fmla="val 10959"/>
            </a:avLst>
          </a:prstGeom>
          <a:gradFill flip="none" rotWithShape="1">
            <a:gsLst>
              <a:gs pos="0">
                <a:srgbClr val="4299E1">
                  <a:alpha val="5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 w="12700">
            <a:solidFill>
              <a:srgbClr val="4299E1">
                <a:alpha val="10196"/>
              </a:srgbClr>
            </a:solidFill>
            <a:prstDash val="solid"/>
          </a:ln>
        </p:spPr>
      </p:sp>
      <p:sp>
        <p:nvSpPr>
          <p:cNvPr id="22" name="Text 49">
            <a:extLst>
              <a:ext uri="{FF2B5EF4-FFF2-40B4-BE49-F238E27FC236}">
                <a16:creationId xmlns:a16="http://schemas.microsoft.com/office/drawing/2014/main" id="{C5D75988-AAC3-362D-E326-E24971AAAF9D}"/>
              </a:ext>
            </a:extLst>
          </p:cNvPr>
          <p:cNvSpPr/>
          <p:nvPr/>
        </p:nvSpPr>
        <p:spPr>
          <a:xfrm>
            <a:off x="804752" y="5496757"/>
            <a:ext cx="3576749" cy="5874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just"/>
            <a:r>
              <a:rPr lang="ru-RU" sz="11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В количественном выражении продолжилось снижение фактов реализации рисков за счет предпринятых действий владельцами рисков. </a:t>
            </a:r>
          </a:p>
          <a:p>
            <a:pPr algn="just"/>
            <a:r>
              <a:rPr lang="ru-RU" sz="11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На начало отчетного периода общая оценка уровня рисков по шкале 1-25 карты оценивалась на уровне </a:t>
            </a:r>
            <a:r>
              <a:rPr lang="ru-RU" sz="1100" b="1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11,9</a:t>
            </a:r>
            <a:r>
              <a:rPr lang="ru-RU" sz="11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 (вероятность=3,5; влияние=3,4), на конец периода – на уровне </a:t>
            </a:r>
            <a:r>
              <a:rPr lang="ru-RU" sz="1100" b="1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11,16</a:t>
            </a:r>
            <a:r>
              <a:rPr lang="ru-RU" sz="11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 (вероятность=3,1; влияние=3,6)</a:t>
            </a:r>
          </a:p>
          <a:p>
            <a:endParaRPr lang="ru-RU" sz="1100" dirty="0">
              <a:solidFill>
                <a:srgbClr val="2B6CB0"/>
              </a:solidFill>
              <a:latin typeface="Arial" panose="020B0604020202020204" pitchFamily="34" charset="0"/>
              <a:ea typeface="MiSans" pitchFamily="34" charset="-122"/>
              <a:cs typeface="Arial" panose="020B0604020202020204" pitchFamily="34" charset="0"/>
            </a:endParaRPr>
          </a:p>
        </p:txBody>
      </p:sp>
      <p:sp>
        <p:nvSpPr>
          <p:cNvPr id="21" name="Shape 48">
            <a:extLst>
              <a:ext uri="{FF2B5EF4-FFF2-40B4-BE49-F238E27FC236}">
                <a16:creationId xmlns:a16="http://schemas.microsoft.com/office/drawing/2014/main" id="{0B34A64E-095B-66DA-1FC3-A6E25FC939E5}"/>
              </a:ext>
            </a:extLst>
          </p:cNvPr>
          <p:cNvSpPr/>
          <p:nvPr/>
        </p:nvSpPr>
        <p:spPr>
          <a:xfrm>
            <a:off x="456982" y="5192853"/>
            <a:ext cx="277068" cy="277068"/>
          </a:xfrm>
          <a:custGeom>
            <a:avLst/>
            <a:gdLst/>
            <a:ahLst/>
            <a:cxnLst/>
            <a:rect l="l" t="t" r="r" b="b"/>
            <a:pathLst>
              <a:path w="112665" h="112665">
                <a:moveTo>
                  <a:pt x="56333" y="112665"/>
                </a:moveTo>
                <a:cubicBezTo>
                  <a:pt x="87424" y="112665"/>
                  <a:pt x="112665" y="87424"/>
                  <a:pt x="112665" y="56333"/>
                </a:cubicBezTo>
                <a:cubicBezTo>
                  <a:pt x="112665" y="25242"/>
                  <a:pt x="87424" y="0"/>
                  <a:pt x="56333" y="0"/>
                </a:cubicBezTo>
                <a:cubicBezTo>
                  <a:pt x="25242" y="0"/>
                  <a:pt x="0" y="25242"/>
                  <a:pt x="0" y="56333"/>
                </a:cubicBezTo>
                <a:cubicBezTo>
                  <a:pt x="0" y="87424"/>
                  <a:pt x="25242" y="112665"/>
                  <a:pt x="56333" y="112665"/>
                </a:cubicBezTo>
                <a:close/>
                <a:moveTo>
                  <a:pt x="49291" y="35208"/>
                </a:moveTo>
                <a:cubicBezTo>
                  <a:pt x="49291" y="31322"/>
                  <a:pt x="52446" y="28166"/>
                  <a:pt x="56333" y="28166"/>
                </a:cubicBezTo>
                <a:cubicBezTo>
                  <a:pt x="60219" y="28166"/>
                  <a:pt x="63374" y="31322"/>
                  <a:pt x="63374" y="35208"/>
                </a:cubicBezTo>
                <a:cubicBezTo>
                  <a:pt x="63374" y="39094"/>
                  <a:pt x="60219" y="42250"/>
                  <a:pt x="56333" y="42250"/>
                </a:cubicBezTo>
                <a:cubicBezTo>
                  <a:pt x="52446" y="42250"/>
                  <a:pt x="49291" y="39094"/>
                  <a:pt x="49291" y="35208"/>
                </a:cubicBezTo>
                <a:close/>
                <a:moveTo>
                  <a:pt x="47531" y="49291"/>
                </a:moveTo>
                <a:lnTo>
                  <a:pt x="58093" y="49291"/>
                </a:lnTo>
                <a:cubicBezTo>
                  <a:pt x="61020" y="49291"/>
                  <a:pt x="63374" y="51646"/>
                  <a:pt x="63374" y="54572"/>
                </a:cubicBezTo>
                <a:lnTo>
                  <a:pt x="63374" y="73937"/>
                </a:lnTo>
                <a:lnTo>
                  <a:pt x="65135" y="73937"/>
                </a:lnTo>
                <a:cubicBezTo>
                  <a:pt x="68061" y="73937"/>
                  <a:pt x="70416" y="76291"/>
                  <a:pt x="70416" y="79218"/>
                </a:cubicBezTo>
                <a:cubicBezTo>
                  <a:pt x="70416" y="82144"/>
                  <a:pt x="68061" y="84499"/>
                  <a:pt x="65135" y="84499"/>
                </a:cubicBezTo>
                <a:lnTo>
                  <a:pt x="47531" y="84499"/>
                </a:lnTo>
                <a:cubicBezTo>
                  <a:pt x="44604" y="84499"/>
                  <a:pt x="42250" y="82144"/>
                  <a:pt x="42250" y="79218"/>
                </a:cubicBezTo>
                <a:cubicBezTo>
                  <a:pt x="42250" y="76291"/>
                  <a:pt x="44604" y="73937"/>
                  <a:pt x="47531" y="73937"/>
                </a:cubicBezTo>
                <a:lnTo>
                  <a:pt x="52812" y="73937"/>
                </a:lnTo>
                <a:lnTo>
                  <a:pt x="52812" y="59853"/>
                </a:lnTo>
                <a:lnTo>
                  <a:pt x="47531" y="59853"/>
                </a:lnTo>
                <a:cubicBezTo>
                  <a:pt x="44604" y="59853"/>
                  <a:pt x="42250" y="57499"/>
                  <a:pt x="42250" y="54572"/>
                </a:cubicBezTo>
                <a:cubicBezTo>
                  <a:pt x="42250" y="51646"/>
                  <a:pt x="44604" y="49291"/>
                  <a:pt x="47531" y="49291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23" name="Text 54">
            <a:extLst>
              <a:ext uri="{FF2B5EF4-FFF2-40B4-BE49-F238E27FC236}">
                <a16:creationId xmlns:a16="http://schemas.microsoft.com/office/drawing/2014/main" id="{E15FE234-2F75-D155-64CC-0E7E10FBF89F}"/>
              </a:ext>
            </a:extLst>
          </p:cNvPr>
          <p:cNvSpPr/>
          <p:nvPr/>
        </p:nvSpPr>
        <p:spPr>
          <a:xfrm>
            <a:off x="11666120" y="6540916"/>
            <a:ext cx="220006" cy="1833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2">
            <a:extLst>
              <a:ext uri="{FF2B5EF4-FFF2-40B4-BE49-F238E27FC236}">
                <a16:creationId xmlns:a16="http://schemas.microsoft.com/office/drawing/2014/main" id="{1B592707-FCF5-42A4-81F4-3E603FBBAC10}"/>
              </a:ext>
            </a:extLst>
          </p:cNvPr>
          <p:cNvSpPr/>
          <p:nvPr/>
        </p:nvSpPr>
        <p:spPr>
          <a:xfrm>
            <a:off x="316641" y="124644"/>
            <a:ext cx="109632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b="1" kern="0" spc="53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РАЗДЕЛ 0</a:t>
            </a:r>
            <a:r>
              <a:rPr lang="ru-RU" sz="1000" b="1" kern="0" spc="53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4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Shape 45">
            <a:extLst>
              <a:ext uri="{FF2B5EF4-FFF2-40B4-BE49-F238E27FC236}">
                <a16:creationId xmlns:a16="http://schemas.microsoft.com/office/drawing/2014/main" id="{A1DAAAE8-2887-4968-8E0A-96206B240443}"/>
              </a:ext>
            </a:extLst>
          </p:cNvPr>
          <p:cNvSpPr/>
          <p:nvPr/>
        </p:nvSpPr>
        <p:spPr>
          <a:xfrm>
            <a:off x="597739" y="6543789"/>
            <a:ext cx="105183" cy="111125"/>
          </a:xfrm>
          <a:custGeom>
            <a:avLst/>
            <a:gdLst/>
            <a:ahLst/>
            <a:cxnLst/>
            <a:rect l="l" t="t" r="r" b="b"/>
            <a:pathLst>
              <a:path w="83344" h="111125">
                <a:moveTo>
                  <a:pt x="13891" y="0"/>
                </a:moveTo>
                <a:cubicBezTo>
                  <a:pt x="6229" y="0"/>
                  <a:pt x="0" y="6229"/>
                  <a:pt x="0" y="13891"/>
                </a:cubicBezTo>
                <a:lnTo>
                  <a:pt x="0" y="97234"/>
                </a:lnTo>
                <a:cubicBezTo>
                  <a:pt x="0" y="104896"/>
                  <a:pt x="6229" y="111125"/>
                  <a:pt x="13891" y="111125"/>
                </a:cubicBezTo>
                <a:lnTo>
                  <a:pt x="69453" y="111125"/>
                </a:lnTo>
                <a:cubicBezTo>
                  <a:pt x="77115" y="111125"/>
                  <a:pt x="83344" y="104896"/>
                  <a:pt x="83344" y="97234"/>
                </a:cubicBezTo>
                <a:lnTo>
                  <a:pt x="83344" y="13891"/>
                </a:lnTo>
                <a:cubicBezTo>
                  <a:pt x="83344" y="6229"/>
                  <a:pt x="77115" y="0"/>
                  <a:pt x="69453" y="0"/>
                </a:cubicBezTo>
                <a:lnTo>
                  <a:pt x="13891" y="0"/>
                </a:lnTo>
                <a:close/>
                <a:moveTo>
                  <a:pt x="38199" y="76398"/>
                </a:moveTo>
                <a:lnTo>
                  <a:pt x="45145" y="76398"/>
                </a:lnTo>
                <a:cubicBezTo>
                  <a:pt x="48986" y="76398"/>
                  <a:pt x="52090" y="79502"/>
                  <a:pt x="52090" y="83344"/>
                </a:cubicBezTo>
                <a:lnTo>
                  <a:pt x="52090" y="100707"/>
                </a:lnTo>
                <a:lnTo>
                  <a:pt x="31254" y="100707"/>
                </a:lnTo>
                <a:lnTo>
                  <a:pt x="31254" y="83344"/>
                </a:lnTo>
                <a:cubicBezTo>
                  <a:pt x="31254" y="79502"/>
                  <a:pt x="34358" y="76398"/>
                  <a:pt x="38199" y="76398"/>
                </a:cubicBezTo>
                <a:close/>
                <a:moveTo>
                  <a:pt x="20836" y="24309"/>
                </a:moveTo>
                <a:cubicBezTo>
                  <a:pt x="20836" y="22399"/>
                  <a:pt x="22399" y="20836"/>
                  <a:pt x="24309" y="20836"/>
                </a:cubicBezTo>
                <a:lnTo>
                  <a:pt x="31254" y="20836"/>
                </a:lnTo>
                <a:cubicBezTo>
                  <a:pt x="33164" y="20836"/>
                  <a:pt x="34727" y="22399"/>
                  <a:pt x="34727" y="24309"/>
                </a:cubicBezTo>
                <a:lnTo>
                  <a:pt x="34727" y="31254"/>
                </a:lnTo>
                <a:cubicBezTo>
                  <a:pt x="34727" y="33164"/>
                  <a:pt x="33164" y="34727"/>
                  <a:pt x="31254" y="34727"/>
                </a:cubicBezTo>
                <a:lnTo>
                  <a:pt x="24309" y="34727"/>
                </a:lnTo>
                <a:cubicBezTo>
                  <a:pt x="22399" y="34727"/>
                  <a:pt x="20836" y="33164"/>
                  <a:pt x="20836" y="31254"/>
                </a:cubicBezTo>
                <a:lnTo>
                  <a:pt x="20836" y="24309"/>
                </a:lnTo>
                <a:close/>
                <a:moveTo>
                  <a:pt x="52090" y="20836"/>
                </a:moveTo>
                <a:lnTo>
                  <a:pt x="59035" y="20836"/>
                </a:lnTo>
                <a:cubicBezTo>
                  <a:pt x="60945" y="20836"/>
                  <a:pt x="62508" y="22399"/>
                  <a:pt x="62508" y="24309"/>
                </a:cubicBezTo>
                <a:lnTo>
                  <a:pt x="62508" y="31254"/>
                </a:lnTo>
                <a:cubicBezTo>
                  <a:pt x="62508" y="33164"/>
                  <a:pt x="60945" y="34727"/>
                  <a:pt x="59035" y="34727"/>
                </a:cubicBezTo>
                <a:lnTo>
                  <a:pt x="52090" y="34727"/>
                </a:lnTo>
                <a:cubicBezTo>
                  <a:pt x="50180" y="34727"/>
                  <a:pt x="48617" y="33164"/>
                  <a:pt x="48617" y="31254"/>
                </a:cubicBezTo>
                <a:lnTo>
                  <a:pt x="48617" y="24309"/>
                </a:lnTo>
                <a:cubicBezTo>
                  <a:pt x="48617" y="22399"/>
                  <a:pt x="50180" y="20836"/>
                  <a:pt x="52090" y="20836"/>
                </a:cubicBezTo>
                <a:close/>
                <a:moveTo>
                  <a:pt x="20836" y="52090"/>
                </a:moveTo>
                <a:cubicBezTo>
                  <a:pt x="20836" y="50180"/>
                  <a:pt x="22399" y="48617"/>
                  <a:pt x="24309" y="48617"/>
                </a:cubicBezTo>
                <a:lnTo>
                  <a:pt x="31254" y="48617"/>
                </a:lnTo>
                <a:cubicBezTo>
                  <a:pt x="33164" y="48617"/>
                  <a:pt x="34727" y="50180"/>
                  <a:pt x="34727" y="52090"/>
                </a:cubicBezTo>
                <a:lnTo>
                  <a:pt x="34727" y="59035"/>
                </a:lnTo>
                <a:cubicBezTo>
                  <a:pt x="34727" y="60945"/>
                  <a:pt x="33164" y="62508"/>
                  <a:pt x="31254" y="62508"/>
                </a:cubicBezTo>
                <a:lnTo>
                  <a:pt x="24309" y="62508"/>
                </a:lnTo>
                <a:cubicBezTo>
                  <a:pt x="22399" y="62508"/>
                  <a:pt x="20836" y="60945"/>
                  <a:pt x="20836" y="59035"/>
                </a:cubicBezTo>
                <a:lnTo>
                  <a:pt x="20836" y="52090"/>
                </a:lnTo>
                <a:close/>
                <a:moveTo>
                  <a:pt x="52090" y="48617"/>
                </a:moveTo>
                <a:lnTo>
                  <a:pt x="59035" y="48617"/>
                </a:lnTo>
                <a:cubicBezTo>
                  <a:pt x="60945" y="48617"/>
                  <a:pt x="62508" y="50180"/>
                  <a:pt x="62508" y="52090"/>
                </a:cubicBezTo>
                <a:lnTo>
                  <a:pt x="62508" y="59035"/>
                </a:lnTo>
                <a:cubicBezTo>
                  <a:pt x="62508" y="60945"/>
                  <a:pt x="60945" y="62508"/>
                  <a:pt x="59035" y="62508"/>
                </a:cubicBezTo>
                <a:lnTo>
                  <a:pt x="52090" y="62508"/>
                </a:lnTo>
                <a:cubicBezTo>
                  <a:pt x="50180" y="62508"/>
                  <a:pt x="48617" y="60945"/>
                  <a:pt x="48617" y="59035"/>
                </a:cubicBezTo>
                <a:lnTo>
                  <a:pt x="48617" y="52090"/>
                </a:lnTo>
                <a:cubicBezTo>
                  <a:pt x="48617" y="50180"/>
                  <a:pt x="50180" y="48617"/>
                  <a:pt x="52090" y="48617"/>
                </a:cubicBezTo>
                <a:close/>
              </a:path>
            </a:pathLst>
          </a:custGeom>
          <a:solidFill>
            <a:srgbClr val="2B6CB0"/>
          </a:solidFill>
          <a:ln/>
        </p:spPr>
      </p:sp>
      <p:sp>
        <p:nvSpPr>
          <p:cNvPr id="25" name="Text 46">
            <a:extLst>
              <a:ext uri="{FF2B5EF4-FFF2-40B4-BE49-F238E27FC236}">
                <a16:creationId xmlns:a16="http://schemas.microsoft.com/office/drawing/2014/main" id="{FE7102AF-8829-4B9F-9C27-FD261ABFF3C4}"/>
              </a:ext>
            </a:extLst>
          </p:cNvPr>
          <p:cNvSpPr/>
          <p:nvPr/>
        </p:nvSpPr>
        <p:spPr>
          <a:xfrm>
            <a:off x="747099" y="6445797"/>
            <a:ext cx="981033" cy="3127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АО «ГФСС»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Shape 20">
            <a:extLst>
              <a:ext uri="{FF2B5EF4-FFF2-40B4-BE49-F238E27FC236}">
                <a16:creationId xmlns:a16="http://schemas.microsoft.com/office/drawing/2014/main" id="{E97838F8-A65F-4792-8A61-9682077B896E}"/>
              </a:ext>
            </a:extLst>
          </p:cNvPr>
          <p:cNvSpPr/>
          <p:nvPr/>
        </p:nvSpPr>
        <p:spPr>
          <a:xfrm>
            <a:off x="4706937" y="1140973"/>
            <a:ext cx="7005955" cy="2501164"/>
          </a:xfrm>
          <a:prstGeom prst="roundRect">
            <a:avLst>
              <a:gd name="adj" fmla="val 3774"/>
            </a:avLst>
          </a:prstGeom>
          <a:solidFill>
            <a:srgbClr val="FFFFFF"/>
          </a:solidFill>
          <a:ln/>
          <a:effectLst>
            <a:outerShdw blurRad="48285" dist="3219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28" name="Shape 21">
            <a:extLst>
              <a:ext uri="{FF2B5EF4-FFF2-40B4-BE49-F238E27FC236}">
                <a16:creationId xmlns:a16="http://schemas.microsoft.com/office/drawing/2014/main" id="{541C712F-351E-4A96-9AAE-B0B4ED88BA63}"/>
              </a:ext>
            </a:extLst>
          </p:cNvPr>
          <p:cNvSpPr/>
          <p:nvPr/>
        </p:nvSpPr>
        <p:spPr>
          <a:xfrm>
            <a:off x="4741741" y="949741"/>
            <a:ext cx="160950" cy="160950"/>
          </a:xfrm>
          <a:custGeom>
            <a:avLst/>
            <a:gdLst/>
            <a:ahLst/>
            <a:cxnLst/>
            <a:rect l="l" t="t" r="r" b="b"/>
            <a:pathLst>
              <a:path w="160950" h="160950">
                <a:moveTo>
                  <a:pt x="20119" y="20119"/>
                </a:moveTo>
                <a:cubicBezTo>
                  <a:pt x="20119" y="14555"/>
                  <a:pt x="15624" y="10059"/>
                  <a:pt x="10059" y="10059"/>
                </a:cubicBezTo>
                <a:cubicBezTo>
                  <a:pt x="4495" y="10059"/>
                  <a:pt x="0" y="14555"/>
                  <a:pt x="0" y="20119"/>
                </a:cubicBezTo>
                <a:lnTo>
                  <a:pt x="0" y="125743"/>
                </a:lnTo>
                <a:cubicBezTo>
                  <a:pt x="0" y="139637"/>
                  <a:pt x="11254" y="150891"/>
                  <a:pt x="25149" y="150891"/>
                </a:cubicBezTo>
                <a:lnTo>
                  <a:pt x="150891" y="150891"/>
                </a:lnTo>
                <a:cubicBezTo>
                  <a:pt x="156455" y="150891"/>
                  <a:pt x="160950" y="146396"/>
                  <a:pt x="160950" y="140832"/>
                </a:cubicBezTo>
                <a:cubicBezTo>
                  <a:pt x="160950" y="135268"/>
                  <a:pt x="156455" y="130772"/>
                  <a:pt x="150891" y="130772"/>
                </a:cubicBezTo>
                <a:lnTo>
                  <a:pt x="25149" y="130772"/>
                </a:lnTo>
                <a:cubicBezTo>
                  <a:pt x="22382" y="130772"/>
                  <a:pt x="20119" y="128509"/>
                  <a:pt x="20119" y="125743"/>
                </a:cubicBezTo>
                <a:lnTo>
                  <a:pt x="20119" y="20119"/>
                </a:lnTo>
                <a:close/>
                <a:moveTo>
                  <a:pt x="147936" y="47342"/>
                </a:moveTo>
                <a:cubicBezTo>
                  <a:pt x="151866" y="43413"/>
                  <a:pt x="151866" y="37031"/>
                  <a:pt x="147936" y="33102"/>
                </a:cubicBezTo>
                <a:cubicBezTo>
                  <a:pt x="144007" y="29172"/>
                  <a:pt x="137625" y="29172"/>
                  <a:pt x="133696" y="33102"/>
                </a:cubicBezTo>
                <a:lnTo>
                  <a:pt x="100594" y="66235"/>
                </a:lnTo>
                <a:lnTo>
                  <a:pt x="82550" y="48222"/>
                </a:lnTo>
                <a:cubicBezTo>
                  <a:pt x="78621" y="44293"/>
                  <a:pt x="72239" y="44293"/>
                  <a:pt x="68310" y="48222"/>
                </a:cubicBezTo>
                <a:lnTo>
                  <a:pt x="38131" y="78400"/>
                </a:lnTo>
                <a:cubicBezTo>
                  <a:pt x="34202" y="82330"/>
                  <a:pt x="34202" y="88711"/>
                  <a:pt x="38131" y="92641"/>
                </a:cubicBezTo>
                <a:cubicBezTo>
                  <a:pt x="42061" y="96570"/>
                  <a:pt x="48442" y="96570"/>
                  <a:pt x="52372" y="92641"/>
                </a:cubicBezTo>
                <a:lnTo>
                  <a:pt x="75446" y="69567"/>
                </a:lnTo>
                <a:lnTo>
                  <a:pt x="93490" y="87611"/>
                </a:lnTo>
                <a:cubicBezTo>
                  <a:pt x="97419" y="91541"/>
                  <a:pt x="103800" y="91541"/>
                  <a:pt x="107730" y="87611"/>
                </a:cubicBezTo>
                <a:lnTo>
                  <a:pt x="147968" y="47374"/>
                </a:ln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417E3B0-A5D9-45A0-99C3-227D03CD45E3}"/>
              </a:ext>
            </a:extLst>
          </p:cNvPr>
          <p:cNvSpPr txBox="1"/>
          <p:nvPr/>
        </p:nvSpPr>
        <p:spPr>
          <a:xfrm>
            <a:off x="4745037" y="3254890"/>
            <a:ext cx="6671084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Общий уровень рисков Фонда продолжил снижение с сохранением нахождения в оранжевой зоне карты рисков. </a:t>
            </a:r>
            <a:endParaRPr lang="ru-KZ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Динамика численности пенсионеров">
            <a:extLst>
              <a:ext uri="{FF2B5EF4-FFF2-40B4-BE49-F238E27FC236}">
                <a16:creationId xmlns:a16="http://schemas.microsoft.com/office/drawing/2014/main" id="{43D5EDC6-133F-40D1-AA57-AD461E582F32}"/>
              </a:ext>
            </a:extLst>
          </p:cNvPr>
          <p:cNvSpPr/>
          <p:nvPr/>
        </p:nvSpPr>
        <p:spPr>
          <a:xfrm>
            <a:off x="4184727" y="889107"/>
            <a:ext cx="2705459" cy="298364"/>
          </a:xfrm>
          <a:prstGeom prst="roundRect">
            <a:avLst>
              <a:gd name="adj" fmla="val 29808"/>
            </a:avLst>
          </a:prstGeom>
          <a:noFill/>
          <a:ln w="12700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0282" tIns="40282" rIns="40282" bIns="40282" anchor="ctr"/>
          <a:lstStyle>
            <a:lvl1pPr>
              <a:defRPr sz="2500">
                <a:solidFill>
                  <a:srgbClr val="4F81BD"/>
                </a:solidFill>
                <a:latin typeface="Impact"/>
                <a:ea typeface="Impact"/>
                <a:cs typeface="Impact"/>
                <a:sym typeface="Impact"/>
              </a:defRPr>
            </a:lvl1pPr>
          </a:lstStyle>
          <a:p>
            <a:pPr marL="0" marR="0" lvl="0" indent="0" algn="ctr" defTabSz="463258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1200" dirty="0">
                <a:solidFill>
                  <a:srgbClr val="1A355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КАРТА РИСКОВ</a:t>
            </a:r>
            <a:endParaRPr sz="1200" dirty="0">
              <a:solidFill>
                <a:srgbClr val="1A355D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12407AFD-CAAC-4CE6-A80B-9A1F8DEAB47D}"/>
              </a:ext>
            </a:extLst>
          </p:cNvPr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93"/>
          <a:stretch/>
        </p:blipFill>
        <p:spPr bwMode="auto">
          <a:xfrm>
            <a:off x="4706937" y="1209016"/>
            <a:ext cx="7050497" cy="2089513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Shape 20">
            <a:extLst>
              <a:ext uri="{FF2B5EF4-FFF2-40B4-BE49-F238E27FC236}">
                <a16:creationId xmlns:a16="http://schemas.microsoft.com/office/drawing/2014/main" id="{FC474B55-90B5-4D03-9034-E21FC527084E}"/>
              </a:ext>
            </a:extLst>
          </p:cNvPr>
          <p:cNvSpPr/>
          <p:nvPr/>
        </p:nvSpPr>
        <p:spPr>
          <a:xfrm>
            <a:off x="7188019" y="1143105"/>
            <a:ext cx="2107627" cy="310990"/>
          </a:xfrm>
          <a:prstGeom prst="roundRect">
            <a:avLst>
              <a:gd name="adj" fmla="val 3774"/>
            </a:avLst>
          </a:prstGeom>
          <a:solidFill>
            <a:srgbClr val="FFFFFF"/>
          </a:solidFill>
          <a:ln/>
          <a:effectLst>
            <a:outerShdw blurRad="48285" dist="32190" dir="5400000" algn="bl" rotWithShape="0">
              <a:srgbClr val="000000">
                <a:alpha val="0"/>
              </a:srgbClr>
            </a:outerShdw>
          </a:effectLst>
        </p:spPr>
      </p:sp>
      <p:sp>
        <p:nvSpPr>
          <p:cNvPr id="36" name="Shape 33">
            <a:extLst>
              <a:ext uri="{FF2B5EF4-FFF2-40B4-BE49-F238E27FC236}">
                <a16:creationId xmlns:a16="http://schemas.microsoft.com/office/drawing/2014/main" id="{E7A91E28-E197-4A1E-91FB-39335152CE48}"/>
              </a:ext>
            </a:extLst>
          </p:cNvPr>
          <p:cNvSpPr/>
          <p:nvPr/>
        </p:nvSpPr>
        <p:spPr>
          <a:xfrm>
            <a:off x="4741741" y="3830209"/>
            <a:ext cx="256472" cy="244603"/>
          </a:xfrm>
          <a:custGeom>
            <a:avLst/>
            <a:gdLst/>
            <a:ahLst/>
            <a:cxnLst/>
            <a:rect l="l" t="t" r="r" b="b"/>
            <a:pathLst>
              <a:path w="160950" h="160950">
                <a:moveTo>
                  <a:pt x="80475" y="160950"/>
                </a:moveTo>
                <a:cubicBezTo>
                  <a:pt x="124891" y="160950"/>
                  <a:pt x="160950" y="124891"/>
                  <a:pt x="160950" y="80475"/>
                </a:cubicBezTo>
                <a:cubicBezTo>
                  <a:pt x="160950" y="36060"/>
                  <a:pt x="124891" y="0"/>
                  <a:pt x="80475" y="0"/>
                </a:cubicBezTo>
                <a:cubicBezTo>
                  <a:pt x="36060" y="0"/>
                  <a:pt x="0" y="36060"/>
                  <a:pt x="0" y="80475"/>
                </a:cubicBezTo>
                <a:cubicBezTo>
                  <a:pt x="0" y="124891"/>
                  <a:pt x="36060" y="160950"/>
                  <a:pt x="80475" y="160950"/>
                </a:cubicBezTo>
                <a:close/>
                <a:moveTo>
                  <a:pt x="80475" y="42752"/>
                </a:moveTo>
                <a:cubicBezTo>
                  <a:pt x="84656" y="42752"/>
                  <a:pt x="88020" y="46116"/>
                  <a:pt x="88020" y="50297"/>
                </a:cubicBezTo>
                <a:lnTo>
                  <a:pt x="88020" y="85505"/>
                </a:lnTo>
                <a:cubicBezTo>
                  <a:pt x="88020" y="89686"/>
                  <a:pt x="84656" y="93050"/>
                  <a:pt x="80475" y="93050"/>
                </a:cubicBezTo>
                <a:cubicBezTo>
                  <a:pt x="76294" y="93050"/>
                  <a:pt x="72931" y="89686"/>
                  <a:pt x="72931" y="85505"/>
                </a:cubicBezTo>
                <a:lnTo>
                  <a:pt x="72931" y="50297"/>
                </a:lnTo>
                <a:cubicBezTo>
                  <a:pt x="72931" y="46116"/>
                  <a:pt x="76294" y="42752"/>
                  <a:pt x="80475" y="42752"/>
                </a:cubicBezTo>
                <a:close/>
                <a:moveTo>
                  <a:pt x="72082" y="110653"/>
                </a:moveTo>
                <a:cubicBezTo>
                  <a:pt x="71891" y="107538"/>
                  <a:pt x="73445" y="104574"/>
                  <a:pt x="76115" y="102958"/>
                </a:cubicBezTo>
                <a:cubicBezTo>
                  <a:pt x="78786" y="101343"/>
                  <a:pt x="82133" y="101343"/>
                  <a:pt x="84804" y="102958"/>
                </a:cubicBezTo>
                <a:cubicBezTo>
                  <a:pt x="87474" y="104574"/>
                  <a:pt x="89028" y="107538"/>
                  <a:pt x="88837" y="110653"/>
                </a:cubicBezTo>
                <a:cubicBezTo>
                  <a:pt x="89028" y="113769"/>
                  <a:pt x="87474" y="116733"/>
                  <a:pt x="84804" y="118349"/>
                </a:cubicBezTo>
                <a:cubicBezTo>
                  <a:pt x="82133" y="119964"/>
                  <a:pt x="78786" y="119964"/>
                  <a:pt x="76115" y="118349"/>
                </a:cubicBezTo>
                <a:cubicBezTo>
                  <a:pt x="73445" y="116733"/>
                  <a:pt x="71891" y="113769"/>
                  <a:pt x="72082" y="110653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37" name="Text 34">
            <a:extLst>
              <a:ext uri="{FF2B5EF4-FFF2-40B4-BE49-F238E27FC236}">
                <a16:creationId xmlns:a16="http://schemas.microsoft.com/office/drawing/2014/main" id="{46FFE629-B08A-48C8-BE22-C37C3196B52C}"/>
              </a:ext>
            </a:extLst>
          </p:cNvPr>
          <p:cNvSpPr/>
          <p:nvPr/>
        </p:nvSpPr>
        <p:spPr>
          <a:xfrm>
            <a:off x="5155483" y="3846966"/>
            <a:ext cx="2952889" cy="18884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just"/>
            <a:r>
              <a:rPr lang="kk-KZ" sz="1200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На конец </a:t>
            </a:r>
            <a:r>
              <a:rPr lang="kk-KZ" sz="1200" dirty="0">
                <a:solidFill>
                  <a:srgbClr val="1A365D"/>
                </a:solidFill>
              </a:rPr>
              <a:t>2025г. </a:t>
            </a:r>
            <a:r>
              <a:rPr lang="ru-RU" sz="1200" dirty="0">
                <a:solidFill>
                  <a:srgbClr val="1A365D"/>
                </a:solidFill>
              </a:rPr>
              <a:t>ключевые индикаторы результативности </a:t>
            </a:r>
            <a:r>
              <a:rPr lang="kk-KZ" sz="1200" dirty="0">
                <a:solidFill>
                  <a:srgbClr val="1A365D"/>
                </a:solidFill>
              </a:rPr>
              <a:t>следующих рисков имеют </a:t>
            </a:r>
            <a:r>
              <a:rPr lang="kk-KZ" sz="1200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тенденцию роста:</a:t>
            </a:r>
            <a:endParaRPr lang="en-US" sz="1200" dirty="0">
              <a:solidFill>
                <a:srgbClr val="1A365D"/>
              </a:solidFill>
            </a:endParaRPr>
          </a:p>
          <a:p>
            <a:pPr marL="349250" indent="-171450">
              <a:buFont typeface="Wingdings" panose="05000000000000000000" pitchFamily="2" charset="2"/>
              <a:buChar char="ü"/>
            </a:pPr>
            <a:r>
              <a:rPr lang="en-US" sz="1200" b="1" dirty="0">
                <a:solidFill>
                  <a:srgbClr val="1A365D"/>
                </a:solidFill>
              </a:rPr>
              <a:t>О-4: </a:t>
            </a:r>
            <a:r>
              <a:rPr lang="en-US" sz="1200" dirty="0" err="1">
                <a:solidFill>
                  <a:srgbClr val="1A365D"/>
                </a:solidFill>
              </a:rPr>
              <a:t>Нарушение</a:t>
            </a:r>
            <a:r>
              <a:rPr lang="en-US" sz="1200" dirty="0">
                <a:solidFill>
                  <a:srgbClr val="1A365D"/>
                </a:solidFill>
              </a:rPr>
              <a:t> </a:t>
            </a:r>
            <a:r>
              <a:rPr lang="en-US" sz="1200" dirty="0" err="1">
                <a:solidFill>
                  <a:srgbClr val="1A365D"/>
                </a:solidFill>
              </a:rPr>
              <a:t>физической</a:t>
            </a:r>
            <a:r>
              <a:rPr lang="en-US" sz="1200" dirty="0">
                <a:solidFill>
                  <a:srgbClr val="1A365D"/>
                </a:solidFill>
              </a:rPr>
              <a:t> и </a:t>
            </a:r>
            <a:r>
              <a:rPr lang="en-US" sz="1200" dirty="0" err="1">
                <a:solidFill>
                  <a:srgbClr val="1A365D"/>
                </a:solidFill>
              </a:rPr>
              <a:t>технической</a:t>
            </a:r>
            <a:r>
              <a:rPr lang="en-US" sz="1200" dirty="0">
                <a:solidFill>
                  <a:srgbClr val="1A365D"/>
                </a:solidFill>
              </a:rPr>
              <a:t> </a:t>
            </a:r>
            <a:r>
              <a:rPr lang="en-US" sz="1200" dirty="0" err="1">
                <a:solidFill>
                  <a:srgbClr val="1A365D"/>
                </a:solidFill>
              </a:rPr>
              <a:t>безопасности</a:t>
            </a:r>
            <a:endParaRPr lang="ru-RU" sz="1200" dirty="0">
              <a:solidFill>
                <a:srgbClr val="1A365D"/>
              </a:solidFill>
            </a:endParaRPr>
          </a:p>
          <a:p>
            <a:pPr marL="349250" indent="-171450">
              <a:buFont typeface="Wingdings" panose="05000000000000000000" pitchFamily="2" charset="2"/>
              <a:buChar char="ü"/>
            </a:pPr>
            <a:r>
              <a:rPr lang="en-US" sz="1200" b="1" dirty="0">
                <a:solidFill>
                  <a:srgbClr val="1A365D"/>
                </a:solidFill>
                <a:latin typeface="Quattrocento Sans" pitchFamily="34" charset="0"/>
              </a:rPr>
              <a:t>L-1:</a:t>
            </a:r>
            <a:r>
              <a:rPr lang="en-US" sz="1200" dirty="0">
                <a:solidFill>
                  <a:srgbClr val="1A365D"/>
                </a:solidFill>
                <a:latin typeface="Quattrocento Sans" pitchFamily="34" charset="0"/>
              </a:rPr>
              <a:t> </a:t>
            </a:r>
            <a:r>
              <a:rPr lang="en-US" sz="1200" dirty="0" err="1">
                <a:solidFill>
                  <a:srgbClr val="1A365D"/>
                </a:solidFill>
                <a:latin typeface="Quattrocento Sans" pitchFamily="34" charset="0"/>
              </a:rPr>
              <a:t>Судебные</a:t>
            </a:r>
            <a:r>
              <a:rPr lang="en-US" sz="1200" dirty="0">
                <a:solidFill>
                  <a:srgbClr val="1A365D"/>
                </a:solidFill>
                <a:latin typeface="Quattrocento Sans" pitchFamily="34" charset="0"/>
              </a:rPr>
              <a:t> </a:t>
            </a:r>
            <a:r>
              <a:rPr lang="en-US" sz="1200" dirty="0" err="1">
                <a:solidFill>
                  <a:srgbClr val="1A365D"/>
                </a:solidFill>
                <a:latin typeface="Quattrocento Sans" pitchFamily="34" charset="0"/>
              </a:rPr>
              <a:t>решения</a:t>
            </a:r>
            <a:r>
              <a:rPr lang="en-US" sz="1200" dirty="0">
                <a:solidFill>
                  <a:srgbClr val="1A365D"/>
                </a:solidFill>
                <a:latin typeface="Quattrocento Sans" pitchFamily="34" charset="0"/>
              </a:rPr>
              <a:t> </a:t>
            </a:r>
            <a:r>
              <a:rPr lang="en-US" sz="1200" dirty="0" err="1">
                <a:solidFill>
                  <a:srgbClr val="1A365D"/>
                </a:solidFill>
                <a:latin typeface="Quattrocento Sans" pitchFamily="34" charset="0"/>
              </a:rPr>
              <a:t>не</a:t>
            </a:r>
            <a:r>
              <a:rPr lang="en-US" sz="1200" dirty="0">
                <a:solidFill>
                  <a:srgbClr val="1A365D"/>
                </a:solidFill>
                <a:latin typeface="Quattrocento Sans" pitchFamily="34" charset="0"/>
              </a:rPr>
              <a:t> в </a:t>
            </a:r>
            <a:r>
              <a:rPr lang="en-US" sz="1200" dirty="0" err="1">
                <a:solidFill>
                  <a:srgbClr val="1A365D"/>
                </a:solidFill>
                <a:latin typeface="Quattrocento Sans" pitchFamily="34" charset="0"/>
              </a:rPr>
              <a:t>пользу</a:t>
            </a:r>
            <a:r>
              <a:rPr lang="en-US" sz="1200" dirty="0">
                <a:solidFill>
                  <a:srgbClr val="1A365D"/>
                </a:solidFill>
                <a:latin typeface="Quattrocento Sans" pitchFamily="34" charset="0"/>
              </a:rPr>
              <a:t> ГФСС</a:t>
            </a:r>
            <a:endParaRPr lang="ru-RU" sz="1200" dirty="0">
              <a:solidFill>
                <a:srgbClr val="1A365D"/>
              </a:solidFill>
              <a:latin typeface="Quattrocento Sans" pitchFamily="34" charset="0"/>
            </a:endParaRPr>
          </a:p>
          <a:p>
            <a:pPr marL="349250" indent="-171450">
              <a:buFont typeface="Wingdings" panose="05000000000000000000" pitchFamily="2" charset="2"/>
              <a:buChar char="ü"/>
            </a:pPr>
            <a:r>
              <a:rPr lang="en-US" sz="1200" b="1" dirty="0">
                <a:solidFill>
                  <a:srgbClr val="1A365D"/>
                </a:solidFill>
                <a:latin typeface="Quattrocento Sans" pitchFamily="34" charset="0"/>
              </a:rPr>
              <a:t>О-6: </a:t>
            </a:r>
            <a:r>
              <a:rPr lang="ru-RU" sz="1200" dirty="0">
                <a:solidFill>
                  <a:srgbClr val="1A365D"/>
                </a:solidFill>
              </a:rPr>
              <a:t>Текучесть кадров, недостаточная квалификация персонала, снижение мотивации персонала</a:t>
            </a:r>
            <a:endParaRPr lang="en-US" sz="1200" dirty="0">
              <a:solidFill>
                <a:srgbClr val="1A365D"/>
              </a:solidFill>
              <a:latin typeface="Quattrocento Sans" pitchFamily="34" charset="0"/>
            </a:endParaRPr>
          </a:p>
        </p:txBody>
      </p:sp>
      <p:sp>
        <p:nvSpPr>
          <p:cNvPr id="39" name="Text 36">
            <a:extLst>
              <a:ext uri="{FF2B5EF4-FFF2-40B4-BE49-F238E27FC236}">
                <a16:creationId xmlns:a16="http://schemas.microsoft.com/office/drawing/2014/main" id="{51DECAAE-4EA5-4186-9DA0-A34AF1F9B630}"/>
              </a:ext>
            </a:extLst>
          </p:cNvPr>
          <p:cNvSpPr/>
          <p:nvPr/>
        </p:nvSpPr>
        <p:spPr>
          <a:xfrm>
            <a:off x="4984613" y="4411046"/>
            <a:ext cx="2952888" cy="5782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endParaRPr lang="en-US" sz="1600" dirty="0"/>
          </a:p>
        </p:txBody>
      </p:sp>
      <p:sp>
        <p:nvSpPr>
          <p:cNvPr id="43" name="Text 40">
            <a:extLst>
              <a:ext uri="{FF2B5EF4-FFF2-40B4-BE49-F238E27FC236}">
                <a16:creationId xmlns:a16="http://schemas.microsoft.com/office/drawing/2014/main" id="{BEA9A8CB-918C-4A09-96BA-F87E29822CAF}"/>
              </a:ext>
            </a:extLst>
          </p:cNvPr>
          <p:cNvSpPr/>
          <p:nvPr/>
        </p:nvSpPr>
        <p:spPr>
          <a:xfrm>
            <a:off x="4998696" y="4683752"/>
            <a:ext cx="3130096" cy="5782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endParaRPr lang="en-US" sz="1600" dirty="0"/>
          </a:p>
        </p:txBody>
      </p:sp>
      <p:sp>
        <p:nvSpPr>
          <p:cNvPr id="47" name="Text 44">
            <a:extLst>
              <a:ext uri="{FF2B5EF4-FFF2-40B4-BE49-F238E27FC236}">
                <a16:creationId xmlns:a16="http://schemas.microsoft.com/office/drawing/2014/main" id="{93BE2AC0-9E13-463C-9F1E-B80365C8F5BE}"/>
              </a:ext>
            </a:extLst>
          </p:cNvPr>
          <p:cNvSpPr/>
          <p:nvPr/>
        </p:nvSpPr>
        <p:spPr>
          <a:xfrm>
            <a:off x="4984613" y="4950400"/>
            <a:ext cx="2906058" cy="5552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just">
              <a:lnSpc>
                <a:spcPct val="120000"/>
              </a:lnSpc>
            </a:pPr>
            <a:endParaRPr lang="en-US" sz="1600" dirty="0"/>
          </a:p>
        </p:txBody>
      </p:sp>
      <p:sp>
        <p:nvSpPr>
          <p:cNvPr id="50" name="Динамика численности пенсионеров">
            <a:extLst>
              <a:ext uri="{FF2B5EF4-FFF2-40B4-BE49-F238E27FC236}">
                <a16:creationId xmlns:a16="http://schemas.microsoft.com/office/drawing/2014/main" id="{208981B2-51B8-46D5-8167-BDB21E7B0A23}"/>
              </a:ext>
            </a:extLst>
          </p:cNvPr>
          <p:cNvSpPr/>
          <p:nvPr/>
        </p:nvSpPr>
        <p:spPr>
          <a:xfrm>
            <a:off x="8356711" y="3701031"/>
            <a:ext cx="3797936" cy="472948"/>
          </a:xfrm>
          <a:prstGeom prst="roundRect">
            <a:avLst>
              <a:gd name="adj" fmla="val 29808"/>
            </a:avLst>
          </a:prstGeom>
          <a:noFill/>
          <a:ln w="12700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0282" tIns="40282" rIns="40282" bIns="40282" anchor="ctr"/>
          <a:lstStyle>
            <a:lvl1pPr>
              <a:defRPr sz="2500">
                <a:solidFill>
                  <a:srgbClr val="4F81BD"/>
                </a:solidFill>
                <a:latin typeface="Impact"/>
                <a:ea typeface="Impact"/>
                <a:cs typeface="Impact"/>
                <a:sym typeface="Impact"/>
              </a:defRPr>
            </a:lvl1pPr>
          </a:lstStyle>
          <a:p>
            <a:pPr marL="0" marR="0" lvl="0" indent="0" defTabSz="463258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1100" dirty="0">
                <a:solidFill>
                  <a:srgbClr val="1A355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Развитие риск-ориентированной культуры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8D187B6-416B-4587-A9B6-372B1D2A6809}"/>
              </a:ext>
            </a:extLst>
          </p:cNvPr>
          <p:cNvSpPr txBox="1"/>
          <p:nvPr/>
        </p:nvSpPr>
        <p:spPr>
          <a:xfrm>
            <a:off x="8387348" y="4044639"/>
            <a:ext cx="3529415" cy="209288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77800" indent="-177800" algn="just">
              <a:buClr>
                <a:srgbClr val="2B6CB0"/>
              </a:buClr>
              <a:buSzPct val="119000"/>
              <a:buFont typeface="Wingdings" panose="05000000000000000000" pitchFamily="2" charset="2"/>
              <a:buChar char="ü"/>
              <a:tabLst>
                <a:tab pos="177800" algn="l"/>
              </a:tabLst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ежеквартально проводится обучение о функционировании СУР в Фонде</a:t>
            </a:r>
          </a:p>
          <a:p>
            <a:pPr marL="171450" indent="-171450" algn="just">
              <a:buClr>
                <a:srgbClr val="2B6CB0"/>
              </a:buClr>
              <a:buSzPct val="119000"/>
              <a:buFont typeface="Wingdings" panose="05000000000000000000" pitchFamily="2" charset="2"/>
              <a:buChar char="ü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рассылается информационный материал по СУР</a:t>
            </a:r>
          </a:p>
          <a:p>
            <a:pPr marL="171450" indent="-171450" algn="just">
              <a:buClr>
                <a:srgbClr val="2B6CB0"/>
              </a:buClr>
              <a:buSzPct val="119000"/>
              <a:buFont typeface="Wingdings" panose="05000000000000000000" pitchFamily="2" charset="2"/>
              <a:buChar char="ü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в соответствии с </a:t>
            </a:r>
            <a:r>
              <a:rPr lang="ru-RU" sz="1000" dirty="0" err="1">
                <a:latin typeface="Arial" panose="020B0604020202020204" pitchFamily="34" charset="0"/>
                <a:cs typeface="Arial" panose="020B0604020202020204" pitchFamily="34" charset="0"/>
              </a:rPr>
              <a:t>пп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. 10) п. 5.7 Политики даны 31 заключения на риски по вопросам повестки дня заседаний Правления Фонда</a:t>
            </a:r>
          </a:p>
          <a:p>
            <a:pPr marL="171450" indent="-171450" algn="just">
              <a:buClr>
                <a:srgbClr val="2B6CB0"/>
              </a:buClr>
              <a:buSzPct val="119000"/>
              <a:buFont typeface="Wingdings" panose="05000000000000000000" pitchFamily="2" charset="2"/>
              <a:buChar char="ü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на интернет-ресурсе Фонда размещен раздел о СУР;</a:t>
            </a:r>
          </a:p>
          <a:p>
            <a:pPr marL="171450" indent="-171450" algn="just">
              <a:buClr>
                <a:srgbClr val="2B6CB0"/>
              </a:buClr>
              <a:buSzPct val="119000"/>
              <a:buFont typeface="Wingdings" panose="05000000000000000000" pitchFamily="2" charset="2"/>
              <a:buChar char="ü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риск-менеджером пройдена международная сертификация PECB </a:t>
            </a:r>
            <a:r>
              <a:rPr lang="ru-RU" sz="1000" dirty="0" err="1">
                <a:latin typeface="Arial" panose="020B0604020202020204" pitchFamily="34" charset="0"/>
                <a:cs typeface="Arial" panose="020B0604020202020204" pitchFamily="34" charset="0"/>
              </a:rPr>
              <a:t>Certified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ISO 31000 </a:t>
            </a:r>
            <a:r>
              <a:rPr lang="ru-RU" sz="1000" dirty="0" err="1">
                <a:latin typeface="Arial" panose="020B0604020202020204" pitchFamily="34" charset="0"/>
                <a:cs typeface="Arial" panose="020B0604020202020204" pitchFamily="34" charset="0"/>
              </a:rPr>
              <a:t>Risk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dirty="0" err="1">
                <a:latin typeface="Arial" panose="020B0604020202020204" pitchFamily="34" charset="0"/>
                <a:cs typeface="Arial" panose="020B0604020202020204" pitchFamily="34" charset="0"/>
              </a:rPr>
              <a:t>Manager</a:t>
            </a:r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Clr>
                <a:srgbClr val="2B6CB0"/>
              </a:buClr>
              <a:buSzPct val="119000"/>
              <a:buFont typeface="Wingdings" panose="05000000000000000000" pitchFamily="2" charset="2"/>
              <a:buChar char="ü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СВА проведен аудит СУР (Аудиторское заключение от 21.11.25), разработан План корректирующих действий на 2026 год (ПКД)</a:t>
            </a:r>
          </a:p>
        </p:txBody>
      </p:sp>
      <p:sp>
        <p:nvSpPr>
          <p:cNvPr id="35" name="Text 3">
            <a:extLst>
              <a:ext uri="{FF2B5EF4-FFF2-40B4-BE49-F238E27FC236}">
                <a16:creationId xmlns:a16="http://schemas.microsoft.com/office/drawing/2014/main" id="{19BD578D-B3E3-4DA9-8C35-8BD4E2E403A9}"/>
              </a:ext>
            </a:extLst>
          </p:cNvPr>
          <p:cNvSpPr/>
          <p:nvPr/>
        </p:nvSpPr>
        <p:spPr>
          <a:xfrm>
            <a:off x="938212" y="397350"/>
            <a:ext cx="109918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УСТОЙЧИВЫМ РАЗВИТИЕМ</a:t>
            </a:r>
          </a:p>
          <a:p>
            <a:pPr>
              <a:lnSpc>
                <a:spcPct val="90000"/>
              </a:lnSpc>
            </a:pPr>
            <a:r>
              <a:rPr lang="ru-RU" b="1" dirty="0">
                <a:solidFill>
                  <a:srgbClr val="4299E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04-4 </a:t>
            </a:r>
            <a:r>
              <a:rPr lang="ru-RU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КОРПОРАТИВНОЕ УПРАВЛЕНИЕ </a:t>
            </a:r>
            <a:r>
              <a:rPr lang="en-US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- СИСТЕМА УПРАВЛЕНИЯ РИСКАМИ</a:t>
            </a:r>
            <a:endParaRPr lang="ru-RU" b="1" dirty="0">
              <a:solidFill>
                <a:srgbClr val="1A365D"/>
              </a:solidFill>
              <a:latin typeface="Quattrocento Sans" pitchFamily="34" charset="0"/>
              <a:ea typeface="Quattrocento Sans" pitchFamily="34" charset="-122"/>
              <a:cs typeface="Quattrocento Sans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807196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5">
            <a:extLst>
              <a:ext uri="{FF2B5EF4-FFF2-40B4-BE49-F238E27FC236}">
                <a16:creationId xmlns:a16="http://schemas.microsoft.com/office/drawing/2014/main" id="{237DE2A9-8F2D-45AA-A993-4454C7FB9177}"/>
              </a:ext>
            </a:extLst>
          </p:cNvPr>
          <p:cNvSpPr/>
          <p:nvPr/>
        </p:nvSpPr>
        <p:spPr>
          <a:xfrm>
            <a:off x="265434" y="1109327"/>
            <a:ext cx="5139988" cy="951717"/>
          </a:xfrm>
          <a:prstGeom prst="roundRect">
            <a:avLst>
              <a:gd name="adj" fmla="val 2198"/>
            </a:avLst>
          </a:prstGeom>
          <a:solidFill>
            <a:srgbClr val="FFFFFF"/>
          </a:solidFill>
          <a:ln/>
          <a:effectLst>
            <a:outerShdw blurRad="228657" dist="182926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ru-KZ" dirty="0">
              <a:solidFill>
                <a:srgbClr val="1A355D"/>
              </a:solidFill>
            </a:endParaRPr>
          </a:p>
        </p:txBody>
      </p:sp>
      <p:pic>
        <p:nvPicPr>
          <p:cNvPr id="1026" name="Picture 2" descr="Обмен – Бесплатные иконки: люди">
            <a:extLst>
              <a:ext uri="{FF2B5EF4-FFF2-40B4-BE49-F238E27FC236}">
                <a16:creationId xmlns:a16="http://schemas.microsoft.com/office/drawing/2014/main" id="{4426D9B0-80E0-45D9-A110-41D39B6D51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500"/>
                    </a14:imgEffect>
                    <a14:imgEffect>
                      <a14:saturation sat="29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962" y="1255331"/>
            <a:ext cx="347631" cy="347631"/>
          </a:xfrm>
          <a:prstGeom prst="rect">
            <a:avLst/>
          </a:prstGeom>
          <a:solidFill>
            <a:srgbClr val="2B6CB0">
              <a:alpha val="84000"/>
            </a:srgbClr>
          </a:solidFill>
          <a:effectLst>
            <a:outerShdw dist="50800" dir="5400000" sx="1000" sy="1000" algn="ctr" rotWithShape="0">
              <a:schemeClr val="accent5"/>
            </a:outerShdw>
          </a:effectLst>
        </p:spPr>
      </p:pic>
      <p:sp>
        <p:nvSpPr>
          <p:cNvPr id="7" name="Shape 5"/>
          <p:cNvSpPr/>
          <p:nvPr/>
        </p:nvSpPr>
        <p:spPr>
          <a:xfrm>
            <a:off x="5549900" y="1109327"/>
            <a:ext cx="6340080" cy="951717"/>
          </a:xfrm>
          <a:prstGeom prst="roundRect">
            <a:avLst>
              <a:gd name="adj" fmla="val 2198"/>
            </a:avLst>
          </a:prstGeom>
          <a:solidFill>
            <a:srgbClr val="FFFFFF"/>
          </a:solidFill>
          <a:ln/>
          <a:effectLst>
            <a:outerShdw blurRad="228657" dist="182926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ru-KZ" dirty="0">
              <a:solidFill>
                <a:srgbClr val="1A355D"/>
              </a:solidFill>
            </a:endParaRPr>
          </a:p>
        </p:txBody>
      </p:sp>
      <p:sp>
        <p:nvSpPr>
          <p:cNvPr id="8" name="Shape 6"/>
          <p:cNvSpPr/>
          <p:nvPr/>
        </p:nvSpPr>
        <p:spPr>
          <a:xfrm>
            <a:off x="5638082" y="1235790"/>
            <a:ext cx="406323" cy="40365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1A365D"/>
              </a:gs>
              <a:gs pos="100000">
                <a:srgbClr val="2B6CB0"/>
              </a:gs>
            </a:gsLst>
            <a:lin ang="2700000" scaled="1"/>
          </a:gradFill>
          <a:ln/>
        </p:spPr>
      </p:sp>
      <p:sp>
        <p:nvSpPr>
          <p:cNvPr id="11" name="Text 9"/>
          <p:cNvSpPr/>
          <p:nvPr/>
        </p:nvSpPr>
        <p:spPr>
          <a:xfrm>
            <a:off x="6147596" y="1171734"/>
            <a:ext cx="5664885" cy="8196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just"/>
            <a:r>
              <a:rPr lang="ru-RU" sz="1050" dirty="0">
                <a:solidFill>
                  <a:srgbClr val="1A355D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Антикоррупционная комплаенс-служба представлена </a:t>
            </a:r>
            <a:r>
              <a:rPr lang="ru-RU" sz="1050" b="1" dirty="0">
                <a:solidFill>
                  <a:srgbClr val="1A355D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КОМПЛАЕНС-ОФИЦЕРОМ</a:t>
            </a:r>
            <a:r>
              <a:rPr lang="ru-RU" sz="1050" dirty="0">
                <a:solidFill>
                  <a:srgbClr val="1A355D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, который подотчетен Совету директоров, независим при обеспечении соблюдения требований законодательства по противодействию коррупции. </a:t>
            </a:r>
          </a:p>
          <a:p>
            <a:pPr algn="just"/>
            <a:r>
              <a:rPr lang="ru-RU" sz="1050" dirty="0">
                <a:solidFill>
                  <a:srgbClr val="1A355D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Решением Совета директоров от 28.03.2024 г. №2 утверждена должностная инструкция комплаенс-офицера</a:t>
            </a:r>
          </a:p>
        </p:txBody>
      </p:sp>
      <p:sp>
        <p:nvSpPr>
          <p:cNvPr id="34" name="Text 32"/>
          <p:cNvSpPr/>
          <p:nvPr/>
        </p:nvSpPr>
        <p:spPr>
          <a:xfrm>
            <a:off x="11707056" y="6543789"/>
            <a:ext cx="219511" cy="1829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41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Заголовок 1">
            <a:extLst>
              <a:ext uri="{FF2B5EF4-FFF2-40B4-BE49-F238E27FC236}">
                <a16:creationId xmlns:a16="http://schemas.microsoft.com/office/drawing/2014/main" id="{54B4D2D7-9582-854B-13B3-2E6C42674007}"/>
              </a:ext>
            </a:extLst>
          </p:cNvPr>
          <p:cNvSpPr txBox="1">
            <a:spLocks/>
          </p:cNvSpPr>
          <p:nvPr/>
        </p:nvSpPr>
        <p:spPr>
          <a:xfrm>
            <a:off x="5841242" y="521753"/>
            <a:ext cx="6428794" cy="39492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6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РЕГУЛИРОВАНИЕ КОРПОРАТИВНЫХ </a:t>
            </a:r>
          </a:p>
          <a:p>
            <a:pPr algn="ctr"/>
            <a:r>
              <a:rPr lang="ru-RU" sz="16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КОНФЛИКТОВ И КОНФЛИКТА ИНТЕРЕСОВ</a:t>
            </a:r>
            <a:endParaRPr lang="ru-KZ" sz="1600" b="1" dirty="0">
              <a:solidFill>
                <a:srgbClr val="1A35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Shape 0">
            <a:extLst>
              <a:ext uri="{FF2B5EF4-FFF2-40B4-BE49-F238E27FC236}">
                <a16:creationId xmlns:a16="http://schemas.microsoft.com/office/drawing/2014/main" id="{EA2993CF-F330-FC22-03D2-CC903910804C}"/>
              </a:ext>
            </a:extLst>
          </p:cNvPr>
          <p:cNvSpPr/>
          <p:nvPr/>
        </p:nvSpPr>
        <p:spPr>
          <a:xfrm>
            <a:off x="316554" y="436393"/>
            <a:ext cx="436445" cy="455421"/>
          </a:xfrm>
          <a:prstGeom prst="roundRect">
            <a:avLst>
              <a:gd name="adj" fmla="val 26087"/>
            </a:avLst>
          </a:prstGeom>
          <a:gradFill flip="none" rotWithShape="1">
            <a:gsLst>
              <a:gs pos="0">
                <a:srgbClr val="1A365D"/>
              </a:gs>
              <a:gs pos="100000">
                <a:srgbClr val="2B6CB0"/>
              </a:gs>
            </a:gsLst>
            <a:lin ang="2700000" scaled="1"/>
          </a:gradFill>
          <a:ln/>
          <a:effectLst>
            <a:outerShdw blurRad="142319" dist="94879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37" name="Shape 1">
            <a:extLst>
              <a:ext uri="{FF2B5EF4-FFF2-40B4-BE49-F238E27FC236}">
                <a16:creationId xmlns:a16="http://schemas.microsoft.com/office/drawing/2014/main" id="{E3F1CF31-191A-163B-F78D-ED3C4C7572B5}"/>
              </a:ext>
            </a:extLst>
          </p:cNvPr>
          <p:cNvSpPr/>
          <p:nvPr/>
        </p:nvSpPr>
        <p:spPr>
          <a:xfrm>
            <a:off x="426480" y="569224"/>
            <a:ext cx="213479" cy="189759"/>
          </a:xfrm>
          <a:custGeom>
            <a:avLst/>
            <a:gdLst/>
            <a:ahLst/>
            <a:cxnLst/>
            <a:rect l="l" t="t" r="r" b="b"/>
            <a:pathLst>
              <a:path w="213479" h="189759">
                <a:moveTo>
                  <a:pt x="99660" y="31577"/>
                </a:moveTo>
                <a:lnTo>
                  <a:pt x="56446" y="79610"/>
                </a:lnTo>
                <a:cubicBezTo>
                  <a:pt x="54741" y="81500"/>
                  <a:pt x="54815" y="84428"/>
                  <a:pt x="56631" y="86244"/>
                </a:cubicBezTo>
                <a:cubicBezTo>
                  <a:pt x="67935" y="97548"/>
                  <a:pt x="86281" y="97548"/>
                  <a:pt x="97585" y="86244"/>
                </a:cubicBezTo>
                <a:lnTo>
                  <a:pt x="109371" y="74458"/>
                </a:lnTo>
                <a:cubicBezTo>
                  <a:pt x="110927" y="72901"/>
                  <a:pt x="112892" y="72049"/>
                  <a:pt x="114893" y="71901"/>
                </a:cubicBezTo>
                <a:cubicBezTo>
                  <a:pt x="117413" y="71678"/>
                  <a:pt x="120008" y="72531"/>
                  <a:pt x="121935" y="74458"/>
                </a:cubicBezTo>
                <a:lnTo>
                  <a:pt x="187387" y="139354"/>
                </a:lnTo>
                <a:lnTo>
                  <a:pt x="213479" y="118599"/>
                </a:lnTo>
                <a:lnTo>
                  <a:pt x="213479" y="11860"/>
                </a:lnTo>
                <a:lnTo>
                  <a:pt x="171969" y="35580"/>
                </a:lnTo>
                <a:lnTo>
                  <a:pt x="163148" y="29687"/>
                </a:lnTo>
                <a:cubicBezTo>
                  <a:pt x="157292" y="25795"/>
                  <a:pt x="150436" y="23720"/>
                  <a:pt x="143394" y="23720"/>
                </a:cubicBezTo>
                <a:lnTo>
                  <a:pt x="117302" y="23720"/>
                </a:lnTo>
                <a:cubicBezTo>
                  <a:pt x="116894" y="23720"/>
                  <a:pt x="116450" y="23720"/>
                  <a:pt x="116042" y="23757"/>
                </a:cubicBezTo>
                <a:cubicBezTo>
                  <a:pt x="109778" y="24090"/>
                  <a:pt x="103886" y="26907"/>
                  <a:pt x="99660" y="31577"/>
                </a:cubicBezTo>
                <a:close/>
                <a:moveTo>
                  <a:pt x="43215" y="67713"/>
                </a:moveTo>
                <a:lnTo>
                  <a:pt x="82797" y="23720"/>
                </a:lnTo>
                <a:lnTo>
                  <a:pt x="68120" y="23720"/>
                </a:lnTo>
                <a:cubicBezTo>
                  <a:pt x="58670" y="23720"/>
                  <a:pt x="49626" y="27463"/>
                  <a:pt x="42955" y="34134"/>
                </a:cubicBezTo>
                <a:lnTo>
                  <a:pt x="41510" y="35580"/>
                </a:lnTo>
                <a:lnTo>
                  <a:pt x="0" y="11860"/>
                </a:lnTo>
                <a:lnTo>
                  <a:pt x="0" y="118599"/>
                </a:lnTo>
                <a:lnTo>
                  <a:pt x="57965" y="166891"/>
                </a:lnTo>
                <a:cubicBezTo>
                  <a:pt x="66490" y="174007"/>
                  <a:pt x="77238" y="177899"/>
                  <a:pt x="88319" y="177899"/>
                </a:cubicBezTo>
                <a:lnTo>
                  <a:pt x="94138" y="177899"/>
                </a:lnTo>
                <a:lnTo>
                  <a:pt x="91544" y="175304"/>
                </a:lnTo>
                <a:cubicBezTo>
                  <a:pt x="88060" y="171821"/>
                  <a:pt x="88060" y="166187"/>
                  <a:pt x="91544" y="162740"/>
                </a:cubicBezTo>
                <a:cubicBezTo>
                  <a:pt x="95028" y="159294"/>
                  <a:pt x="100661" y="159257"/>
                  <a:pt x="104108" y="162740"/>
                </a:cubicBezTo>
                <a:lnTo>
                  <a:pt x="119303" y="177936"/>
                </a:lnTo>
                <a:lnTo>
                  <a:pt x="122639" y="177936"/>
                </a:lnTo>
                <a:cubicBezTo>
                  <a:pt x="129718" y="177936"/>
                  <a:pt x="136649" y="176342"/>
                  <a:pt x="142949" y="173377"/>
                </a:cubicBezTo>
                <a:lnTo>
                  <a:pt x="133054" y="163445"/>
                </a:lnTo>
                <a:cubicBezTo>
                  <a:pt x="129570" y="159961"/>
                  <a:pt x="129570" y="154327"/>
                  <a:pt x="133054" y="150880"/>
                </a:cubicBezTo>
                <a:cubicBezTo>
                  <a:pt x="136537" y="147434"/>
                  <a:pt x="142171" y="147397"/>
                  <a:pt x="145618" y="150880"/>
                </a:cubicBezTo>
                <a:lnTo>
                  <a:pt x="157478" y="162740"/>
                </a:lnTo>
                <a:lnTo>
                  <a:pt x="163963" y="156254"/>
                </a:lnTo>
                <a:cubicBezTo>
                  <a:pt x="167262" y="152956"/>
                  <a:pt x="168226" y="148175"/>
                  <a:pt x="166780" y="143987"/>
                </a:cubicBezTo>
                <a:lnTo>
                  <a:pt x="115671" y="93286"/>
                </a:lnTo>
                <a:lnTo>
                  <a:pt x="110149" y="98808"/>
                </a:lnTo>
                <a:cubicBezTo>
                  <a:pt x="91877" y="117080"/>
                  <a:pt x="62302" y="117080"/>
                  <a:pt x="44030" y="98808"/>
                </a:cubicBezTo>
                <a:cubicBezTo>
                  <a:pt x="35506" y="90284"/>
                  <a:pt x="35172" y="76608"/>
                  <a:pt x="43215" y="67676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38" name="Text 3">
            <a:extLst>
              <a:ext uri="{FF2B5EF4-FFF2-40B4-BE49-F238E27FC236}">
                <a16:creationId xmlns:a16="http://schemas.microsoft.com/office/drawing/2014/main" id="{326E7471-7960-1343-06CF-7D5417246D32}"/>
              </a:ext>
            </a:extLst>
          </p:cNvPr>
          <p:cNvSpPr/>
          <p:nvPr/>
        </p:nvSpPr>
        <p:spPr>
          <a:xfrm>
            <a:off x="862925" y="255569"/>
            <a:ext cx="11062935" cy="7590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УСТОЙЧИВЫМ РАЗВИТИЕМ</a:t>
            </a:r>
          </a:p>
          <a:p>
            <a:pPr>
              <a:lnSpc>
                <a:spcPct val="90000"/>
              </a:lnSpc>
            </a:pPr>
            <a:r>
              <a:rPr lang="ru-RU" sz="2000" b="1" dirty="0">
                <a:solidFill>
                  <a:srgbClr val="4299E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04-4 </a:t>
            </a:r>
            <a:r>
              <a:rPr lang="ru-RU" sz="20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КОРПОРАТИВНОЕ УПРАВЛЕНИЕ</a:t>
            </a:r>
            <a:endParaRPr lang="en-US" sz="2000" dirty="0"/>
          </a:p>
        </p:txBody>
      </p:sp>
      <p:sp>
        <p:nvSpPr>
          <p:cNvPr id="39" name="Shape 4">
            <a:extLst>
              <a:ext uri="{FF2B5EF4-FFF2-40B4-BE49-F238E27FC236}">
                <a16:creationId xmlns:a16="http://schemas.microsoft.com/office/drawing/2014/main" id="{EE15CE4E-31CE-BD7D-C161-13298ED41965}"/>
              </a:ext>
            </a:extLst>
          </p:cNvPr>
          <p:cNvSpPr/>
          <p:nvPr/>
        </p:nvSpPr>
        <p:spPr>
          <a:xfrm>
            <a:off x="291678" y="969136"/>
            <a:ext cx="910842" cy="37952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4299E1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14" name="Text 2">
            <a:extLst>
              <a:ext uri="{FF2B5EF4-FFF2-40B4-BE49-F238E27FC236}">
                <a16:creationId xmlns:a16="http://schemas.microsoft.com/office/drawing/2014/main" id="{864F0270-3309-4E2B-8D26-A0B13E306179}"/>
              </a:ext>
            </a:extLst>
          </p:cNvPr>
          <p:cNvSpPr/>
          <p:nvPr/>
        </p:nvSpPr>
        <p:spPr>
          <a:xfrm>
            <a:off x="316554" y="189721"/>
            <a:ext cx="109632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b="1" kern="0" spc="53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РАЗДЕЛ 0</a:t>
            </a:r>
            <a:r>
              <a:rPr lang="ru-RU" sz="1000" b="1" kern="0" spc="53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4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46">
            <a:extLst>
              <a:ext uri="{FF2B5EF4-FFF2-40B4-BE49-F238E27FC236}">
                <a16:creationId xmlns:a16="http://schemas.microsoft.com/office/drawing/2014/main" id="{AAAB1BD6-F53A-42D2-9ABD-3783DA2B608C}"/>
              </a:ext>
            </a:extLst>
          </p:cNvPr>
          <p:cNvSpPr/>
          <p:nvPr/>
        </p:nvSpPr>
        <p:spPr>
          <a:xfrm>
            <a:off x="747099" y="6538545"/>
            <a:ext cx="1123646" cy="13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АО «ГФСС»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hape 45">
            <a:extLst>
              <a:ext uri="{FF2B5EF4-FFF2-40B4-BE49-F238E27FC236}">
                <a16:creationId xmlns:a16="http://schemas.microsoft.com/office/drawing/2014/main" id="{2E2FD942-D4E5-4597-9045-95F78A9A3F74}"/>
              </a:ext>
            </a:extLst>
          </p:cNvPr>
          <p:cNvSpPr/>
          <p:nvPr/>
        </p:nvSpPr>
        <p:spPr>
          <a:xfrm>
            <a:off x="597739" y="6543789"/>
            <a:ext cx="105183" cy="111125"/>
          </a:xfrm>
          <a:custGeom>
            <a:avLst/>
            <a:gdLst/>
            <a:ahLst/>
            <a:cxnLst/>
            <a:rect l="l" t="t" r="r" b="b"/>
            <a:pathLst>
              <a:path w="83344" h="111125">
                <a:moveTo>
                  <a:pt x="13891" y="0"/>
                </a:moveTo>
                <a:cubicBezTo>
                  <a:pt x="6229" y="0"/>
                  <a:pt x="0" y="6229"/>
                  <a:pt x="0" y="13891"/>
                </a:cubicBezTo>
                <a:lnTo>
                  <a:pt x="0" y="97234"/>
                </a:lnTo>
                <a:cubicBezTo>
                  <a:pt x="0" y="104896"/>
                  <a:pt x="6229" y="111125"/>
                  <a:pt x="13891" y="111125"/>
                </a:cubicBezTo>
                <a:lnTo>
                  <a:pt x="69453" y="111125"/>
                </a:lnTo>
                <a:cubicBezTo>
                  <a:pt x="77115" y="111125"/>
                  <a:pt x="83344" y="104896"/>
                  <a:pt x="83344" y="97234"/>
                </a:cubicBezTo>
                <a:lnTo>
                  <a:pt x="83344" y="13891"/>
                </a:lnTo>
                <a:cubicBezTo>
                  <a:pt x="83344" y="6229"/>
                  <a:pt x="77115" y="0"/>
                  <a:pt x="69453" y="0"/>
                </a:cubicBezTo>
                <a:lnTo>
                  <a:pt x="13891" y="0"/>
                </a:lnTo>
                <a:close/>
                <a:moveTo>
                  <a:pt x="38199" y="76398"/>
                </a:moveTo>
                <a:lnTo>
                  <a:pt x="45145" y="76398"/>
                </a:lnTo>
                <a:cubicBezTo>
                  <a:pt x="48986" y="76398"/>
                  <a:pt x="52090" y="79502"/>
                  <a:pt x="52090" y="83344"/>
                </a:cubicBezTo>
                <a:lnTo>
                  <a:pt x="52090" y="100707"/>
                </a:lnTo>
                <a:lnTo>
                  <a:pt x="31254" y="100707"/>
                </a:lnTo>
                <a:lnTo>
                  <a:pt x="31254" y="83344"/>
                </a:lnTo>
                <a:cubicBezTo>
                  <a:pt x="31254" y="79502"/>
                  <a:pt x="34358" y="76398"/>
                  <a:pt x="38199" y="76398"/>
                </a:cubicBezTo>
                <a:close/>
                <a:moveTo>
                  <a:pt x="20836" y="24309"/>
                </a:moveTo>
                <a:cubicBezTo>
                  <a:pt x="20836" y="22399"/>
                  <a:pt x="22399" y="20836"/>
                  <a:pt x="24309" y="20836"/>
                </a:cubicBezTo>
                <a:lnTo>
                  <a:pt x="31254" y="20836"/>
                </a:lnTo>
                <a:cubicBezTo>
                  <a:pt x="33164" y="20836"/>
                  <a:pt x="34727" y="22399"/>
                  <a:pt x="34727" y="24309"/>
                </a:cubicBezTo>
                <a:lnTo>
                  <a:pt x="34727" y="31254"/>
                </a:lnTo>
                <a:cubicBezTo>
                  <a:pt x="34727" y="33164"/>
                  <a:pt x="33164" y="34727"/>
                  <a:pt x="31254" y="34727"/>
                </a:cubicBezTo>
                <a:lnTo>
                  <a:pt x="24309" y="34727"/>
                </a:lnTo>
                <a:cubicBezTo>
                  <a:pt x="22399" y="34727"/>
                  <a:pt x="20836" y="33164"/>
                  <a:pt x="20836" y="31254"/>
                </a:cubicBezTo>
                <a:lnTo>
                  <a:pt x="20836" y="24309"/>
                </a:lnTo>
                <a:close/>
                <a:moveTo>
                  <a:pt x="52090" y="20836"/>
                </a:moveTo>
                <a:lnTo>
                  <a:pt x="59035" y="20836"/>
                </a:lnTo>
                <a:cubicBezTo>
                  <a:pt x="60945" y="20836"/>
                  <a:pt x="62508" y="22399"/>
                  <a:pt x="62508" y="24309"/>
                </a:cubicBezTo>
                <a:lnTo>
                  <a:pt x="62508" y="31254"/>
                </a:lnTo>
                <a:cubicBezTo>
                  <a:pt x="62508" y="33164"/>
                  <a:pt x="60945" y="34727"/>
                  <a:pt x="59035" y="34727"/>
                </a:cubicBezTo>
                <a:lnTo>
                  <a:pt x="52090" y="34727"/>
                </a:lnTo>
                <a:cubicBezTo>
                  <a:pt x="50180" y="34727"/>
                  <a:pt x="48617" y="33164"/>
                  <a:pt x="48617" y="31254"/>
                </a:cubicBezTo>
                <a:lnTo>
                  <a:pt x="48617" y="24309"/>
                </a:lnTo>
                <a:cubicBezTo>
                  <a:pt x="48617" y="22399"/>
                  <a:pt x="50180" y="20836"/>
                  <a:pt x="52090" y="20836"/>
                </a:cubicBezTo>
                <a:close/>
                <a:moveTo>
                  <a:pt x="20836" y="52090"/>
                </a:moveTo>
                <a:cubicBezTo>
                  <a:pt x="20836" y="50180"/>
                  <a:pt x="22399" y="48617"/>
                  <a:pt x="24309" y="48617"/>
                </a:cubicBezTo>
                <a:lnTo>
                  <a:pt x="31254" y="48617"/>
                </a:lnTo>
                <a:cubicBezTo>
                  <a:pt x="33164" y="48617"/>
                  <a:pt x="34727" y="50180"/>
                  <a:pt x="34727" y="52090"/>
                </a:cubicBezTo>
                <a:lnTo>
                  <a:pt x="34727" y="59035"/>
                </a:lnTo>
                <a:cubicBezTo>
                  <a:pt x="34727" y="60945"/>
                  <a:pt x="33164" y="62508"/>
                  <a:pt x="31254" y="62508"/>
                </a:cubicBezTo>
                <a:lnTo>
                  <a:pt x="24309" y="62508"/>
                </a:lnTo>
                <a:cubicBezTo>
                  <a:pt x="22399" y="62508"/>
                  <a:pt x="20836" y="60945"/>
                  <a:pt x="20836" y="59035"/>
                </a:cubicBezTo>
                <a:lnTo>
                  <a:pt x="20836" y="52090"/>
                </a:lnTo>
                <a:close/>
                <a:moveTo>
                  <a:pt x="52090" y="48617"/>
                </a:moveTo>
                <a:lnTo>
                  <a:pt x="59035" y="48617"/>
                </a:lnTo>
                <a:cubicBezTo>
                  <a:pt x="60945" y="48617"/>
                  <a:pt x="62508" y="50180"/>
                  <a:pt x="62508" y="52090"/>
                </a:cubicBezTo>
                <a:lnTo>
                  <a:pt x="62508" y="59035"/>
                </a:lnTo>
                <a:cubicBezTo>
                  <a:pt x="62508" y="60945"/>
                  <a:pt x="60945" y="62508"/>
                  <a:pt x="59035" y="62508"/>
                </a:cubicBezTo>
                <a:lnTo>
                  <a:pt x="52090" y="62508"/>
                </a:lnTo>
                <a:cubicBezTo>
                  <a:pt x="50180" y="62508"/>
                  <a:pt x="48617" y="60945"/>
                  <a:pt x="48617" y="59035"/>
                </a:cubicBezTo>
                <a:lnTo>
                  <a:pt x="48617" y="52090"/>
                </a:lnTo>
                <a:cubicBezTo>
                  <a:pt x="48617" y="50180"/>
                  <a:pt x="50180" y="48617"/>
                  <a:pt x="52090" y="48617"/>
                </a:cubicBezTo>
                <a:close/>
              </a:path>
            </a:pathLst>
          </a:custGeom>
          <a:solidFill>
            <a:srgbClr val="2B6CB0"/>
          </a:solidFill>
          <a:ln/>
        </p:spPr>
      </p:sp>
      <p:sp>
        <p:nvSpPr>
          <p:cNvPr id="17" name="TextBox 10">
            <a:extLst>
              <a:ext uri="{FF2B5EF4-FFF2-40B4-BE49-F238E27FC236}">
                <a16:creationId xmlns:a16="http://schemas.microsoft.com/office/drawing/2014/main" id="{822D7CB1-4123-403A-BC55-6749379662B9}"/>
              </a:ext>
            </a:extLst>
          </p:cNvPr>
          <p:cNvSpPr txBox="1"/>
          <p:nvPr/>
        </p:nvSpPr>
        <p:spPr>
          <a:xfrm>
            <a:off x="747099" y="1168492"/>
            <a:ext cx="4584444" cy="738664"/>
          </a:xfrm>
          <a:prstGeom prst="rect">
            <a:avLst/>
          </a:prstGeom>
          <a:solidFill>
            <a:srgbClr val="FFFFFF"/>
          </a:solidFill>
          <a:ln/>
          <a:effectLst/>
        </p:spPr>
        <p:txBody>
          <a:bodyPr wrap="square" rtlCol="0">
            <a:spAutoFit/>
          </a:bodyPr>
          <a:lstStyle>
            <a:defPPr>
              <a:defRPr lang="ru-K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05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соблюдения принципов деловой этики и оптимального регулирования социально-трудовых споров, в организационную структуру Фонда введена должность </a:t>
            </a:r>
            <a:r>
              <a:rPr lang="ru-RU" sz="105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ОМБУДСМЕНА</a:t>
            </a:r>
            <a:r>
              <a:rPr lang="ru-RU" sz="105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подотчетного Совету директоров </a:t>
            </a:r>
            <a:r>
              <a:rPr lang="ru-RU" sz="10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8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решение Совета директоров от 25.06.2024 г. №6)</a:t>
            </a:r>
            <a:r>
              <a:rPr lang="ru-RU" sz="10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18" name="TextBox 25">
            <a:extLst>
              <a:ext uri="{FF2B5EF4-FFF2-40B4-BE49-F238E27FC236}">
                <a16:creationId xmlns:a16="http://schemas.microsoft.com/office/drawing/2014/main" id="{517A15E9-95B4-4246-89F2-647E3D887485}"/>
              </a:ext>
            </a:extLst>
          </p:cNvPr>
          <p:cNvSpPr txBox="1"/>
          <p:nvPr/>
        </p:nvSpPr>
        <p:spPr>
          <a:xfrm>
            <a:off x="265434" y="2140601"/>
            <a:ext cx="5139988" cy="2708434"/>
          </a:xfrm>
          <a:prstGeom prst="rect">
            <a:avLst/>
          </a:prstGeom>
          <a:solidFill>
            <a:srgbClr val="FFFFFF"/>
          </a:solidFill>
          <a:ln/>
          <a:effectLst>
            <a:outerShdw blurRad="56928" dist="37952" dir="5400000" algn="bl" rotWithShape="0">
              <a:srgbClr val="000000">
                <a:alpha val="10196"/>
              </a:srgbClr>
            </a:outerShdw>
          </a:effectLst>
        </p:spPr>
        <p:txBody>
          <a:bodyPr wrap="square" rtlCol="0">
            <a:spAutoFit/>
          </a:bodyPr>
          <a:lstStyle>
            <a:defPPr>
              <a:defRPr lang="ru-K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ru-RU" sz="12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Направления деятельности Омбудсмена</a:t>
            </a:r>
            <a:r>
              <a:rPr lang="ru-RU" sz="10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ru-RU" sz="12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оценка условий труда </a:t>
            </a:r>
            <a:r>
              <a:rPr lang="ru-RU" sz="10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выявление проблемных зон внутри коллективов - </a:t>
            </a:r>
            <a:r>
              <a:rPr lang="ru-RU" sz="12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два</a:t>
            </a:r>
            <a:r>
              <a:rPr lang="ru-RU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анонимных опроса;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ru-RU" sz="12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консультации</a:t>
            </a:r>
            <a:r>
              <a:rPr lang="ru-RU" sz="10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разъяснение норм трудового законодательства и положения Кодекса  - </a:t>
            </a:r>
            <a:r>
              <a:rPr lang="ru-RU" sz="12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пять</a:t>
            </a:r>
            <a:r>
              <a:rPr lang="ru-RU" sz="10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рабочих визитов в филиалы;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ru-RU" sz="10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разработка </a:t>
            </a:r>
            <a:r>
              <a:rPr lang="ru-RU" sz="12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информационно-методических материалов</a:t>
            </a:r>
            <a:r>
              <a:rPr lang="ru-RU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(памятка по этическим стандартам, этический бюллетень с практическими кейсами и рекомендациями) – </a:t>
            </a:r>
            <a:r>
              <a:rPr lang="ru-RU" sz="12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два</a:t>
            </a:r>
            <a:r>
              <a:rPr lang="ru-RU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материала</a:t>
            </a:r>
            <a:r>
              <a:rPr lang="ru-RU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ru-RU" sz="10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рассмотрение</a:t>
            </a:r>
            <a:r>
              <a:rPr lang="ru-RU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обращений работников </a:t>
            </a:r>
            <a:r>
              <a:rPr lang="ru-RU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0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коммуникации, условия труда, режим рабочего времени, реализация трудовых прав, дисциплинарная ответственность, процедуры увольнения, предоставление отпусков</a:t>
            </a:r>
            <a:r>
              <a:rPr lang="ru-RU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– </a:t>
            </a:r>
            <a:r>
              <a:rPr lang="ru-RU" sz="12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девять</a:t>
            </a:r>
            <a:r>
              <a:rPr lang="ru-RU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обращений</a:t>
            </a:r>
            <a:r>
              <a:rPr lang="ru-RU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ru-RU" sz="12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независимый контроль </a:t>
            </a:r>
            <a:r>
              <a:rPr lang="ru-RU" sz="10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(на соблюдение Кодекса поведения и этики работников) – </a:t>
            </a:r>
            <a:r>
              <a:rPr lang="ru-RU" sz="12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четыре</a:t>
            </a:r>
            <a:r>
              <a:rPr lang="ru-RU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проверки. </a:t>
            </a:r>
          </a:p>
        </p:txBody>
      </p:sp>
      <p:sp>
        <p:nvSpPr>
          <p:cNvPr id="20" name="TextBox 25">
            <a:extLst>
              <a:ext uri="{FF2B5EF4-FFF2-40B4-BE49-F238E27FC236}">
                <a16:creationId xmlns:a16="http://schemas.microsoft.com/office/drawing/2014/main" id="{B198AB3E-1FD8-482A-AFC0-2C184E453EC2}"/>
              </a:ext>
            </a:extLst>
          </p:cNvPr>
          <p:cNvSpPr txBox="1"/>
          <p:nvPr/>
        </p:nvSpPr>
        <p:spPr>
          <a:xfrm>
            <a:off x="5586486" y="2144356"/>
            <a:ext cx="6340080" cy="4291175"/>
          </a:xfrm>
          <a:prstGeom prst="rect">
            <a:avLst/>
          </a:prstGeom>
          <a:solidFill>
            <a:srgbClr val="FFFFFF"/>
          </a:solidFill>
          <a:ln/>
          <a:effectLst>
            <a:outerShdw blurRad="56928" dist="37952" dir="5400000" algn="bl" rotWithShape="0">
              <a:srgbClr val="000000">
                <a:alpha val="10196"/>
              </a:srgbClr>
            </a:outerShdw>
          </a:effectLst>
        </p:spPr>
        <p:txBody>
          <a:bodyPr wrap="square" rtlCol="0">
            <a:spAutoFit/>
          </a:bodyPr>
          <a:lstStyle>
            <a:defPPr>
              <a:defRPr lang="ru-K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12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Реализация мероприятий Комплаенс-офицером</a:t>
            </a:r>
            <a:r>
              <a:rPr lang="ru-RU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171450" indent="-1714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0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KZ" sz="10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«нулевой терпимости» к проявлениям коррупции </a:t>
            </a:r>
            <a:r>
              <a:rPr lang="ru-RU" sz="10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проведены </a:t>
            </a:r>
            <a:r>
              <a:rPr lang="ru-RU" sz="12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ru-KZ" sz="12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занятия </a:t>
            </a:r>
            <a:r>
              <a:rPr lang="ru-RU" sz="10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тестированием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KZ" sz="10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постоянной основе </a:t>
            </a:r>
            <a:r>
              <a:rPr lang="ru-RU" sz="10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проводится </a:t>
            </a:r>
            <a:r>
              <a:rPr lang="ru-RU" sz="12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ru-KZ" sz="1200" b="1" dirty="0" err="1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нализ</a:t>
            </a:r>
            <a:r>
              <a:rPr lang="ru-KZ" sz="12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внутренних нормативных документов </a:t>
            </a:r>
            <a:r>
              <a:rPr lang="ru-KZ" sz="10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Фонда</a:t>
            </a:r>
            <a:r>
              <a:rPr lang="ru-KZ" sz="10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KZ" sz="10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предмет наличия коррупциогенных факторов </a:t>
            </a:r>
            <a:r>
              <a:rPr lang="ru-RU" sz="10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KZ" sz="10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выработка рекомендаций по их устранению</a:t>
            </a:r>
            <a:endParaRPr lang="ru-RU" sz="1000" dirty="0">
              <a:solidFill>
                <a:srgbClr val="1A35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0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интернет-ресурсе Фонда разработан</a:t>
            </a:r>
            <a:r>
              <a:rPr lang="ru-RU" sz="10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KZ" sz="1200" b="1" dirty="0" err="1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специальн</a:t>
            </a:r>
            <a:r>
              <a:rPr lang="ru-RU" sz="1200" b="1" dirty="0" err="1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ый</a:t>
            </a:r>
            <a:r>
              <a:rPr lang="ru-RU" sz="12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</a:t>
            </a:r>
            <a:r>
              <a:rPr lang="ru-KZ" sz="1200" b="1" dirty="0" err="1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аздел</a:t>
            </a:r>
            <a:r>
              <a:rPr lang="ru-KZ" sz="12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KZ" sz="1200" b="1" dirty="0" err="1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Антикоррупция</a:t>
            </a:r>
            <a:r>
              <a:rPr lang="ru-RU" sz="12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r>
              <a:rPr lang="ru-RU" sz="10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KZ" sz="1000" dirty="0" err="1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содерж</a:t>
            </a:r>
            <a:r>
              <a:rPr lang="ru-RU" sz="1000" dirty="0" err="1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ащий</a:t>
            </a:r>
            <a:r>
              <a:rPr lang="ru-RU" sz="10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KZ" sz="1000" dirty="0">
              <a:solidFill>
                <a:srgbClr val="1A35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indent="1841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ru-KZ" sz="10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каналы информирования </a:t>
            </a:r>
            <a:endParaRPr lang="ru-RU" sz="1000" dirty="0">
              <a:solidFill>
                <a:srgbClr val="1A35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indent="1841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ru-KZ" sz="10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внутренние нормативные документы Фонда по вопросам противодействия коррупции и этики</a:t>
            </a:r>
          </a:p>
          <a:p>
            <a:pPr marL="177800" indent="1841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ru-KZ" sz="10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социальные видеоролики по противодействию коррупции</a:t>
            </a:r>
          </a:p>
          <a:p>
            <a:pPr marL="177800" indent="1841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информацию</a:t>
            </a:r>
            <a:r>
              <a:rPr lang="ru-KZ" sz="10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 важных мероприятиях и семинарах Фонда</a:t>
            </a:r>
            <a:endParaRPr lang="ru-RU" sz="1000" dirty="0">
              <a:solidFill>
                <a:srgbClr val="1A35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0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KZ" sz="10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открытости интернет-ресурса Фонда</a:t>
            </a:r>
            <a:r>
              <a:rPr lang="ru-RU" sz="10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опубликован </a:t>
            </a:r>
            <a:r>
              <a:rPr lang="ru-RU" sz="12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внутренний анализ коррупционных рисков</a:t>
            </a:r>
            <a:r>
              <a:rPr lang="ru-RU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0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Фонда за 2025 г. (исполнение проекта ТБН №4 «Предупреждение и противодействие коррупции»)</a:t>
            </a:r>
            <a:endParaRPr lang="ru-KZ" sz="1000" dirty="0">
              <a:solidFill>
                <a:srgbClr val="1A35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 algn="just">
              <a:lnSpc>
                <a:spcPct val="107000"/>
              </a:lnSpc>
              <a:buFont typeface="Wingdings" panose="05000000000000000000" pitchFamily="2" charset="2"/>
              <a:buChar char="Ø"/>
              <a:defRPr/>
            </a:pPr>
            <a:r>
              <a:rPr lang="ru-RU" sz="12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меры по предотвращению и выявлению конфликта </a:t>
            </a:r>
            <a:r>
              <a:rPr lang="ru-KZ" sz="12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интересов </a:t>
            </a:r>
            <a:r>
              <a:rPr lang="ru-RU" sz="10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Фонде: </a:t>
            </a:r>
            <a:endParaRPr lang="ru-KZ" sz="1000" dirty="0">
              <a:solidFill>
                <a:srgbClr val="1A35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indent="1841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проводится </a:t>
            </a:r>
            <a:r>
              <a:rPr lang="ru-KZ" sz="10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мониторинг персональных данных работников и </a:t>
            </a:r>
            <a:r>
              <a:rPr lang="ru-RU" sz="10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кандидатов</a:t>
            </a:r>
            <a:endParaRPr lang="ru-KZ" sz="1000" dirty="0">
              <a:solidFill>
                <a:srgbClr val="1A35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indent="1841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ru-RU" sz="10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обеспечен контроль за принятием антикоррупционных ограничений работниками, уполномоченным на </a:t>
            </a:r>
          </a:p>
          <a:p>
            <a:pPr marL="177800" algn="just">
              <a:lnSpc>
                <a:spcPct val="107000"/>
              </a:lnSpc>
            </a:pPr>
            <a:r>
              <a:rPr lang="ru-RU" sz="10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выполнение государственных функций</a:t>
            </a:r>
            <a:endParaRPr lang="ru-KZ" sz="1000" dirty="0">
              <a:solidFill>
                <a:srgbClr val="1A35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7800" indent="184150" algn="just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ru-RU" sz="1000" dirty="0" err="1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истребуются</a:t>
            </a:r>
            <a:r>
              <a:rPr lang="ru-RU" sz="10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справки об отсутствии судимости</a:t>
            </a:r>
            <a:endParaRPr lang="ru-KZ" sz="1000" dirty="0">
              <a:solidFill>
                <a:srgbClr val="1A35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 algn="just">
              <a:lnSpc>
                <a:spcPct val="107000"/>
              </a:lnSpc>
              <a:buFont typeface="Wingdings" panose="05000000000000000000" pitchFamily="2" charset="2"/>
              <a:buChar char="Ø"/>
              <a:defRPr/>
            </a:pPr>
            <a:r>
              <a:rPr lang="ru-RU" sz="12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взаимодействие </a:t>
            </a:r>
            <a:r>
              <a:rPr lang="ru-KZ" sz="12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правоохранительными, надзорными органами</a:t>
            </a:r>
            <a:r>
              <a:rPr lang="ru-RU" sz="10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М</a:t>
            </a:r>
            <a:r>
              <a:rPr lang="ru-KZ" sz="1000" dirty="0" err="1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еморандумы</a:t>
            </a:r>
            <a:r>
              <a:rPr lang="ru-KZ" sz="10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 взаимном сотрудничестве</a:t>
            </a:r>
            <a:r>
              <a:rPr lang="ru-RU" sz="10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KZ" sz="10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противодействию коррупции подписаны с Департаментами экономических расследований по Туркестанской, </a:t>
            </a:r>
            <a:r>
              <a:rPr lang="ru-KZ" sz="1000" dirty="0" err="1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Мангистауской</a:t>
            </a:r>
            <a:r>
              <a:rPr lang="ru-KZ" sz="10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KZ" sz="1000" dirty="0" err="1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Жамбылской</a:t>
            </a:r>
            <a:r>
              <a:rPr lang="ru-KZ" sz="10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Актюбинской и Алматинской областям и г</a:t>
            </a:r>
            <a:r>
              <a:rPr lang="ru-RU" sz="10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KZ" sz="10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Алматы Агентства </a:t>
            </a:r>
            <a:r>
              <a:rPr lang="ru-RU" sz="10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РК </a:t>
            </a:r>
            <a:r>
              <a:rPr lang="ru-KZ" sz="10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финансовому мониторингу</a:t>
            </a:r>
            <a:endParaRPr lang="ru-RU" sz="1000" dirty="0">
              <a:solidFill>
                <a:srgbClr val="1A35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ru-RU" sz="12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2025 г. фактов коррупции в Фонде не выявлено</a:t>
            </a:r>
          </a:p>
        </p:txBody>
      </p:sp>
      <p:sp>
        <p:nvSpPr>
          <p:cNvPr id="21" name="Shape 7">
            <a:extLst>
              <a:ext uri="{FF2B5EF4-FFF2-40B4-BE49-F238E27FC236}">
                <a16:creationId xmlns:a16="http://schemas.microsoft.com/office/drawing/2014/main" id="{36C75C09-D73C-4FF1-96FE-C7DC13CF3EC2}"/>
              </a:ext>
            </a:extLst>
          </p:cNvPr>
          <p:cNvSpPr/>
          <p:nvPr/>
        </p:nvSpPr>
        <p:spPr>
          <a:xfrm>
            <a:off x="5721186" y="1312779"/>
            <a:ext cx="259323" cy="230509"/>
          </a:xfrm>
          <a:custGeom>
            <a:avLst/>
            <a:gdLst/>
            <a:ahLst/>
            <a:cxnLst/>
            <a:rect l="l" t="t" r="r" b="b"/>
            <a:pathLst>
              <a:path w="370425" h="329266">
                <a:moveTo>
                  <a:pt x="144054" y="159488"/>
                </a:moveTo>
                <a:cubicBezTo>
                  <a:pt x="186646" y="159488"/>
                  <a:pt x="221226" y="124909"/>
                  <a:pt x="221226" y="82317"/>
                </a:cubicBezTo>
                <a:cubicBezTo>
                  <a:pt x="221226" y="39724"/>
                  <a:pt x="186646" y="5145"/>
                  <a:pt x="144054" y="5145"/>
                </a:cubicBezTo>
                <a:cubicBezTo>
                  <a:pt x="101462" y="5145"/>
                  <a:pt x="66882" y="39724"/>
                  <a:pt x="66882" y="82317"/>
                </a:cubicBezTo>
                <a:cubicBezTo>
                  <a:pt x="66882" y="124909"/>
                  <a:pt x="101462" y="159488"/>
                  <a:pt x="144054" y="159488"/>
                </a:cubicBezTo>
                <a:close/>
                <a:moveTo>
                  <a:pt x="124954" y="195502"/>
                </a:moveTo>
                <a:cubicBezTo>
                  <a:pt x="61609" y="195502"/>
                  <a:pt x="10290" y="246821"/>
                  <a:pt x="10290" y="310166"/>
                </a:cubicBezTo>
                <a:cubicBezTo>
                  <a:pt x="10290" y="320713"/>
                  <a:pt x="18843" y="329266"/>
                  <a:pt x="29390" y="329266"/>
                </a:cubicBezTo>
                <a:lnTo>
                  <a:pt x="191129" y="329266"/>
                </a:lnTo>
                <a:cubicBezTo>
                  <a:pt x="167849" y="301870"/>
                  <a:pt x="154344" y="266564"/>
                  <a:pt x="154344" y="229200"/>
                </a:cubicBezTo>
                <a:lnTo>
                  <a:pt x="154344" y="209200"/>
                </a:lnTo>
                <a:cubicBezTo>
                  <a:pt x="154344" y="204505"/>
                  <a:pt x="154987" y="199875"/>
                  <a:pt x="156209" y="195502"/>
                </a:cubicBezTo>
                <a:lnTo>
                  <a:pt x="124954" y="195502"/>
                </a:lnTo>
                <a:close/>
                <a:moveTo>
                  <a:pt x="286372" y="314154"/>
                </a:moveTo>
                <a:lnTo>
                  <a:pt x="277818" y="318205"/>
                </a:lnTo>
                <a:lnTo>
                  <a:pt x="277818" y="197238"/>
                </a:lnTo>
                <a:lnTo>
                  <a:pt x="339556" y="217817"/>
                </a:lnTo>
                <a:lnTo>
                  <a:pt x="339556" y="230422"/>
                </a:lnTo>
                <a:cubicBezTo>
                  <a:pt x="339556" y="266307"/>
                  <a:pt x="318848" y="298912"/>
                  <a:pt x="286372" y="314218"/>
                </a:cubicBezTo>
                <a:close/>
                <a:moveTo>
                  <a:pt x="271323" y="166884"/>
                </a:moveTo>
                <a:lnTo>
                  <a:pt x="199296" y="190872"/>
                </a:lnTo>
                <a:cubicBezTo>
                  <a:pt x="190872" y="193701"/>
                  <a:pt x="185212" y="201547"/>
                  <a:pt x="185212" y="210422"/>
                </a:cubicBezTo>
                <a:lnTo>
                  <a:pt x="185212" y="230422"/>
                </a:lnTo>
                <a:cubicBezTo>
                  <a:pt x="185212" y="278269"/>
                  <a:pt x="212866" y="321806"/>
                  <a:pt x="256082" y="342128"/>
                </a:cubicBezTo>
                <a:lnTo>
                  <a:pt x="267979" y="347723"/>
                </a:lnTo>
                <a:cubicBezTo>
                  <a:pt x="271066" y="349138"/>
                  <a:pt x="274410" y="349910"/>
                  <a:pt x="277754" y="349910"/>
                </a:cubicBezTo>
                <a:cubicBezTo>
                  <a:pt x="281098" y="349910"/>
                  <a:pt x="284507" y="349138"/>
                  <a:pt x="287529" y="347723"/>
                </a:cubicBezTo>
                <a:lnTo>
                  <a:pt x="299427" y="342128"/>
                </a:lnTo>
                <a:cubicBezTo>
                  <a:pt x="342771" y="321742"/>
                  <a:pt x="370425" y="278204"/>
                  <a:pt x="370425" y="230358"/>
                </a:cubicBezTo>
                <a:lnTo>
                  <a:pt x="370425" y="210357"/>
                </a:lnTo>
                <a:cubicBezTo>
                  <a:pt x="370425" y="201483"/>
                  <a:pt x="364765" y="193637"/>
                  <a:pt x="356341" y="190807"/>
                </a:cubicBezTo>
                <a:lnTo>
                  <a:pt x="284314" y="166820"/>
                </a:lnTo>
                <a:cubicBezTo>
                  <a:pt x="280069" y="165405"/>
                  <a:pt x="275503" y="165405"/>
                  <a:pt x="271323" y="16682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F3AD89A-72C0-4FCD-AC86-DC977A8B1368}"/>
              </a:ext>
            </a:extLst>
          </p:cNvPr>
          <p:cNvSpPr txBox="1"/>
          <p:nvPr/>
        </p:nvSpPr>
        <p:spPr>
          <a:xfrm>
            <a:off x="265434" y="5031029"/>
            <a:ext cx="5151117" cy="139947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wrap="square" rtlCol="0" anchor="ctr" anchorCtr="0">
            <a:noAutofit/>
          </a:bodyPr>
          <a:lstStyle/>
          <a:p>
            <a:r>
              <a:rPr lang="ru-RU" sz="12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Утверждены решением Совета директоров АО «ГФСС» №6 от 30 июня 2022 года:</a:t>
            </a:r>
            <a:endParaRPr lang="en-US" sz="1200" dirty="0">
              <a:solidFill>
                <a:srgbClr val="1A35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ru-RU" sz="12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Кодекс поведения и этики работников </a:t>
            </a:r>
            <a:endParaRPr lang="ru-RU" sz="800" dirty="0">
              <a:solidFill>
                <a:srgbClr val="1A35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12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Политика по урегулированию конфликта интересов </a:t>
            </a:r>
            <a:r>
              <a:rPr lang="ru-RU" sz="10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должностных лиц и работников</a:t>
            </a:r>
            <a:endParaRPr lang="ru-RU" sz="800" dirty="0">
              <a:solidFill>
                <a:srgbClr val="1A355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ru-RU" sz="12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Антикоррупционная политика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39">
            <a:extLst>
              <a:ext uri="{FF2B5EF4-FFF2-40B4-BE49-F238E27FC236}">
                <a16:creationId xmlns:a16="http://schemas.microsoft.com/office/drawing/2014/main" id="{68E1FEF1-AB27-D2A5-6567-A9BB5377EB35}"/>
              </a:ext>
            </a:extLst>
          </p:cNvPr>
          <p:cNvSpPr/>
          <p:nvPr/>
        </p:nvSpPr>
        <p:spPr>
          <a:xfrm>
            <a:off x="277516" y="984810"/>
            <a:ext cx="6380531" cy="5421055"/>
          </a:xfrm>
          <a:custGeom>
            <a:avLst/>
            <a:gdLst/>
            <a:ahLst/>
            <a:cxnLst/>
            <a:rect l="l" t="t" r="r" b="b"/>
            <a:pathLst>
              <a:path w="5653873" h="1393371">
                <a:moveTo>
                  <a:pt x="35687" y="0"/>
                </a:moveTo>
                <a:lnTo>
                  <a:pt x="5546725" y="0"/>
                </a:lnTo>
                <a:cubicBezTo>
                  <a:pt x="5605923" y="0"/>
                  <a:pt x="5653913" y="47990"/>
                  <a:pt x="5653913" y="107188"/>
                </a:cubicBezTo>
                <a:lnTo>
                  <a:pt x="5653913" y="1286256"/>
                </a:lnTo>
                <a:cubicBezTo>
                  <a:pt x="5653843" y="1345405"/>
                  <a:pt x="5605874" y="1393317"/>
                  <a:pt x="5546725" y="1393317"/>
                </a:cubicBezTo>
                <a:lnTo>
                  <a:pt x="35687" y="1393317"/>
                </a:lnTo>
                <a:cubicBezTo>
                  <a:pt x="15978" y="1393317"/>
                  <a:pt x="0" y="1377339"/>
                  <a:pt x="0" y="1357630"/>
                </a:cubicBezTo>
                <a:lnTo>
                  <a:pt x="0" y="35687"/>
                </a:lnTo>
                <a:cubicBezTo>
                  <a:pt x="0" y="15991"/>
                  <a:pt x="15991" y="0"/>
                  <a:pt x="35687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53591" dist="35727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78" name="Shape 40">
            <a:extLst>
              <a:ext uri="{FF2B5EF4-FFF2-40B4-BE49-F238E27FC236}">
                <a16:creationId xmlns:a16="http://schemas.microsoft.com/office/drawing/2014/main" id="{C6EDE401-03E3-41AC-1DC2-E22D860B4CDD}"/>
              </a:ext>
            </a:extLst>
          </p:cNvPr>
          <p:cNvSpPr/>
          <p:nvPr/>
        </p:nvSpPr>
        <p:spPr>
          <a:xfrm>
            <a:off x="277516" y="1021637"/>
            <a:ext cx="45719" cy="5384228"/>
          </a:xfrm>
          <a:custGeom>
            <a:avLst/>
            <a:gdLst/>
            <a:ahLst/>
            <a:cxnLst/>
            <a:rect l="l" t="t" r="r" b="b"/>
            <a:pathLst>
              <a:path w="35727" h="1393371">
                <a:moveTo>
                  <a:pt x="35687" y="0"/>
                </a:moveTo>
                <a:lnTo>
                  <a:pt x="35687" y="0"/>
                </a:lnTo>
                <a:lnTo>
                  <a:pt x="35687" y="1393317"/>
                </a:lnTo>
                <a:lnTo>
                  <a:pt x="35687" y="1393317"/>
                </a:lnTo>
                <a:cubicBezTo>
                  <a:pt x="15978" y="1393317"/>
                  <a:pt x="0" y="1377339"/>
                  <a:pt x="0" y="1357630"/>
                </a:cubicBezTo>
                <a:lnTo>
                  <a:pt x="0" y="35687"/>
                </a:lnTo>
                <a:cubicBezTo>
                  <a:pt x="0" y="15991"/>
                  <a:pt x="15991" y="0"/>
                  <a:pt x="35687" y="0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0E09C8-01CF-458E-8D0E-FAF43EAC247B}"/>
              </a:ext>
            </a:extLst>
          </p:cNvPr>
          <p:cNvSpPr txBox="1"/>
          <p:nvPr/>
        </p:nvSpPr>
        <p:spPr>
          <a:xfrm>
            <a:off x="273229" y="1011808"/>
            <a:ext cx="6225226" cy="229293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Правление Фонда является коллегиальным исполнительным органом, подотчетным Совету директоров, обеспечивает развитие Фонда, достижение   ключевых показателей и реализацию стратегических задач и решений, принятых Советом директоров и Единственным акционером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Правление осуществляет свою деятельность в соответствии с нормами законодательства Республики Казахстан, Устава и внутренних документов Фонда, решениями Единственного акционера, Совета директоров</a:t>
            </a:r>
            <a:endParaRPr lang="ru-KZ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Единственный акционер избирает Председателя Правления, определяет срок его полномочий, размер должностного оклада и условия оплаты труда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Совет директоров избирает членов Правления, определяет сроки полномочий, размер должностного оклада, условия оплаты их труда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Председатель и члены Правления Фонда избираются сроком до трех лет. Сроки их полномочий совпадают со сроком полномочий Правления</a:t>
            </a:r>
          </a:p>
        </p:txBody>
      </p:sp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11400EBF-97F4-46D3-9404-1DA7EFA988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3335796"/>
              </p:ext>
            </p:extLst>
          </p:nvPr>
        </p:nvGraphicFramePr>
        <p:xfrm>
          <a:off x="553828" y="3517211"/>
          <a:ext cx="5526701" cy="2010337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2104051">
                  <a:extLst>
                    <a:ext uri="{9D8B030D-6E8A-4147-A177-3AD203B41FA5}">
                      <a16:colId xmlns:a16="http://schemas.microsoft.com/office/drawing/2014/main" val="3130697363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2867869193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56123147"/>
                    </a:ext>
                  </a:extLst>
                </a:gridCol>
                <a:gridCol w="1136650">
                  <a:extLst>
                    <a:ext uri="{9D8B030D-6E8A-4147-A177-3AD203B41FA5}">
                      <a16:colId xmlns:a16="http://schemas.microsoft.com/office/drawing/2014/main" val="2271067688"/>
                    </a:ext>
                  </a:extLst>
                </a:gridCol>
              </a:tblGrid>
              <a:tr h="381535">
                <a:tc>
                  <a:txBody>
                    <a:bodyPr/>
                    <a:lstStyle/>
                    <a:p>
                      <a:pPr marL="36195" marR="97155" algn="ctr">
                        <a:spcAft>
                          <a:spcPts val="0"/>
                        </a:spcAft>
                        <a:tabLst>
                          <a:tab pos="3060700" algn="l"/>
                        </a:tabLst>
                      </a:pPr>
                      <a:r>
                        <a:rPr lang="ru-RU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Должность</a:t>
                      </a:r>
                      <a:endParaRPr lang="ru-KZ" sz="105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36195" marR="97155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060700" algn="l"/>
                        </a:tabLst>
                        <a:defRPr/>
                      </a:pPr>
                      <a:r>
                        <a:rPr lang="ru-RU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Ф.И.О.</a:t>
                      </a:r>
                      <a:endParaRPr lang="ru-KZ" sz="105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36195" marR="97155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060700" algn="l"/>
                        </a:tabLst>
                        <a:defRPr/>
                      </a:pPr>
                      <a:r>
                        <a:rPr lang="ru-RU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Дата</a:t>
                      </a:r>
                      <a:r>
                        <a:rPr lang="en-US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избрания</a:t>
                      </a:r>
                      <a:endParaRPr lang="ru-KZ" sz="105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36195" marR="97155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060700" algn="l"/>
                        </a:tabLst>
                        <a:defRPr/>
                      </a:pPr>
                      <a:r>
                        <a:rPr lang="ru-RU" sz="105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Исполнение КПЭ за 2025 г.</a:t>
                      </a:r>
                      <a:endParaRPr lang="ru-KZ" sz="105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0" marB="0" anchor="ctr"/>
                </a:tc>
                <a:extLst>
                  <a:ext uri="{0D108BD9-81ED-4DB2-BD59-A6C34878D82A}">
                    <a16:rowId xmlns:a16="http://schemas.microsoft.com/office/drawing/2014/main" val="351982751"/>
                  </a:ext>
                </a:extLst>
              </a:tr>
              <a:tr h="365853">
                <a:tc>
                  <a:txBody>
                    <a:bodyPr/>
                    <a:lstStyle/>
                    <a:p>
                      <a:pPr marL="36195" marR="97155" algn="l">
                        <a:spcAft>
                          <a:spcPts val="0"/>
                        </a:spcAft>
                        <a:tabLst>
                          <a:tab pos="3060700" algn="l"/>
                        </a:tabLst>
                      </a:pPr>
                      <a:r>
                        <a:rPr lang="ru-RU" sz="1050" u="none" strike="noStrike" spc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Председатель</a:t>
                      </a:r>
                      <a:r>
                        <a:rPr lang="en-US" sz="1050" u="none" strike="noStrike" spc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u="none" strike="noStrike" spc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Правления</a:t>
                      </a:r>
                      <a:endParaRPr lang="ru-KZ" sz="105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36195" marR="95885" algn="ctr">
                        <a:spcAft>
                          <a:spcPts val="0"/>
                        </a:spcAft>
                        <a:tabLst>
                          <a:tab pos="3060700" algn="l"/>
                        </a:tabLst>
                      </a:pPr>
                      <a:r>
                        <a:rPr lang="ru-RU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Курманов </a:t>
                      </a:r>
                      <a:r>
                        <a:rPr lang="ru-RU" sz="105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Алмас</a:t>
                      </a:r>
                      <a:r>
                        <a:rPr lang="ru-RU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Мухамедкаримович</a:t>
                      </a:r>
                      <a:endParaRPr lang="ru-KZ" sz="105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36195" marR="95885" algn="ctr">
                        <a:spcAft>
                          <a:spcPts val="0"/>
                        </a:spcAft>
                        <a:tabLst>
                          <a:tab pos="3060700" algn="l"/>
                        </a:tabLst>
                      </a:pPr>
                      <a:r>
                        <a:rPr lang="ru-RU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10.01.2025</a:t>
                      </a:r>
                      <a:endParaRPr lang="ru-KZ" sz="105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36195" marR="95885" algn="ctr">
                        <a:spcAft>
                          <a:spcPts val="0"/>
                        </a:spcAft>
                        <a:tabLst>
                          <a:tab pos="3060700" algn="l"/>
                        </a:tabLst>
                      </a:pPr>
                      <a:r>
                        <a:rPr lang="ru-RU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  <a:endParaRPr lang="ru-KZ" sz="105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0" marB="0" anchor="ctr"/>
                </a:tc>
                <a:extLst>
                  <a:ext uri="{0D108BD9-81ED-4DB2-BD59-A6C34878D82A}">
                    <a16:rowId xmlns:a16="http://schemas.microsoft.com/office/drawing/2014/main" val="2536803139"/>
                  </a:ext>
                </a:extLst>
              </a:tr>
              <a:tr h="374884">
                <a:tc>
                  <a:txBody>
                    <a:bodyPr/>
                    <a:lstStyle/>
                    <a:p>
                      <a:pPr marL="36195" marR="97155" algn="l">
                        <a:spcAft>
                          <a:spcPts val="0"/>
                        </a:spcAft>
                        <a:tabLst>
                          <a:tab pos="3060700" algn="l"/>
                        </a:tabLst>
                      </a:pPr>
                      <a:r>
                        <a:rPr lang="ru-RU" sz="1050" u="none" strike="noStrike" spc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Первый заместитель Председателя Правления</a:t>
                      </a:r>
                      <a:endParaRPr lang="ru-KZ" sz="105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36195" marR="95885" algn="ctr">
                        <a:spcAft>
                          <a:spcPts val="0"/>
                        </a:spcAft>
                        <a:tabLst>
                          <a:tab pos="3060700" algn="l"/>
                        </a:tabLst>
                      </a:pPr>
                      <a:r>
                        <a:rPr lang="ru-RU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Жунусов Биржан </a:t>
                      </a:r>
                      <a:r>
                        <a:rPr lang="ru-RU" sz="105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Уалиевич</a:t>
                      </a:r>
                      <a:endParaRPr lang="ru-KZ" sz="105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36195" marR="95885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060700" algn="l"/>
                        </a:tabLst>
                        <a:defRPr/>
                      </a:pPr>
                      <a:r>
                        <a:rPr lang="ru-RU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08.01.2025 </a:t>
                      </a:r>
                      <a:endParaRPr lang="ru-KZ" sz="105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6195" marR="95885" algn="ctr">
                        <a:spcAft>
                          <a:spcPts val="0"/>
                        </a:spcAft>
                        <a:tabLst>
                          <a:tab pos="3060700" algn="l"/>
                        </a:tabLst>
                      </a:pPr>
                      <a:endParaRPr lang="ru-KZ" sz="105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36195" marR="95885" algn="ctr">
                        <a:spcAft>
                          <a:spcPts val="0"/>
                        </a:spcAft>
                        <a:tabLst>
                          <a:tab pos="3060700" algn="l"/>
                        </a:tabLst>
                      </a:pPr>
                      <a:r>
                        <a:rPr lang="ru-RU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/>
                          <a:cs typeface="Arial" panose="020B0604020202020204" pitchFamily="34" charset="0"/>
                        </a:rPr>
                        <a:t>100%</a:t>
                      </a:r>
                      <a:endParaRPr lang="ru-KZ" sz="105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6350" marR="6350" marT="0" marB="0" anchor="ctr"/>
                </a:tc>
                <a:extLst>
                  <a:ext uri="{0D108BD9-81ED-4DB2-BD59-A6C34878D82A}">
                    <a16:rowId xmlns:a16="http://schemas.microsoft.com/office/drawing/2014/main" val="1387668015"/>
                  </a:ext>
                </a:extLst>
              </a:tr>
              <a:tr h="408005">
                <a:tc>
                  <a:txBody>
                    <a:bodyPr/>
                    <a:lstStyle/>
                    <a:p>
                      <a:pPr marL="36195" marR="97155" algn="l">
                        <a:spcAft>
                          <a:spcPts val="0"/>
                        </a:spcAft>
                        <a:tabLst>
                          <a:tab pos="3060700" algn="l"/>
                        </a:tabLst>
                      </a:pPr>
                      <a:r>
                        <a:rPr lang="ru-RU" sz="1050" u="none" strike="noStrike" spc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Заместитель Председателя</a:t>
                      </a:r>
                      <a:endParaRPr lang="ru-KZ" sz="105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6195" marR="97155" algn="l">
                        <a:spcAft>
                          <a:spcPts val="0"/>
                        </a:spcAft>
                        <a:tabLst>
                          <a:tab pos="3060700" algn="l"/>
                        </a:tabLst>
                      </a:pPr>
                      <a:r>
                        <a:rPr lang="ru-RU" sz="1050" u="none" strike="noStrike" spc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Правления</a:t>
                      </a:r>
                      <a:endParaRPr lang="ru-KZ" sz="105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36195" marR="95885" algn="ctr">
                        <a:spcAft>
                          <a:spcPts val="0"/>
                        </a:spcAft>
                        <a:tabLst>
                          <a:tab pos="3060700" algn="l"/>
                        </a:tabLst>
                      </a:pPr>
                      <a:r>
                        <a:rPr lang="ru-RU" sz="105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Жаныбеков</a:t>
                      </a:r>
                      <a:r>
                        <a:rPr lang="ru-RU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Марат </a:t>
                      </a:r>
                      <a:r>
                        <a:rPr lang="ru-RU" sz="105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Амангельдиевич</a:t>
                      </a:r>
                      <a:endParaRPr lang="ru-KZ" sz="105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36195" marR="95885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060700" algn="l"/>
                        </a:tabLst>
                        <a:defRPr/>
                      </a:pPr>
                      <a:r>
                        <a:rPr lang="ru-RU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25.06.2024 </a:t>
                      </a:r>
                      <a:endParaRPr lang="ru-KZ" sz="105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6195" marR="95885" algn="ctr">
                        <a:spcAft>
                          <a:spcPts val="0"/>
                        </a:spcAft>
                        <a:tabLst>
                          <a:tab pos="3060700" algn="l"/>
                        </a:tabLst>
                      </a:pPr>
                      <a:endParaRPr lang="ru-KZ" sz="105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36195" marR="95885" algn="ctr">
                        <a:spcAft>
                          <a:spcPts val="0"/>
                        </a:spcAft>
                        <a:tabLst>
                          <a:tab pos="3060700" algn="l"/>
                        </a:tabLst>
                      </a:pPr>
                      <a:r>
                        <a:rPr lang="ru-RU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  <a:endParaRPr lang="ru-KZ" sz="105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0" marB="0" anchor="ctr"/>
                </a:tc>
                <a:extLst>
                  <a:ext uri="{0D108BD9-81ED-4DB2-BD59-A6C34878D82A}">
                    <a16:rowId xmlns:a16="http://schemas.microsoft.com/office/drawing/2014/main" val="3085831601"/>
                  </a:ext>
                </a:extLst>
              </a:tr>
              <a:tr h="379215">
                <a:tc>
                  <a:txBody>
                    <a:bodyPr/>
                    <a:lstStyle/>
                    <a:p>
                      <a:pPr marL="36195" marR="97155" algn="l">
                        <a:spcAft>
                          <a:spcPts val="0"/>
                        </a:spcAft>
                        <a:tabLst>
                          <a:tab pos="3060700" algn="l"/>
                        </a:tabLst>
                      </a:pPr>
                      <a:r>
                        <a:rPr lang="ru-RU" sz="1050" u="none" strike="noStrike" spc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Заместитель Председателя</a:t>
                      </a:r>
                      <a:endParaRPr lang="ru-KZ" sz="105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6195" marR="97155" algn="l">
                        <a:spcAft>
                          <a:spcPts val="0"/>
                        </a:spcAft>
                        <a:tabLst>
                          <a:tab pos="3060700" algn="l"/>
                        </a:tabLst>
                      </a:pPr>
                      <a:r>
                        <a:rPr lang="ru-RU" sz="1050" u="none" strike="noStrike" spc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Правления -руководитель аппарата</a:t>
                      </a:r>
                      <a:endParaRPr lang="ru-KZ" sz="105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36195" marR="95885" algn="ctr">
                        <a:spcAft>
                          <a:spcPts val="0"/>
                        </a:spcAft>
                        <a:tabLst>
                          <a:tab pos="3060700" algn="l"/>
                        </a:tabLst>
                      </a:pPr>
                      <a:r>
                        <a:rPr lang="ru-RU" sz="105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Стратулат</a:t>
                      </a:r>
                      <a:r>
                        <a:rPr lang="ru-RU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Инна </a:t>
                      </a:r>
                      <a:r>
                        <a:rPr lang="ru-RU" sz="105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Саввовна</a:t>
                      </a:r>
                      <a:endParaRPr lang="ru-KZ" sz="105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36195" marR="95885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060700" algn="l"/>
                        </a:tabLst>
                        <a:defRPr/>
                      </a:pPr>
                      <a:r>
                        <a:rPr lang="ru-RU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18.03.2025 </a:t>
                      </a:r>
                      <a:endParaRPr lang="ru-KZ" sz="105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6195" marR="95885" algn="ctr">
                        <a:spcAft>
                          <a:spcPts val="0"/>
                        </a:spcAft>
                        <a:tabLst>
                          <a:tab pos="3060700" algn="l"/>
                        </a:tabLst>
                      </a:pPr>
                      <a:endParaRPr lang="ru-KZ" sz="105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36195" marR="95885" algn="ctr">
                        <a:spcAft>
                          <a:spcPts val="0"/>
                        </a:spcAft>
                        <a:tabLst>
                          <a:tab pos="3060700" algn="l"/>
                        </a:tabLst>
                      </a:pPr>
                      <a:r>
                        <a:rPr lang="ru-RU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  <a:endParaRPr lang="ru-KZ" sz="105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0" marB="0" anchor="ctr"/>
                </a:tc>
                <a:extLst>
                  <a:ext uri="{0D108BD9-81ED-4DB2-BD59-A6C34878D82A}">
                    <a16:rowId xmlns:a16="http://schemas.microsoft.com/office/drawing/2014/main" val="2552483733"/>
                  </a:ext>
                </a:extLst>
              </a:tr>
            </a:tbl>
          </a:graphicData>
        </a:graphic>
      </p:graphicFrame>
      <p:sp>
        <p:nvSpPr>
          <p:cNvPr id="12" name="Динамика численности пенсионеров">
            <a:extLst>
              <a:ext uri="{FF2B5EF4-FFF2-40B4-BE49-F238E27FC236}">
                <a16:creationId xmlns:a16="http://schemas.microsoft.com/office/drawing/2014/main" id="{99342531-5AEE-4D80-9227-3B8DC25E5181}"/>
              </a:ext>
            </a:extLst>
          </p:cNvPr>
          <p:cNvSpPr/>
          <p:nvPr/>
        </p:nvSpPr>
        <p:spPr>
          <a:xfrm>
            <a:off x="298312" y="3208489"/>
            <a:ext cx="3524954" cy="336470"/>
          </a:xfrm>
          <a:prstGeom prst="roundRect">
            <a:avLst>
              <a:gd name="adj" fmla="val 29808"/>
            </a:avLst>
          </a:prstGeom>
          <a:noFill/>
          <a:ln w="12700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0282" tIns="40282" rIns="40282" bIns="40282" anchor="ctr"/>
          <a:lstStyle>
            <a:lvl1pPr>
              <a:defRPr sz="2500">
                <a:solidFill>
                  <a:srgbClr val="4F81BD"/>
                </a:solidFill>
                <a:latin typeface="Impact"/>
                <a:ea typeface="Impact"/>
                <a:cs typeface="Impact"/>
                <a:sym typeface="Impact"/>
              </a:defRPr>
            </a:lvl1pPr>
          </a:lstStyle>
          <a:p>
            <a:pPr marL="171450" marR="0" lvl="0" indent="-171450" defTabSz="463258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ru-RU" sz="11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Состав Правления Фонда  на 31.12.2025 года</a:t>
            </a:r>
          </a:p>
        </p:txBody>
      </p:sp>
      <p:sp>
        <p:nvSpPr>
          <p:cNvPr id="20" name="Текст 3">
            <a:extLst>
              <a:ext uri="{FF2B5EF4-FFF2-40B4-BE49-F238E27FC236}">
                <a16:creationId xmlns:a16="http://schemas.microsoft.com/office/drawing/2014/main" id="{75AE54AA-9BAC-4C67-A26E-8CEBE02DC4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26635" y="5569790"/>
            <a:ext cx="6110716" cy="605006"/>
          </a:xfrm>
          <a:solidFill>
            <a:schemeClr val="accent2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txBody>
          <a:bodyPr>
            <a:normAutofit fontScale="92500" lnSpcReduction="20000"/>
          </a:bodyPr>
          <a:lstStyle/>
          <a:p>
            <a:pPr marL="171450" indent="-171450" algn="just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Средний возраст членов Правления Фонда - 54 года.</a:t>
            </a:r>
          </a:p>
          <a:p>
            <a:pPr algn="just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    Действующие члены Правления Фонда обладают соответствующим опытом работы,      </a:t>
            </a:r>
          </a:p>
          <a:p>
            <a:pPr algn="just"/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     знаниями, квалификацией, деловой репутацией</a:t>
            </a:r>
            <a:endParaRPr lang="ru-KZ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hape 0">
            <a:extLst>
              <a:ext uri="{FF2B5EF4-FFF2-40B4-BE49-F238E27FC236}">
                <a16:creationId xmlns:a16="http://schemas.microsoft.com/office/drawing/2014/main" id="{C36C3B3D-25FA-96FD-E25B-58251E7BD6ED}"/>
              </a:ext>
            </a:extLst>
          </p:cNvPr>
          <p:cNvSpPr/>
          <p:nvPr/>
        </p:nvSpPr>
        <p:spPr>
          <a:xfrm>
            <a:off x="486478" y="346758"/>
            <a:ext cx="457200" cy="457200"/>
          </a:xfrm>
          <a:prstGeom prst="roundRect">
            <a:avLst>
              <a:gd name="adj" fmla="val 25000"/>
            </a:avLst>
          </a:prstGeom>
          <a:gradFill flip="none" rotWithShape="1">
            <a:gsLst>
              <a:gs pos="0">
                <a:srgbClr val="1A365D"/>
              </a:gs>
              <a:gs pos="100000">
                <a:srgbClr val="2B6CB0"/>
              </a:gs>
            </a:gsLst>
            <a:lin ang="2700000" scaled="1"/>
          </a:gradFill>
          <a:ln/>
          <a:effectLst>
            <a:outerShdw blurRad="142875" dist="9525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4404EF6E-C325-7535-EAFC-2DAC921D007E}"/>
              </a:ext>
            </a:extLst>
          </p:cNvPr>
          <p:cNvSpPr/>
          <p:nvPr/>
        </p:nvSpPr>
        <p:spPr>
          <a:xfrm>
            <a:off x="631734" y="480108"/>
            <a:ext cx="166688" cy="190500"/>
          </a:xfrm>
          <a:custGeom>
            <a:avLst/>
            <a:gdLst/>
            <a:ahLst/>
            <a:cxnLst/>
            <a:rect l="l" t="t" r="r" b="b"/>
            <a:pathLst>
              <a:path w="166688" h="190500">
                <a:moveTo>
                  <a:pt x="83344" y="92273"/>
                </a:moveTo>
                <a:cubicBezTo>
                  <a:pt x="58702" y="92273"/>
                  <a:pt x="38695" y="72267"/>
                  <a:pt x="38695" y="47625"/>
                </a:cubicBezTo>
                <a:cubicBezTo>
                  <a:pt x="38695" y="22983"/>
                  <a:pt x="58702" y="2977"/>
                  <a:pt x="83344" y="2977"/>
                </a:cubicBezTo>
                <a:cubicBezTo>
                  <a:pt x="107986" y="2977"/>
                  <a:pt x="127992" y="22983"/>
                  <a:pt x="127992" y="47625"/>
                </a:cubicBezTo>
                <a:cubicBezTo>
                  <a:pt x="127992" y="72267"/>
                  <a:pt x="107986" y="92273"/>
                  <a:pt x="83344" y="92273"/>
                </a:cubicBezTo>
                <a:close/>
                <a:moveTo>
                  <a:pt x="71996" y="113109"/>
                </a:moveTo>
                <a:lnTo>
                  <a:pt x="94692" y="113109"/>
                </a:lnTo>
                <a:cubicBezTo>
                  <a:pt x="98301" y="113109"/>
                  <a:pt x="101203" y="116012"/>
                  <a:pt x="101203" y="119621"/>
                </a:cubicBezTo>
                <a:cubicBezTo>
                  <a:pt x="101203" y="121183"/>
                  <a:pt x="100645" y="122672"/>
                  <a:pt x="99640" y="123862"/>
                </a:cubicBezTo>
                <a:lnTo>
                  <a:pt x="89446" y="135768"/>
                </a:lnTo>
                <a:lnTo>
                  <a:pt x="100980" y="178594"/>
                </a:lnTo>
                <a:lnTo>
                  <a:pt x="101203" y="178594"/>
                </a:lnTo>
                <a:lnTo>
                  <a:pt x="114077" y="127062"/>
                </a:lnTo>
                <a:cubicBezTo>
                  <a:pt x="114895" y="123825"/>
                  <a:pt x="118207" y="121853"/>
                  <a:pt x="121332" y="123044"/>
                </a:cubicBezTo>
                <a:cubicBezTo>
                  <a:pt x="144363" y="131825"/>
                  <a:pt x="160734" y="154149"/>
                  <a:pt x="160734" y="180268"/>
                </a:cubicBezTo>
                <a:cubicBezTo>
                  <a:pt x="160734" y="185886"/>
                  <a:pt x="156158" y="190463"/>
                  <a:pt x="150540" y="190463"/>
                </a:cubicBezTo>
                <a:lnTo>
                  <a:pt x="16148" y="190500"/>
                </a:lnTo>
                <a:cubicBezTo>
                  <a:pt x="10530" y="190500"/>
                  <a:pt x="5953" y="185924"/>
                  <a:pt x="5953" y="180305"/>
                </a:cubicBezTo>
                <a:cubicBezTo>
                  <a:pt x="5953" y="154186"/>
                  <a:pt x="22324" y="131862"/>
                  <a:pt x="45355" y="123081"/>
                </a:cubicBezTo>
                <a:cubicBezTo>
                  <a:pt x="48481" y="121890"/>
                  <a:pt x="51792" y="123862"/>
                  <a:pt x="52611" y="127099"/>
                </a:cubicBezTo>
                <a:lnTo>
                  <a:pt x="65484" y="178631"/>
                </a:lnTo>
                <a:lnTo>
                  <a:pt x="65708" y="178631"/>
                </a:lnTo>
                <a:lnTo>
                  <a:pt x="77242" y="135806"/>
                </a:lnTo>
                <a:lnTo>
                  <a:pt x="67047" y="123899"/>
                </a:lnTo>
                <a:cubicBezTo>
                  <a:pt x="66042" y="122709"/>
                  <a:pt x="65484" y="121221"/>
                  <a:pt x="65484" y="119658"/>
                </a:cubicBezTo>
                <a:cubicBezTo>
                  <a:pt x="65484" y="116049"/>
                  <a:pt x="68387" y="113147"/>
                  <a:pt x="71996" y="113147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" name="Text 3">
            <a:extLst>
              <a:ext uri="{FF2B5EF4-FFF2-40B4-BE49-F238E27FC236}">
                <a16:creationId xmlns:a16="http://schemas.microsoft.com/office/drawing/2014/main" id="{A9D5DCB0-1811-D77D-F791-B29BEFBA03E1}"/>
              </a:ext>
            </a:extLst>
          </p:cNvPr>
          <p:cNvSpPr/>
          <p:nvPr/>
        </p:nvSpPr>
        <p:spPr>
          <a:xfrm>
            <a:off x="1029906" y="391342"/>
            <a:ext cx="82677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УСТОЙЧИВЫМ РАЗВИТИЕМ</a:t>
            </a:r>
          </a:p>
          <a:p>
            <a:pPr>
              <a:lnSpc>
                <a:spcPct val="90000"/>
              </a:lnSpc>
            </a:pPr>
            <a:r>
              <a:rPr lang="ru-RU" b="1" dirty="0">
                <a:solidFill>
                  <a:srgbClr val="4299E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04-4 </a:t>
            </a:r>
            <a:r>
              <a:rPr lang="ru-RU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КОРПОРАТИВНОЕ УПРАВЛЕНИЕ </a:t>
            </a:r>
            <a:r>
              <a:rPr lang="en-US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- ПРАВЛЕНИЕ</a:t>
            </a:r>
            <a:endParaRPr lang="en-US" dirty="0"/>
          </a:p>
        </p:txBody>
      </p:sp>
      <p:sp>
        <p:nvSpPr>
          <p:cNvPr id="9" name="Shape 4">
            <a:extLst>
              <a:ext uri="{FF2B5EF4-FFF2-40B4-BE49-F238E27FC236}">
                <a16:creationId xmlns:a16="http://schemas.microsoft.com/office/drawing/2014/main" id="{82F804AE-E294-3ACB-6BA4-ACE364CAA2F6}"/>
              </a:ext>
            </a:extLst>
          </p:cNvPr>
          <p:cNvSpPr/>
          <p:nvPr/>
        </p:nvSpPr>
        <p:spPr>
          <a:xfrm>
            <a:off x="539981" y="879840"/>
            <a:ext cx="914400" cy="381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4299E1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80" name="Text 52">
            <a:extLst>
              <a:ext uri="{FF2B5EF4-FFF2-40B4-BE49-F238E27FC236}">
                <a16:creationId xmlns:a16="http://schemas.microsoft.com/office/drawing/2014/main" id="{4036B545-2D56-28D3-8F77-A61FE58EFCF7}"/>
              </a:ext>
            </a:extLst>
          </p:cNvPr>
          <p:cNvSpPr/>
          <p:nvPr/>
        </p:nvSpPr>
        <p:spPr>
          <a:xfrm>
            <a:off x="11742973" y="6687139"/>
            <a:ext cx="177046" cy="160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42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2">
            <a:extLst>
              <a:ext uri="{FF2B5EF4-FFF2-40B4-BE49-F238E27FC236}">
                <a16:creationId xmlns:a16="http://schemas.microsoft.com/office/drawing/2014/main" id="{0A026F61-D828-41A1-8251-4E37F4686E08}"/>
              </a:ext>
            </a:extLst>
          </p:cNvPr>
          <p:cNvSpPr/>
          <p:nvPr/>
        </p:nvSpPr>
        <p:spPr>
          <a:xfrm>
            <a:off x="471771" y="139070"/>
            <a:ext cx="109632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b="1" kern="0" spc="53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РАЗДЕЛ 0</a:t>
            </a:r>
            <a:r>
              <a:rPr lang="ru-RU" sz="1000" b="1" kern="0" spc="53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4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Shape 45">
            <a:extLst>
              <a:ext uri="{FF2B5EF4-FFF2-40B4-BE49-F238E27FC236}">
                <a16:creationId xmlns:a16="http://schemas.microsoft.com/office/drawing/2014/main" id="{0A675CEB-C300-43FC-8FCE-89024420B52C}"/>
              </a:ext>
            </a:extLst>
          </p:cNvPr>
          <p:cNvSpPr/>
          <p:nvPr/>
        </p:nvSpPr>
        <p:spPr>
          <a:xfrm>
            <a:off x="379519" y="6618333"/>
            <a:ext cx="105183" cy="111125"/>
          </a:xfrm>
          <a:custGeom>
            <a:avLst/>
            <a:gdLst/>
            <a:ahLst/>
            <a:cxnLst/>
            <a:rect l="l" t="t" r="r" b="b"/>
            <a:pathLst>
              <a:path w="83344" h="111125">
                <a:moveTo>
                  <a:pt x="13891" y="0"/>
                </a:moveTo>
                <a:cubicBezTo>
                  <a:pt x="6229" y="0"/>
                  <a:pt x="0" y="6229"/>
                  <a:pt x="0" y="13891"/>
                </a:cubicBezTo>
                <a:lnTo>
                  <a:pt x="0" y="97234"/>
                </a:lnTo>
                <a:cubicBezTo>
                  <a:pt x="0" y="104896"/>
                  <a:pt x="6229" y="111125"/>
                  <a:pt x="13891" y="111125"/>
                </a:cubicBezTo>
                <a:lnTo>
                  <a:pt x="69453" y="111125"/>
                </a:lnTo>
                <a:cubicBezTo>
                  <a:pt x="77115" y="111125"/>
                  <a:pt x="83344" y="104896"/>
                  <a:pt x="83344" y="97234"/>
                </a:cubicBezTo>
                <a:lnTo>
                  <a:pt x="83344" y="13891"/>
                </a:lnTo>
                <a:cubicBezTo>
                  <a:pt x="83344" y="6229"/>
                  <a:pt x="77115" y="0"/>
                  <a:pt x="69453" y="0"/>
                </a:cubicBezTo>
                <a:lnTo>
                  <a:pt x="13891" y="0"/>
                </a:lnTo>
                <a:close/>
                <a:moveTo>
                  <a:pt x="38199" y="76398"/>
                </a:moveTo>
                <a:lnTo>
                  <a:pt x="45145" y="76398"/>
                </a:lnTo>
                <a:cubicBezTo>
                  <a:pt x="48986" y="76398"/>
                  <a:pt x="52090" y="79502"/>
                  <a:pt x="52090" y="83344"/>
                </a:cubicBezTo>
                <a:lnTo>
                  <a:pt x="52090" y="100707"/>
                </a:lnTo>
                <a:lnTo>
                  <a:pt x="31254" y="100707"/>
                </a:lnTo>
                <a:lnTo>
                  <a:pt x="31254" y="83344"/>
                </a:lnTo>
                <a:cubicBezTo>
                  <a:pt x="31254" y="79502"/>
                  <a:pt x="34358" y="76398"/>
                  <a:pt x="38199" y="76398"/>
                </a:cubicBezTo>
                <a:close/>
                <a:moveTo>
                  <a:pt x="20836" y="24309"/>
                </a:moveTo>
                <a:cubicBezTo>
                  <a:pt x="20836" y="22399"/>
                  <a:pt x="22399" y="20836"/>
                  <a:pt x="24309" y="20836"/>
                </a:cubicBezTo>
                <a:lnTo>
                  <a:pt x="31254" y="20836"/>
                </a:lnTo>
                <a:cubicBezTo>
                  <a:pt x="33164" y="20836"/>
                  <a:pt x="34727" y="22399"/>
                  <a:pt x="34727" y="24309"/>
                </a:cubicBezTo>
                <a:lnTo>
                  <a:pt x="34727" y="31254"/>
                </a:lnTo>
                <a:cubicBezTo>
                  <a:pt x="34727" y="33164"/>
                  <a:pt x="33164" y="34727"/>
                  <a:pt x="31254" y="34727"/>
                </a:cubicBezTo>
                <a:lnTo>
                  <a:pt x="24309" y="34727"/>
                </a:lnTo>
                <a:cubicBezTo>
                  <a:pt x="22399" y="34727"/>
                  <a:pt x="20836" y="33164"/>
                  <a:pt x="20836" y="31254"/>
                </a:cubicBezTo>
                <a:lnTo>
                  <a:pt x="20836" y="24309"/>
                </a:lnTo>
                <a:close/>
                <a:moveTo>
                  <a:pt x="52090" y="20836"/>
                </a:moveTo>
                <a:lnTo>
                  <a:pt x="59035" y="20836"/>
                </a:lnTo>
                <a:cubicBezTo>
                  <a:pt x="60945" y="20836"/>
                  <a:pt x="62508" y="22399"/>
                  <a:pt x="62508" y="24309"/>
                </a:cubicBezTo>
                <a:lnTo>
                  <a:pt x="62508" y="31254"/>
                </a:lnTo>
                <a:cubicBezTo>
                  <a:pt x="62508" y="33164"/>
                  <a:pt x="60945" y="34727"/>
                  <a:pt x="59035" y="34727"/>
                </a:cubicBezTo>
                <a:lnTo>
                  <a:pt x="52090" y="34727"/>
                </a:lnTo>
                <a:cubicBezTo>
                  <a:pt x="50180" y="34727"/>
                  <a:pt x="48617" y="33164"/>
                  <a:pt x="48617" y="31254"/>
                </a:cubicBezTo>
                <a:lnTo>
                  <a:pt x="48617" y="24309"/>
                </a:lnTo>
                <a:cubicBezTo>
                  <a:pt x="48617" y="22399"/>
                  <a:pt x="50180" y="20836"/>
                  <a:pt x="52090" y="20836"/>
                </a:cubicBezTo>
                <a:close/>
                <a:moveTo>
                  <a:pt x="20836" y="52090"/>
                </a:moveTo>
                <a:cubicBezTo>
                  <a:pt x="20836" y="50180"/>
                  <a:pt x="22399" y="48617"/>
                  <a:pt x="24309" y="48617"/>
                </a:cubicBezTo>
                <a:lnTo>
                  <a:pt x="31254" y="48617"/>
                </a:lnTo>
                <a:cubicBezTo>
                  <a:pt x="33164" y="48617"/>
                  <a:pt x="34727" y="50180"/>
                  <a:pt x="34727" y="52090"/>
                </a:cubicBezTo>
                <a:lnTo>
                  <a:pt x="34727" y="59035"/>
                </a:lnTo>
                <a:cubicBezTo>
                  <a:pt x="34727" y="60945"/>
                  <a:pt x="33164" y="62508"/>
                  <a:pt x="31254" y="62508"/>
                </a:cubicBezTo>
                <a:lnTo>
                  <a:pt x="24309" y="62508"/>
                </a:lnTo>
                <a:cubicBezTo>
                  <a:pt x="22399" y="62508"/>
                  <a:pt x="20836" y="60945"/>
                  <a:pt x="20836" y="59035"/>
                </a:cubicBezTo>
                <a:lnTo>
                  <a:pt x="20836" y="52090"/>
                </a:lnTo>
                <a:close/>
                <a:moveTo>
                  <a:pt x="52090" y="48617"/>
                </a:moveTo>
                <a:lnTo>
                  <a:pt x="59035" y="48617"/>
                </a:lnTo>
                <a:cubicBezTo>
                  <a:pt x="60945" y="48617"/>
                  <a:pt x="62508" y="50180"/>
                  <a:pt x="62508" y="52090"/>
                </a:cubicBezTo>
                <a:lnTo>
                  <a:pt x="62508" y="59035"/>
                </a:lnTo>
                <a:cubicBezTo>
                  <a:pt x="62508" y="60945"/>
                  <a:pt x="60945" y="62508"/>
                  <a:pt x="59035" y="62508"/>
                </a:cubicBezTo>
                <a:lnTo>
                  <a:pt x="52090" y="62508"/>
                </a:lnTo>
                <a:cubicBezTo>
                  <a:pt x="50180" y="62508"/>
                  <a:pt x="48617" y="60945"/>
                  <a:pt x="48617" y="59035"/>
                </a:cubicBezTo>
                <a:lnTo>
                  <a:pt x="48617" y="52090"/>
                </a:lnTo>
                <a:cubicBezTo>
                  <a:pt x="48617" y="50180"/>
                  <a:pt x="50180" y="48617"/>
                  <a:pt x="52090" y="48617"/>
                </a:cubicBezTo>
                <a:close/>
              </a:path>
            </a:pathLst>
          </a:custGeom>
          <a:solidFill>
            <a:srgbClr val="2B6CB0"/>
          </a:solidFill>
          <a:ln/>
        </p:spPr>
      </p:sp>
      <p:sp>
        <p:nvSpPr>
          <p:cNvPr id="23" name="Text 46">
            <a:extLst>
              <a:ext uri="{FF2B5EF4-FFF2-40B4-BE49-F238E27FC236}">
                <a16:creationId xmlns:a16="http://schemas.microsoft.com/office/drawing/2014/main" id="{5A496D69-31AF-49FD-B6AD-9BBB5B2F2F7E}"/>
              </a:ext>
            </a:extLst>
          </p:cNvPr>
          <p:cNvSpPr/>
          <p:nvPr/>
        </p:nvSpPr>
        <p:spPr>
          <a:xfrm>
            <a:off x="539981" y="6511242"/>
            <a:ext cx="846809" cy="3168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АО «ГФСС»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hape 20">
            <a:extLst>
              <a:ext uri="{FF2B5EF4-FFF2-40B4-BE49-F238E27FC236}">
                <a16:creationId xmlns:a16="http://schemas.microsoft.com/office/drawing/2014/main" id="{EFF29D9D-C5EF-4E75-84C1-454313E7A7DA}"/>
              </a:ext>
            </a:extLst>
          </p:cNvPr>
          <p:cNvSpPr/>
          <p:nvPr/>
        </p:nvSpPr>
        <p:spPr>
          <a:xfrm>
            <a:off x="6801191" y="1008936"/>
            <a:ext cx="5102974" cy="769441"/>
          </a:xfrm>
          <a:prstGeom prst="roundRect">
            <a:avLst>
              <a:gd name="adj" fmla="val 3774"/>
            </a:avLst>
          </a:prstGeom>
          <a:solidFill>
            <a:srgbClr val="FFFFFF"/>
          </a:solidFill>
          <a:ln/>
          <a:effectLst>
            <a:outerShdw blurRad="48285" dist="32190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1F5A531-B2AA-43AA-BE90-E8068942D3D7}"/>
              </a:ext>
            </a:extLst>
          </p:cNvPr>
          <p:cNvSpPr txBox="1"/>
          <p:nvPr/>
        </p:nvSpPr>
        <p:spPr>
          <a:xfrm>
            <a:off x="6786358" y="977538"/>
            <a:ext cx="5045138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kk-KZ" sz="1100" dirty="0">
                <a:latin typeface="Arial" panose="020B0604020202020204" pitchFamily="34" charset="0"/>
                <a:cs typeface="Arial" panose="020B0604020202020204" pitchFamily="34" charset="0"/>
              </a:rPr>
              <a:t>В 2025 г.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Правлением Фонда проведено 42 заседания, рассмотрено 89  вопросов структурных подразделений Фонда касательно операционной деятельности, в том числе 22 вопроса рассмотрены внепланово</a:t>
            </a:r>
            <a:endParaRPr lang="ru-KZ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Shape 40">
            <a:extLst>
              <a:ext uri="{FF2B5EF4-FFF2-40B4-BE49-F238E27FC236}">
                <a16:creationId xmlns:a16="http://schemas.microsoft.com/office/drawing/2014/main" id="{27A9BAC2-0732-4C47-94BC-1F75FB58DAD4}"/>
              </a:ext>
            </a:extLst>
          </p:cNvPr>
          <p:cNvSpPr/>
          <p:nvPr/>
        </p:nvSpPr>
        <p:spPr>
          <a:xfrm>
            <a:off x="6791794" y="1008938"/>
            <a:ext cx="45719" cy="769440"/>
          </a:xfrm>
          <a:custGeom>
            <a:avLst/>
            <a:gdLst/>
            <a:ahLst/>
            <a:cxnLst/>
            <a:rect l="l" t="t" r="r" b="b"/>
            <a:pathLst>
              <a:path w="35727" h="1393371">
                <a:moveTo>
                  <a:pt x="35687" y="0"/>
                </a:moveTo>
                <a:lnTo>
                  <a:pt x="35687" y="0"/>
                </a:lnTo>
                <a:lnTo>
                  <a:pt x="35687" y="1393317"/>
                </a:lnTo>
                <a:lnTo>
                  <a:pt x="35687" y="1393317"/>
                </a:lnTo>
                <a:cubicBezTo>
                  <a:pt x="15978" y="1393317"/>
                  <a:pt x="0" y="1377339"/>
                  <a:pt x="0" y="1357630"/>
                </a:cubicBezTo>
                <a:lnTo>
                  <a:pt x="0" y="35687"/>
                </a:lnTo>
                <a:cubicBezTo>
                  <a:pt x="0" y="15991"/>
                  <a:pt x="15991" y="0"/>
                  <a:pt x="35687" y="0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85BD5F5-B9A4-4BCE-B112-69E3FAB16495}"/>
              </a:ext>
            </a:extLst>
          </p:cNvPr>
          <p:cNvSpPr txBox="1"/>
          <p:nvPr/>
        </p:nvSpPr>
        <p:spPr>
          <a:xfrm>
            <a:off x="6801191" y="1812542"/>
            <a:ext cx="5112371" cy="461665"/>
          </a:xfrm>
          <a:prstGeom prst="rect">
            <a:avLst/>
          </a:prstGeom>
          <a:gradFill flip="none" rotWithShape="1">
            <a:gsLst>
              <a:gs pos="0">
                <a:srgbClr val="4299E1">
                  <a:alpha val="5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 w="12700">
            <a:solidFill>
              <a:srgbClr val="4299E1">
                <a:alpha val="10196"/>
              </a:srgbClr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100" b="1" dirty="0">
                <a:latin typeface="Arial" panose="020B0604020202020204" pitchFamily="34" charset="0"/>
                <a:cs typeface="Arial" panose="020B0604020202020204" pitchFamily="34" charset="0"/>
              </a:rPr>
              <a:t>НЕЗАВИСИМАЯ ОЦЕНКА </a:t>
            </a:r>
            <a:r>
              <a:rPr lang="ru-RU" sz="1100" dirty="0">
                <a:latin typeface="Arial" panose="020B0604020202020204" pitchFamily="34" charset="0"/>
                <a:cs typeface="Arial" panose="020B0604020202020204" pitchFamily="34" charset="0"/>
              </a:rPr>
              <a:t>компонент «Деятельность исполнительного органа» рейтинг составил </a:t>
            </a:r>
            <a:r>
              <a:rPr lang="ru-RU" sz="1300" b="1" dirty="0">
                <a:solidFill>
                  <a:srgbClr val="2B6CB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76,7 %</a:t>
            </a:r>
            <a:endParaRPr lang="ru-RU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Shape 26">
            <a:extLst>
              <a:ext uri="{FF2B5EF4-FFF2-40B4-BE49-F238E27FC236}">
                <a16:creationId xmlns:a16="http://schemas.microsoft.com/office/drawing/2014/main" id="{2DAD15E9-DD4C-444A-8510-67BD071C30B3}"/>
              </a:ext>
            </a:extLst>
          </p:cNvPr>
          <p:cNvSpPr/>
          <p:nvPr/>
        </p:nvSpPr>
        <p:spPr>
          <a:xfrm>
            <a:off x="6791794" y="2290248"/>
            <a:ext cx="5112371" cy="4115617"/>
          </a:xfrm>
          <a:custGeom>
            <a:avLst/>
            <a:gdLst/>
            <a:ahLst/>
            <a:cxnLst/>
            <a:rect l="l" t="t" r="r" b="b"/>
            <a:pathLst>
              <a:path w="5619750" h="2076450">
                <a:moveTo>
                  <a:pt x="38100" y="0"/>
                </a:moveTo>
                <a:lnTo>
                  <a:pt x="5505450" y="0"/>
                </a:lnTo>
                <a:cubicBezTo>
                  <a:pt x="5568534" y="0"/>
                  <a:pt x="5619750" y="51216"/>
                  <a:pt x="5619750" y="114300"/>
                </a:cubicBezTo>
                <a:lnTo>
                  <a:pt x="5619750" y="1962150"/>
                </a:lnTo>
                <a:cubicBezTo>
                  <a:pt x="5619750" y="2025234"/>
                  <a:pt x="5568534" y="2076450"/>
                  <a:pt x="5505450" y="2076450"/>
                </a:cubicBezTo>
                <a:lnTo>
                  <a:pt x="38100" y="2076450"/>
                </a:lnTo>
                <a:cubicBezTo>
                  <a:pt x="17072" y="2076450"/>
                  <a:pt x="0" y="2059378"/>
                  <a:pt x="0" y="2038350"/>
                </a:cubicBezTo>
                <a:lnTo>
                  <a:pt x="0" y="38100"/>
                </a:lnTo>
                <a:cubicBezTo>
                  <a:pt x="0" y="17072"/>
                  <a:pt x="17072" y="0"/>
                  <a:pt x="38100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57150" dist="38100" dir="5400000" algn="bl" rotWithShape="0">
              <a:srgbClr val="000000">
                <a:alpha val="10196"/>
              </a:srgbClr>
            </a:outerShdw>
          </a:effectLst>
        </p:spPr>
        <p:txBody>
          <a:bodyPr/>
          <a:lstStyle/>
          <a:p>
            <a:endParaRPr lang="ru-KZ" dirty="0"/>
          </a:p>
        </p:txBody>
      </p:sp>
      <p:graphicFrame>
        <p:nvGraphicFramePr>
          <p:cNvPr id="36" name="Таблица 35">
            <a:extLst>
              <a:ext uri="{FF2B5EF4-FFF2-40B4-BE49-F238E27FC236}">
                <a16:creationId xmlns:a16="http://schemas.microsoft.com/office/drawing/2014/main" id="{5175FB90-CDA6-46FD-96B9-E3BC2FC923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8690762"/>
              </p:ext>
            </p:extLst>
          </p:nvPr>
        </p:nvGraphicFramePr>
        <p:xfrm>
          <a:off x="6837513" y="2343438"/>
          <a:ext cx="5012626" cy="40309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6193">
                  <a:extLst>
                    <a:ext uri="{9D8B030D-6E8A-4147-A177-3AD203B41FA5}">
                      <a16:colId xmlns:a16="http://schemas.microsoft.com/office/drawing/2014/main" val="2036480567"/>
                    </a:ext>
                  </a:extLst>
                </a:gridCol>
                <a:gridCol w="2491149">
                  <a:extLst>
                    <a:ext uri="{9D8B030D-6E8A-4147-A177-3AD203B41FA5}">
                      <a16:colId xmlns:a16="http://schemas.microsoft.com/office/drawing/2014/main" val="2823216389"/>
                    </a:ext>
                  </a:extLst>
                </a:gridCol>
                <a:gridCol w="753054">
                  <a:extLst>
                    <a:ext uri="{9D8B030D-6E8A-4147-A177-3AD203B41FA5}">
                      <a16:colId xmlns:a16="http://schemas.microsoft.com/office/drawing/2014/main" val="1751800541"/>
                    </a:ext>
                  </a:extLst>
                </a:gridCol>
                <a:gridCol w="742950">
                  <a:extLst>
                    <a:ext uri="{9D8B030D-6E8A-4147-A177-3AD203B41FA5}">
                      <a16:colId xmlns:a16="http://schemas.microsoft.com/office/drawing/2014/main" val="4280325747"/>
                    </a:ext>
                  </a:extLst>
                </a:gridCol>
                <a:gridCol w="709280">
                  <a:extLst>
                    <a:ext uri="{9D8B030D-6E8A-4147-A177-3AD203B41FA5}">
                      <a16:colId xmlns:a16="http://schemas.microsoft.com/office/drawing/2014/main" val="1444396454"/>
                    </a:ext>
                  </a:extLst>
                </a:gridCol>
              </a:tblGrid>
              <a:tr h="216223">
                <a:tc rowSpan="2">
                  <a:txBody>
                    <a:bodyPr/>
                    <a:lstStyle/>
                    <a:p>
                      <a:pPr algn="ctr"/>
                      <a:endParaRPr lang="ru-KZ" sz="9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Наименование компонента 	</a:t>
                      </a:r>
                    </a:p>
                    <a:p>
                      <a:endParaRPr lang="ru-KZ" sz="105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05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Рейтинг компонента, балл	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KZ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K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39328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KZ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K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Макси-</a:t>
                      </a:r>
                      <a:r>
                        <a:rPr lang="ru-RU" sz="1050" b="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мальный</a:t>
                      </a:r>
                      <a:endParaRPr lang="ru-RU" sz="105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Факти-ческий</a:t>
                      </a:r>
                      <a:endParaRPr lang="ru-RU" sz="105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50" b="0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Рейтин-говый</a:t>
                      </a:r>
                      <a:r>
                        <a:rPr lang="ru-RU" sz="105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,%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4000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  <a:endParaRPr lang="ru-KZ" sz="9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20955" algn="just">
                        <a:spcAft>
                          <a:spcPts val="0"/>
                        </a:spcAft>
                        <a:tabLst>
                          <a:tab pos="3060700" algn="l"/>
                        </a:tabLs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Состав, численность и компетенция членов исполнительного органа компании.</a:t>
                      </a:r>
                      <a:endParaRPr lang="ru-KZ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67990" marR="67990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2100" algn="l"/>
                          <a:tab pos="3060700" algn="l"/>
                        </a:tabLs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4,00</a:t>
                      </a:r>
                      <a:endParaRPr lang="ru-KZ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67990" marR="67990" marT="0" marB="0" anchor="ctr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2100" algn="l"/>
                          <a:tab pos="3060700" algn="l"/>
                        </a:tabLs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3,00</a:t>
                      </a:r>
                      <a:endParaRPr lang="ru-KZ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67990" marR="67990" marT="0" marB="0" anchor="ctr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2100" algn="l"/>
                          <a:tab pos="3060700" algn="l"/>
                        </a:tabLs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75,0</a:t>
                      </a:r>
                      <a:endParaRPr lang="ru-KZ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67990" marR="67990" marT="0" marB="0" anchor="ctr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36960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endParaRPr lang="ru-KZ" sz="9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20955" algn="just">
                        <a:spcAft>
                          <a:spcPts val="0"/>
                        </a:spcAft>
                        <a:tabLst>
                          <a:tab pos="3060700" algn="l"/>
                        </a:tabLs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Функционирование исполнительного органа, ответственность и подотчетность.</a:t>
                      </a:r>
                      <a:endParaRPr lang="ru-KZ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67990" marR="67990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2100" algn="l"/>
                          <a:tab pos="3060700" algn="l"/>
                        </a:tabLs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3,00</a:t>
                      </a:r>
                      <a:endParaRPr lang="ru-KZ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67990" marR="67990" marT="0" marB="0" anchor="ctr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2100" algn="l"/>
                          <a:tab pos="3060700" algn="l"/>
                        </a:tabLs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2,25</a:t>
                      </a:r>
                      <a:endParaRPr lang="ru-KZ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67990" marR="67990" marT="0" marB="0" anchor="ctr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2100" algn="l"/>
                          <a:tab pos="3060700" algn="l"/>
                        </a:tabLs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75,0</a:t>
                      </a:r>
                      <a:endParaRPr lang="ru-KZ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67990" marR="67990" marT="0" marB="0" anchor="ctr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41533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  <a:endParaRPr lang="ru-KZ" sz="9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20955" algn="just">
                        <a:spcAft>
                          <a:spcPts val="0"/>
                        </a:spcAft>
                        <a:tabLst>
                          <a:tab pos="3060700" algn="l"/>
                        </a:tabLs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Система вознаграждения членов исполнительного органа.</a:t>
                      </a:r>
                      <a:endParaRPr lang="ru-KZ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67990" marR="67990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2100" algn="l"/>
                          <a:tab pos="3060700" algn="l"/>
                        </a:tabLs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8,00</a:t>
                      </a:r>
                      <a:endParaRPr lang="ru-KZ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67990" marR="67990" marT="0" marB="0" anchor="ctr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2100" algn="l"/>
                          <a:tab pos="3060700" algn="l"/>
                        </a:tabLs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6,00</a:t>
                      </a:r>
                      <a:endParaRPr lang="ru-KZ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67990" marR="67990" marT="0" marB="0" anchor="ctr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2100" algn="l"/>
                          <a:tab pos="3060700" algn="l"/>
                        </a:tabLs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75,0</a:t>
                      </a:r>
                      <a:endParaRPr lang="ru-KZ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67990" marR="67990" marT="0" marB="0" anchor="ctr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9869841"/>
                  </a:ext>
                </a:extLst>
              </a:tr>
              <a:tr h="295642">
                <a:tc>
                  <a:txBody>
                    <a:bodyPr/>
                    <a:lstStyle/>
                    <a:p>
                      <a:pPr algn="ctr"/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  <a:endParaRPr lang="ru-KZ" sz="9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20955" algn="just">
                        <a:spcAft>
                          <a:spcPts val="0"/>
                        </a:spcAft>
                        <a:tabLst>
                          <a:tab pos="3060700" algn="l"/>
                        </a:tabLs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Степень влияния единственного акционера и членов совета директоров на операционную деятельность компании.</a:t>
                      </a:r>
                      <a:endParaRPr lang="ru-KZ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67990" marR="67990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2100" algn="l"/>
                          <a:tab pos="3060700" algn="l"/>
                        </a:tabLs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4,00</a:t>
                      </a:r>
                      <a:endParaRPr lang="ru-KZ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67990" marR="67990" marT="0" marB="0" anchor="ctr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2100" algn="l"/>
                          <a:tab pos="3060700" algn="l"/>
                        </a:tabLs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3,00</a:t>
                      </a:r>
                      <a:endParaRPr lang="ru-KZ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67990" marR="67990" marT="0" marB="0" anchor="ctr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2100" algn="l"/>
                          <a:tab pos="3060700" algn="l"/>
                        </a:tabLs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75,0</a:t>
                      </a:r>
                      <a:endParaRPr lang="ru-KZ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67990" marR="67990" marT="0" marB="0" anchor="ctr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4529683"/>
                  </a:ext>
                </a:extLst>
              </a:tr>
              <a:tr h="300593">
                <a:tc>
                  <a:txBody>
                    <a:bodyPr/>
                    <a:lstStyle/>
                    <a:p>
                      <a:pPr algn="ctr"/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  <a:endParaRPr lang="ru-KZ" sz="9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20955" algn="just">
                        <a:spcAft>
                          <a:spcPts val="0"/>
                        </a:spcAft>
                        <a:tabLst>
                          <a:tab pos="3060700" algn="l"/>
                        </a:tabLs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Эффективность работы исполнительного органа, распределение функций и ответственности между членами исполнительного органа.</a:t>
                      </a:r>
                      <a:endParaRPr lang="ru-KZ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67990" marR="67990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2100" algn="l"/>
                          <a:tab pos="3060700" algn="l"/>
                        </a:tabLs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5,00</a:t>
                      </a:r>
                      <a:endParaRPr lang="ru-KZ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67990" marR="67990" marT="0" marB="0" anchor="ctr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2100" algn="l"/>
                          <a:tab pos="3060700" algn="l"/>
                        </a:tabLst>
                      </a:pPr>
                      <a:r>
                        <a:rPr lang="ru-RU" sz="1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3,75</a:t>
                      </a:r>
                      <a:endParaRPr lang="ru-KZ" sz="10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67990" marR="67990" marT="0" marB="0" anchor="ctr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2100" algn="l"/>
                          <a:tab pos="3060700" algn="l"/>
                        </a:tabLs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75,0</a:t>
                      </a:r>
                      <a:endParaRPr lang="ru-KZ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67990" marR="67990" marT="0" marB="0" anchor="ctr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66033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9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  <a:endParaRPr lang="ru-KZ" sz="9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R="20955" algn="just">
                        <a:spcAft>
                          <a:spcPts val="0"/>
                        </a:spcAft>
                        <a:tabLst>
                          <a:tab pos="3060700" algn="l"/>
                        </a:tabLs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Порядок работы исполнительного органа, Положение об исполнительном органе.</a:t>
                      </a:r>
                      <a:endParaRPr lang="ru-KZ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67990" marR="67990" marT="0" marB="0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2100" algn="l"/>
                          <a:tab pos="3060700" algn="l"/>
                        </a:tabLs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5,00</a:t>
                      </a:r>
                      <a:endParaRPr lang="ru-KZ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67990" marR="67990" marT="0" marB="0" anchor="ctr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2100" algn="l"/>
                          <a:tab pos="3060700" algn="l"/>
                        </a:tabLs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4,25</a:t>
                      </a:r>
                      <a:endParaRPr lang="ru-KZ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67990" marR="67990" marT="0" marB="0" anchor="ctr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292100" algn="l"/>
                          <a:tab pos="3060700" algn="l"/>
                        </a:tabLst>
                      </a:pPr>
                      <a:r>
                        <a:rPr lang="ru-RU" sz="1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85,0</a:t>
                      </a:r>
                      <a:endParaRPr lang="ru-KZ" sz="10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/>
                        <a:cs typeface="Arial" panose="020B0604020202020204" pitchFamily="34" charset="0"/>
                      </a:endParaRPr>
                    </a:p>
                  </a:txBody>
                  <a:tcPr marL="67990" marR="67990" marT="0" marB="0" anchor="ctr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6068047"/>
                  </a:ext>
                </a:extLst>
              </a:tr>
              <a:tr h="226613">
                <a:tc>
                  <a:txBody>
                    <a:bodyPr/>
                    <a:lstStyle/>
                    <a:p>
                      <a:endParaRPr lang="ru-KZ" sz="105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05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Итого</a:t>
                      </a:r>
                      <a:endParaRPr lang="ru-KZ" sz="1050" b="1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  <a:tabLst>
                          <a:tab pos="292100" algn="l"/>
                          <a:tab pos="3060700" algn="l"/>
                        </a:tabLst>
                      </a:pPr>
                      <a:r>
                        <a:rPr lang="ru-RU" sz="105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29,00</a:t>
                      </a:r>
                      <a:endParaRPr lang="ru-KZ" sz="1050" b="1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7990" marR="67990" marT="0" marB="0" anchor="ctr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  <a:tabLst>
                          <a:tab pos="292100" algn="l"/>
                          <a:tab pos="3060700" algn="l"/>
                        </a:tabLst>
                      </a:pPr>
                      <a:r>
                        <a:rPr lang="ru-RU" sz="105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22,25</a:t>
                      </a:r>
                      <a:endParaRPr lang="ru-KZ" sz="1050" b="1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7990" marR="67990" marT="0" marB="0" anchor="ctr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spcAft>
                          <a:spcPts val="0"/>
                        </a:spcAft>
                        <a:tabLst>
                          <a:tab pos="292100" algn="l"/>
                          <a:tab pos="3060700" algn="l"/>
                        </a:tabLst>
                      </a:pPr>
                      <a:r>
                        <a:rPr lang="ru-RU" sz="1050" b="1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76,7</a:t>
                      </a:r>
                      <a:endParaRPr lang="ru-KZ" sz="1050" b="1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7990" marR="67990" marT="0" marB="0" anchor="ctr">
                    <a:lnL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62486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15542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15">
            <a:extLst>
              <a:ext uri="{FF2B5EF4-FFF2-40B4-BE49-F238E27FC236}">
                <a16:creationId xmlns:a16="http://schemas.microsoft.com/office/drawing/2014/main" id="{C7CE1706-5344-4E1F-8051-9C0C50DF98C8}"/>
              </a:ext>
            </a:extLst>
          </p:cNvPr>
          <p:cNvSpPr/>
          <p:nvPr/>
        </p:nvSpPr>
        <p:spPr>
          <a:xfrm>
            <a:off x="348172" y="4543823"/>
            <a:ext cx="5395641" cy="1075927"/>
          </a:xfrm>
          <a:prstGeom prst="roundRect">
            <a:avLst>
              <a:gd name="adj" fmla="val 7339"/>
            </a:avLst>
          </a:prstGeom>
          <a:solidFill>
            <a:srgbClr val="F0F4F8"/>
          </a:solidFill>
          <a:ln/>
        </p:spPr>
      </p:sp>
      <p:sp>
        <p:nvSpPr>
          <p:cNvPr id="39" name="Shape 19">
            <a:extLst>
              <a:ext uri="{FF2B5EF4-FFF2-40B4-BE49-F238E27FC236}">
                <a16:creationId xmlns:a16="http://schemas.microsoft.com/office/drawing/2014/main" id="{8724423E-04B1-B21A-74DB-A6A70B0AC75A}"/>
              </a:ext>
            </a:extLst>
          </p:cNvPr>
          <p:cNvSpPr/>
          <p:nvPr/>
        </p:nvSpPr>
        <p:spPr>
          <a:xfrm>
            <a:off x="6100004" y="1697193"/>
            <a:ext cx="5686728" cy="2635882"/>
          </a:xfrm>
          <a:custGeom>
            <a:avLst/>
            <a:gdLst/>
            <a:ahLst/>
            <a:cxnLst/>
            <a:rect l="l" t="t" r="r" b="b"/>
            <a:pathLst>
              <a:path w="5686728" h="3480967">
                <a:moveTo>
                  <a:pt x="34417" y="0"/>
                </a:moveTo>
                <a:lnTo>
                  <a:pt x="5652262" y="0"/>
                </a:lnTo>
                <a:cubicBezTo>
                  <a:pt x="5671270" y="0"/>
                  <a:pt x="5686679" y="15409"/>
                  <a:pt x="5686679" y="34417"/>
                </a:cubicBezTo>
                <a:lnTo>
                  <a:pt x="5686679" y="3377565"/>
                </a:lnTo>
                <a:cubicBezTo>
                  <a:pt x="5686679" y="3434659"/>
                  <a:pt x="5640395" y="3480943"/>
                  <a:pt x="5583301" y="3480943"/>
                </a:cubicBezTo>
                <a:lnTo>
                  <a:pt x="103378" y="3480943"/>
                </a:lnTo>
                <a:cubicBezTo>
                  <a:pt x="46284" y="3480943"/>
                  <a:pt x="0" y="3434659"/>
                  <a:pt x="0" y="3377565"/>
                </a:cubicBezTo>
                <a:lnTo>
                  <a:pt x="0" y="34417"/>
                </a:lnTo>
                <a:cubicBezTo>
                  <a:pt x="0" y="15409"/>
                  <a:pt x="15409" y="0"/>
                  <a:pt x="34417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51698" dist="34465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41" name="Shape 21">
            <a:extLst>
              <a:ext uri="{FF2B5EF4-FFF2-40B4-BE49-F238E27FC236}">
                <a16:creationId xmlns:a16="http://schemas.microsoft.com/office/drawing/2014/main" id="{8A0E041D-4E6C-B316-1D2B-AE7B1D4062EE}"/>
              </a:ext>
            </a:extLst>
          </p:cNvPr>
          <p:cNvSpPr/>
          <p:nvPr/>
        </p:nvSpPr>
        <p:spPr>
          <a:xfrm>
            <a:off x="6301075" y="1404864"/>
            <a:ext cx="215406" cy="172325"/>
          </a:xfrm>
          <a:custGeom>
            <a:avLst/>
            <a:gdLst/>
            <a:ahLst/>
            <a:cxnLst/>
            <a:rect l="l" t="t" r="r" b="b"/>
            <a:pathLst>
              <a:path w="215406" h="172325">
                <a:moveTo>
                  <a:pt x="107703" y="5385"/>
                </a:moveTo>
                <a:cubicBezTo>
                  <a:pt x="127022" y="5385"/>
                  <a:pt x="142707" y="21070"/>
                  <a:pt x="142707" y="40389"/>
                </a:cubicBezTo>
                <a:cubicBezTo>
                  <a:pt x="142707" y="59708"/>
                  <a:pt x="127022" y="75392"/>
                  <a:pt x="107703" y="75392"/>
                </a:cubicBezTo>
                <a:cubicBezTo>
                  <a:pt x="88384" y="75392"/>
                  <a:pt x="72700" y="59708"/>
                  <a:pt x="72700" y="40389"/>
                </a:cubicBezTo>
                <a:cubicBezTo>
                  <a:pt x="72700" y="21070"/>
                  <a:pt x="88384" y="5385"/>
                  <a:pt x="107703" y="5385"/>
                </a:cubicBezTo>
                <a:close/>
                <a:moveTo>
                  <a:pt x="32311" y="29618"/>
                </a:moveTo>
                <a:cubicBezTo>
                  <a:pt x="45686" y="29618"/>
                  <a:pt x="56544" y="40477"/>
                  <a:pt x="56544" y="53852"/>
                </a:cubicBezTo>
                <a:cubicBezTo>
                  <a:pt x="56544" y="67226"/>
                  <a:pt x="45686" y="78085"/>
                  <a:pt x="32311" y="78085"/>
                </a:cubicBezTo>
                <a:cubicBezTo>
                  <a:pt x="18936" y="78085"/>
                  <a:pt x="8078" y="67226"/>
                  <a:pt x="8078" y="53852"/>
                </a:cubicBezTo>
                <a:cubicBezTo>
                  <a:pt x="8078" y="40477"/>
                  <a:pt x="18936" y="29618"/>
                  <a:pt x="32311" y="29618"/>
                </a:cubicBezTo>
                <a:close/>
                <a:moveTo>
                  <a:pt x="0" y="140014"/>
                </a:moveTo>
                <a:cubicBezTo>
                  <a:pt x="0" y="116218"/>
                  <a:pt x="19286" y="96933"/>
                  <a:pt x="43081" y="96933"/>
                </a:cubicBezTo>
                <a:cubicBezTo>
                  <a:pt x="47389" y="96933"/>
                  <a:pt x="51563" y="97572"/>
                  <a:pt x="55501" y="98750"/>
                </a:cubicBezTo>
                <a:cubicBezTo>
                  <a:pt x="44428" y="111136"/>
                  <a:pt x="37696" y="127494"/>
                  <a:pt x="37696" y="145399"/>
                </a:cubicBezTo>
                <a:lnTo>
                  <a:pt x="37696" y="150784"/>
                </a:lnTo>
                <a:cubicBezTo>
                  <a:pt x="37696" y="154621"/>
                  <a:pt x="38504" y="158256"/>
                  <a:pt x="39951" y="161555"/>
                </a:cubicBezTo>
                <a:lnTo>
                  <a:pt x="10770" y="161555"/>
                </a:lnTo>
                <a:cubicBezTo>
                  <a:pt x="4813" y="161555"/>
                  <a:pt x="0" y="156742"/>
                  <a:pt x="0" y="150784"/>
                </a:cubicBezTo>
                <a:lnTo>
                  <a:pt x="0" y="140014"/>
                </a:lnTo>
                <a:close/>
                <a:moveTo>
                  <a:pt x="175455" y="161555"/>
                </a:moveTo>
                <a:cubicBezTo>
                  <a:pt x="176902" y="158256"/>
                  <a:pt x="177710" y="154621"/>
                  <a:pt x="177710" y="150784"/>
                </a:cubicBezTo>
                <a:lnTo>
                  <a:pt x="177710" y="145399"/>
                </a:lnTo>
                <a:cubicBezTo>
                  <a:pt x="177710" y="127494"/>
                  <a:pt x="170979" y="111136"/>
                  <a:pt x="159906" y="98750"/>
                </a:cubicBezTo>
                <a:cubicBezTo>
                  <a:pt x="163843" y="97572"/>
                  <a:pt x="168017" y="96933"/>
                  <a:pt x="172325" y="96933"/>
                </a:cubicBezTo>
                <a:cubicBezTo>
                  <a:pt x="196121" y="96933"/>
                  <a:pt x="215406" y="116218"/>
                  <a:pt x="215406" y="140014"/>
                </a:cubicBezTo>
                <a:lnTo>
                  <a:pt x="215406" y="150784"/>
                </a:lnTo>
                <a:cubicBezTo>
                  <a:pt x="215406" y="156742"/>
                  <a:pt x="210593" y="161555"/>
                  <a:pt x="204636" y="161555"/>
                </a:cubicBezTo>
                <a:lnTo>
                  <a:pt x="175455" y="161555"/>
                </a:lnTo>
                <a:close/>
                <a:moveTo>
                  <a:pt x="158862" y="53852"/>
                </a:moveTo>
                <a:cubicBezTo>
                  <a:pt x="158862" y="40477"/>
                  <a:pt x="169721" y="29618"/>
                  <a:pt x="183095" y="29618"/>
                </a:cubicBezTo>
                <a:cubicBezTo>
                  <a:pt x="196470" y="29618"/>
                  <a:pt x="207329" y="40477"/>
                  <a:pt x="207329" y="53852"/>
                </a:cubicBezTo>
                <a:cubicBezTo>
                  <a:pt x="207329" y="67226"/>
                  <a:pt x="196470" y="78085"/>
                  <a:pt x="183095" y="78085"/>
                </a:cubicBezTo>
                <a:cubicBezTo>
                  <a:pt x="169721" y="78085"/>
                  <a:pt x="158862" y="67226"/>
                  <a:pt x="158862" y="53852"/>
                </a:cubicBezTo>
                <a:close/>
                <a:moveTo>
                  <a:pt x="53852" y="145399"/>
                </a:moveTo>
                <a:cubicBezTo>
                  <a:pt x="53852" y="115646"/>
                  <a:pt x="77950" y="91548"/>
                  <a:pt x="107703" y="91548"/>
                </a:cubicBezTo>
                <a:cubicBezTo>
                  <a:pt x="137456" y="91548"/>
                  <a:pt x="161555" y="115646"/>
                  <a:pt x="161555" y="145399"/>
                </a:cubicBezTo>
                <a:lnTo>
                  <a:pt x="161555" y="150784"/>
                </a:lnTo>
                <a:cubicBezTo>
                  <a:pt x="161555" y="156742"/>
                  <a:pt x="156742" y="161555"/>
                  <a:pt x="150784" y="161555"/>
                </a:cubicBezTo>
                <a:lnTo>
                  <a:pt x="64622" y="161555"/>
                </a:lnTo>
                <a:cubicBezTo>
                  <a:pt x="58665" y="161555"/>
                  <a:pt x="53852" y="156742"/>
                  <a:pt x="53852" y="150784"/>
                </a:cubicBezTo>
                <a:lnTo>
                  <a:pt x="53852" y="145399"/>
                </a:ln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73" name="Shape 5">
            <a:extLst>
              <a:ext uri="{FF2B5EF4-FFF2-40B4-BE49-F238E27FC236}">
                <a16:creationId xmlns:a16="http://schemas.microsoft.com/office/drawing/2014/main" id="{FD30ED1A-4D2C-49A6-1EC3-F441BAEECC67}"/>
              </a:ext>
            </a:extLst>
          </p:cNvPr>
          <p:cNvSpPr/>
          <p:nvPr/>
        </p:nvSpPr>
        <p:spPr>
          <a:xfrm>
            <a:off x="311678" y="1697193"/>
            <a:ext cx="5634390" cy="4060310"/>
          </a:xfrm>
          <a:custGeom>
            <a:avLst/>
            <a:gdLst/>
            <a:ahLst/>
            <a:cxnLst/>
            <a:rect l="l" t="t" r="r" b="b"/>
            <a:pathLst>
              <a:path w="5686728" h="3480967">
                <a:moveTo>
                  <a:pt x="34417" y="0"/>
                </a:moveTo>
                <a:lnTo>
                  <a:pt x="5652262" y="0"/>
                </a:lnTo>
                <a:cubicBezTo>
                  <a:pt x="5671270" y="0"/>
                  <a:pt x="5686679" y="15409"/>
                  <a:pt x="5686679" y="34417"/>
                </a:cubicBezTo>
                <a:lnTo>
                  <a:pt x="5686679" y="3377565"/>
                </a:lnTo>
                <a:cubicBezTo>
                  <a:pt x="5686679" y="3434659"/>
                  <a:pt x="5640395" y="3480943"/>
                  <a:pt x="5583301" y="3480943"/>
                </a:cubicBezTo>
                <a:lnTo>
                  <a:pt x="103378" y="3480943"/>
                </a:lnTo>
                <a:cubicBezTo>
                  <a:pt x="46284" y="3480943"/>
                  <a:pt x="0" y="3434659"/>
                  <a:pt x="0" y="3377565"/>
                </a:cubicBezTo>
                <a:lnTo>
                  <a:pt x="0" y="34417"/>
                </a:lnTo>
                <a:cubicBezTo>
                  <a:pt x="0" y="15409"/>
                  <a:pt x="15409" y="0"/>
                  <a:pt x="34417" y="0"/>
                </a:cubicBezTo>
                <a:close/>
              </a:path>
            </a:pathLst>
          </a:custGeom>
          <a:solidFill>
            <a:srgbClr val="FFFFFF"/>
          </a:solidFill>
          <a:ln/>
          <a:effectLst>
            <a:outerShdw blurRad="51698" dist="34465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75" name="Shape 7">
            <a:extLst>
              <a:ext uri="{FF2B5EF4-FFF2-40B4-BE49-F238E27FC236}">
                <a16:creationId xmlns:a16="http://schemas.microsoft.com/office/drawing/2014/main" id="{36064F38-D866-E7E5-3BB7-8CEA571AA248}"/>
              </a:ext>
            </a:extLst>
          </p:cNvPr>
          <p:cNvSpPr/>
          <p:nvPr/>
        </p:nvSpPr>
        <p:spPr>
          <a:xfrm>
            <a:off x="526188" y="1414929"/>
            <a:ext cx="193866" cy="172325"/>
          </a:xfrm>
          <a:custGeom>
            <a:avLst/>
            <a:gdLst/>
            <a:ahLst/>
            <a:cxnLst/>
            <a:rect l="l" t="t" r="r" b="b"/>
            <a:pathLst>
              <a:path w="193866" h="172325">
                <a:moveTo>
                  <a:pt x="75392" y="83470"/>
                </a:moveTo>
                <a:cubicBezTo>
                  <a:pt x="97683" y="83470"/>
                  <a:pt x="115781" y="65372"/>
                  <a:pt x="115781" y="43081"/>
                </a:cubicBezTo>
                <a:cubicBezTo>
                  <a:pt x="115781" y="20790"/>
                  <a:pt x="97683" y="2693"/>
                  <a:pt x="75392" y="2693"/>
                </a:cubicBezTo>
                <a:cubicBezTo>
                  <a:pt x="53101" y="2693"/>
                  <a:pt x="35004" y="20790"/>
                  <a:pt x="35004" y="43081"/>
                </a:cubicBezTo>
                <a:cubicBezTo>
                  <a:pt x="35004" y="65372"/>
                  <a:pt x="53101" y="83470"/>
                  <a:pt x="75392" y="83470"/>
                </a:cubicBezTo>
                <a:close/>
                <a:moveTo>
                  <a:pt x="65396" y="102318"/>
                </a:moveTo>
                <a:cubicBezTo>
                  <a:pt x="32244" y="102318"/>
                  <a:pt x="5385" y="129177"/>
                  <a:pt x="5385" y="162329"/>
                </a:cubicBezTo>
                <a:cubicBezTo>
                  <a:pt x="5385" y="167849"/>
                  <a:pt x="9862" y="172325"/>
                  <a:pt x="15381" y="172325"/>
                </a:cubicBezTo>
                <a:lnTo>
                  <a:pt x="100029" y="172325"/>
                </a:lnTo>
                <a:cubicBezTo>
                  <a:pt x="87845" y="157987"/>
                  <a:pt x="80777" y="139509"/>
                  <a:pt x="80777" y="119954"/>
                </a:cubicBezTo>
                <a:lnTo>
                  <a:pt x="80777" y="109487"/>
                </a:lnTo>
                <a:cubicBezTo>
                  <a:pt x="80777" y="107030"/>
                  <a:pt x="81114" y="104607"/>
                  <a:pt x="81753" y="102318"/>
                </a:cubicBezTo>
                <a:lnTo>
                  <a:pt x="65396" y="102318"/>
                </a:lnTo>
                <a:close/>
                <a:moveTo>
                  <a:pt x="149876" y="164416"/>
                </a:moveTo>
                <a:lnTo>
                  <a:pt x="145399" y="166536"/>
                </a:lnTo>
                <a:lnTo>
                  <a:pt x="145399" y="103227"/>
                </a:lnTo>
                <a:lnTo>
                  <a:pt x="177710" y="113997"/>
                </a:lnTo>
                <a:lnTo>
                  <a:pt x="177710" y="120594"/>
                </a:lnTo>
                <a:cubicBezTo>
                  <a:pt x="177710" y="139375"/>
                  <a:pt x="166873" y="156439"/>
                  <a:pt x="149876" y="164449"/>
                </a:cubicBezTo>
                <a:close/>
                <a:moveTo>
                  <a:pt x="142000" y="87341"/>
                </a:moveTo>
                <a:lnTo>
                  <a:pt x="104304" y="99895"/>
                </a:lnTo>
                <a:cubicBezTo>
                  <a:pt x="99895" y="101376"/>
                  <a:pt x="96933" y="105482"/>
                  <a:pt x="96933" y="110127"/>
                </a:cubicBezTo>
                <a:lnTo>
                  <a:pt x="96933" y="120594"/>
                </a:lnTo>
                <a:cubicBezTo>
                  <a:pt x="96933" y="145635"/>
                  <a:pt x="111405" y="168421"/>
                  <a:pt x="134023" y="179057"/>
                </a:cubicBezTo>
                <a:lnTo>
                  <a:pt x="140250" y="181985"/>
                </a:lnTo>
                <a:cubicBezTo>
                  <a:pt x="141865" y="182725"/>
                  <a:pt x="143615" y="183129"/>
                  <a:pt x="145366" y="183129"/>
                </a:cubicBezTo>
                <a:cubicBezTo>
                  <a:pt x="147116" y="183129"/>
                  <a:pt x="148900" y="182725"/>
                  <a:pt x="150482" y="181985"/>
                </a:cubicBezTo>
                <a:lnTo>
                  <a:pt x="156708" y="179057"/>
                </a:lnTo>
                <a:cubicBezTo>
                  <a:pt x="179393" y="168387"/>
                  <a:pt x="193866" y="145601"/>
                  <a:pt x="193866" y="120560"/>
                </a:cubicBezTo>
                <a:lnTo>
                  <a:pt x="193866" y="110093"/>
                </a:lnTo>
                <a:cubicBezTo>
                  <a:pt x="193866" y="105448"/>
                  <a:pt x="190904" y="101342"/>
                  <a:pt x="186495" y="99861"/>
                </a:cubicBezTo>
                <a:lnTo>
                  <a:pt x="148799" y="87307"/>
                </a:lnTo>
                <a:cubicBezTo>
                  <a:pt x="146577" y="86566"/>
                  <a:pt x="144188" y="86566"/>
                  <a:pt x="142000" y="87307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76" name="Shape 9">
            <a:extLst>
              <a:ext uri="{FF2B5EF4-FFF2-40B4-BE49-F238E27FC236}">
                <a16:creationId xmlns:a16="http://schemas.microsoft.com/office/drawing/2014/main" id="{26F0951F-2D2F-6B8C-1077-02321B552295}"/>
              </a:ext>
            </a:extLst>
          </p:cNvPr>
          <p:cNvSpPr/>
          <p:nvPr/>
        </p:nvSpPr>
        <p:spPr>
          <a:xfrm>
            <a:off x="450981" y="2035878"/>
            <a:ext cx="5395641" cy="833606"/>
          </a:xfrm>
          <a:prstGeom prst="roundRect">
            <a:avLst>
              <a:gd name="adj" fmla="val 10526"/>
            </a:avLst>
          </a:prstGeom>
          <a:solidFill>
            <a:srgbClr val="F0F4F8"/>
          </a:solidFill>
          <a:ln/>
        </p:spPr>
      </p:sp>
      <p:sp>
        <p:nvSpPr>
          <p:cNvPr id="77" name="Shape 12">
            <a:extLst>
              <a:ext uri="{FF2B5EF4-FFF2-40B4-BE49-F238E27FC236}">
                <a16:creationId xmlns:a16="http://schemas.microsoft.com/office/drawing/2014/main" id="{A39F1EA0-7626-A732-D58B-4CAE1C463057}"/>
              </a:ext>
            </a:extLst>
          </p:cNvPr>
          <p:cNvSpPr/>
          <p:nvPr/>
        </p:nvSpPr>
        <p:spPr>
          <a:xfrm>
            <a:off x="450981" y="2968688"/>
            <a:ext cx="5395641" cy="706015"/>
          </a:xfrm>
          <a:prstGeom prst="roundRect">
            <a:avLst>
              <a:gd name="adj" fmla="val 10526"/>
            </a:avLst>
          </a:prstGeom>
          <a:solidFill>
            <a:srgbClr val="F0F4F8"/>
          </a:solidFill>
          <a:ln/>
        </p:spPr>
      </p:sp>
      <p:sp>
        <p:nvSpPr>
          <p:cNvPr id="78" name="Shape 15">
            <a:extLst>
              <a:ext uri="{FF2B5EF4-FFF2-40B4-BE49-F238E27FC236}">
                <a16:creationId xmlns:a16="http://schemas.microsoft.com/office/drawing/2014/main" id="{F19CBC23-AF37-C7DA-A272-F09E71FACB53}"/>
              </a:ext>
            </a:extLst>
          </p:cNvPr>
          <p:cNvSpPr/>
          <p:nvPr/>
        </p:nvSpPr>
        <p:spPr>
          <a:xfrm>
            <a:off x="450981" y="3726361"/>
            <a:ext cx="5395641" cy="1339169"/>
          </a:xfrm>
          <a:prstGeom prst="roundRect">
            <a:avLst>
              <a:gd name="adj" fmla="val 7339"/>
            </a:avLst>
          </a:prstGeom>
          <a:solidFill>
            <a:srgbClr val="F0F4F8"/>
          </a:solidFill>
          <a:ln/>
        </p:spPr>
      </p:sp>
      <p:sp>
        <p:nvSpPr>
          <p:cNvPr id="9" name="Текст 3">
            <a:extLst>
              <a:ext uri="{FF2B5EF4-FFF2-40B4-BE49-F238E27FC236}">
                <a16:creationId xmlns:a16="http://schemas.microsoft.com/office/drawing/2014/main" id="{3C1CA05F-0A01-4FFE-A403-754A6086A0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14678" y="1565590"/>
            <a:ext cx="4585781" cy="1890023"/>
          </a:xfrm>
          <a:noFill/>
          <a:ln>
            <a:noFill/>
          </a:ln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Динамика численности пенсионеров">
            <a:extLst>
              <a:ext uri="{FF2B5EF4-FFF2-40B4-BE49-F238E27FC236}">
                <a16:creationId xmlns:a16="http://schemas.microsoft.com/office/drawing/2014/main" id="{8785EE43-28C7-4B54-A65F-C915D8C1D907}"/>
              </a:ext>
            </a:extLst>
          </p:cNvPr>
          <p:cNvSpPr/>
          <p:nvPr/>
        </p:nvSpPr>
        <p:spPr>
          <a:xfrm>
            <a:off x="512910" y="1290621"/>
            <a:ext cx="5624123" cy="439009"/>
          </a:xfrm>
          <a:prstGeom prst="roundRect">
            <a:avLst>
              <a:gd name="adj" fmla="val 29808"/>
            </a:avLst>
          </a:prstGeom>
          <a:noFill/>
          <a:ln w="12700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0282" tIns="40282" rIns="40282" bIns="40282" anchor="ctr"/>
          <a:lstStyle>
            <a:lvl1pPr>
              <a:defRPr sz="2500">
                <a:solidFill>
                  <a:srgbClr val="4F81BD"/>
                </a:solidFill>
                <a:latin typeface="Impact"/>
                <a:ea typeface="Impact"/>
                <a:cs typeface="Impact"/>
                <a:sym typeface="Impact"/>
              </a:defRPr>
            </a:lvl1pPr>
          </a:lstStyle>
          <a:p>
            <a:pPr marL="0" marR="0" lvl="0" indent="0" defTabSz="463258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b="1" dirty="0">
                <a:solidFill>
                  <a:srgbClr val="1A355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ВОЗНАГРАЖДЕНИЕ НЕЗАВИСИМЫХ ЧЛЕНОВ СОВЕТА ДИРЕКТОРОВ</a:t>
            </a:r>
            <a:endParaRPr sz="1600" b="1" dirty="0">
              <a:solidFill>
                <a:srgbClr val="1A355D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882B6B09-1664-41D0-BF85-74EE6DFE2F28}"/>
              </a:ext>
            </a:extLst>
          </p:cNvPr>
          <p:cNvSpPr/>
          <p:nvPr/>
        </p:nvSpPr>
        <p:spPr>
          <a:xfrm>
            <a:off x="1014678" y="1472413"/>
            <a:ext cx="5099476" cy="242568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F94775-75D3-4877-8618-DB34ED7B0B2F}"/>
              </a:ext>
            </a:extLst>
          </p:cNvPr>
          <p:cNvSpPr txBox="1"/>
          <p:nvPr/>
        </p:nvSpPr>
        <p:spPr>
          <a:xfrm>
            <a:off x="426599" y="2000057"/>
            <a:ext cx="5342762" cy="30162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заключаемых договорах возмездного оказания услуг с независимыми директорами - членами Совета директоров Фонда определяется фиксированное вознаграждение за выполнение обязанностей члена Совета директоров</a:t>
            </a:r>
          </a:p>
          <a:p>
            <a:pPr algn="just"/>
            <a:endParaRPr lang="ru-RU" sz="5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algn="just"/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Размер ежемесячного фиксированного вознаграждения независимому директору определяется Единственным акционером Фонда и составляет 2 МЗП</a:t>
            </a:r>
          </a:p>
          <a:p>
            <a:pPr algn="just"/>
            <a:endParaRPr lang="ru-RU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5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Членам Совета директоров Фонда, являющимися государственными служащими, вознаграждения не выплачиваются</a:t>
            </a:r>
          </a:p>
          <a:p>
            <a:pPr algn="just"/>
            <a:endParaRPr lang="ru-RU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2025 году размер фиксированного вознаграждения, выплаченного независимым директорам – членам Совета директоров составил </a:t>
            </a:r>
          </a:p>
          <a:p>
            <a:pPr algn="just"/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4,4 млн. тенге</a:t>
            </a:r>
          </a:p>
        </p:txBody>
      </p:sp>
      <p:sp>
        <p:nvSpPr>
          <p:cNvPr id="10" name="Динамика численности пенсионеров">
            <a:extLst>
              <a:ext uri="{FF2B5EF4-FFF2-40B4-BE49-F238E27FC236}">
                <a16:creationId xmlns:a16="http://schemas.microsoft.com/office/drawing/2014/main" id="{29626C03-B8AD-43E5-A7E5-78A318DE9236}"/>
              </a:ext>
            </a:extLst>
          </p:cNvPr>
          <p:cNvSpPr/>
          <p:nvPr/>
        </p:nvSpPr>
        <p:spPr>
          <a:xfrm>
            <a:off x="6546470" y="1349712"/>
            <a:ext cx="3780555" cy="298364"/>
          </a:xfrm>
          <a:prstGeom prst="roundRect">
            <a:avLst>
              <a:gd name="adj" fmla="val 29808"/>
            </a:avLst>
          </a:prstGeom>
          <a:noFill/>
          <a:ln w="12700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0282" tIns="40282" rIns="40282" bIns="40282" anchor="ctr"/>
          <a:lstStyle>
            <a:lvl1pPr>
              <a:defRPr sz="2500">
                <a:solidFill>
                  <a:srgbClr val="4F81BD"/>
                </a:solidFill>
                <a:latin typeface="Impact"/>
                <a:ea typeface="Impact"/>
                <a:cs typeface="Impact"/>
                <a:sym typeface="Impact"/>
              </a:defRPr>
            </a:lvl1pPr>
          </a:lstStyle>
          <a:p>
            <a:pPr marL="0" marR="0" lvl="0" indent="0" defTabSz="463258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b="1" dirty="0">
                <a:solidFill>
                  <a:srgbClr val="1A355D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ВОЗНАГРАЖДЕНИЕ ЧЛЕНОВ ПРАВЛЕНИЯ</a:t>
            </a:r>
            <a:endParaRPr sz="1600" b="1" dirty="0">
              <a:solidFill>
                <a:srgbClr val="1A355D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8CE1AA-A2C9-41DD-81F8-BB3A1082F38A}"/>
              </a:ext>
            </a:extLst>
          </p:cNvPr>
          <p:cNvSpPr txBox="1"/>
          <p:nvPr/>
        </p:nvSpPr>
        <p:spPr>
          <a:xfrm>
            <a:off x="6268090" y="1801969"/>
            <a:ext cx="5319628" cy="249299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Оценка деятельности членов Правления производится на основании ключевых показателей эффективности (КПЭ)</a:t>
            </a:r>
          </a:p>
          <a:p>
            <a:endParaRPr lang="ru-RU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Процедура оценки эффективности членов Правления состоит из следующих этапов: </a:t>
            </a:r>
          </a:p>
          <a:p>
            <a:pPr algn="just"/>
            <a:endParaRPr lang="ru-RU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Выбор КПЭ и согласование с Единственным акционером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Утверждение карт КПЭ Советом директоров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Расчет и согласование фактической результативности с Единственным акционером и службой внутреннего аудита</a:t>
            </a:r>
          </a:p>
          <a:p>
            <a:pPr marL="171450" indent="-171450" algn="just"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Принятие решения Советом директоров о выплате/не выплате вознаграждения после утверждения в установленном порядке результатов финансово-хозяйственной деятельности Фонда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6F7ECFC8-132C-4B6E-B5F8-DB25B51B7909}"/>
              </a:ext>
            </a:extLst>
          </p:cNvPr>
          <p:cNvSpPr/>
          <p:nvPr/>
        </p:nvSpPr>
        <p:spPr>
          <a:xfrm>
            <a:off x="6165026" y="4714664"/>
            <a:ext cx="5257799" cy="184665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12" name="Shape 0">
            <a:extLst>
              <a:ext uri="{FF2B5EF4-FFF2-40B4-BE49-F238E27FC236}">
                <a16:creationId xmlns:a16="http://schemas.microsoft.com/office/drawing/2014/main" id="{46F77681-AA1D-7BB6-B746-1A33D651257A}"/>
              </a:ext>
            </a:extLst>
          </p:cNvPr>
          <p:cNvSpPr/>
          <p:nvPr/>
        </p:nvSpPr>
        <p:spPr>
          <a:xfrm>
            <a:off x="311678" y="478552"/>
            <a:ext cx="413580" cy="413580"/>
          </a:xfrm>
          <a:prstGeom prst="roundRect">
            <a:avLst>
              <a:gd name="adj" fmla="val 25000"/>
            </a:avLst>
          </a:prstGeom>
          <a:gradFill flip="none" rotWithShape="1">
            <a:gsLst>
              <a:gs pos="0">
                <a:srgbClr val="1A365D"/>
              </a:gs>
              <a:gs pos="100000">
                <a:srgbClr val="2B6CB0"/>
              </a:gs>
            </a:gsLst>
            <a:lin ang="2700000" scaled="1"/>
          </a:gradFill>
          <a:ln/>
          <a:effectLst>
            <a:outerShdw blurRad="129244" dist="86163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21" name="Shape 1">
            <a:extLst>
              <a:ext uri="{FF2B5EF4-FFF2-40B4-BE49-F238E27FC236}">
                <a16:creationId xmlns:a16="http://schemas.microsoft.com/office/drawing/2014/main" id="{DC77B8C5-02D8-B5F1-3B64-513F82D0B68D}"/>
              </a:ext>
            </a:extLst>
          </p:cNvPr>
          <p:cNvSpPr/>
          <p:nvPr/>
        </p:nvSpPr>
        <p:spPr>
          <a:xfrm>
            <a:off x="432306" y="599179"/>
            <a:ext cx="172325" cy="172325"/>
          </a:xfrm>
          <a:custGeom>
            <a:avLst/>
            <a:gdLst/>
            <a:ahLst/>
            <a:cxnLst/>
            <a:rect l="l" t="t" r="r" b="b"/>
            <a:pathLst>
              <a:path w="172325" h="172325">
                <a:moveTo>
                  <a:pt x="0" y="141226"/>
                </a:moveTo>
                <a:lnTo>
                  <a:pt x="0" y="36855"/>
                </a:lnTo>
                <a:cubicBezTo>
                  <a:pt x="0" y="29046"/>
                  <a:pt x="8111" y="23863"/>
                  <a:pt x="15583" y="26084"/>
                </a:cubicBezTo>
                <a:cubicBezTo>
                  <a:pt x="45101" y="34903"/>
                  <a:pt x="65968" y="27936"/>
                  <a:pt x="86970" y="20935"/>
                </a:cubicBezTo>
                <a:cubicBezTo>
                  <a:pt x="108679" y="13698"/>
                  <a:pt x="130523" y="6429"/>
                  <a:pt x="162127" y="16526"/>
                </a:cubicBezTo>
                <a:cubicBezTo>
                  <a:pt x="168354" y="18511"/>
                  <a:pt x="172325" y="24536"/>
                  <a:pt x="172325" y="31099"/>
                </a:cubicBezTo>
                <a:lnTo>
                  <a:pt x="172325" y="135470"/>
                </a:lnTo>
                <a:cubicBezTo>
                  <a:pt x="172325" y="143279"/>
                  <a:pt x="164214" y="148462"/>
                  <a:pt x="156775" y="146241"/>
                </a:cubicBezTo>
                <a:cubicBezTo>
                  <a:pt x="127258" y="137423"/>
                  <a:pt x="106357" y="144390"/>
                  <a:pt x="85388" y="151390"/>
                </a:cubicBezTo>
                <a:cubicBezTo>
                  <a:pt x="63680" y="158627"/>
                  <a:pt x="41836" y="165897"/>
                  <a:pt x="10232" y="155799"/>
                </a:cubicBezTo>
                <a:cubicBezTo>
                  <a:pt x="4005" y="153814"/>
                  <a:pt x="34" y="147789"/>
                  <a:pt x="34" y="141226"/>
                </a:cubicBezTo>
                <a:close/>
                <a:moveTo>
                  <a:pt x="113088" y="86163"/>
                </a:moveTo>
                <a:cubicBezTo>
                  <a:pt x="113088" y="68324"/>
                  <a:pt x="101039" y="53852"/>
                  <a:pt x="86163" y="53852"/>
                </a:cubicBezTo>
                <a:cubicBezTo>
                  <a:pt x="71286" y="53852"/>
                  <a:pt x="59237" y="68324"/>
                  <a:pt x="59237" y="86163"/>
                </a:cubicBezTo>
                <a:cubicBezTo>
                  <a:pt x="59237" y="104001"/>
                  <a:pt x="71286" y="118473"/>
                  <a:pt x="86163" y="118473"/>
                </a:cubicBezTo>
                <a:cubicBezTo>
                  <a:pt x="101039" y="118473"/>
                  <a:pt x="113088" y="104001"/>
                  <a:pt x="113088" y="86163"/>
                </a:cubicBezTo>
                <a:close/>
                <a:moveTo>
                  <a:pt x="40389" y="139206"/>
                </a:moveTo>
                <a:cubicBezTo>
                  <a:pt x="41870" y="139206"/>
                  <a:pt x="43048" y="137927"/>
                  <a:pt x="42812" y="136480"/>
                </a:cubicBezTo>
                <a:cubicBezTo>
                  <a:pt x="41264" y="127123"/>
                  <a:pt x="33725" y="119820"/>
                  <a:pt x="24233" y="118642"/>
                </a:cubicBezTo>
                <a:cubicBezTo>
                  <a:pt x="22752" y="118473"/>
                  <a:pt x="21541" y="119685"/>
                  <a:pt x="21541" y="121166"/>
                </a:cubicBezTo>
                <a:lnTo>
                  <a:pt x="21541" y="134595"/>
                </a:lnTo>
                <a:cubicBezTo>
                  <a:pt x="21541" y="135807"/>
                  <a:pt x="22348" y="136884"/>
                  <a:pt x="23560" y="137187"/>
                </a:cubicBezTo>
                <a:cubicBezTo>
                  <a:pt x="29585" y="138601"/>
                  <a:pt x="35105" y="139240"/>
                  <a:pt x="40389" y="139240"/>
                </a:cubicBezTo>
                <a:close/>
                <a:moveTo>
                  <a:pt x="147587" y="122008"/>
                </a:moveTo>
                <a:cubicBezTo>
                  <a:pt x="149270" y="122277"/>
                  <a:pt x="150784" y="120998"/>
                  <a:pt x="150784" y="119315"/>
                </a:cubicBezTo>
                <a:lnTo>
                  <a:pt x="150784" y="104977"/>
                </a:lnTo>
                <a:cubicBezTo>
                  <a:pt x="150784" y="103496"/>
                  <a:pt x="149573" y="102251"/>
                  <a:pt x="148092" y="102453"/>
                </a:cubicBezTo>
                <a:cubicBezTo>
                  <a:pt x="139610" y="103496"/>
                  <a:pt x="132643" y="109487"/>
                  <a:pt x="130186" y="117464"/>
                </a:cubicBezTo>
                <a:cubicBezTo>
                  <a:pt x="129715" y="119046"/>
                  <a:pt x="130960" y="120527"/>
                  <a:pt x="132610" y="120560"/>
                </a:cubicBezTo>
                <a:cubicBezTo>
                  <a:pt x="137389" y="120695"/>
                  <a:pt x="142370" y="121132"/>
                  <a:pt x="147553" y="122008"/>
                </a:cubicBezTo>
                <a:close/>
                <a:moveTo>
                  <a:pt x="150784" y="51159"/>
                </a:moveTo>
                <a:lnTo>
                  <a:pt x="150784" y="37730"/>
                </a:lnTo>
                <a:cubicBezTo>
                  <a:pt x="150784" y="36518"/>
                  <a:pt x="149943" y="35441"/>
                  <a:pt x="148765" y="35138"/>
                </a:cubicBezTo>
                <a:cubicBezTo>
                  <a:pt x="142740" y="33725"/>
                  <a:pt x="137221" y="33085"/>
                  <a:pt x="131936" y="33085"/>
                </a:cubicBezTo>
                <a:cubicBezTo>
                  <a:pt x="130455" y="33085"/>
                  <a:pt x="129277" y="34364"/>
                  <a:pt x="129513" y="35811"/>
                </a:cubicBezTo>
                <a:cubicBezTo>
                  <a:pt x="131061" y="45168"/>
                  <a:pt x="138601" y="52472"/>
                  <a:pt x="148092" y="53650"/>
                </a:cubicBezTo>
                <a:cubicBezTo>
                  <a:pt x="149573" y="53818"/>
                  <a:pt x="150784" y="52606"/>
                  <a:pt x="150784" y="51125"/>
                </a:cubicBezTo>
                <a:close/>
                <a:moveTo>
                  <a:pt x="42139" y="54828"/>
                </a:moveTo>
                <a:cubicBezTo>
                  <a:pt x="42610" y="53246"/>
                  <a:pt x="41365" y="51765"/>
                  <a:pt x="39716" y="51731"/>
                </a:cubicBezTo>
                <a:cubicBezTo>
                  <a:pt x="34936" y="51597"/>
                  <a:pt x="29955" y="51159"/>
                  <a:pt x="24772" y="50284"/>
                </a:cubicBezTo>
                <a:cubicBezTo>
                  <a:pt x="23089" y="50015"/>
                  <a:pt x="21574" y="51294"/>
                  <a:pt x="21574" y="52977"/>
                </a:cubicBezTo>
                <a:lnTo>
                  <a:pt x="21541" y="67314"/>
                </a:lnTo>
                <a:cubicBezTo>
                  <a:pt x="21541" y="68795"/>
                  <a:pt x="22752" y="70041"/>
                  <a:pt x="24233" y="69839"/>
                </a:cubicBezTo>
                <a:cubicBezTo>
                  <a:pt x="32715" y="68795"/>
                  <a:pt x="39682" y="62804"/>
                  <a:pt x="42139" y="54828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2" name="Text 3">
            <a:extLst>
              <a:ext uri="{FF2B5EF4-FFF2-40B4-BE49-F238E27FC236}">
                <a16:creationId xmlns:a16="http://schemas.microsoft.com/office/drawing/2014/main" id="{0296898D-73BE-85CB-92B0-3A8F8A37488D}"/>
              </a:ext>
            </a:extLst>
          </p:cNvPr>
          <p:cNvSpPr/>
          <p:nvPr/>
        </p:nvSpPr>
        <p:spPr>
          <a:xfrm>
            <a:off x="845886" y="544146"/>
            <a:ext cx="8607638" cy="344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УСТОЙЧИВЫМ РАЗВИТИЕМ</a:t>
            </a:r>
          </a:p>
          <a:p>
            <a:pPr>
              <a:lnSpc>
                <a:spcPct val="90000"/>
              </a:lnSpc>
            </a:pPr>
            <a:r>
              <a:rPr lang="ru-RU" sz="2000" b="1" dirty="0">
                <a:solidFill>
                  <a:srgbClr val="4299E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04-4 </a:t>
            </a:r>
            <a:r>
              <a:rPr lang="ru-RU" sz="2000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КОРПОРАТИВНОЕ УПРАВЛЕНИЕ -</a:t>
            </a:r>
            <a:r>
              <a:rPr lang="ru-RU" sz="20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>
                <a:solidFill>
                  <a:srgbClr val="1A365D"/>
                </a:solidFill>
              </a:rPr>
              <a:t>ВОЗНАГРАЖДЕНИЕ</a:t>
            </a:r>
            <a:endParaRPr lang="en-US" sz="2000" b="1" dirty="0">
              <a:solidFill>
                <a:srgbClr val="1A365D"/>
              </a:solidFill>
              <a:latin typeface="Quattrocento Sans" pitchFamily="34" charset="0"/>
            </a:endParaRPr>
          </a:p>
        </p:txBody>
      </p:sp>
      <p:sp>
        <p:nvSpPr>
          <p:cNvPr id="23" name="Shape 4">
            <a:extLst>
              <a:ext uri="{FF2B5EF4-FFF2-40B4-BE49-F238E27FC236}">
                <a16:creationId xmlns:a16="http://schemas.microsoft.com/office/drawing/2014/main" id="{E43BDCB8-2CCC-E728-281D-8F509A9AC4C9}"/>
              </a:ext>
            </a:extLst>
          </p:cNvPr>
          <p:cNvSpPr/>
          <p:nvPr/>
        </p:nvSpPr>
        <p:spPr>
          <a:xfrm>
            <a:off x="313182" y="1027864"/>
            <a:ext cx="827160" cy="34465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4299E1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70" name="Shape 47">
            <a:extLst>
              <a:ext uri="{FF2B5EF4-FFF2-40B4-BE49-F238E27FC236}">
                <a16:creationId xmlns:a16="http://schemas.microsoft.com/office/drawing/2014/main" id="{EF394223-275A-AD25-5C38-A969BFF648B2}"/>
              </a:ext>
            </a:extLst>
          </p:cNvPr>
          <p:cNvSpPr/>
          <p:nvPr/>
        </p:nvSpPr>
        <p:spPr>
          <a:xfrm>
            <a:off x="6114154" y="4437851"/>
            <a:ext cx="5686729" cy="1336946"/>
          </a:xfrm>
          <a:prstGeom prst="roundRect">
            <a:avLst>
              <a:gd name="adj" fmla="val 10959"/>
            </a:avLst>
          </a:prstGeom>
          <a:gradFill flip="none" rotWithShape="1">
            <a:gsLst>
              <a:gs pos="0">
                <a:srgbClr val="4299E1">
                  <a:alpha val="5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 w="12700">
            <a:solidFill>
              <a:srgbClr val="4299E1">
                <a:alpha val="10196"/>
              </a:srgbClr>
            </a:solidFill>
            <a:prstDash val="solid"/>
          </a:ln>
        </p:spPr>
      </p:sp>
      <p:sp>
        <p:nvSpPr>
          <p:cNvPr id="71" name="Shape 48">
            <a:extLst>
              <a:ext uri="{FF2B5EF4-FFF2-40B4-BE49-F238E27FC236}">
                <a16:creationId xmlns:a16="http://schemas.microsoft.com/office/drawing/2014/main" id="{DAA8968A-43EB-27DA-E6BE-7022522E8CFF}"/>
              </a:ext>
            </a:extLst>
          </p:cNvPr>
          <p:cNvSpPr/>
          <p:nvPr/>
        </p:nvSpPr>
        <p:spPr>
          <a:xfrm>
            <a:off x="6219662" y="4499106"/>
            <a:ext cx="189116" cy="189116"/>
          </a:xfrm>
          <a:custGeom>
            <a:avLst/>
            <a:gdLst/>
            <a:ahLst/>
            <a:cxnLst/>
            <a:rect l="l" t="t" r="r" b="b"/>
            <a:pathLst>
              <a:path w="112665" h="112665">
                <a:moveTo>
                  <a:pt x="56333" y="112665"/>
                </a:moveTo>
                <a:cubicBezTo>
                  <a:pt x="87424" y="112665"/>
                  <a:pt x="112665" y="87424"/>
                  <a:pt x="112665" y="56333"/>
                </a:cubicBezTo>
                <a:cubicBezTo>
                  <a:pt x="112665" y="25242"/>
                  <a:pt x="87424" y="0"/>
                  <a:pt x="56333" y="0"/>
                </a:cubicBezTo>
                <a:cubicBezTo>
                  <a:pt x="25242" y="0"/>
                  <a:pt x="0" y="25242"/>
                  <a:pt x="0" y="56333"/>
                </a:cubicBezTo>
                <a:cubicBezTo>
                  <a:pt x="0" y="87424"/>
                  <a:pt x="25242" y="112665"/>
                  <a:pt x="56333" y="112665"/>
                </a:cubicBezTo>
                <a:close/>
                <a:moveTo>
                  <a:pt x="49291" y="35208"/>
                </a:moveTo>
                <a:cubicBezTo>
                  <a:pt x="49291" y="31322"/>
                  <a:pt x="52446" y="28166"/>
                  <a:pt x="56333" y="28166"/>
                </a:cubicBezTo>
                <a:cubicBezTo>
                  <a:pt x="60219" y="28166"/>
                  <a:pt x="63374" y="31322"/>
                  <a:pt x="63374" y="35208"/>
                </a:cubicBezTo>
                <a:cubicBezTo>
                  <a:pt x="63374" y="39094"/>
                  <a:pt x="60219" y="42250"/>
                  <a:pt x="56333" y="42250"/>
                </a:cubicBezTo>
                <a:cubicBezTo>
                  <a:pt x="52446" y="42250"/>
                  <a:pt x="49291" y="39094"/>
                  <a:pt x="49291" y="35208"/>
                </a:cubicBezTo>
                <a:close/>
                <a:moveTo>
                  <a:pt x="47531" y="49291"/>
                </a:moveTo>
                <a:lnTo>
                  <a:pt x="58093" y="49291"/>
                </a:lnTo>
                <a:cubicBezTo>
                  <a:pt x="61020" y="49291"/>
                  <a:pt x="63374" y="51646"/>
                  <a:pt x="63374" y="54572"/>
                </a:cubicBezTo>
                <a:lnTo>
                  <a:pt x="63374" y="73937"/>
                </a:lnTo>
                <a:lnTo>
                  <a:pt x="65135" y="73937"/>
                </a:lnTo>
                <a:cubicBezTo>
                  <a:pt x="68061" y="73937"/>
                  <a:pt x="70416" y="76291"/>
                  <a:pt x="70416" y="79218"/>
                </a:cubicBezTo>
                <a:cubicBezTo>
                  <a:pt x="70416" y="82144"/>
                  <a:pt x="68061" y="84499"/>
                  <a:pt x="65135" y="84499"/>
                </a:cubicBezTo>
                <a:lnTo>
                  <a:pt x="47531" y="84499"/>
                </a:lnTo>
                <a:cubicBezTo>
                  <a:pt x="44604" y="84499"/>
                  <a:pt x="42250" y="82144"/>
                  <a:pt x="42250" y="79218"/>
                </a:cubicBezTo>
                <a:cubicBezTo>
                  <a:pt x="42250" y="76291"/>
                  <a:pt x="44604" y="73937"/>
                  <a:pt x="47531" y="73937"/>
                </a:cubicBezTo>
                <a:lnTo>
                  <a:pt x="52812" y="73937"/>
                </a:lnTo>
                <a:lnTo>
                  <a:pt x="52812" y="59853"/>
                </a:lnTo>
                <a:lnTo>
                  <a:pt x="47531" y="59853"/>
                </a:lnTo>
                <a:cubicBezTo>
                  <a:pt x="44604" y="59853"/>
                  <a:pt x="42250" y="57499"/>
                  <a:pt x="42250" y="54572"/>
                </a:cubicBezTo>
                <a:cubicBezTo>
                  <a:pt x="42250" y="51646"/>
                  <a:pt x="44604" y="49291"/>
                  <a:pt x="47531" y="49291"/>
                </a:cubicBez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72" name="Text 49">
            <a:extLst>
              <a:ext uri="{FF2B5EF4-FFF2-40B4-BE49-F238E27FC236}">
                <a16:creationId xmlns:a16="http://schemas.microsoft.com/office/drawing/2014/main" id="{13C8566D-386F-5C90-841D-55C699346A49}"/>
              </a:ext>
            </a:extLst>
          </p:cNvPr>
          <p:cNvSpPr/>
          <p:nvPr/>
        </p:nvSpPr>
        <p:spPr>
          <a:xfrm>
            <a:off x="6516481" y="4807507"/>
            <a:ext cx="4961873" cy="9063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just">
              <a:lnSpc>
                <a:spcPct val="120000"/>
              </a:lnSpc>
            </a:pPr>
            <a:r>
              <a:rPr lang="ru-RU" sz="11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Согласно постановлению Правления Национального Банка РК от 27.08.2018 г. №189 Фонд разместил информацию о вознаграждении членов Правления по итогам года на интернет-ресурсе Депозитария финансовой отчетности.</a:t>
            </a:r>
          </a:p>
          <a:p>
            <a:pPr algn="just">
              <a:lnSpc>
                <a:spcPct val="120000"/>
              </a:lnSpc>
            </a:pPr>
            <a:r>
              <a:rPr lang="ru-RU" sz="11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Выплата вознаграждения по КПЭ членам Правления за 2025 год не осуществлена. </a:t>
            </a:r>
            <a:endParaRPr lang="en-US" sz="1100" dirty="0">
              <a:solidFill>
                <a:srgbClr val="2B6CB0"/>
              </a:solidFill>
              <a:latin typeface="Arial" panose="020B0604020202020204" pitchFamily="34" charset="0"/>
              <a:ea typeface="MiSans" pitchFamily="34" charset="-122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ru-RU" sz="1100" dirty="0">
              <a:solidFill>
                <a:srgbClr val="2B6CB0"/>
              </a:solidFill>
              <a:latin typeface="Arial" panose="020B0604020202020204" pitchFamily="34" charset="0"/>
              <a:ea typeface="MiSans" pitchFamily="34" charset="-122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ru-RU" sz="1100" dirty="0">
              <a:solidFill>
                <a:srgbClr val="2B6CB0"/>
              </a:solidFill>
              <a:latin typeface="Arial" panose="020B0604020202020204" pitchFamily="34" charset="0"/>
              <a:ea typeface="MiSans" pitchFamily="34" charset="-122"/>
              <a:cs typeface="Arial" panose="020B0604020202020204" pitchFamily="34" charset="0"/>
            </a:endParaRPr>
          </a:p>
        </p:txBody>
      </p:sp>
      <p:sp>
        <p:nvSpPr>
          <p:cNvPr id="79" name="Text 42">
            <a:extLst>
              <a:ext uri="{FF2B5EF4-FFF2-40B4-BE49-F238E27FC236}">
                <a16:creationId xmlns:a16="http://schemas.microsoft.com/office/drawing/2014/main" id="{4630D7E5-0855-86AC-EC39-49615204B303}"/>
              </a:ext>
            </a:extLst>
          </p:cNvPr>
          <p:cNvSpPr/>
          <p:nvPr/>
        </p:nvSpPr>
        <p:spPr>
          <a:xfrm>
            <a:off x="11656442" y="6405031"/>
            <a:ext cx="219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43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 2">
            <a:extLst>
              <a:ext uri="{FF2B5EF4-FFF2-40B4-BE49-F238E27FC236}">
                <a16:creationId xmlns:a16="http://schemas.microsoft.com/office/drawing/2014/main" id="{E1D01FE3-3E48-4BE9-A60D-46EDA6E39751}"/>
              </a:ext>
            </a:extLst>
          </p:cNvPr>
          <p:cNvSpPr/>
          <p:nvPr/>
        </p:nvSpPr>
        <p:spPr>
          <a:xfrm>
            <a:off x="364984" y="165885"/>
            <a:ext cx="109632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b="1" kern="0" spc="53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РАЗДЕЛ 0</a:t>
            </a:r>
            <a:r>
              <a:rPr lang="ru-RU" sz="1000" b="1" kern="0" spc="53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4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Shape 45">
            <a:extLst>
              <a:ext uri="{FF2B5EF4-FFF2-40B4-BE49-F238E27FC236}">
                <a16:creationId xmlns:a16="http://schemas.microsoft.com/office/drawing/2014/main" id="{1859E715-D0B0-4388-801B-53F61D79CBCC}"/>
              </a:ext>
            </a:extLst>
          </p:cNvPr>
          <p:cNvSpPr/>
          <p:nvPr/>
        </p:nvSpPr>
        <p:spPr>
          <a:xfrm>
            <a:off x="597739" y="6543789"/>
            <a:ext cx="105183" cy="111125"/>
          </a:xfrm>
          <a:custGeom>
            <a:avLst/>
            <a:gdLst/>
            <a:ahLst/>
            <a:cxnLst/>
            <a:rect l="l" t="t" r="r" b="b"/>
            <a:pathLst>
              <a:path w="83344" h="111125">
                <a:moveTo>
                  <a:pt x="13891" y="0"/>
                </a:moveTo>
                <a:cubicBezTo>
                  <a:pt x="6229" y="0"/>
                  <a:pt x="0" y="6229"/>
                  <a:pt x="0" y="13891"/>
                </a:cubicBezTo>
                <a:lnTo>
                  <a:pt x="0" y="97234"/>
                </a:lnTo>
                <a:cubicBezTo>
                  <a:pt x="0" y="104896"/>
                  <a:pt x="6229" y="111125"/>
                  <a:pt x="13891" y="111125"/>
                </a:cubicBezTo>
                <a:lnTo>
                  <a:pt x="69453" y="111125"/>
                </a:lnTo>
                <a:cubicBezTo>
                  <a:pt x="77115" y="111125"/>
                  <a:pt x="83344" y="104896"/>
                  <a:pt x="83344" y="97234"/>
                </a:cubicBezTo>
                <a:lnTo>
                  <a:pt x="83344" y="13891"/>
                </a:lnTo>
                <a:cubicBezTo>
                  <a:pt x="83344" y="6229"/>
                  <a:pt x="77115" y="0"/>
                  <a:pt x="69453" y="0"/>
                </a:cubicBezTo>
                <a:lnTo>
                  <a:pt x="13891" y="0"/>
                </a:lnTo>
                <a:close/>
                <a:moveTo>
                  <a:pt x="38199" y="76398"/>
                </a:moveTo>
                <a:lnTo>
                  <a:pt x="45145" y="76398"/>
                </a:lnTo>
                <a:cubicBezTo>
                  <a:pt x="48986" y="76398"/>
                  <a:pt x="52090" y="79502"/>
                  <a:pt x="52090" y="83344"/>
                </a:cubicBezTo>
                <a:lnTo>
                  <a:pt x="52090" y="100707"/>
                </a:lnTo>
                <a:lnTo>
                  <a:pt x="31254" y="100707"/>
                </a:lnTo>
                <a:lnTo>
                  <a:pt x="31254" y="83344"/>
                </a:lnTo>
                <a:cubicBezTo>
                  <a:pt x="31254" y="79502"/>
                  <a:pt x="34358" y="76398"/>
                  <a:pt x="38199" y="76398"/>
                </a:cubicBezTo>
                <a:close/>
                <a:moveTo>
                  <a:pt x="20836" y="24309"/>
                </a:moveTo>
                <a:cubicBezTo>
                  <a:pt x="20836" y="22399"/>
                  <a:pt x="22399" y="20836"/>
                  <a:pt x="24309" y="20836"/>
                </a:cubicBezTo>
                <a:lnTo>
                  <a:pt x="31254" y="20836"/>
                </a:lnTo>
                <a:cubicBezTo>
                  <a:pt x="33164" y="20836"/>
                  <a:pt x="34727" y="22399"/>
                  <a:pt x="34727" y="24309"/>
                </a:cubicBezTo>
                <a:lnTo>
                  <a:pt x="34727" y="31254"/>
                </a:lnTo>
                <a:cubicBezTo>
                  <a:pt x="34727" y="33164"/>
                  <a:pt x="33164" y="34727"/>
                  <a:pt x="31254" y="34727"/>
                </a:cubicBezTo>
                <a:lnTo>
                  <a:pt x="24309" y="34727"/>
                </a:lnTo>
                <a:cubicBezTo>
                  <a:pt x="22399" y="34727"/>
                  <a:pt x="20836" y="33164"/>
                  <a:pt x="20836" y="31254"/>
                </a:cubicBezTo>
                <a:lnTo>
                  <a:pt x="20836" y="24309"/>
                </a:lnTo>
                <a:close/>
                <a:moveTo>
                  <a:pt x="52090" y="20836"/>
                </a:moveTo>
                <a:lnTo>
                  <a:pt x="59035" y="20836"/>
                </a:lnTo>
                <a:cubicBezTo>
                  <a:pt x="60945" y="20836"/>
                  <a:pt x="62508" y="22399"/>
                  <a:pt x="62508" y="24309"/>
                </a:cubicBezTo>
                <a:lnTo>
                  <a:pt x="62508" y="31254"/>
                </a:lnTo>
                <a:cubicBezTo>
                  <a:pt x="62508" y="33164"/>
                  <a:pt x="60945" y="34727"/>
                  <a:pt x="59035" y="34727"/>
                </a:cubicBezTo>
                <a:lnTo>
                  <a:pt x="52090" y="34727"/>
                </a:lnTo>
                <a:cubicBezTo>
                  <a:pt x="50180" y="34727"/>
                  <a:pt x="48617" y="33164"/>
                  <a:pt x="48617" y="31254"/>
                </a:cubicBezTo>
                <a:lnTo>
                  <a:pt x="48617" y="24309"/>
                </a:lnTo>
                <a:cubicBezTo>
                  <a:pt x="48617" y="22399"/>
                  <a:pt x="50180" y="20836"/>
                  <a:pt x="52090" y="20836"/>
                </a:cubicBezTo>
                <a:close/>
                <a:moveTo>
                  <a:pt x="20836" y="52090"/>
                </a:moveTo>
                <a:cubicBezTo>
                  <a:pt x="20836" y="50180"/>
                  <a:pt x="22399" y="48617"/>
                  <a:pt x="24309" y="48617"/>
                </a:cubicBezTo>
                <a:lnTo>
                  <a:pt x="31254" y="48617"/>
                </a:lnTo>
                <a:cubicBezTo>
                  <a:pt x="33164" y="48617"/>
                  <a:pt x="34727" y="50180"/>
                  <a:pt x="34727" y="52090"/>
                </a:cubicBezTo>
                <a:lnTo>
                  <a:pt x="34727" y="59035"/>
                </a:lnTo>
                <a:cubicBezTo>
                  <a:pt x="34727" y="60945"/>
                  <a:pt x="33164" y="62508"/>
                  <a:pt x="31254" y="62508"/>
                </a:cubicBezTo>
                <a:lnTo>
                  <a:pt x="24309" y="62508"/>
                </a:lnTo>
                <a:cubicBezTo>
                  <a:pt x="22399" y="62508"/>
                  <a:pt x="20836" y="60945"/>
                  <a:pt x="20836" y="59035"/>
                </a:cubicBezTo>
                <a:lnTo>
                  <a:pt x="20836" y="52090"/>
                </a:lnTo>
                <a:close/>
                <a:moveTo>
                  <a:pt x="52090" y="48617"/>
                </a:moveTo>
                <a:lnTo>
                  <a:pt x="59035" y="48617"/>
                </a:lnTo>
                <a:cubicBezTo>
                  <a:pt x="60945" y="48617"/>
                  <a:pt x="62508" y="50180"/>
                  <a:pt x="62508" y="52090"/>
                </a:cubicBezTo>
                <a:lnTo>
                  <a:pt x="62508" y="59035"/>
                </a:lnTo>
                <a:cubicBezTo>
                  <a:pt x="62508" y="60945"/>
                  <a:pt x="60945" y="62508"/>
                  <a:pt x="59035" y="62508"/>
                </a:cubicBezTo>
                <a:lnTo>
                  <a:pt x="52090" y="62508"/>
                </a:lnTo>
                <a:cubicBezTo>
                  <a:pt x="50180" y="62508"/>
                  <a:pt x="48617" y="60945"/>
                  <a:pt x="48617" y="59035"/>
                </a:cubicBezTo>
                <a:lnTo>
                  <a:pt x="48617" y="52090"/>
                </a:lnTo>
                <a:cubicBezTo>
                  <a:pt x="48617" y="50180"/>
                  <a:pt x="50180" y="48617"/>
                  <a:pt x="52090" y="48617"/>
                </a:cubicBezTo>
                <a:close/>
              </a:path>
            </a:pathLst>
          </a:custGeom>
          <a:solidFill>
            <a:srgbClr val="2B6CB0"/>
          </a:solidFill>
          <a:ln/>
        </p:spPr>
      </p:sp>
      <p:sp>
        <p:nvSpPr>
          <p:cNvPr id="36" name="Text 46">
            <a:extLst>
              <a:ext uri="{FF2B5EF4-FFF2-40B4-BE49-F238E27FC236}">
                <a16:creationId xmlns:a16="http://schemas.microsoft.com/office/drawing/2014/main" id="{2C964C6B-406C-4C3C-91EA-30BF7FAE8CD8}"/>
              </a:ext>
            </a:extLst>
          </p:cNvPr>
          <p:cNvSpPr/>
          <p:nvPr/>
        </p:nvSpPr>
        <p:spPr>
          <a:xfrm>
            <a:off x="747099" y="6461652"/>
            <a:ext cx="1132035" cy="2579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АО «ГФСС»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7988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D0BC7313-4688-4A58-8321-5D4B8025BECE}"/>
              </a:ext>
            </a:extLst>
          </p:cNvPr>
          <p:cNvSpPr txBox="1"/>
          <p:nvPr/>
        </p:nvSpPr>
        <p:spPr>
          <a:xfrm>
            <a:off x="468000" y="1404000"/>
            <a:ext cx="5816847" cy="5040000"/>
          </a:xfrm>
          <a:prstGeom prst="rect">
            <a:avLst/>
          </a:prstGeom>
          <a:solidFill>
            <a:srgbClr val="FFFFFF"/>
          </a:solidFill>
          <a:ln/>
          <a:effectLst>
            <a:outerShdw blurRad="53987" dist="35991" dir="5400000" algn="bl" rotWithShape="0">
              <a:srgbClr val="000000">
                <a:alpha val="10196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228600" indent="-50800">
              <a:buAutoNum type="arabicPeriod"/>
            </a:pPr>
            <a:r>
              <a:rPr lang="ru-RU" sz="10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ПРИНЦИП РАЗГРАНИЧЕНИЯ ПОЛНОМОЧИЙ </a:t>
            </a:r>
            <a:r>
              <a:rPr lang="ru-RU" sz="10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(соблюдается) </a:t>
            </a:r>
          </a:p>
          <a:p>
            <a:pPr indent="88900" algn="just">
              <a:buFont typeface="Wingdings" panose="05000000000000000000" pitchFamily="2" charset="2"/>
              <a:buChar char="ü"/>
              <a:tabLst>
                <a:tab pos="0" algn="l"/>
                <a:tab pos="88900" algn="l"/>
              </a:tabLst>
            </a:pPr>
            <a:r>
              <a:rPr lang="ru-RU" sz="10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Взаимоотношения между Фондом и Единственным акционером регулируются Законами «Об акционерных обществах», «О государственном имуществе», а также Уставом Фонда и Кодексом корпоративного управления Фонда. Любое взаимодействие, в том числе урегулирование вопроса о вмешательства Единственного акционера в операционную деятельность Фонда, согласно ККУ, осуществляются через Совет директоров и (или) исполнительный орган Общества в соответствии с принципами корпоративного Управления.</a:t>
            </a:r>
          </a:p>
          <a:p>
            <a:pPr indent="177800" algn="just"/>
            <a:endParaRPr lang="ru-RU" sz="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177800" algn="just">
              <a:tabLst>
                <a:tab pos="177800" algn="l"/>
              </a:tabLst>
            </a:pPr>
            <a:r>
              <a:rPr lang="ru-RU" sz="10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2. ПРИНЦИП ЗАЩИТЫ ПРАВ И ИНТЕРЕСОВ ЕДИНСТВЕННОГО АКЦИОНЕРА </a:t>
            </a:r>
            <a:r>
              <a:rPr lang="ru-RU" sz="10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(соблюдается)</a:t>
            </a:r>
          </a:p>
          <a:p>
            <a:pPr indent="177800" algn="just">
              <a:buFont typeface="Wingdings" panose="05000000000000000000" pitchFamily="2" charset="2"/>
              <a:buChar char="ü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Единственный акционер имеет права, предусмотренные Законами РК «Об акционерных обществах», «О государственном имуществе», Уставом Фонда.</a:t>
            </a:r>
          </a:p>
          <a:p>
            <a:pPr indent="177800" algn="just">
              <a:buFont typeface="Wingdings" panose="05000000000000000000" pitchFamily="2" charset="2"/>
              <a:buChar char="ü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Единственный акционер участвует в управлении Фонда и избрании Совета директоров (принято решение по установление величины процентной ставки комиссионного вознаграждения, по изменению в составе Совета директоров, по избранию Председателя Правления), также получает информацию о деятельности Фонда, в т.ч. знакомиться с финансовой отчетностью Фонда (принято решение об определении аудиторской организации Фонда, утверждении годовой финансовой отчетности). </a:t>
            </a:r>
          </a:p>
          <a:p>
            <a:pPr algn="just"/>
            <a:endParaRPr lang="ru-RU" sz="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0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3. ПРИНЦИП ЭФФЕКТИВНОГО УПРАВЛЕНИЯ ФОНДОМ СОВЕТОМ ДИРЕКТОРОВ              И ИСПОЛНИТЕЛЬНЫМ ОРГАНОМ </a:t>
            </a:r>
            <a:r>
              <a:rPr lang="ru-RU" sz="10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(соблюдается)</a:t>
            </a:r>
          </a:p>
          <a:p>
            <a:pPr indent="177800" algn="just">
              <a:buFont typeface="Wingdings" panose="05000000000000000000" pitchFamily="2" charset="2"/>
              <a:buChar char="ü"/>
              <a:tabLst>
                <a:tab pos="177800" algn="l"/>
              </a:tabLst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В Фонде утверждено Положение о Совете директоров, полномочия Совета директоров также прописаны в Уставе Фонда. </a:t>
            </a:r>
          </a:p>
          <a:p>
            <a:pPr indent="177800" algn="just">
              <a:buFont typeface="Wingdings" panose="05000000000000000000" pitchFamily="2" charset="2"/>
              <a:buChar char="ü"/>
              <a:tabLst>
                <a:tab pos="177800" algn="l"/>
              </a:tabLst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Защита прав единственного акционера, прозрачность работы Совета директоров, исполнительного органа, прозрачность данных о деятельности Фонда подтверждена независимой оценкой корпоративного управления в АО «ГФСС» (ТОО «Консалтинговое агентство «ВЕКТОР», 10 ноября 2025 г.).</a:t>
            </a:r>
          </a:p>
          <a:p>
            <a:pPr indent="177800" algn="just">
              <a:buFont typeface="Wingdings" panose="05000000000000000000" pitchFamily="2" charset="2"/>
              <a:buChar char="ü"/>
              <a:tabLst>
                <a:tab pos="177800" algn="l"/>
              </a:tabLst>
            </a:pPr>
            <a:endParaRPr lang="ru-RU" sz="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177800"/>
            <a:r>
              <a:rPr lang="ru-RU" sz="10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ПРИНЦИП УСТОЙЧИВОГО РАЗВИТИЯ </a:t>
            </a:r>
            <a:r>
              <a:rPr lang="ru-RU" sz="10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(соблюдается)</a:t>
            </a:r>
          </a:p>
          <a:p>
            <a:pPr marL="171450" indent="-171450" algn="just">
              <a:buFont typeface="Wingdings" panose="05000000000000000000" pitchFamily="2" charset="2"/>
              <a:buChar char="ü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Утверждены:</a:t>
            </a:r>
          </a:p>
          <a:p>
            <a:pPr marL="342900" indent="-171450" algn="just">
              <a:buFont typeface="Arial" panose="020B0604020202020204" pitchFamily="34" charset="0"/>
              <a:buChar char="•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Политика в области устойчивого развития (решение СД от 18.12.2025 г.)</a:t>
            </a:r>
          </a:p>
          <a:p>
            <a:pPr marL="361950" indent="-184150" algn="just">
              <a:buFont typeface="Arial" panose="020B0604020202020204" pitchFamily="34" charset="0"/>
              <a:buChar char="•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План мероприятий по реализации Политики в области устойчивого развития на 2026-2027 гг.</a:t>
            </a:r>
          </a:p>
          <a:p>
            <a:pPr marL="342900" indent="-171450">
              <a:buFont typeface="Arial" panose="020B0604020202020204" pitchFamily="34" charset="0"/>
              <a:buChar char="•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Карта стейкхолдеров на 2026-2028 гг.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7107826-A356-4AD2-A9BE-2181D6D941DF}"/>
              </a:ext>
            </a:extLst>
          </p:cNvPr>
          <p:cNvSpPr txBox="1"/>
          <p:nvPr/>
        </p:nvSpPr>
        <p:spPr>
          <a:xfrm>
            <a:off x="6459038" y="1439219"/>
            <a:ext cx="5506296" cy="4478149"/>
          </a:xfrm>
          <a:prstGeom prst="rect">
            <a:avLst/>
          </a:prstGeom>
          <a:solidFill>
            <a:srgbClr val="FFFFFF"/>
          </a:solidFill>
          <a:ln/>
          <a:effectLst>
            <a:outerShdw blurRad="53987" dist="35991" dir="5400000" algn="bl" rotWithShape="0">
              <a:srgbClr val="000000">
                <a:alpha val="10196"/>
              </a:srgbClr>
            </a:outerShdw>
          </a:effectLst>
        </p:spPr>
        <p:txBody>
          <a:bodyPr wrap="square" rtlCol="0">
            <a:spAutoFit/>
          </a:bodyPr>
          <a:lstStyle/>
          <a:p>
            <a:pPr indent="177800"/>
            <a:r>
              <a:rPr lang="ru-RU" sz="10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ПРИНЦИП УПРАВЛЕНИЯ РИСКАМИ, ВНУТРЕННЕГО КОНТРОЛЯ </a:t>
            </a:r>
            <a:r>
              <a:rPr lang="ru-RU" sz="10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(соблюдается)</a:t>
            </a:r>
          </a:p>
          <a:p>
            <a:pPr algn="just">
              <a:buFont typeface="Wingdings" panose="05000000000000000000" pitchFamily="2" charset="2"/>
              <a:buChar char="ü"/>
              <a:tabLst>
                <a:tab pos="88900" algn="l"/>
              </a:tabLst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 В Фонде выстроена и функционирует система управления рисками и внутреннего контроля, которая включает в себя как результаты оценки финансовой устойчивости, внутреннего контроля финансово-хозяйственной деятельности (финансовая отчетность на предмет соответствия МСФО подтверждена независимыми аудиторскими организациями).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 Информация по управлению рисками раскрывается посредством предоставления Единственному акционеру Актуарного отчета, отчета об инвестиционной деятельности Фонда Совету директоров.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 Утверждены (решение СД от 24.12.2024 г.)</a:t>
            </a:r>
          </a:p>
          <a:p>
            <a:pPr marL="357188" indent="-174625">
              <a:buFont typeface="Arial" panose="020B0604020202020204" pitchFamily="34" charset="0"/>
              <a:buChar char="•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Политика по системе управлению рисками </a:t>
            </a:r>
          </a:p>
          <a:p>
            <a:pPr marL="357188" indent="-174625">
              <a:buFont typeface="Arial" panose="020B0604020202020204" pitchFamily="34" charset="0"/>
              <a:buChar char="•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Правила системы управления рисками Фонда</a:t>
            </a:r>
          </a:p>
          <a:p>
            <a:pPr marL="357188" indent="-174625">
              <a:buFont typeface="Arial" panose="020B0604020202020204" pitchFamily="34" charset="0"/>
              <a:buChar char="•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Регистр рисков Фонда  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177800" algn="just"/>
            <a:endParaRPr lang="ru-RU" sz="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177800" algn="just"/>
            <a:r>
              <a:rPr lang="ru-RU" sz="10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6. ПРИНЦИП РЕГУЛИРОВАНИЯ КОРПОРАТИВНЫХ КОНФЛИКТОВ И КОНФЛИКТА ИНТЕРЕСОВ </a:t>
            </a:r>
            <a:r>
              <a:rPr lang="ru-RU" sz="10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(соблюдается)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Для разрешения ситуаций, которые могут привести к корпоративному конфликту и конфликту интересов введена должность Омбудсмена, подотчетного Совету директоров. Присутствовали факты обращения работников к Омбудсмену, однако ввиду достижения консенсуса, корпоративные конфликты и конфликты интересов не зафиксированы.</a:t>
            </a:r>
          </a:p>
          <a:p>
            <a:pPr indent="177800" algn="just">
              <a:tabLst>
                <a:tab pos="361950" algn="l"/>
              </a:tabLst>
            </a:pPr>
            <a:endParaRPr lang="ru-RU" sz="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177800" algn="just">
              <a:tabLst>
                <a:tab pos="88900" algn="l"/>
              </a:tabLst>
            </a:pPr>
            <a:r>
              <a:rPr lang="ru-RU" sz="1000" b="1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 ПРИНЦИПЫ ПРОЗРАЧНОСТИ И ОБЪЕКТИВНОСТИ РАСКРЫТИЯ ИНФОРМАЦИИ О ДЕЯТЕЛЬНОСТИ  ФОНДА </a:t>
            </a:r>
            <a:r>
              <a:rPr lang="ru-RU" sz="1000" dirty="0">
                <a:solidFill>
                  <a:srgbClr val="1A35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(соблюдается)</a:t>
            </a:r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Информация о Фонде на ежегодной основе отражается в Годовом отчете о деятельности Фонда. 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Разработан и в текущем году запущен модернизированный корпоративный сайт Фонда с размещением доступной информации о деятельности Фонда.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В 2025 году даны ответы на более 20 тыс. обращений юридических и физических лиц. </a:t>
            </a:r>
          </a:p>
          <a:p>
            <a:pPr algn="just"/>
            <a:endParaRPr lang="ru-KZ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hape 0">
            <a:extLst>
              <a:ext uri="{FF2B5EF4-FFF2-40B4-BE49-F238E27FC236}">
                <a16:creationId xmlns:a16="http://schemas.microsoft.com/office/drawing/2014/main" id="{90ED73F4-273D-7F53-2CC4-9060CEA2E5DC}"/>
              </a:ext>
            </a:extLst>
          </p:cNvPr>
          <p:cNvSpPr/>
          <p:nvPr/>
        </p:nvSpPr>
        <p:spPr>
          <a:xfrm>
            <a:off x="365092" y="434529"/>
            <a:ext cx="377907" cy="431894"/>
          </a:xfrm>
          <a:prstGeom prst="roundRect">
            <a:avLst>
              <a:gd name="adj" fmla="val 28571"/>
            </a:avLst>
          </a:prstGeom>
          <a:gradFill flip="none" rotWithShape="1">
            <a:gsLst>
              <a:gs pos="0">
                <a:srgbClr val="1A365D"/>
              </a:gs>
              <a:gs pos="100000">
                <a:srgbClr val="2B6CB0"/>
              </a:gs>
            </a:gsLst>
            <a:lin ang="2700000" scaled="1"/>
          </a:gradFill>
          <a:ln/>
          <a:effectLst>
            <a:outerShdw blurRad="134967" dist="89978" dir="5400000" algn="bl" rotWithShape="0">
              <a:srgbClr val="000000">
                <a:alpha val="10196"/>
              </a:srgbClr>
            </a:outerShdw>
          </a:effectLst>
        </p:spPr>
      </p:sp>
      <p:sp>
        <p:nvSpPr>
          <p:cNvPr id="8" name="Shape 1">
            <a:extLst>
              <a:ext uri="{FF2B5EF4-FFF2-40B4-BE49-F238E27FC236}">
                <a16:creationId xmlns:a16="http://schemas.microsoft.com/office/drawing/2014/main" id="{00F1F95D-9F7A-513C-2143-5E596905C24D}"/>
              </a:ext>
            </a:extLst>
          </p:cNvPr>
          <p:cNvSpPr/>
          <p:nvPr/>
        </p:nvSpPr>
        <p:spPr>
          <a:xfrm>
            <a:off x="462311" y="560498"/>
            <a:ext cx="179956" cy="179956"/>
          </a:xfrm>
          <a:custGeom>
            <a:avLst/>
            <a:gdLst/>
            <a:ahLst/>
            <a:cxnLst/>
            <a:rect l="l" t="t" r="r" b="b"/>
            <a:pathLst>
              <a:path w="179956" h="179956">
                <a:moveTo>
                  <a:pt x="67483" y="22494"/>
                </a:moveTo>
                <a:cubicBezTo>
                  <a:pt x="67483" y="16273"/>
                  <a:pt x="72510" y="11247"/>
                  <a:pt x="78731" y="11247"/>
                </a:cubicBezTo>
                <a:lnTo>
                  <a:pt x="101225" y="11247"/>
                </a:lnTo>
                <a:cubicBezTo>
                  <a:pt x="107446" y="11247"/>
                  <a:pt x="112472" y="16273"/>
                  <a:pt x="112472" y="22494"/>
                </a:cubicBezTo>
                <a:lnTo>
                  <a:pt x="112472" y="44989"/>
                </a:lnTo>
                <a:cubicBezTo>
                  <a:pt x="112472" y="51210"/>
                  <a:pt x="107446" y="56236"/>
                  <a:pt x="101225" y="56236"/>
                </a:cubicBezTo>
                <a:lnTo>
                  <a:pt x="98413" y="56236"/>
                </a:lnTo>
                <a:lnTo>
                  <a:pt x="98413" y="78731"/>
                </a:lnTo>
                <a:lnTo>
                  <a:pt x="140590" y="78731"/>
                </a:lnTo>
                <a:cubicBezTo>
                  <a:pt x="154579" y="78731"/>
                  <a:pt x="165897" y="90048"/>
                  <a:pt x="165897" y="104037"/>
                </a:cubicBezTo>
                <a:lnTo>
                  <a:pt x="165897" y="123720"/>
                </a:lnTo>
                <a:lnTo>
                  <a:pt x="168708" y="123720"/>
                </a:lnTo>
                <a:cubicBezTo>
                  <a:pt x="174930" y="123720"/>
                  <a:pt x="179956" y="128746"/>
                  <a:pt x="179956" y="134967"/>
                </a:cubicBezTo>
                <a:lnTo>
                  <a:pt x="179956" y="157461"/>
                </a:lnTo>
                <a:cubicBezTo>
                  <a:pt x="179956" y="163682"/>
                  <a:pt x="174930" y="168708"/>
                  <a:pt x="168708" y="168708"/>
                </a:cubicBezTo>
                <a:lnTo>
                  <a:pt x="146214" y="168708"/>
                </a:lnTo>
                <a:cubicBezTo>
                  <a:pt x="139993" y="168708"/>
                  <a:pt x="134967" y="163682"/>
                  <a:pt x="134967" y="157461"/>
                </a:cubicBezTo>
                <a:lnTo>
                  <a:pt x="134967" y="134967"/>
                </a:lnTo>
                <a:cubicBezTo>
                  <a:pt x="134967" y="128746"/>
                  <a:pt x="139993" y="123720"/>
                  <a:pt x="146214" y="123720"/>
                </a:cubicBezTo>
                <a:lnTo>
                  <a:pt x="149026" y="123720"/>
                </a:lnTo>
                <a:lnTo>
                  <a:pt x="149026" y="104037"/>
                </a:lnTo>
                <a:cubicBezTo>
                  <a:pt x="149026" y="99362"/>
                  <a:pt x="145265" y="95601"/>
                  <a:pt x="140590" y="95601"/>
                </a:cubicBezTo>
                <a:lnTo>
                  <a:pt x="98413" y="95601"/>
                </a:lnTo>
                <a:lnTo>
                  <a:pt x="98413" y="123720"/>
                </a:lnTo>
                <a:lnTo>
                  <a:pt x="101225" y="123720"/>
                </a:lnTo>
                <a:cubicBezTo>
                  <a:pt x="107446" y="123720"/>
                  <a:pt x="112472" y="128746"/>
                  <a:pt x="112472" y="134967"/>
                </a:cubicBezTo>
                <a:lnTo>
                  <a:pt x="112472" y="157461"/>
                </a:lnTo>
                <a:cubicBezTo>
                  <a:pt x="112472" y="163682"/>
                  <a:pt x="107446" y="168708"/>
                  <a:pt x="101225" y="168708"/>
                </a:cubicBezTo>
                <a:lnTo>
                  <a:pt x="78731" y="168708"/>
                </a:lnTo>
                <a:cubicBezTo>
                  <a:pt x="72510" y="168708"/>
                  <a:pt x="67483" y="163682"/>
                  <a:pt x="67483" y="157461"/>
                </a:cubicBezTo>
                <a:lnTo>
                  <a:pt x="67483" y="134967"/>
                </a:lnTo>
                <a:cubicBezTo>
                  <a:pt x="67483" y="128746"/>
                  <a:pt x="72510" y="123720"/>
                  <a:pt x="78731" y="123720"/>
                </a:cubicBezTo>
                <a:lnTo>
                  <a:pt x="81542" y="123720"/>
                </a:lnTo>
                <a:lnTo>
                  <a:pt x="81542" y="95601"/>
                </a:lnTo>
                <a:lnTo>
                  <a:pt x="39365" y="95601"/>
                </a:lnTo>
                <a:cubicBezTo>
                  <a:pt x="34691" y="95601"/>
                  <a:pt x="30930" y="99362"/>
                  <a:pt x="30930" y="104037"/>
                </a:cubicBezTo>
                <a:lnTo>
                  <a:pt x="30930" y="123720"/>
                </a:lnTo>
                <a:lnTo>
                  <a:pt x="33742" y="123720"/>
                </a:lnTo>
                <a:cubicBezTo>
                  <a:pt x="39963" y="123720"/>
                  <a:pt x="44989" y="128746"/>
                  <a:pt x="44989" y="134967"/>
                </a:cubicBezTo>
                <a:lnTo>
                  <a:pt x="44989" y="157461"/>
                </a:lnTo>
                <a:cubicBezTo>
                  <a:pt x="44989" y="163682"/>
                  <a:pt x="39963" y="168708"/>
                  <a:pt x="33742" y="168708"/>
                </a:cubicBezTo>
                <a:lnTo>
                  <a:pt x="11247" y="168708"/>
                </a:lnTo>
                <a:cubicBezTo>
                  <a:pt x="5026" y="168708"/>
                  <a:pt x="0" y="163682"/>
                  <a:pt x="0" y="157461"/>
                </a:cubicBezTo>
                <a:lnTo>
                  <a:pt x="0" y="134967"/>
                </a:lnTo>
                <a:cubicBezTo>
                  <a:pt x="0" y="128746"/>
                  <a:pt x="5026" y="123720"/>
                  <a:pt x="11247" y="123720"/>
                </a:cubicBezTo>
                <a:lnTo>
                  <a:pt x="14059" y="123720"/>
                </a:lnTo>
                <a:lnTo>
                  <a:pt x="14059" y="104037"/>
                </a:lnTo>
                <a:cubicBezTo>
                  <a:pt x="14059" y="90048"/>
                  <a:pt x="25377" y="78731"/>
                  <a:pt x="39365" y="78731"/>
                </a:cubicBezTo>
                <a:lnTo>
                  <a:pt x="81542" y="78731"/>
                </a:lnTo>
                <a:lnTo>
                  <a:pt x="81542" y="56236"/>
                </a:lnTo>
                <a:lnTo>
                  <a:pt x="78731" y="56236"/>
                </a:lnTo>
                <a:cubicBezTo>
                  <a:pt x="72510" y="56236"/>
                  <a:pt x="67483" y="51210"/>
                  <a:pt x="67483" y="44989"/>
                </a:cubicBezTo>
                <a:lnTo>
                  <a:pt x="67483" y="22494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2" name="Shape 4">
            <a:extLst>
              <a:ext uri="{FF2B5EF4-FFF2-40B4-BE49-F238E27FC236}">
                <a16:creationId xmlns:a16="http://schemas.microsoft.com/office/drawing/2014/main" id="{5A6B07F5-3B98-EC4B-F5C2-5F2E144B5861}"/>
              </a:ext>
            </a:extLst>
          </p:cNvPr>
          <p:cNvSpPr/>
          <p:nvPr/>
        </p:nvSpPr>
        <p:spPr>
          <a:xfrm>
            <a:off x="347286" y="977058"/>
            <a:ext cx="863787" cy="35991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4299E1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22" name="Text 2">
            <a:extLst>
              <a:ext uri="{FF2B5EF4-FFF2-40B4-BE49-F238E27FC236}">
                <a16:creationId xmlns:a16="http://schemas.microsoft.com/office/drawing/2014/main" id="{2E9C10F3-5F07-4DC5-8E24-B5089639BD29}"/>
              </a:ext>
            </a:extLst>
          </p:cNvPr>
          <p:cNvSpPr/>
          <p:nvPr/>
        </p:nvSpPr>
        <p:spPr>
          <a:xfrm>
            <a:off x="347286" y="214665"/>
            <a:ext cx="109632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b="1" kern="0" spc="53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РАЗДЕЛ 0</a:t>
            </a:r>
            <a:r>
              <a:rPr lang="ru-RU" sz="1000" b="1" kern="0" spc="53" dirty="0">
                <a:solidFill>
                  <a:srgbClr val="4299E1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4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Shape 45">
            <a:extLst>
              <a:ext uri="{FF2B5EF4-FFF2-40B4-BE49-F238E27FC236}">
                <a16:creationId xmlns:a16="http://schemas.microsoft.com/office/drawing/2014/main" id="{F184E982-C4E0-49D8-9861-0C9B66EECA60}"/>
              </a:ext>
            </a:extLst>
          </p:cNvPr>
          <p:cNvSpPr/>
          <p:nvPr/>
        </p:nvSpPr>
        <p:spPr>
          <a:xfrm>
            <a:off x="365092" y="6550801"/>
            <a:ext cx="87622" cy="116830"/>
          </a:xfrm>
          <a:custGeom>
            <a:avLst/>
            <a:gdLst/>
            <a:ahLst/>
            <a:cxnLst/>
            <a:rect l="l" t="t" r="r" b="b"/>
            <a:pathLst>
              <a:path w="87622" h="116830">
                <a:moveTo>
                  <a:pt x="14604" y="0"/>
                </a:moveTo>
                <a:cubicBezTo>
                  <a:pt x="6549" y="0"/>
                  <a:pt x="0" y="6549"/>
                  <a:pt x="0" y="14604"/>
                </a:cubicBezTo>
                <a:lnTo>
                  <a:pt x="0" y="102226"/>
                </a:lnTo>
                <a:cubicBezTo>
                  <a:pt x="0" y="110281"/>
                  <a:pt x="6549" y="116830"/>
                  <a:pt x="14604" y="116830"/>
                </a:cubicBezTo>
                <a:lnTo>
                  <a:pt x="73018" y="116830"/>
                </a:lnTo>
                <a:cubicBezTo>
                  <a:pt x="81073" y="116830"/>
                  <a:pt x="87622" y="110281"/>
                  <a:pt x="87622" y="102226"/>
                </a:cubicBezTo>
                <a:lnTo>
                  <a:pt x="87622" y="14604"/>
                </a:lnTo>
                <a:cubicBezTo>
                  <a:pt x="87622" y="6549"/>
                  <a:pt x="81073" y="0"/>
                  <a:pt x="73018" y="0"/>
                </a:cubicBezTo>
                <a:lnTo>
                  <a:pt x="14604" y="0"/>
                </a:lnTo>
                <a:close/>
                <a:moveTo>
                  <a:pt x="40160" y="80320"/>
                </a:moveTo>
                <a:lnTo>
                  <a:pt x="47462" y="80320"/>
                </a:lnTo>
                <a:cubicBezTo>
                  <a:pt x="51501" y="80320"/>
                  <a:pt x="54764" y="83583"/>
                  <a:pt x="54764" y="87622"/>
                </a:cubicBezTo>
                <a:lnTo>
                  <a:pt x="54764" y="105877"/>
                </a:lnTo>
                <a:lnTo>
                  <a:pt x="32858" y="105877"/>
                </a:lnTo>
                <a:lnTo>
                  <a:pt x="32858" y="87622"/>
                </a:lnTo>
                <a:cubicBezTo>
                  <a:pt x="32858" y="83583"/>
                  <a:pt x="36121" y="80320"/>
                  <a:pt x="40160" y="80320"/>
                </a:cubicBezTo>
                <a:close/>
                <a:moveTo>
                  <a:pt x="21906" y="25556"/>
                </a:moveTo>
                <a:cubicBezTo>
                  <a:pt x="21906" y="23548"/>
                  <a:pt x="23548" y="21906"/>
                  <a:pt x="25556" y="21906"/>
                </a:cubicBezTo>
                <a:lnTo>
                  <a:pt x="32858" y="21906"/>
                </a:lnTo>
                <a:cubicBezTo>
                  <a:pt x="34866" y="21906"/>
                  <a:pt x="36509" y="23548"/>
                  <a:pt x="36509" y="25556"/>
                </a:cubicBezTo>
                <a:lnTo>
                  <a:pt x="36509" y="32858"/>
                </a:lnTo>
                <a:cubicBezTo>
                  <a:pt x="36509" y="34866"/>
                  <a:pt x="34866" y="36509"/>
                  <a:pt x="32858" y="36509"/>
                </a:cubicBezTo>
                <a:lnTo>
                  <a:pt x="25556" y="36509"/>
                </a:lnTo>
                <a:cubicBezTo>
                  <a:pt x="23548" y="36509"/>
                  <a:pt x="21906" y="34866"/>
                  <a:pt x="21906" y="32858"/>
                </a:cubicBezTo>
                <a:lnTo>
                  <a:pt x="21906" y="25556"/>
                </a:lnTo>
                <a:close/>
                <a:moveTo>
                  <a:pt x="54764" y="21906"/>
                </a:moveTo>
                <a:lnTo>
                  <a:pt x="62066" y="21906"/>
                </a:lnTo>
                <a:cubicBezTo>
                  <a:pt x="64074" y="21906"/>
                  <a:pt x="65717" y="23548"/>
                  <a:pt x="65717" y="25556"/>
                </a:cubicBezTo>
                <a:lnTo>
                  <a:pt x="65717" y="32858"/>
                </a:lnTo>
                <a:cubicBezTo>
                  <a:pt x="65717" y="34866"/>
                  <a:pt x="64074" y="36509"/>
                  <a:pt x="62066" y="36509"/>
                </a:cubicBezTo>
                <a:lnTo>
                  <a:pt x="54764" y="36509"/>
                </a:lnTo>
                <a:cubicBezTo>
                  <a:pt x="52756" y="36509"/>
                  <a:pt x="51113" y="34866"/>
                  <a:pt x="51113" y="32858"/>
                </a:cubicBezTo>
                <a:lnTo>
                  <a:pt x="51113" y="25556"/>
                </a:lnTo>
                <a:cubicBezTo>
                  <a:pt x="51113" y="23548"/>
                  <a:pt x="52756" y="21906"/>
                  <a:pt x="54764" y="21906"/>
                </a:cubicBezTo>
                <a:close/>
                <a:moveTo>
                  <a:pt x="21906" y="54764"/>
                </a:moveTo>
                <a:cubicBezTo>
                  <a:pt x="21906" y="52756"/>
                  <a:pt x="23548" y="51113"/>
                  <a:pt x="25556" y="51113"/>
                </a:cubicBezTo>
                <a:lnTo>
                  <a:pt x="32858" y="51113"/>
                </a:lnTo>
                <a:cubicBezTo>
                  <a:pt x="34866" y="51113"/>
                  <a:pt x="36509" y="52756"/>
                  <a:pt x="36509" y="54764"/>
                </a:cubicBezTo>
                <a:lnTo>
                  <a:pt x="36509" y="62066"/>
                </a:lnTo>
                <a:cubicBezTo>
                  <a:pt x="36509" y="64074"/>
                  <a:pt x="34866" y="65717"/>
                  <a:pt x="32858" y="65717"/>
                </a:cubicBezTo>
                <a:lnTo>
                  <a:pt x="25556" y="65717"/>
                </a:lnTo>
                <a:cubicBezTo>
                  <a:pt x="23548" y="65717"/>
                  <a:pt x="21906" y="64074"/>
                  <a:pt x="21906" y="62066"/>
                </a:cubicBezTo>
                <a:lnTo>
                  <a:pt x="21906" y="54764"/>
                </a:lnTo>
                <a:close/>
                <a:moveTo>
                  <a:pt x="54764" y="51113"/>
                </a:moveTo>
                <a:lnTo>
                  <a:pt x="62066" y="51113"/>
                </a:lnTo>
                <a:cubicBezTo>
                  <a:pt x="64074" y="51113"/>
                  <a:pt x="65717" y="52756"/>
                  <a:pt x="65717" y="54764"/>
                </a:cubicBezTo>
                <a:lnTo>
                  <a:pt x="65717" y="62066"/>
                </a:lnTo>
                <a:cubicBezTo>
                  <a:pt x="65717" y="64074"/>
                  <a:pt x="64074" y="65717"/>
                  <a:pt x="62066" y="65717"/>
                </a:cubicBezTo>
                <a:lnTo>
                  <a:pt x="54764" y="65717"/>
                </a:lnTo>
                <a:cubicBezTo>
                  <a:pt x="52756" y="65717"/>
                  <a:pt x="51113" y="64074"/>
                  <a:pt x="51113" y="62066"/>
                </a:cubicBezTo>
                <a:lnTo>
                  <a:pt x="51113" y="54764"/>
                </a:lnTo>
                <a:cubicBezTo>
                  <a:pt x="51113" y="52756"/>
                  <a:pt x="52756" y="51113"/>
                  <a:pt x="54764" y="51113"/>
                </a:cubicBezTo>
                <a:close/>
              </a:path>
            </a:pathLst>
          </a:custGeom>
          <a:solidFill>
            <a:srgbClr val="2B6CB0"/>
          </a:solidFill>
          <a:ln/>
        </p:spPr>
      </p:sp>
      <p:sp>
        <p:nvSpPr>
          <p:cNvPr id="29" name="Text 46">
            <a:extLst>
              <a:ext uri="{FF2B5EF4-FFF2-40B4-BE49-F238E27FC236}">
                <a16:creationId xmlns:a16="http://schemas.microsoft.com/office/drawing/2014/main" id="{2F67A2A7-874B-4C44-94BC-98647475F967}"/>
              </a:ext>
            </a:extLst>
          </p:cNvPr>
          <p:cNvSpPr/>
          <p:nvPr/>
        </p:nvSpPr>
        <p:spPr>
          <a:xfrm>
            <a:off x="546595" y="6525766"/>
            <a:ext cx="726012" cy="166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АО «ГФСС»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 47">
            <a:extLst>
              <a:ext uri="{FF2B5EF4-FFF2-40B4-BE49-F238E27FC236}">
                <a16:creationId xmlns:a16="http://schemas.microsoft.com/office/drawing/2014/main" id="{BB090DD6-B44A-4B67-9530-E446820FC5AD}"/>
              </a:ext>
            </a:extLst>
          </p:cNvPr>
          <p:cNvSpPr/>
          <p:nvPr/>
        </p:nvSpPr>
        <p:spPr>
          <a:xfrm>
            <a:off x="11722009" y="6525766"/>
            <a:ext cx="200279" cy="166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ru-RU" sz="1000" dirty="0">
                <a:solidFill>
                  <a:srgbClr val="2B6CB0"/>
                </a:solidFill>
                <a:latin typeface="Arial" panose="020B0604020202020204" pitchFamily="34" charset="0"/>
                <a:ea typeface="MiSans" pitchFamily="34" charset="-122"/>
                <a:cs typeface="Arial" panose="020B0604020202020204" pitchFamily="34" charset="0"/>
              </a:rPr>
              <a:t>44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8E55572-2872-4EE2-B1C2-BB4DBC11EC8E}"/>
              </a:ext>
            </a:extLst>
          </p:cNvPr>
          <p:cNvSpPr/>
          <p:nvPr/>
        </p:nvSpPr>
        <p:spPr>
          <a:xfrm>
            <a:off x="779179" y="390286"/>
            <a:ext cx="10297762" cy="592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УСТОЙЧИВЫМ РАЗВИТИЕМ</a:t>
            </a:r>
          </a:p>
          <a:p>
            <a:pPr>
              <a:lnSpc>
                <a:spcPct val="90000"/>
              </a:lnSpc>
            </a:pPr>
            <a:r>
              <a:rPr lang="ru-RU" b="1" dirty="0">
                <a:solidFill>
                  <a:srgbClr val="4299E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04-4 </a:t>
            </a:r>
            <a:r>
              <a:rPr lang="ru-RU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КОРПОРАТИВНОЕ УПРАВЛЕНИЕ</a:t>
            </a:r>
            <a:r>
              <a:rPr lang="en-US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–</a:t>
            </a:r>
            <a:r>
              <a:rPr lang="ru-RU" b="1" dirty="0">
                <a:solidFill>
                  <a:srgbClr val="1A365D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КОДЕКС КОРПОРАТИВНОГО УПРАВЛЕНИЯ</a:t>
            </a:r>
            <a:endParaRPr lang="en-US" dirty="0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E803A769-1892-4CC8-BF3D-2DB0FA2C7A9F}"/>
              </a:ext>
            </a:extLst>
          </p:cNvPr>
          <p:cNvSpPr/>
          <p:nvPr/>
        </p:nvSpPr>
        <p:spPr>
          <a:xfrm>
            <a:off x="365092" y="1045615"/>
            <a:ext cx="102977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2000" dirty="0">
                <a:solidFill>
                  <a:srgbClr val="1A355D"/>
                </a:solidFill>
              </a:rPr>
              <a:t>Отчет о соблюдении принципов</a:t>
            </a:r>
            <a:endParaRPr lang="en-US" sz="2000" dirty="0">
              <a:solidFill>
                <a:srgbClr val="1A35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42285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4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statics.moonshot.cn/kimi-ppt/html-gen/static/image-error.png"/>
          <p:cNvPicPr>
            <a:picLocks noChangeAspect="1"/>
          </p:cNvPicPr>
          <p:nvPr/>
        </p:nvPicPr>
        <p:blipFill>
          <a:blip r:embed="rId4">
            <a:alphaModFix amt="2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1A365D">
                  <a:alpha val="95000"/>
                </a:srgbClr>
              </a:gs>
              <a:gs pos="50000">
                <a:srgbClr val="1A365D">
                  <a:alpha val="90000"/>
                </a:srgbClr>
              </a:gs>
              <a:gs pos="100000">
                <a:srgbClr val="2B6CB0">
                  <a:alpha val="85000"/>
                </a:srgbClr>
              </a:gs>
            </a:gsLst>
            <a:lin ang="2700000" scaled="1"/>
          </a:gradFill>
          <a:ln/>
        </p:spPr>
      </p:sp>
      <p:sp>
        <p:nvSpPr>
          <p:cNvPr id="4" name="Shape 1"/>
          <p:cNvSpPr/>
          <p:nvPr/>
        </p:nvSpPr>
        <p:spPr>
          <a:xfrm>
            <a:off x="5643488" y="900113"/>
            <a:ext cx="904875" cy="904875"/>
          </a:xfrm>
          <a:prstGeom prst="roundRect">
            <a:avLst>
              <a:gd name="adj" fmla="val 50000"/>
            </a:avLst>
          </a:prstGeom>
          <a:solidFill>
            <a:srgbClr val="FFFFFF">
              <a:alpha val="10196"/>
            </a:srgbClr>
          </a:solidFill>
          <a:ln w="12700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5867326" y="112395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cubicBezTo>
                  <a:pt x="232708" y="0"/>
                  <a:pt x="236815" y="893"/>
                  <a:pt x="240566" y="2590"/>
                </a:cubicBezTo>
                <a:lnTo>
                  <a:pt x="408801" y="73938"/>
                </a:lnTo>
                <a:cubicBezTo>
                  <a:pt x="428446" y="82242"/>
                  <a:pt x="443091" y="101620"/>
                  <a:pt x="443002" y="125016"/>
                </a:cubicBezTo>
                <a:cubicBezTo>
                  <a:pt x="442555" y="213598"/>
                  <a:pt x="406122" y="375672"/>
                  <a:pt x="252264" y="449342"/>
                </a:cubicBezTo>
                <a:cubicBezTo>
                  <a:pt x="237351" y="456486"/>
                  <a:pt x="220028" y="456486"/>
                  <a:pt x="205115" y="449342"/>
                </a:cubicBezTo>
                <a:cubicBezTo>
                  <a:pt x="51167" y="375672"/>
                  <a:pt x="14823" y="213598"/>
                  <a:pt x="14377" y="125016"/>
                </a:cubicBezTo>
                <a:cubicBezTo>
                  <a:pt x="14287" y="101620"/>
                  <a:pt x="28932" y="82242"/>
                  <a:pt x="48577" y="73938"/>
                </a:cubicBezTo>
                <a:lnTo>
                  <a:pt x="216724" y="2590"/>
                </a:lnTo>
                <a:cubicBezTo>
                  <a:pt x="220474" y="893"/>
                  <a:pt x="224492" y="0"/>
                  <a:pt x="228600" y="0"/>
                </a:cubicBezTo>
                <a:close/>
                <a:moveTo>
                  <a:pt x="228600" y="59650"/>
                </a:moveTo>
                <a:lnTo>
                  <a:pt x="228600" y="397282"/>
                </a:lnTo>
                <a:cubicBezTo>
                  <a:pt x="351830" y="337631"/>
                  <a:pt x="384959" y="205472"/>
                  <a:pt x="385763" y="126355"/>
                </a:cubicBezTo>
                <a:lnTo>
                  <a:pt x="228600" y="59740"/>
                </a:lnTo>
                <a:lnTo>
                  <a:pt x="228600" y="59740"/>
                </a:ln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6" name="Text 3"/>
          <p:cNvSpPr/>
          <p:nvPr/>
        </p:nvSpPr>
        <p:spPr>
          <a:xfrm>
            <a:off x="1853133" y="2038350"/>
            <a:ext cx="8486775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4500" b="1" dirty="0">
                <a:solidFill>
                  <a:srgbClr val="FFFFFF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БЛАГОДАРИМ ЗА ВНИМАНИЕ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5486326" y="2762250"/>
            <a:ext cx="1219200" cy="381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50000">
                <a:srgbClr val="4299E1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8" name="Text 5"/>
          <p:cNvSpPr/>
          <p:nvPr/>
        </p:nvSpPr>
        <p:spPr>
          <a:xfrm>
            <a:off x="2381176" y="3028950"/>
            <a:ext cx="74295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40000"/>
              </a:lnSpc>
            </a:pPr>
            <a:r>
              <a:rPr lang="en-US" sz="1800" dirty="0">
                <a:solidFill>
                  <a:srgbClr val="FFFFFF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АО «Государственный фонд социального страхования»</a:t>
            </a:r>
            <a:endParaRPr lang="en-US" sz="1600" dirty="0"/>
          </a:p>
          <a:p>
            <a:pPr algn="ctr">
              <a:lnSpc>
                <a:spcPct val="140000"/>
              </a:lnSpc>
            </a:pPr>
            <a:r>
              <a:rPr lang="en-US" sz="1800" dirty="0">
                <a:solidFill>
                  <a:srgbClr val="FFFFFF">
                    <a:alpha val="8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Республика Казахстан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2816349" y="4081463"/>
            <a:ext cx="1981200" cy="1381125"/>
          </a:xfrm>
          <a:prstGeom prst="roundRect">
            <a:avLst>
              <a:gd name="adj" fmla="val 8276"/>
            </a:avLst>
          </a:prstGeom>
          <a:solidFill>
            <a:srgbClr val="FFFFFF">
              <a:alpha val="10196"/>
            </a:srgbClr>
          </a:solidFill>
          <a:ln w="12700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3633341" y="4314825"/>
            <a:ext cx="342900" cy="342900"/>
          </a:xfrm>
          <a:custGeom>
            <a:avLst/>
            <a:gdLst/>
            <a:ahLst/>
            <a:cxnLst/>
            <a:rect l="l" t="t" r="r" b="b"/>
            <a:pathLst>
              <a:path w="342900" h="342900">
                <a:moveTo>
                  <a:pt x="235677" y="187523"/>
                </a:moveTo>
                <a:lnTo>
                  <a:pt x="107826" y="187523"/>
                </a:lnTo>
                <a:cubicBezTo>
                  <a:pt x="109768" y="230721"/>
                  <a:pt x="119345" y="270503"/>
                  <a:pt x="132941" y="299636"/>
                </a:cubicBezTo>
                <a:cubicBezTo>
                  <a:pt x="140576" y="316044"/>
                  <a:pt x="148813" y="327630"/>
                  <a:pt x="156448" y="334729"/>
                </a:cubicBezTo>
                <a:cubicBezTo>
                  <a:pt x="163949" y="341761"/>
                  <a:pt x="169106" y="342900"/>
                  <a:pt x="171785" y="342900"/>
                </a:cubicBezTo>
                <a:cubicBezTo>
                  <a:pt x="174464" y="342900"/>
                  <a:pt x="179621" y="341761"/>
                  <a:pt x="187122" y="334729"/>
                </a:cubicBezTo>
                <a:cubicBezTo>
                  <a:pt x="194756" y="327630"/>
                  <a:pt x="202994" y="315977"/>
                  <a:pt x="210629" y="299636"/>
                </a:cubicBezTo>
                <a:cubicBezTo>
                  <a:pt x="224224" y="270503"/>
                  <a:pt x="233802" y="230721"/>
                  <a:pt x="235744" y="187523"/>
                </a:cubicBezTo>
                <a:close/>
                <a:moveTo>
                  <a:pt x="107759" y="155377"/>
                </a:moveTo>
                <a:lnTo>
                  <a:pt x="235610" y="155377"/>
                </a:lnTo>
                <a:cubicBezTo>
                  <a:pt x="233735" y="112179"/>
                  <a:pt x="224157" y="72397"/>
                  <a:pt x="210562" y="43264"/>
                </a:cubicBezTo>
                <a:cubicBezTo>
                  <a:pt x="202927" y="26923"/>
                  <a:pt x="194690" y="15270"/>
                  <a:pt x="187055" y="8171"/>
                </a:cubicBezTo>
                <a:cubicBezTo>
                  <a:pt x="179554" y="1139"/>
                  <a:pt x="174397" y="0"/>
                  <a:pt x="171718" y="0"/>
                </a:cubicBezTo>
                <a:cubicBezTo>
                  <a:pt x="169039" y="0"/>
                  <a:pt x="163882" y="1139"/>
                  <a:pt x="156381" y="8171"/>
                </a:cubicBezTo>
                <a:cubicBezTo>
                  <a:pt x="148746" y="15270"/>
                  <a:pt x="140509" y="26923"/>
                  <a:pt x="132874" y="43264"/>
                </a:cubicBezTo>
                <a:cubicBezTo>
                  <a:pt x="119278" y="72397"/>
                  <a:pt x="109701" y="112179"/>
                  <a:pt x="107759" y="155377"/>
                </a:cubicBezTo>
                <a:close/>
                <a:moveTo>
                  <a:pt x="75612" y="155377"/>
                </a:moveTo>
                <a:cubicBezTo>
                  <a:pt x="77956" y="98048"/>
                  <a:pt x="92757" y="44805"/>
                  <a:pt x="114389" y="9845"/>
                </a:cubicBezTo>
                <a:cubicBezTo>
                  <a:pt x="52707" y="31678"/>
                  <a:pt x="7300" y="87868"/>
                  <a:pt x="1005" y="155377"/>
                </a:cubicBezTo>
                <a:lnTo>
                  <a:pt x="75612" y="155377"/>
                </a:lnTo>
                <a:close/>
                <a:moveTo>
                  <a:pt x="1005" y="187523"/>
                </a:moveTo>
                <a:cubicBezTo>
                  <a:pt x="7300" y="255032"/>
                  <a:pt x="52707" y="311222"/>
                  <a:pt x="114389" y="333055"/>
                </a:cubicBezTo>
                <a:cubicBezTo>
                  <a:pt x="92757" y="298095"/>
                  <a:pt x="77956" y="244852"/>
                  <a:pt x="75612" y="187523"/>
                </a:cubicBezTo>
                <a:lnTo>
                  <a:pt x="1005" y="187523"/>
                </a:lnTo>
                <a:close/>
                <a:moveTo>
                  <a:pt x="267824" y="187523"/>
                </a:moveTo>
                <a:cubicBezTo>
                  <a:pt x="265480" y="244852"/>
                  <a:pt x="250679" y="298095"/>
                  <a:pt x="229046" y="333055"/>
                </a:cubicBezTo>
                <a:cubicBezTo>
                  <a:pt x="290728" y="311155"/>
                  <a:pt x="336136" y="255032"/>
                  <a:pt x="342431" y="187523"/>
                </a:cubicBezTo>
                <a:lnTo>
                  <a:pt x="267824" y="187523"/>
                </a:lnTo>
                <a:close/>
                <a:moveTo>
                  <a:pt x="342431" y="155377"/>
                </a:moveTo>
                <a:cubicBezTo>
                  <a:pt x="336136" y="87868"/>
                  <a:pt x="290728" y="31678"/>
                  <a:pt x="229046" y="9845"/>
                </a:cubicBezTo>
                <a:cubicBezTo>
                  <a:pt x="250679" y="44805"/>
                  <a:pt x="265480" y="98048"/>
                  <a:pt x="267824" y="155377"/>
                </a:cubicBezTo>
                <a:lnTo>
                  <a:pt x="342431" y="155377"/>
                </a:ln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11" name="Text 8"/>
          <p:cNvSpPr/>
          <p:nvPr/>
        </p:nvSpPr>
        <p:spPr>
          <a:xfrm>
            <a:off x="3006849" y="4772025"/>
            <a:ext cx="1600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gfss.kz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3016374" y="5038725"/>
            <a:ext cx="15811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FFFFFF">
                    <a:alpha val="6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Официальный сайт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5107558" y="4081463"/>
            <a:ext cx="1981200" cy="1381125"/>
          </a:xfrm>
          <a:prstGeom prst="roundRect">
            <a:avLst>
              <a:gd name="adj" fmla="val 8276"/>
            </a:avLst>
          </a:prstGeom>
          <a:solidFill>
            <a:srgbClr val="FFFFFF">
              <a:alpha val="10196"/>
            </a:srgbClr>
          </a:solidFill>
          <a:ln w="12700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5924550" y="4314825"/>
            <a:ext cx="342900" cy="342900"/>
          </a:xfrm>
          <a:custGeom>
            <a:avLst/>
            <a:gdLst/>
            <a:ahLst/>
            <a:cxnLst/>
            <a:rect l="l" t="t" r="r" b="b"/>
            <a:pathLst>
              <a:path w="342900" h="342900">
                <a:moveTo>
                  <a:pt x="32147" y="42863"/>
                </a:moveTo>
                <a:cubicBezTo>
                  <a:pt x="14399" y="42863"/>
                  <a:pt x="0" y="57262"/>
                  <a:pt x="0" y="75009"/>
                </a:cubicBezTo>
                <a:cubicBezTo>
                  <a:pt x="0" y="85122"/>
                  <a:pt x="4755" y="94632"/>
                  <a:pt x="12859" y="100727"/>
                </a:cubicBezTo>
                <a:lnTo>
                  <a:pt x="152162" y="205204"/>
                </a:lnTo>
                <a:cubicBezTo>
                  <a:pt x="163614" y="213777"/>
                  <a:pt x="179286" y="213777"/>
                  <a:pt x="190738" y="205204"/>
                </a:cubicBezTo>
                <a:lnTo>
                  <a:pt x="330041" y="100727"/>
                </a:lnTo>
                <a:cubicBezTo>
                  <a:pt x="338145" y="94632"/>
                  <a:pt x="342900" y="85122"/>
                  <a:pt x="342900" y="75009"/>
                </a:cubicBezTo>
                <a:cubicBezTo>
                  <a:pt x="342900" y="57262"/>
                  <a:pt x="328501" y="42862"/>
                  <a:pt x="310753" y="42862"/>
                </a:cubicBezTo>
                <a:lnTo>
                  <a:pt x="32147" y="42863"/>
                </a:lnTo>
                <a:close/>
                <a:moveTo>
                  <a:pt x="0" y="131266"/>
                </a:moveTo>
                <a:lnTo>
                  <a:pt x="0" y="257175"/>
                </a:lnTo>
                <a:cubicBezTo>
                  <a:pt x="0" y="280816"/>
                  <a:pt x="19221" y="300038"/>
                  <a:pt x="42863" y="300038"/>
                </a:cubicBezTo>
                <a:lnTo>
                  <a:pt x="300038" y="300038"/>
                </a:lnTo>
                <a:cubicBezTo>
                  <a:pt x="323679" y="300038"/>
                  <a:pt x="342900" y="280816"/>
                  <a:pt x="342900" y="257175"/>
                </a:cubicBezTo>
                <a:lnTo>
                  <a:pt x="342900" y="131266"/>
                </a:lnTo>
                <a:lnTo>
                  <a:pt x="210026" y="230922"/>
                </a:lnTo>
                <a:cubicBezTo>
                  <a:pt x="187189" y="248067"/>
                  <a:pt x="155711" y="248067"/>
                  <a:pt x="132874" y="230922"/>
                </a:cubicBezTo>
                <a:lnTo>
                  <a:pt x="0" y="131266"/>
                </a:ln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15" name="Text 12"/>
          <p:cNvSpPr/>
          <p:nvPr/>
        </p:nvSpPr>
        <p:spPr>
          <a:xfrm>
            <a:off x="5298058" y="4772025"/>
            <a:ext cx="1600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info@gfss.kz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5307583" y="5038725"/>
            <a:ext cx="15811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FFFFFF">
                    <a:alpha val="6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Электронная почта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7398767" y="4081463"/>
            <a:ext cx="1981200" cy="1381125"/>
          </a:xfrm>
          <a:prstGeom prst="roundRect">
            <a:avLst>
              <a:gd name="adj" fmla="val 8276"/>
            </a:avLst>
          </a:prstGeom>
          <a:solidFill>
            <a:srgbClr val="FFFFFF">
              <a:alpha val="10196"/>
            </a:srgbClr>
          </a:solidFill>
          <a:ln w="12700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8215759" y="4314825"/>
            <a:ext cx="342900" cy="342900"/>
          </a:xfrm>
          <a:custGeom>
            <a:avLst/>
            <a:gdLst/>
            <a:ahLst/>
            <a:cxnLst/>
            <a:rect l="l" t="t" r="r" b="b"/>
            <a:pathLst>
              <a:path w="342900" h="342900">
                <a:moveTo>
                  <a:pt x="107290" y="16743"/>
                </a:moveTo>
                <a:cubicBezTo>
                  <a:pt x="101999" y="4085"/>
                  <a:pt x="88203" y="-2612"/>
                  <a:pt x="75076" y="938"/>
                </a:cubicBezTo>
                <a:lnTo>
                  <a:pt x="71393" y="1942"/>
                </a:lnTo>
                <a:cubicBezTo>
                  <a:pt x="28129" y="13729"/>
                  <a:pt x="-8840" y="55654"/>
                  <a:pt x="1942" y="106687"/>
                </a:cubicBezTo>
                <a:cubicBezTo>
                  <a:pt x="26789" y="223890"/>
                  <a:pt x="119010" y="316111"/>
                  <a:pt x="236213" y="340958"/>
                </a:cubicBezTo>
                <a:cubicBezTo>
                  <a:pt x="287313" y="351807"/>
                  <a:pt x="329171" y="314771"/>
                  <a:pt x="340958" y="271507"/>
                </a:cubicBezTo>
                <a:lnTo>
                  <a:pt x="341962" y="267824"/>
                </a:lnTo>
                <a:cubicBezTo>
                  <a:pt x="345579" y="254630"/>
                  <a:pt x="338815" y="240834"/>
                  <a:pt x="326224" y="235610"/>
                </a:cubicBezTo>
                <a:lnTo>
                  <a:pt x="261059" y="208486"/>
                </a:lnTo>
                <a:cubicBezTo>
                  <a:pt x="250009" y="203865"/>
                  <a:pt x="237217" y="207079"/>
                  <a:pt x="229582" y="216389"/>
                </a:cubicBezTo>
                <a:lnTo>
                  <a:pt x="203731" y="248000"/>
                </a:lnTo>
                <a:cubicBezTo>
                  <a:pt x="156649" y="224626"/>
                  <a:pt x="118743" y="185514"/>
                  <a:pt x="96976" y="137495"/>
                </a:cubicBezTo>
                <a:lnTo>
                  <a:pt x="126578" y="113385"/>
                </a:lnTo>
                <a:cubicBezTo>
                  <a:pt x="135888" y="105817"/>
                  <a:pt x="139035" y="93025"/>
                  <a:pt x="134481" y="81908"/>
                </a:cubicBezTo>
                <a:lnTo>
                  <a:pt x="107290" y="16743"/>
                </a:lnTo>
                <a:close/>
              </a:path>
            </a:pathLst>
          </a:custGeom>
          <a:solidFill>
            <a:srgbClr val="4299E1"/>
          </a:solidFill>
          <a:ln/>
        </p:spPr>
      </p:sp>
      <p:sp>
        <p:nvSpPr>
          <p:cNvPr id="19" name="Text 16"/>
          <p:cNvSpPr/>
          <p:nvPr/>
        </p:nvSpPr>
        <p:spPr>
          <a:xfrm>
            <a:off x="7589267" y="4772025"/>
            <a:ext cx="1600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+7 (7172) </a:t>
            </a:r>
            <a:r>
              <a:rPr lang="ru-RU" sz="135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983</a:t>
            </a:r>
            <a:r>
              <a:rPr lang="en-US" sz="135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-</a:t>
            </a:r>
            <a:r>
              <a:rPr lang="ru-RU" sz="135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976</a:t>
            </a:r>
            <a:endParaRPr lang="en-US" sz="1350" b="1" dirty="0">
              <a:solidFill>
                <a:srgbClr val="FFFFFF"/>
              </a:solidFill>
              <a:latin typeface="MiSans" pitchFamily="34" charset="0"/>
              <a:ea typeface="MiSans" pitchFamily="34" charset="-122"/>
              <a:cs typeface="MiSans" pitchFamily="34" charset="-120"/>
            </a:endParaRPr>
          </a:p>
        </p:txBody>
      </p:sp>
      <p:sp>
        <p:nvSpPr>
          <p:cNvPr id="20" name="Text 17"/>
          <p:cNvSpPr/>
          <p:nvPr/>
        </p:nvSpPr>
        <p:spPr>
          <a:xfrm>
            <a:off x="7598792" y="5038725"/>
            <a:ext cx="15811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FFFFFF">
                    <a:alpha val="6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Телефон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4941540" y="5772150"/>
            <a:ext cx="23050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FFFFFF">
                    <a:alpha val="4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Годовой отчет 2025 • АО «ГФСС»</a:t>
            </a:r>
            <a:endParaRPr lang="en-US" sz="160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>
</file>

<file path=ppt/theme/theme1.xml><?xml version="1.0" encoding="utf-8"?>
<a:theme xmlns:a="http://schemas.openxmlformats.org/drawingml/2006/main" name="Custom Theme">
  <a:themeElements>
    <a:clrScheme name="Custom">
      <a:dk1>
        <a:srgbClr val="000000"/>
      </a:dk1>
      <a:lt1>
        <a:srgbClr val="FFFFFF"/>
      </a:lt1>
      <a:dk2>
        <a:srgbClr val="333333"/>
      </a:dk2>
      <a:lt2>
        <a:srgbClr val="EEEEEE"/>
      </a:lt2>
      <a:accent1>
        <a:srgbClr val="8DAAC2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">
    <a:dk1>
      <a:srgbClr val="000000"/>
    </a:dk1>
    <a:lt1>
      <a:srgbClr val="FFFFFF"/>
    </a:lt1>
    <a:dk2>
      <a:srgbClr val="333333"/>
    </a:dk2>
    <a:lt2>
      <a:srgbClr val="EEEEEE"/>
    </a:lt2>
    <a:accent1>
      <a:srgbClr val="8DAAC2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Custom">
    <a:dk1>
      <a:srgbClr val="000000"/>
    </a:dk1>
    <a:lt1>
      <a:srgbClr val="FFFFFF"/>
    </a:lt1>
    <a:dk2>
      <a:srgbClr val="333333"/>
    </a:dk2>
    <a:lt2>
      <a:srgbClr val="EEEEEE"/>
    </a:lt2>
    <a:accent1>
      <a:srgbClr val="8DAAC2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Custom">
    <a:dk1>
      <a:srgbClr val="000000"/>
    </a:dk1>
    <a:lt1>
      <a:srgbClr val="FFFFFF"/>
    </a:lt1>
    <a:dk2>
      <a:srgbClr val="333333"/>
    </a:dk2>
    <a:lt2>
      <a:srgbClr val="EEEEEE"/>
    </a:lt2>
    <a:accent1>
      <a:srgbClr val="8DAAC2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Custom">
    <a:dk1>
      <a:srgbClr val="000000"/>
    </a:dk1>
    <a:lt1>
      <a:srgbClr val="FFFFFF"/>
    </a:lt1>
    <a:dk2>
      <a:srgbClr val="333333"/>
    </a:dk2>
    <a:lt2>
      <a:srgbClr val="EEEEEE"/>
    </a:lt2>
    <a:accent1>
      <a:srgbClr val="8DAAC2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Custom">
    <a:dk1>
      <a:srgbClr val="000000"/>
    </a:dk1>
    <a:lt1>
      <a:srgbClr val="FFFFFF"/>
    </a:lt1>
    <a:dk2>
      <a:srgbClr val="333333"/>
    </a:dk2>
    <a:lt2>
      <a:srgbClr val="EEEEEE"/>
    </a:lt2>
    <a:accent1>
      <a:srgbClr val="8DAAC2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Custom">
    <a:dk1>
      <a:srgbClr val="000000"/>
    </a:dk1>
    <a:lt1>
      <a:srgbClr val="FFFFFF"/>
    </a:lt1>
    <a:dk2>
      <a:srgbClr val="333333"/>
    </a:dk2>
    <a:lt2>
      <a:srgbClr val="EEEEEE"/>
    </a:lt2>
    <a:accent1>
      <a:srgbClr val="8DAAC2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Custom">
    <a:dk1>
      <a:srgbClr val="000000"/>
    </a:dk1>
    <a:lt1>
      <a:srgbClr val="FFFFFF"/>
    </a:lt1>
    <a:dk2>
      <a:srgbClr val="333333"/>
    </a:dk2>
    <a:lt2>
      <a:srgbClr val="EEEEEE"/>
    </a:lt2>
    <a:accent1>
      <a:srgbClr val="8DAAC2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Custom">
    <a:dk1>
      <a:srgbClr val="000000"/>
    </a:dk1>
    <a:lt1>
      <a:srgbClr val="FFFFFF"/>
    </a:lt1>
    <a:dk2>
      <a:srgbClr val="333333"/>
    </a:dk2>
    <a:lt2>
      <a:srgbClr val="EEEEEE"/>
    </a:lt2>
    <a:accent1>
      <a:srgbClr val="8DAAC2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9.xml><?xml version="1.0" encoding="utf-8"?>
<a:themeOverride xmlns:a="http://schemas.openxmlformats.org/drawingml/2006/main">
  <a:clrScheme name="Custom">
    <a:dk1>
      <a:srgbClr val="000000"/>
    </a:dk1>
    <a:lt1>
      <a:srgbClr val="FFFFFF"/>
    </a:lt1>
    <a:dk2>
      <a:srgbClr val="333333"/>
    </a:dk2>
    <a:lt2>
      <a:srgbClr val="EEEEEE"/>
    </a:lt2>
    <a:accent1>
      <a:srgbClr val="8DAAC2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0.xml><?xml version="1.0" encoding="utf-8"?>
<a:themeOverride xmlns:a="http://schemas.openxmlformats.org/drawingml/2006/main">
  <a:clrScheme name="Custom">
    <a:dk1>
      <a:srgbClr val="000000"/>
    </a:dk1>
    <a:lt1>
      <a:srgbClr val="FFFFFF"/>
    </a:lt1>
    <a:dk2>
      <a:srgbClr val="333333"/>
    </a:dk2>
    <a:lt2>
      <a:srgbClr val="EEEEEE"/>
    </a:lt2>
    <a:accent1>
      <a:srgbClr val="8DAAC2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1.xml><?xml version="1.0" encoding="utf-8"?>
<a:themeOverride xmlns:a="http://schemas.openxmlformats.org/drawingml/2006/main">
  <a:clrScheme name="Custom">
    <a:dk1>
      <a:srgbClr val="000000"/>
    </a:dk1>
    <a:lt1>
      <a:srgbClr val="FFFFFF"/>
    </a:lt1>
    <a:dk2>
      <a:srgbClr val="333333"/>
    </a:dk2>
    <a:lt2>
      <a:srgbClr val="EEEEEE"/>
    </a:lt2>
    <a:accent1>
      <a:srgbClr val="8DAAC2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3.xml><?xml version="1.0" encoding="utf-8"?>
<a:themeOverride xmlns:a="http://schemas.openxmlformats.org/drawingml/2006/main">
  <a:clrScheme name="Custom">
    <a:dk1>
      <a:srgbClr val="000000"/>
    </a:dk1>
    <a:lt1>
      <a:srgbClr val="FFFFFF"/>
    </a:lt1>
    <a:dk2>
      <a:srgbClr val="333333"/>
    </a:dk2>
    <a:lt2>
      <a:srgbClr val="EEEEEE"/>
    </a:lt2>
    <a:accent1>
      <a:srgbClr val="8DAAC2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4.xml><?xml version="1.0" encoding="utf-8"?>
<a:themeOverride xmlns:a="http://schemas.openxmlformats.org/drawingml/2006/main">
  <a:clrScheme name="Custom">
    <a:dk1>
      <a:srgbClr val="000000"/>
    </a:dk1>
    <a:lt1>
      <a:srgbClr val="FFFFFF"/>
    </a:lt1>
    <a:dk2>
      <a:srgbClr val="333333"/>
    </a:dk2>
    <a:lt2>
      <a:srgbClr val="EEEEEE"/>
    </a:lt2>
    <a:accent1>
      <a:srgbClr val="8DAAC2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5.xml><?xml version="1.0" encoding="utf-8"?>
<a:themeOverride xmlns:a="http://schemas.openxmlformats.org/drawingml/2006/main">
  <a:clrScheme name="Custom">
    <a:dk1>
      <a:srgbClr val="000000"/>
    </a:dk1>
    <a:lt1>
      <a:srgbClr val="FFFFFF"/>
    </a:lt1>
    <a:dk2>
      <a:srgbClr val="333333"/>
    </a:dk2>
    <a:lt2>
      <a:srgbClr val="EEEEEE"/>
    </a:lt2>
    <a:accent1>
      <a:srgbClr val="8DAAC2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6.xml><?xml version="1.0" encoding="utf-8"?>
<a:themeOverride xmlns:a="http://schemas.openxmlformats.org/drawingml/2006/main">
  <a:clrScheme name="Custom">
    <a:dk1>
      <a:srgbClr val="000000"/>
    </a:dk1>
    <a:lt1>
      <a:srgbClr val="FFFFFF"/>
    </a:lt1>
    <a:dk2>
      <a:srgbClr val="333333"/>
    </a:dk2>
    <a:lt2>
      <a:srgbClr val="EEEEEE"/>
    </a:lt2>
    <a:accent1>
      <a:srgbClr val="8DAAC2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7.xml><?xml version="1.0" encoding="utf-8"?>
<a:themeOverride xmlns:a="http://schemas.openxmlformats.org/drawingml/2006/main">
  <a:clrScheme name="Custom">
    <a:dk1>
      <a:srgbClr val="000000"/>
    </a:dk1>
    <a:lt1>
      <a:srgbClr val="FFFFFF"/>
    </a:lt1>
    <a:dk2>
      <a:srgbClr val="333333"/>
    </a:dk2>
    <a:lt2>
      <a:srgbClr val="EEEEEE"/>
    </a:lt2>
    <a:accent1>
      <a:srgbClr val="8DAAC2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8.xml><?xml version="1.0" encoding="utf-8"?>
<a:themeOverride xmlns:a="http://schemas.openxmlformats.org/drawingml/2006/main">
  <a:clrScheme name="Custom">
    <a:dk1>
      <a:srgbClr val="000000"/>
    </a:dk1>
    <a:lt1>
      <a:srgbClr val="FFFFFF"/>
    </a:lt1>
    <a:dk2>
      <a:srgbClr val="333333"/>
    </a:dk2>
    <a:lt2>
      <a:srgbClr val="EEEEEE"/>
    </a:lt2>
    <a:accent1>
      <a:srgbClr val="8DAAC2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9.xml><?xml version="1.0" encoding="utf-8"?>
<a:themeOverride xmlns:a="http://schemas.openxmlformats.org/drawingml/2006/main">
  <a:clrScheme name="Custom">
    <a:dk1>
      <a:srgbClr val="000000"/>
    </a:dk1>
    <a:lt1>
      <a:srgbClr val="FFFFFF"/>
    </a:lt1>
    <a:dk2>
      <a:srgbClr val="333333"/>
    </a:dk2>
    <a:lt2>
      <a:srgbClr val="EEEEEE"/>
    </a:lt2>
    <a:accent1>
      <a:srgbClr val="8DAAC2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0.xml><?xml version="1.0" encoding="utf-8"?>
<a:themeOverride xmlns:a="http://schemas.openxmlformats.org/drawingml/2006/main">
  <a:clrScheme name="Custom">
    <a:dk1>
      <a:srgbClr val="000000"/>
    </a:dk1>
    <a:lt1>
      <a:srgbClr val="FFFFFF"/>
    </a:lt1>
    <a:dk2>
      <a:srgbClr val="333333"/>
    </a:dk2>
    <a:lt2>
      <a:srgbClr val="EEEEEE"/>
    </a:lt2>
    <a:accent1>
      <a:srgbClr val="8DAAC2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1.xml><?xml version="1.0" encoding="utf-8"?>
<a:themeOverride xmlns:a="http://schemas.openxmlformats.org/drawingml/2006/main">
  <a:clrScheme name="Custom">
    <a:dk1>
      <a:srgbClr val="000000"/>
    </a:dk1>
    <a:lt1>
      <a:srgbClr val="FFFFFF"/>
    </a:lt1>
    <a:dk2>
      <a:srgbClr val="333333"/>
    </a:dk2>
    <a:lt2>
      <a:srgbClr val="EEEEEE"/>
    </a:lt2>
    <a:accent1>
      <a:srgbClr val="8DAAC2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2.xml><?xml version="1.0" encoding="utf-8"?>
<a:themeOverride xmlns:a="http://schemas.openxmlformats.org/drawingml/2006/main">
  <a:clrScheme name="Custom">
    <a:dk1>
      <a:srgbClr val="000000"/>
    </a:dk1>
    <a:lt1>
      <a:srgbClr val="FFFFFF"/>
    </a:lt1>
    <a:dk2>
      <a:srgbClr val="333333"/>
    </a:dk2>
    <a:lt2>
      <a:srgbClr val="EEEEEE"/>
    </a:lt2>
    <a:accent1>
      <a:srgbClr val="8DAAC2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3.xml><?xml version="1.0" encoding="utf-8"?>
<a:themeOverride xmlns:a="http://schemas.openxmlformats.org/drawingml/2006/main">
  <a:clrScheme name="Custom">
    <a:dk1>
      <a:srgbClr val="000000"/>
    </a:dk1>
    <a:lt1>
      <a:srgbClr val="FFFFFF"/>
    </a:lt1>
    <a:dk2>
      <a:srgbClr val="333333"/>
    </a:dk2>
    <a:lt2>
      <a:srgbClr val="EEEEEE"/>
    </a:lt2>
    <a:accent1>
      <a:srgbClr val="8DAAC2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4.xml><?xml version="1.0" encoding="utf-8"?>
<a:themeOverride xmlns:a="http://schemas.openxmlformats.org/drawingml/2006/main">
  <a:clrScheme name="Custom">
    <a:dk1>
      <a:srgbClr val="000000"/>
    </a:dk1>
    <a:lt1>
      <a:srgbClr val="FFFFFF"/>
    </a:lt1>
    <a:dk2>
      <a:srgbClr val="333333"/>
    </a:dk2>
    <a:lt2>
      <a:srgbClr val="EEEEEE"/>
    </a:lt2>
    <a:accent1>
      <a:srgbClr val="8DAAC2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5.xml><?xml version="1.0" encoding="utf-8"?>
<a:themeOverride xmlns:a="http://schemas.openxmlformats.org/drawingml/2006/main">
  <a:clrScheme name="Custom">
    <a:dk1>
      <a:srgbClr val="000000"/>
    </a:dk1>
    <a:lt1>
      <a:srgbClr val="FFFFFF"/>
    </a:lt1>
    <a:dk2>
      <a:srgbClr val="333333"/>
    </a:dk2>
    <a:lt2>
      <a:srgbClr val="EEEEEE"/>
    </a:lt2>
    <a:accent1>
      <a:srgbClr val="8DAAC2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6.xml><?xml version="1.0" encoding="utf-8"?>
<a:themeOverride xmlns:a="http://schemas.openxmlformats.org/drawingml/2006/main">
  <a:clrScheme name="Custom">
    <a:dk1>
      <a:srgbClr val="000000"/>
    </a:dk1>
    <a:lt1>
      <a:srgbClr val="FFFFFF"/>
    </a:lt1>
    <a:dk2>
      <a:srgbClr val="333333"/>
    </a:dk2>
    <a:lt2>
      <a:srgbClr val="EEEEEE"/>
    </a:lt2>
    <a:accent1>
      <a:srgbClr val="8DAAC2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7.xml><?xml version="1.0" encoding="utf-8"?>
<a:themeOverride xmlns:a="http://schemas.openxmlformats.org/drawingml/2006/main">
  <a:clrScheme name="Custom">
    <a:dk1>
      <a:srgbClr val="000000"/>
    </a:dk1>
    <a:lt1>
      <a:srgbClr val="FFFFFF"/>
    </a:lt1>
    <a:dk2>
      <a:srgbClr val="333333"/>
    </a:dk2>
    <a:lt2>
      <a:srgbClr val="EEEEEE"/>
    </a:lt2>
    <a:accent1>
      <a:srgbClr val="8DAAC2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8.xml><?xml version="1.0" encoding="utf-8"?>
<a:themeOverride xmlns:a="http://schemas.openxmlformats.org/drawingml/2006/main">
  <a:clrScheme name="Custom">
    <a:dk1>
      <a:srgbClr val="000000"/>
    </a:dk1>
    <a:lt1>
      <a:srgbClr val="FFFFFF"/>
    </a:lt1>
    <a:dk2>
      <a:srgbClr val="333333"/>
    </a:dk2>
    <a:lt2>
      <a:srgbClr val="EEEEEE"/>
    </a:lt2>
    <a:accent1>
      <a:srgbClr val="8DAAC2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9.xml><?xml version="1.0" encoding="utf-8"?>
<a:themeOverride xmlns:a="http://schemas.openxmlformats.org/drawingml/2006/main">
  <a:clrScheme name="Custom">
    <a:dk1>
      <a:srgbClr val="000000"/>
    </a:dk1>
    <a:lt1>
      <a:srgbClr val="FFFFFF"/>
    </a:lt1>
    <a:dk2>
      <a:srgbClr val="333333"/>
    </a:dk2>
    <a:lt2>
      <a:srgbClr val="EEEEEE"/>
    </a:lt2>
    <a:accent1>
      <a:srgbClr val="8DAAC2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0.xml><?xml version="1.0" encoding="utf-8"?>
<a:themeOverride xmlns:a="http://schemas.openxmlformats.org/drawingml/2006/main">
  <a:clrScheme name="Custom">
    <a:dk1>
      <a:srgbClr val="000000"/>
    </a:dk1>
    <a:lt1>
      <a:srgbClr val="FFFFFF"/>
    </a:lt1>
    <a:dk2>
      <a:srgbClr val="333333"/>
    </a:dk2>
    <a:lt2>
      <a:srgbClr val="EEEEEE"/>
    </a:lt2>
    <a:accent1>
      <a:srgbClr val="8DAAC2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1.xml><?xml version="1.0" encoding="utf-8"?>
<a:themeOverride xmlns:a="http://schemas.openxmlformats.org/drawingml/2006/main">
  <a:clrScheme name="Custom">
    <a:dk1>
      <a:srgbClr val="000000"/>
    </a:dk1>
    <a:lt1>
      <a:srgbClr val="FFFFFF"/>
    </a:lt1>
    <a:dk2>
      <a:srgbClr val="333333"/>
    </a:dk2>
    <a:lt2>
      <a:srgbClr val="EEEEEE"/>
    </a:lt2>
    <a:accent1>
      <a:srgbClr val="8DAAC2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2.xml><?xml version="1.0" encoding="utf-8"?>
<a:themeOverride xmlns:a="http://schemas.openxmlformats.org/drawingml/2006/main">
  <a:clrScheme name="Custom">
    <a:dk1>
      <a:srgbClr val="000000"/>
    </a:dk1>
    <a:lt1>
      <a:srgbClr val="FFFFFF"/>
    </a:lt1>
    <a:dk2>
      <a:srgbClr val="333333"/>
    </a:dk2>
    <a:lt2>
      <a:srgbClr val="EEEEEE"/>
    </a:lt2>
    <a:accent1>
      <a:srgbClr val="8DAAC2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4.xml><?xml version="1.0" encoding="utf-8"?>
<a:themeOverride xmlns:a="http://schemas.openxmlformats.org/drawingml/2006/main">
  <a:clrScheme name="Custom">
    <a:dk1>
      <a:srgbClr val="000000"/>
    </a:dk1>
    <a:lt1>
      <a:srgbClr val="FFFFFF"/>
    </a:lt1>
    <a:dk2>
      <a:srgbClr val="333333"/>
    </a:dk2>
    <a:lt2>
      <a:srgbClr val="EEEEEE"/>
    </a:lt2>
    <a:accent1>
      <a:srgbClr val="8DAAC2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5.xml><?xml version="1.0" encoding="utf-8"?>
<a:themeOverride xmlns:a="http://schemas.openxmlformats.org/drawingml/2006/main">
  <a:clrScheme name="Custom">
    <a:dk1>
      <a:srgbClr val="000000"/>
    </a:dk1>
    <a:lt1>
      <a:srgbClr val="FFFFFF"/>
    </a:lt1>
    <a:dk2>
      <a:srgbClr val="333333"/>
    </a:dk2>
    <a:lt2>
      <a:srgbClr val="EEEEEE"/>
    </a:lt2>
    <a:accent1>
      <a:srgbClr val="8DAAC2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6.xml><?xml version="1.0" encoding="utf-8"?>
<a:themeOverride xmlns:a="http://schemas.openxmlformats.org/drawingml/2006/main">
  <a:clrScheme name="Custom">
    <a:dk1>
      <a:srgbClr val="000000"/>
    </a:dk1>
    <a:lt1>
      <a:srgbClr val="FFFFFF"/>
    </a:lt1>
    <a:dk2>
      <a:srgbClr val="333333"/>
    </a:dk2>
    <a:lt2>
      <a:srgbClr val="EEEEEE"/>
    </a:lt2>
    <a:accent1>
      <a:srgbClr val="8DAAC2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7.xml><?xml version="1.0" encoding="utf-8"?>
<a:themeOverride xmlns:a="http://schemas.openxmlformats.org/drawingml/2006/main">
  <a:clrScheme name="Custom">
    <a:dk1>
      <a:srgbClr val="000000"/>
    </a:dk1>
    <a:lt1>
      <a:srgbClr val="FFFFFF"/>
    </a:lt1>
    <a:dk2>
      <a:srgbClr val="333333"/>
    </a:dk2>
    <a:lt2>
      <a:srgbClr val="EEEEEE"/>
    </a:lt2>
    <a:accent1>
      <a:srgbClr val="8DAAC2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38085</TotalTime>
  <Words>11756</Words>
  <Application>Microsoft Office PowerPoint</Application>
  <PresentationFormat>Широкоэкранный</PresentationFormat>
  <Paragraphs>2212</Paragraphs>
  <Slides>45</Slides>
  <Notes>34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59" baseType="lpstr">
      <vt:lpstr>MiSans</vt:lpstr>
      <vt:lpstr>Impact</vt:lpstr>
      <vt:lpstr>Calibri</vt:lpstr>
      <vt:lpstr>Aptos</vt:lpstr>
      <vt:lpstr>Wingdings</vt:lpstr>
      <vt:lpstr>Calibri Light</vt:lpstr>
      <vt:lpstr>Verdana</vt:lpstr>
      <vt:lpstr>Arial Unicode MS</vt:lpstr>
      <vt:lpstr>Arial</vt:lpstr>
      <vt:lpstr>Microsoft JhengHei UI Light</vt:lpstr>
      <vt:lpstr>Quattrocento Sans</vt:lpstr>
      <vt:lpstr>Arial Bold</vt:lpstr>
      <vt:lpstr>Times New Roman</vt:lpstr>
      <vt:lpstr>Custom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Moonshot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Годовой отчет 2025 - ГФСС</dc:title>
  <dc:subject>Годовой отчет 2025 - ГФСС</dc:subject>
  <dc:creator>Kimi</dc:creator>
  <cp:lastModifiedBy>Алдабергенова Акботи Нуркетаевна</cp:lastModifiedBy>
  <cp:revision>406</cp:revision>
  <cp:lastPrinted>2026-08-27T11:29:31Z</cp:lastPrinted>
  <dcterms:created xsi:type="dcterms:W3CDTF">2026-06-08T06:44:25Z</dcterms:created>
  <dcterms:modified xsi:type="dcterms:W3CDTF">2026-08-27T14:44:54Z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{"Label":"Годовой отчет 2025 - ГФСС","ContentProducer":"001191110108MACG2KBH8F10000","ProduceID":"19ea5d66-b862-806b-8000-0000dc6a1400","ReservedCode1":"","ContentPropagator":"001191110108MACG2KBH8F20000","PropagateID":"19ea5d66-b862-806b-8000-0000dc6a140</vt:lpwstr>
  </property>
</Properties>
</file>